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551" r:id="rId1"/>
  </p:sldMasterIdLst>
  <p:notesMasterIdLst>
    <p:notesMasterId r:id="rId46"/>
  </p:notesMasterIdLst>
  <p:handoutMasterIdLst>
    <p:handoutMasterId r:id="rId47"/>
  </p:handoutMasterIdLst>
  <p:sldIdLst>
    <p:sldId id="2246" r:id="rId2"/>
    <p:sldId id="2584" r:id="rId3"/>
    <p:sldId id="1866" r:id="rId4"/>
    <p:sldId id="2008" r:id="rId5"/>
    <p:sldId id="1992" r:id="rId6"/>
    <p:sldId id="2582" r:id="rId7"/>
    <p:sldId id="1990" r:id="rId8"/>
    <p:sldId id="2578" r:id="rId9"/>
    <p:sldId id="1981" r:id="rId10"/>
    <p:sldId id="2580" r:id="rId11"/>
    <p:sldId id="1986" r:id="rId12"/>
    <p:sldId id="2583" r:id="rId13"/>
    <p:sldId id="2593" r:id="rId14"/>
    <p:sldId id="2248" r:id="rId15"/>
    <p:sldId id="2249" r:id="rId16"/>
    <p:sldId id="1994" r:id="rId17"/>
    <p:sldId id="1995" r:id="rId18"/>
    <p:sldId id="1891" r:id="rId19"/>
    <p:sldId id="1892" r:id="rId20"/>
    <p:sldId id="1893" r:id="rId21"/>
    <p:sldId id="2242" r:id="rId22"/>
    <p:sldId id="1670" r:id="rId23"/>
    <p:sldId id="1996" r:id="rId24"/>
    <p:sldId id="2592" r:id="rId25"/>
    <p:sldId id="1868" r:id="rId26"/>
    <p:sldId id="2586" r:id="rId27"/>
    <p:sldId id="1884" r:id="rId28"/>
    <p:sldId id="1899" r:id="rId29"/>
    <p:sldId id="1901" r:id="rId30"/>
    <p:sldId id="1908" r:id="rId31"/>
    <p:sldId id="1905" r:id="rId32"/>
    <p:sldId id="1906" r:id="rId33"/>
    <p:sldId id="2594" r:id="rId34"/>
    <p:sldId id="2010" r:id="rId35"/>
    <p:sldId id="1907" r:id="rId36"/>
    <p:sldId id="2588" r:id="rId37"/>
    <p:sldId id="2243" r:id="rId38"/>
    <p:sldId id="2589" r:id="rId39"/>
    <p:sldId id="2244" r:id="rId40"/>
    <p:sldId id="2590" r:id="rId41"/>
    <p:sldId id="2245" r:id="rId42"/>
    <p:sldId id="2591" r:id="rId43"/>
    <p:sldId id="2587" r:id="rId44"/>
    <p:sldId id="1980" r:id="rId4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BCC379F-88C9-4FDE-BAC4-E30590D9465A}">
          <p14:sldIdLst>
            <p14:sldId id="2246"/>
            <p14:sldId id="2584"/>
            <p14:sldId id="1866"/>
            <p14:sldId id="2008"/>
            <p14:sldId id="1992"/>
            <p14:sldId id="2582"/>
            <p14:sldId id="1990"/>
            <p14:sldId id="2578"/>
            <p14:sldId id="1981"/>
            <p14:sldId id="2580"/>
            <p14:sldId id="1986"/>
            <p14:sldId id="2583"/>
            <p14:sldId id="2593"/>
            <p14:sldId id="2248"/>
            <p14:sldId id="2249"/>
            <p14:sldId id="1994"/>
            <p14:sldId id="1995"/>
            <p14:sldId id="1891"/>
            <p14:sldId id="1892"/>
            <p14:sldId id="1893"/>
            <p14:sldId id="2242"/>
            <p14:sldId id="1670"/>
            <p14:sldId id="1996"/>
            <p14:sldId id="2592"/>
            <p14:sldId id="1868"/>
            <p14:sldId id="2586"/>
            <p14:sldId id="1884"/>
            <p14:sldId id="1899"/>
            <p14:sldId id="1901"/>
            <p14:sldId id="1908"/>
            <p14:sldId id="1905"/>
            <p14:sldId id="1906"/>
            <p14:sldId id="2594"/>
            <p14:sldId id="2010"/>
            <p14:sldId id="1907"/>
            <p14:sldId id="2588"/>
            <p14:sldId id="2243"/>
            <p14:sldId id="2589"/>
            <p14:sldId id="2244"/>
            <p14:sldId id="2590"/>
            <p14:sldId id="2245"/>
            <p14:sldId id="2591"/>
            <p14:sldId id="2587"/>
          </p14:sldIdLst>
        </p14:section>
        <p14:section name="Extra Optional Slides" id="{6403CCC4-12A8-4D5C-9074-FA4DA4B16CC9}">
          <p14:sldIdLst>
            <p14:sldId id="1980"/>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A5E"/>
    <a:srgbClr val="EBEBEB"/>
    <a:srgbClr val="F2F2F2"/>
    <a:srgbClr val="59B4D9"/>
    <a:srgbClr val="FFFFFF"/>
    <a:srgbClr val="FFF100"/>
    <a:srgbClr val="75757A"/>
    <a:srgbClr val="3C3C41"/>
    <a:srgbClr val="30E5D0"/>
    <a:srgbClr val="008272"/>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A9D8A4-46DF-4941-88CF-58BED9A87007}" v="120" dt="2020-07-23T09:32:57.329"/>
    <p1510:client id="{52287EB9-428E-4ECC-B5A8-A93193B831D0}" v="12" dt="2020-07-27T22:32:26.356"/>
    <p1510:client id="{65304942-7799-F445-F22F-DAAB0456C6D2}" v="2" dt="2020-07-23T04:47:49.166"/>
    <p1510:client id="{CECB0AC7-E7ED-4F9A-801D-88F8C654FD22}" v="8" dt="2020-07-27T19:55:47.034"/>
    <p1510:client id="{DA5AA497-ED8F-45DB-9E2A-9C7CFC4EA104}" v="151" dt="2020-07-22T10:47:52.5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876" autoAdjust="0"/>
  </p:normalViewPr>
  <p:slideViewPr>
    <p:cSldViewPr snapToGrid="0">
      <p:cViewPr varScale="1">
        <p:scale>
          <a:sx n="79" d="100"/>
          <a:sy n="79" d="100"/>
        </p:scale>
        <p:origin x="108" y="40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6/30/2021 2:43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6/30/2021 2:43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6/30/2021 2:43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Always consider having students walk-through the demonstrations themselves. Also, consider the overlap with the formal labs and your best use of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solidFill>
                  <a:srgbClr val="000000"/>
                </a:solidFill>
                <a:effectLst/>
                <a:latin typeface="Consolas" panose="020B0609020204030204" pitchFamily="49" charset="0"/>
              </a:rPr>
              <a:t>Note:</a:t>
            </a:r>
            <a:r>
              <a:rPr lang="en-US" b="0" dirty="0">
                <a:solidFill>
                  <a:srgbClr val="000000"/>
                </a:solidFill>
                <a:effectLst/>
                <a:latin typeface="Consolas" panose="020B0609020204030204" pitchFamily="49" charset="0"/>
              </a:rPr>
              <a:t> If at any time you receive errors about </a:t>
            </a:r>
            <a:r>
              <a:rPr lang="en-US" b="0" i="1" dirty="0">
                <a:solidFill>
                  <a:srgbClr val="000000"/>
                </a:solidFill>
                <a:effectLst/>
                <a:latin typeface="Consolas" panose="020B0609020204030204" pitchFamily="49" charset="0"/>
              </a:rPr>
              <a:t>*running scripts is disabled*</a:t>
            </a:r>
            <a:r>
              <a:rPr lang="en-US" b="0" dirty="0">
                <a:solidFill>
                  <a:srgbClr val="000000"/>
                </a:solidFill>
                <a:effectLst/>
                <a:latin typeface="Consolas" panose="020B0609020204030204" pitchFamily="49" charset="0"/>
              </a:rPr>
              <a:t> be sure to set the execution policy:  </a:t>
            </a:r>
          </a:p>
          <a:p>
            <a:br>
              <a:rPr lang="en-US" b="0" dirty="0">
                <a:solidFill>
                  <a:srgbClr val="000000"/>
                </a:solidFill>
                <a:effectLst/>
                <a:latin typeface="Consolas" panose="020B0609020204030204" pitchFamily="49" charset="0"/>
              </a:rPr>
            </a:br>
            <a:r>
              <a:rPr lang="en-US" b="0" dirty="0">
                <a:solidFill>
                  <a:srgbClr val="A31515"/>
                </a:solidFill>
                <a:effectLst/>
                <a:latin typeface="Consolas" panose="020B0609020204030204" pitchFamily="49" charset="0"/>
              </a:rPr>
              <a:t>    Set-</a:t>
            </a:r>
            <a:r>
              <a:rPr lang="en-US" b="0" dirty="0" err="1">
                <a:solidFill>
                  <a:srgbClr val="A31515"/>
                </a:solidFill>
                <a:effectLst/>
                <a:latin typeface="Consolas" panose="020B0609020204030204" pitchFamily="49" charset="0"/>
              </a:rPr>
              <a:t>ExecutionPolicy</a:t>
            </a:r>
            <a:r>
              <a:rPr lang="en-US" b="0" dirty="0">
                <a:solidFill>
                  <a:srgbClr val="A31515"/>
                </a:solidFill>
                <a:effectLst/>
                <a:latin typeface="Consolas" panose="020B0609020204030204" pitchFamily="49" charset="0"/>
              </a:rPr>
              <a:t> -</a:t>
            </a:r>
            <a:r>
              <a:rPr lang="en-US" b="0" dirty="0" err="1">
                <a:solidFill>
                  <a:srgbClr val="A31515"/>
                </a:solidFill>
                <a:effectLst/>
                <a:latin typeface="Consolas" panose="020B0609020204030204" pitchFamily="49" charset="0"/>
              </a:rPr>
              <a:t>ExecutionPolicy</a:t>
            </a:r>
            <a:r>
              <a:rPr lang="en-US" b="0" dirty="0">
                <a:solidFill>
                  <a:srgbClr val="A31515"/>
                </a:solidFill>
                <a:effectLst/>
                <a:latin typeface="Consolas" panose="020B0609020204030204" pitchFamily="49" charset="0"/>
              </a:rPr>
              <a:t> </a:t>
            </a:r>
            <a:r>
              <a:rPr lang="en-US" b="0" dirty="0" err="1">
                <a:solidFill>
                  <a:srgbClr val="A31515"/>
                </a:solidFill>
                <a:effectLst/>
                <a:latin typeface="Consolas" panose="020B0609020204030204" pitchFamily="49" charset="0"/>
              </a:rPr>
              <a:t>RemoteSigned</a:t>
            </a:r>
            <a:r>
              <a:rPr lang="en-US" b="0" dirty="0">
                <a:solidFill>
                  <a:srgbClr val="A31515"/>
                </a:solidFill>
                <a:effectLst/>
                <a:latin typeface="Consolas" panose="020B0609020204030204" pitchFamily="49" charset="0"/>
              </a:rPr>
              <a:t> -Scope </a:t>
            </a:r>
            <a:r>
              <a:rPr lang="en-US" b="0" dirty="0" err="1">
                <a:solidFill>
                  <a:srgbClr val="A31515"/>
                </a:solidFill>
                <a:effectLst/>
                <a:latin typeface="Consolas" panose="020B0609020204030204" pitchFamily="49" charset="0"/>
              </a:rPr>
              <a:t>LocalMachine</a:t>
            </a:r>
            <a:endParaRPr lang="en-US" b="0" dirty="0">
              <a:solidFill>
                <a:srgbClr val="000000"/>
              </a:solidFill>
              <a:effectLst/>
              <a:latin typeface="Consolas" panose="020B0609020204030204" pitchFamily="49" charset="0"/>
            </a:endParaRPr>
          </a:p>
          <a:p>
            <a:br>
              <a:rPr lang="en-US" b="0">
                <a:solidFill>
                  <a:srgbClr val="000000"/>
                </a:solidFill>
                <a:effectLst/>
                <a:latin typeface="Consolas" panose="020B0609020204030204" pitchFamily="49" charset="0"/>
              </a:rPr>
            </a:br>
            <a:r>
              <a:rPr lang="en-US" b="1">
                <a:solidFill>
                  <a:srgbClr val="000000"/>
                </a:solidFill>
                <a:effectLst/>
                <a:latin typeface="Consolas" panose="020B0609020204030204" pitchFamily="49" charset="0"/>
              </a:rPr>
              <a:t>Note</a:t>
            </a:r>
            <a:r>
              <a:rPr lang="en-US" b="1" dirty="0">
                <a:solidFill>
                  <a:srgbClr val="000000"/>
                </a:solidFill>
                <a:effectLst/>
                <a:latin typeface="Consolas" panose="020B0609020204030204" pitchFamily="49" charset="0"/>
              </a:rPr>
              <a:t>:</a:t>
            </a:r>
            <a:r>
              <a:rPr lang="en-US" b="0" dirty="0">
                <a:solidFill>
                  <a:srgbClr val="000000"/>
                </a:solidFill>
                <a:effectLst/>
                <a:latin typeface="Consolas" panose="020B0609020204030204" pitchFamily="49" charset="0"/>
              </a:rPr>
              <a:t> You may need to run this code in PowerShell to enable TLSv2: </a:t>
            </a:r>
          </a:p>
          <a:p>
            <a:br>
              <a:rPr lang="en-US" b="0" dirty="0">
                <a:solidFill>
                  <a:srgbClr val="000000"/>
                </a:solidFill>
                <a:effectLst/>
                <a:latin typeface="Consolas" panose="020B0609020204030204" pitchFamily="49" charset="0"/>
              </a:rPr>
            </a:br>
            <a:r>
              <a:rPr lang="en-US" b="0" dirty="0">
                <a:solidFill>
                  <a:srgbClr val="A31515"/>
                </a:solidFill>
                <a:effectLst/>
                <a:latin typeface="Consolas" panose="020B0609020204030204" pitchFamily="49" charset="0"/>
              </a:rPr>
              <a:t>    [</a:t>
            </a:r>
            <a:r>
              <a:rPr lang="en-US" b="0" dirty="0" err="1">
                <a:solidFill>
                  <a:srgbClr val="A31515"/>
                </a:solidFill>
                <a:effectLst/>
                <a:latin typeface="Consolas" panose="020B0609020204030204" pitchFamily="49" charset="0"/>
              </a:rPr>
              <a:t>Net.ServicePointManager</a:t>
            </a:r>
            <a:r>
              <a:rPr lang="en-US" b="0" dirty="0">
                <a:solidFill>
                  <a:srgbClr val="A31515"/>
                </a:solidFill>
                <a:effectLst/>
                <a:latin typeface="Consolas" panose="020B0609020204030204" pitchFamily="49" charset="0"/>
              </a:rPr>
              <a:t>]::</a:t>
            </a:r>
            <a:r>
              <a:rPr lang="en-US" b="0" dirty="0" err="1">
                <a:solidFill>
                  <a:srgbClr val="A31515"/>
                </a:solidFill>
                <a:effectLst/>
                <a:latin typeface="Consolas" panose="020B0609020204030204" pitchFamily="49" charset="0"/>
              </a:rPr>
              <a:t>SecurityProtocol</a:t>
            </a:r>
            <a:r>
              <a:rPr lang="en-US" b="0" dirty="0">
                <a:solidFill>
                  <a:srgbClr val="A31515"/>
                </a:solidFill>
                <a:effectLst/>
                <a:latin typeface="Consolas" panose="020B0609020204030204" pitchFamily="49" charset="0"/>
              </a:rPr>
              <a:t> = [</a:t>
            </a:r>
            <a:r>
              <a:rPr lang="en-US" b="0" dirty="0" err="1">
                <a:solidFill>
                  <a:srgbClr val="A31515"/>
                </a:solidFill>
                <a:effectLst/>
                <a:latin typeface="Consolas" panose="020B0609020204030204" pitchFamily="49" charset="0"/>
              </a:rPr>
              <a:t>Net.SecurityProtocolType</a:t>
            </a:r>
            <a:r>
              <a:rPr lang="en-US" b="0" dirty="0">
                <a:solidFill>
                  <a:srgbClr val="A31515"/>
                </a:solidFill>
                <a:effectLst/>
                <a:latin typeface="Consolas" panose="020B0609020204030204" pitchFamily="49" charset="0"/>
              </a:rPr>
              <a:t>]::Tls12</a:t>
            </a:r>
            <a:endParaRPr lang="en-US" b="0" dirty="0">
              <a:solidFill>
                <a:srgbClr val="000000"/>
              </a:solidFill>
              <a:effectLst/>
              <a:latin typeface="Consolas" panose="020B0609020204030204" pitchFamily="49" charset="0"/>
            </a:endParaRPr>
          </a:p>
          <a:p>
            <a:br>
              <a:rPr lang="en-US" b="0" dirty="0">
                <a:solidFill>
                  <a:srgbClr val="000000"/>
                </a:solidFill>
                <a:effectLst/>
                <a:latin typeface="Consolas" panose="020B0609020204030204" pitchFamily="49" charset="0"/>
              </a:rPr>
            </a:br>
            <a:endParaRPr lang="en-US" b="0" dirty="0">
              <a:solidFill>
                <a:srgbClr val="000000"/>
              </a:solidFill>
              <a:effectLst/>
              <a:latin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12</a:t>
            </a:fld>
            <a:endParaRPr lang="en-US"/>
          </a:p>
        </p:txBody>
      </p:sp>
    </p:spTree>
    <p:extLst>
      <p:ext uri="{BB962C8B-B14F-4D97-AF65-F5344CB8AC3E}">
        <p14:creationId xmlns:p14="http://schemas.microsoft.com/office/powerpoint/2010/main" val="34106526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13</a:t>
            </a:fld>
            <a:endParaRPr lang="en-US"/>
          </a:p>
        </p:txBody>
      </p:sp>
    </p:spTree>
    <p:extLst>
      <p:ext uri="{BB962C8B-B14F-4D97-AF65-F5344CB8AC3E}">
        <p14:creationId xmlns:p14="http://schemas.microsoft.com/office/powerpoint/2010/main" val="1320119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Manage Azure identities and governance (15-20%)</a:t>
            </a:r>
          </a:p>
          <a:p>
            <a:pPr marL="171450" indent="-171450">
              <a:buFont typeface="Arial" panose="020B0604020202020204" pitchFamily="34" charset="0"/>
              <a:buChar char="•"/>
            </a:pPr>
            <a:r>
              <a:rPr lang="en-US" dirty="0"/>
              <a:t>Manage subscriptions and governance</a:t>
            </a:r>
          </a:p>
          <a:p>
            <a:pPr marL="171450" indent="-171450">
              <a:buFont typeface="Arial" panose="020B0604020202020204" pitchFamily="34" charset="0"/>
              <a:buChar cha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Configure resource locks</a:t>
            </a:r>
          </a:p>
          <a:p>
            <a:pPr marL="171450" indent="-171450">
              <a:buFont typeface="Arial" panose="020B0604020202020204" pitchFamily="34" charset="0"/>
              <a:buChar cha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Create and manage resource groups (move and remove)</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15</a:t>
            </a:fld>
            <a:endParaRPr lang="en-US"/>
          </a:p>
        </p:txBody>
      </p:sp>
    </p:spTree>
    <p:extLst>
      <p:ext uri="{BB962C8B-B14F-4D97-AF65-F5344CB8AC3E}">
        <p14:creationId xmlns:p14="http://schemas.microsoft.com/office/powerpoint/2010/main" val="7775691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What is Azure Resource Manager? - https://docs.microsoft.com/en-us/azure/azure-resource-manager/management/overview</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5979456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Manage Azure Resource Manager resource groups by using the Azure portal - https://docs.microsoft.com/en-us/azure/azure-resource-manager/management/manage-resource-groups-portal</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6/30/2021 2:43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22462506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dirty="0">
                <a:solidFill>
                  <a:schemeClr val="tx1"/>
                </a:solidFill>
                <a:effectLst/>
                <a:latin typeface="Segoe UI Light" pitchFamily="34" charset="0"/>
                <a:ea typeface="+mn-ea"/>
                <a:cs typeface="+mn-cs"/>
              </a:rPr>
              <a:t>Lock resources to prevent unexpected changes: https://docs.microsoft.com/en-us/azure/azure-resource-manager/resource-group-lock-resources</a:t>
            </a:r>
          </a:p>
          <a:p>
            <a:endParaRPr lang="en-US" sz="882" kern="1200" dirty="0">
              <a:solidFill>
                <a:schemeClr val="tx1"/>
              </a:solidFill>
              <a:effectLst/>
              <a:latin typeface="Segoe UI Light" pitchFamily="34" charset="0"/>
              <a:ea typeface="+mn-ea"/>
              <a:cs typeface="+mn-cs"/>
            </a:endParaRPr>
          </a:p>
          <a:p>
            <a:r>
              <a:rPr lang="en-US" sz="882" kern="1200" dirty="0">
                <a:solidFill>
                  <a:schemeClr val="tx1"/>
                </a:solidFill>
                <a:effectLst/>
                <a:latin typeface="Segoe UI Light" pitchFamily="34" charset="0"/>
                <a:ea typeface="+mn-ea"/>
                <a:cs typeface="+mn-cs"/>
              </a:rPr>
              <a:t>Control and organize Azure resources with Azure Resource Manager - https://docs.microsoft.com/learn/modules/control-and-organize-with-azure-resource-manager/</a:t>
            </a:r>
          </a:p>
          <a:p>
            <a:endParaRPr lang="en-US" sz="882" kern="1200" dirty="0">
              <a:solidFill>
                <a:schemeClr val="tx1"/>
              </a:solidFill>
              <a:effectLst/>
              <a:latin typeface="Segoe UI Light" pitchFamily="34" charset="0"/>
              <a:ea typeface="+mn-ea"/>
              <a:cs typeface="+mn-cs"/>
            </a:endParaRPr>
          </a:p>
          <a:p>
            <a:r>
              <a:rPr lang="en-US" sz="882" kern="1200" dirty="0">
                <a:solidFill>
                  <a:schemeClr val="tx1"/>
                </a:solidFill>
                <a:effectLst/>
                <a:latin typeface="Segoe UI Light" pitchFamily="34" charset="0"/>
                <a:ea typeface="+mn-ea"/>
                <a:cs typeface="+mn-cs"/>
              </a:rPr>
              <a:t>✔ Only Owner and User Access Administrator roles can create or delete management locks. </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6/30/2021 2:43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2548648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882" kern="1200" dirty="0">
                <a:solidFill>
                  <a:schemeClr val="tx1"/>
                </a:solidFill>
                <a:effectLst/>
                <a:latin typeface="Segoe UI Light" pitchFamily="34" charset="0"/>
                <a:ea typeface="+mn-ea"/>
                <a:cs typeface="+mn-cs"/>
              </a:rPr>
              <a:t>Move resources to new resource group or subscription - https://docs.microsoft.com/en-us/azure/azure-resource-manager/resource-group-move-resources </a:t>
            </a:r>
          </a:p>
          <a:p>
            <a:endParaRPr lang="en-US" sz="882" kern="1200" dirty="0">
              <a:solidFill>
                <a:schemeClr val="tx1"/>
              </a:solidFill>
              <a:effectLst/>
              <a:latin typeface="Segoe UI Light" pitchFamily="34" charset="0"/>
              <a:ea typeface="+mn-ea"/>
              <a:cs typeface="+mn-cs"/>
            </a:endParaRPr>
          </a:p>
          <a:p>
            <a:r>
              <a:rPr lang="en-US" sz="882" kern="1200" dirty="0">
                <a:solidFill>
                  <a:schemeClr val="tx1"/>
                </a:solidFill>
                <a:effectLst/>
                <a:latin typeface="Segoe UI Light" pitchFamily="34" charset="0"/>
                <a:ea typeface="+mn-ea"/>
                <a:cs typeface="+mn-cs"/>
              </a:rPr>
              <a:t>✔ Just because a service can be moved doesn’t mean there aren’t restrictions. For example, you can move a virtual network, but you must also move its dependent resources, like gateways. Learn more at the reference link. </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6/30/2021 2:43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31162059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Manage Azure Resource Manager resource groups by using the Azure portal - https://docs.microsoft.com/en-us/azure/azure-resource-manager/management/manage-resource-groups-portal</a:t>
            </a:r>
          </a:p>
          <a:p>
            <a:endParaRPr lang="en-US" dirty="0"/>
          </a:p>
          <a:p>
            <a:r>
              <a:rPr lang="en-US" dirty="0"/>
              <a:t>Move Azure resources to another resource group - https://docs.microsoft.com/learn/modules/move-azure-resources-another-resource-group/</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30680866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882" kern="1200" dirty="0">
                <a:solidFill>
                  <a:schemeClr val="tx1"/>
                </a:solidFill>
                <a:effectLst/>
                <a:latin typeface="Segoe UI Light" pitchFamily="34" charset="0"/>
                <a:ea typeface="+mn-ea"/>
                <a:cs typeface="+mn-cs"/>
              </a:rPr>
              <a:t>Azure subscription and service limits, quotas, and constraints - https://docs.microsoft.com/en-us/azure/azure-resource-manager/management/azure-subscription-service-limits</a:t>
            </a:r>
          </a:p>
          <a:p>
            <a:endParaRPr lang="en-US" sz="882"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6/30/2021 2:43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19063430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23</a:t>
            </a:fld>
            <a:endParaRPr lang="en-US"/>
          </a:p>
        </p:txBody>
      </p:sp>
    </p:spTree>
    <p:extLst>
      <p:ext uri="{BB962C8B-B14F-4D97-AF65-F5344CB8AC3E}">
        <p14:creationId xmlns:p14="http://schemas.microsoft.com/office/powerpoint/2010/main" val="2574345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lesson is not directly related to any certification objectives. However, using the tools will be necessary to complete the hands-on portion of the exam. </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4</a:t>
            </a:fld>
            <a:endParaRPr lang="en-US"/>
          </a:p>
        </p:txBody>
      </p:sp>
    </p:spTree>
    <p:extLst>
      <p:ext uri="{BB962C8B-B14F-4D97-AF65-F5344CB8AC3E}">
        <p14:creationId xmlns:p14="http://schemas.microsoft.com/office/powerpoint/2010/main" val="13336040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24</a:t>
            </a:fld>
            <a:endParaRPr lang="en-US"/>
          </a:p>
        </p:txBody>
      </p:sp>
    </p:spTree>
    <p:extLst>
      <p:ext uri="{BB962C8B-B14F-4D97-AF65-F5344CB8AC3E}">
        <p14:creationId xmlns:p14="http://schemas.microsoft.com/office/powerpoint/2010/main" val="13201198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effectLst/>
                <a:latin typeface="Consolas" panose="020B0609020204030204" pitchFamily="49" charset="0"/>
              </a:rPr>
              <a:t>Deploy and manage Azure compute resources (20–25%)</a:t>
            </a:r>
          </a:p>
          <a:p>
            <a:br>
              <a:rPr lang="en-US" b="0" dirty="0">
                <a:solidFill>
                  <a:srgbClr val="000000"/>
                </a:solidFill>
                <a:effectLst/>
                <a:latin typeface="Consolas" panose="020B0609020204030204" pitchFamily="49" charset="0"/>
              </a:rPr>
            </a:br>
            <a:r>
              <a:rPr lang="en-US" b="0" dirty="0">
                <a:solidFill>
                  <a:srgbClr val="000000"/>
                </a:solidFill>
                <a:effectLst/>
                <a:latin typeface="Consolas" panose="020B0609020204030204" pitchFamily="49" charset="0"/>
              </a:rPr>
              <a:t>Automate deployment of virtual machines (VMs) by using Azure Resource Manager templates</a:t>
            </a:r>
          </a:p>
          <a:p>
            <a:br>
              <a:rPr lang="en-US" b="0" dirty="0">
                <a:solidFill>
                  <a:srgbClr val="000000"/>
                </a:solidFill>
                <a:effectLst/>
                <a:latin typeface="Consolas" panose="020B0609020204030204" pitchFamily="49" charset="0"/>
              </a:rPr>
            </a:br>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Modify an Azure Resource Manager template</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Deploy from a template</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Save a deployment as an Azure Resource Manager template</a:t>
            </a:r>
          </a:p>
          <a:p>
            <a:endParaRPr lang="en-IN"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32218748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ARM templates? - https://docs.microsoft.com/en-us/azure/azure-resource-manager/templates/overview</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6/30/2021 2:43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19288653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b="0" i="0" dirty="0">
                <a:solidFill>
                  <a:srgbClr val="171717"/>
                </a:solidFill>
                <a:effectLst/>
                <a:latin typeface="Segoe UI" panose="020B0502040204020203" pitchFamily="34" charset="0"/>
              </a:rPr>
              <a:t>Understand the structure and syntax of ARM templates - https://docs.microsoft.com/en-us/azure/azure-resource-manager/templates/template-syntax</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31127247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Parameters in Azure Resource Manager templates - https://docs.microsoft.com/en-us/azure/azure-resource-manager/templates/template-parameters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21989072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t>QuickStart Templates - https://azure.microsoft.com/en-us/resources/templates/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6/30/2021 2:43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2649055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 Always consider having students walk-through the demonstrations themselves. Also, consider the overlap with the  formal labs and your best use of time. </a:t>
            </a:r>
          </a:p>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31</a:t>
            </a:fld>
            <a:endParaRPr lang="en-US"/>
          </a:p>
        </p:txBody>
      </p:sp>
    </p:spTree>
    <p:extLst>
      <p:ext uri="{BB962C8B-B14F-4D97-AF65-F5344CB8AC3E}">
        <p14:creationId xmlns:p14="http://schemas.microsoft.com/office/powerpoint/2010/main" val="21722130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 Always consider having students walk-through the demonstrations themselves. Also, consider the overlap with the  formal labs and your best use of time. </a:t>
            </a:r>
          </a:p>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32</a:t>
            </a:fld>
            <a:endParaRPr lang="en-US"/>
          </a:p>
        </p:txBody>
      </p:sp>
    </p:spTree>
    <p:extLst>
      <p:ext uri="{BB962C8B-B14F-4D97-AF65-F5344CB8AC3E}">
        <p14:creationId xmlns:p14="http://schemas.microsoft.com/office/powerpoint/2010/main" val="21476871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33</a:t>
            </a:fld>
            <a:endParaRPr lang="en-US"/>
          </a:p>
        </p:txBody>
      </p:sp>
    </p:spTree>
    <p:extLst>
      <p:ext uri="{BB962C8B-B14F-4D97-AF65-F5344CB8AC3E}">
        <p14:creationId xmlns:p14="http://schemas.microsoft.com/office/powerpoint/2010/main" val="13201198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Pick the lab(s) most appropriate for your audience. </a:t>
            </a:r>
          </a:p>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34</a:t>
            </a:fld>
            <a:endParaRPr lang="en-US"/>
          </a:p>
        </p:txBody>
      </p:sp>
    </p:spTree>
    <p:extLst>
      <p:ext uri="{BB962C8B-B14F-4D97-AF65-F5344CB8AC3E}">
        <p14:creationId xmlns:p14="http://schemas.microsoft.com/office/powerpoint/2010/main" val="337272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Azure Portal Overview - https://docs.microsoft.com/en-us/azure/azure-portal/azure-portal-overview</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22082965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03a - Manage Azure resources by Using the Azure Portal - ESTIMATED DURATION 20 MIN</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GitHub Repository - https://microsoftlearning.github.io/AZ-104-MicrosoftAzureAdministrator/</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6/30/2021 2:43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3610651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03b - Manage Azure resources by Using ARM Templates - ESTIMATED DURATION 20 MIN</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GitHub Repository - https://microsoftlearning.github.io/AZ-104-MicrosoftAzureAdministrator/</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6/30/2021 2:43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5114750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03c - Manage Azure resources by Using Azure PowerShell - ESTIMATED DURATION 20 MIN</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GitHub Repository - https://microsoftlearning.github.io/AZ-104-MicrosoftAzureAdministrator/</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6/30/2021 2:43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27983957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03d - Manage Azure resources by Using Azure CLI - ESTIMATED DURATION 20 MIN</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GitHub Repository - https://microsoftlearning.github.io/AZ-104-MicrosoftAzureAdministrator/</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6/30/2021 2:43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38552746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Student Content</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a:p>
            <a:r>
              <a:rPr lang="en-US" b="0" dirty="0">
                <a:solidFill>
                  <a:srgbClr val="000000"/>
                </a:solidFill>
                <a:effectLst/>
                <a:latin typeface="Consolas" panose="020B0609020204030204" pitchFamily="49" charset="0"/>
              </a:rPr>
              <a:t>A PowerShell command is called a </a:t>
            </a:r>
            <a:r>
              <a:rPr lang="en-US" b="0" i="1" dirty="0">
                <a:solidFill>
                  <a:srgbClr val="000000"/>
                </a:solidFill>
                <a:effectLst/>
                <a:latin typeface="Consolas" panose="020B0609020204030204" pitchFamily="49" charset="0"/>
              </a:rPr>
              <a:t>*cmdlet*</a:t>
            </a:r>
            <a:r>
              <a:rPr lang="en-US" b="0" dirty="0">
                <a:solidFill>
                  <a:srgbClr val="000000"/>
                </a:solidFill>
                <a:effectLst/>
                <a:latin typeface="Consolas" panose="020B0609020204030204" pitchFamily="49" charset="0"/>
              </a:rPr>
              <a:t> (pronounced "command-let"). A </a:t>
            </a:r>
            <a:r>
              <a:rPr lang="en-US" b="0" i="1" dirty="0">
                <a:solidFill>
                  <a:srgbClr val="000000"/>
                </a:solidFill>
                <a:effectLst/>
                <a:latin typeface="Consolas" panose="020B0609020204030204" pitchFamily="49" charset="0"/>
              </a:rPr>
              <a:t>*cmdlet*</a:t>
            </a:r>
            <a:r>
              <a:rPr lang="en-US" b="0" dirty="0">
                <a:solidFill>
                  <a:srgbClr val="000000"/>
                </a:solidFill>
                <a:effectLst/>
                <a:latin typeface="Consolas" panose="020B0609020204030204" pitchFamily="49" charset="0"/>
              </a:rPr>
              <a:t> is a command that manipulates a single feature. The term cmdlet is intended to imply that it is a small command. By convention, cmdlet authors are encouraged to keep cmdlets simple and single purpose.</a:t>
            </a:r>
          </a:p>
          <a:p>
            <a:br>
              <a:rPr lang="en-US" b="0" dirty="0">
                <a:solidFill>
                  <a:srgbClr val="000000"/>
                </a:solidFill>
                <a:effectLst/>
                <a:latin typeface="Consolas" panose="020B0609020204030204" pitchFamily="49" charset="0"/>
              </a:rPr>
            </a:br>
            <a:r>
              <a:rPr lang="en-US" b="0" dirty="0">
                <a:solidFill>
                  <a:srgbClr val="000000"/>
                </a:solidFill>
                <a:effectLst/>
                <a:latin typeface="Consolas" panose="020B0609020204030204" pitchFamily="49" charset="0"/>
              </a:rPr>
              <a:t>The base PowerShell product ships with cmdlets that work with features such as sessions and background jobs. You add modules to your PowerShell installation to get cmdlets that manipulate other features. For example, there are third-party modules to work with ftp, administer your operating system, and access the file system.</a:t>
            </a:r>
          </a:p>
          <a:p>
            <a:br>
              <a:rPr lang="en-US" b="0" dirty="0">
                <a:solidFill>
                  <a:srgbClr val="000000"/>
                </a:solidFill>
                <a:effectLst/>
                <a:latin typeface="Consolas" panose="020B0609020204030204" pitchFamily="49" charset="0"/>
              </a:rPr>
            </a:br>
            <a:r>
              <a:rPr lang="en-US" b="0" dirty="0">
                <a:solidFill>
                  <a:srgbClr val="000000"/>
                </a:solidFill>
                <a:effectLst/>
                <a:latin typeface="Consolas" panose="020B0609020204030204" pitchFamily="49" charset="0"/>
              </a:rPr>
              <a:t>Cmdlets follow a verb-noun naming convention; for example, </a:t>
            </a:r>
            <a:r>
              <a:rPr lang="en-US" b="1" dirty="0">
                <a:solidFill>
                  <a:srgbClr val="000000"/>
                </a:solidFill>
                <a:effectLst/>
                <a:latin typeface="Consolas" panose="020B0609020204030204" pitchFamily="49" charset="0"/>
              </a:rPr>
              <a:t>**Get-Process**</a:t>
            </a:r>
            <a:r>
              <a:rPr lang="en-US" b="0" dirty="0">
                <a:solidFill>
                  <a:srgbClr val="000000"/>
                </a:solidFill>
                <a:effectLst/>
                <a:latin typeface="Consolas" panose="020B0609020204030204" pitchFamily="49" charset="0"/>
              </a:rPr>
              <a:t>, </a:t>
            </a:r>
            <a:r>
              <a:rPr lang="en-US" b="1" dirty="0">
                <a:solidFill>
                  <a:srgbClr val="000000"/>
                </a:solidFill>
                <a:effectLst/>
                <a:latin typeface="Consolas" panose="020B0609020204030204" pitchFamily="49" charset="0"/>
              </a:rPr>
              <a:t>**Format-Table**</a:t>
            </a:r>
            <a:r>
              <a:rPr lang="en-US" b="0" dirty="0">
                <a:solidFill>
                  <a:srgbClr val="000000"/>
                </a:solidFill>
                <a:effectLst/>
                <a:latin typeface="Consolas" panose="020B0609020204030204" pitchFamily="49" charset="0"/>
              </a:rPr>
              <a:t>, and </a:t>
            </a:r>
            <a:r>
              <a:rPr lang="en-US" b="1" dirty="0">
                <a:solidFill>
                  <a:srgbClr val="000000"/>
                </a:solidFill>
                <a:effectLst/>
                <a:latin typeface="Consolas" panose="020B0609020204030204" pitchFamily="49" charset="0"/>
              </a:rPr>
              <a:t>**Start-Service**</a:t>
            </a:r>
            <a:r>
              <a:rPr lang="en-US" b="0" dirty="0">
                <a:solidFill>
                  <a:srgbClr val="000000"/>
                </a:solidFill>
                <a:effectLst/>
                <a:latin typeface="Consolas" panose="020B0609020204030204" pitchFamily="49" charset="0"/>
              </a:rPr>
              <a:t>. </a:t>
            </a:r>
          </a:p>
          <a:p>
            <a:br>
              <a:rPr lang="en-US" b="0" dirty="0">
                <a:solidFill>
                  <a:srgbClr val="000000"/>
                </a:solidFill>
                <a:effectLst/>
                <a:latin typeface="Consolas" panose="020B0609020204030204" pitchFamily="49" charset="0"/>
              </a:rPr>
            </a:br>
            <a:r>
              <a:rPr lang="en-US" b="0" dirty="0">
                <a:solidFill>
                  <a:srgbClr val="000000"/>
                </a:solidFill>
                <a:effectLst/>
                <a:latin typeface="Consolas" panose="020B0609020204030204" pitchFamily="49" charset="0"/>
              </a:rPr>
              <a:t>Verbs also have a convention. You can use </a:t>
            </a:r>
            <a:r>
              <a:rPr lang="en-US" b="1" dirty="0">
                <a:solidFill>
                  <a:srgbClr val="000000"/>
                </a:solidFill>
                <a:effectLst/>
                <a:latin typeface="Consolas" panose="020B0609020204030204" pitchFamily="49" charset="0"/>
              </a:rPr>
              <a:t>**Get-Verb**</a:t>
            </a:r>
            <a:r>
              <a:rPr lang="en-US" b="0" dirty="0">
                <a:solidFill>
                  <a:srgbClr val="000000"/>
                </a:solidFill>
                <a:effectLst/>
                <a:latin typeface="Consolas" panose="020B0609020204030204" pitchFamily="49" charset="0"/>
              </a:rPr>
              <a:t> to retrieve examples, such as: </a:t>
            </a:r>
          </a:p>
          <a:p>
            <a:br>
              <a:rPr lang="en-US" b="0" dirty="0">
                <a:solidFill>
                  <a:srgbClr val="000000"/>
                </a:solidFill>
                <a:effectLst/>
                <a:latin typeface="Consolas" panose="020B0609020204030204" pitchFamily="49" charset="0"/>
              </a:rPr>
            </a:br>
            <a:r>
              <a:rPr lang="en-US" b="0" dirty="0">
                <a:solidFill>
                  <a:srgbClr val="0000FF"/>
                </a:solidFill>
                <a:effectLst/>
                <a:latin typeface="Consolas" panose="020B0609020204030204" pitchFamily="49" charset="0"/>
              </a:rPr>
              <a:t>- </a:t>
            </a:r>
            <a:r>
              <a:rPr lang="en-US" b="1" dirty="0">
                <a:solidFill>
                  <a:srgbClr val="000000"/>
                </a:solidFill>
                <a:effectLst/>
                <a:latin typeface="Consolas" panose="020B0609020204030204" pitchFamily="49" charset="0"/>
              </a:rPr>
              <a:t>**get**</a:t>
            </a:r>
            <a:r>
              <a:rPr lang="en-US" b="0" dirty="0">
                <a:solidFill>
                  <a:srgbClr val="000000"/>
                </a:solidFill>
                <a:effectLst/>
                <a:latin typeface="Consolas" panose="020B0609020204030204" pitchFamily="49" charset="0"/>
              </a:rPr>
              <a:t> retrieves data.</a:t>
            </a:r>
          </a:p>
          <a:p>
            <a:r>
              <a:rPr lang="en-US" b="0" dirty="0">
                <a:solidFill>
                  <a:srgbClr val="0000FF"/>
                </a:solidFill>
                <a:effectLst/>
                <a:latin typeface="Consolas" panose="020B0609020204030204" pitchFamily="49" charset="0"/>
              </a:rPr>
              <a:t>- </a:t>
            </a:r>
            <a:r>
              <a:rPr lang="en-US" b="1" dirty="0">
                <a:solidFill>
                  <a:srgbClr val="000000"/>
                </a:solidFill>
                <a:effectLst/>
                <a:latin typeface="Consolas" panose="020B0609020204030204" pitchFamily="49" charset="0"/>
              </a:rPr>
              <a:t>**set**</a:t>
            </a:r>
            <a:r>
              <a:rPr lang="en-US" b="0" dirty="0">
                <a:solidFill>
                  <a:srgbClr val="000000"/>
                </a:solidFill>
                <a:effectLst/>
                <a:latin typeface="Consolas" panose="020B0609020204030204" pitchFamily="49" charset="0"/>
              </a:rPr>
              <a:t> inserts or updates data.</a:t>
            </a:r>
          </a:p>
          <a:p>
            <a:r>
              <a:rPr lang="en-US" b="0" dirty="0">
                <a:solidFill>
                  <a:srgbClr val="0000FF"/>
                </a:solidFill>
                <a:effectLst/>
                <a:latin typeface="Consolas" panose="020B0609020204030204" pitchFamily="49" charset="0"/>
              </a:rPr>
              <a:t>- </a:t>
            </a:r>
            <a:r>
              <a:rPr lang="en-US" b="1" dirty="0">
                <a:solidFill>
                  <a:srgbClr val="000000"/>
                </a:solidFill>
                <a:effectLst/>
                <a:latin typeface="Consolas" panose="020B0609020204030204" pitchFamily="49" charset="0"/>
              </a:rPr>
              <a:t>**format**</a:t>
            </a:r>
            <a:r>
              <a:rPr lang="en-US" b="0" dirty="0">
                <a:solidFill>
                  <a:srgbClr val="000000"/>
                </a:solidFill>
                <a:effectLst/>
                <a:latin typeface="Consolas" panose="020B0609020204030204" pitchFamily="49" charset="0"/>
              </a:rPr>
              <a:t> formats data.</a:t>
            </a:r>
          </a:p>
          <a:p>
            <a:r>
              <a:rPr lang="en-US" b="0" dirty="0">
                <a:solidFill>
                  <a:srgbClr val="0000FF"/>
                </a:solidFill>
                <a:effectLst/>
                <a:latin typeface="Consolas" panose="020B0609020204030204" pitchFamily="49" charset="0"/>
              </a:rPr>
              <a:t>- </a:t>
            </a:r>
            <a:r>
              <a:rPr lang="en-US" b="1" dirty="0">
                <a:solidFill>
                  <a:srgbClr val="000000"/>
                </a:solidFill>
                <a:effectLst/>
                <a:latin typeface="Consolas" panose="020B0609020204030204" pitchFamily="49" charset="0"/>
              </a:rPr>
              <a:t>**out**</a:t>
            </a:r>
            <a:r>
              <a:rPr lang="en-US" b="0" dirty="0">
                <a:solidFill>
                  <a:srgbClr val="000000"/>
                </a:solidFill>
                <a:effectLst/>
                <a:latin typeface="Consolas" panose="020B0609020204030204" pitchFamily="49" charset="0"/>
              </a:rPr>
              <a:t> directs output to a destination.</a:t>
            </a:r>
          </a:p>
          <a:p>
            <a:br>
              <a:rPr lang="en-US" b="0" dirty="0">
                <a:solidFill>
                  <a:srgbClr val="000000"/>
                </a:solidFill>
                <a:effectLst/>
                <a:latin typeface="Consolas" panose="020B0609020204030204" pitchFamily="49" charset="0"/>
              </a:rPr>
            </a:br>
            <a:r>
              <a:rPr lang="en-US" b="0" dirty="0">
                <a:solidFill>
                  <a:srgbClr val="000000"/>
                </a:solidFill>
                <a:effectLst/>
                <a:latin typeface="Consolas" panose="020B0609020204030204" pitchFamily="49" charset="0"/>
              </a:rPr>
              <a:t>Cmdlet authors are encouraged to include a help file for each cmdlet. The </a:t>
            </a:r>
            <a:r>
              <a:rPr lang="en-US" b="1" dirty="0">
                <a:solidFill>
                  <a:srgbClr val="000000"/>
                </a:solidFill>
                <a:effectLst/>
                <a:latin typeface="Consolas" panose="020B0609020204030204" pitchFamily="49" charset="0"/>
              </a:rPr>
              <a:t>**Get-Help**</a:t>
            </a:r>
            <a:r>
              <a:rPr lang="en-US" b="0" dirty="0">
                <a:solidFill>
                  <a:srgbClr val="000000"/>
                </a:solidFill>
                <a:effectLst/>
                <a:latin typeface="Consolas" panose="020B0609020204030204" pitchFamily="49" charset="0"/>
              </a:rPr>
              <a:t> cmdlet displays the help file for any cmdlet. For example, you could get help on the </a:t>
            </a:r>
            <a:r>
              <a:rPr lang="en-US" b="0" dirty="0">
                <a:solidFill>
                  <a:srgbClr val="001188"/>
                </a:solidFill>
                <a:effectLst/>
                <a:latin typeface="Consolas" panose="020B0609020204030204" pitchFamily="49" charset="0"/>
              </a:rPr>
              <a:t>`Get-</a:t>
            </a:r>
            <a:r>
              <a:rPr lang="en-US" b="0" dirty="0" err="1">
                <a:solidFill>
                  <a:srgbClr val="001188"/>
                </a:solidFill>
                <a:effectLst/>
                <a:latin typeface="Consolas" panose="020B0609020204030204" pitchFamily="49" charset="0"/>
              </a:rPr>
              <a:t>ChildItem</a:t>
            </a:r>
            <a:r>
              <a:rPr lang="en-US" b="0" dirty="0">
                <a:solidFill>
                  <a:srgbClr val="001188"/>
                </a:solidFill>
                <a:effectLst/>
                <a:latin typeface="Consolas" panose="020B0609020204030204" pitchFamily="49" charset="0"/>
              </a:rPr>
              <a:t>`</a:t>
            </a:r>
            <a:r>
              <a:rPr lang="en-US" b="0" dirty="0">
                <a:solidFill>
                  <a:srgbClr val="000000"/>
                </a:solidFill>
                <a:effectLst/>
                <a:latin typeface="Consolas" panose="020B0609020204030204" pitchFamily="49" charset="0"/>
              </a:rPr>
              <a:t> cmdlet with the following statement:</a:t>
            </a:r>
          </a:p>
          <a:p>
            <a:br>
              <a:rPr lang="en-US" b="0" dirty="0">
                <a:solidFill>
                  <a:srgbClr val="000000"/>
                </a:solidFill>
                <a:effectLst/>
                <a:latin typeface="Consolas" panose="020B0609020204030204" pitchFamily="49" charset="0"/>
              </a:rPr>
            </a:br>
            <a:r>
              <a:rPr lang="en-US" b="0" dirty="0">
                <a:solidFill>
                  <a:srgbClr val="A31515"/>
                </a:solidFill>
                <a:effectLst/>
                <a:latin typeface="Consolas" panose="020B0609020204030204" pitchFamily="49" charset="0"/>
              </a:rPr>
              <a:t>```</a:t>
            </a:r>
            <a:r>
              <a:rPr lang="en-US" b="0" dirty="0" err="1">
                <a:solidFill>
                  <a:srgbClr val="A31515"/>
                </a:solidFill>
                <a:effectLst/>
                <a:latin typeface="Consolas" panose="020B0609020204030204" pitchFamily="49" charset="0"/>
              </a:rPr>
              <a:t>powershell</a:t>
            </a:r>
            <a:endParaRPr lang="en-US" b="0" dirty="0">
              <a:solidFill>
                <a:srgbClr val="000000"/>
              </a:solidFill>
              <a:effectLst/>
              <a:latin typeface="Consolas" panose="020B0609020204030204" pitchFamily="49" charset="0"/>
            </a:endParaRPr>
          </a:p>
          <a:p>
            <a:r>
              <a:rPr lang="en-US" b="0" dirty="0">
                <a:solidFill>
                  <a:srgbClr val="000000"/>
                </a:solidFill>
                <a:effectLst/>
                <a:latin typeface="Consolas" panose="020B0609020204030204" pitchFamily="49" charset="0"/>
              </a:rPr>
              <a:t>Get-Help Get-</a:t>
            </a:r>
            <a:r>
              <a:rPr lang="en-US" b="0" dirty="0" err="1">
                <a:solidFill>
                  <a:srgbClr val="000000"/>
                </a:solidFill>
                <a:effectLst/>
                <a:latin typeface="Consolas" panose="020B0609020204030204" pitchFamily="49" charset="0"/>
              </a:rPr>
              <a:t>ChildItem</a:t>
            </a:r>
            <a:r>
              <a:rPr lang="en-US" b="0" dirty="0">
                <a:solidFill>
                  <a:srgbClr val="000000"/>
                </a:solidFill>
                <a:effectLst/>
                <a:latin typeface="Consolas" panose="020B0609020204030204" pitchFamily="49" charset="0"/>
              </a:rPr>
              <a:t> -detailed</a:t>
            </a:r>
          </a:p>
          <a:p>
            <a:r>
              <a:rPr lang="en-US" b="0" dirty="0">
                <a:solidFill>
                  <a:srgbClr val="001188"/>
                </a:solidFill>
                <a:effectLst/>
                <a:latin typeface="Consolas" panose="020B0609020204030204" pitchFamily="49" charset="0"/>
              </a:rPr>
              <a:t>```</a:t>
            </a:r>
            <a:endParaRPr lang="en-US" b="0" dirty="0">
              <a:solidFill>
                <a:srgbClr val="000000"/>
              </a:solidFill>
              <a:effectLst/>
              <a:latin typeface="Consolas" panose="020B0609020204030204" pitchFamily="49" charset="0"/>
            </a:endParaRPr>
          </a:p>
          <a:p>
            <a:br>
              <a:rPr lang="en-US" b="0" dirty="0">
                <a:solidFill>
                  <a:srgbClr val="000000"/>
                </a:solidFill>
                <a:effectLst/>
                <a:latin typeface="Consolas" panose="020B0609020204030204" pitchFamily="49" charset="0"/>
              </a:rPr>
            </a:br>
            <a:r>
              <a:rPr lang="en-US" b="0" dirty="0">
                <a:solidFill>
                  <a:srgbClr val="000000"/>
                </a:solidFill>
                <a:effectLst/>
                <a:latin typeface="Consolas" panose="020B0609020204030204" pitchFamily="49" charset="0"/>
              </a:rPr>
              <a:t>Cmdlets are shipped in _modules. A </a:t>
            </a:r>
            <a:r>
              <a:rPr lang="en-US" b="0" i="1" dirty="0">
                <a:solidFill>
                  <a:srgbClr val="000000"/>
                </a:solidFill>
                <a:effectLst/>
                <a:latin typeface="Consolas" panose="020B0609020204030204" pitchFamily="49" charset="0"/>
              </a:rPr>
              <a:t>*PowerShell module*</a:t>
            </a:r>
            <a:r>
              <a:rPr lang="en-US" b="0" dirty="0">
                <a:solidFill>
                  <a:srgbClr val="000000"/>
                </a:solidFill>
                <a:effectLst/>
                <a:latin typeface="Consolas" panose="020B0609020204030204" pitchFamily="49" charset="0"/>
              </a:rPr>
              <a:t> is a DLL file that includes the code to process each available cmdlet. You load cmdlets into PowerShell by loading the module containing them. You can get a list of loaded modules using the </a:t>
            </a:r>
            <a:r>
              <a:rPr lang="en-US" b="0" dirty="0">
                <a:solidFill>
                  <a:srgbClr val="001188"/>
                </a:solidFill>
                <a:effectLst/>
                <a:latin typeface="Consolas" panose="020B0609020204030204" pitchFamily="49" charset="0"/>
              </a:rPr>
              <a:t>`Get-Module`</a:t>
            </a:r>
            <a:r>
              <a:rPr lang="en-US" b="0" dirty="0">
                <a:solidFill>
                  <a:srgbClr val="000000"/>
                </a:solidFill>
                <a:effectLst/>
                <a:latin typeface="Consolas" panose="020B0609020204030204" pitchFamily="49" charset="0"/>
              </a:rPr>
              <a:t> command:</a:t>
            </a:r>
          </a:p>
          <a:p>
            <a:br>
              <a:rPr lang="en-US" b="0" dirty="0">
                <a:solidFill>
                  <a:srgbClr val="000000"/>
                </a:solidFill>
                <a:effectLst/>
                <a:latin typeface="Consolas" panose="020B0609020204030204" pitchFamily="49" charset="0"/>
              </a:rPr>
            </a:br>
            <a:r>
              <a:rPr lang="en-US" b="0" dirty="0">
                <a:solidFill>
                  <a:srgbClr val="A31515"/>
                </a:solidFill>
                <a:effectLst/>
                <a:latin typeface="Consolas" panose="020B0609020204030204" pitchFamily="49" charset="0"/>
              </a:rPr>
              <a:t>```</a:t>
            </a:r>
            <a:r>
              <a:rPr lang="en-US" b="0" dirty="0" err="1">
                <a:solidFill>
                  <a:srgbClr val="A31515"/>
                </a:solidFill>
                <a:effectLst/>
                <a:latin typeface="Consolas" panose="020B0609020204030204" pitchFamily="49" charset="0"/>
              </a:rPr>
              <a:t>powershell</a:t>
            </a:r>
            <a:endParaRPr lang="en-US" b="0" dirty="0">
              <a:solidFill>
                <a:srgbClr val="000000"/>
              </a:solidFill>
              <a:effectLst/>
              <a:latin typeface="Consolas" panose="020B0609020204030204" pitchFamily="49" charset="0"/>
            </a:endParaRPr>
          </a:p>
          <a:p>
            <a:r>
              <a:rPr lang="en-US" b="0" dirty="0">
                <a:solidFill>
                  <a:srgbClr val="000000"/>
                </a:solidFill>
                <a:effectLst/>
                <a:latin typeface="Consolas" panose="020B0609020204030204" pitchFamily="49" charset="0"/>
              </a:rPr>
              <a:t>Get-Module</a:t>
            </a:r>
          </a:p>
          <a:p>
            <a:r>
              <a:rPr lang="en-US" b="0" dirty="0">
                <a:solidFill>
                  <a:srgbClr val="001188"/>
                </a:solidFill>
                <a:effectLst/>
                <a:latin typeface="Consolas" panose="020B0609020204030204" pitchFamily="49" charset="0"/>
              </a:rPr>
              <a:t>```</a:t>
            </a:r>
            <a:endParaRPr lang="en-US" b="0" dirty="0">
              <a:solidFill>
                <a:srgbClr val="000000"/>
              </a:solidFill>
              <a:effectLst/>
              <a:latin typeface="Consolas" panose="020B0609020204030204" pitchFamily="49" charset="0"/>
            </a:endParaRPr>
          </a:p>
          <a:p>
            <a:br>
              <a:rPr lang="en-US" b="0" dirty="0">
                <a:solidFill>
                  <a:srgbClr val="000000"/>
                </a:solidFill>
                <a:effectLst/>
                <a:latin typeface="Consolas" panose="020B0609020204030204" pitchFamily="49" charset="0"/>
              </a:rPr>
            </a:br>
            <a:r>
              <a:rPr lang="en-US" b="0" dirty="0">
                <a:solidFill>
                  <a:srgbClr val="000000"/>
                </a:solidFill>
                <a:effectLst/>
                <a:latin typeface="Consolas" panose="020B0609020204030204" pitchFamily="49" charset="0"/>
              </a:rPr>
              <a:t>The 'Get-Module' command will output something like the following code:</a:t>
            </a:r>
          </a:p>
          <a:p>
            <a:br>
              <a:rPr lang="en-US" b="0" dirty="0">
                <a:solidFill>
                  <a:srgbClr val="000000"/>
                </a:solidFill>
                <a:effectLst/>
                <a:latin typeface="Consolas" panose="020B0609020204030204" pitchFamily="49" charset="0"/>
              </a:rPr>
            </a:br>
            <a:r>
              <a:rPr lang="en-US" b="0" dirty="0">
                <a:solidFill>
                  <a:srgbClr val="A31515"/>
                </a:solidFill>
                <a:effectLst/>
                <a:latin typeface="Consolas" panose="020B0609020204030204" pitchFamily="49" charset="0"/>
              </a:rPr>
              <a:t> ```output</a:t>
            </a:r>
            <a:endParaRPr lang="en-US" b="0" dirty="0">
              <a:solidFill>
                <a:srgbClr val="000000"/>
              </a:solidFill>
              <a:effectLst/>
              <a:latin typeface="Consolas" panose="020B0609020204030204" pitchFamily="49" charset="0"/>
            </a:endParaRPr>
          </a:p>
          <a:p>
            <a:r>
              <a:rPr lang="en-US" b="0" dirty="0">
                <a:solidFill>
                  <a:srgbClr val="000000"/>
                </a:solidFill>
                <a:effectLst/>
                <a:latin typeface="Consolas" panose="020B0609020204030204" pitchFamily="49" charset="0"/>
              </a:rPr>
              <a:t>    </a:t>
            </a:r>
            <a:r>
              <a:rPr lang="en-US" b="0" dirty="0" err="1">
                <a:solidFill>
                  <a:srgbClr val="000000"/>
                </a:solidFill>
                <a:effectLst/>
                <a:latin typeface="Consolas" panose="020B0609020204030204" pitchFamily="49" charset="0"/>
              </a:rPr>
              <a:t>ModuleType</a:t>
            </a:r>
            <a:r>
              <a:rPr lang="en-US" b="0" dirty="0">
                <a:solidFill>
                  <a:srgbClr val="000000"/>
                </a:solidFill>
                <a:effectLst/>
                <a:latin typeface="Consolas" panose="020B0609020204030204" pitchFamily="49" charset="0"/>
              </a:rPr>
              <a:t> Version    Name                                </a:t>
            </a:r>
            <a:r>
              <a:rPr lang="en-US" b="0" dirty="0" err="1">
                <a:solidFill>
                  <a:srgbClr val="000000"/>
                </a:solidFill>
                <a:effectLst/>
                <a:latin typeface="Consolas" panose="020B0609020204030204" pitchFamily="49" charset="0"/>
              </a:rPr>
              <a:t>ExportedCommands</a:t>
            </a:r>
            <a:endParaRPr lang="en-US" b="0" dirty="0">
              <a:solidFill>
                <a:srgbClr val="000000"/>
              </a:solidFill>
              <a:effectLst/>
              <a:latin typeface="Consolas" panose="020B0609020204030204" pitchFamily="49" charset="0"/>
            </a:endParaRPr>
          </a:p>
          <a:p>
            <a:r>
              <a:rPr lang="en-US" b="0" dirty="0">
                <a:solidFill>
                  <a:srgbClr val="000000"/>
                </a:solidFill>
                <a:effectLst/>
                <a:latin typeface="Consolas" panose="020B0609020204030204" pitchFamily="49" charset="0"/>
              </a:rPr>
              <a:t>    ---------- -------    ----                                ----------------</a:t>
            </a:r>
          </a:p>
          <a:p>
            <a:r>
              <a:rPr lang="en-US" b="0" dirty="0">
                <a:solidFill>
                  <a:srgbClr val="000000"/>
                </a:solidFill>
                <a:effectLst/>
                <a:latin typeface="Consolas" panose="020B0609020204030204" pitchFamily="49" charset="0"/>
              </a:rPr>
              <a:t>    Manifest   3.1.0.0    </a:t>
            </a:r>
            <a:r>
              <a:rPr lang="en-US" b="0" dirty="0" err="1">
                <a:solidFill>
                  <a:srgbClr val="000000"/>
                </a:solidFill>
                <a:effectLst/>
                <a:latin typeface="Consolas" panose="020B0609020204030204" pitchFamily="49" charset="0"/>
              </a:rPr>
              <a:t>Microsoft.PowerShell.Management</a:t>
            </a:r>
            <a:r>
              <a:rPr lang="en-US" b="0" dirty="0">
                <a:solidFill>
                  <a:srgbClr val="000000"/>
                </a:solidFill>
                <a:effectLst/>
                <a:latin typeface="Consolas" panose="020B0609020204030204" pitchFamily="49" charset="0"/>
              </a:rPr>
              <a:t>     {Add-Computer, Add-Content, Checkpoint-Computer, Clear-Con...</a:t>
            </a:r>
          </a:p>
          <a:p>
            <a:r>
              <a:rPr lang="en-US" b="0" dirty="0">
                <a:solidFill>
                  <a:srgbClr val="000000"/>
                </a:solidFill>
                <a:effectLst/>
                <a:latin typeface="Consolas" panose="020B0609020204030204" pitchFamily="49" charset="0"/>
              </a:rPr>
              <a:t>    Manifest   3.1.0.0    </a:t>
            </a:r>
            <a:r>
              <a:rPr lang="en-US" b="0" dirty="0" err="1">
                <a:solidFill>
                  <a:srgbClr val="000000"/>
                </a:solidFill>
                <a:effectLst/>
                <a:latin typeface="Consolas" panose="020B0609020204030204" pitchFamily="49" charset="0"/>
              </a:rPr>
              <a:t>Microsoft.PowerShell.Utility</a:t>
            </a:r>
            <a:r>
              <a:rPr lang="en-US" b="0" dirty="0">
                <a:solidFill>
                  <a:srgbClr val="000000"/>
                </a:solidFill>
                <a:effectLst/>
                <a:latin typeface="Consolas" panose="020B0609020204030204" pitchFamily="49" charset="0"/>
              </a:rPr>
              <a:t>        {Add-Member, Add-Type, Clear-Variable, Compare-Object...}</a:t>
            </a:r>
          </a:p>
          <a:p>
            <a:r>
              <a:rPr lang="en-US" b="0" dirty="0">
                <a:solidFill>
                  <a:srgbClr val="000000"/>
                </a:solidFill>
                <a:effectLst/>
                <a:latin typeface="Consolas" panose="020B0609020204030204" pitchFamily="49" charset="0"/>
              </a:rPr>
              <a:t>    Binary     1.0.0.1    </a:t>
            </a:r>
            <a:r>
              <a:rPr lang="en-US" b="0" dirty="0" err="1">
                <a:solidFill>
                  <a:srgbClr val="000000"/>
                </a:solidFill>
                <a:effectLst/>
                <a:latin typeface="Consolas" panose="020B0609020204030204" pitchFamily="49" charset="0"/>
              </a:rPr>
              <a:t>PackageManagement</a:t>
            </a:r>
            <a:r>
              <a:rPr lang="en-US" b="0" dirty="0">
                <a:solidFill>
                  <a:srgbClr val="000000"/>
                </a:solidFill>
                <a:effectLst/>
                <a:latin typeface="Consolas" panose="020B0609020204030204" pitchFamily="49" charset="0"/>
              </a:rPr>
              <a:t>                   {Find-Package, Find-</a:t>
            </a:r>
            <a:r>
              <a:rPr lang="en-US" b="0" dirty="0" err="1">
                <a:solidFill>
                  <a:srgbClr val="000000"/>
                </a:solidFill>
                <a:effectLst/>
                <a:latin typeface="Consolas" panose="020B0609020204030204" pitchFamily="49" charset="0"/>
              </a:rPr>
              <a:t>PackageProvider</a:t>
            </a:r>
            <a:r>
              <a:rPr lang="en-US" b="0" dirty="0">
                <a:solidFill>
                  <a:srgbClr val="000000"/>
                </a:solidFill>
                <a:effectLst/>
                <a:latin typeface="Consolas" panose="020B0609020204030204" pitchFamily="49" charset="0"/>
              </a:rPr>
              <a:t>, Get-Package, Get-Pack...</a:t>
            </a:r>
          </a:p>
          <a:p>
            <a:r>
              <a:rPr lang="en-US" b="0" dirty="0">
                <a:solidFill>
                  <a:srgbClr val="000000"/>
                </a:solidFill>
                <a:effectLst/>
                <a:latin typeface="Consolas" panose="020B0609020204030204" pitchFamily="49" charset="0"/>
              </a:rPr>
              <a:t>    Script     1.0.0.1    </a:t>
            </a:r>
            <a:r>
              <a:rPr lang="en-US" b="0" dirty="0" err="1">
                <a:solidFill>
                  <a:srgbClr val="000000"/>
                </a:solidFill>
                <a:effectLst/>
                <a:latin typeface="Consolas" panose="020B0609020204030204" pitchFamily="49" charset="0"/>
              </a:rPr>
              <a:t>PowerShellGet</a:t>
            </a:r>
            <a:r>
              <a:rPr lang="en-US" b="0" dirty="0">
                <a:solidFill>
                  <a:srgbClr val="000000"/>
                </a:solidFill>
                <a:effectLst/>
                <a:latin typeface="Consolas" panose="020B0609020204030204" pitchFamily="49" charset="0"/>
              </a:rPr>
              <a:t>                       {Find-Command, Find-</a:t>
            </a:r>
            <a:r>
              <a:rPr lang="en-US" b="0" dirty="0" err="1">
                <a:solidFill>
                  <a:srgbClr val="000000"/>
                </a:solidFill>
                <a:effectLst/>
                <a:latin typeface="Consolas" panose="020B0609020204030204" pitchFamily="49" charset="0"/>
              </a:rPr>
              <a:t>DscResource</a:t>
            </a:r>
            <a:r>
              <a:rPr lang="en-US" b="0" dirty="0">
                <a:solidFill>
                  <a:srgbClr val="000000"/>
                </a:solidFill>
                <a:effectLst/>
                <a:latin typeface="Consolas" panose="020B0609020204030204" pitchFamily="49" charset="0"/>
              </a:rPr>
              <a:t>, Find-Module, Find-</a:t>
            </a:r>
            <a:r>
              <a:rPr lang="en-US" b="0" dirty="0" err="1">
                <a:solidFill>
                  <a:srgbClr val="000000"/>
                </a:solidFill>
                <a:effectLst/>
                <a:latin typeface="Consolas" panose="020B0609020204030204" pitchFamily="49" charset="0"/>
              </a:rPr>
              <a:t>RoleCap</a:t>
            </a:r>
            <a:r>
              <a:rPr lang="en-US" b="0" dirty="0">
                <a:solidFill>
                  <a:srgbClr val="000000"/>
                </a:solidFill>
                <a:effectLst/>
                <a:latin typeface="Consolas" panose="020B0609020204030204" pitchFamily="49" charset="0"/>
              </a:rPr>
              <a:t>...</a:t>
            </a:r>
          </a:p>
          <a:p>
            <a:r>
              <a:rPr lang="en-US" b="0" dirty="0">
                <a:solidFill>
                  <a:srgbClr val="000000"/>
                </a:solidFill>
                <a:effectLst/>
                <a:latin typeface="Consolas" panose="020B0609020204030204" pitchFamily="49" charset="0"/>
              </a:rPr>
              <a:t>    Script     2.0.0      </a:t>
            </a:r>
            <a:r>
              <a:rPr lang="en-US" b="0" dirty="0" err="1">
                <a:solidFill>
                  <a:srgbClr val="000000"/>
                </a:solidFill>
                <a:effectLst/>
                <a:latin typeface="Consolas" panose="020B0609020204030204" pitchFamily="49" charset="0"/>
              </a:rPr>
              <a:t>PSReadline</a:t>
            </a:r>
            <a:r>
              <a:rPr lang="en-US" b="0" dirty="0">
                <a:solidFill>
                  <a:srgbClr val="000000"/>
                </a:solidFill>
                <a:effectLst/>
                <a:latin typeface="Consolas" panose="020B0609020204030204" pitchFamily="49" charset="0"/>
              </a:rPr>
              <a:t>                          {Get-</a:t>
            </a:r>
            <a:r>
              <a:rPr lang="en-US" b="0" dirty="0" err="1">
                <a:solidFill>
                  <a:srgbClr val="000000"/>
                </a:solidFill>
                <a:effectLst/>
                <a:latin typeface="Consolas" panose="020B0609020204030204" pitchFamily="49" charset="0"/>
              </a:rPr>
              <a:t>PSReadLineKeyHandler</a:t>
            </a:r>
            <a:r>
              <a:rPr lang="en-US" b="0" dirty="0">
                <a:solidFill>
                  <a:srgbClr val="000000"/>
                </a:solidFill>
                <a:effectLst/>
                <a:latin typeface="Consolas" panose="020B0609020204030204" pitchFamily="49" charset="0"/>
              </a:rPr>
              <a:t>, Get-</a:t>
            </a:r>
            <a:r>
              <a:rPr lang="en-US" b="0" dirty="0" err="1">
                <a:solidFill>
                  <a:srgbClr val="000000"/>
                </a:solidFill>
                <a:effectLst/>
                <a:latin typeface="Consolas" panose="020B0609020204030204" pitchFamily="49" charset="0"/>
              </a:rPr>
              <a:t>PSReadLineOption</a:t>
            </a:r>
            <a:r>
              <a:rPr lang="en-US" b="0" dirty="0">
                <a:solidFill>
                  <a:srgbClr val="000000"/>
                </a:solidFill>
                <a:effectLst/>
                <a:latin typeface="Consolas" panose="020B0609020204030204" pitchFamily="49" charset="0"/>
              </a:rPr>
              <a:t>, Remove-PS...</a:t>
            </a:r>
          </a:p>
          <a:p>
            <a:r>
              <a:rPr lang="en-US" b="0" dirty="0">
                <a:solidFill>
                  <a:srgbClr val="001188"/>
                </a:solidFill>
                <a:effectLst/>
                <a:latin typeface="Consolas" panose="020B0609020204030204" pitchFamily="49" charset="0"/>
              </a:rPr>
              <a:t>```</a:t>
            </a:r>
            <a:endParaRPr lang="en-US" b="0" dirty="0">
              <a:solidFill>
                <a:srgbClr val="000000"/>
              </a:solidFill>
              <a:effectLst/>
              <a:latin typeface="Consolas" panose="020B0609020204030204" pitchFamily="49" charset="0"/>
            </a:endParaRPr>
          </a:p>
          <a:p>
            <a:br>
              <a:rPr lang="en-US" b="0" dirty="0">
                <a:solidFill>
                  <a:srgbClr val="000000"/>
                </a:solidFill>
                <a:effectLst/>
                <a:latin typeface="Consolas" panose="020B0609020204030204" pitchFamily="49" charset="0"/>
              </a:rPr>
            </a:br>
            <a:br>
              <a:rPr lang="en-US" b="0" dirty="0">
                <a:solidFill>
                  <a:srgbClr val="000000"/>
                </a:solidFill>
                <a:effectLst/>
                <a:latin typeface="Consolas" panose="020B0609020204030204" pitchFamily="49" charset="0"/>
              </a:rPr>
            </a:br>
            <a:endParaRPr lang="en-US" b="0" dirty="0">
              <a:solidFill>
                <a:srgbClr val="000000"/>
              </a:solidFill>
              <a:effectLst/>
              <a:latin typeface="Consolas" panose="020B0609020204030204" pitchFamily="49"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44</a:t>
            </a:fld>
            <a:endParaRPr lang="en-US"/>
          </a:p>
        </p:txBody>
      </p:sp>
    </p:spTree>
    <p:extLst>
      <p:ext uri="{BB962C8B-B14F-4D97-AF65-F5344CB8AC3E}">
        <p14:creationId xmlns:p14="http://schemas.microsoft.com/office/powerpoint/2010/main" val="8352294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 Always consider having students walk-through the demonstrations themselves. Also, consider the overlap with the  formal labs and your best use of time. </a:t>
            </a:r>
          </a:p>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6</a:t>
            </a:fld>
            <a:endParaRPr lang="en-US"/>
          </a:p>
        </p:txBody>
      </p:sp>
    </p:spTree>
    <p:extLst>
      <p:ext uri="{BB962C8B-B14F-4D97-AF65-F5344CB8AC3E}">
        <p14:creationId xmlns:p14="http://schemas.microsoft.com/office/powerpoint/2010/main" val="518330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Overview of Azure Cloud Shell - https://docs.microsoft.com/en-us/azure/cloud-shell/overview</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7</a:t>
            </a:fld>
            <a:endParaRPr lang="en-US"/>
          </a:p>
        </p:txBody>
      </p:sp>
    </p:spTree>
    <p:extLst>
      <p:ext uri="{BB962C8B-B14F-4D97-AF65-F5344CB8AC3E}">
        <p14:creationId xmlns:p14="http://schemas.microsoft.com/office/powerpoint/2010/main" val="4061581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 Always consider having students walk-through the demonstrations themselves. Also, consider the overlap with the  formal labs and your best use of time. </a:t>
            </a:r>
          </a:p>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8</a:t>
            </a:fld>
            <a:endParaRPr lang="en-US"/>
          </a:p>
        </p:txBody>
      </p:sp>
    </p:spTree>
    <p:extLst>
      <p:ext uri="{BB962C8B-B14F-4D97-AF65-F5344CB8AC3E}">
        <p14:creationId xmlns:p14="http://schemas.microsoft.com/office/powerpoint/2010/main" val="3095193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Get started with Azure PowerShell - https://docs.microsoft.com/en-us/powershell/azure/get-started-azureps?view=azps-4.3.0</a:t>
            </a:r>
          </a:p>
          <a:p>
            <a:endParaRPr lang="en-US" dirty="0"/>
          </a:p>
          <a:p>
            <a:r>
              <a:rPr lang="en-US" dirty="0"/>
              <a:t>Ask about the classes experience with PowerShell and Azure PowerShell.</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6/30/2021 2:43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19217908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 Always consider having students walk-through the demonstrations themselves. Also, consider the overlap with the  formal labs and your best use of time. </a:t>
            </a:r>
          </a:p>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10</a:t>
            </a:fld>
            <a:endParaRPr lang="en-US"/>
          </a:p>
        </p:txBody>
      </p:sp>
    </p:spTree>
    <p:extLst>
      <p:ext uri="{BB962C8B-B14F-4D97-AF65-F5344CB8AC3E}">
        <p14:creationId xmlns:p14="http://schemas.microsoft.com/office/powerpoint/2010/main" val="1255391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Get started with Azure CLI - https://docs.microsoft.com/en-us/cli/azure/get-started-with-azure-cli?view=azure-cli-latest</a:t>
            </a:r>
          </a:p>
          <a:p>
            <a:endParaRPr lang="en-US" dirty="0"/>
          </a:p>
          <a:p>
            <a:r>
              <a:rPr lang="en-US" dirty="0"/>
              <a:t>Ask about the students experience with CLI.</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6/30/2021 2:43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8663149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6">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endParaRPr lang="en-US"/>
          </a:p>
        </p:txBody>
      </p:sp>
      <p:pic>
        <p:nvPicPr>
          <p:cNvPr id="7" name="Picture 6" descr="Microsoft Azure logo">
            <a:extLst>
              <a:ext uri="{FF2B5EF4-FFF2-40B4-BE49-F238E27FC236}">
                <a16:creationId xmlns:a16="http://schemas.microsoft.com/office/drawing/2014/main" id="{848E9BCD-2B5F-404B-941A-24DC8D10670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27752" y="448056"/>
            <a:ext cx="1362456" cy="192347"/>
          </a:xfrm>
          <a:prstGeom prst="rect">
            <a:avLst/>
          </a:prstGeom>
        </p:spPr>
      </p:pic>
      <p:sp>
        <p:nvSpPr>
          <p:cNvPr id="2" name="Footer Placeholder 1">
            <a:extLst>
              <a:ext uri="{FF2B5EF4-FFF2-40B4-BE49-F238E27FC236}">
                <a16:creationId xmlns:a16="http://schemas.microsoft.com/office/drawing/2014/main" id="{A2469B4A-A733-4755-A10D-6C20BE170CE8}"/>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2068001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strike="noStrike" spc="0">
                <a:ln w="3175">
                  <a:noFill/>
                </a:ln>
                <a:solidFill>
                  <a:schemeClr val="tx1"/>
                </a:solidFill>
              </a:defRPr>
            </a:lvl1pPr>
          </a:lstStyle>
          <a:p>
            <a:r>
              <a:rPr lang="en-US"/>
              <a:t>Title</a:t>
            </a:r>
          </a:p>
        </p:txBody>
      </p:sp>
      <p:sp>
        <p:nvSpPr>
          <p:cNvPr id="4" name="Footer Placeholder 1">
            <a:extLst>
              <a:ext uri="{FF2B5EF4-FFF2-40B4-BE49-F238E27FC236}">
                <a16:creationId xmlns:a16="http://schemas.microsoft.com/office/drawing/2014/main" id="{29DBB0C0-C71B-4E00-BC91-2FB053666D41}"/>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3_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3292078"/>
            <a:ext cx="2506662" cy="410369"/>
          </a:xfrm>
          <a:prstGeom prst="rect">
            <a:avLst/>
          </a:prstGeom>
        </p:spPr>
        <p:txBody>
          <a:bodyPr wrap="square" lIns="0" tIns="0" rIns="0" bIns="0" anchor="ctr">
            <a:spAutoFit/>
          </a:bodyPr>
          <a:lstStyle>
            <a:lvl1pPr>
              <a:lnSpc>
                <a:spcPts val="3200"/>
              </a:lnSpc>
              <a:defRPr sz="2800" strike="noStrike">
                <a:solidFill>
                  <a:schemeClr val="bg1"/>
                </a:solidFill>
              </a:defRPr>
            </a:lvl1pPr>
          </a:lstStyle>
          <a:p>
            <a:r>
              <a:rPr lang="en-US"/>
              <a:t>Title</a:t>
            </a:r>
          </a:p>
        </p:txBody>
      </p:sp>
      <p:sp>
        <p:nvSpPr>
          <p:cNvPr id="4" name="Footer Placeholder 1">
            <a:extLst>
              <a:ext uri="{FF2B5EF4-FFF2-40B4-BE49-F238E27FC236}">
                <a16:creationId xmlns:a16="http://schemas.microsoft.com/office/drawing/2014/main" id="{786020AC-BCCC-4D0F-AC82-1D9E6DCA66C6}"/>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67238818"/>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437295" y="3243000"/>
            <a:ext cx="9070923" cy="508524"/>
          </a:xfrm>
          <a:noFill/>
        </p:spPr>
        <p:txBody>
          <a:bodyPr wrap="square" lIns="0" tIns="0" rIns="0" bIns="0" anchor="ctr"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
        <p:nvSpPr>
          <p:cNvPr id="2" name="Footer Placeholder 1">
            <a:extLst>
              <a:ext uri="{FF2B5EF4-FFF2-40B4-BE49-F238E27FC236}">
                <a16:creationId xmlns:a16="http://schemas.microsoft.com/office/drawing/2014/main" id="{2263AB76-7A3E-4E74-82D1-8A17ECC1479F}"/>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597093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8" y="1853742"/>
            <a:ext cx="11456988" cy="206210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5400000">
            <a:off x="9621908" y="2898552"/>
            <a:ext cx="6979503" cy="1188133"/>
          </a:xfrm>
          <a:prstGeom prst="rect">
            <a:avLst/>
          </a:prstGeom>
        </p:spPr>
      </p:pic>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86" r:id="rId1"/>
    <p:sldLayoutId id="2147484562" r:id="rId2"/>
    <p:sldLayoutId id="2147484556" r:id="rId3"/>
    <p:sldLayoutId id="2147484624" r:id="rId4"/>
  </p:sldLayoutIdLst>
  <p:transition>
    <p:fade/>
  </p:transition>
  <p:hf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69"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3"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1.emf"/><Relationship Id="rId7" Type="http://schemas.openxmlformats.org/officeDocument/2006/relationships/image" Target="../media/image35.e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4.emf"/><Relationship Id="rId5" Type="http://schemas.openxmlformats.org/officeDocument/2006/relationships/image" Target="../media/image33.emf"/><Relationship Id="rId4" Type="http://schemas.openxmlformats.org/officeDocument/2006/relationships/image" Target="../media/image32.emf"/></Relationships>
</file>

<file path=ppt/slides/_rels/slide1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43.emf"/><Relationship Id="rId3" Type="http://schemas.openxmlformats.org/officeDocument/2006/relationships/image" Target="../media/image38.emf"/><Relationship Id="rId7" Type="http://schemas.openxmlformats.org/officeDocument/2006/relationships/image" Target="../media/image42.emf"/><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41.emf"/><Relationship Id="rId11" Type="http://schemas.openxmlformats.org/officeDocument/2006/relationships/image" Target="../media/image19.wmf"/><Relationship Id="rId5" Type="http://schemas.openxmlformats.org/officeDocument/2006/relationships/image" Target="../media/image40.emf"/><Relationship Id="rId10" Type="http://schemas.openxmlformats.org/officeDocument/2006/relationships/image" Target="../media/image45.emf"/><Relationship Id="rId4" Type="http://schemas.openxmlformats.org/officeDocument/2006/relationships/image" Target="../media/image39.emf"/><Relationship Id="rId9" Type="http://schemas.openxmlformats.org/officeDocument/2006/relationships/image" Target="../media/image44.emf"/></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slideLayout" Target="../slideLayouts/slideLayout2.xml"/><Relationship Id="rId6" Type="http://schemas.openxmlformats.org/officeDocument/2006/relationships/image" Target="../media/image51.emf"/><Relationship Id="rId5" Type="http://schemas.openxmlformats.org/officeDocument/2006/relationships/image" Target="../media/image50.emf"/><Relationship Id="rId4" Type="http://schemas.openxmlformats.org/officeDocument/2006/relationships/image" Target="../media/image49.emf"/></Relationships>
</file>

<file path=ppt/slides/_rels/slide18.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3.wmf"/></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3.xml"/><Relationship Id="rId5" Type="http://schemas.openxmlformats.org/officeDocument/2006/relationships/image" Target="../media/image9.emf"/><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2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8" Type="http://schemas.openxmlformats.org/officeDocument/2006/relationships/image" Target="../media/image65.emf"/><Relationship Id="rId3" Type="http://schemas.openxmlformats.org/officeDocument/2006/relationships/image" Target="../media/image61.png"/><Relationship Id="rId7" Type="http://schemas.openxmlformats.org/officeDocument/2006/relationships/image" Target="../media/image60.emf"/><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64.emf"/><Relationship Id="rId5" Type="http://schemas.openxmlformats.org/officeDocument/2006/relationships/image" Target="../media/image63.emf"/><Relationship Id="rId10" Type="http://schemas.openxmlformats.org/officeDocument/2006/relationships/image" Target="../media/image19.wmf"/><Relationship Id="rId4" Type="http://schemas.openxmlformats.org/officeDocument/2006/relationships/image" Target="../media/image62.png"/><Relationship Id="rId9" Type="http://schemas.openxmlformats.org/officeDocument/2006/relationships/image" Target="../media/image66.em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https://azure.microsoft.com/en-us/resources/templates/"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71.emf"/><Relationship Id="rId5" Type="http://schemas.openxmlformats.org/officeDocument/2006/relationships/image" Target="../media/image70.emf"/><Relationship Id="rId4" Type="http://schemas.openxmlformats.org/officeDocument/2006/relationships/image" Target="../media/image69.emf"/></Relationships>
</file>

<file path=ppt/slides/_rels/slide3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4.sv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svg"/><Relationship Id="rId4" Type="http://schemas.openxmlformats.org/officeDocument/2006/relationships/image" Target="../media/image7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4.svg"/><Relationship Id="rId7" Type="http://schemas.openxmlformats.org/officeDocument/2006/relationships/image" Target="../media/image79.sv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6.svg"/><Relationship Id="rId4" Type="http://schemas.openxmlformats.org/officeDocument/2006/relationships/image" Target="../media/image75.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1.emf"/><Relationship Id="rId7" Type="http://schemas.openxmlformats.org/officeDocument/2006/relationships/image" Target="../media/image15.em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4.emf"/><Relationship Id="rId11" Type="http://schemas.openxmlformats.org/officeDocument/2006/relationships/image" Target="../media/image19.wmf"/><Relationship Id="rId5" Type="http://schemas.openxmlformats.org/officeDocument/2006/relationships/image" Target="../media/image13.emf"/><Relationship Id="rId10" Type="http://schemas.openxmlformats.org/officeDocument/2006/relationships/image" Target="../media/image18.emf"/><Relationship Id="rId4" Type="http://schemas.openxmlformats.org/officeDocument/2006/relationships/image" Target="../media/image12.emf"/><Relationship Id="rId9" Type="http://schemas.openxmlformats.org/officeDocument/2006/relationships/image" Target="../media/image17.emf"/></Relationships>
</file>

<file path=ppt/slides/_rels/slide40.xml.rels><?xml version="1.0" encoding="UTF-8" standalone="yes"?>
<Relationships xmlns="http://schemas.openxmlformats.org/package/2006/relationships"><Relationship Id="rId3" Type="http://schemas.openxmlformats.org/officeDocument/2006/relationships/image" Target="../media/image74.svg"/><Relationship Id="rId2" Type="http://schemas.openxmlformats.org/officeDocument/2006/relationships/image" Target="../media/image73.png"/><Relationship Id="rId1" Type="http://schemas.openxmlformats.org/officeDocument/2006/relationships/slideLayout" Target="../slideLayouts/slideLayout2.xml"/><Relationship Id="rId5" Type="http://schemas.openxmlformats.org/officeDocument/2006/relationships/image" Target="../media/image76.svg"/><Relationship Id="rId4" Type="http://schemas.openxmlformats.org/officeDocument/2006/relationships/image" Target="../media/image75.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4.svg"/><Relationship Id="rId2" Type="http://schemas.openxmlformats.org/officeDocument/2006/relationships/image" Target="../media/image73.png"/><Relationship Id="rId1" Type="http://schemas.openxmlformats.org/officeDocument/2006/relationships/slideLayout" Target="../slideLayouts/slideLayout2.xml"/><Relationship Id="rId5" Type="http://schemas.openxmlformats.org/officeDocument/2006/relationships/image" Target="../media/image76.svg"/><Relationship Id="rId4" Type="http://schemas.openxmlformats.org/officeDocument/2006/relationships/image" Target="../media/image7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3853" y="1706880"/>
            <a:ext cx="4707747" cy="3107118"/>
          </a:xfrm>
        </p:spPr>
        <p:txBody>
          <a:bodyPr/>
          <a:lstStyle/>
          <a:p>
            <a:r>
              <a:rPr lang="en-US" spc="0" dirty="0">
                <a:solidFill>
                  <a:schemeClr val="tx1"/>
                </a:solidFill>
                <a:cs typeface="Segoe UI"/>
              </a:rPr>
              <a:t>AZ-104T00A</a:t>
            </a:r>
            <a:br>
              <a:rPr lang="en-US" spc="0" dirty="0"/>
            </a:br>
            <a:r>
              <a:rPr lang="en-US" spc="0" dirty="0">
                <a:solidFill>
                  <a:schemeClr val="tx1"/>
                </a:solidFill>
                <a:cs typeface="Segoe UI"/>
              </a:rPr>
              <a:t>Module 03: Administer Azure Resources</a:t>
            </a:r>
            <a:endParaRPr lang="en-US" spc="0" dirty="0">
              <a:solidFill>
                <a:schemeClr val="tx1"/>
              </a:solidFill>
            </a:endParaRPr>
          </a:p>
        </p:txBody>
      </p:sp>
    </p:spTree>
    <p:extLst>
      <p:ext uri="{BB962C8B-B14F-4D97-AF65-F5344CB8AC3E}">
        <p14:creationId xmlns:p14="http://schemas.microsoft.com/office/powerpoint/2010/main" val="467520648"/>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2F27D-7A0B-45ED-8175-6A57E819B540}"/>
              </a:ext>
            </a:extLst>
          </p:cNvPr>
          <p:cNvSpPr>
            <a:spLocks noGrp="1"/>
          </p:cNvSpPr>
          <p:nvPr>
            <p:ph type="title"/>
          </p:nvPr>
        </p:nvSpPr>
        <p:spPr/>
        <p:txBody>
          <a:bodyPr/>
          <a:lstStyle/>
          <a:p>
            <a:r>
              <a:rPr lang="en-US" dirty="0"/>
              <a:t>Demonstration – Working with PowerShell</a:t>
            </a:r>
          </a:p>
        </p:txBody>
      </p:sp>
      <p:pic>
        <p:nvPicPr>
          <p:cNvPr id="46" name="Picture 45" descr="Icon of an arrow pointing down">
            <a:extLst>
              <a:ext uri="{FF2B5EF4-FFF2-40B4-BE49-F238E27FC236}">
                <a16:creationId xmlns:a16="http://schemas.microsoft.com/office/drawing/2014/main" id="{E97CB2B0-70E4-4986-9744-4D2F90DFA4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3388" y="1471708"/>
            <a:ext cx="853440" cy="853440"/>
          </a:xfrm>
          <a:prstGeom prst="rect">
            <a:avLst/>
          </a:prstGeom>
        </p:spPr>
      </p:pic>
      <p:sp>
        <p:nvSpPr>
          <p:cNvPr id="31" name="TextBox 30">
            <a:extLst>
              <a:ext uri="{FF2B5EF4-FFF2-40B4-BE49-F238E27FC236}">
                <a16:creationId xmlns:a16="http://schemas.microsoft.com/office/drawing/2014/main" id="{E38F1634-51D6-4DC1-838E-7FDA51D269D3}"/>
              </a:ext>
            </a:extLst>
          </p:cNvPr>
          <p:cNvSpPr txBox="1"/>
          <p:nvPr/>
        </p:nvSpPr>
        <p:spPr>
          <a:xfrm>
            <a:off x="1511300" y="1716893"/>
            <a:ext cx="10498138" cy="338554"/>
          </a:xfrm>
          <a:prstGeom prst="rect">
            <a:avLst/>
          </a:prstGeom>
          <a:noFill/>
        </p:spPr>
        <p:txBody>
          <a:bodyPr wrap="square" lIns="0" tIns="0" rIns="0" bIns="0" rtlCol="0" anchor="ctr">
            <a:spAutoFit/>
          </a:bodyPr>
          <a:lstStyle/>
          <a:p>
            <a:pPr>
              <a:spcBef>
                <a:spcPts val="600"/>
              </a:spcBef>
              <a:spcAft>
                <a:spcPts val="600"/>
              </a:spcAft>
            </a:pPr>
            <a:r>
              <a:rPr lang="en-US" sz="2200"/>
              <a:t>Install the Az module</a:t>
            </a:r>
          </a:p>
        </p:txBody>
      </p:sp>
      <p:cxnSp>
        <p:nvCxnSpPr>
          <p:cNvPr id="17" name="Straight Connector 16">
            <a:extLst>
              <a:ext uri="{FF2B5EF4-FFF2-40B4-BE49-F238E27FC236}">
                <a16:creationId xmlns:a16="http://schemas.microsoft.com/office/drawing/2014/main" id="{3B86B97F-F193-4D39-A480-FA70082E0341}"/>
              </a:ext>
              <a:ext uri="{C183D7F6-B498-43B3-948B-1728B52AA6E4}">
                <adec:decorative xmlns:adec="http://schemas.microsoft.com/office/drawing/2017/decorative" val="1"/>
              </a:ext>
            </a:extLst>
          </p:cNvPr>
          <p:cNvCxnSpPr>
            <a:cxnSpLocks/>
          </p:cNvCxnSpPr>
          <p:nvPr/>
        </p:nvCxnSpPr>
        <p:spPr>
          <a:xfrm>
            <a:off x="1520217" y="2415207"/>
            <a:ext cx="10493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5" name="Picture 14" descr="Icon of an arrow pointing down">
            <a:extLst>
              <a:ext uri="{FF2B5EF4-FFF2-40B4-BE49-F238E27FC236}">
                <a16:creationId xmlns:a16="http://schemas.microsoft.com/office/drawing/2014/main" id="{E48A2267-DBBA-4CC1-8426-4765112CB9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3388" y="2508321"/>
            <a:ext cx="853440" cy="853440"/>
          </a:xfrm>
          <a:prstGeom prst="rect">
            <a:avLst/>
          </a:prstGeom>
        </p:spPr>
      </p:pic>
      <p:sp>
        <p:nvSpPr>
          <p:cNvPr id="33" name="TextBox 32">
            <a:extLst>
              <a:ext uri="{FF2B5EF4-FFF2-40B4-BE49-F238E27FC236}">
                <a16:creationId xmlns:a16="http://schemas.microsoft.com/office/drawing/2014/main" id="{4AE1739B-F552-419D-B1A8-62C31B525053}"/>
              </a:ext>
            </a:extLst>
          </p:cNvPr>
          <p:cNvSpPr txBox="1"/>
          <p:nvPr/>
        </p:nvSpPr>
        <p:spPr>
          <a:xfrm>
            <a:off x="1511300" y="2736403"/>
            <a:ext cx="10498138" cy="338554"/>
          </a:xfrm>
          <a:prstGeom prst="rect">
            <a:avLst/>
          </a:prstGeom>
          <a:noFill/>
        </p:spPr>
        <p:txBody>
          <a:bodyPr wrap="square" lIns="0" tIns="0" rIns="0" bIns="0" rtlCol="0" anchor="ctr">
            <a:spAutoFit/>
          </a:bodyPr>
          <a:lstStyle/>
          <a:p>
            <a:pPr>
              <a:spcBef>
                <a:spcPts val="612"/>
              </a:spcBef>
              <a:spcAft>
                <a:spcPts val="600"/>
              </a:spcAft>
            </a:pPr>
            <a:r>
              <a:rPr lang="en-US" sz="2200"/>
              <a:t>Install NuGet (if needed)</a:t>
            </a:r>
          </a:p>
        </p:txBody>
      </p:sp>
      <p:cxnSp>
        <p:nvCxnSpPr>
          <p:cNvPr id="19" name="Straight Connector 18">
            <a:extLst>
              <a:ext uri="{FF2B5EF4-FFF2-40B4-BE49-F238E27FC236}">
                <a16:creationId xmlns:a16="http://schemas.microsoft.com/office/drawing/2014/main" id="{E495BC99-4AAE-4EE6-8B49-9D3FE623D85F}"/>
              </a:ext>
              <a:ext uri="{C183D7F6-B498-43B3-948B-1728B52AA6E4}">
                <adec:decorative xmlns:adec="http://schemas.microsoft.com/office/drawing/2017/decorative" val="1"/>
              </a:ext>
            </a:extLst>
          </p:cNvPr>
          <p:cNvCxnSpPr>
            <a:cxnSpLocks/>
          </p:cNvCxnSpPr>
          <p:nvPr/>
        </p:nvCxnSpPr>
        <p:spPr>
          <a:xfrm>
            <a:off x="1520217" y="3451820"/>
            <a:ext cx="10493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4" name="Picture 13" descr="Icon of a checkmark">
            <a:extLst>
              <a:ext uri="{FF2B5EF4-FFF2-40B4-BE49-F238E27FC236}">
                <a16:creationId xmlns:a16="http://schemas.microsoft.com/office/drawing/2014/main" id="{CBA09A4E-177A-44A5-8FBA-0BD2663C13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3388" y="3544934"/>
            <a:ext cx="853440" cy="853440"/>
          </a:xfrm>
          <a:prstGeom prst="rect">
            <a:avLst/>
          </a:prstGeom>
        </p:spPr>
      </p:pic>
      <p:sp>
        <p:nvSpPr>
          <p:cNvPr id="35" name="TextBox 34">
            <a:extLst>
              <a:ext uri="{FF2B5EF4-FFF2-40B4-BE49-F238E27FC236}">
                <a16:creationId xmlns:a16="http://schemas.microsoft.com/office/drawing/2014/main" id="{C2712466-C218-4B5D-B8B4-4E1EEC2E6B68}"/>
              </a:ext>
            </a:extLst>
          </p:cNvPr>
          <p:cNvSpPr txBox="1"/>
          <p:nvPr/>
        </p:nvSpPr>
        <p:spPr>
          <a:xfrm>
            <a:off x="1511300" y="3771301"/>
            <a:ext cx="10498138" cy="338554"/>
          </a:xfrm>
          <a:prstGeom prst="rect">
            <a:avLst/>
          </a:prstGeom>
          <a:noFill/>
        </p:spPr>
        <p:txBody>
          <a:bodyPr wrap="square" lIns="0" tIns="0" rIns="0" bIns="0" rtlCol="0" anchor="ctr">
            <a:spAutoFit/>
          </a:bodyPr>
          <a:lstStyle/>
          <a:p>
            <a:pPr>
              <a:spcBef>
                <a:spcPts val="612"/>
              </a:spcBef>
              <a:spcAft>
                <a:spcPts val="600"/>
              </a:spcAft>
            </a:pPr>
            <a:r>
              <a:rPr lang="en-US" sz="2200"/>
              <a:t>Trust the repository</a:t>
            </a:r>
          </a:p>
        </p:txBody>
      </p:sp>
      <p:cxnSp>
        <p:nvCxnSpPr>
          <p:cNvPr id="21" name="Straight Connector 20">
            <a:extLst>
              <a:ext uri="{FF2B5EF4-FFF2-40B4-BE49-F238E27FC236}">
                <a16:creationId xmlns:a16="http://schemas.microsoft.com/office/drawing/2014/main" id="{B796E34E-E224-4C0B-8632-0F3C2DDD3EBC}"/>
              </a:ext>
              <a:ext uri="{C183D7F6-B498-43B3-948B-1728B52AA6E4}">
                <adec:decorative xmlns:adec="http://schemas.microsoft.com/office/drawing/2017/decorative" val="1"/>
              </a:ext>
            </a:extLst>
          </p:cNvPr>
          <p:cNvCxnSpPr>
            <a:cxnSpLocks/>
          </p:cNvCxnSpPr>
          <p:nvPr/>
        </p:nvCxnSpPr>
        <p:spPr>
          <a:xfrm>
            <a:off x="1520217" y="4488433"/>
            <a:ext cx="10493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3" name="Picture 12" descr="Icon of four circles interconnected with one another">
            <a:extLst>
              <a:ext uri="{FF2B5EF4-FFF2-40B4-BE49-F238E27FC236}">
                <a16:creationId xmlns:a16="http://schemas.microsoft.com/office/drawing/2014/main" id="{C19074FC-2B50-4E11-A665-F6EB86F86CD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3388" y="4581547"/>
            <a:ext cx="853440" cy="853440"/>
          </a:xfrm>
          <a:prstGeom prst="rect">
            <a:avLst/>
          </a:prstGeom>
        </p:spPr>
      </p:pic>
      <p:sp>
        <p:nvSpPr>
          <p:cNvPr id="37" name="TextBox 36">
            <a:extLst>
              <a:ext uri="{FF2B5EF4-FFF2-40B4-BE49-F238E27FC236}">
                <a16:creationId xmlns:a16="http://schemas.microsoft.com/office/drawing/2014/main" id="{9E97E909-D831-4A4F-9E35-6446BC05BE9A}"/>
              </a:ext>
            </a:extLst>
          </p:cNvPr>
          <p:cNvSpPr txBox="1"/>
          <p:nvPr/>
        </p:nvSpPr>
        <p:spPr>
          <a:xfrm>
            <a:off x="1511300" y="4806199"/>
            <a:ext cx="10498138" cy="338554"/>
          </a:xfrm>
          <a:prstGeom prst="rect">
            <a:avLst/>
          </a:prstGeom>
          <a:noFill/>
        </p:spPr>
        <p:txBody>
          <a:bodyPr wrap="square" lIns="0" tIns="0" rIns="0" bIns="0" rtlCol="0" anchor="ctr">
            <a:spAutoFit/>
          </a:bodyPr>
          <a:lstStyle/>
          <a:p>
            <a:pPr>
              <a:spcBef>
                <a:spcPts val="612"/>
              </a:spcBef>
              <a:spcAft>
                <a:spcPts val="600"/>
              </a:spcAft>
            </a:pPr>
            <a:r>
              <a:rPr lang="en-US" sz="2200"/>
              <a:t>Connect to Azure and view your subscription information</a:t>
            </a:r>
          </a:p>
        </p:txBody>
      </p:sp>
      <p:cxnSp>
        <p:nvCxnSpPr>
          <p:cNvPr id="23" name="Straight Connector 22">
            <a:extLst>
              <a:ext uri="{FF2B5EF4-FFF2-40B4-BE49-F238E27FC236}">
                <a16:creationId xmlns:a16="http://schemas.microsoft.com/office/drawing/2014/main" id="{E61DA2FB-FA9D-4334-A076-92D6D07B6B6C}"/>
              </a:ext>
              <a:ext uri="{C183D7F6-B498-43B3-948B-1728B52AA6E4}">
                <adec:decorative xmlns:adec="http://schemas.microsoft.com/office/drawing/2017/decorative" val="1"/>
              </a:ext>
            </a:extLst>
          </p:cNvPr>
          <p:cNvCxnSpPr>
            <a:cxnSpLocks/>
          </p:cNvCxnSpPr>
          <p:nvPr/>
        </p:nvCxnSpPr>
        <p:spPr>
          <a:xfrm>
            <a:off x="1520217" y="5525046"/>
            <a:ext cx="10493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 name="Picture 6" descr="Icon of a screwdriver and a wrench">
            <a:extLst>
              <a:ext uri="{FF2B5EF4-FFF2-40B4-BE49-F238E27FC236}">
                <a16:creationId xmlns:a16="http://schemas.microsoft.com/office/drawing/2014/main" id="{6F2FE6C1-B008-447B-BB20-3B28136E66C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3388" y="5618162"/>
            <a:ext cx="853440" cy="853440"/>
          </a:xfrm>
          <a:prstGeom prst="rect">
            <a:avLst/>
          </a:prstGeom>
        </p:spPr>
      </p:pic>
      <p:sp>
        <p:nvSpPr>
          <p:cNvPr id="55" name="TextBox 54">
            <a:extLst>
              <a:ext uri="{FF2B5EF4-FFF2-40B4-BE49-F238E27FC236}">
                <a16:creationId xmlns:a16="http://schemas.microsoft.com/office/drawing/2014/main" id="{5FDF2ED4-B632-4A31-92C9-06DE7BA559ED}"/>
              </a:ext>
            </a:extLst>
          </p:cNvPr>
          <p:cNvSpPr txBox="1"/>
          <p:nvPr/>
        </p:nvSpPr>
        <p:spPr>
          <a:xfrm>
            <a:off x="1511300" y="5841096"/>
            <a:ext cx="10498138" cy="338554"/>
          </a:xfrm>
          <a:prstGeom prst="rect">
            <a:avLst/>
          </a:prstGeom>
          <a:noFill/>
        </p:spPr>
        <p:txBody>
          <a:bodyPr wrap="square" lIns="0" tIns="0" rIns="0" bIns="0" rtlCol="0" anchor="ctr">
            <a:spAutoFit/>
          </a:bodyPr>
          <a:lstStyle/>
          <a:p>
            <a:pPr>
              <a:spcBef>
                <a:spcPts val="612"/>
              </a:spcBef>
              <a:spcAft>
                <a:spcPts val="600"/>
              </a:spcAft>
            </a:pPr>
            <a:r>
              <a:rPr lang="en-US" sz="2200"/>
              <a:t>Create resources</a:t>
            </a:r>
          </a:p>
        </p:txBody>
      </p:sp>
    </p:spTree>
    <p:extLst>
      <p:ext uri="{BB962C8B-B14F-4D97-AF65-F5344CB8AC3E}">
        <p14:creationId xmlns:p14="http://schemas.microsoft.com/office/powerpoint/2010/main" val="289495838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Use Azure CLI</a:t>
            </a:r>
          </a:p>
        </p:txBody>
      </p:sp>
      <p:sp>
        <p:nvSpPr>
          <p:cNvPr id="4" name="Rectangle 3">
            <a:extLst>
              <a:ext uri="{FF2B5EF4-FFF2-40B4-BE49-F238E27FC236}">
                <a16:creationId xmlns:a16="http://schemas.microsoft.com/office/drawing/2014/main" id="{8063CEE5-49B1-4257-98DD-FF1FA9915E3A}"/>
              </a:ext>
            </a:extLst>
          </p:cNvPr>
          <p:cNvSpPr/>
          <p:nvPr/>
        </p:nvSpPr>
        <p:spPr>
          <a:xfrm>
            <a:off x="427038" y="1492957"/>
            <a:ext cx="11582399" cy="843843"/>
          </a:xfrm>
          <a:prstGeom prst="rect">
            <a:avLst/>
          </a:prstGeom>
          <a:noFill/>
          <a:ln w="19050">
            <a:solidFill>
              <a:schemeClr val="accent1"/>
            </a:solidFill>
          </a:ln>
        </p:spPr>
        <p:txBody>
          <a:bodyPr wrap="square" lIns="182880" tIns="137160" rIns="182880" bIns="137160" anchor="ctr">
            <a:noAutofit/>
          </a:bodyPr>
          <a:lstStyle/>
          <a:p>
            <a:pPr algn="ctr">
              <a:tabLst>
                <a:tab pos="288198" algn="l"/>
              </a:tabLst>
            </a:pPr>
            <a:r>
              <a:rPr lang="en-US" sz="2600">
                <a:latin typeface="Consolas" panose="020B0609020204030204" pitchFamily="49" charset="0"/>
              </a:rPr>
              <a:t> </a:t>
            </a:r>
            <a:r>
              <a:rPr lang="en-US" sz="2600" err="1">
                <a:latin typeface="Consolas" panose="020B0609020204030204" pitchFamily="49" charset="0"/>
              </a:rPr>
              <a:t>az</a:t>
            </a:r>
            <a:r>
              <a:rPr lang="en-US" sz="2600">
                <a:latin typeface="Consolas" panose="020B0609020204030204" pitchFamily="49" charset="0"/>
              </a:rPr>
              <a:t> </a:t>
            </a:r>
            <a:r>
              <a:rPr lang="en-US" sz="2600" err="1">
                <a:latin typeface="Consolas" panose="020B0609020204030204" pitchFamily="49" charset="0"/>
              </a:rPr>
              <a:t>vm</a:t>
            </a:r>
            <a:r>
              <a:rPr lang="en-US" sz="2600">
                <a:latin typeface="Consolas" panose="020B0609020204030204" pitchFamily="49" charset="0"/>
              </a:rPr>
              <a:t> restart -g </a:t>
            </a:r>
            <a:r>
              <a:rPr lang="en-US" sz="2600" err="1">
                <a:latin typeface="Consolas" panose="020B0609020204030204" pitchFamily="49" charset="0"/>
              </a:rPr>
              <a:t>MyResourceGroup</a:t>
            </a:r>
            <a:r>
              <a:rPr lang="en-US" sz="2600">
                <a:latin typeface="Consolas" panose="020B0609020204030204" pitchFamily="49" charset="0"/>
              </a:rPr>
              <a:t> -n </a:t>
            </a:r>
            <a:r>
              <a:rPr lang="en-US" sz="2600" err="1">
                <a:latin typeface="Consolas" panose="020B0609020204030204" pitchFamily="49" charset="0"/>
              </a:rPr>
              <a:t>MyVm</a:t>
            </a:r>
            <a:endParaRPr lang="en-US" sz="2600">
              <a:latin typeface="Consolas" panose="020B0609020204030204" pitchFamily="49" charset="0"/>
            </a:endParaRPr>
          </a:p>
        </p:txBody>
      </p:sp>
      <p:sp>
        <p:nvSpPr>
          <p:cNvPr id="5" name="Text Placeholder 1">
            <a:extLst>
              <a:ext uri="{FF2B5EF4-FFF2-40B4-BE49-F238E27FC236}">
                <a16:creationId xmlns:a16="http://schemas.microsoft.com/office/drawing/2014/main" id="{E50E3A4B-F320-4F7E-BE5C-24D6AE452455}"/>
              </a:ext>
            </a:extLst>
          </p:cNvPr>
          <p:cNvSpPr txBox="1">
            <a:spLocks/>
          </p:cNvSpPr>
          <p:nvPr/>
        </p:nvSpPr>
        <p:spPr>
          <a:xfrm>
            <a:off x="415924" y="2492249"/>
            <a:ext cx="11593513" cy="3869497"/>
          </a:xfrm>
          <a:prstGeom prst="rect">
            <a:avLst/>
          </a:prstGeom>
          <a:solidFill>
            <a:schemeClr val="bg1">
              <a:lumMod val="95000"/>
            </a:schemeClr>
          </a:solidFill>
        </p:spPr>
        <p:txBody>
          <a:bodyPr lIns="182880" tIns="137160" rIns="182880" bIns="137160" anchor="ctr"/>
          <a:lstStyle>
            <a:defPPr>
              <a:defRPr lang="en-US"/>
            </a:defPPr>
            <a:lvl1pPr>
              <a:spcBef>
                <a:spcPts val="1600"/>
              </a:spcBef>
              <a:buSzPct val="90000"/>
              <a:defRPr sz="2400">
                <a:solidFill>
                  <a:schemeClr val="bg1"/>
                </a:solidFill>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spcBef>
                <a:spcPts val="1800"/>
              </a:spcBef>
              <a:buFont typeface="Arial" panose="020B0604020202020204" pitchFamily="34" charset="0"/>
              <a:buChar char="•"/>
            </a:pPr>
            <a:r>
              <a:rPr lang="en-US" sz="2600" dirty="0">
                <a:solidFill>
                  <a:schemeClr val="tx1"/>
                </a:solidFill>
              </a:rPr>
              <a:t>Cross-platform command-line program</a:t>
            </a:r>
          </a:p>
          <a:p>
            <a:pPr marL="457200" indent="-457200">
              <a:spcBef>
                <a:spcPts val="1800"/>
              </a:spcBef>
              <a:buFont typeface="Arial" panose="020B0604020202020204" pitchFamily="34" charset="0"/>
              <a:buChar char="•"/>
            </a:pPr>
            <a:r>
              <a:rPr lang="en-US" sz="2600" dirty="0">
                <a:solidFill>
                  <a:schemeClr val="tx1"/>
                </a:solidFill>
              </a:rPr>
              <a:t>Runs on Linux, macOS, and Windows</a:t>
            </a:r>
          </a:p>
          <a:p>
            <a:pPr marL="457200" indent="-457200">
              <a:spcBef>
                <a:spcPts val="1800"/>
              </a:spcBef>
              <a:buFont typeface="Arial" panose="020B0604020202020204" pitchFamily="34" charset="0"/>
              <a:buChar char="•"/>
            </a:pPr>
            <a:r>
              <a:rPr lang="en-US" sz="2600" dirty="0">
                <a:solidFill>
                  <a:schemeClr val="tx1"/>
                </a:solidFill>
              </a:rPr>
              <a:t>Can be used interactively or through scripts</a:t>
            </a:r>
          </a:p>
          <a:p>
            <a:pPr marL="457200" indent="-457200">
              <a:spcBef>
                <a:spcPts val="1800"/>
              </a:spcBef>
              <a:buFont typeface="Arial" panose="020B0604020202020204" pitchFamily="34" charset="0"/>
              <a:buChar char="•"/>
            </a:pPr>
            <a:r>
              <a:rPr lang="en-US" sz="2600" dirty="0">
                <a:solidFill>
                  <a:schemeClr val="tx1"/>
                </a:solidFill>
              </a:rPr>
              <a:t>Commands are structured in </a:t>
            </a:r>
            <a:r>
              <a:rPr lang="en-US" sz="2600" i="1" dirty="0">
                <a:solidFill>
                  <a:schemeClr val="tx1"/>
                </a:solidFill>
              </a:rPr>
              <a:t>_groups_</a:t>
            </a:r>
            <a:r>
              <a:rPr lang="en-US" sz="2600" dirty="0">
                <a:solidFill>
                  <a:schemeClr val="tx1"/>
                </a:solidFill>
              </a:rPr>
              <a:t> and </a:t>
            </a:r>
            <a:r>
              <a:rPr lang="en-US" sz="2600" i="1" dirty="0">
                <a:solidFill>
                  <a:schemeClr val="tx1"/>
                </a:solidFill>
              </a:rPr>
              <a:t>_subgroups_</a:t>
            </a:r>
          </a:p>
          <a:p>
            <a:pPr marL="457200" indent="-457200">
              <a:spcBef>
                <a:spcPts val="1800"/>
              </a:spcBef>
              <a:buFont typeface="Arial" panose="020B0604020202020204" pitchFamily="34" charset="0"/>
              <a:buChar char="•"/>
            </a:pPr>
            <a:r>
              <a:rPr lang="en-US" sz="2600" dirty="0">
                <a:solidFill>
                  <a:schemeClr val="tx1"/>
                </a:solidFill>
              </a:rPr>
              <a:t>Use </a:t>
            </a:r>
            <a:r>
              <a:rPr lang="en-US" sz="2600" i="1" dirty="0">
                <a:solidFill>
                  <a:schemeClr val="tx1"/>
                </a:solidFill>
              </a:rPr>
              <a:t>find</a:t>
            </a:r>
            <a:r>
              <a:rPr lang="en-US" sz="2600" dirty="0">
                <a:solidFill>
                  <a:schemeClr val="tx1"/>
                </a:solidFill>
              </a:rPr>
              <a:t> to locate commands</a:t>
            </a:r>
          </a:p>
          <a:p>
            <a:pPr marL="457200" indent="-457200">
              <a:spcBef>
                <a:spcPts val="1800"/>
              </a:spcBef>
              <a:buFont typeface="Arial" panose="020B0604020202020204" pitchFamily="34" charset="0"/>
              <a:buChar char="•"/>
            </a:pPr>
            <a:r>
              <a:rPr lang="en-US" sz="2600" dirty="0">
                <a:solidFill>
                  <a:schemeClr val="tx1"/>
                </a:solidFill>
              </a:rPr>
              <a:t>Use </a:t>
            </a:r>
            <a:r>
              <a:rPr lang="en-US" sz="2600" i="1" dirty="0">
                <a:solidFill>
                  <a:schemeClr val="tx1"/>
                </a:solidFill>
              </a:rPr>
              <a:t>--help</a:t>
            </a:r>
            <a:r>
              <a:rPr lang="en-US" sz="2600" dirty="0">
                <a:solidFill>
                  <a:schemeClr val="tx1"/>
                </a:solidFill>
              </a:rPr>
              <a:t> for more detailed information</a:t>
            </a:r>
          </a:p>
        </p:txBody>
      </p:sp>
    </p:spTree>
    <p:extLst>
      <p:ext uri="{BB962C8B-B14F-4D97-AF65-F5344CB8AC3E}">
        <p14:creationId xmlns:p14="http://schemas.microsoft.com/office/powerpoint/2010/main" val="25668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2F27D-7A0B-45ED-8175-6A57E819B540}"/>
              </a:ext>
            </a:extLst>
          </p:cNvPr>
          <p:cNvSpPr>
            <a:spLocks noGrp="1"/>
          </p:cNvSpPr>
          <p:nvPr>
            <p:ph type="title"/>
          </p:nvPr>
        </p:nvSpPr>
        <p:spPr/>
        <p:txBody>
          <a:bodyPr/>
          <a:lstStyle/>
          <a:p>
            <a:r>
              <a:rPr lang="en-US"/>
              <a:t>Demonstration – Working with the CLI</a:t>
            </a:r>
          </a:p>
        </p:txBody>
      </p:sp>
      <p:pic>
        <p:nvPicPr>
          <p:cNvPr id="14" name="Picture 13" descr="Icon of an arrow pointing down">
            <a:extLst>
              <a:ext uri="{FF2B5EF4-FFF2-40B4-BE49-F238E27FC236}">
                <a16:creationId xmlns:a16="http://schemas.microsoft.com/office/drawing/2014/main" id="{B12FA5DD-3931-4CBE-81C1-93466D5518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3388" y="1471708"/>
            <a:ext cx="854964" cy="853440"/>
          </a:xfrm>
          <a:prstGeom prst="rect">
            <a:avLst/>
          </a:prstGeom>
        </p:spPr>
      </p:pic>
      <p:sp>
        <p:nvSpPr>
          <p:cNvPr id="31" name="TextBox 30">
            <a:extLst>
              <a:ext uri="{FF2B5EF4-FFF2-40B4-BE49-F238E27FC236}">
                <a16:creationId xmlns:a16="http://schemas.microsoft.com/office/drawing/2014/main" id="{10F25653-84F0-43D7-B13E-94580F43EBE9}"/>
              </a:ext>
            </a:extLst>
          </p:cNvPr>
          <p:cNvSpPr txBox="1"/>
          <p:nvPr/>
        </p:nvSpPr>
        <p:spPr>
          <a:xfrm>
            <a:off x="1511300" y="1716893"/>
            <a:ext cx="10498138" cy="338554"/>
          </a:xfrm>
          <a:prstGeom prst="rect">
            <a:avLst/>
          </a:prstGeom>
          <a:noFill/>
        </p:spPr>
        <p:txBody>
          <a:bodyPr wrap="square" lIns="0" tIns="0" rIns="0" bIns="0" rtlCol="0" anchor="ctr">
            <a:spAutoFit/>
          </a:bodyPr>
          <a:lstStyle/>
          <a:p>
            <a:pPr>
              <a:spcBef>
                <a:spcPts val="600"/>
              </a:spcBef>
              <a:spcAft>
                <a:spcPts val="600"/>
              </a:spcAft>
            </a:pPr>
            <a:r>
              <a:rPr lang="en-US" sz="2200"/>
              <a:t>Install the CLI </a:t>
            </a:r>
          </a:p>
        </p:txBody>
      </p:sp>
      <p:cxnSp>
        <p:nvCxnSpPr>
          <p:cNvPr id="15" name="Straight Connector 14">
            <a:extLst>
              <a:ext uri="{FF2B5EF4-FFF2-40B4-BE49-F238E27FC236}">
                <a16:creationId xmlns:a16="http://schemas.microsoft.com/office/drawing/2014/main" id="{8A5412C3-5AF8-4015-8139-102422E23EE7}"/>
              </a:ext>
              <a:ext uri="{C183D7F6-B498-43B3-948B-1728B52AA6E4}">
                <adec:decorative xmlns:adec="http://schemas.microsoft.com/office/drawing/2017/decorative" val="1"/>
              </a:ext>
            </a:extLst>
          </p:cNvPr>
          <p:cNvCxnSpPr>
            <a:cxnSpLocks/>
          </p:cNvCxnSpPr>
          <p:nvPr/>
        </p:nvCxnSpPr>
        <p:spPr>
          <a:xfrm>
            <a:off x="1520217" y="2416795"/>
            <a:ext cx="10493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6" name="Picture 15" descr="Icon of a checkmark">
            <a:extLst>
              <a:ext uri="{FF2B5EF4-FFF2-40B4-BE49-F238E27FC236}">
                <a16:creationId xmlns:a16="http://schemas.microsoft.com/office/drawing/2014/main" id="{3F67E886-C7A6-4D87-8665-AD86C9F95D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3388" y="2511497"/>
            <a:ext cx="854964" cy="853440"/>
          </a:xfrm>
          <a:prstGeom prst="rect">
            <a:avLst/>
          </a:prstGeom>
        </p:spPr>
      </p:pic>
      <p:sp>
        <p:nvSpPr>
          <p:cNvPr id="33" name="TextBox 32">
            <a:extLst>
              <a:ext uri="{FF2B5EF4-FFF2-40B4-BE49-F238E27FC236}">
                <a16:creationId xmlns:a16="http://schemas.microsoft.com/office/drawing/2014/main" id="{8A855C22-3F99-4BEB-AD6E-D08BAA867D19}"/>
              </a:ext>
            </a:extLst>
          </p:cNvPr>
          <p:cNvSpPr txBox="1"/>
          <p:nvPr/>
        </p:nvSpPr>
        <p:spPr>
          <a:xfrm>
            <a:off x="1511300" y="2736403"/>
            <a:ext cx="10498138" cy="338554"/>
          </a:xfrm>
          <a:prstGeom prst="rect">
            <a:avLst/>
          </a:prstGeom>
          <a:noFill/>
        </p:spPr>
        <p:txBody>
          <a:bodyPr wrap="square" lIns="0" tIns="0" rIns="0" bIns="0" rtlCol="0" anchor="ctr">
            <a:spAutoFit/>
          </a:bodyPr>
          <a:lstStyle/>
          <a:p>
            <a:pPr>
              <a:spcBef>
                <a:spcPts val="612"/>
              </a:spcBef>
            </a:pPr>
            <a:r>
              <a:rPr lang="en-US" sz="2200"/>
              <a:t>Verify the CLI installation</a:t>
            </a:r>
          </a:p>
        </p:txBody>
      </p:sp>
      <p:cxnSp>
        <p:nvCxnSpPr>
          <p:cNvPr id="17" name="Straight Connector 16">
            <a:extLst>
              <a:ext uri="{FF2B5EF4-FFF2-40B4-BE49-F238E27FC236}">
                <a16:creationId xmlns:a16="http://schemas.microsoft.com/office/drawing/2014/main" id="{4105E535-CDD8-48EB-A4ED-95E5815BD106}"/>
              </a:ext>
              <a:ext uri="{C183D7F6-B498-43B3-948B-1728B52AA6E4}">
                <adec:decorative xmlns:adec="http://schemas.microsoft.com/office/drawing/2017/decorative" val="1"/>
              </a:ext>
            </a:extLst>
          </p:cNvPr>
          <p:cNvCxnSpPr>
            <a:cxnSpLocks/>
          </p:cNvCxnSpPr>
          <p:nvPr/>
        </p:nvCxnSpPr>
        <p:spPr>
          <a:xfrm>
            <a:off x="1520217" y="3456584"/>
            <a:ext cx="10493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4" name="Picture 43" descr="Icon of clouds with multiple lines diverging out of it">
            <a:extLst>
              <a:ext uri="{FF2B5EF4-FFF2-40B4-BE49-F238E27FC236}">
                <a16:creationId xmlns:a16="http://schemas.microsoft.com/office/drawing/2014/main" id="{9E38C0E8-CDD3-4734-889B-B58AC7D5729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3388" y="3551286"/>
            <a:ext cx="854964" cy="853440"/>
          </a:xfrm>
          <a:prstGeom prst="rect">
            <a:avLst/>
          </a:prstGeom>
        </p:spPr>
      </p:pic>
      <p:sp>
        <p:nvSpPr>
          <p:cNvPr id="35" name="TextBox 34">
            <a:extLst>
              <a:ext uri="{FF2B5EF4-FFF2-40B4-BE49-F238E27FC236}">
                <a16:creationId xmlns:a16="http://schemas.microsoft.com/office/drawing/2014/main" id="{4E87AD4E-2457-45DB-9075-68DFEF5B2A35}"/>
              </a:ext>
            </a:extLst>
          </p:cNvPr>
          <p:cNvSpPr txBox="1"/>
          <p:nvPr/>
        </p:nvSpPr>
        <p:spPr>
          <a:xfrm>
            <a:off x="1511300" y="3771301"/>
            <a:ext cx="10498138" cy="338554"/>
          </a:xfrm>
          <a:prstGeom prst="rect">
            <a:avLst/>
          </a:prstGeom>
          <a:noFill/>
        </p:spPr>
        <p:txBody>
          <a:bodyPr wrap="square" lIns="0" tIns="0" rIns="0" bIns="0" rtlCol="0" anchor="ctr">
            <a:spAutoFit/>
          </a:bodyPr>
          <a:lstStyle/>
          <a:p>
            <a:pPr>
              <a:spcBef>
                <a:spcPts val="612"/>
              </a:spcBef>
              <a:spcAft>
                <a:spcPts val="600"/>
              </a:spcAft>
            </a:pPr>
            <a:r>
              <a:rPr lang="en-US" sz="2200"/>
              <a:t>Login to Azure</a:t>
            </a:r>
          </a:p>
        </p:txBody>
      </p:sp>
      <p:cxnSp>
        <p:nvCxnSpPr>
          <p:cNvPr id="19" name="Straight Connector 18">
            <a:extLst>
              <a:ext uri="{FF2B5EF4-FFF2-40B4-BE49-F238E27FC236}">
                <a16:creationId xmlns:a16="http://schemas.microsoft.com/office/drawing/2014/main" id="{EA662A41-38A2-428D-BA13-B2DF6A9A6D9C}"/>
              </a:ext>
              <a:ext uri="{C183D7F6-B498-43B3-948B-1728B52AA6E4}">
                <adec:decorative xmlns:adec="http://schemas.microsoft.com/office/drawing/2017/decorative" val="1"/>
              </a:ext>
            </a:extLst>
          </p:cNvPr>
          <p:cNvCxnSpPr>
            <a:cxnSpLocks/>
          </p:cNvCxnSpPr>
          <p:nvPr/>
        </p:nvCxnSpPr>
        <p:spPr>
          <a:xfrm>
            <a:off x="1520217" y="4496373"/>
            <a:ext cx="10493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5" name="Picture 44" descr="Icon of a screwdriver and a wrench">
            <a:extLst>
              <a:ext uri="{FF2B5EF4-FFF2-40B4-BE49-F238E27FC236}">
                <a16:creationId xmlns:a16="http://schemas.microsoft.com/office/drawing/2014/main" id="{42EF105E-0DFF-42FF-A5E2-C31F23204BA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3388" y="4591075"/>
            <a:ext cx="854964" cy="853440"/>
          </a:xfrm>
          <a:prstGeom prst="rect">
            <a:avLst/>
          </a:prstGeom>
        </p:spPr>
      </p:pic>
      <p:sp>
        <p:nvSpPr>
          <p:cNvPr id="37" name="TextBox 36">
            <a:extLst>
              <a:ext uri="{FF2B5EF4-FFF2-40B4-BE49-F238E27FC236}">
                <a16:creationId xmlns:a16="http://schemas.microsoft.com/office/drawing/2014/main" id="{6389A74E-5DCB-4B62-BFC8-52D815325247}"/>
              </a:ext>
            </a:extLst>
          </p:cNvPr>
          <p:cNvSpPr txBox="1"/>
          <p:nvPr/>
        </p:nvSpPr>
        <p:spPr>
          <a:xfrm>
            <a:off x="1511300" y="4806199"/>
            <a:ext cx="10498138" cy="338554"/>
          </a:xfrm>
          <a:prstGeom prst="rect">
            <a:avLst/>
          </a:prstGeom>
          <a:noFill/>
        </p:spPr>
        <p:txBody>
          <a:bodyPr wrap="square" lIns="0" tIns="0" rIns="0" bIns="0" rtlCol="0" anchor="ctr">
            <a:spAutoFit/>
          </a:bodyPr>
          <a:lstStyle/>
          <a:p>
            <a:pPr>
              <a:spcBef>
                <a:spcPts val="612"/>
              </a:spcBef>
              <a:spcAft>
                <a:spcPts val="600"/>
              </a:spcAft>
            </a:pPr>
            <a:r>
              <a:rPr lang="en-US" sz="2200"/>
              <a:t>Create a resource group</a:t>
            </a:r>
          </a:p>
        </p:txBody>
      </p:sp>
      <p:cxnSp>
        <p:nvCxnSpPr>
          <p:cNvPr id="21" name="Straight Connector 20">
            <a:extLst>
              <a:ext uri="{FF2B5EF4-FFF2-40B4-BE49-F238E27FC236}">
                <a16:creationId xmlns:a16="http://schemas.microsoft.com/office/drawing/2014/main" id="{E263E5EE-4902-46E6-98E1-3B6E4242C485}"/>
              </a:ext>
              <a:ext uri="{C183D7F6-B498-43B3-948B-1728B52AA6E4}">
                <adec:decorative xmlns:adec="http://schemas.microsoft.com/office/drawing/2017/decorative" val="1"/>
              </a:ext>
            </a:extLst>
          </p:cNvPr>
          <p:cNvCxnSpPr>
            <a:cxnSpLocks/>
          </p:cNvCxnSpPr>
          <p:nvPr/>
        </p:nvCxnSpPr>
        <p:spPr>
          <a:xfrm>
            <a:off x="1520217" y="5536162"/>
            <a:ext cx="10493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6" name="Picture 45" descr="Icon of magnifying glass">
            <a:extLst>
              <a:ext uri="{FF2B5EF4-FFF2-40B4-BE49-F238E27FC236}">
                <a16:creationId xmlns:a16="http://schemas.microsoft.com/office/drawing/2014/main" id="{62059D52-4007-49DE-9D5A-A701578D3A3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3388" y="5630862"/>
            <a:ext cx="854964" cy="853440"/>
          </a:xfrm>
          <a:prstGeom prst="rect">
            <a:avLst/>
          </a:prstGeom>
        </p:spPr>
      </p:pic>
      <p:sp>
        <p:nvSpPr>
          <p:cNvPr id="55" name="TextBox 54">
            <a:extLst>
              <a:ext uri="{FF2B5EF4-FFF2-40B4-BE49-F238E27FC236}">
                <a16:creationId xmlns:a16="http://schemas.microsoft.com/office/drawing/2014/main" id="{ED37AF38-A430-463C-BA09-BDC025D6DFC3}"/>
              </a:ext>
            </a:extLst>
          </p:cNvPr>
          <p:cNvSpPr txBox="1"/>
          <p:nvPr/>
        </p:nvSpPr>
        <p:spPr>
          <a:xfrm>
            <a:off x="1511300" y="5841096"/>
            <a:ext cx="10498138" cy="338554"/>
          </a:xfrm>
          <a:prstGeom prst="rect">
            <a:avLst/>
          </a:prstGeom>
          <a:noFill/>
        </p:spPr>
        <p:txBody>
          <a:bodyPr wrap="square" lIns="0" tIns="0" rIns="0" bIns="0" rtlCol="0" anchor="ctr">
            <a:spAutoFit/>
          </a:bodyPr>
          <a:lstStyle/>
          <a:p>
            <a:pPr>
              <a:spcBef>
                <a:spcPts val="612"/>
              </a:spcBef>
              <a:spcAft>
                <a:spcPts val="600"/>
              </a:spcAft>
            </a:pPr>
            <a:r>
              <a:rPr lang="en-US" sz="2200"/>
              <a:t>Verify the resource group</a:t>
            </a:r>
          </a:p>
        </p:txBody>
      </p:sp>
    </p:spTree>
    <p:extLst>
      <p:ext uri="{BB962C8B-B14F-4D97-AF65-F5344CB8AC3E}">
        <p14:creationId xmlns:p14="http://schemas.microsoft.com/office/powerpoint/2010/main" val="349898774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A36AA-E9C3-4D65-A81C-6BDA7C1BB0F9}"/>
              </a:ext>
            </a:extLst>
          </p:cNvPr>
          <p:cNvSpPr>
            <a:spLocks noGrp="1"/>
          </p:cNvSpPr>
          <p:nvPr>
            <p:ph type="title"/>
          </p:nvPr>
        </p:nvSpPr>
        <p:spPr/>
        <p:txBody>
          <a:bodyPr/>
          <a:lstStyle/>
          <a:p>
            <a:r>
              <a:rPr lang="en-US" dirty="0"/>
              <a:t>Summary and Resources – Configure Azure Resources with Tools</a:t>
            </a:r>
          </a:p>
        </p:txBody>
      </p:sp>
      <p:sp>
        <p:nvSpPr>
          <p:cNvPr id="18" name="Rectangle 17">
            <a:extLst>
              <a:ext uri="{FF2B5EF4-FFF2-40B4-BE49-F238E27FC236}">
                <a16:creationId xmlns:a16="http://schemas.microsoft.com/office/drawing/2014/main" id="{1B76FA35-9DAE-4E8C-B7D4-DDB8E3FAB1CC}"/>
              </a:ext>
            </a:extLst>
          </p:cNvPr>
          <p:cNvSpPr/>
          <p:nvPr/>
        </p:nvSpPr>
        <p:spPr bwMode="auto">
          <a:xfrm>
            <a:off x="427039" y="1561783"/>
            <a:ext cx="4297362" cy="640080"/>
          </a:xfrm>
          <a:prstGeom prst="rect">
            <a:avLst/>
          </a:prstGeom>
          <a:solidFill>
            <a:srgbClr val="243A5E"/>
          </a:solidFill>
          <a:ln w="6350">
            <a:solidFill>
              <a:srgbClr val="243A5E"/>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latin typeface="+mj-lt"/>
              </a:rPr>
              <a:t>Knowledge Check Questions</a:t>
            </a:r>
          </a:p>
        </p:txBody>
      </p:sp>
      <p:sp>
        <p:nvSpPr>
          <p:cNvPr id="19" name="Rectangle 18">
            <a:extLst>
              <a:ext uri="{FF2B5EF4-FFF2-40B4-BE49-F238E27FC236}">
                <a16:creationId xmlns:a16="http://schemas.microsoft.com/office/drawing/2014/main" id="{B809EBB3-E2ED-4315-8770-BB6D970116FC}"/>
              </a:ext>
            </a:extLst>
          </p:cNvPr>
          <p:cNvSpPr/>
          <p:nvPr/>
        </p:nvSpPr>
        <p:spPr bwMode="auto">
          <a:xfrm>
            <a:off x="4876800" y="1561783"/>
            <a:ext cx="7132638" cy="640080"/>
          </a:xfrm>
          <a:prstGeom prst="rect">
            <a:avLst/>
          </a:prstGeom>
          <a:solidFill>
            <a:srgbClr val="243A5E"/>
          </a:solidFill>
          <a:ln w="6350">
            <a:solidFill>
              <a:srgbClr val="243A5E"/>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latin typeface="+mj-lt"/>
              </a:rPr>
              <a:t>Microsoft Learn Modules (docs.microsoft.com/Learn)</a:t>
            </a:r>
          </a:p>
        </p:txBody>
      </p:sp>
      <p:sp>
        <p:nvSpPr>
          <p:cNvPr id="20" name="Rectangle 19">
            <a:extLst>
              <a:ext uri="{FF2B5EF4-FFF2-40B4-BE49-F238E27FC236}">
                <a16:creationId xmlns:a16="http://schemas.microsoft.com/office/drawing/2014/main" id="{594659B7-6543-4216-BCFA-5E6142C6747D}"/>
              </a:ext>
            </a:extLst>
          </p:cNvPr>
          <p:cNvSpPr/>
          <p:nvPr/>
        </p:nvSpPr>
        <p:spPr>
          <a:xfrm>
            <a:off x="4877294" y="2264292"/>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lnSpc>
                <a:spcPct val="90000"/>
              </a:lnSpc>
              <a:spcBef>
                <a:spcPct val="0"/>
              </a:spcBef>
              <a:spcAft>
                <a:spcPct val="35000"/>
              </a:spcAft>
              <a:buSzPct val="100000"/>
              <a:tabLst>
                <a:tab pos="349724" algn="l"/>
                <a:tab pos="582873" algn="l"/>
              </a:tabLst>
            </a:pPr>
            <a:r>
              <a:rPr lang="en-US" dirty="0">
                <a:solidFill>
                  <a:schemeClr val="tx1"/>
                </a:solidFill>
              </a:rPr>
              <a:t>Manage services with the Azure portal</a:t>
            </a:r>
          </a:p>
        </p:txBody>
      </p:sp>
      <p:cxnSp>
        <p:nvCxnSpPr>
          <p:cNvPr id="21" name="Straight Connector 20">
            <a:extLst>
              <a:ext uri="{FF2B5EF4-FFF2-40B4-BE49-F238E27FC236}">
                <a16:creationId xmlns:a16="http://schemas.microsoft.com/office/drawing/2014/main" id="{93E5F85F-B84B-4610-8829-80B9B97DA0A4}"/>
              </a:ext>
              <a:ext uri="{C183D7F6-B498-43B3-948B-1728B52AA6E4}">
                <adec:decorative xmlns:adec="http://schemas.microsoft.com/office/drawing/2017/decorative" val="1"/>
              </a:ext>
            </a:extLst>
          </p:cNvPr>
          <p:cNvCxnSpPr>
            <a:cxnSpLocks/>
          </p:cNvCxnSpPr>
          <p:nvPr/>
        </p:nvCxnSpPr>
        <p:spPr>
          <a:xfrm>
            <a:off x="4877294" y="2875361"/>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DED21274-E20F-4EB7-B798-D064F9FC16FF}"/>
              </a:ext>
            </a:extLst>
          </p:cNvPr>
          <p:cNvSpPr/>
          <p:nvPr/>
        </p:nvSpPr>
        <p:spPr>
          <a:xfrm>
            <a:off x="4886819" y="2937790"/>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lnSpc>
                <a:spcPct val="90000"/>
              </a:lnSpc>
              <a:spcBef>
                <a:spcPct val="0"/>
              </a:spcBef>
              <a:spcAft>
                <a:spcPct val="35000"/>
              </a:spcAft>
              <a:buSzPct val="100000"/>
              <a:tabLst>
                <a:tab pos="349724" algn="l"/>
                <a:tab pos="582873" algn="l"/>
              </a:tabLst>
            </a:pPr>
            <a:r>
              <a:rPr lang="en-US" dirty="0">
                <a:solidFill>
                  <a:schemeClr val="tx1"/>
                </a:solidFill>
              </a:rPr>
              <a:t>Introduction to PowerShell</a:t>
            </a:r>
          </a:p>
        </p:txBody>
      </p:sp>
      <p:cxnSp>
        <p:nvCxnSpPr>
          <p:cNvPr id="23" name="Straight Connector 22">
            <a:extLst>
              <a:ext uri="{FF2B5EF4-FFF2-40B4-BE49-F238E27FC236}">
                <a16:creationId xmlns:a16="http://schemas.microsoft.com/office/drawing/2014/main" id="{B31CE05C-4091-493A-B8A0-4B14EC5EC842}"/>
              </a:ext>
              <a:ext uri="{C183D7F6-B498-43B3-948B-1728B52AA6E4}">
                <adec:decorative xmlns:adec="http://schemas.microsoft.com/office/drawing/2017/decorative" val="1"/>
              </a:ext>
            </a:extLst>
          </p:cNvPr>
          <p:cNvCxnSpPr>
            <a:cxnSpLocks/>
          </p:cNvCxnSpPr>
          <p:nvPr/>
        </p:nvCxnSpPr>
        <p:spPr>
          <a:xfrm>
            <a:off x="4877294" y="3548859"/>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0ECDFFA-E1FA-4E14-9986-286162B10CED}"/>
              </a:ext>
              <a:ext uri="{C183D7F6-B498-43B3-948B-1728B52AA6E4}">
                <adec:decorative xmlns:adec="http://schemas.microsoft.com/office/drawing/2017/decorative" val="1"/>
              </a:ext>
            </a:extLst>
          </p:cNvPr>
          <p:cNvCxnSpPr>
            <a:cxnSpLocks/>
          </p:cNvCxnSpPr>
          <p:nvPr/>
        </p:nvCxnSpPr>
        <p:spPr>
          <a:xfrm>
            <a:off x="4877294" y="4222357"/>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67789F6F-A9CE-4928-BF6A-922138AC1FED}"/>
              </a:ext>
            </a:extLst>
          </p:cNvPr>
          <p:cNvSpPr/>
          <p:nvPr/>
        </p:nvSpPr>
        <p:spPr>
          <a:xfrm>
            <a:off x="4875706" y="3606635"/>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lnSpc>
                <a:spcPct val="90000"/>
              </a:lnSpc>
              <a:spcBef>
                <a:spcPct val="0"/>
              </a:spcBef>
              <a:spcAft>
                <a:spcPct val="35000"/>
              </a:spcAft>
              <a:buSzPct val="100000"/>
              <a:tabLst>
                <a:tab pos="349724" algn="l"/>
                <a:tab pos="582873" algn="l"/>
              </a:tabLst>
            </a:pPr>
            <a:r>
              <a:rPr lang="en-US" dirty="0">
                <a:solidFill>
                  <a:schemeClr val="tx1"/>
                </a:solidFill>
              </a:rPr>
              <a:t>Automate Azure tasks using scripts with PowerShell</a:t>
            </a:r>
          </a:p>
        </p:txBody>
      </p:sp>
      <p:cxnSp>
        <p:nvCxnSpPr>
          <p:cNvPr id="27" name="Straight Connector 26">
            <a:extLst>
              <a:ext uri="{FF2B5EF4-FFF2-40B4-BE49-F238E27FC236}">
                <a16:creationId xmlns:a16="http://schemas.microsoft.com/office/drawing/2014/main" id="{BBE25E21-606E-4DB5-A37B-E44A0ED52B2D}"/>
              </a:ext>
              <a:ext uri="{C183D7F6-B498-43B3-948B-1728B52AA6E4}">
                <adec:decorative xmlns:adec="http://schemas.microsoft.com/office/drawing/2017/decorative" val="1"/>
              </a:ext>
            </a:extLst>
          </p:cNvPr>
          <p:cNvCxnSpPr>
            <a:cxnSpLocks/>
          </p:cNvCxnSpPr>
          <p:nvPr/>
        </p:nvCxnSpPr>
        <p:spPr>
          <a:xfrm>
            <a:off x="4877294" y="4895855"/>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19EE9A33-263E-4477-9121-B63EF2727783}"/>
              </a:ext>
            </a:extLst>
          </p:cNvPr>
          <p:cNvSpPr/>
          <p:nvPr/>
        </p:nvSpPr>
        <p:spPr>
          <a:xfrm>
            <a:off x="4877294" y="4296629"/>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r>
              <a:rPr lang="en-US" dirty="0">
                <a:solidFill>
                  <a:schemeClr val="tx1"/>
                </a:solidFill>
              </a:rPr>
              <a:t>Control Azure services with the CLI</a:t>
            </a:r>
          </a:p>
        </p:txBody>
      </p:sp>
      <p:pic>
        <p:nvPicPr>
          <p:cNvPr id="3" name="Picture 2">
            <a:extLst>
              <a:ext uri="{FF2B5EF4-FFF2-40B4-BE49-F238E27FC236}">
                <a16:creationId xmlns:a16="http://schemas.microsoft.com/office/drawing/2014/main" id="{EB194B0C-9628-44DF-BD6F-EA71522B57B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41597" y="2784577"/>
            <a:ext cx="1494645" cy="2173707"/>
          </a:xfrm>
          <a:prstGeom prst="rect">
            <a:avLst/>
          </a:prstGeom>
        </p:spPr>
      </p:pic>
    </p:spTree>
    <p:extLst>
      <p:ext uri="{BB962C8B-B14F-4D97-AF65-F5344CB8AC3E}">
        <p14:creationId xmlns:p14="http://schemas.microsoft.com/office/powerpoint/2010/main" val="135130554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02: Use Azure Resource Manager</a:t>
            </a:r>
          </a:p>
        </p:txBody>
      </p:sp>
      <p:pic>
        <p:nvPicPr>
          <p:cNvPr id="7" name="Picture 6" descr="Icon of a person">
            <a:extLst>
              <a:ext uri="{FF2B5EF4-FFF2-40B4-BE49-F238E27FC236}">
                <a16:creationId xmlns:a16="http://schemas.microsoft.com/office/drawing/2014/main" id="{EB7AF911-B3AF-49BE-B509-4E9557C2E74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363616" y="2886922"/>
            <a:ext cx="1066384" cy="1253278"/>
          </a:xfrm>
          <a:prstGeom prst="rect">
            <a:avLst/>
          </a:prstGeom>
        </p:spPr>
      </p:pic>
    </p:spTree>
    <p:extLst>
      <p:ext uri="{BB962C8B-B14F-4D97-AF65-F5344CB8AC3E}">
        <p14:creationId xmlns:p14="http://schemas.microsoft.com/office/powerpoint/2010/main" val="342448077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itle 1">
            <a:extLst>
              <a:ext uri="{FF2B5EF4-FFF2-40B4-BE49-F238E27FC236}">
                <a16:creationId xmlns:a16="http://schemas.microsoft.com/office/drawing/2014/main" id="{D2828804-3C60-4C1B-B7D4-722B0B042F6A}"/>
              </a:ext>
            </a:extLst>
          </p:cNvPr>
          <p:cNvSpPr>
            <a:spLocks noGrp="1"/>
          </p:cNvSpPr>
          <p:nvPr>
            <p:ph type="title"/>
          </p:nvPr>
        </p:nvSpPr>
        <p:spPr>
          <a:xfrm>
            <a:off x="465139" y="2676526"/>
            <a:ext cx="2506662" cy="1641475"/>
          </a:xfrm>
        </p:spPr>
        <p:txBody>
          <a:bodyPr/>
          <a:lstStyle/>
          <a:p>
            <a:r>
              <a:rPr lang="en-US" dirty="0"/>
              <a:t>Use Azure Resource Manager Introduction</a:t>
            </a:r>
          </a:p>
        </p:txBody>
      </p:sp>
      <p:sp>
        <p:nvSpPr>
          <p:cNvPr id="32" name="Rectangle 31">
            <a:extLst>
              <a:ext uri="{FF2B5EF4-FFF2-40B4-BE49-F238E27FC236}">
                <a16:creationId xmlns:a16="http://schemas.microsoft.com/office/drawing/2014/main" id="{C2C4B7BF-CE77-426B-94AB-C681CBF36E12}"/>
              </a:ext>
            </a:extLst>
          </p:cNvPr>
          <p:cNvSpPr/>
          <p:nvPr/>
        </p:nvSpPr>
        <p:spPr bwMode="auto">
          <a:xfrm>
            <a:off x="4635207" y="281796"/>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spcAft>
                <a:spcPts val="600"/>
              </a:spcAft>
            </a:pPr>
            <a:r>
              <a:rPr lang="en-US" sz="2200" dirty="0">
                <a:solidFill>
                  <a:schemeClr val="tx1"/>
                </a:solidFill>
              </a:rPr>
              <a:t>Review Resource Manager Benefits</a:t>
            </a:r>
          </a:p>
        </p:txBody>
      </p:sp>
      <p:sp>
        <p:nvSpPr>
          <p:cNvPr id="34" name="Rectangle 33">
            <a:extLst>
              <a:ext uri="{FF2B5EF4-FFF2-40B4-BE49-F238E27FC236}">
                <a16:creationId xmlns:a16="http://schemas.microsoft.com/office/drawing/2014/main" id="{22E241FA-60B4-4512-86CB-7B3AEB3FAE6D}"/>
              </a:ext>
            </a:extLst>
          </p:cNvPr>
          <p:cNvSpPr/>
          <p:nvPr/>
        </p:nvSpPr>
        <p:spPr bwMode="auto">
          <a:xfrm>
            <a:off x="4635207" y="982286"/>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spcAft>
                <a:spcPts val="600"/>
              </a:spcAft>
            </a:pPr>
            <a:r>
              <a:rPr lang="en-US" sz="2200" dirty="0">
                <a:solidFill>
                  <a:schemeClr val="tx1"/>
                </a:solidFill>
              </a:rPr>
              <a:t>Review Azure Resource Terminology</a:t>
            </a:r>
          </a:p>
        </p:txBody>
      </p:sp>
      <p:sp>
        <p:nvSpPr>
          <p:cNvPr id="36" name="Rectangle 35">
            <a:extLst>
              <a:ext uri="{FF2B5EF4-FFF2-40B4-BE49-F238E27FC236}">
                <a16:creationId xmlns:a16="http://schemas.microsoft.com/office/drawing/2014/main" id="{6D460B34-772C-4636-9446-B5FE1D055211}"/>
              </a:ext>
            </a:extLst>
          </p:cNvPr>
          <p:cNvSpPr/>
          <p:nvPr/>
        </p:nvSpPr>
        <p:spPr bwMode="auto">
          <a:xfrm>
            <a:off x="4635207" y="1662821"/>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spcAft>
                <a:spcPts val="600"/>
              </a:spcAft>
            </a:pPr>
            <a:r>
              <a:rPr lang="en-US" sz="2200" dirty="0">
                <a:solidFill>
                  <a:schemeClr val="tx1"/>
                </a:solidFill>
              </a:rPr>
              <a:t>Create Resource Groups</a:t>
            </a:r>
          </a:p>
        </p:txBody>
      </p:sp>
      <p:sp>
        <p:nvSpPr>
          <p:cNvPr id="38" name="Rectangle 37">
            <a:extLst>
              <a:ext uri="{FF2B5EF4-FFF2-40B4-BE49-F238E27FC236}">
                <a16:creationId xmlns:a16="http://schemas.microsoft.com/office/drawing/2014/main" id="{C13BA0AF-6D0B-4A26-B9D9-7E43AE7E74F2}"/>
              </a:ext>
            </a:extLst>
          </p:cNvPr>
          <p:cNvSpPr/>
          <p:nvPr/>
        </p:nvSpPr>
        <p:spPr bwMode="auto">
          <a:xfrm>
            <a:off x="4635207" y="2343356"/>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spcAft>
                <a:spcPts val="600"/>
              </a:spcAft>
            </a:pPr>
            <a:r>
              <a:rPr lang="en-US" sz="2200" dirty="0">
                <a:solidFill>
                  <a:schemeClr val="tx1"/>
                </a:solidFill>
              </a:rPr>
              <a:t>Create Resource Manager Locks</a:t>
            </a:r>
          </a:p>
        </p:txBody>
      </p:sp>
      <p:sp>
        <p:nvSpPr>
          <p:cNvPr id="40" name="Rectangle 39">
            <a:extLst>
              <a:ext uri="{FF2B5EF4-FFF2-40B4-BE49-F238E27FC236}">
                <a16:creationId xmlns:a16="http://schemas.microsoft.com/office/drawing/2014/main" id="{2376C7F9-BDB5-4240-8995-62608354E45A}"/>
              </a:ext>
            </a:extLst>
          </p:cNvPr>
          <p:cNvSpPr/>
          <p:nvPr/>
        </p:nvSpPr>
        <p:spPr bwMode="auto">
          <a:xfrm>
            <a:off x="4635207" y="3017905"/>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spcAft>
                <a:spcPts val="600"/>
              </a:spcAft>
            </a:pPr>
            <a:r>
              <a:rPr lang="en-US" sz="2200" dirty="0">
                <a:solidFill>
                  <a:schemeClr val="tx1"/>
                </a:solidFill>
              </a:rPr>
              <a:t>Reorganize Azure Resources</a:t>
            </a:r>
          </a:p>
        </p:txBody>
      </p:sp>
      <p:sp>
        <p:nvSpPr>
          <p:cNvPr id="42" name="Rectangle 41">
            <a:extLst>
              <a:ext uri="{FF2B5EF4-FFF2-40B4-BE49-F238E27FC236}">
                <a16:creationId xmlns:a16="http://schemas.microsoft.com/office/drawing/2014/main" id="{32900286-FF2D-4137-85E5-A63DC2BA89C4}"/>
              </a:ext>
            </a:extLst>
          </p:cNvPr>
          <p:cNvSpPr/>
          <p:nvPr/>
        </p:nvSpPr>
        <p:spPr bwMode="auto">
          <a:xfrm>
            <a:off x="4635207" y="3691737"/>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spcAft>
                <a:spcPts val="600"/>
              </a:spcAft>
            </a:pPr>
            <a:r>
              <a:rPr lang="en-US" sz="2200" dirty="0">
                <a:solidFill>
                  <a:schemeClr val="tx1"/>
                </a:solidFill>
              </a:rPr>
              <a:t>Remove Resources and Resource Groups</a:t>
            </a:r>
          </a:p>
        </p:txBody>
      </p:sp>
      <p:sp>
        <p:nvSpPr>
          <p:cNvPr id="44" name="Rectangle 43">
            <a:extLst>
              <a:ext uri="{FF2B5EF4-FFF2-40B4-BE49-F238E27FC236}">
                <a16:creationId xmlns:a16="http://schemas.microsoft.com/office/drawing/2014/main" id="{6B5B5A2C-EA9E-4F93-8AC3-1CA8E13D79B5}"/>
              </a:ext>
            </a:extLst>
          </p:cNvPr>
          <p:cNvSpPr/>
          <p:nvPr/>
        </p:nvSpPr>
        <p:spPr bwMode="auto">
          <a:xfrm>
            <a:off x="4635207" y="4370192"/>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spcAft>
                <a:spcPts val="600"/>
              </a:spcAft>
            </a:pPr>
            <a:r>
              <a:rPr lang="en-US" sz="2200" dirty="0">
                <a:solidFill>
                  <a:schemeClr val="tx1"/>
                </a:solidFill>
              </a:rPr>
              <a:t>Determine Resource Limits</a:t>
            </a:r>
          </a:p>
        </p:txBody>
      </p:sp>
      <p:sp>
        <p:nvSpPr>
          <p:cNvPr id="46" name="Rectangle 45">
            <a:extLst>
              <a:ext uri="{FF2B5EF4-FFF2-40B4-BE49-F238E27FC236}">
                <a16:creationId xmlns:a16="http://schemas.microsoft.com/office/drawing/2014/main" id="{BE44818D-2E08-4527-9D58-7B321ACCF4D2}"/>
              </a:ext>
            </a:extLst>
          </p:cNvPr>
          <p:cNvSpPr/>
          <p:nvPr/>
        </p:nvSpPr>
        <p:spPr bwMode="auto">
          <a:xfrm>
            <a:off x="4635207" y="5043621"/>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spcAft>
                <a:spcPts val="600"/>
              </a:spcAft>
            </a:pPr>
            <a:r>
              <a:rPr lang="en-US" sz="2200" dirty="0">
                <a:solidFill>
                  <a:schemeClr val="tx1"/>
                </a:solidFill>
              </a:rPr>
              <a:t>Demonstration – Resource Groups</a:t>
            </a:r>
          </a:p>
        </p:txBody>
      </p:sp>
      <p:grpSp>
        <p:nvGrpSpPr>
          <p:cNvPr id="2" name="Group 1">
            <a:extLst>
              <a:ext uri="{FF2B5EF4-FFF2-40B4-BE49-F238E27FC236}">
                <a16:creationId xmlns:a16="http://schemas.microsoft.com/office/drawing/2014/main" id="{5CD54DC8-543F-46C6-9A4F-CFDBE7ED0CAE}"/>
              </a:ext>
              <a:ext uri="{C183D7F6-B498-43B3-948B-1728B52AA6E4}">
                <adec:decorative xmlns:adec="http://schemas.microsoft.com/office/drawing/2017/decorative" val="1"/>
              </a:ext>
            </a:extLst>
          </p:cNvPr>
          <p:cNvGrpSpPr/>
          <p:nvPr/>
        </p:nvGrpSpPr>
        <p:grpSpPr>
          <a:xfrm>
            <a:off x="3802675" y="361158"/>
            <a:ext cx="597875" cy="6052937"/>
            <a:chOff x="4126525" y="433612"/>
            <a:chExt cx="739004" cy="6963013"/>
          </a:xfrm>
        </p:grpSpPr>
        <p:pic>
          <p:nvPicPr>
            <p:cNvPr id="10" name="Picture 9" descr="Icon of a person">
              <a:extLst>
                <a:ext uri="{FF2B5EF4-FFF2-40B4-BE49-F238E27FC236}">
                  <a16:creationId xmlns:a16="http://schemas.microsoft.com/office/drawing/2014/main" id="{A9D810B4-5642-4CF9-B78B-5B08BFD932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69061" y="433612"/>
              <a:ext cx="696468" cy="694944"/>
            </a:xfrm>
            <a:prstGeom prst="rect">
              <a:avLst/>
            </a:prstGeom>
          </p:spPr>
        </p:pic>
        <p:pic>
          <p:nvPicPr>
            <p:cNvPr id="11" name="Picture 10" descr="Icon of a gear inside a circle">
              <a:extLst>
                <a:ext uri="{FF2B5EF4-FFF2-40B4-BE49-F238E27FC236}">
                  <a16:creationId xmlns:a16="http://schemas.microsoft.com/office/drawing/2014/main" id="{A51E9D4C-C082-4207-81E4-722A6EF5A87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69061" y="1209582"/>
              <a:ext cx="696468" cy="694944"/>
            </a:xfrm>
            <a:prstGeom prst="rect">
              <a:avLst/>
            </a:prstGeom>
          </p:spPr>
        </p:pic>
        <p:pic>
          <p:nvPicPr>
            <p:cNvPr id="12" name="Picture 11" descr="Icon of two people">
              <a:extLst>
                <a:ext uri="{FF2B5EF4-FFF2-40B4-BE49-F238E27FC236}">
                  <a16:creationId xmlns:a16="http://schemas.microsoft.com/office/drawing/2014/main" id="{52AEE1A0-96F1-4EDC-BAE0-0384FC1FA00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69061" y="1985552"/>
              <a:ext cx="696468" cy="694944"/>
            </a:xfrm>
            <a:prstGeom prst="rect">
              <a:avLst/>
            </a:prstGeom>
          </p:spPr>
        </p:pic>
        <p:pic>
          <p:nvPicPr>
            <p:cNvPr id="13" name="Picture 12" descr="Icon of a person sitting in a desk">
              <a:extLst>
                <a:ext uri="{FF2B5EF4-FFF2-40B4-BE49-F238E27FC236}">
                  <a16:creationId xmlns:a16="http://schemas.microsoft.com/office/drawing/2014/main" id="{6B51DB7E-D381-4156-BA22-507A775E49A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69061" y="2761522"/>
              <a:ext cx="696468" cy="696468"/>
            </a:xfrm>
            <a:prstGeom prst="rect">
              <a:avLst/>
            </a:prstGeom>
          </p:spPr>
        </p:pic>
        <p:pic>
          <p:nvPicPr>
            <p:cNvPr id="14" name="Picture 13" descr="Icon of a column chart">
              <a:extLst>
                <a:ext uri="{FF2B5EF4-FFF2-40B4-BE49-F238E27FC236}">
                  <a16:creationId xmlns:a16="http://schemas.microsoft.com/office/drawing/2014/main" id="{60A6F4C5-2B23-4C5D-8D25-A278978248F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69061" y="3537492"/>
              <a:ext cx="696468" cy="696468"/>
            </a:xfrm>
            <a:prstGeom prst="rect">
              <a:avLst/>
            </a:prstGeom>
          </p:spPr>
        </p:pic>
        <p:pic>
          <p:nvPicPr>
            <p:cNvPr id="15" name="Picture 14" descr="Icon of a gear and a arrow going across it">
              <a:extLst>
                <a:ext uri="{FF2B5EF4-FFF2-40B4-BE49-F238E27FC236}">
                  <a16:creationId xmlns:a16="http://schemas.microsoft.com/office/drawing/2014/main" id="{347E29E2-1F3A-4ACB-8E4F-9A284D52A5E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169061" y="4313462"/>
              <a:ext cx="696468" cy="696468"/>
            </a:xfrm>
            <a:prstGeom prst="rect">
              <a:avLst/>
            </a:prstGeom>
          </p:spPr>
        </p:pic>
        <p:pic>
          <p:nvPicPr>
            <p:cNvPr id="16" name="Picture 15" descr="Icon of gears">
              <a:extLst>
                <a:ext uri="{FF2B5EF4-FFF2-40B4-BE49-F238E27FC236}">
                  <a16:creationId xmlns:a16="http://schemas.microsoft.com/office/drawing/2014/main" id="{4C9D4886-419E-4B24-8BC5-49514085679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169061" y="5089432"/>
              <a:ext cx="696468" cy="694944"/>
            </a:xfrm>
            <a:prstGeom prst="rect">
              <a:avLst/>
            </a:prstGeom>
          </p:spPr>
        </p:pic>
        <p:pic>
          <p:nvPicPr>
            <p:cNvPr id="17" name="Picture 16" descr="Icon of a monitor screen on a stand">
              <a:extLst>
                <a:ext uri="{FF2B5EF4-FFF2-40B4-BE49-F238E27FC236}">
                  <a16:creationId xmlns:a16="http://schemas.microsoft.com/office/drawing/2014/main" id="{CA40E97F-91C6-49CC-888D-5BB0C9ACCC7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169061" y="5865399"/>
              <a:ext cx="696468" cy="694944"/>
            </a:xfrm>
            <a:prstGeom prst="rect">
              <a:avLst/>
            </a:prstGeom>
          </p:spPr>
        </p:pic>
        <p:grpSp>
          <p:nvGrpSpPr>
            <p:cNvPr id="19" name="Group 18">
              <a:extLst>
                <a:ext uri="{FF2B5EF4-FFF2-40B4-BE49-F238E27FC236}">
                  <a16:creationId xmlns:a16="http://schemas.microsoft.com/office/drawing/2014/main" id="{7C48F2D7-369D-43C7-8B4C-EADA758F2AB3}"/>
                </a:ext>
              </a:extLst>
            </p:cNvPr>
            <p:cNvGrpSpPr/>
            <p:nvPr/>
          </p:nvGrpSpPr>
          <p:grpSpPr>
            <a:xfrm>
              <a:off x="4126525" y="6700157"/>
              <a:ext cx="739004" cy="696468"/>
              <a:chOff x="10493727" y="629664"/>
              <a:chExt cx="519000" cy="503150"/>
            </a:xfrm>
          </p:grpSpPr>
          <p:pic>
            <p:nvPicPr>
              <p:cNvPr id="20" name="Picture 19">
                <a:extLst>
                  <a:ext uri="{FF2B5EF4-FFF2-40B4-BE49-F238E27FC236}">
                    <a16:creationId xmlns:a16="http://schemas.microsoft.com/office/drawing/2014/main" id="{656E1FFF-7168-408E-A43C-3A8A1D7BE740}"/>
                  </a:ext>
                </a:extLst>
              </p:cNvPr>
              <p:cNvPicPr>
                <a:picLocks noChangeAspect="1"/>
              </p:cNvPicPr>
              <p:nvPr/>
            </p:nvPicPr>
            <p:blipFill>
              <a:blip r:embed="rId11"/>
              <a:stretch>
                <a:fillRect/>
              </a:stretch>
            </p:blipFill>
            <p:spPr>
              <a:xfrm>
                <a:off x="10493727" y="629664"/>
                <a:ext cx="519000" cy="503150"/>
              </a:xfrm>
              <a:prstGeom prst="rect">
                <a:avLst/>
              </a:prstGeom>
            </p:spPr>
          </p:pic>
          <p:grpSp>
            <p:nvGrpSpPr>
              <p:cNvPr id="21" name="Group 20">
                <a:extLst>
                  <a:ext uri="{FF2B5EF4-FFF2-40B4-BE49-F238E27FC236}">
                    <a16:creationId xmlns:a16="http://schemas.microsoft.com/office/drawing/2014/main" id="{B1A91D2C-1DFC-48A5-8FB9-6404E6DE2649}"/>
                  </a:ext>
                </a:extLst>
              </p:cNvPr>
              <p:cNvGrpSpPr/>
              <p:nvPr/>
            </p:nvGrpSpPr>
            <p:grpSpPr>
              <a:xfrm>
                <a:off x="10604345" y="727773"/>
                <a:ext cx="297764" cy="272864"/>
                <a:chOff x="3876178" y="3413953"/>
                <a:chExt cx="297764" cy="255320"/>
              </a:xfrm>
            </p:grpSpPr>
            <p:sp>
              <p:nvSpPr>
                <p:cNvPr id="22" name="Freeform: Shape 21">
                  <a:extLst>
                    <a:ext uri="{FF2B5EF4-FFF2-40B4-BE49-F238E27FC236}">
                      <a16:creationId xmlns:a16="http://schemas.microsoft.com/office/drawing/2014/main" id="{55C2C86C-79B9-4717-8C71-B50951F2D8E4}"/>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CEA28AFF-8E7B-43F6-97D7-C0F11426E290}"/>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D894168F-807D-450F-8E13-EDD3D4CBAEF4}"/>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7A1326EA-CFBC-4DAE-B9CE-8CEB679AF29C}"/>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0CE21955-9158-4ECD-945A-CE1C8F5C9179}"/>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83BA19-2C4A-44E0-97FE-B50F827B91CE}"/>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95E04504-40D2-4F74-A803-6FDAF63A02A6}"/>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A02C1354-FFDB-46D4-9ABB-474661234387}"/>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30" name="TextBox 29">
            <a:extLst>
              <a:ext uri="{FF2B5EF4-FFF2-40B4-BE49-F238E27FC236}">
                <a16:creationId xmlns:a16="http://schemas.microsoft.com/office/drawing/2014/main" id="{32E0E9C8-72D1-4AFB-8B1B-95AC6BAB1931}"/>
              </a:ext>
            </a:extLst>
          </p:cNvPr>
          <p:cNvSpPr txBox="1"/>
          <p:nvPr/>
        </p:nvSpPr>
        <p:spPr>
          <a:xfrm>
            <a:off x="4635207" y="5926710"/>
            <a:ext cx="7058616" cy="369332"/>
          </a:xfrm>
          <a:prstGeom prst="rect">
            <a:avLst/>
          </a:prstGeom>
          <a:noFill/>
        </p:spPr>
        <p:txBody>
          <a:bodyPr wrap="square" lIns="0" tIns="0" rIns="0" bIns="0" rtlCol="0">
            <a:spAutoFit/>
          </a:bodyPr>
          <a:lstStyle/>
          <a:p>
            <a:pPr defTabSz="444500">
              <a:spcBef>
                <a:spcPct val="0"/>
              </a:spcBef>
              <a:spcAft>
                <a:spcPct val="35000"/>
              </a:spcAft>
            </a:pPr>
            <a:r>
              <a:rPr lang="en-US" sz="2400" dirty="0"/>
              <a:t>Summary and Resources</a:t>
            </a:r>
          </a:p>
        </p:txBody>
      </p:sp>
    </p:spTree>
    <p:extLst>
      <p:ext uri="{BB962C8B-B14F-4D97-AF65-F5344CB8AC3E}">
        <p14:creationId xmlns:p14="http://schemas.microsoft.com/office/powerpoint/2010/main" val="1711810847"/>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DB204-9C57-4225-ADAF-45E6E88B98D7}"/>
              </a:ext>
            </a:extLst>
          </p:cNvPr>
          <p:cNvSpPr>
            <a:spLocks noGrp="1"/>
          </p:cNvSpPr>
          <p:nvPr>
            <p:ph type="title"/>
          </p:nvPr>
        </p:nvSpPr>
        <p:spPr/>
        <p:txBody>
          <a:bodyPr/>
          <a:lstStyle/>
          <a:p>
            <a:r>
              <a:rPr lang="en-US" dirty="0"/>
              <a:t>Review Resource Manager Benefits</a:t>
            </a:r>
          </a:p>
        </p:txBody>
      </p:sp>
      <p:sp>
        <p:nvSpPr>
          <p:cNvPr id="5" name="TextBox 1">
            <a:extLst>
              <a:ext uri="{FF2B5EF4-FFF2-40B4-BE49-F238E27FC236}">
                <a16:creationId xmlns:a16="http://schemas.microsoft.com/office/drawing/2014/main" id="{BFEB36CB-76C0-4CFB-B6C6-12BCC00FC0A9}"/>
              </a:ext>
            </a:extLst>
          </p:cNvPr>
          <p:cNvSpPr txBox="1"/>
          <p:nvPr/>
        </p:nvSpPr>
        <p:spPr>
          <a:xfrm>
            <a:off x="427037" y="1463668"/>
            <a:ext cx="5632093" cy="685800"/>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a:t>Provides a consistent management layer</a:t>
            </a:r>
          </a:p>
        </p:txBody>
      </p:sp>
      <p:sp>
        <p:nvSpPr>
          <p:cNvPr id="9" name="TextBox 1">
            <a:extLst>
              <a:ext uri="{FF2B5EF4-FFF2-40B4-BE49-F238E27FC236}">
                <a16:creationId xmlns:a16="http://schemas.microsoft.com/office/drawing/2014/main" id="{58B8175D-ED57-40EE-B612-E4362E901094}"/>
              </a:ext>
            </a:extLst>
          </p:cNvPr>
          <p:cNvSpPr txBox="1"/>
          <p:nvPr/>
        </p:nvSpPr>
        <p:spPr>
          <a:xfrm>
            <a:off x="427037" y="2300835"/>
            <a:ext cx="5632093" cy="909725"/>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a:t>Enables you to work with the resources in your solution as a group</a:t>
            </a:r>
          </a:p>
        </p:txBody>
      </p:sp>
      <p:sp>
        <p:nvSpPr>
          <p:cNvPr id="10" name="TextBox 1">
            <a:extLst>
              <a:ext uri="{FF2B5EF4-FFF2-40B4-BE49-F238E27FC236}">
                <a16:creationId xmlns:a16="http://schemas.microsoft.com/office/drawing/2014/main" id="{524489C5-10E2-4186-BEC6-B952B712FD8B}"/>
              </a:ext>
            </a:extLst>
          </p:cNvPr>
          <p:cNvSpPr txBox="1"/>
          <p:nvPr/>
        </p:nvSpPr>
        <p:spPr>
          <a:xfrm>
            <a:off x="427037" y="3361927"/>
            <a:ext cx="5632093" cy="909725"/>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a:t>Deploy, update, or delete in a single, coordinated operation</a:t>
            </a:r>
          </a:p>
        </p:txBody>
      </p:sp>
      <p:sp>
        <p:nvSpPr>
          <p:cNvPr id="11" name="TextBox 1">
            <a:extLst>
              <a:ext uri="{FF2B5EF4-FFF2-40B4-BE49-F238E27FC236}">
                <a16:creationId xmlns:a16="http://schemas.microsoft.com/office/drawing/2014/main" id="{42549C1A-B439-4798-8583-0FA5831212F9}"/>
              </a:ext>
            </a:extLst>
          </p:cNvPr>
          <p:cNvSpPr txBox="1"/>
          <p:nvPr/>
        </p:nvSpPr>
        <p:spPr>
          <a:xfrm>
            <a:off x="427037" y="4423019"/>
            <a:ext cx="5632093" cy="909725"/>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a:t>Provides security, auditing, and</a:t>
            </a:r>
            <a:br>
              <a:rPr lang="en-US" sz="2000"/>
            </a:br>
            <a:r>
              <a:rPr lang="en-US" sz="2000"/>
              <a:t>tagging features</a:t>
            </a:r>
          </a:p>
        </p:txBody>
      </p:sp>
      <p:sp>
        <p:nvSpPr>
          <p:cNvPr id="12" name="TextBox 1">
            <a:extLst>
              <a:ext uri="{FF2B5EF4-FFF2-40B4-BE49-F238E27FC236}">
                <a16:creationId xmlns:a16="http://schemas.microsoft.com/office/drawing/2014/main" id="{C19A5929-92B6-4569-A11F-8962B4F66202}"/>
              </a:ext>
            </a:extLst>
          </p:cNvPr>
          <p:cNvSpPr txBox="1"/>
          <p:nvPr/>
        </p:nvSpPr>
        <p:spPr>
          <a:xfrm>
            <a:off x="427037" y="5484111"/>
            <a:ext cx="5632093" cy="877635"/>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a:t>Choose the tools and APIs that work</a:t>
            </a:r>
            <a:br>
              <a:rPr lang="en-US" sz="2000"/>
            </a:br>
            <a:r>
              <a:rPr lang="en-US" sz="2000"/>
              <a:t>best for you</a:t>
            </a:r>
          </a:p>
        </p:txBody>
      </p:sp>
      <p:sp>
        <p:nvSpPr>
          <p:cNvPr id="6" name="Rectangle 5">
            <a:extLst>
              <a:ext uri="{FF2B5EF4-FFF2-40B4-BE49-F238E27FC236}">
                <a16:creationId xmlns:a16="http://schemas.microsoft.com/office/drawing/2014/main" id="{682D4FB2-62C5-4058-8404-A6D746525401}"/>
              </a:ext>
              <a:ext uri="{C183D7F6-B498-43B3-948B-1728B52AA6E4}">
                <adec:decorative xmlns:adec="http://schemas.microsoft.com/office/drawing/2017/decorative" val="1"/>
              </a:ext>
            </a:extLst>
          </p:cNvPr>
          <p:cNvSpPr/>
          <p:nvPr/>
        </p:nvSpPr>
        <p:spPr bwMode="auto">
          <a:xfrm>
            <a:off x="6218238" y="1463669"/>
            <a:ext cx="5791200" cy="489807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cs typeface="Segoe UI" pitchFamily="34" charset="0"/>
            </a:endParaRPr>
          </a:p>
        </p:txBody>
      </p:sp>
      <p:pic>
        <p:nvPicPr>
          <p:cNvPr id="4" name="Picture 3" descr="The Azure Resource Manager in the middle. Inputs are the portal, Azure PowerShell, Azure CLI, and REST clients. Outputs ae Data stores, Web apps, Virtual machines, and Service management">
            <a:extLst>
              <a:ext uri="{FF2B5EF4-FFF2-40B4-BE49-F238E27FC236}">
                <a16:creationId xmlns:a16="http://schemas.microsoft.com/office/drawing/2014/main" id="{13D052CF-E3DD-4BBD-B314-CC35C30CE8CC}"/>
              </a:ext>
            </a:extLst>
          </p:cNvPr>
          <p:cNvPicPr>
            <a:picLocks noChangeAspect="1"/>
          </p:cNvPicPr>
          <p:nvPr/>
        </p:nvPicPr>
        <p:blipFill>
          <a:blip r:embed="rId3"/>
          <a:stretch>
            <a:fillRect/>
          </a:stretch>
        </p:blipFill>
        <p:spPr>
          <a:xfrm>
            <a:off x="6450394" y="2485025"/>
            <a:ext cx="5326887" cy="2887457"/>
          </a:xfrm>
          <a:prstGeom prst="rect">
            <a:avLst/>
          </a:prstGeom>
        </p:spPr>
      </p:pic>
    </p:spTree>
    <p:extLst>
      <p:ext uri="{BB962C8B-B14F-4D97-AF65-F5344CB8AC3E}">
        <p14:creationId xmlns:p14="http://schemas.microsoft.com/office/powerpoint/2010/main" val="406461472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1C73A-478B-4C59-9132-A9B85038CFD7}"/>
              </a:ext>
            </a:extLst>
          </p:cNvPr>
          <p:cNvSpPr>
            <a:spLocks noGrp="1"/>
          </p:cNvSpPr>
          <p:nvPr>
            <p:ph type="title"/>
          </p:nvPr>
        </p:nvSpPr>
        <p:spPr/>
        <p:txBody>
          <a:bodyPr/>
          <a:lstStyle/>
          <a:p>
            <a:r>
              <a:rPr lang="en-US" dirty="0"/>
              <a:t>Review Azure Resource Terminology</a:t>
            </a:r>
          </a:p>
        </p:txBody>
      </p:sp>
      <p:pic>
        <p:nvPicPr>
          <p:cNvPr id="12" name="Picture 11" descr="Icon of books stacked together">
            <a:extLst>
              <a:ext uri="{FF2B5EF4-FFF2-40B4-BE49-F238E27FC236}">
                <a16:creationId xmlns:a16="http://schemas.microsoft.com/office/drawing/2014/main" id="{D1D8DA75-7166-42B5-8FD7-76FA4170478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3388" y="1471708"/>
            <a:ext cx="851916" cy="851916"/>
          </a:xfrm>
          <a:prstGeom prst="rect">
            <a:avLst/>
          </a:prstGeom>
        </p:spPr>
      </p:pic>
      <p:sp>
        <p:nvSpPr>
          <p:cNvPr id="20" name="TextBox 19">
            <a:extLst>
              <a:ext uri="{FF2B5EF4-FFF2-40B4-BE49-F238E27FC236}">
                <a16:creationId xmlns:a16="http://schemas.microsoft.com/office/drawing/2014/main" id="{3D2D3E24-9AB8-4CC1-BACD-D24724141BAE}"/>
              </a:ext>
            </a:extLst>
          </p:cNvPr>
          <p:cNvSpPr txBox="1"/>
          <p:nvPr/>
        </p:nvSpPr>
        <p:spPr>
          <a:xfrm>
            <a:off x="1511300" y="1732281"/>
            <a:ext cx="10498138" cy="307777"/>
          </a:xfrm>
          <a:prstGeom prst="rect">
            <a:avLst/>
          </a:prstGeom>
          <a:noFill/>
        </p:spPr>
        <p:txBody>
          <a:bodyPr wrap="square" lIns="0" tIns="0" rIns="0" bIns="0" rtlCol="0" anchor="ctr">
            <a:spAutoFit/>
          </a:bodyPr>
          <a:lstStyle/>
          <a:p>
            <a:pPr>
              <a:spcBef>
                <a:spcPts val="600"/>
              </a:spcBef>
              <a:spcAft>
                <a:spcPts val="600"/>
              </a:spcAft>
            </a:pPr>
            <a:r>
              <a:rPr lang="en-US" sz="2000"/>
              <a:t>A </a:t>
            </a:r>
            <a:r>
              <a:rPr lang="en-US" sz="2000">
                <a:latin typeface="+mj-lt"/>
              </a:rPr>
              <a:t>resource</a:t>
            </a:r>
            <a:r>
              <a:rPr lang="en-US" sz="2000"/>
              <a:t> is simply a single service instance in Azure</a:t>
            </a:r>
          </a:p>
        </p:txBody>
      </p:sp>
      <p:cxnSp>
        <p:nvCxnSpPr>
          <p:cNvPr id="21" name="Straight Connector 20">
            <a:extLst>
              <a:ext uri="{FF2B5EF4-FFF2-40B4-BE49-F238E27FC236}">
                <a16:creationId xmlns:a16="http://schemas.microsoft.com/office/drawing/2014/main" id="{FAB8C3D6-F1EA-4F89-B27B-3A0348FB753A}"/>
              </a:ext>
              <a:ext uri="{C183D7F6-B498-43B3-948B-1728B52AA6E4}">
                <adec:decorative xmlns:adec="http://schemas.microsoft.com/office/drawing/2017/decorative" val="1"/>
              </a:ext>
            </a:extLst>
          </p:cNvPr>
          <p:cNvCxnSpPr>
            <a:cxnSpLocks/>
          </p:cNvCxnSpPr>
          <p:nvPr/>
        </p:nvCxnSpPr>
        <p:spPr>
          <a:xfrm>
            <a:off x="1520217" y="2414981"/>
            <a:ext cx="10493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descr="Icon of two people">
            <a:extLst>
              <a:ext uri="{FF2B5EF4-FFF2-40B4-BE49-F238E27FC236}">
                <a16:creationId xmlns:a16="http://schemas.microsoft.com/office/drawing/2014/main" id="{AE28454B-76B2-4444-92DF-C5C0C54A11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3388" y="2507869"/>
            <a:ext cx="851916" cy="851916"/>
          </a:xfrm>
          <a:prstGeom prst="rect">
            <a:avLst/>
          </a:prstGeom>
        </p:spPr>
      </p:pic>
      <p:sp>
        <p:nvSpPr>
          <p:cNvPr id="22" name="TextBox 21">
            <a:extLst>
              <a:ext uri="{FF2B5EF4-FFF2-40B4-BE49-F238E27FC236}">
                <a16:creationId xmlns:a16="http://schemas.microsoft.com/office/drawing/2014/main" id="{05A11FCB-FD8D-4E69-84F7-7BF12C885F4E}"/>
              </a:ext>
            </a:extLst>
          </p:cNvPr>
          <p:cNvSpPr txBox="1"/>
          <p:nvPr/>
        </p:nvSpPr>
        <p:spPr>
          <a:xfrm>
            <a:off x="1511300" y="2751791"/>
            <a:ext cx="10498138" cy="307777"/>
          </a:xfrm>
          <a:prstGeom prst="rect">
            <a:avLst/>
          </a:prstGeom>
          <a:noFill/>
        </p:spPr>
        <p:txBody>
          <a:bodyPr wrap="square" lIns="0" tIns="0" rIns="0" bIns="0" rtlCol="0" anchor="ctr">
            <a:spAutoFit/>
          </a:bodyPr>
          <a:lstStyle/>
          <a:p>
            <a:pPr>
              <a:spcBef>
                <a:spcPts val="612"/>
              </a:spcBef>
              <a:spcAft>
                <a:spcPts val="600"/>
              </a:spcAft>
            </a:pPr>
            <a:r>
              <a:rPr lang="en-US" sz="2000"/>
              <a:t>A </a:t>
            </a:r>
            <a:r>
              <a:rPr lang="en-US" sz="2000">
                <a:latin typeface="+mj-lt"/>
              </a:rPr>
              <a:t>resource group </a:t>
            </a:r>
            <a:r>
              <a:rPr lang="en-US" sz="2000"/>
              <a:t>is a logical grouping of resources</a:t>
            </a:r>
          </a:p>
        </p:txBody>
      </p:sp>
      <p:cxnSp>
        <p:nvCxnSpPr>
          <p:cNvPr id="23" name="Straight Connector 22">
            <a:extLst>
              <a:ext uri="{FF2B5EF4-FFF2-40B4-BE49-F238E27FC236}">
                <a16:creationId xmlns:a16="http://schemas.microsoft.com/office/drawing/2014/main" id="{AEEE2681-65E7-4053-93B5-68E699715634}"/>
              </a:ext>
              <a:ext uri="{C183D7F6-B498-43B3-948B-1728B52AA6E4}">
                <adec:decorative xmlns:adec="http://schemas.microsoft.com/office/drawing/2017/decorative" val="1"/>
              </a:ext>
            </a:extLst>
          </p:cNvPr>
          <p:cNvCxnSpPr>
            <a:cxnSpLocks/>
          </p:cNvCxnSpPr>
          <p:nvPr/>
        </p:nvCxnSpPr>
        <p:spPr>
          <a:xfrm>
            <a:off x="1520217" y="3451142"/>
            <a:ext cx="10493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descr="Icon of a person">
            <a:extLst>
              <a:ext uri="{FF2B5EF4-FFF2-40B4-BE49-F238E27FC236}">
                <a16:creationId xmlns:a16="http://schemas.microsoft.com/office/drawing/2014/main" id="{B0AABEDF-5A1C-4CA0-8DBF-9454221EAF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3388" y="3544030"/>
            <a:ext cx="851916" cy="851916"/>
          </a:xfrm>
          <a:prstGeom prst="rect">
            <a:avLst/>
          </a:prstGeom>
        </p:spPr>
      </p:pic>
      <p:sp>
        <p:nvSpPr>
          <p:cNvPr id="24" name="TextBox 23">
            <a:extLst>
              <a:ext uri="{FF2B5EF4-FFF2-40B4-BE49-F238E27FC236}">
                <a16:creationId xmlns:a16="http://schemas.microsoft.com/office/drawing/2014/main" id="{44D3E384-92C1-4399-BFF2-8D9FE5B54A54}"/>
              </a:ext>
            </a:extLst>
          </p:cNvPr>
          <p:cNvSpPr txBox="1"/>
          <p:nvPr/>
        </p:nvSpPr>
        <p:spPr>
          <a:xfrm>
            <a:off x="1511300" y="3661446"/>
            <a:ext cx="10498138" cy="615553"/>
          </a:xfrm>
          <a:prstGeom prst="rect">
            <a:avLst/>
          </a:prstGeom>
          <a:noFill/>
        </p:spPr>
        <p:txBody>
          <a:bodyPr wrap="square" lIns="0" tIns="0" rIns="0" bIns="0" rtlCol="0" anchor="ctr">
            <a:spAutoFit/>
          </a:bodyPr>
          <a:lstStyle/>
          <a:p>
            <a:pPr>
              <a:spcBef>
                <a:spcPts val="612"/>
              </a:spcBef>
              <a:spcAft>
                <a:spcPts val="600"/>
              </a:spcAft>
            </a:pPr>
            <a:r>
              <a:rPr lang="en-US" sz="2000"/>
              <a:t>An </a:t>
            </a:r>
            <a:r>
              <a:rPr lang="en-US" sz="2000">
                <a:latin typeface="+mj-lt"/>
              </a:rPr>
              <a:t>Azure Resource Manager template </a:t>
            </a:r>
            <a:r>
              <a:rPr lang="en-US" sz="2000"/>
              <a:t>is a JSON file that allows you to declaratively describe a set of resources </a:t>
            </a:r>
          </a:p>
        </p:txBody>
      </p:sp>
      <p:cxnSp>
        <p:nvCxnSpPr>
          <p:cNvPr id="25" name="Straight Connector 24">
            <a:extLst>
              <a:ext uri="{FF2B5EF4-FFF2-40B4-BE49-F238E27FC236}">
                <a16:creationId xmlns:a16="http://schemas.microsoft.com/office/drawing/2014/main" id="{96CA20F4-2AC9-419E-AB48-B3E7F943BF27}"/>
              </a:ext>
              <a:ext uri="{C183D7F6-B498-43B3-948B-1728B52AA6E4}">
                <adec:decorative xmlns:adec="http://schemas.microsoft.com/office/drawing/2017/decorative" val="1"/>
              </a:ext>
            </a:extLst>
          </p:cNvPr>
          <p:cNvCxnSpPr>
            <a:cxnSpLocks/>
          </p:cNvCxnSpPr>
          <p:nvPr/>
        </p:nvCxnSpPr>
        <p:spPr>
          <a:xfrm>
            <a:off x="1520217" y="4487303"/>
            <a:ext cx="10493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 name="Picture 8" descr="Icon of a document">
            <a:extLst>
              <a:ext uri="{FF2B5EF4-FFF2-40B4-BE49-F238E27FC236}">
                <a16:creationId xmlns:a16="http://schemas.microsoft.com/office/drawing/2014/main" id="{21350CBE-0B59-4AEF-A63A-A633A4974F8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3388" y="4580191"/>
            <a:ext cx="851916" cy="851916"/>
          </a:xfrm>
          <a:prstGeom prst="rect">
            <a:avLst/>
          </a:prstGeom>
        </p:spPr>
      </p:pic>
      <p:sp>
        <p:nvSpPr>
          <p:cNvPr id="31" name="TextBox 30">
            <a:extLst>
              <a:ext uri="{FF2B5EF4-FFF2-40B4-BE49-F238E27FC236}">
                <a16:creationId xmlns:a16="http://schemas.microsoft.com/office/drawing/2014/main" id="{CEBF18B8-74DD-4510-9E2E-26FAFE491351}"/>
              </a:ext>
            </a:extLst>
          </p:cNvPr>
          <p:cNvSpPr txBox="1"/>
          <p:nvPr/>
        </p:nvSpPr>
        <p:spPr>
          <a:xfrm>
            <a:off x="1511300" y="4851495"/>
            <a:ext cx="10498138" cy="307777"/>
          </a:xfrm>
          <a:prstGeom prst="rect">
            <a:avLst/>
          </a:prstGeom>
          <a:noFill/>
        </p:spPr>
        <p:txBody>
          <a:bodyPr wrap="square" lIns="0" tIns="0" rIns="0" bIns="0" rtlCol="0" anchor="ctr">
            <a:spAutoFit/>
          </a:bodyPr>
          <a:lstStyle/>
          <a:p>
            <a:pPr>
              <a:spcBef>
                <a:spcPts val="612"/>
              </a:spcBef>
              <a:spcAft>
                <a:spcPts val="600"/>
              </a:spcAft>
            </a:pPr>
            <a:r>
              <a:rPr lang="en-US" sz="2000"/>
              <a:t>A </a:t>
            </a:r>
            <a:r>
              <a:rPr lang="en-US" sz="2000">
                <a:latin typeface="+mj-lt"/>
              </a:rPr>
              <a:t>declarative syntax </a:t>
            </a:r>
            <a:r>
              <a:rPr lang="en-US" sz="2000"/>
              <a:t>is what a template uses to state what you intend to create</a:t>
            </a:r>
          </a:p>
        </p:txBody>
      </p:sp>
      <p:cxnSp>
        <p:nvCxnSpPr>
          <p:cNvPr id="26" name="Straight Connector 25">
            <a:extLst>
              <a:ext uri="{FF2B5EF4-FFF2-40B4-BE49-F238E27FC236}">
                <a16:creationId xmlns:a16="http://schemas.microsoft.com/office/drawing/2014/main" id="{C804A1D2-DB27-4408-BED4-EBB272C3CF2E}"/>
              </a:ext>
              <a:ext uri="{C183D7F6-B498-43B3-948B-1728B52AA6E4}">
                <adec:decorative xmlns:adec="http://schemas.microsoft.com/office/drawing/2017/decorative" val="1"/>
              </a:ext>
            </a:extLst>
          </p:cNvPr>
          <p:cNvCxnSpPr>
            <a:cxnSpLocks/>
          </p:cNvCxnSpPr>
          <p:nvPr/>
        </p:nvCxnSpPr>
        <p:spPr>
          <a:xfrm>
            <a:off x="1520217" y="5523464"/>
            <a:ext cx="10493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 name="Picture 7" descr="Icon of a person sitting in a desk">
            <a:extLst>
              <a:ext uri="{FF2B5EF4-FFF2-40B4-BE49-F238E27FC236}">
                <a16:creationId xmlns:a16="http://schemas.microsoft.com/office/drawing/2014/main" id="{301D2F12-769D-48BB-A940-AF8CBEF7790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3388" y="5616348"/>
            <a:ext cx="851916" cy="851916"/>
          </a:xfrm>
          <a:prstGeom prst="rect">
            <a:avLst/>
          </a:prstGeom>
        </p:spPr>
      </p:pic>
      <p:sp>
        <p:nvSpPr>
          <p:cNvPr id="33" name="TextBox 32">
            <a:extLst>
              <a:ext uri="{FF2B5EF4-FFF2-40B4-BE49-F238E27FC236}">
                <a16:creationId xmlns:a16="http://schemas.microsoft.com/office/drawing/2014/main" id="{41262BE2-30AD-4BCA-8E49-4E19B7BC267A}"/>
              </a:ext>
            </a:extLst>
          </p:cNvPr>
          <p:cNvSpPr txBox="1"/>
          <p:nvPr/>
        </p:nvSpPr>
        <p:spPr>
          <a:xfrm>
            <a:off x="1511300" y="5733764"/>
            <a:ext cx="10498138" cy="615553"/>
          </a:xfrm>
          <a:prstGeom prst="rect">
            <a:avLst/>
          </a:prstGeom>
          <a:noFill/>
        </p:spPr>
        <p:txBody>
          <a:bodyPr wrap="square" lIns="0" tIns="0" rIns="0" bIns="0" rtlCol="0" anchor="ctr">
            <a:spAutoFit/>
          </a:bodyPr>
          <a:lstStyle/>
          <a:p>
            <a:pPr>
              <a:spcBef>
                <a:spcPts val="612"/>
              </a:spcBef>
              <a:spcAft>
                <a:spcPts val="600"/>
              </a:spcAft>
            </a:pPr>
            <a:r>
              <a:rPr lang="en-US" sz="2000"/>
              <a:t>A </a:t>
            </a:r>
            <a:r>
              <a:rPr lang="en-US" sz="2000">
                <a:latin typeface="+mj-lt"/>
              </a:rPr>
              <a:t>resource provider </a:t>
            </a:r>
            <a:r>
              <a:rPr lang="en-US" sz="2000"/>
              <a:t>is service that supplies the resources you can deploy and manage through Resource Manager</a:t>
            </a:r>
          </a:p>
        </p:txBody>
      </p:sp>
    </p:spTree>
    <p:extLst>
      <p:ext uri="{BB962C8B-B14F-4D97-AF65-F5344CB8AC3E}">
        <p14:creationId xmlns:p14="http://schemas.microsoft.com/office/powerpoint/2010/main" val="2947592165"/>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Resource Groups</a:t>
            </a:r>
          </a:p>
        </p:txBody>
      </p:sp>
      <p:sp>
        <p:nvSpPr>
          <p:cNvPr id="42" name="TextBox 1">
            <a:extLst>
              <a:ext uri="{FF2B5EF4-FFF2-40B4-BE49-F238E27FC236}">
                <a16:creationId xmlns:a16="http://schemas.microsoft.com/office/drawing/2014/main" id="{69AE58E4-4D4D-464F-B6F4-52847CD96FBE}"/>
              </a:ext>
            </a:extLst>
          </p:cNvPr>
          <p:cNvSpPr txBox="1"/>
          <p:nvPr/>
        </p:nvSpPr>
        <p:spPr>
          <a:xfrm>
            <a:off x="427038" y="1463666"/>
            <a:ext cx="5857030" cy="828845"/>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dirty="0"/>
              <a:t>Resources can only exist in one resource group </a:t>
            </a:r>
          </a:p>
        </p:txBody>
      </p:sp>
      <p:sp>
        <p:nvSpPr>
          <p:cNvPr id="46" name="TextBox 1">
            <a:extLst>
              <a:ext uri="{FF2B5EF4-FFF2-40B4-BE49-F238E27FC236}">
                <a16:creationId xmlns:a16="http://schemas.microsoft.com/office/drawing/2014/main" id="{5045EEE3-BFED-440E-98A7-0E553AE26C5A}"/>
              </a:ext>
            </a:extLst>
          </p:cNvPr>
          <p:cNvSpPr txBox="1"/>
          <p:nvPr/>
        </p:nvSpPr>
        <p:spPr>
          <a:xfrm>
            <a:off x="409849" y="2529803"/>
            <a:ext cx="5857030" cy="828845"/>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dirty="0"/>
              <a:t>Groups can have resources of many different types (services) and from many different regions</a:t>
            </a:r>
          </a:p>
        </p:txBody>
      </p:sp>
      <p:sp>
        <p:nvSpPr>
          <p:cNvPr id="45" name="TextBox 1">
            <a:extLst>
              <a:ext uri="{FF2B5EF4-FFF2-40B4-BE49-F238E27FC236}">
                <a16:creationId xmlns:a16="http://schemas.microsoft.com/office/drawing/2014/main" id="{44A43FDA-7F6E-4FB2-8926-980F65240916}"/>
              </a:ext>
            </a:extLst>
          </p:cNvPr>
          <p:cNvSpPr txBox="1"/>
          <p:nvPr/>
        </p:nvSpPr>
        <p:spPr>
          <a:xfrm>
            <a:off x="409849" y="3595940"/>
            <a:ext cx="5857030" cy="585596"/>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a:t>Groups cannot be renamed</a:t>
            </a:r>
          </a:p>
        </p:txBody>
      </p:sp>
      <p:sp>
        <p:nvSpPr>
          <p:cNvPr id="48" name="TextBox 1">
            <a:extLst>
              <a:ext uri="{FF2B5EF4-FFF2-40B4-BE49-F238E27FC236}">
                <a16:creationId xmlns:a16="http://schemas.microsoft.com/office/drawing/2014/main" id="{954A4978-6F1F-4CB9-80DE-18790617D26C}"/>
              </a:ext>
            </a:extLst>
          </p:cNvPr>
          <p:cNvSpPr txBox="1"/>
          <p:nvPr/>
        </p:nvSpPr>
        <p:spPr>
          <a:xfrm>
            <a:off x="409849" y="4418828"/>
            <a:ext cx="5857030" cy="585596"/>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dirty="0"/>
              <a:t>Groups cannot be nested</a:t>
            </a:r>
          </a:p>
        </p:txBody>
      </p:sp>
      <p:sp>
        <p:nvSpPr>
          <p:cNvPr id="2" name="TextBox 1">
            <a:extLst>
              <a:ext uri="{FF2B5EF4-FFF2-40B4-BE49-F238E27FC236}">
                <a16:creationId xmlns:a16="http://schemas.microsoft.com/office/drawing/2014/main" id="{85039C30-474E-440D-85DC-4CE94902CA77}"/>
              </a:ext>
            </a:extLst>
          </p:cNvPr>
          <p:cNvSpPr txBox="1"/>
          <p:nvPr/>
        </p:nvSpPr>
        <p:spPr>
          <a:xfrm>
            <a:off x="409849" y="5241717"/>
            <a:ext cx="5857030" cy="585596"/>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dirty="0"/>
              <a:t>Deployments are incremental</a:t>
            </a:r>
          </a:p>
        </p:txBody>
      </p:sp>
      <p:sp>
        <p:nvSpPr>
          <p:cNvPr id="39" name="Rectangle 38">
            <a:extLst>
              <a:ext uri="{FF2B5EF4-FFF2-40B4-BE49-F238E27FC236}">
                <a16:creationId xmlns:a16="http://schemas.microsoft.com/office/drawing/2014/main" id="{FE8782E6-EE76-4F79-B12D-7BF4409F2A36}"/>
              </a:ext>
              <a:ext uri="{C183D7F6-B498-43B3-948B-1728B52AA6E4}">
                <adec:decorative xmlns:adec="http://schemas.microsoft.com/office/drawing/2017/decorative" val="1"/>
              </a:ext>
            </a:extLst>
          </p:cNvPr>
          <p:cNvSpPr/>
          <p:nvPr/>
        </p:nvSpPr>
        <p:spPr bwMode="auto">
          <a:xfrm>
            <a:off x="6439710" y="1463671"/>
            <a:ext cx="5569727" cy="443230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cs typeface="Segoe UI" pitchFamily="34" charset="0"/>
            </a:endParaRPr>
          </a:p>
        </p:txBody>
      </p:sp>
      <p:grpSp>
        <p:nvGrpSpPr>
          <p:cNvPr id="5" name="Group 4">
            <a:extLst>
              <a:ext uri="{FF2B5EF4-FFF2-40B4-BE49-F238E27FC236}">
                <a16:creationId xmlns:a16="http://schemas.microsoft.com/office/drawing/2014/main" id="{26A1806B-FA89-47D0-B7CA-C78CD14CCAB1}"/>
              </a:ext>
              <a:ext uri="{C183D7F6-B498-43B3-948B-1728B52AA6E4}">
                <adec:decorative xmlns:adec="http://schemas.microsoft.com/office/drawing/2017/decorative" val="1"/>
              </a:ext>
            </a:extLst>
          </p:cNvPr>
          <p:cNvGrpSpPr/>
          <p:nvPr/>
        </p:nvGrpSpPr>
        <p:grpSpPr>
          <a:xfrm>
            <a:off x="6608855" y="1689064"/>
            <a:ext cx="5253691" cy="1680624"/>
            <a:chOff x="6402965" y="1622389"/>
            <a:chExt cx="5253691" cy="1680624"/>
          </a:xfrm>
        </p:grpSpPr>
        <p:sp>
          <p:nvSpPr>
            <p:cNvPr id="11" name="Rectangle 10">
              <a:extLst>
                <a:ext uri="{FF2B5EF4-FFF2-40B4-BE49-F238E27FC236}">
                  <a16:creationId xmlns:a16="http://schemas.microsoft.com/office/drawing/2014/main" id="{B3A605D0-3D29-4D88-9447-62F060AB804A}"/>
                </a:ext>
              </a:extLst>
            </p:cNvPr>
            <p:cNvSpPr>
              <a:spLocks/>
            </p:cNvSpPr>
            <p:nvPr/>
          </p:nvSpPr>
          <p:spPr bwMode="auto">
            <a:xfrm>
              <a:off x="6402965" y="1622389"/>
              <a:ext cx="5253691" cy="1680624"/>
            </a:xfrm>
            <a:prstGeom prst="rect">
              <a:avLst/>
            </a:prstGeom>
            <a:noFill/>
            <a:ln w="19050">
              <a:solidFill>
                <a:srgbClr val="243A5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lvl="0" defTabSz="932597">
                <a:spcBef>
                  <a:spcPts val="600"/>
                </a:spcBef>
                <a:defRPr/>
              </a:pPr>
              <a:r>
                <a:rPr lang="en-US" sz="1400">
                  <a:solidFill>
                    <a:srgbClr val="000000"/>
                  </a:solidFill>
                </a:rPr>
                <a:t>Resources grouped </a:t>
              </a:r>
              <a:br>
                <a:rPr lang="en-US" sz="1400">
                  <a:solidFill>
                    <a:srgbClr val="000000"/>
                  </a:solidFill>
                </a:rPr>
              </a:br>
              <a:r>
                <a:rPr lang="en-US" sz="1400">
                  <a:solidFill>
                    <a:srgbClr val="000000"/>
                  </a:solidFill>
                </a:rPr>
                <a:t>(Web + DB, VM, Storage) in one group</a:t>
              </a:r>
            </a:p>
          </p:txBody>
        </p:sp>
        <p:pic>
          <p:nvPicPr>
            <p:cNvPr id="73" name="Picture 72">
              <a:extLst>
                <a:ext uri="{FF2B5EF4-FFF2-40B4-BE49-F238E27FC236}">
                  <a16:creationId xmlns:a16="http://schemas.microsoft.com/office/drawing/2014/main" id="{25E8EF84-25BA-4C06-B813-BF0FEA4C348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46808" y="2389287"/>
              <a:ext cx="4617720" cy="845820"/>
            </a:xfrm>
            <a:prstGeom prst="rect">
              <a:avLst/>
            </a:prstGeom>
          </p:spPr>
        </p:pic>
      </p:grpSp>
      <p:cxnSp>
        <p:nvCxnSpPr>
          <p:cNvPr id="41" name="Straight Connector 40">
            <a:extLst>
              <a:ext uri="{FF2B5EF4-FFF2-40B4-BE49-F238E27FC236}">
                <a16:creationId xmlns:a16="http://schemas.microsoft.com/office/drawing/2014/main" id="{8FBD7ED9-6694-4AFD-A9DB-72AD5E4009A9}"/>
              </a:ext>
              <a:ext uri="{C183D7F6-B498-43B3-948B-1728B52AA6E4}">
                <adec:decorative xmlns:adec="http://schemas.microsoft.com/office/drawing/2017/decorative" val="1"/>
              </a:ext>
            </a:extLst>
          </p:cNvPr>
          <p:cNvCxnSpPr>
            <a:cxnSpLocks/>
          </p:cNvCxnSpPr>
          <p:nvPr/>
        </p:nvCxnSpPr>
        <p:spPr>
          <a:xfrm flipV="1">
            <a:off x="6634781" y="3600559"/>
            <a:ext cx="5201838" cy="0"/>
          </a:xfrm>
          <a:prstGeom prst="line">
            <a:avLst/>
          </a:prstGeom>
          <a:ln w="19050">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9" name="Oval 307">
            <a:extLst>
              <a:ext uri="{FF2B5EF4-FFF2-40B4-BE49-F238E27FC236}">
                <a16:creationId xmlns:a16="http://schemas.microsoft.com/office/drawing/2014/main" id="{93EE7E33-188C-42EA-826F-A19AF22B5EA6}"/>
              </a:ext>
              <a:ext uri="{C183D7F6-B498-43B3-948B-1728B52AA6E4}">
                <adec:decorative xmlns:adec="http://schemas.microsoft.com/office/drawing/2017/decorative" val="1"/>
              </a:ext>
            </a:extLst>
          </p:cNvPr>
          <p:cNvSpPr>
            <a:spLocks noChangeArrowheads="1"/>
          </p:cNvSpPr>
          <p:nvPr/>
        </p:nvSpPr>
        <p:spPr bwMode="auto">
          <a:xfrm>
            <a:off x="9011664" y="3370299"/>
            <a:ext cx="448073" cy="460522"/>
          </a:xfrm>
          <a:prstGeom prst="ellipse">
            <a:avLst/>
          </a:prstGeom>
          <a:solidFill>
            <a:schemeClr val="tx2"/>
          </a:solidFill>
          <a:ln w="9525">
            <a:noFill/>
            <a:round/>
            <a:headEnd/>
            <a:tailEnd/>
          </a:ln>
        </p:spPr>
        <p:txBody>
          <a:bodyPr vert="horz" wrap="none" lIns="95117" tIns="47558" rIns="95117" bIns="47558" numCol="1" anchor="ctr" anchorCtr="0" compatLnSpc="1">
            <a:prstTxWarp prst="textNoShape">
              <a:avLst/>
            </a:prstTxWarp>
          </a:bodyPr>
          <a:lstStyle/>
          <a:p>
            <a:pPr algn="ctr" defTabSz="932597">
              <a:defRPr/>
            </a:pPr>
            <a:r>
              <a:rPr lang="en-US" sz="1428" kern="0">
                <a:solidFill>
                  <a:srgbClr val="FFFFFF"/>
                </a:solidFill>
              </a:rPr>
              <a:t>OR</a:t>
            </a:r>
          </a:p>
        </p:txBody>
      </p:sp>
      <p:grpSp>
        <p:nvGrpSpPr>
          <p:cNvPr id="7" name="Group 6">
            <a:extLst>
              <a:ext uri="{FF2B5EF4-FFF2-40B4-BE49-F238E27FC236}">
                <a16:creationId xmlns:a16="http://schemas.microsoft.com/office/drawing/2014/main" id="{12043F35-9EE8-4940-A114-3107E413DDB8}"/>
              </a:ext>
              <a:ext uri="{C183D7F6-B498-43B3-948B-1728B52AA6E4}">
                <adec:decorative xmlns:adec="http://schemas.microsoft.com/office/drawing/2017/decorative" val="1"/>
              </a:ext>
            </a:extLst>
          </p:cNvPr>
          <p:cNvGrpSpPr/>
          <p:nvPr/>
        </p:nvGrpSpPr>
        <p:grpSpPr>
          <a:xfrm>
            <a:off x="6608855" y="3920042"/>
            <a:ext cx="5253691" cy="1734634"/>
            <a:chOff x="6402965" y="3853367"/>
            <a:chExt cx="5253691" cy="1734634"/>
          </a:xfrm>
        </p:grpSpPr>
        <p:sp>
          <p:nvSpPr>
            <p:cNvPr id="34" name="Rectangle 33">
              <a:extLst>
                <a:ext uri="{FF2B5EF4-FFF2-40B4-BE49-F238E27FC236}">
                  <a16:creationId xmlns:a16="http://schemas.microsoft.com/office/drawing/2014/main" id="{7F495C3D-E20B-47EC-A6CF-42A2EBC69BA5}"/>
                </a:ext>
              </a:extLst>
            </p:cNvPr>
            <p:cNvSpPr/>
            <p:nvPr/>
          </p:nvSpPr>
          <p:spPr bwMode="auto">
            <a:xfrm>
              <a:off x="6402965" y="3853367"/>
              <a:ext cx="1315355" cy="1734634"/>
            </a:xfrm>
            <a:prstGeom prst="rect">
              <a:avLst/>
            </a:prstGeom>
            <a:solidFill>
              <a:srgbClr val="FFFFFF"/>
            </a:solidFill>
            <a:ln w="19050" cap="flat" cmpd="sng" algn="ctr">
              <a:solidFill>
                <a:schemeClr val="bg1">
                  <a:lumMod val="50000"/>
                </a:schemeClr>
              </a:solidFill>
              <a:prstDash val="solid"/>
              <a:miter lim="800000"/>
              <a:headEnd type="none" w="med" len="med"/>
              <a:tailEnd type="none" w="med" len="med"/>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defTabSz="951028" fontAlgn="base">
                <a:lnSpc>
                  <a:spcPct val="90000"/>
                </a:lnSpc>
                <a:spcBef>
                  <a:spcPct val="0"/>
                </a:spcBef>
                <a:spcAft>
                  <a:spcPct val="0"/>
                </a:spcAft>
                <a:defRPr/>
              </a:pPr>
              <a:r>
                <a:rPr lang="en-US" sz="1200" b="1" kern="0">
                  <a:solidFill>
                    <a:schemeClr val="tx2"/>
                  </a:solidFill>
                  <a:latin typeface="+mj-lt"/>
                  <a:ea typeface="Segoe UI" pitchFamily="34" charset="0"/>
                  <a:cs typeface="Segoe UI" pitchFamily="34" charset="0"/>
                </a:rPr>
                <a:t>Web and DB </a:t>
              </a:r>
              <a:r>
                <a:rPr lang="en-US" sz="1224" kern="0">
                  <a:ea typeface="Segoe UI" pitchFamily="34" charset="0"/>
                  <a:cs typeface="Segoe UI" pitchFamily="34" charset="0"/>
                </a:rPr>
                <a:t>resource group</a:t>
              </a:r>
            </a:p>
          </p:txBody>
        </p:sp>
        <p:sp>
          <p:nvSpPr>
            <p:cNvPr id="32" name="Rectangle 31">
              <a:extLst>
                <a:ext uri="{FF2B5EF4-FFF2-40B4-BE49-F238E27FC236}">
                  <a16:creationId xmlns:a16="http://schemas.microsoft.com/office/drawing/2014/main" id="{D04AFD30-C459-4E6B-8E2A-99357E2724B9}"/>
                </a:ext>
              </a:extLst>
            </p:cNvPr>
            <p:cNvSpPr/>
            <p:nvPr/>
          </p:nvSpPr>
          <p:spPr bwMode="auto">
            <a:xfrm>
              <a:off x="8372133" y="3853367"/>
              <a:ext cx="1315355" cy="1734634"/>
            </a:xfrm>
            <a:prstGeom prst="rect">
              <a:avLst/>
            </a:prstGeom>
            <a:solidFill>
              <a:srgbClr val="FFFFFF"/>
            </a:solidFill>
            <a:ln w="19050" cap="flat" cmpd="sng" algn="ctr">
              <a:solidFill>
                <a:schemeClr val="bg1">
                  <a:lumMod val="50000"/>
                </a:schemeClr>
              </a:solidFill>
              <a:prstDash val="solid"/>
              <a:miter lim="800000"/>
              <a:headEnd type="none" w="med" len="med"/>
              <a:tailEnd type="none" w="med" len="med"/>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defTabSz="951028" fontAlgn="base">
                <a:lnSpc>
                  <a:spcPct val="90000"/>
                </a:lnSpc>
                <a:spcBef>
                  <a:spcPct val="0"/>
                </a:spcBef>
                <a:spcAft>
                  <a:spcPct val="0"/>
                </a:spcAft>
                <a:defRPr/>
              </a:pPr>
              <a:r>
                <a:rPr lang="en-US" sz="1200" b="1" kern="0">
                  <a:solidFill>
                    <a:schemeClr val="tx2"/>
                  </a:solidFill>
                  <a:latin typeface="+mj-lt"/>
                  <a:ea typeface="Segoe UI" pitchFamily="34" charset="0"/>
                  <a:cs typeface="Segoe UI" pitchFamily="34" charset="0"/>
                </a:rPr>
                <a:t>Virtual machine </a:t>
              </a:r>
              <a:r>
                <a:rPr lang="en-US" sz="1224" kern="0">
                  <a:ea typeface="Segoe UI" pitchFamily="34" charset="0"/>
                  <a:cs typeface="Segoe UI" pitchFamily="34" charset="0"/>
                </a:rPr>
                <a:t>resource group</a:t>
              </a:r>
            </a:p>
          </p:txBody>
        </p:sp>
        <p:sp>
          <p:nvSpPr>
            <p:cNvPr id="30" name="Rectangle 29">
              <a:extLst>
                <a:ext uri="{FF2B5EF4-FFF2-40B4-BE49-F238E27FC236}">
                  <a16:creationId xmlns:a16="http://schemas.microsoft.com/office/drawing/2014/main" id="{3E59BB04-D3DE-4847-A585-ACDBDC7076F7}"/>
                </a:ext>
              </a:extLst>
            </p:cNvPr>
            <p:cNvSpPr/>
            <p:nvPr/>
          </p:nvSpPr>
          <p:spPr bwMode="auto">
            <a:xfrm>
              <a:off x="10341301" y="3853367"/>
              <a:ext cx="1315355" cy="1734634"/>
            </a:xfrm>
            <a:prstGeom prst="rect">
              <a:avLst/>
            </a:prstGeom>
            <a:solidFill>
              <a:srgbClr val="FFFFFF"/>
            </a:solidFill>
            <a:ln w="19050" cap="flat" cmpd="sng" algn="ctr">
              <a:solidFill>
                <a:schemeClr val="bg1">
                  <a:lumMod val="50000"/>
                </a:schemeClr>
              </a:solidFill>
              <a:prstDash val="solid"/>
              <a:miter lim="800000"/>
              <a:headEnd type="none" w="med" len="med"/>
              <a:tailEnd type="none" w="med" len="med"/>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defTabSz="951028" fontAlgn="base">
                <a:lnSpc>
                  <a:spcPct val="90000"/>
                </a:lnSpc>
                <a:spcBef>
                  <a:spcPct val="0"/>
                </a:spcBef>
                <a:spcAft>
                  <a:spcPct val="0"/>
                </a:spcAft>
                <a:defRPr/>
              </a:pPr>
              <a:r>
                <a:rPr lang="en-US" sz="1200" b="1" kern="0">
                  <a:solidFill>
                    <a:schemeClr val="tx2"/>
                  </a:solidFill>
                  <a:latin typeface="+mj-lt"/>
                  <a:ea typeface="Segoe UI" pitchFamily="34" charset="0"/>
                  <a:cs typeface="Segoe UI" pitchFamily="34" charset="0"/>
                </a:rPr>
                <a:t>Storage</a:t>
              </a:r>
              <a:r>
                <a:rPr lang="en-US" sz="1200" kern="0">
                  <a:solidFill>
                    <a:schemeClr val="tx2"/>
                  </a:solidFill>
                  <a:latin typeface="+mj-lt"/>
                  <a:ea typeface="Segoe UI" pitchFamily="34" charset="0"/>
                  <a:cs typeface="Segoe UI" pitchFamily="34" charset="0"/>
                </a:rPr>
                <a:t> </a:t>
              </a:r>
              <a:r>
                <a:rPr lang="en-US" sz="1224" kern="0">
                  <a:ea typeface="Segoe UI" pitchFamily="34" charset="0"/>
                  <a:cs typeface="Segoe UI" pitchFamily="34" charset="0"/>
                </a:rPr>
                <a:t>resource group</a:t>
              </a:r>
            </a:p>
          </p:txBody>
        </p:sp>
        <p:pic>
          <p:nvPicPr>
            <p:cNvPr id="98" name="Picture 97">
              <a:extLst>
                <a:ext uri="{FF2B5EF4-FFF2-40B4-BE49-F238E27FC236}">
                  <a16:creationId xmlns:a16="http://schemas.microsoft.com/office/drawing/2014/main" id="{1A0D1922-224E-4C8C-BBE6-DAD109DDE84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14802" y="3900330"/>
              <a:ext cx="4639056" cy="1043940"/>
            </a:xfrm>
            <a:prstGeom prst="rect">
              <a:avLst/>
            </a:prstGeom>
          </p:spPr>
        </p:pic>
      </p:grpSp>
    </p:spTree>
    <p:extLst>
      <p:ext uri="{BB962C8B-B14F-4D97-AF65-F5344CB8AC3E}">
        <p14:creationId xmlns:p14="http://schemas.microsoft.com/office/powerpoint/2010/main" val="3622819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630F1-5051-4E93-9C87-3C53BC5E769F}"/>
              </a:ext>
            </a:extLst>
          </p:cNvPr>
          <p:cNvSpPr>
            <a:spLocks noGrp="1"/>
          </p:cNvSpPr>
          <p:nvPr>
            <p:ph type="title"/>
          </p:nvPr>
        </p:nvSpPr>
        <p:spPr/>
        <p:txBody>
          <a:bodyPr/>
          <a:lstStyle/>
          <a:p>
            <a:r>
              <a:rPr lang="en-US" dirty="0"/>
              <a:t>Create Resource Manager Locks</a:t>
            </a:r>
          </a:p>
        </p:txBody>
      </p:sp>
      <p:sp>
        <p:nvSpPr>
          <p:cNvPr id="8" name="TextBox 1">
            <a:extLst>
              <a:ext uri="{FF2B5EF4-FFF2-40B4-BE49-F238E27FC236}">
                <a16:creationId xmlns:a16="http://schemas.microsoft.com/office/drawing/2014/main" id="{80E672FA-7255-498A-90EA-F69EB1A96278}"/>
              </a:ext>
            </a:extLst>
          </p:cNvPr>
          <p:cNvSpPr txBox="1"/>
          <p:nvPr/>
        </p:nvSpPr>
        <p:spPr>
          <a:xfrm>
            <a:off x="427037" y="1463667"/>
            <a:ext cx="5631779" cy="899799"/>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a:t>Associate the lock with a subscription,</a:t>
            </a:r>
            <a:br>
              <a:rPr lang="en-US" sz="2000"/>
            </a:br>
            <a:r>
              <a:rPr lang="en-US" sz="2000"/>
              <a:t>resource group, or resource</a:t>
            </a:r>
          </a:p>
        </p:txBody>
      </p:sp>
      <p:sp>
        <p:nvSpPr>
          <p:cNvPr id="9" name="TextBox 1">
            <a:extLst>
              <a:ext uri="{FF2B5EF4-FFF2-40B4-BE49-F238E27FC236}">
                <a16:creationId xmlns:a16="http://schemas.microsoft.com/office/drawing/2014/main" id="{8F64EDBE-D3E4-404D-A7A9-E517318B9554}"/>
              </a:ext>
            </a:extLst>
          </p:cNvPr>
          <p:cNvSpPr txBox="1"/>
          <p:nvPr/>
        </p:nvSpPr>
        <p:spPr>
          <a:xfrm>
            <a:off x="427037" y="2592862"/>
            <a:ext cx="5631779" cy="899799"/>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a:t>Locks are inherited by child resources</a:t>
            </a:r>
          </a:p>
        </p:txBody>
      </p:sp>
      <p:sp>
        <p:nvSpPr>
          <p:cNvPr id="10" name="TextBox 1">
            <a:extLst>
              <a:ext uri="{FF2B5EF4-FFF2-40B4-BE49-F238E27FC236}">
                <a16:creationId xmlns:a16="http://schemas.microsoft.com/office/drawing/2014/main" id="{C02948E0-DA31-4C59-986D-D6E21377467F}"/>
              </a:ext>
            </a:extLst>
          </p:cNvPr>
          <p:cNvSpPr txBox="1"/>
          <p:nvPr/>
        </p:nvSpPr>
        <p:spPr>
          <a:xfrm>
            <a:off x="427037" y="3722058"/>
            <a:ext cx="5631779" cy="899799"/>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a:t>Read-Only locks prevent any changes</a:t>
            </a:r>
            <a:br>
              <a:rPr lang="en-US" sz="2000"/>
            </a:br>
            <a:r>
              <a:rPr lang="en-US" sz="2000"/>
              <a:t>to the resource</a:t>
            </a:r>
          </a:p>
        </p:txBody>
      </p:sp>
      <p:sp>
        <p:nvSpPr>
          <p:cNvPr id="11" name="TextBox 1">
            <a:extLst>
              <a:ext uri="{FF2B5EF4-FFF2-40B4-BE49-F238E27FC236}">
                <a16:creationId xmlns:a16="http://schemas.microsoft.com/office/drawing/2014/main" id="{B4A2B618-8799-4655-ABFA-ADFA5487FB5F}"/>
              </a:ext>
            </a:extLst>
          </p:cNvPr>
          <p:cNvSpPr txBox="1"/>
          <p:nvPr/>
        </p:nvSpPr>
        <p:spPr>
          <a:xfrm>
            <a:off x="427038" y="4851253"/>
            <a:ext cx="5631779" cy="899799"/>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a:t>Delete locks prevent deletion</a:t>
            </a:r>
          </a:p>
        </p:txBody>
      </p:sp>
      <p:sp>
        <p:nvSpPr>
          <p:cNvPr id="14" name="Rectangle 13">
            <a:extLst>
              <a:ext uri="{FF2B5EF4-FFF2-40B4-BE49-F238E27FC236}">
                <a16:creationId xmlns:a16="http://schemas.microsoft.com/office/drawing/2014/main" id="{B8526515-A252-4A6E-80BB-1B6450834C63}"/>
              </a:ext>
              <a:ext uri="{C183D7F6-B498-43B3-948B-1728B52AA6E4}">
                <adec:decorative xmlns:adec="http://schemas.microsoft.com/office/drawing/2017/decorative" val="1"/>
              </a:ext>
            </a:extLst>
          </p:cNvPr>
          <p:cNvSpPr/>
          <p:nvPr/>
        </p:nvSpPr>
        <p:spPr bwMode="auto">
          <a:xfrm>
            <a:off x="6218237" y="1463671"/>
            <a:ext cx="5791201" cy="428738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cs typeface="Segoe UI" pitchFamily="34" charset="0"/>
            </a:endParaRPr>
          </a:p>
        </p:txBody>
      </p:sp>
      <p:pic>
        <p:nvPicPr>
          <p:cNvPr id="4" name="Picture 4" descr="Screenshot of the Management locks page. In the Settings options, Locks are highlighted and in the Add Lock page, the Lock type, Ready-only, and Delete option are displayed and highlighted">
            <a:extLst>
              <a:ext uri="{FF2B5EF4-FFF2-40B4-BE49-F238E27FC236}">
                <a16:creationId xmlns:a16="http://schemas.microsoft.com/office/drawing/2014/main" id="{D99D5D1D-00B0-48AA-B1A5-F7FC72D935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00033" y="1952672"/>
            <a:ext cx="5416494" cy="3309383"/>
          </a:xfrm>
          <a:prstGeom prst="rect">
            <a:avLst/>
          </a:prstGeom>
        </p:spPr>
      </p:pic>
    </p:spTree>
    <p:extLst>
      <p:ext uri="{BB962C8B-B14F-4D97-AF65-F5344CB8AC3E}">
        <p14:creationId xmlns:p14="http://schemas.microsoft.com/office/powerpoint/2010/main" val="142697423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52">
            <a:extLst>
              <a:ext uri="{FF2B5EF4-FFF2-40B4-BE49-F238E27FC236}">
                <a16:creationId xmlns:a16="http://schemas.microsoft.com/office/drawing/2014/main" id="{7B7721DD-A3DB-4788-ACB5-748A59D0A599}"/>
              </a:ext>
            </a:extLst>
          </p:cNvPr>
          <p:cNvSpPr>
            <a:spLocks noGrp="1"/>
          </p:cNvSpPr>
          <p:nvPr>
            <p:ph type="title"/>
          </p:nvPr>
        </p:nvSpPr>
        <p:spPr>
          <a:xfrm>
            <a:off x="465139" y="2676526"/>
            <a:ext cx="2506662" cy="1641475"/>
          </a:xfrm>
        </p:spPr>
        <p:txBody>
          <a:bodyPr/>
          <a:lstStyle/>
          <a:p>
            <a:r>
              <a:rPr lang="en-US" dirty="0"/>
              <a:t>Administer Azure Resources Introduction</a:t>
            </a:r>
            <a:endParaRPr lang="en-IN" dirty="0"/>
          </a:p>
        </p:txBody>
      </p:sp>
      <p:pic>
        <p:nvPicPr>
          <p:cNvPr id="50" name="Picture 49" descr="Icon of a person">
            <a:extLst>
              <a:ext uri="{FF2B5EF4-FFF2-40B4-BE49-F238E27FC236}">
                <a16:creationId xmlns:a16="http://schemas.microsoft.com/office/drawing/2014/main" id="{3C906AF3-34FD-4308-9D29-9E014AE488A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49612" y="640715"/>
            <a:ext cx="850392" cy="850392"/>
          </a:xfrm>
          <a:prstGeom prst="rect">
            <a:avLst/>
          </a:prstGeom>
        </p:spPr>
      </p:pic>
      <p:pic>
        <p:nvPicPr>
          <p:cNvPr id="16" name="Picture 15" descr="Icon of a pie chart">
            <a:extLst>
              <a:ext uri="{FF2B5EF4-FFF2-40B4-BE49-F238E27FC236}">
                <a16:creationId xmlns:a16="http://schemas.microsoft.com/office/drawing/2014/main" id="{091B901B-4889-4D54-82AC-1A86F9045D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49612" y="1678394"/>
            <a:ext cx="850392" cy="850392"/>
          </a:xfrm>
          <a:prstGeom prst="rect">
            <a:avLst/>
          </a:prstGeom>
        </p:spPr>
      </p:pic>
      <p:pic>
        <p:nvPicPr>
          <p:cNvPr id="14" name="Picture 13" descr="Icon of a webpage layout template">
            <a:extLst>
              <a:ext uri="{FF2B5EF4-FFF2-40B4-BE49-F238E27FC236}">
                <a16:creationId xmlns:a16="http://schemas.microsoft.com/office/drawing/2014/main" id="{ADA9F392-55D4-4550-AEF1-995EA6B730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38499" y="2825789"/>
            <a:ext cx="850392" cy="850392"/>
          </a:xfrm>
          <a:prstGeom prst="rect">
            <a:avLst/>
          </a:prstGeom>
        </p:spPr>
      </p:pic>
      <p:grpSp>
        <p:nvGrpSpPr>
          <p:cNvPr id="2" name="Group 1">
            <a:extLst>
              <a:ext uri="{FF2B5EF4-FFF2-40B4-BE49-F238E27FC236}">
                <a16:creationId xmlns:a16="http://schemas.microsoft.com/office/drawing/2014/main" id="{317B45E3-953B-4FEF-9659-5E924A741320}"/>
              </a:ext>
              <a:ext uri="{C183D7F6-B498-43B3-948B-1728B52AA6E4}">
                <adec:decorative xmlns:adec="http://schemas.microsoft.com/office/drawing/2017/decorative" val="1"/>
              </a:ext>
            </a:extLst>
          </p:cNvPr>
          <p:cNvGrpSpPr/>
          <p:nvPr/>
        </p:nvGrpSpPr>
        <p:grpSpPr>
          <a:xfrm>
            <a:off x="4825328" y="1590146"/>
            <a:ext cx="4709133" cy="2178384"/>
            <a:chOff x="1509104" y="2410121"/>
            <a:chExt cx="10504556" cy="2178384"/>
          </a:xfrm>
        </p:grpSpPr>
        <p:cxnSp>
          <p:nvCxnSpPr>
            <p:cNvPr id="33" name="Straight Connector 32">
              <a:extLst>
                <a:ext uri="{FF2B5EF4-FFF2-40B4-BE49-F238E27FC236}">
                  <a16:creationId xmlns:a16="http://schemas.microsoft.com/office/drawing/2014/main" id="{A91DE52B-194D-477C-8A56-488AEE792B01}"/>
                </a:ext>
                <a:ext uri="{C183D7F6-B498-43B3-948B-1728B52AA6E4}">
                  <adec:decorative xmlns:adec="http://schemas.microsoft.com/office/drawing/2017/decorative" val="1"/>
                </a:ext>
              </a:extLst>
            </p:cNvPr>
            <p:cNvCxnSpPr>
              <a:cxnSpLocks/>
            </p:cNvCxnSpPr>
            <p:nvPr/>
          </p:nvCxnSpPr>
          <p:spPr>
            <a:xfrm>
              <a:off x="1520217" y="2410121"/>
              <a:ext cx="10493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DDFD2F77-AAC4-49DA-80CF-4FD07FFA1457}"/>
                </a:ext>
                <a:ext uri="{C183D7F6-B498-43B3-948B-1728B52AA6E4}">
                  <adec:decorative xmlns:adec="http://schemas.microsoft.com/office/drawing/2017/decorative" val="1"/>
                </a:ext>
              </a:extLst>
            </p:cNvPr>
            <p:cNvCxnSpPr>
              <a:cxnSpLocks/>
            </p:cNvCxnSpPr>
            <p:nvPr/>
          </p:nvCxnSpPr>
          <p:spPr>
            <a:xfrm>
              <a:off x="1520217" y="3445570"/>
              <a:ext cx="10493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2210F22-15CE-4A87-A193-B45809AA9F65}"/>
                </a:ext>
                <a:ext uri="{C183D7F6-B498-43B3-948B-1728B52AA6E4}">
                  <adec:decorative xmlns:adec="http://schemas.microsoft.com/office/drawing/2017/decorative" val="1"/>
                </a:ext>
              </a:extLst>
            </p:cNvPr>
            <p:cNvCxnSpPr>
              <a:cxnSpLocks/>
            </p:cNvCxnSpPr>
            <p:nvPr/>
          </p:nvCxnSpPr>
          <p:spPr>
            <a:xfrm>
              <a:off x="1509104" y="4588505"/>
              <a:ext cx="10493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pic>
        <p:nvPicPr>
          <p:cNvPr id="13" name="Picture 12" descr="Icon of a lab flask">
            <a:extLst>
              <a:ext uri="{FF2B5EF4-FFF2-40B4-BE49-F238E27FC236}">
                <a16:creationId xmlns:a16="http://schemas.microsoft.com/office/drawing/2014/main" id="{9B2D6EA8-32A9-443E-813A-84972095905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38499" y="3863468"/>
            <a:ext cx="850392" cy="850392"/>
          </a:xfrm>
          <a:prstGeom prst="rect">
            <a:avLst/>
          </a:prstGeom>
        </p:spPr>
      </p:pic>
      <p:grpSp>
        <p:nvGrpSpPr>
          <p:cNvPr id="3" name="Group 2">
            <a:extLst>
              <a:ext uri="{FF2B5EF4-FFF2-40B4-BE49-F238E27FC236}">
                <a16:creationId xmlns:a16="http://schemas.microsoft.com/office/drawing/2014/main" id="{AA9049F1-DB91-47D8-9F02-F0D0EDDEE1B1}"/>
              </a:ext>
              <a:ext uri="{C183D7F6-B498-43B3-948B-1728B52AA6E4}">
                <adec:decorative xmlns:adec="http://schemas.microsoft.com/office/drawing/2017/decorative" val="1"/>
              </a:ext>
            </a:extLst>
          </p:cNvPr>
          <p:cNvGrpSpPr/>
          <p:nvPr/>
        </p:nvGrpSpPr>
        <p:grpSpPr>
          <a:xfrm>
            <a:off x="4816411" y="911261"/>
            <a:ext cx="6010085" cy="3530530"/>
            <a:chOff x="1500187" y="1731236"/>
            <a:chExt cx="12395093" cy="3530530"/>
          </a:xfrm>
        </p:grpSpPr>
        <p:sp>
          <p:nvSpPr>
            <p:cNvPr id="67" name="TextBox 66">
              <a:extLst>
                <a:ext uri="{FF2B5EF4-FFF2-40B4-BE49-F238E27FC236}">
                  <a16:creationId xmlns:a16="http://schemas.microsoft.com/office/drawing/2014/main" id="{78A4BCCC-515F-463B-B32F-9FCDD10E7A45}"/>
                </a:ext>
              </a:extLst>
            </p:cNvPr>
            <p:cNvSpPr txBox="1"/>
            <p:nvPr/>
          </p:nvSpPr>
          <p:spPr>
            <a:xfrm>
              <a:off x="1511299" y="1731236"/>
              <a:ext cx="11403343" cy="307777"/>
            </a:xfrm>
            <a:prstGeom prst="rect">
              <a:avLst/>
            </a:prstGeom>
            <a:noFill/>
          </p:spPr>
          <p:txBody>
            <a:bodyPr wrap="square" lIns="0" tIns="0" rIns="0" bIns="0" rtlCol="0" anchor="ctr">
              <a:noAutofit/>
            </a:bodyPr>
            <a:lstStyle/>
            <a:p>
              <a:r>
                <a:rPr lang="en-US" sz="2000" dirty="0"/>
                <a:t>Lesson 01: Configure Azure Resources with Tools</a:t>
              </a:r>
              <a:endParaRPr lang="en-IN" sz="2000" dirty="0"/>
            </a:p>
          </p:txBody>
        </p:sp>
        <p:sp>
          <p:nvSpPr>
            <p:cNvPr id="68" name="TextBox 67">
              <a:extLst>
                <a:ext uri="{FF2B5EF4-FFF2-40B4-BE49-F238E27FC236}">
                  <a16:creationId xmlns:a16="http://schemas.microsoft.com/office/drawing/2014/main" id="{618BE920-25C7-4DC7-BBBD-18B2E82D6D02}"/>
                </a:ext>
              </a:extLst>
            </p:cNvPr>
            <p:cNvSpPr txBox="1"/>
            <p:nvPr/>
          </p:nvSpPr>
          <p:spPr>
            <a:xfrm>
              <a:off x="1511300" y="2768915"/>
              <a:ext cx="10498138" cy="307777"/>
            </a:xfrm>
            <a:prstGeom prst="rect">
              <a:avLst/>
            </a:prstGeom>
            <a:noFill/>
          </p:spPr>
          <p:txBody>
            <a:bodyPr wrap="square" lIns="0" tIns="0" rIns="0" bIns="0" rtlCol="0" anchor="ctr">
              <a:noAutofit/>
            </a:bodyPr>
            <a:lstStyle/>
            <a:p>
              <a:r>
                <a:rPr lang="en-US" sz="2000" dirty="0"/>
                <a:t>Lesson 02: Use Azure Resource Manager</a:t>
              </a:r>
              <a:endParaRPr lang="en-IN" sz="2000" dirty="0"/>
            </a:p>
          </p:txBody>
        </p:sp>
        <p:sp>
          <p:nvSpPr>
            <p:cNvPr id="70" name="TextBox 69">
              <a:extLst>
                <a:ext uri="{FF2B5EF4-FFF2-40B4-BE49-F238E27FC236}">
                  <a16:creationId xmlns:a16="http://schemas.microsoft.com/office/drawing/2014/main" id="{B0D8CAA7-6EAB-4173-9EB7-D2BB515351EE}"/>
                </a:ext>
              </a:extLst>
            </p:cNvPr>
            <p:cNvSpPr txBox="1"/>
            <p:nvPr/>
          </p:nvSpPr>
          <p:spPr>
            <a:xfrm>
              <a:off x="1500187" y="3916310"/>
              <a:ext cx="12395093" cy="307777"/>
            </a:xfrm>
            <a:prstGeom prst="rect">
              <a:avLst/>
            </a:prstGeom>
            <a:noFill/>
          </p:spPr>
          <p:txBody>
            <a:bodyPr wrap="square" lIns="0" tIns="0" rIns="0" bIns="0" rtlCol="0" anchor="ctr">
              <a:noAutofit/>
            </a:bodyPr>
            <a:lstStyle/>
            <a:p>
              <a:r>
                <a:rPr lang="en-US" sz="2000" dirty="0"/>
                <a:t>Lesson 03: Configure Resources with ARM Templates</a:t>
              </a:r>
            </a:p>
          </p:txBody>
        </p:sp>
        <p:sp>
          <p:nvSpPr>
            <p:cNvPr id="71" name="TextBox 70">
              <a:extLst>
                <a:ext uri="{FF2B5EF4-FFF2-40B4-BE49-F238E27FC236}">
                  <a16:creationId xmlns:a16="http://schemas.microsoft.com/office/drawing/2014/main" id="{3C3D67D0-085B-49BA-B396-8A0B108BF018}"/>
                </a:ext>
              </a:extLst>
            </p:cNvPr>
            <p:cNvSpPr txBox="1"/>
            <p:nvPr/>
          </p:nvSpPr>
          <p:spPr>
            <a:xfrm>
              <a:off x="1500187" y="4953989"/>
              <a:ext cx="10498138" cy="307777"/>
            </a:xfrm>
            <a:prstGeom prst="rect">
              <a:avLst/>
            </a:prstGeom>
            <a:noFill/>
          </p:spPr>
          <p:txBody>
            <a:bodyPr wrap="square" lIns="0" tIns="0" rIns="0" bIns="0" rtlCol="0" anchor="ctr">
              <a:noAutofit/>
            </a:bodyPr>
            <a:lstStyle/>
            <a:p>
              <a:r>
                <a:rPr lang="en-US" sz="2000" dirty="0"/>
                <a:t>Lesson 04: Module 03 Lab</a:t>
              </a:r>
              <a:endParaRPr lang="en-IN" sz="2000" dirty="0"/>
            </a:p>
          </p:txBody>
        </p:sp>
      </p:grpSp>
    </p:spTree>
    <p:extLst>
      <p:ext uri="{BB962C8B-B14F-4D97-AF65-F5344CB8AC3E}">
        <p14:creationId xmlns:p14="http://schemas.microsoft.com/office/powerpoint/2010/main" val="110080702"/>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630F1-5051-4E93-9C87-3C53BC5E769F}"/>
              </a:ext>
            </a:extLst>
          </p:cNvPr>
          <p:cNvSpPr>
            <a:spLocks noGrp="1"/>
          </p:cNvSpPr>
          <p:nvPr>
            <p:ph type="title"/>
          </p:nvPr>
        </p:nvSpPr>
        <p:spPr/>
        <p:txBody>
          <a:bodyPr/>
          <a:lstStyle/>
          <a:p>
            <a:r>
              <a:rPr lang="en-US" dirty="0"/>
              <a:t>Reorganize Azure Resources</a:t>
            </a:r>
          </a:p>
        </p:txBody>
      </p:sp>
      <p:sp>
        <p:nvSpPr>
          <p:cNvPr id="8" name="Rectangle 7">
            <a:extLst>
              <a:ext uri="{FF2B5EF4-FFF2-40B4-BE49-F238E27FC236}">
                <a16:creationId xmlns:a16="http://schemas.microsoft.com/office/drawing/2014/main" id="{65AD47C4-074E-485C-849C-077BAA25B571}"/>
              </a:ext>
              <a:ext uri="{C183D7F6-B498-43B3-948B-1728B52AA6E4}">
                <adec:decorative xmlns:adec="http://schemas.microsoft.com/office/drawing/2017/decorative" val="0"/>
              </a:ext>
            </a:extLst>
          </p:cNvPr>
          <p:cNvSpPr/>
          <p:nvPr/>
        </p:nvSpPr>
        <p:spPr>
          <a:xfrm>
            <a:off x="427036" y="5270501"/>
            <a:ext cx="5707881" cy="109124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marL="115887" algn="ctr">
              <a:spcBef>
                <a:spcPts val="1200"/>
              </a:spcBef>
            </a:pPr>
            <a:r>
              <a:rPr lang="en-US" sz="2000" dirty="0">
                <a:solidFill>
                  <a:schemeClr val="tx1"/>
                </a:solidFill>
              </a:rPr>
              <a:t>When moving resources, both the source group and the target group are locked</a:t>
            </a:r>
            <a:br>
              <a:rPr lang="en-US" sz="2000" dirty="0">
                <a:solidFill>
                  <a:schemeClr val="tx1"/>
                </a:solidFill>
              </a:rPr>
            </a:br>
            <a:r>
              <a:rPr lang="en-US" sz="2000" dirty="0">
                <a:solidFill>
                  <a:schemeClr val="tx1"/>
                </a:solidFill>
              </a:rPr>
              <a:t>during the operation</a:t>
            </a:r>
          </a:p>
        </p:txBody>
      </p:sp>
      <p:sp>
        <p:nvSpPr>
          <p:cNvPr id="9" name="Rectangle 8">
            <a:extLst>
              <a:ext uri="{FF2B5EF4-FFF2-40B4-BE49-F238E27FC236}">
                <a16:creationId xmlns:a16="http://schemas.microsoft.com/office/drawing/2014/main" id="{74F348F3-EEFD-4F94-A23A-827369C2A258}"/>
              </a:ext>
            </a:extLst>
          </p:cNvPr>
          <p:cNvSpPr/>
          <p:nvPr/>
        </p:nvSpPr>
        <p:spPr>
          <a:xfrm>
            <a:off x="6280061" y="5270501"/>
            <a:ext cx="5729376" cy="109124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marL="115887" algn="ctr">
              <a:spcBef>
                <a:spcPts val="1200"/>
              </a:spcBef>
            </a:pPr>
            <a:r>
              <a:rPr lang="en-US" sz="2000" dirty="0">
                <a:solidFill>
                  <a:schemeClr val="tx1"/>
                </a:solidFill>
              </a:rPr>
              <a:t>Services that cannot be moved: Azure AD Domain Services, ExpressRoute, and Site Recovery. Other restrictions apply</a:t>
            </a:r>
          </a:p>
        </p:txBody>
      </p:sp>
      <p:pic>
        <p:nvPicPr>
          <p:cNvPr id="5" name="Picture 4">
            <a:extLst>
              <a:ext uri="{FF2B5EF4-FFF2-40B4-BE49-F238E27FC236}">
                <a16:creationId xmlns:a16="http://schemas.microsoft.com/office/drawing/2014/main" id="{92562CE2-71CC-4DE4-B3EE-B582CE49662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274734" y="2457980"/>
            <a:ext cx="2600801" cy="1453620"/>
          </a:xfrm>
          <a:prstGeom prst="rect">
            <a:avLst/>
          </a:prstGeom>
          <a:ln>
            <a:solidFill>
              <a:srgbClr val="C00000"/>
            </a:solidFill>
          </a:ln>
        </p:spPr>
      </p:pic>
      <p:pic>
        <p:nvPicPr>
          <p:cNvPr id="11" name="Picture 10">
            <a:extLst>
              <a:ext uri="{FF2B5EF4-FFF2-40B4-BE49-F238E27FC236}">
                <a16:creationId xmlns:a16="http://schemas.microsoft.com/office/drawing/2014/main" id="{A3E1E58A-CA95-43A8-95A4-DF1EA2F653D8}"/>
              </a:ext>
              <a:ext uri="{C183D7F6-B498-43B3-948B-1728B52AA6E4}">
                <adec:decorative xmlns:adec="http://schemas.microsoft.com/office/drawing/2017/decorative" val="1"/>
              </a:ext>
            </a:extLst>
          </p:cNvPr>
          <p:cNvPicPr/>
          <p:nvPr/>
        </p:nvPicPr>
        <p:blipFill>
          <a:blip r:embed="rId4">
            <a:extLst>
              <a:ext uri="{28A0092B-C50C-407E-A947-70E740481C1C}">
                <a14:useLocalDpi xmlns:a14="http://schemas.microsoft.com/office/drawing/2010/main"/>
              </a:ext>
            </a:extLst>
          </a:blip>
          <a:stretch>
            <a:fillRect/>
          </a:stretch>
        </p:blipFill>
        <p:spPr bwMode="auto">
          <a:xfrm>
            <a:off x="616351" y="1910827"/>
            <a:ext cx="8469070" cy="2760115"/>
          </a:xfrm>
          <a:prstGeom prst="rect">
            <a:avLst/>
          </a:prstGeom>
        </p:spPr>
      </p:pic>
      <p:sp>
        <p:nvSpPr>
          <p:cNvPr id="6" name="Rectangle 5">
            <a:extLst>
              <a:ext uri="{FF2B5EF4-FFF2-40B4-BE49-F238E27FC236}">
                <a16:creationId xmlns:a16="http://schemas.microsoft.com/office/drawing/2014/main" id="{0FF49510-E343-4A73-812F-BF37148F24CD}"/>
              </a:ext>
              <a:ext uri="{C183D7F6-B498-43B3-948B-1728B52AA6E4}">
                <adec:decorative xmlns:adec="http://schemas.microsoft.com/office/drawing/2017/decorative" val="1"/>
              </a:ext>
            </a:extLst>
          </p:cNvPr>
          <p:cNvSpPr/>
          <p:nvPr/>
        </p:nvSpPr>
        <p:spPr bwMode="auto">
          <a:xfrm>
            <a:off x="427038" y="1463668"/>
            <a:ext cx="11582400" cy="3654432"/>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cs typeface="Segoe UI" pitchFamily="34" charset="0"/>
            </a:endParaRPr>
          </a:p>
        </p:txBody>
      </p:sp>
    </p:spTree>
    <p:extLst>
      <p:ext uri="{BB962C8B-B14F-4D97-AF65-F5344CB8AC3E}">
        <p14:creationId xmlns:p14="http://schemas.microsoft.com/office/powerpoint/2010/main" val="787782827"/>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A89E4-1853-490B-B6C5-8A412B615407}"/>
              </a:ext>
            </a:extLst>
          </p:cNvPr>
          <p:cNvSpPr>
            <a:spLocks noGrp="1"/>
          </p:cNvSpPr>
          <p:nvPr>
            <p:ph type="title"/>
          </p:nvPr>
        </p:nvSpPr>
        <p:spPr/>
        <p:txBody>
          <a:bodyPr/>
          <a:lstStyle/>
          <a:p>
            <a:r>
              <a:rPr lang="en-US" dirty="0"/>
              <a:t>Remove Resources and Resource Groups</a:t>
            </a:r>
          </a:p>
        </p:txBody>
      </p:sp>
      <p:sp>
        <p:nvSpPr>
          <p:cNvPr id="12" name="Rectangle 11">
            <a:extLst>
              <a:ext uri="{FF2B5EF4-FFF2-40B4-BE49-F238E27FC236}">
                <a16:creationId xmlns:a16="http://schemas.microsoft.com/office/drawing/2014/main" id="{249CEEDE-B62A-44DE-974F-B92EC4A89EBE}"/>
              </a:ext>
              <a:ext uri="{C183D7F6-B498-43B3-948B-1728B52AA6E4}">
                <adec:decorative xmlns:adec="http://schemas.microsoft.com/office/drawing/2017/decorative" val="1"/>
              </a:ext>
            </a:extLst>
          </p:cNvPr>
          <p:cNvSpPr/>
          <p:nvPr/>
        </p:nvSpPr>
        <p:spPr bwMode="auto">
          <a:xfrm>
            <a:off x="427038" y="1463668"/>
            <a:ext cx="11582400" cy="3654432"/>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IN" sz="204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4" descr="A resource group with resource. The Delete individual resource portal page is displayed">
            <a:extLst>
              <a:ext uri="{FF2B5EF4-FFF2-40B4-BE49-F238E27FC236}">
                <a16:creationId xmlns:a16="http://schemas.microsoft.com/office/drawing/2014/main" id="{064EE80C-DEB8-44CB-A490-FD204B969975}"/>
              </a:ext>
            </a:extLst>
          </p:cNvPr>
          <p:cNvPicPr>
            <a:picLocks noChangeAspect="1"/>
          </p:cNvPicPr>
          <p:nvPr/>
        </p:nvPicPr>
        <p:blipFill>
          <a:blip r:embed="rId3"/>
          <a:stretch>
            <a:fillRect/>
          </a:stretch>
        </p:blipFill>
        <p:spPr>
          <a:xfrm>
            <a:off x="1329788" y="2012205"/>
            <a:ext cx="9771717" cy="2271307"/>
          </a:xfrm>
          <a:prstGeom prst="rect">
            <a:avLst/>
          </a:prstGeom>
        </p:spPr>
      </p:pic>
      <p:pic>
        <p:nvPicPr>
          <p:cNvPr id="6" name="Picture 6" descr="Coding output">
            <a:extLst>
              <a:ext uri="{FF2B5EF4-FFF2-40B4-BE49-F238E27FC236}">
                <a16:creationId xmlns:a16="http://schemas.microsoft.com/office/drawing/2014/main" id="{BC5885DE-628B-4E58-A679-F92A799E6DE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7605" y="4283512"/>
            <a:ext cx="10276083" cy="411813"/>
          </a:xfrm>
          <a:prstGeom prst="rect">
            <a:avLst/>
          </a:prstGeom>
        </p:spPr>
      </p:pic>
      <p:sp>
        <p:nvSpPr>
          <p:cNvPr id="9" name="Rectangle 8">
            <a:extLst>
              <a:ext uri="{FF2B5EF4-FFF2-40B4-BE49-F238E27FC236}">
                <a16:creationId xmlns:a16="http://schemas.microsoft.com/office/drawing/2014/main" id="{D3899F86-309A-46A6-AF0B-E2FC7A4DB57B}"/>
              </a:ext>
            </a:extLst>
          </p:cNvPr>
          <p:cNvSpPr/>
          <p:nvPr/>
        </p:nvSpPr>
        <p:spPr>
          <a:xfrm>
            <a:off x="427037" y="5270501"/>
            <a:ext cx="3758359" cy="109124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000">
                <a:solidFill>
                  <a:schemeClr val="tx1"/>
                </a:solidFill>
              </a:rPr>
              <a:t>Remove Azure resources</a:t>
            </a:r>
            <a:br>
              <a:rPr lang="en-US" sz="2000">
                <a:solidFill>
                  <a:schemeClr val="tx1"/>
                </a:solidFill>
              </a:rPr>
            </a:br>
            <a:r>
              <a:rPr lang="en-US" sz="2000">
                <a:solidFill>
                  <a:schemeClr val="tx1"/>
                </a:solidFill>
              </a:rPr>
              <a:t>that you no longer use</a:t>
            </a:r>
          </a:p>
        </p:txBody>
      </p:sp>
      <p:sp>
        <p:nvSpPr>
          <p:cNvPr id="10" name="Rectangle 9">
            <a:extLst>
              <a:ext uri="{FF2B5EF4-FFF2-40B4-BE49-F238E27FC236}">
                <a16:creationId xmlns:a16="http://schemas.microsoft.com/office/drawing/2014/main" id="{CA38D0D8-B143-4B3D-8CC1-C953265AEB0C}"/>
              </a:ext>
            </a:extLst>
          </p:cNvPr>
          <p:cNvSpPr/>
          <p:nvPr/>
        </p:nvSpPr>
        <p:spPr>
          <a:xfrm>
            <a:off x="4339057" y="5270501"/>
            <a:ext cx="3758359" cy="109124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000">
                <a:solidFill>
                  <a:schemeClr val="tx1"/>
                </a:solidFill>
              </a:rPr>
              <a:t>Ensures you will not see unexpected charges</a:t>
            </a:r>
          </a:p>
        </p:txBody>
      </p:sp>
      <p:sp>
        <p:nvSpPr>
          <p:cNvPr id="11" name="Rectangle 10">
            <a:extLst>
              <a:ext uri="{FF2B5EF4-FFF2-40B4-BE49-F238E27FC236}">
                <a16:creationId xmlns:a16="http://schemas.microsoft.com/office/drawing/2014/main" id="{766CCC70-AD81-4EE7-8E11-E3FF245E8DBA}"/>
              </a:ext>
            </a:extLst>
          </p:cNvPr>
          <p:cNvSpPr/>
          <p:nvPr/>
        </p:nvSpPr>
        <p:spPr>
          <a:xfrm>
            <a:off x="8251078" y="5270501"/>
            <a:ext cx="3758359" cy="109124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000">
                <a:solidFill>
                  <a:schemeClr val="tx1"/>
                </a:solidFill>
              </a:rPr>
              <a:t>Remove individual resources or remove the resource group</a:t>
            </a:r>
          </a:p>
        </p:txBody>
      </p:sp>
    </p:spTree>
    <p:extLst>
      <p:ext uri="{BB962C8B-B14F-4D97-AF65-F5344CB8AC3E}">
        <p14:creationId xmlns:p14="http://schemas.microsoft.com/office/powerpoint/2010/main" val="27866124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descr="Screenshot of the Subscription usage and quotas page. It shows quotas for Network Watchers, Public IP Addresses, Route Tables, and Virtual Networks by their location with the usage numbers by percent used and number of resources."/>
          <p:cNvSpPr>
            <a:spLocks noGrp="1"/>
          </p:cNvSpPr>
          <p:nvPr>
            <p:ph type="title"/>
          </p:nvPr>
        </p:nvSpPr>
        <p:spPr/>
        <p:txBody>
          <a:bodyPr/>
          <a:lstStyle/>
          <a:p>
            <a:r>
              <a:rPr lang="en-US" dirty="0"/>
              <a:t>Determine Resource Limits</a:t>
            </a:r>
          </a:p>
        </p:txBody>
      </p:sp>
      <p:sp>
        <p:nvSpPr>
          <p:cNvPr id="11" name="Rectangle 10">
            <a:extLst>
              <a:ext uri="{FF2B5EF4-FFF2-40B4-BE49-F238E27FC236}">
                <a16:creationId xmlns:a16="http://schemas.microsoft.com/office/drawing/2014/main" id="{A6BE8079-E3E8-44A4-AE0B-E564367CE6C6}"/>
              </a:ext>
              <a:ext uri="{C183D7F6-B498-43B3-948B-1728B52AA6E4}">
                <adec:decorative xmlns:adec="http://schemas.microsoft.com/office/drawing/2017/decorative" val="1"/>
              </a:ext>
            </a:extLst>
          </p:cNvPr>
          <p:cNvSpPr/>
          <p:nvPr/>
        </p:nvSpPr>
        <p:spPr bwMode="auto">
          <a:xfrm>
            <a:off x="427038" y="1463668"/>
            <a:ext cx="11582400" cy="3654432"/>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IN" sz="2040" err="1">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2" descr="Screenshot of the Subscription usage and quotas page. It shows quotas for Network Watchers, Public IP Addresses, Route Tables, and Virtual Networks by their location with the usage numbers by percent used and number of resources">
            <a:extLst>
              <a:ext uri="{FF2B5EF4-FFF2-40B4-BE49-F238E27FC236}">
                <a16:creationId xmlns:a16="http://schemas.microsoft.com/office/drawing/2014/main" id="{49B9EB0A-77E8-4391-B117-AB32AB9FBEC5}"/>
              </a:ext>
            </a:extLst>
          </p:cNvPr>
          <p:cNvPicPr>
            <a:picLocks noChangeAspect="1"/>
          </p:cNvPicPr>
          <p:nvPr/>
        </p:nvPicPr>
        <p:blipFill>
          <a:blip r:embed="rId3"/>
          <a:stretch>
            <a:fillRect/>
          </a:stretch>
        </p:blipFill>
        <p:spPr>
          <a:xfrm>
            <a:off x="1251195" y="1740019"/>
            <a:ext cx="9928904" cy="3098682"/>
          </a:xfrm>
          <a:prstGeom prst="rect">
            <a:avLst/>
          </a:prstGeom>
        </p:spPr>
      </p:pic>
      <p:sp>
        <p:nvSpPr>
          <p:cNvPr id="6" name="Rectangle 5">
            <a:extLst>
              <a:ext uri="{FF2B5EF4-FFF2-40B4-BE49-F238E27FC236}">
                <a16:creationId xmlns:a16="http://schemas.microsoft.com/office/drawing/2014/main" id="{8D6435BA-23D7-481C-945F-4EE9A5D51DB7}"/>
              </a:ext>
            </a:extLst>
          </p:cNvPr>
          <p:cNvSpPr/>
          <p:nvPr/>
        </p:nvSpPr>
        <p:spPr>
          <a:xfrm>
            <a:off x="427038" y="5251213"/>
            <a:ext cx="3758359" cy="111053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000" dirty="0">
                <a:solidFill>
                  <a:schemeClr val="tx1"/>
                </a:solidFill>
              </a:rPr>
              <a:t>Resources have a default limit also known as quota</a:t>
            </a:r>
          </a:p>
        </p:txBody>
      </p:sp>
      <p:sp>
        <p:nvSpPr>
          <p:cNvPr id="8" name="Rectangle 7">
            <a:extLst>
              <a:ext uri="{FF2B5EF4-FFF2-40B4-BE49-F238E27FC236}">
                <a16:creationId xmlns:a16="http://schemas.microsoft.com/office/drawing/2014/main" id="{919E6670-AE91-4E27-A782-094BD40B04FA}"/>
              </a:ext>
            </a:extLst>
          </p:cNvPr>
          <p:cNvSpPr/>
          <p:nvPr/>
        </p:nvSpPr>
        <p:spPr>
          <a:xfrm>
            <a:off x="4339058" y="5251213"/>
            <a:ext cx="3758359" cy="111053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000">
                <a:solidFill>
                  <a:schemeClr val="tx1"/>
                </a:solidFill>
              </a:rPr>
              <a:t>Helpful to track current usage, and plan for future use</a:t>
            </a:r>
          </a:p>
        </p:txBody>
      </p:sp>
      <p:sp>
        <p:nvSpPr>
          <p:cNvPr id="9" name="Rectangle 8">
            <a:extLst>
              <a:ext uri="{FF2B5EF4-FFF2-40B4-BE49-F238E27FC236}">
                <a16:creationId xmlns:a16="http://schemas.microsoft.com/office/drawing/2014/main" id="{4933B88A-7740-4B21-BAC6-C1EEA901C69E}"/>
              </a:ext>
            </a:extLst>
          </p:cNvPr>
          <p:cNvSpPr/>
          <p:nvPr/>
        </p:nvSpPr>
        <p:spPr>
          <a:xfrm>
            <a:off x="8251079" y="5251213"/>
            <a:ext cx="3758359" cy="111053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000">
                <a:solidFill>
                  <a:schemeClr val="tx1"/>
                </a:solidFill>
              </a:rPr>
              <a:t>You can open a free support case to increase limits to published maximums</a:t>
            </a:r>
          </a:p>
        </p:txBody>
      </p:sp>
    </p:spTree>
    <p:extLst>
      <p:ext uri="{BB962C8B-B14F-4D97-AF65-F5344CB8AC3E}">
        <p14:creationId xmlns:p14="http://schemas.microsoft.com/office/powerpoint/2010/main" val="107376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59C67-A34E-4FF0-8143-35AC8C41766B}"/>
              </a:ext>
            </a:extLst>
          </p:cNvPr>
          <p:cNvSpPr>
            <a:spLocks noGrp="1"/>
          </p:cNvSpPr>
          <p:nvPr>
            <p:ph type="title"/>
          </p:nvPr>
        </p:nvSpPr>
        <p:spPr/>
        <p:txBody>
          <a:bodyPr/>
          <a:lstStyle/>
          <a:p>
            <a:r>
              <a:rPr lang="en-US" dirty="0"/>
              <a:t>Demonstration – Resource Groups</a:t>
            </a:r>
          </a:p>
        </p:txBody>
      </p:sp>
      <p:pic>
        <p:nvPicPr>
          <p:cNvPr id="46" name="Picture 45">
            <a:extLst>
              <a:ext uri="{FF2B5EF4-FFF2-40B4-BE49-F238E27FC236}">
                <a16:creationId xmlns:a16="http://schemas.microsoft.com/office/drawing/2014/main" id="{8E99677A-35C5-4B1D-B4F8-FD0D4BD7666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7" y="1801813"/>
            <a:ext cx="12428220" cy="2119884"/>
          </a:xfrm>
          <a:prstGeom prst="rect">
            <a:avLst/>
          </a:prstGeom>
        </p:spPr>
      </p:pic>
      <p:sp>
        <p:nvSpPr>
          <p:cNvPr id="47" name="Oval 46">
            <a:extLst>
              <a:ext uri="{FF2B5EF4-FFF2-40B4-BE49-F238E27FC236}">
                <a16:creationId xmlns:a16="http://schemas.microsoft.com/office/drawing/2014/main" id="{57C6D721-40F4-4C01-9AA8-4EFB6C81C1D1}"/>
              </a:ext>
              <a:ext uri="{C183D7F6-B498-43B3-948B-1728B52AA6E4}">
                <adec:decorative xmlns:adec="http://schemas.microsoft.com/office/drawing/2017/decorative" val="0"/>
              </a:ext>
            </a:extLst>
          </p:cNvPr>
          <p:cNvSpPr/>
          <p:nvPr/>
        </p:nvSpPr>
        <p:spPr bwMode="auto">
          <a:xfrm>
            <a:off x="1940850" y="2101393"/>
            <a:ext cx="3468562" cy="3468555"/>
          </a:xfrm>
          <a:prstGeom prst="ellipse">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r>
              <a:rPr lang="en-US" sz="2400">
                <a:solidFill>
                  <a:schemeClr val="tx1"/>
                </a:solidFill>
                <a:latin typeface="+mj-lt"/>
              </a:rPr>
              <a:t>Manage resource</a:t>
            </a:r>
            <a:br>
              <a:rPr lang="en-US" sz="2400">
                <a:solidFill>
                  <a:schemeClr val="tx1"/>
                </a:solidFill>
                <a:latin typeface="+mj-lt"/>
              </a:rPr>
            </a:br>
            <a:r>
              <a:rPr lang="en-US" sz="2400">
                <a:solidFill>
                  <a:schemeClr val="tx1"/>
                </a:solidFill>
                <a:latin typeface="+mj-lt"/>
              </a:rPr>
              <a:t>groups in the portal</a:t>
            </a:r>
          </a:p>
        </p:txBody>
      </p:sp>
      <p:sp>
        <p:nvSpPr>
          <p:cNvPr id="49" name="Oval 48">
            <a:extLst>
              <a:ext uri="{FF2B5EF4-FFF2-40B4-BE49-F238E27FC236}">
                <a16:creationId xmlns:a16="http://schemas.microsoft.com/office/drawing/2014/main" id="{73AD566B-62D7-49FF-91A3-ACB281834666}"/>
              </a:ext>
              <a:ext uri="{C183D7F6-B498-43B3-948B-1728B52AA6E4}">
                <adec:decorative xmlns:adec="http://schemas.microsoft.com/office/drawing/2017/decorative" val="0"/>
              </a:ext>
            </a:extLst>
          </p:cNvPr>
          <p:cNvSpPr/>
          <p:nvPr/>
        </p:nvSpPr>
        <p:spPr bwMode="auto">
          <a:xfrm>
            <a:off x="7027065" y="2101393"/>
            <a:ext cx="3468562" cy="3468555"/>
          </a:xfrm>
          <a:prstGeom prst="ellipse">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r>
              <a:rPr lang="en-US" sz="2400">
                <a:solidFill>
                  <a:schemeClr val="tx1"/>
                </a:solidFill>
                <a:latin typeface="+mj-lt"/>
              </a:rPr>
              <a:t>Manage resource</a:t>
            </a:r>
            <a:br>
              <a:rPr lang="en-US" sz="2400">
                <a:solidFill>
                  <a:schemeClr val="tx1"/>
                </a:solidFill>
                <a:latin typeface="+mj-lt"/>
              </a:rPr>
            </a:br>
            <a:r>
              <a:rPr lang="en-US" sz="2400">
                <a:solidFill>
                  <a:schemeClr val="tx1"/>
                </a:solidFill>
                <a:latin typeface="+mj-lt"/>
              </a:rPr>
              <a:t>groups with</a:t>
            </a:r>
            <a:br>
              <a:rPr lang="en-US" sz="2400">
                <a:solidFill>
                  <a:schemeClr val="tx1"/>
                </a:solidFill>
                <a:latin typeface="+mj-lt"/>
              </a:rPr>
            </a:br>
            <a:r>
              <a:rPr lang="en-US" sz="2400">
                <a:solidFill>
                  <a:schemeClr val="tx1"/>
                </a:solidFill>
                <a:latin typeface="+mj-lt"/>
              </a:rPr>
              <a:t>PowerShell</a:t>
            </a:r>
          </a:p>
        </p:txBody>
      </p:sp>
    </p:spTree>
    <p:extLst>
      <p:ext uri="{BB962C8B-B14F-4D97-AF65-F5344CB8AC3E}">
        <p14:creationId xmlns:p14="http://schemas.microsoft.com/office/powerpoint/2010/main" val="882403327"/>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A36AA-E9C3-4D65-A81C-6BDA7C1BB0F9}"/>
              </a:ext>
            </a:extLst>
          </p:cNvPr>
          <p:cNvSpPr>
            <a:spLocks noGrp="1"/>
          </p:cNvSpPr>
          <p:nvPr>
            <p:ph type="title"/>
          </p:nvPr>
        </p:nvSpPr>
        <p:spPr/>
        <p:txBody>
          <a:bodyPr/>
          <a:lstStyle/>
          <a:p>
            <a:r>
              <a:rPr lang="en-US" dirty="0"/>
              <a:t>Summary and Resources – Use Azure Resource Manager</a:t>
            </a:r>
          </a:p>
        </p:txBody>
      </p:sp>
      <p:sp>
        <p:nvSpPr>
          <p:cNvPr id="18" name="Rectangle 17">
            <a:extLst>
              <a:ext uri="{FF2B5EF4-FFF2-40B4-BE49-F238E27FC236}">
                <a16:creationId xmlns:a16="http://schemas.microsoft.com/office/drawing/2014/main" id="{1B76FA35-9DAE-4E8C-B7D4-DDB8E3FAB1CC}"/>
              </a:ext>
            </a:extLst>
          </p:cNvPr>
          <p:cNvSpPr/>
          <p:nvPr/>
        </p:nvSpPr>
        <p:spPr bwMode="auto">
          <a:xfrm>
            <a:off x="427039" y="1561783"/>
            <a:ext cx="4297362" cy="640080"/>
          </a:xfrm>
          <a:prstGeom prst="rect">
            <a:avLst/>
          </a:prstGeom>
          <a:solidFill>
            <a:srgbClr val="243A5E"/>
          </a:solidFill>
          <a:ln w="6350">
            <a:solidFill>
              <a:srgbClr val="243A5E"/>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latin typeface="+mj-lt"/>
              </a:rPr>
              <a:t>Knowledge Check Questions</a:t>
            </a:r>
          </a:p>
        </p:txBody>
      </p:sp>
      <p:sp>
        <p:nvSpPr>
          <p:cNvPr id="19" name="Rectangle 18">
            <a:extLst>
              <a:ext uri="{FF2B5EF4-FFF2-40B4-BE49-F238E27FC236}">
                <a16:creationId xmlns:a16="http://schemas.microsoft.com/office/drawing/2014/main" id="{B809EBB3-E2ED-4315-8770-BB6D970116FC}"/>
              </a:ext>
            </a:extLst>
          </p:cNvPr>
          <p:cNvSpPr/>
          <p:nvPr/>
        </p:nvSpPr>
        <p:spPr bwMode="auto">
          <a:xfrm>
            <a:off x="4876800" y="1561783"/>
            <a:ext cx="7132638" cy="640080"/>
          </a:xfrm>
          <a:prstGeom prst="rect">
            <a:avLst/>
          </a:prstGeom>
          <a:solidFill>
            <a:srgbClr val="243A5E"/>
          </a:solidFill>
          <a:ln w="6350">
            <a:solidFill>
              <a:srgbClr val="243A5E"/>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latin typeface="+mj-lt"/>
              </a:rPr>
              <a:t>Microsoft Learn Modules (docs.microsoft.com/Learn)</a:t>
            </a:r>
          </a:p>
        </p:txBody>
      </p:sp>
      <p:cxnSp>
        <p:nvCxnSpPr>
          <p:cNvPr id="21" name="Straight Connector 20">
            <a:extLst>
              <a:ext uri="{FF2B5EF4-FFF2-40B4-BE49-F238E27FC236}">
                <a16:creationId xmlns:a16="http://schemas.microsoft.com/office/drawing/2014/main" id="{93E5F85F-B84B-4610-8829-80B9B97DA0A4}"/>
              </a:ext>
              <a:ext uri="{C183D7F6-B498-43B3-948B-1728B52AA6E4}">
                <adec:decorative xmlns:adec="http://schemas.microsoft.com/office/drawing/2017/decorative" val="1"/>
              </a:ext>
            </a:extLst>
          </p:cNvPr>
          <p:cNvCxnSpPr>
            <a:cxnSpLocks/>
          </p:cNvCxnSpPr>
          <p:nvPr/>
        </p:nvCxnSpPr>
        <p:spPr>
          <a:xfrm>
            <a:off x="4877294" y="2875361"/>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DED21274-E20F-4EB7-B798-D064F9FC16FF}"/>
              </a:ext>
            </a:extLst>
          </p:cNvPr>
          <p:cNvSpPr/>
          <p:nvPr/>
        </p:nvSpPr>
        <p:spPr>
          <a:xfrm>
            <a:off x="4877294" y="2295507"/>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lnSpc>
                <a:spcPct val="90000"/>
              </a:lnSpc>
              <a:spcBef>
                <a:spcPct val="0"/>
              </a:spcBef>
              <a:spcAft>
                <a:spcPct val="35000"/>
              </a:spcAft>
              <a:buSzPct val="100000"/>
              <a:tabLst>
                <a:tab pos="349724" algn="l"/>
                <a:tab pos="582873" algn="l"/>
              </a:tabLst>
            </a:pPr>
            <a:r>
              <a:rPr lang="en-US" dirty="0">
                <a:solidFill>
                  <a:schemeClr val="tx1"/>
                </a:solidFill>
              </a:rPr>
              <a:t>Control and organize Azure resources with Azure Resource Manager</a:t>
            </a:r>
          </a:p>
        </p:txBody>
      </p:sp>
      <p:pic>
        <p:nvPicPr>
          <p:cNvPr id="3" name="Picture 2">
            <a:extLst>
              <a:ext uri="{FF2B5EF4-FFF2-40B4-BE49-F238E27FC236}">
                <a16:creationId xmlns:a16="http://schemas.microsoft.com/office/drawing/2014/main" id="{EB194B0C-9628-44DF-BD6F-EA71522B57B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41597" y="2784577"/>
            <a:ext cx="1494645" cy="2173707"/>
          </a:xfrm>
          <a:prstGeom prst="rect">
            <a:avLst/>
          </a:prstGeom>
        </p:spPr>
      </p:pic>
    </p:spTree>
    <p:extLst>
      <p:ext uri="{BB962C8B-B14F-4D97-AF65-F5344CB8AC3E}">
        <p14:creationId xmlns:p14="http://schemas.microsoft.com/office/powerpoint/2010/main" val="588235832"/>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37295" y="2998664"/>
            <a:ext cx="9070923" cy="997196"/>
          </a:xfrm>
        </p:spPr>
        <p:txBody>
          <a:bodyPr/>
          <a:lstStyle/>
          <a:p>
            <a:r>
              <a:rPr lang="en-US" dirty="0"/>
              <a:t>Lesson 03: Configure Resources with ARM Templates</a:t>
            </a:r>
          </a:p>
        </p:txBody>
      </p:sp>
      <p:pic>
        <p:nvPicPr>
          <p:cNvPr id="7" name="Picture 6" descr="Icon of a webpage layout template">
            <a:extLst>
              <a:ext uri="{FF2B5EF4-FFF2-40B4-BE49-F238E27FC236}">
                <a16:creationId xmlns:a16="http://schemas.microsoft.com/office/drawing/2014/main" id="{D65F89A5-D7D4-4862-AF16-C02A3D3A407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392050" y="2990982"/>
            <a:ext cx="1012548" cy="1012554"/>
          </a:xfrm>
          <a:prstGeom prst="rect">
            <a:avLst/>
          </a:prstGeom>
        </p:spPr>
      </p:pic>
    </p:spTree>
    <p:extLst>
      <p:ext uri="{BB962C8B-B14F-4D97-AF65-F5344CB8AC3E}">
        <p14:creationId xmlns:p14="http://schemas.microsoft.com/office/powerpoint/2010/main" val="2088116785"/>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2A81-8C75-4163-9D28-302E0F8DD1CA}"/>
              </a:ext>
            </a:extLst>
          </p:cNvPr>
          <p:cNvSpPr>
            <a:spLocks noGrp="1"/>
          </p:cNvSpPr>
          <p:nvPr>
            <p:ph type="title"/>
          </p:nvPr>
        </p:nvSpPr>
        <p:spPr>
          <a:xfrm>
            <a:off x="465139" y="2423766"/>
            <a:ext cx="2058605" cy="1894236"/>
          </a:xfrm>
        </p:spPr>
        <p:txBody>
          <a:bodyPr/>
          <a:lstStyle/>
          <a:p>
            <a:r>
              <a:rPr lang="en-US" dirty="0"/>
              <a:t>Configure Resources with ARM Templates Introduction</a:t>
            </a:r>
          </a:p>
        </p:txBody>
      </p:sp>
      <p:sp>
        <p:nvSpPr>
          <p:cNvPr id="3" name="TextBox 2">
            <a:extLst>
              <a:ext uri="{FF2B5EF4-FFF2-40B4-BE49-F238E27FC236}">
                <a16:creationId xmlns:a16="http://schemas.microsoft.com/office/drawing/2014/main" id="{1D66F79A-FC3B-489E-A9A6-42CC1358C0DB}"/>
              </a:ext>
            </a:extLst>
          </p:cNvPr>
          <p:cNvSpPr txBox="1"/>
          <p:nvPr/>
        </p:nvSpPr>
        <p:spPr>
          <a:xfrm>
            <a:off x="4846933" y="560391"/>
            <a:ext cx="4687211" cy="434639"/>
          </a:xfrm>
          <a:prstGeom prst="rect">
            <a:avLst/>
          </a:prstGeom>
          <a:noFill/>
        </p:spPr>
        <p:txBody>
          <a:bodyPr wrap="square" lIns="0" tIns="0" rIns="0" bIns="0" rtlCol="0" anchor="ctr">
            <a:noAutofit/>
          </a:bodyPr>
          <a:lstStyle/>
          <a:p>
            <a:pPr>
              <a:spcAft>
                <a:spcPts val="600"/>
              </a:spcAft>
            </a:pPr>
            <a:r>
              <a:rPr lang="en-US" sz="2000" dirty="0"/>
              <a:t>Review ARM Template Advantages</a:t>
            </a:r>
          </a:p>
        </p:txBody>
      </p:sp>
      <p:sp>
        <p:nvSpPr>
          <p:cNvPr id="4" name="TextBox 3">
            <a:extLst>
              <a:ext uri="{FF2B5EF4-FFF2-40B4-BE49-F238E27FC236}">
                <a16:creationId xmlns:a16="http://schemas.microsoft.com/office/drawing/2014/main" id="{9DA683A5-EE9D-41B6-9A3D-94B98F0EF338}"/>
              </a:ext>
            </a:extLst>
          </p:cNvPr>
          <p:cNvSpPr txBox="1"/>
          <p:nvPr/>
        </p:nvSpPr>
        <p:spPr>
          <a:xfrm>
            <a:off x="4846933" y="1378110"/>
            <a:ext cx="4138571" cy="434639"/>
          </a:xfrm>
          <a:prstGeom prst="rect">
            <a:avLst/>
          </a:prstGeom>
          <a:noFill/>
        </p:spPr>
        <p:txBody>
          <a:bodyPr wrap="square" lIns="0" tIns="0" rIns="0" bIns="0" rtlCol="0" anchor="ctr">
            <a:noAutofit/>
          </a:bodyPr>
          <a:lstStyle/>
          <a:p>
            <a:pPr>
              <a:spcAft>
                <a:spcPts val="600"/>
              </a:spcAft>
            </a:pPr>
            <a:r>
              <a:rPr lang="en-US" sz="2000" dirty="0"/>
              <a:t>Explore the ARM Template Schema</a:t>
            </a:r>
          </a:p>
        </p:txBody>
      </p:sp>
      <p:sp>
        <p:nvSpPr>
          <p:cNvPr id="5" name="TextBox 4">
            <a:extLst>
              <a:ext uri="{FF2B5EF4-FFF2-40B4-BE49-F238E27FC236}">
                <a16:creationId xmlns:a16="http://schemas.microsoft.com/office/drawing/2014/main" id="{3831524B-E8EC-441F-BC02-EFE2F7DF5121}"/>
              </a:ext>
            </a:extLst>
          </p:cNvPr>
          <p:cNvSpPr txBox="1"/>
          <p:nvPr/>
        </p:nvSpPr>
        <p:spPr>
          <a:xfrm>
            <a:off x="4846932" y="2241333"/>
            <a:ext cx="5333388" cy="434639"/>
          </a:xfrm>
          <a:prstGeom prst="rect">
            <a:avLst/>
          </a:prstGeom>
          <a:noFill/>
        </p:spPr>
        <p:txBody>
          <a:bodyPr wrap="square" lIns="0" tIns="0" rIns="0" bIns="0" rtlCol="0" anchor="ctr">
            <a:noAutofit/>
          </a:bodyPr>
          <a:lstStyle/>
          <a:p>
            <a:pPr>
              <a:spcAft>
                <a:spcPts val="600"/>
              </a:spcAft>
            </a:pPr>
            <a:r>
              <a:rPr lang="en-US" sz="2000" dirty="0"/>
              <a:t>Explore the ARM Template Parameters</a:t>
            </a:r>
          </a:p>
        </p:txBody>
      </p:sp>
      <p:sp>
        <p:nvSpPr>
          <p:cNvPr id="6" name="TextBox 5">
            <a:extLst>
              <a:ext uri="{FF2B5EF4-FFF2-40B4-BE49-F238E27FC236}">
                <a16:creationId xmlns:a16="http://schemas.microsoft.com/office/drawing/2014/main" id="{1B988BB6-7372-45CB-82F8-AF105FA9EC33}"/>
              </a:ext>
            </a:extLst>
          </p:cNvPr>
          <p:cNvSpPr txBox="1"/>
          <p:nvPr/>
        </p:nvSpPr>
        <p:spPr>
          <a:xfrm>
            <a:off x="4846932" y="3130365"/>
            <a:ext cx="3785004" cy="434639"/>
          </a:xfrm>
          <a:prstGeom prst="rect">
            <a:avLst/>
          </a:prstGeom>
          <a:noFill/>
        </p:spPr>
        <p:txBody>
          <a:bodyPr wrap="square" lIns="0" tIns="0" rIns="0" bIns="0" rtlCol="0" anchor="ctr">
            <a:noAutofit/>
          </a:bodyPr>
          <a:lstStyle/>
          <a:p>
            <a:pPr>
              <a:spcAft>
                <a:spcPts val="600"/>
              </a:spcAft>
            </a:pPr>
            <a:r>
              <a:rPr lang="en-US" sz="2000" dirty="0"/>
              <a:t>Review QuickStart Templates</a:t>
            </a:r>
          </a:p>
        </p:txBody>
      </p:sp>
      <p:sp>
        <p:nvSpPr>
          <p:cNvPr id="7" name="TextBox 6">
            <a:extLst>
              <a:ext uri="{FF2B5EF4-FFF2-40B4-BE49-F238E27FC236}">
                <a16:creationId xmlns:a16="http://schemas.microsoft.com/office/drawing/2014/main" id="{D720668F-1F58-45A5-8D44-3116EF0BDD90}"/>
              </a:ext>
            </a:extLst>
          </p:cNvPr>
          <p:cNvSpPr txBox="1"/>
          <p:nvPr/>
        </p:nvSpPr>
        <p:spPr>
          <a:xfrm>
            <a:off x="4846932" y="3922274"/>
            <a:ext cx="6307827" cy="585178"/>
          </a:xfrm>
          <a:prstGeom prst="rect">
            <a:avLst/>
          </a:prstGeom>
          <a:noFill/>
        </p:spPr>
        <p:txBody>
          <a:bodyPr wrap="square" lIns="0" tIns="0" rIns="0" bIns="0" rtlCol="0" anchor="ctr">
            <a:noAutofit/>
          </a:bodyPr>
          <a:lstStyle/>
          <a:p>
            <a:pPr>
              <a:spcAft>
                <a:spcPts val="600"/>
              </a:spcAft>
            </a:pPr>
            <a:r>
              <a:rPr lang="en-US" sz="2000" dirty="0"/>
              <a:t>Demonstration – QuickStart Templates</a:t>
            </a:r>
          </a:p>
        </p:txBody>
      </p:sp>
      <p:sp>
        <p:nvSpPr>
          <p:cNvPr id="13" name="TextBox 12">
            <a:extLst>
              <a:ext uri="{FF2B5EF4-FFF2-40B4-BE49-F238E27FC236}">
                <a16:creationId xmlns:a16="http://schemas.microsoft.com/office/drawing/2014/main" id="{C4A68F67-227B-48DD-8B25-865A88614FE5}"/>
              </a:ext>
            </a:extLst>
          </p:cNvPr>
          <p:cNvSpPr txBox="1"/>
          <p:nvPr/>
        </p:nvSpPr>
        <p:spPr>
          <a:xfrm>
            <a:off x="4846933" y="4799524"/>
            <a:ext cx="6397817" cy="585178"/>
          </a:xfrm>
          <a:prstGeom prst="rect">
            <a:avLst/>
          </a:prstGeom>
          <a:noFill/>
        </p:spPr>
        <p:txBody>
          <a:bodyPr wrap="square" lIns="0" tIns="0" rIns="0" bIns="0" rtlCol="0" anchor="ctr">
            <a:noAutofit/>
          </a:bodyPr>
          <a:lstStyle/>
          <a:p>
            <a:pPr>
              <a:spcAft>
                <a:spcPts val="600"/>
              </a:spcAft>
            </a:pPr>
            <a:r>
              <a:rPr lang="en-US" sz="2000" dirty="0"/>
              <a:t>Demonstration – Run Templates with PowerShell</a:t>
            </a:r>
          </a:p>
        </p:txBody>
      </p:sp>
      <p:grpSp>
        <p:nvGrpSpPr>
          <p:cNvPr id="8" name="Group 7">
            <a:extLst>
              <a:ext uri="{FF2B5EF4-FFF2-40B4-BE49-F238E27FC236}">
                <a16:creationId xmlns:a16="http://schemas.microsoft.com/office/drawing/2014/main" id="{83D5BB86-7D0A-4AF7-A189-6C60BED51CFE}"/>
              </a:ext>
              <a:ext uri="{C183D7F6-B498-43B3-948B-1728B52AA6E4}">
                <adec:decorative xmlns:adec="http://schemas.microsoft.com/office/drawing/2017/decorative" val="1"/>
              </a:ext>
            </a:extLst>
          </p:cNvPr>
          <p:cNvGrpSpPr/>
          <p:nvPr/>
        </p:nvGrpSpPr>
        <p:grpSpPr>
          <a:xfrm>
            <a:off x="3839049" y="466017"/>
            <a:ext cx="899897" cy="5763334"/>
            <a:chOff x="3953349" y="540184"/>
            <a:chExt cx="952500" cy="6626032"/>
          </a:xfrm>
        </p:grpSpPr>
        <p:pic>
          <p:nvPicPr>
            <p:cNvPr id="14" name="Picture 13">
              <a:extLst>
                <a:ext uri="{FF2B5EF4-FFF2-40B4-BE49-F238E27FC236}">
                  <a16:creationId xmlns:a16="http://schemas.microsoft.com/office/drawing/2014/main" id="{585B5699-5F36-419F-BB90-F934C07BC21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953349" y="540184"/>
              <a:ext cx="952500" cy="5734558"/>
            </a:xfrm>
            <a:prstGeom prst="rect">
              <a:avLst/>
            </a:prstGeom>
          </p:spPr>
        </p:pic>
        <p:pic>
          <p:nvPicPr>
            <p:cNvPr id="15" name="Picture 14">
              <a:extLst>
                <a:ext uri="{FF2B5EF4-FFF2-40B4-BE49-F238E27FC236}">
                  <a16:creationId xmlns:a16="http://schemas.microsoft.com/office/drawing/2014/main" id="{5573531C-60F5-4AA4-864D-6703D718C244}"/>
                </a:ext>
                <a:ext uri="{C183D7F6-B498-43B3-948B-1728B52AA6E4}">
                  <adec:decorative xmlns:adec="http://schemas.microsoft.com/office/drawing/2017/decorative" val="1"/>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154591" y="722874"/>
              <a:ext cx="412554" cy="412554"/>
            </a:xfrm>
            <a:prstGeom prst="rect">
              <a:avLst/>
            </a:prstGeom>
          </p:spPr>
        </p:pic>
        <p:pic>
          <p:nvPicPr>
            <p:cNvPr id="16" name="Picture 15">
              <a:extLst>
                <a:ext uri="{FF2B5EF4-FFF2-40B4-BE49-F238E27FC236}">
                  <a16:creationId xmlns:a16="http://schemas.microsoft.com/office/drawing/2014/main" id="{DCEF51A5-3B0D-4E1E-832C-BD57489321D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97422" y="1742833"/>
              <a:ext cx="326892" cy="326892"/>
            </a:xfrm>
            <a:prstGeom prst="rect">
              <a:avLst/>
            </a:prstGeom>
          </p:spPr>
        </p:pic>
        <p:pic>
          <p:nvPicPr>
            <p:cNvPr id="17" name="Picture 16">
              <a:extLst>
                <a:ext uri="{FF2B5EF4-FFF2-40B4-BE49-F238E27FC236}">
                  <a16:creationId xmlns:a16="http://schemas.microsoft.com/office/drawing/2014/main" id="{4E4BBE23-D33F-4688-82C9-DECD0BD9DEF8}"/>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44344" y="2790982"/>
              <a:ext cx="279970" cy="279968"/>
            </a:xfrm>
            <a:prstGeom prst="rect">
              <a:avLst/>
            </a:prstGeom>
          </p:spPr>
        </p:pic>
        <p:pic>
          <p:nvPicPr>
            <p:cNvPr id="44" name="Picture 43">
              <a:extLst>
                <a:ext uri="{FF2B5EF4-FFF2-40B4-BE49-F238E27FC236}">
                  <a16:creationId xmlns:a16="http://schemas.microsoft.com/office/drawing/2014/main" id="{7BA84F13-83B3-4F25-8316-F1676106246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208040" y="3750575"/>
              <a:ext cx="310654" cy="310652"/>
            </a:xfrm>
            <a:prstGeom prst="rect">
              <a:avLst/>
            </a:prstGeom>
          </p:spPr>
        </p:pic>
        <p:pic>
          <p:nvPicPr>
            <p:cNvPr id="46" name="Picture 45">
              <a:extLst>
                <a:ext uri="{FF2B5EF4-FFF2-40B4-BE49-F238E27FC236}">
                  <a16:creationId xmlns:a16="http://schemas.microsoft.com/office/drawing/2014/main" id="{A6B077D6-F417-4CAF-AD56-A9494B3F0FD8}"/>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213882" y="4779023"/>
              <a:ext cx="346214" cy="259802"/>
            </a:xfrm>
            <a:prstGeom prst="rect">
              <a:avLst/>
            </a:prstGeom>
          </p:spPr>
        </p:pic>
        <p:pic>
          <p:nvPicPr>
            <p:cNvPr id="48" name="Picture 47">
              <a:extLst>
                <a:ext uri="{FF2B5EF4-FFF2-40B4-BE49-F238E27FC236}">
                  <a16:creationId xmlns:a16="http://schemas.microsoft.com/office/drawing/2014/main" id="{15A96470-4871-4B2D-8BA1-58AEE948504A}"/>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207331" y="5647833"/>
              <a:ext cx="270934" cy="333838"/>
            </a:xfrm>
            <a:prstGeom prst="rect">
              <a:avLst/>
            </a:prstGeom>
          </p:spPr>
        </p:pic>
        <p:grpSp>
          <p:nvGrpSpPr>
            <p:cNvPr id="18" name="Group 17">
              <a:extLst>
                <a:ext uri="{FF2B5EF4-FFF2-40B4-BE49-F238E27FC236}">
                  <a16:creationId xmlns:a16="http://schemas.microsoft.com/office/drawing/2014/main" id="{63594329-8E65-4A76-8961-B6C7CD2887F2}"/>
                </a:ext>
              </a:extLst>
            </p:cNvPr>
            <p:cNvGrpSpPr/>
            <p:nvPr/>
          </p:nvGrpSpPr>
          <p:grpSpPr>
            <a:xfrm>
              <a:off x="3987327" y="6454341"/>
              <a:ext cx="794004" cy="711875"/>
              <a:chOff x="10493727" y="625999"/>
              <a:chExt cx="519000" cy="503150"/>
            </a:xfrm>
          </p:grpSpPr>
          <p:pic>
            <p:nvPicPr>
              <p:cNvPr id="19" name="Picture 18">
                <a:extLst>
                  <a:ext uri="{FF2B5EF4-FFF2-40B4-BE49-F238E27FC236}">
                    <a16:creationId xmlns:a16="http://schemas.microsoft.com/office/drawing/2014/main" id="{3649C028-1727-4C61-A2CB-2D6E104F99A9}"/>
                  </a:ext>
                </a:extLst>
              </p:cNvPr>
              <p:cNvPicPr>
                <a:picLocks noChangeAspect="1"/>
              </p:cNvPicPr>
              <p:nvPr/>
            </p:nvPicPr>
            <p:blipFill>
              <a:blip r:embed="rId10"/>
              <a:stretch>
                <a:fillRect/>
              </a:stretch>
            </p:blipFill>
            <p:spPr>
              <a:xfrm>
                <a:off x="10493727" y="625999"/>
                <a:ext cx="519000" cy="503150"/>
              </a:xfrm>
              <a:prstGeom prst="rect">
                <a:avLst/>
              </a:prstGeom>
            </p:spPr>
          </p:pic>
          <p:grpSp>
            <p:nvGrpSpPr>
              <p:cNvPr id="20" name="Group 19">
                <a:extLst>
                  <a:ext uri="{FF2B5EF4-FFF2-40B4-BE49-F238E27FC236}">
                    <a16:creationId xmlns:a16="http://schemas.microsoft.com/office/drawing/2014/main" id="{A8D6A05A-C43A-42FE-81CB-4FDA9E055B6B}"/>
                  </a:ext>
                </a:extLst>
              </p:cNvPr>
              <p:cNvGrpSpPr/>
              <p:nvPr/>
            </p:nvGrpSpPr>
            <p:grpSpPr>
              <a:xfrm>
                <a:off x="10604345" y="727773"/>
                <a:ext cx="297764" cy="272864"/>
                <a:chOff x="3876178" y="3413953"/>
                <a:chExt cx="297764" cy="255320"/>
              </a:xfrm>
            </p:grpSpPr>
            <p:sp>
              <p:nvSpPr>
                <p:cNvPr id="21" name="Freeform: Shape 20">
                  <a:extLst>
                    <a:ext uri="{FF2B5EF4-FFF2-40B4-BE49-F238E27FC236}">
                      <a16:creationId xmlns:a16="http://schemas.microsoft.com/office/drawing/2014/main" id="{48C6E4BE-7DC1-43D3-B8D4-1F93DEB99146}"/>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ECE84EF-166A-43E9-BE98-5B460F0028F6}"/>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42BF1382-B673-4163-9AEF-8AA3A03B7B2C}"/>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8F68E8FB-CFF1-40C6-B337-28A89F846475}"/>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C8FD5B18-F87A-48DB-A921-7DB55797321D}"/>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4E0E6E08-0C38-4BFC-9C7C-2E470CA92D73}"/>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6906B702-DA0C-4998-A843-3F5B776AF31F}"/>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02BD2D7-07D5-4A36-A56A-31711D5EEE17}"/>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29" name="TextBox 28">
            <a:extLst>
              <a:ext uri="{FF2B5EF4-FFF2-40B4-BE49-F238E27FC236}">
                <a16:creationId xmlns:a16="http://schemas.microsoft.com/office/drawing/2014/main" id="{C39760DA-931D-45C8-B713-BB6E66D7E0DD}"/>
              </a:ext>
            </a:extLst>
          </p:cNvPr>
          <p:cNvSpPr txBox="1"/>
          <p:nvPr/>
        </p:nvSpPr>
        <p:spPr>
          <a:xfrm>
            <a:off x="4846933" y="5767781"/>
            <a:ext cx="6668792" cy="307777"/>
          </a:xfrm>
          <a:prstGeom prst="rect">
            <a:avLst/>
          </a:prstGeom>
          <a:noFill/>
        </p:spPr>
        <p:txBody>
          <a:bodyPr wrap="square" lIns="0" tIns="0" rIns="0" bIns="0" rtlCol="0">
            <a:spAutoFit/>
          </a:bodyPr>
          <a:lstStyle/>
          <a:p>
            <a:pPr defTabSz="444500">
              <a:spcBef>
                <a:spcPct val="0"/>
              </a:spcBef>
              <a:spcAft>
                <a:spcPct val="35000"/>
              </a:spcAft>
              <a:tabLst>
                <a:tab pos="400050" algn="l"/>
              </a:tabLst>
            </a:pPr>
            <a:r>
              <a:rPr lang="en-US" sz="2000" dirty="0"/>
              <a:t>Summary and Resources</a:t>
            </a:r>
            <a:endParaRPr lang="en-US" sz="2400" dirty="0"/>
          </a:p>
        </p:txBody>
      </p:sp>
    </p:spTree>
    <p:extLst>
      <p:ext uri="{BB962C8B-B14F-4D97-AF65-F5344CB8AC3E}">
        <p14:creationId xmlns:p14="http://schemas.microsoft.com/office/powerpoint/2010/main" val="2654103871"/>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b="1" dirty="0"/>
              <a:t>Review ARM Template Advantages</a:t>
            </a:r>
          </a:p>
        </p:txBody>
      </p:sp>
      <p:sp>
        <p:nvSpPr>
          <p:cNvPr id="19" name="TextBox 1">
            <a:extLst>
              <a:ext uri="{FF2B5EF4-FFF2-40B4-BE49-F238E27FC236}">
                <a16:creationId xmlns:a16="http://schemas.microsoft.com/office/drawing/2014/main" id="{99ED5AB8-634E-4BFB-AB06-E2C83FD66D93}"/>
              </a:ext>
            </a:extLst>
          </p:cNvPr>
          <p:cNvSpPr txBox="1"/>
          <p:nvPr/>
        </p:nvSpPr>
        <p:spPr>
          <a:xfrm>
            <a:off x="427037" y="1463668"/>
            <a:ext cx="7015241" cy="574365"/>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400"/>
              <a:t>Improves consistency</a:t>
            </a:r>
          </a:p>
        </p:txBody>
      </p:sp>
      <p:sp>
        <p:nvSpPr>
          <p:cNvPr id="20" name="TextBox 1">
            <a:extLst>
              <a:ext uri="{FF2B5EF4-FFF2-40B4-BE49-F238E27FC236}">
                <a16:creationId xmlns:a16="http://schemas.microsoft.com/office/drawing/2014/main" id="{188A0A3F-9774-4934-849D-CDB10E766E1E}"/>
              </a:ext>
            </a:extLst>
          </p:cNvPr>
          <p:cNvSpPr txBox="1"/>
          <p:nvPr/>
        </p:nvSpPr>
        <p:spPr>
          <a:xfrm>
            <a:off x="427037" y="2189635"/>
            <a:ext cx="7015241" cy="574365"/>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400"/>
              <a:t>Express complex deployments</a:t>
            </a:r>
          </a:p>
        </p:txBody>
      </p:sp>
      <p:sp>
        <p:nvSpPr>
          <p:cNvPr id="21" name="TextBox 1">
            <a:extLst>
              <a:ext uri="{FF2B5EF4-FFF2-40B4-BE49-F238E27FC236}">
                <a16:creationId xmlns:a16="http://schemas.microsoft.com/office/drawing/2014/main" id="{FEE670CE-95BA-44F6-B8E1-29D2986C0A0F}"/>
              </a:ext>
            </a:extLst>
          </p:cNvPr>
          <p:cNvSpPr txBox="1"/>
          <p:nvPr/>
        </p:nvSpPr>
        <p:spPr>
          <a:xfrm>
            <a:off x="427037" y="2915603"/>
            <a:ext cx="7015241" cy="574365"/>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400"/>
              <a:t>Reduce manual, error prone tasks</a:t>
            </a:r>
          </a:p>
        </p:txBody>
      </p:sp>
      <p:sp>
        <p:nvSpPr>
          <p:cNvPr id="22" name="TextBox 1">
            <a:extLst>
              <a:ext uri="{FF2B5EF4-FFF2-40B4-BE49-F238E27FC236}">
                <a16:creationId xmlns:a16="http://schemas.microsoft.com/office/drawing/2014/main" id="{CA91FA35-7B25-4629-B28A-1C04B429FF61}"/>
              </a:ext>
            </a:extLst>
          </p:cNvPr>
          <p:cNvSpPr txBox="1"/>
          <p:nvPr/>
        </p:nvSpPr>
        <p:spPr>
          <a:xfrm>
            <a:off x="427037" y="3641570"/>
            <a:ext cx="7015241" cy="574365"/>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400"/>
              <a:t>Express requirements through code</a:t>
            </a:r>
          </a:p>
        </p:txBody>
      </p:sp>
      <p:sp>
        <p:nvSpPr>
          <p:cNvPr id="23" name="TextBox 1">
            <a:extLst>
              <a:ext uri="{FF2B5EF4-FFF2-40B4-BE49-F238E27FC236}">
                <a16:creationId xmlns:a16="http://schemas.microsoft.com/office/drawing/2014/main" id="{923E5A5A-AD7F-4862-B6D6-D868B872B4C0}"/>
              </a:ext>
            </a:extLst>
          </p:cNvPr>
          <p:cNvSpPr txBox="1"/>
          <p:nvPr/>
        </p:nvSpPr>
        <p:spPr>
          <a:xfrm>
            <a:off x="427037" y="4367537"/>
            <a:ext cx="7015241" cy="574365"/>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400"/>
              <a:t>Promotes reuse</a:t>
            </a:r>
          </a:p>
        </p:txBody>
      </p:sp>
      <p:sp>
        <p:nvSpPr>
          <p:cNvPr id="24" name="TextBox 1">
            <a:extLst>
              <a:ext uri="{FF2B5EF4-FFF2-40B4-BE49-F238E27FC236}">
                <a16:creationId xmlns:a16="http://schemas.microsoft.com/office/drawing/2014/main" id="{64A5959B-F99A-42AF-AFA5-6C59D7C49278}"/>
              </a:ext>
            </a:extLst>
          </p:cNvPr>
          <p:cNvSpPr txBox="1"/>
          <p:nvPr/>
        </p:nvSpPr>
        <p:spPr>
          <a:xfrm>
            <a:off x="427037" y="5093504"/>
            <a:ext cx="7015241" cy="574365"/>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400"/>
              <a:t>Modular and can be linked</a:t>
            </a:r>
          </a:p>
        </p:txBody>
      </p:sp>
      <p:sp>
        <p:nvSpPr>
          <p:cNvPr id="25" name="TextBox 1">
            <a:extLst>
              <a:ext uri="{FF2B5EF4-FFF2-40B4-BE49-F238E27FC236}">
                <a16:creationId xmlns:a16="http://schemas.microsoft.com/office/drawing/2014/main" id="{07EA3284-7FC0-4F63-BBA7-A12453157CE3}"/>
              </a:ext>
            </a:extLst>
          </p:cNvPr>
          <p:cNvSpPr txBox="1"/>
          <p:nvPr/>
        </p:nvSpPr>
        <p:spPr>
          <a:xfrm>
            <a:off x="427037" y="5819472"/>
            <a:ext cx="7015241" cy="574365"/>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400"/>
              <a:t>Simplifies orchestration</a:t>
            </a:r>
          </a:p>
        </p:txBody>
      </p:sp>
      <p:sp>
        <p:nvSpPr>
          <p:cNvPr id="16" name="Rectangle 15">
            <a:extLst>
              <a:ext uri="{FF2B5EF4-FFF2-40B4-BE49-F238E27FC236}">
                <a16:creationId xmlns:a16="http://schemas.microsoft.com/office/drawing/2014/main" id="{BEFFE8D7-B4DC-4E44-9C71-8540EAE016EB}"/>
              </a:ext>
              <a:ext uri="{C183D7F6-B498-43B3-948B-1728B52AA6E4}">
                <adec:decorative xmlns:adec="http://schemas.microsoft.com/office/drawing/2017/decorative" val="1"/>
              </a:ext>
            </a:extLst>
          </p:cNvPr>
          <p:cNvSpPr/>
          <p:nvPr/>
        </p:nvSpPr>
        <p:spPr bwMode="auto">
          <a:xfrm>
            <a:off x="7597714" y="1463669"/>
            <a:ext cx="4411724" cy="489807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521" tIns="149217" rIns="186521" bIns="149217"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51028" fontAlgn="base">
              <a:lnSpc>
                <a:spcPct val="90000"/>
              </a:lnSpc>
              <a:spcBef>
                <a:spcPct val="0"/>
              </a:spcBef>
              <a:spcAft>
                <a:spcPct val="0"/>
              </a:spcAft>
            </a:pPr>
            <a:endParaRPr lang="en-IN" sz="2448" err="1">
              <a:gradFill>
                <a:gsLst>
                  <a:gs pos="0">
                    <a:srgbClr val="FFFFFF"/>
                  </a:gs>
                  <a:gs pos="100000">
                    <a:srgbClr val="FFFFFF"/>
                  </a:gs>
                </a:gsLst>
                <a:lin ang="5400000" scaled="0"/>
              </a:gradFill>
              <a:cs typeface="Segoe UI" pitchFamily="34" charset="0"/>
            </a:endParaRPr>
          </a:p>
        </p:txBody>
      </p:sp>
      <p:grpSp>
        <p:nvGrpSpPr>
          <p:cNvPr id="5" name="Group 4" descr="An ARM template is shown being deployed in Development, Production, and Quality Assurance">
            <a:extLst>
              <a:ext uri="{FF2B5EF4-FFF2-40B4-BE49-F238E27FC236}">
                <a16:creationId xmlns:a16="http://schemas.microsoft.com/office/drawing/2014/main" id="{17DBA4EE-1510-4FEB-9A72-0F49DC88BBAB}"/>
              </a:ext>
            </a:extLst>
          </p:cNvPr>
          <p:cNvGrpSpPr/>
          <p:nvPr/>
        </p:nvGrpSpPr>
        <p:grpSpPr>
          <a:xfrm>
            <a:off x="7915163" y="1778001"/>
            <a:ext cx="3743438" cy="4193282"/>
            <a:chOff x="409260" y="1193514"/>
            <a:chExt cx="2908098" cy="3772935"/>
          </a:xfrm>
        </p:grpSpPr>
        <p:sp>
          <p:nvSpPr>
            <p:cNvPr id="7" name="Rectangle 6">
              <a:extLst>
                <a:ext uri="{FF2B5EF4-FFF2-40B4-BE49-F238E27FC236}">
                  <a16:creationId xmlns:a16="http://schemas.microsoft.com/office/drawing/2014/main" id="{1B5185C2-7528-45DF-8F51-CED2629D6B8D}"/>
                </a:ext>
              </a:extLst>
            </p:cNvPr>
            <p:cNvSpPr/>
            <p:nvPr/>
          </p:nvSpPr>
          <p:spPr bwMode="auto">
            <a:xfrm>
              <a:off x="409260" y="1193514"/>
              <a:ext cx="1790301" cy="739898"/>
            </a:xfrm>
            <a:prstGeom prst="rect">
              <a:avLst/>
            </a:prstGeom>
            <a:solidFill>
              <a:schemeClr val="bg1">
                <a:lumMod val="95000"/>
              </a:schemeClr>
            </a:solid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a:solidFill>
                    <a:schemeClr val="tx1"/>
                  </a:solidFill>
                  <a:latin typeface="+mj-lt"/>
                  <a:ea typeface="Verdana" panose="020B0604030504040204" pitchFamily="34" charset="0"/>
                  <a:cs typeface="Segoe UI" pitchFamily="34" charset="0"/>
                </a:rPr>
                <a:t>ARM</a:t>
              </a:r>
            </a:p>
            <a:p>
              <a:pPr algn="ctr" defTabSz="951028" fontAlgn="base">
                <a:spcBef>
                  <a:spcPct val="0"/>
                </a:spcBef>
                <a:spcAft>
                  <a:spcPct val="0"/>
                </a:spcAft>
              </a:pPr>
              <a:r>
                <a:rPr lang="en-US" b="1">
                  <a:solidFill>
                    <a:schemeClr val="tx1"/>
                  </a:solidFill>
                  <a:latin typeface="+mj-lt"/>
                  <a:ea typeface="Verdana" panose="020B0604030504040204" pitchFamily="34" charset="0"/>
                  <a:cs typeface="Segoe UI" pitchFamily="34" charset="0"/>
                </a:rPr>
                <a:t>Template</a:t>
              </a:r>
            </a:p>
          </p:txBody>
        </p:sp>
        <p:cxnSp>
          <p:nvCxnSpPr>
            <p:cNvPr id="12" name="Connector: Elbow 11" descr="Arrow pointing right">
              <a:extLst>
                <a:ext uri="{FF2B5EF4-FFF2-40B4-BE49-F238E27FC236}">
                  <a16:creationId xmlns:a16="http://schemas.microsoft.com/office/drawing/2014/main" id="{F1E99D06-8763-496C-887D-A73563BD1E76}"/>
                </a:ext>
              </a:extLst>
            </p:cNvPr>
            <p:cNvCxnSpPr>
              <a:cxnSpLocks/>
              <a:stCxn id="7" idx="2"/>
              <a:endCxn id="8" idx="1"/>
            </p:cNvCxnSpPr>
            <p:nvPr/>
          </p:nvCxnSpPr>
          <p:spPr>
            <a:xfrm rot="16200000" flipH="1">
              <a:off x="1083495" y="2154326"/>
              <a:ext cx="664476" cy="222647"/>
            </a:xfrm>
            <a:prstGeom prst="bentConnector2">
              <a:avLst/>
            </a:prstGeom>
            <a:ln w="19050">
              <a:prstDash val="sysDash"/>
              <a:tailEnd type="triangle" w="lg" len="med"/>
            </a:ln>
          </p:spPr>
          <p:style>
            <a:lnRef idx="1">
              <a:schemeClr val="dk1"/>
            </a:lnRef>
            <a:fillRef idx="0">
              <a:schemeClr val="dk1"/>
            </a:fillRef>
            <a:effectRef idx="0">
              <a:schemeClr val="dk1"/>
            </a:effectRef>
            <a:fontRef idx="minor">
              <a:schemeClr val="tx1"/>
            </a:fontRef>
          </p:style>
        </p:cxnSp>
        <p:sp>
          <p:nvSpPr>
            <p:cNvPr id="8" name="Rectangle 7">
              <a:extLst>
                <a:ext uri="{FF2B5EF4-FFF2-40B4-BE49-F238E27FC236}">
                  <a16:creationId xmlns:a16="http://schemas.microsoft.com/office/drawing/2014/main" id="{AA46F11A-974F-48F2-8432-F54F72582827}"/>
                </a:ext>
              </a:extLst>
            </p:cNvPr>
            <p:cNvSpPr/>
            <p:nvPr/>
          </p:nvSpPr>
          <p:spPr bwMode="auto">
            <a:xfrm>
              <a:off x="1527057" y="2276626"/>
              <a:ext cx="1790301" cy="642523"/>
            </a:xfrm>
            <a:prstGeom prst="rect">
              <a:avLst/>
            </a:prstGeom>
            <a:no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a:solidFill>
                    <a:schemeClr val="tx1"/>
                  </a:solidFill>
                  <a:ea typeface="Verdana" panose="020B0604030504040204" pitchFamily="34" charset="0"/>
                  <a:cs typeface="Segoe UI" pitchFamily="34" charset="0"/>
                </a:rPr>
                <a:t>Development</a:t>
              </a:r>
            </a:p>
          </p:txBody>
        </p:sp>
        <p:cxnSp>
          <p:nvCxnSpPr>
            <p:cNvPr id="13" name="Connector: Elbow 12" descr="Arrow pointing right">
              <a:extLst>
                <a:ext uri="{FF2B5EF4-FFF2-40B4-BE49-F238E27FC236}">
                  <a16:creationId xmlns:a16="http://schemas.microsoft.com/office/drawing/2014/main" id="{E2945F88-F91C-431E-8281-3A4B9E844192}"/>
                </a:ext>
              </a:extLst>
            </p:cNvPr>
            <p:cNvCxnSpPr>
              <a:cxnSpLocks/>
              <a:stCxn id="7" idx="2"/>
              <a:endCxn id="11" idx="1"/>
            </p:cNvCxnSpPr>
            <p:nvPr/>
          </p:nvCxnSpPr>
          <p:spPr>
            <a:xfrm rot="16200000" flipH="1">
              <a:off x="571670" y="2666151"/>
              <a:ext cx="1688126" cy="222647"/>
            </a:xfrm>
            <a:prstGeom prst="bentConnector2">
              <a:avLst/>
            </a:prstGeom>
            <a:ln w="19050">
              <a:prstDash val="sysDash"/>
              <a:tailEnd type="triangle" w="lg" len="med"/>
            </a:ln>
          </p:spPr>
          <p:style>
            <a:lnRef idx="1">
              <a:schemeClr val="dk1"/>
            </a:lnRef>
            <a:fillRef idx="0">
              <a:schemeClr val="dk1"/>
            </a:fillRef>
            <a:effectRef idx="0">
              <a:schemeClr val="dk1"/>
            </a:effectRef>
            <a:fontRef idx="minor">
              <a:schemeClr val="tx1"/>
            </a:fontRef>
          </p:style>
        </p:cxnSp>
        <p:sp>
          <p:nvSpPr>
            <p:cNvPr id="11" name="Rectangle 10">
              <a:extLst>
                <a:ext uri="{FF2B5EF4-FFF2-40B4-BE49-F238E27FC236}">
                  <a16:creationId xmlns:a16="http://schemas.microsoft.com/office/drawing/2014/main" id="{0CE43D46-0B25-4589-B644-CFC1BE0074B7}"/>
                </a:ext>
              </a:extLst>
            </p:cNvPr>
            <p:cNvSpPr/>
            <p:nvPr/>
          </p:nvSpPr>
          <p:spPr bwMode="auto">
            <a:xfrm>
              <a:off x="1527057" y="3300276"/>
              <a:ext cx="1790301" cy="642523"/>
            </a:xfrm>
            <a:prstGeom prst="rect">
              <a:avLst/>
            </a:prstGeom>
            <a:solidFill>
              <a:schemeClr val="bg1">
                <a:lumMod val="95000"/>
              </a:schemeClr>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a:solidFill>
                    <a:schemeClr val="tx1"/>
                  </a:solidFill>
                  <a:ea typeface="Verdana" panose="020B0604030504040204" pitchFamily="34" charset="0"/>
                  <a:cs typeface="Segoe UI" pitchFamily="34" charset="0"/>
                </a:rPr>
                <a:t>Production</a:t>
              </a:r>
            </a:p>
          </p:txBody>
        </p:sp>
        <p:cxnSp>
          <p:nvCxnSpPr>
            <p:cNvPr id="14" name="Connector: Elbow 13" descr="Arrow pointing right">
              <a:extLst>
                <a:ext uri="{FF2B5EF4-FFF2-40B4-BE49-F238E27FC236}">
                  <a16:creationId xmlns:a16="http://schemas.microsoft.com/office/drawing/2014/main" id="{D055DEBE-E1DB-4540-B1B6-2F8C711EF887}"/>
                </a:ext>
              </a:extLst>
            </p:cNvPr>
            <p:cNvCxnSpPr>
              <a:cxnSpLocks/>
              <a:stCxn id="7" idx="2"/>
              <a:endCxn id="9" idx="1"/>
            </p:cNvCxnSpPr>
            <p:nvPr/>
          </p:nvCxnSpPr>
          <p:spPr>
            <a:xfrm rot="16200000" flipH="1">
              <a:off x="59845" y="3177976"/>
              <a:ext cx="2711776" cy="222647"/>
            </a:xfrm>
            <a:prstGeom prst="bentConnector2">
              <a:avLst/>
            </a:prstGeom>
            <a:ln w="19050">
              <a:prstDash val="sysDash"/>
              <a:tailEnd type="triangle" w="lg" len="med"/>
            </a:ln>
          </p:spPr>
          <p:style>
            <a:lnRef idx="1">
              <a:schemeClr val="dk1"/>
            </a:lnRef>
            <a:fillRef idx="0">
              <a:schemeClr val="dk1"/>
            </a:fillRef>
            <a:effectRef idx="0">
              <a:schemeClr val="dk1"/>
            </a:effectRef>
            <a:fontRef idx="minor">
              <a:schemeClr val="tx1"/>
            </a:fontRef>
          </p:style>
        </p:cxnSp>
        <p:sp>
          <p:nvSpPr>
            <p:cNvPr id="9" name="Rectangle 8">
              <a:extLst>
                <a:ext uri="{FF2B5EF4-FFF2-40B4-BE49-F238E27FC236}">
                  <a16:creationId xmlns:a16="http://schemas.microsoft.com/office/drawing/2014/main" id="{BEA681F5-6C1E-47C1-9187-917D19CC2C81}"/>
                </a:ext>
              </a:extLst>
            </p:cNvPr>
            <p:cNvSpPr/>
            <p:nvPr/>
          </p:nvSpPr>
          <p:spPr bwMode="auto">
            <a:xfrm>
              <a:off x="1527057" y="4323926"/>
              <a:ext cx="1790301" cy="642523"/>
            </a:xfrm>
            <a:prstGeom prst="rect">
              <a:avLst/>
            </a:prstGeom>
            <a:no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a:solidFill>
                    <a:schemeClr val="tx1"/>
                  </a:solidFill>
                  <a:ea typeface="Verdana" panose="020B0604030504040204" pitchFamily="34" charset="0"/>
                  <a:cs typeface="Segoe UI" pitchFamily="34" charset="0"/>
                </a:rPr>
                <a:t>Quality</a:t>
              </a:r>
            </a:p>
            <a:p>
              <a:pPr algn="ctr" defTabSz="951028" fontAlgn="base">
                <a:spcBef>
                  <a:spcPct val="0"/>
                </a:spcBef>
                <a:spcAft>
                  <a:spcPct val="0"/>
                </a:spcAft>
              </a:pPr>
              <a:r>
                <a:rPr lang="en-US">
                  <a:solidFill>
                    <a:schemeClr val="tx1"/>
                  </a:solidFill>
                  <a:ea typeface="Verdana" panose="020B0604030504040204" pitchFamily="34" charset="0"/>
                  <a:cs typeface="Segoe UI" pitchFamily="34" charset="0"/>
                </a:rPr>
                <a:t>Assurance</a:t>
              </a:r>
            </a:p>
          </p:txBody>
        </p:sp>
      </p:grpSp>
    </p:spTree>
    <p:extLst>
      <p:ext uri="{BB962C8B-B14F-4D97-AF65-F5344CB8AC3E}">
        <p14:creationId xmlns:p14="http://schemas.microsoft.com/office/powerpoint/2010/main" val="3410486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D43C9-A706-480F-A06C-1ED37469D207}"/>
              </a:ext>
            </a:extLst>
          </p:cNvPr>
          <p:cNvSpPr>
            <a:spLocks noGrp="1"/>
          </p:cNvSpPr>
          <p:nvPr>
            <p:ph type="title"/>
          </p:nvPr>
        </p:nvSpPr>
        <p:spPr/>
        <p:txBody>
          <a:bodyPr/>
          <a:lstStyle/>
          <a:p>
            <a:r>
              <a:rPr lang="en-US" dirty="0"/>
              <a:t>Explore the ARM Template Schema</a:t>
            </a:r>
          </a:p>
        </p:txBody>
      </p:sp>
      <p:sp>
        <p:nvSpPr>
          <p:cNvPr id="8" name="TextBox 1">
            <a:extLst>
              <a:ext uri="{FF2B5EF4-FFF2-40B4-BE49-F238E27FC236}">
                <a16:creationId xmlns:a16="http://schemas.microsoft.com/office/drawing/2014/main" id="{A39056A0-0557-4299-8691-1E731DE70B94}"/>
              </a:ext>
            </a:extLst>
          </p:cNvPr>
          <p:cNvSpPr txBox="1"/>
          <p:nvPr/>
        </p:nvSpPr>
        <p:spPr>
          <a:xfrm>
            <a:off x="427038" y="1463668"/>
            <a:ext cx="5629588" cy="1051023"/>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200"/>
              <a:t>Defines all the Resource manager resources in a deployment</a:t>
            </a:r>
          </a:p>
        </p:txBody>
      </p:sp>
      <p:sp>
        <p:nvSpPr>
          <p:cNvPr id="9" name="TextBox 1">
            <a:extLst>
              <a:ext uri="{FF2B5EF4-FFF2-40B4-BE49-F238E27FC236}">
                <a16:creationId xmlns:a16="http://schemas.microsoft.com/office/drawing/2014/main" id="{9B0DA49B-2AB8-482F-A738-5B393399D383}"/>
              </a:ext>
            </a:extLst>
          </p:cNvPr>
          <p:cNvSpPr txBox="1"/>
          <p:nvPr/>
        </p:nvSpPr>
        <p:spPr>
          <a:xfrm>
            <a:off x="427038" y="2673860"/>
            <a:ext cx="5629588" cy="730481"/>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200"/>
              <a:t>Written in JSON</a:t>
            </a:r>
          </a:p>
        </p:txBody>
      </p:sp>
      <p:sp>
        <p:nvSpPr>
          <p:cNvPr id="10" name="TextBox 1">
            <a:extLst>
              <a:ext uri="{FF2B5EF4-FFF2-40B4-BE49-F238E27FC236}">
                <a16:creationId xmlns:a16="http://schemas.microsoft.com/office/drawing/2014/main" id="{2ABCDACA-4AAB-4893-B8DD-D7C22C0C62BD}"/>
              </a:ext>
            </a:extLst>
          </p:cNvPr>
          <p:cNvSpPr txBox="1"/>
          <p:nvPr/>
        </p:nvSpPr>
        <p:spPr>
          <a:xfrm>
            <a:off x="427038" y="3563511"/>
            <a:ext cx="5629588" cy="730481"/>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200"/>
              <a:t>A collection of key-value pairs</a:t>
            </a:r>
          </a:p>
        </p:txBody>
      </p:sp>
      <p:sp>
        <p:nvSpPr>
          <p:cNvPr id="11" name="TextBox 1">
            <a:extLst>
              <a:ext uri="{FF2B5EF4-FFF2-40B4-BE49-F238E27FC236}">
                <a16:creationId xmlns:a16="http://schemas.microsoft.com/office/drawing/2014/main" id="{A4CC9C80-4DD8-4007-BBBB-373F7D706594}"/>
              </a:ext>
            </a:extLst>
          </p:cNvPr>
          <p:cNvSpPr txBox="1"/>
          <p:nvPr/>
        </p:nvSpPr>
        <p:spPr>
          <a:xfrm>
            <a:off x="427038" y="4453162"/>
            <a:ext cx="5629588" cy="730481"/>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200"/>
              <a:t>Each key is a string</a:t>
            </a:r>
          </a:p>
        </p:txBody>
      </p:sp>
      <p:sp>
        <p:nvSpPr>
          <p:cNvPr id="12" name="TextBox 1">
            <a:extLst>
              <a:ext uri="{FF2B5EF4-FFF2-40B4-BE49-F238E27FC236}">
                <a16:creationId xmlns:a16="http://schemas.microsoft.com/office/drawing/2014/main" id="{5340D256-A76C-4D77-8B8B-48665DD927D2}"/>
              </a:ext>
            </a:extLst>
          </p:cNvPr>
          <p:cNvSpPr txBox="1"/>
          <p:nvPr/>
        </p:nvSpPr>
        <p:spPr>
          <a:xfrm>
            <a:off x="427038" y="5342813"/>
            <a:ext cx="5629588" cy="1018933"/>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200" dirty="0"/>
              <a:t>Each value can be a string, number, Boolean expression, list of values, object </a:t>
            </a:r>
          </a:p>
        </p:txBody>
      </p:sp>
      <p:sp>
        <p:nvSpPr>
          <p:cNvPr id="6" name="Rectangle 5">
            <a:extLst>
              <a:ext uri="{FF2B5EF4-FFF2-40B4-BE49-F238E27FC236}">
                <a16:creationId xmlns:a16="http://schemas.microsoft.com/office/drawing/2014/main" id="{9D75F2C2-A09A-4F9F-A94A-7AECE11B9638}"/>
              </a:ext>
              <a:ext uri="{C183D7F6-B498-43B3-948B-1728B52AA6E4}">
                <adec:decorative xmlns:adec="http://schemas.microsoft.com/office/drawing/2017/decorative" val="0"/>
              </a:ext>
            </a:extLst>
          </p:cNvPr>
          <p:cNvSpPr/>
          <p:nvPr/>
        </p:nvSpPr>
        <p:spPr bwMode="auto">
          <a:xfrm>
            <a:off x="6218237" y="1463669"/>
            <a:ext cx="5791201" cy="4898077"/>
          </a:xfrm>
          <a:prstGeom prst="rect">
            <a:avLst/>
          </a:prstGeom>
          <a:solidFill>
            <a:schemeClr val="bg1"/>
          </a:solid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274320" tIns="274320" rIns="182880" bIns="149217"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nSpc>
                <a:spcPct val="120000"/>
              </a:lnSpc>
            </a:pPr>
            <a:r>
              <a:rPr lang="en-US" sz="2000">
                <a:solidFill>
                  <a:schemeClr val="tx1"/>
                </a:solidFill>
                <a:latin typeface="Consolas" panose="020B0609020204030204" pitchFamily="49" charset="0"/>
              </a:rPr>
              <a:t>{</a:t>
            </a:r>
          </a:p>
          <a:p>
            <a:pPr>
              <a:lnSpc>
                <a:spcPct val="120000"/>
              </a:lnSpc>
            </a:pPr>
            <a:r>
              <a:rPr lang="en-US" sz="2000">
                <a:solidFill>
                  <a:schemeClr val="tx1"/>
                </a:solidFill>
                <a:latin typeface="Consolas" panose="020B0609020204030204" pitchFamily="49" charset="0"/>
              </a:rPr>
              <a:t>    "$schema": 	"http://schema.management.</a:t>
            </a:r>
          </a:p>
          <a:p>
            <a:pPr>
              <a:lnSpc>
                <a:spcPct val="120000"/>
              </a:lnSpc>
            </a:pPr>
            <a:r>
              <a:rPr lang="en-US" sz="2000">
                <a:solidFill>
                  <a:schemeClr val="tx1"/>
                </a:solidFill>
                <a:latin typeface="Consolas" panose="020B0609020204030204" pitchFamily="49" charset="0"/>
              </a:rPr>
              <a:t>	azure.com/schemas/2019-04-	01/deploymentTemplate.json#",</a:t>
            </a:r>
          </a:p>
          <a:p>
            <a:pPr>
              <a:lnSpc>
                <a:spcPct val="120000"/>
              </a:lnSpc>
            </a:pPr>
            <a:r>
              <a:rPr lang="en-US" sz="2000">
                <a:solidFill>
                  <a:schemeClr val="tx1"/>
                </a:solidFill>
                <a:latin typeface="Consolas" panose="020B0609020204030204" pitchFamily="49" charset="0"/>
              </a:rPr>
              <a:t>    "contentVersion": "",</a:t>
            </a:r>
          </a:p>
          <a:p>
            <a:pPr>
              <a:lnSpc>
                <a:spcPct val="120000"/>
              </a:lnSpc>
            </a:pPr>
            <a:r>
              <a:rPr lang="en-US" sz="2000">
                <a:solidFill>
                  <a:schemeClr val="tx1"/>
                </a:solidFill>
                <a:latin typeface="Consolas" panose="020B0609020204030204" pitchFamily="49" charset="0"/>
              </a:rPr>
              <a:t>    "parameters": {},</a:t>
            </a:r>
          </a:p>
          <a:p>
            <a:pPr>
              <a:lnSpc>
                <a:spcPct val="120000"/>
              </a:lnSpc>
            </a:pPr>
            <a:r>
              <a:rPr lang="en-US" sz="2000">
                <a:solidFill>
                  <a:schemeClr val="tx1"/>
                </a:solidFill>
                <a:latin typeface="Consolas" panose="020B0609020204030204" pitchFamily="49" charset="0"/>
              </a:rPr>
              <a:t>    "variables": {},</a:t>
            </a:r>
          </a:p>
          <a:p>
            <a:pPr>
              <a:lnSpc>
                <a:spcPct val="120000"/>
              </a:lnSpc>
            </a:pPr>
            <a:r>
              <a:rPr lang="en-US" sz="2000">
                <a:solidFill>
                  <a:schemeClr val="tx1"/>
                </a:solidFill>
                <a:latin typeface="Consolas" panose="020B0609020204030204" pitchFamily="49" charset="0"/>
              </a:rPr>
              <a:t>    "functions": [],</a:t>
            </a:r>
          </a:p>
          <a:p>
            <a:pPr>
              <a:lnSpc>
                <a:spcPct val="120000"/>
              </a:lnSpc>
            </a:pPr>
            <a:r>
              <a:rPr lang="en-US" sz="2000">
                <a:solidFill>
                  <a:schemeClr val="tx1"/>
                </a:solidFill>
                <a:latin typeface="Consolas" panose="020B0609020204030204" pitchFamily="49" charset="0"/>
              </a:rPr>
              <a:t>    "resources": [],</a:t>
            </a:r>
          </a:p>
          <a:p>
            <a:pPr>
              <a:lnSpc>
                <a:spcPct val="120000"/>
              </a:lnSpc>
            </a:pPr>
            <a:r>
              <a:rPr lang="en-US" sz="2000">
                <a:solidFill>
                  <a:schemeClr val="tx1"/>
                </a:solidFill>
                <a:latin typeface="Consolas" panose="020B0609020204030204" pitchFamily="49" charset="0"/>
              </a:rPr>
              <a:t>    "outputs": {}</a:t>
            </a:r>
          </a:p>
          <a:p>
            <a:pPr>
              <a:lnSpc>
                <a:spcPct val="120000"/>
              </a:lnSpc>
            </a:pPr>
            <a:r>
              <a:rPr lang="en-US" sz="2000">
                <a:solidFill>
                  <a:schemeClr val="tx1"/>
                </a:solidFill>
                <a:latin typeface="Consolas" panose="020B0609020204030204" pitchFamily="49" charset="0"/>
              </a:rPr>
              <a:t>}</a:t>
            </a:r>
          </a:p>
        </p:txBody>
      </p:sp>
    </p:spTree>
    <p:extLst>
      <p:ext uri="{BB962C8B-B14F-4D97-AF65-F5344CB8AC3E}">
        <p14:creationId xmlns:p14="http://schemas.microsoft.com/office/powerpoint/2010/main" val="4539778"/>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0785C-880A-4483-946F-1BEE5178869D}"/>
              </a:ext>
            </a:extLst>
          </p:cNvPr>
          <p:cNvSpPr>
            <a:spLocks noGrp="1"/>
          </p:cNvSpPr>
          <p:nvPr>
            <p:ph type="title"/>
          </p:nvPr>
        </p:nvSpPr>
        <p:spPr/>
        <p:txBody>
          <a:bodyPr/>
          <a:lstStyle/>
          <a:p>
            <a:r>
              <a:rPr lang="en-US" dirty="0"/>
              <a:t>Explore the ARM Template Parameters</a:t>
            </a:r>
          </a:p>
        </p:txBody>
      </p:sp>
      <p:sp>
        <p:nvSpPr>
          <p:cNvPr id="9" name="TextBox 1">
            <a:extLst>
              <a:ext uri="{FF2B5EF4-FFF2-40B4-BE49-F238E27FC236}">
                <a16:creationId xmlns:a16="http://schemas.microsoft.com/office/drawing/2014/main" id="{25BF0B9B-B097-4E8A-8C46-7E428ACAD8C2}"/>
              </a:ext>
            </a:extLst>
          </p:cNvPr>
          <p:cNvSpPr txBox="1"/>
          <p:nvPr/>
        </p:nvSpPr>
        <p:spPr>
          <a:xfrm>
            <a:off x="427038" y="1463668"/>
            <a:ext cx="3636962" cy="1685932"/>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400"/>
              <a:t>Specify which values are configurable when the template runs</a:t>
            </a:r>
          </a:p>
        </p:txBody>
      </p:sp>
      <p:sp>
        <p:nvSpPr>
          <p:cNvPr id="10" name="TextBox 1">
            <a:extLst>
              <a:ext uri="{FF2B5EF4-FFF2-40B4-BE49-F238E27FC236}">
                <a16:creationId xmlns:a16="http://schemas.microsoft.com/office/drawing/2014/main" id="{01D12586-576E-4A0C-A35C-E0FE6A712C4B}"/>
              </a:ext>
            </a:extLst>
          </p:cNvPr>
          <p:cNvSpPr txBox="1"/>
          <p:nvPr/>
        </p:nvSpPr>
        <p:spPr>
          <a:xfrm>
            <a:off x="427038" y="3302000"/>
            <a:ext cx="3636962" cy="3071054"/>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400"/>
              <a:t>This example has two parameters: one for a VM’s username (</a:t>
            </a:r>
            <a:r>
              <a:rPr lang="en-US" sz="2400" err="1"/>
              <a:t>adminUsername</a:t>
            </a:r>
            <a:r>
              <a:rPr lang="en-US" sz="2400"/>
              <a:t>), and one for its password (</a:t>
            </a:r>
            <a:r>
              <a:rPr lang="en-US" sz="2400" err="1"/>
              <a:t>adminPassword</a:t>
            </a:r>
            <a:r>
              <a:rPr lang="en-US" sz="2400"/>
              <a:t>)</a:t>
            </a:r>
          </a:p>
        </p:txBody>
      </p:sp>
      <p:sp>
        <p:nvSpPr>
          <p:cNvPr id="6" name="Rectangle 5">
            <a:extLst>
              <a:ext uri="{FF2B5EF4-FFF2-40B4-BE49-F238E27FC236}">
                <a16:creationId xmlns:a16="http://schemas.microsoft.com/office/drawing/2014/main" id="{5DCECF3E-9A0A-4CE7-A06B-453DABFA6DBF}"/>
              </a:ext>
              <a:ext uri="{C183D7F6-B498-43B3-948B-1728B52AA6E4}">
                <adec:decorative xmlns:adec="http://schemas.microsoft.com/office/drawing/2017/decorative" val="0"/>
              </a:ext>
            </a:extLst>
          </p:cNvPr>
          <p:cNvSpPr/>
          <p:nvPr/>
        </p:nvSpPr>
        <p:spPr bwMode="auto">
          <a:xfrm>
            <a:off x="4219448" y="1463669"/>
            <a:ext cx="7789990" cy="4930168"/>
          </a:xfrm>
          <a:prstGeom prst="rect">
            <a:avLst/>
          </a:prstGeom>
          <a:solidFill>
            <a:schemeClr val="bg1"/>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57200" tIns="320040" rIns="365760" bIns="149217"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r>
              <a:rPr lang="en-US" sz="2000">
                <a:solidFill>
                  <a:schemeClr val="tx1"/>
                </a:solidFill>
                <a:latin typeface="Consolas" panose="020B0609020204030204" pitchFamily="49" charset="0"/>
              </a:rPr>
              <a:t>"parameters": {</a:t>
            </a:r>
          </a:p>
          <a:p>
            <a:r>
              <a:rPr lang="en-US" sz="2000">
                <a:solidFill>
                  <a:schemeClr val="tx1"/>
                </a:solidFill>
                <a:latin typeface="Consolas" panose="020B0609020204030204" pitchFamily="49" charset="0"/>
              </a:rPr>
              <a:t>  "</a:t>
            </a:r>
            <a:r>
              <a:rPr lang="en-US" sz="2000" err="1">
                <a:solidFill>
                  <a:schemeClr val="tx1"/>
                </a:solidFill>
                <a:latin typeface="Consolas" panose="020B0609020204030204" pitchFamily="49" charset="0"/>
              </a:rPr>
              <a:t>adminUsername</a:t>
            </a:r>
            <a:r>
              <a:rPr lang="en-US" sz="2000">
                <a:solidFill>
                  <a:schemeClr val="tx1"/>
                </a:solidFill>
                <a:latin typeface="Consolas" panose="020B0609020204030204" pitchFamily="49" charset="0"/>
              </a:rPr>
              <a:t>": {</a:t>
            </a:r>
          </a:p>
          <a:p>
            <a:r>
              <a:rPr lang="en-US" sz="2000">
                <a:solidFill>
                  <a:schemeClr val="tx1"/>
                </a:solidFill>
                <a:latin typeface="Consolas" panose="020B0609020204030204" pitchFamily="49" charset="0"/>
              </a:rPr>
              <a:t>    "type": "string",</a:t>
            </a:r>
          </a:p>
          <a:p>
            <a:r>
              <a:rPr lang="en-US" sz="2000">
                <a:solidFill>
                  <a:schemeClr val="tx1"/>
                </a:solidFill>
                <a:latin typeface="Consolas" panose="020B0609020204030204" pitchFamily="49" charset="0"/>
              </a:rPr>
              <a:t>    "metadata": {</a:t>
            </a:r>
          </a:p>
          <a:p>
            <a:r>
              <a:rPr lang="en-US" sz="2000">
                <a:solidFill>
                  <a:schemeClr val="tx1"/>
                </a:solidFill>
                <a:latin typeface="Consolas"/>
              </a:rPr>
              <a:t>      "description": "Username for the VM."</a:t>
            </a:r>
          </a:p>
          <a:p>
            <a:r>
              <a:rPr lang="en-US" sz="2000">
                <a:solidFill>
                  <a:schemeClr val="tx1"/>
                </a:solidFill>
                <a:latin typeface="Consolas" panose="020B0609020204030204" pitchFamily="49" charset="0"/>
              </a:rPr>
              <a:t>    }</a:t>
            </a:r>
          </a:p>
          <a:p>
            <a:r>
              <a:rPr lang="en-US" sz="2000">
                <a:solidFill>
                  <a:schemeClr val="tx1"/>
                </a:solidFill>
                <a:latin typeface="Consolas" panose="020B0609020204030204" pitchFamily="49" charset="0"/>
              </a:rPr>
              <a:t>  },</a:t>
            </a:r>
          </a:p>
          <a:p>
            <a:r>
              <a:rPr lang="en-US" sz="2000">
                <a:solidFill>
                  <a:schemeClr val="tx1"/>
                </a:solidFill>
                <a:latin typeface="Consolas" panose="020B0609020204030204" pitchFamily="49" charset="0"/>
              </a:rPr>
              <a:t>  "</a:t>
            </a:r>
            <a:r>
              <a:rPr lang="en-US" sz="2000" err="1">
                <a:solidFill>
                  <a:schemeClr val="tx1"/>
                </a:solidFill>
                <a:latin typeface="Consolas" panose="020B0609020204030204" pitchFamily="49" charset="0"/>
              </a:rPr>
              <a:t>adminPassword</a:t>
            </a:r>
            <a:r>
              <a:rPr lang="en-US" sz="2000">
                <a:solidFill>
                  <a:schemeClr val="tx1"/>
                </a:solidFill>
                <a:latin typeface="Consolas" panose="020B0609020204030204" pitchFamily="49" charset="0"/>
              </a:rPr>
              <a:t>": {</a:t>
            </a:r>
          </a:p>
          <a:p>
            <a:r>
              <a:rPr lang="en-US" sz="2000">
                <a:solidFill>
                  <a:schemeClr val="tx1"/>
                </a:solidFill>
                <a:latin typeface="Consolas" panose="020B0609020204030204" pitchFamily="49" charset="0"/>
              </a:rPr>
              <a:t>    "type": "</a:t>
            </a:r>
            <a:r>
              <a:rPr lang="en-US" sz="2000" err="1">
                <a:solidFill>
                  <a:schemeClr val="tx1"/>
                </a:solidFill>
                <a:latin typeface="Consolas" panose="020B0609020204030204" pitchFamily="49" charset="0"/>
              </a:rPr>
              <a:t>securestring</a:t>
            </a:r>
            <a:r>
              <a:rPr lang="en-US" sz="2000">
                <a:solidFill>
                  <a:schemeClr val="tx1"/>
                </a:solidFill>
                <a:latin typeface="Consolas" panose="020B0609020204030204" pitchFamily="49" charset="0"/>
              </a:rPr>
              <a:t>",</a:t>
            </a:r>
          </a:p>
          <a:p>
            <a:r>
              <a:rPr lang="en-US" sz="2000">
                <a:solidFill>
                  <a:schemeClr val="tx1"/>
                </a:solidFill>
                <a:latin typeface="Consolas" panose="020B0609020204030204" pitchFamily="49" charset="0"/>
              </a:rPr>
              <a:t>    "metadata": {</a:t>
            </a:r>
          </a:p>
          <a:p>
            <a:r>
              <a:rPr lang="en-US" sz="2000">
                <a:solidFill>
                  <a:schemeClr val="tx1"/>
                </a:solidFill>
                <a:latin typeface="Consolas"/>
              </a:rPr>
              <a:t>      "description": "Password for the VM."</a:t>
            </a:r>
          </a:p>
          <a:p>
            <a:r>
              <a:rPr lang="en-US" sz="2000">
                <a:solidFill>
                  <a:schemeClr val="tx1"/>
                </a:solidFill>
                <a:latin typeface="Consolas" panose="020B0609020204030204" pitchFamily="49" charset="0"/>
              </a:rPr>
              <a:t>    }</a:t>
            </a:r>
          </a:p>
          <a:p>
            <a:r>
              <a:rPr lang="en-US" sz="2000">
                <a:solidFill>
                  <a:schemeClr val="tx1"/>
                </a:solidFill>
                <a:latin typeface="Consolas" panose="020B0609020204030204" pitchFamily="49" charset="0"/>
              </a:rPr>
              <a:t>  }</a:t>
            </a:r>
          </a:p>
          <a:p>
            <a:r>
              <a:rPr lang="en-US" sz="2000">
                <a:solidFill>
                  <a:schemeClr val="tx1"/>
                </a:solidFill>
                <a:latin typeface="Consolas" panose="020B0609020204030204" pitchFamily="49" charset="0"/>
              </a:rPr>
              <a:t>}</a:t>
            </a:r>
          </a:p>
        </p:txBody>
      </p:sp>
    </p:spTree>
    <p:extLst>
      <p:ext uri="{BB962C8B-B14F-4D97-AF65-F5344CB8AC3E}">
        <p14:creationId xmlns:p14="http://schemas.microsoft.com/office/powerpoint/2010/main" val="278929716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37295" y="2998664"/>
            <a:ext cx="9070923" cy="997196"/>
          </a:xfrm>
        </p:spPr>
        <p:txBody>
          <a:bodyPr/>
          <a:lstStyle/>
          <a:p>
            <a:r>
              <a:rPr lang="en-US" spc="0" dirty="0"/>
              <a:t>Lesson 01: Configure Azure Resources with Tools</a:t>
            </a:r>
          </a:p>
        </p:txBody>
      </p:sp>
      <p:pic>
        <p:nvPicPr>
          <p:cNvPr id="7" name="Picture 6" descr="Icon of a pie chart">
            <a:extLst>
              <a:ext uri="{FF2B5EF4-FFF2-40B4-BE49-F238E27FC236}">
                <a16:creationId xmlns:a16="http://schemas.microsoft.com/office/drawing/2014/main" id="{DB0A8A1E-88C9-49FE-A197-0D6D48B004A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35228" y="2843829"/>
            <a:ext cx="1347171" cy="1347171"/>
          </a:xfrm>
          <a:prstGeom prst="rect">
            <a:avLst/>
          </a:prstGeom>
        </p:spPr>
      </p:pic>
    </p:spTree>
    <p:extLst>
      <p:ext uri="{BB962C8B-B14F-4D97-AF65-F5344CB8AC3E}">
        <p14:creationId xmlns:p14="http://schemas.microsoft.com/office/powerpoint/2010/main" val="1021348414"/>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4B955-E420-4B26-B888-C33E9BBB8DB4}"/>
              </a:ext>
            </a:extLst>
          </p:cNvPr>
          <p:cNvSpPr>
            <a:spLocks noGrp="1"/>
          </p:cNvSpPr>
          <p:nvPr>
            <p:ph type="title"/>
          </p:nvPr>
        </p:nvSpPr>
        <p:spPr/>
        <p:txBody>
          <a:bodyPr/>
          <a:lstStyle/>
          <a:p>
            <a:r>
              <a:rPr lang="en-US" dirty="0"/>
              <a:t>Review QuickStart Templates</a:t>
            </a:r>
          </a:p>
        </p:txBody>
      </p:sp>
      <p:sp>
        <p:nvSpPr>
          <p:cNvPr id="9" name="TextBox 1">
            <a:extLst>
              <a:ext uri="{FF2B5EF4-FFF2-40B4-BE49-F238E27FC236}">
                <a16:creationId xmlns:a16="http://schemas.microsoft.com/office/drawing/2014/main" id="{0EAF4BE6-957B-448A-AADF-1D0F9A97E2AA}"/>
              </a:ext>
            </a:extLst>
          </p:cNvPr>
          <p:cNvSpPr txBox="1"/>
          <p:nvPr/>
        </p:nvSpPr>
        <p:spPr>
          <a:xfrm>
            <a:off x="427038" y="1463668"/>
            <a:ext cx="5629588" cy="2204628"/>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400"/>
              <a:t>Resource Manager templates provided by the Azure community</a:t>
            </a:r>
          </a:p>
        </p:txBody>
      </p:sp>
      <p:sp>
        <p:nvSpPr>
          <p:cNvPr id="10" name="TextBox 1">
            <a:extLst>
              <a:ext uri="{FF2B5EF4-FFF2-40B4-BE49-F238E27FC236}">
                <a16:creationId xmlns:a16="http://schemas.microsoft.com/office/drawing/2014/main" id="{E5FF261B-978E-44FF-9D47-3DAAE4B7CD4A}"/>
              </a:ext>
            </a:extLst>
          </p:cNvPr>
          <p:cNvSpPr txBox="1"/>
          <p:nvPr/>
        </p:nvSpPr>
        <p:spPr>
          <a:xfrm>
            <a:off x="427038" y="3821151"/>
            <a:ext cx="5629588" cy="2204628"/>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400"/>
              <a:t>Provides everything you need to deploy your solution or  serves as a starting point for your template</a:t>
            </a:r>
          </a:p>
        </p:txBody>
      </p:sp>
      <p:sp>
        <p:nvSpPr>
          <p:cNvPr id="7" name="Rectangle 6">
            <a:extLst>
              <a:ext uri="{FF2B5EF4-FFF2-40B4-BE49-F238E27FC236}">
                <a16:creationId xmlns:a16="http://schemas.microsoft.com/office/drawing/2014/main" id="{F18E0CA1-51E5-4A2F-A904-7436AB652683}"/>
              </a:ext>
              <a:ext uri="{C183D7F6-B498-43B3-948B-1728B52AA6E4}">
                <adec:decorative xmlns:adec="http://schemas.microsoft.com/office/drawing/2017/decorative" val="1"/>
              </a:ext>
            </a:extLst>
          </p:cNvPr>
          <p:cNvSpPr/>
          <p:nvPr/>
        </p:nvSpPr>
        <p:spPr bwMode="auto">
          <a:xfrm>
            <a:off x="6218236" y="1463669"/>
            <a:ext cx="5791201" cy="4562112"/>
          </a:xfrm>
          <a:prstGeom prst="rect">
            <a:avLst/>
          </a:prstGeom>
          <a:solidFill>
            <a:schemeClr val="bg1"/>
          </a:solid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521" tIns="149217" rIns="186521" bIns="149217"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51028" fontAlgn="base">
              <a:lnSpc>
                <a:spcPct val="90000"/>
              </a:lnSpc>
              <a:spcBef>
                <a:spcPct val="0"/>
              </a:spcBef>
              <a:spcAft>
                <a:spcPct val="0"/>
              </a:spcAft>
            </a:pPr>
            <a:endParaRPr lang="en-IN" sz="2448"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Screenshot of the QuickStart templates page. A template to create a storage account is shown">
            <a:extLst>
              <a:ext uri="{FF2B5EF4-FFF2-40B4-BE49-F238E27FC236}">
                <a16:creationId xmlns:a16="http://schemas.microsoft.com/office/drawing/2014/main" id="{69AE4533-D40C-4B3F-8DDD-17A1B3E6AE18}"/>
              </a:ext>
            </a:extLst>
          </p:cNvPr>
          <p:cNvPicPr>
            <a:picLocks noChangeAspect="1"/>
          </p:cNvPicPr>
          <p:nvPr/>
        </p:nvPicPr>
        <p:blipFill>
          <a:blip r:embed="rId3"/>
          <a:stretch>
            <a:fillRect/>
          </a:stretch>
        </p:blipFill>
        <p:spPr>
          <a:xfrm>
            <a:off x="6428690" y="1707100"/>
            <a:ext cx="5359180" cy="4075250"/>
          </a:xfrm>
          <a:prstGeom prst="rect">
            <a:avLst/>
          </a:prstGeom>
          <a:ln>
            <a:noFill/>
          </a:ln>
        </p:spPr>
      </p:pic>
      <p:sp>
        <p:nvSpPr>
          <p:cNvPr id="5" name="Rectangle 4">
            <a:extLst>
              <a:ext uri="{FF2B5EF4-FFF2-40B4-BE49-F238E27FC236}">
                <a16:creationId xmlns:a16="http://schemas.microsoft.com/office/drawing/2014/main" id="{EF6C3EAF-75AA-473F-9284-F0FD553BBFD9}"/>
              </a:ext>
            </a:extLst>
          </p:cNvPr>
          <p:cNvSpPr/>
          <p:nvPr/>
        </p:nvSpPr>
        <p:spPr>
          <a:xfrm>
            <a:off x="427038" y="6191878"/>
            <a:ext cx="5112425" cy="246221"/>
          </a:xfrm>
          <a:prstGeom prst="rect">
            <a:avLst/>
          </a:prstGeom>
        </p:spPr>
        <p:txBody>
          <a:bodyPr wrap="none" lIns="0" tIns="0" rIns="0" bIns="0">
            <a:spAutoFit/>
          </a:bodyPr>
          <a:lstStyle/>
          <a:p>
            <a:r>
              <a:rPr lang="en-US" sz="1600">
                <a:hlinkClick r:id="rId4"/>
              </a:rPr>
              <a:t>https://azure.microsoft.com/en-us/resources/templates/</a:t>
            </a:r>
            <a:r>
              <a:rPr lang="en-US" sz="1600"/>
              <a:t> </a:t>
            </a:r>
          </a:p>
        </p:txBody>
      </p:sp>
    </p:spTree>
    <p:extLst>
      <p:ext uri="{BB962C8B-B14F-4D97-AF65-F5344CB8AC3E}">
        <p14:creationId xmlns:p14="http://schemas.microsoft.com/office/powerpoint/2010/main" val="58451149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C7C15-818F-403E-8351-B8AD7A73A29C}"/>
              </a:ext>
            </a:extLst>
          </p:cNvPr>
          <p:cNvSpPr>
            <a:spLocks noGrp="1"/>
          </p:cNvSpPr>
          <p:nvPr>
            <p:ph type="title"/>
          </p:nvPr>
        </p:nvSpPr>
        <p:spPr/>
        <p:txBody>
          <a:bodyPr/>
          <a:lstStyle/>
          <a:p>
            <a:r>
              <a:rPr lang="en-US" dirty="0"/>
              <a:t>Demonstration – QuickStart Templates</a:t>
            </a:r>
          </a:p>
        </p:txBody>
      </p:sp>
      <p:pic>
        <p:nvPicPr>
          <p:cNvPr id="9" name="Picture 8">
            <a:extLst>
              <a:ext uri="{FF2B5EF4-FFF2-40B4-BE49-F238E27FC236}">
                <a16:creationId xmlns:a16="http://schemas.microsoft.com/office/drawing/2014/main" id="{401AC22C-01F9-4D65-99B2-B4C369623F9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7" y="1801813"/>
            <a:ext cx="12428220" cy="2119884"/>
          </a:xfrm>
          <a:prstGeom prst="rect">
            <a:avLst/>
          </a:prstGeom>
        </p:spPr>
      </p:pic>
      <p:sp>
        <p:nvSpPr>
          <p:cNvPr id="10" name="Oval 9">
            <a:extLst>
              <a:ext uri="{FF2B5EF4-FFF2-40B4-BE49-F238E27FC236}">
                <a16:creationId xmlns:a16="http://schemas.microsoft.com/office/drawing/2014/main" id="{FF813058-DB4F-4E94-928B-E40E3C7AD6B4}"/>
              </a:ext>
              <a:ext uri="{C183D7F6-B498-43B3-948B-1728B52AA6E4}">
                <adec:decorative xmlns:adec="http://schemas.microsoft.com/office/drawing/2017/decorative" val="0"/>
              </a:ext>
            </a:extLst>
          </p:cNvPr>
          <p:cNvSpPr/>
          <p:nvPr/>
        </p:nvSpPr>
        <p:spPr bwMode="auto">
          <a:xfrm>
            <a:off x="1940850" y="2101393"/>
            <a:ext cx="3468562" cy="3468555"/>
          </a:xfrm>
          <a:prstGeom prst="ellipse">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defRPr/>
            </a:pPr>
            <a:r>
              <a:rPr lang="en-US" sz="2800">
                <a:solidFill>
                  <a:schemeClr val="tx1"/>
                </a:solidFill>
                <a:latin typeface="Segoe UI Semibold"/>
              </a:rPr>
              <a:t>Explore the</a:t>
            </a:r>
            <a:br>
              <a:rPr lang="en-US" sz="2800">
                <a:solidFill>
                  <a:schemeClr val="tx1"/>
                </a:solidFill>
                <a:latin typeface="Segoe UI Semibold"/>
              </a:rPr>
            </a:br>
            <a:r>
              <a:rPr lang="en-US" sz="2800">
                <a:solidFill>
                  <a:schemeClr val="tx1"/>
                </a:solidFill>
                <a:latin typeface="Segoe UI Semibold"/>
              </a:rPr>
              <a:t>QuickStart</a:t>
            </a:r>
            <a:br>
              <a:rPr lang="en-US" sz="2800">
                <a:solidFill>
                  <a:schemeClr val="tx1"/>
                </a:solidFill>
                <a:latin typeface="Segoe UI Semibold"/>
              </a:rPr>
            </a:br>
            <a:r>
              <a:rPr lang="en-US" sz="2800">
                <a:solidFill>
                  <a:schemeClr val="tx1"/>
                </a:solidFill>
                <a:latin typeface="Segoe UI Semibold"/>
              </a:rPr>
              <a:t>gallery</a:t>
            </a:r>
          </a:p>
        </p:txBody>
      </p:sp>
      <p:sp>
        <p:nvSpPr>
          <p:cNvPr id="12" name="Oval 11">
            <a:extLst>
              <a:ext uri="{FF2B5EF4-FFF2-40B4-BE49-F238E27FC236}">
                <a16:creationId xmlns:a16="http://schemas.microsoft.com/office/drawing/2014/main" id="{97F256AF-ACEC-4A75-BC46-B2E47ACE5EFB}"/>
              </a:ext>
              <a:ext uri="{C183D7F6-B498-43B3-948B-1728B52AA6E4}">
                <adec:decorative xmlns:adec="http://schemas.microsoft.com/office/drawing/2017/decorative" val="0"/>
              </a:ext>
            </a:extLst>
          </p:cNvPr>
          <p:cNvSpPr/>
          <p:nvPr/>
        </p:nvSpPr>
        <p:spPr bwMode="auto">
          <a:xfrm>
            <a:off x="7027065" y="2101393"/>
            <a:ext cx="3468562" cy="3468555"/>
          </a:xfrm>
          <a:prstGeom prst="ellipse">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defRPr/>
            </a:pPr>
            <a:r>
              <a:rPr lang="en-US" sz="2800">
                <a:solidFill>
                  <a:schemeClr val="tx1"/>
                </a:solidFill>
                <a:latin typeface="Segoe UI Semibold"/>
              </a:rPr>
              <a:t>Explore</a:t>
            </a:r>
            <a:br>
              <a:rPr lang="en-US" sz="2800">
                <a:solidFill>
                  <a:schemeClr val="tx1"/>
                </a:solidFill>
                <a:latin typeface="Segoe UI Semibold"/>
              </a:rPr>
            </a:br>
            <a:r>
              <a:rPr lang="en-US" sz="2800">
                <a:solidFill>
                  <a:schemeClr val="tx1"/>
                </a:solidFill>
                <a:latin typeface="Segoe UI Semibold"/>
              </a:rPr>
              <a:t>a template</a:t>
            </a:r>
          </a:p>
        </p:txBody>
      </p:sp>
    </p:spTree>
    <p:extLst>
      <p:ext uri="{BB962C8B-B14F-4D97-AF65-F5344CB8AC3E}">
        <p14:creationId xmlns:p14="http://schemas.microsoft.com/office/powerpoint/2010/main" val="3504811312"/>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406A8-7297-4381-A5CF-82B697D2A49A}"/>
              </a:ext>
            </a:extLst>
          </p:cNvPr>
          <p:cNvSpPr>
            <a:spLocks noGrp="1"/>
          </p:cNvSpPr>
          <p:nvPr>
            <p:ph type="title"/>
          </p:nvPr>
        </p:nvSpPr>
        <p:spPr/>
        <p:txBody>
          <a:bodyPr/>
          <a:lstStyle/>
          <a:p>
            <a:r>
              <a:rPr lang="en-US" dirty="0"/>
              <a:t>Demonstration – Run Templates with PowerShell</a:t>
            </a:r>
          </a:p>
        </p:txBody>
      </p:sp>
      <p:pic>
        <p:nvPicPr>
          <p:cNvPr id="7" name="Picture 6" descr="Icon of 5 circles connected by a line">
            <a:extLst>
              <a:ext uri="{FF2B5EF4-FFF2-40B4-BE49-F238E27FC236}">
                <a16:creationId xmlns:a16="http://schemas.microsoft.com/office/drawing/2014/main" id="{F87AB56D-D932-4BA9-9E38-63F16931A1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1801" y="1521993"/>
            <a:ext cx="1056132" cy="1054608"/>
          </a:xfrm>
          <a:prstGeom prst="rect">
            <a:avLst/>
          </a:prstGeom>
        </p:spPr>
      </p:pic>
      <p:sp>
        <p:nvSpPr>
          <p:cNvPr id="36" name="Rectangle 35">
            <a:extLst>
              <a:ext uri="{FF2B5EF4-FFF2-40B4-BE49-F238E27FC236}">
                <a16:creationId xmlns:a16="http://schemas.microsoft.com/office/drawing/2014/main" id="{136C632F-1DB8-4EAB-AB3D-A088953F9869}"/>
              </a:ext>
            </a:extLst>
          </p:cNvPr>
          <p:cNvSpPr/>
          <p:nvPr/>
        </p:nvSpPr>
        <p:spPr bwMode="auto">
          <a:xfrm>
            <a:off x="1811337" y="1522238"/>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Connect to your subscription</a:t>
            </a:r>
          </a:p>
        </p:txBody>
      </p:sp>
      <p:cxnSp>
        <p:nvCxnSpPr>
          <p:cNvPr id="13" name="Straight Connector 12">
            <a:extLst>
              <a:ext uri="{FF2B5EF4-FFF2-40B4-BE49-F238E27FC236}">
                <a16:creationId xmlns:a16="http://schemas.microsoft.com/office/drawing/2014/main" id="{2E2A41FB-CB23-4BD3-9945-0213B6CA76FA}"/>
              </a:ext>
              <a:ext uri="{C183D7F6-B498-43B3-948B-1728B52AA6E4}">
                <adec:decorative xmlns:adec="http://schemas.microsoft.com/office/drawing/2017/decorative" val="1"/>
              </a:ext>
            </a:extLst>
          </p:cNvPr>
          <p:cNvCxnSpPr>
            <a:cxnSpLocks/>
          </p:cNvCxnSpPr>
          <p:nvPr/>
        </p:nvCxnSpPr>
        <p:spPr>
          <a:xfrm>
            <a:off x="1799617" y="2680876"/>
            <a:ext cx="1021458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 name="Picture 7" descr="Icon of two people">
            <a:extLst>
              <a:ext uri="{FF2B5EF4-FFF2-40B4-BE49-F238E27FC236}">
                <a16:creationId xmlns:a16="http://schemas.microsoft.com/office/drawing/2014/main" id="{6303D34B-CF9D-412A-93DC-6E1E9251DA5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1801" y="2785659"/>
            <a:ext cx="1056132" cy="1056132"/>
          </a:xfrm>
          <a:prstGeom prst="rect">
            <a:avLst/>
          </a:prstGeom>
        </p:spPr>
      </p:pic>
      <p:sp>
        <p:nvSpPr>
          <p:cNvPr id="44" name="Rectangle 43">
            <a:extLst>
              <a:ext uri="{FF2B5EF4-FFF2-40B4-BE49-F238E27FC236}">
                <a16:creationId xmlns:a16="http://schemas.microsoft.com/office/drawing/2014/main" id="{5A785D11-F598-4903-93C5-231ED85CF121}"/>
              </a:ext>
            </a:extLst>
          </p:cNvPr>
          <p:cNvSpPr/>
          <p:nvPr/>
        </p:nvSpPr>
        <p:spPr bwMode="auto">
          <a:xfrm>
            <a:off x="1811337" y="2790414"/>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Create the resource group</a:t>
            </a:r>
          </a:p>
        </p:txBody>
      </p:sp>
      <p:pic>
        <p:nvPicPr>
          <p:cNvPr id="9" name="Picture 8" descr="Icon of arrow pointing upwards">
            <a:extLst>
              <a:ext uri="{FF2B5EF4-FFF2-40B4-BE49-F238E27FC236}">
                <a16:creationId xmlns:a16="http://schemas.microsoft.com/office/drawing/2014/main" id="{14747D07-0190-4312-B329-C4E6D76CC51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1801" y="4049325"/>
            <a:ext cx="1056132" cy="1056132"/>
          </a:xfrm>
          <a:prstGeom prst="rect">
            <a:avLst/>
          </a:prstGeom>
        </p:spPr>
      </p:pic>
      <p:cxnSp>
        <p:nvCxnSpPr>
          <p:cNvPr id="18" name="Straight Connector 17">
            <a:extLst>
              <a:ext uri="{FF2B5EF4-FFF2-40B4-BE49-F238E27FC236}">
                <a16:creationId xmlns:a16="http://schemas.microsoft.com/office/drawing/2014/main" id="{8F24EDD8-4FF2-4CD0-8763-057E286B8835}"/>
              </a:ext>
              <a:ext uri="{C183D7F6-B498-43B3-948B-1728B52AA6E4}">
                <adec:decorative xmlns:adec="http://schemas.microsoft.com/office/drawing/2017/decorative" val="1"/>
              </a:ext>
            </a:extLst>
          </p:cNvPr>
          <p:cNvCxnSpPr>
            <a:cxnSpLocks/>
          </p:cNvCxnSpPr>
          <p:nvPr/>
        </p:nvCxnSpPr>
        <p:spPr>
          <a:xfrm>
            <a:off x="1799617" y="3944542"/>
            <a:ext cx="1021458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372AA575-2169-47CD-9F8F-69BD77B7AAC8}"/>
              </a:ext>
            </a:extLst>
          </p:cNvPr>
          <p:cNvSpPr/>
          <p:nvPr/>
        </p:nvSpPr>
        <p:spPr bwMode="auto">
          <a:xfrm>
            <a:off x="1811337" y="4058590"/>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Bef>
                <a:spcPts val="612"/>
              </a:spcBef>
            </a:pPr>
            <a:r>
              <a:rPr lang="en-US" sz="2400">
                <a:solidFill>
                  <a:schemeClr val="tx1"/>
                </a:solidFill>
              </a:rPr>
              <a:t>Deploy the template into the resource group</a:t>
            </a:r>
          </a:p>
        </p:txBody>
      </p:sp>
      <p:pic>
        <p:nvPicPr>
          <p:cNvPr id="10" name="Picture 9" descr="Icon of a webpage layout template">
            <a:extLst>
              <a:ext uri="{FF2B5EF4-FFF2-40B4-BE49-F238E27FC236}">
                <a16:creationId xmlns:a16="http://schemas.microsoft.com/office/drawing/2014/main" id="{CC25ED89-1FFE-4DFD-8EEB-B0A76CC4EDF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1801" y="5312989"/>
            <a:ext cx="1056132" cy="1056132"/>
          </a:xfrm>
          <a:prstGeom prst="rect">
            <a:avLst/>
          </a:prstGeom>
        </p:spPr>
      </p:pic>
      <p:cxnSp>
        <p:nvCxnSpPr>
          <p:cNvPr id="19" name="Straight Connector 18">
            <a:extLst>
              <a:ext uri="{FF2B5EF4-FFF2-40B4-BE49-F238E27FC236}">
                <a16:creationId xmlns:a16="http://schemas.microsoft.com/office/drawing/2014/main" id="{BF58A6BA-10E8-4043-B8A3-49EFC0684B0B}"/>
              </a:ext>
              <a:ext uri="{C183D7F6-B498-43B3-948B-1728B52AA6E4}">
                <adec:decorative xmlns:adec="http://schemas.microsoft.com/office/drawing/2017/decorative" val="1"/>
              </a:ext>
            </a:extLst>
          </p:cNvPr>
          <p:cNvCxnSpPr>
            <a:cxnSpLocks/>
          </p:cNvCxnSpPr>
          <p:nvPr/>
        </p:nvCxnSpPr>
        <p:spPr>
          <a:xfrm>
            <a:off x="1799617" y="5208208"/>
            <a:ext cx="1021458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59" name="Rectangle 58">
            <a:extLst>
              <a:ext uri="{FF2B5EF4-FFF2-40B4-BE49-F238E27FC236}">
                <a16:creationId xmlns:a16="http://schemas.microsoft.com/office/drawing/2014/main" id="{BC230958-9C95-4833-8A64-1480D89CC97F}"/>
              </a:ext>
            </a:extLst>
          </p:cNvPr>
          <p:cNvSpPr/>
          <p:nvPr/>
        </p:nvSpPr>
        <p:spPr bwMode="auto">
          <a:xfrm>
            <a:off x="1811337" y="5326765"/>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Verify the template deployed</a:t>
            </a:r>
          </a:p>
        </p:txBody>
      </p:sp>
    </p:spTree>
    <p:extLst>
      <p:ext uri="{BB962C8B-B14F-4D97-AF65-F5344CB8AC3E}">
        <p14:creationId xmlns:p14="http://schemas.microsoft.com/office/powerpoint/2010/main" val="2792913724"/>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A36AA-E9C3-4D65-A81C-6BDA7C1BB0F9}"/>
              </a:ext>
            </a:extLst>
          </p:cNvPr>
          <p:cNvSpPr>
            <a:spLocks noGrp="1"/>
          </p:cNvSpPr>
          <p:nvPr>
            <p:ph type="title"/>
          </p:nvPr>
        </p:nvSpPr>
        <p:spPr/>
        <p:txBody>
          <a:bodyPr/>
          <a:lstStyle/>
          <a:p>
            <a:r>
              <a:rPr lang="en-US" dirty="0"/>
              <a:t>Summary and Resources – Configure Resources with ARM Templates</a:t>
            </a:r>
          </a:p>
        </p:txBody>
      </p:sp>
      <p:sp>
        <p:nvSpPr>
          <p:cNvPr id="18" name="Rectangle 17">
            <a:extLst>
              <a:ext uri="{FF2B5EF4-FFF2-40B4-BE49-F238E27FC236}">
                <a16:creationId xmlns:a16="http://schemas.microsoft.com/office/drawing/2014/main" id="{1B76FA35-9DAE-4E8C-B7D4-DDB8E3FAB1CC}"/>
              </a:ext>
            </a:extLst>
          </p:cNvPr>
          <p:cNvSpPr/>
          <p:nvPr/>
        </p:nvSpPr>
        <p:spPr bwMode="auto">
          <a:xfrm>
            <a:off x="427039" y="1561783"/>
            <a:ext cx="4297362" cy="640080"/>
          </a:xfrm>
          <a:prstGeom prst="rect">
            <a:avLst/>
          </a:prstGeom>
          <a:solidFill>
            <a:srgbClr val="243A5E"/>
          </a:solidFill>
          <a:ln w="6350">
            <a:solidFill>
              <a:srgbClr val="243A5E"/>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latin typeface="+mj-lt"/>
              </a:rPr>
              <a:t>Knowledge Check Questions</a:t>
            </a:r>
          </a:p>
        </p:txBody>
      </p:sp>
      <p:sp>
        <p:nvSpPr>
          <p:cNvPr id="19" name="Rectangle 18">
            <a:extLst>
              <a:ext uri="{FF2B5EF4-FFF2-40B4-BE49-F238E27FC236}">
                <a16:creationId xmlns:a16="http://schemas.microsoft.com/office/drawing/2014/main" id="{B809EBB3-E2ED-4315-8770-BB6D970116FC}"/>
              </a:ext>
            </a:extLst>
          </p:cNvPr>
          <p:cNvSpPr/>
          <p:nvPr/>
        </p:nvSpPr>
        <p:spPr bwMode="auto">
          <a:xfrm>
            <a:off x="4876800" y="1561783"/>
            <a:ext cx="7132638" cy="640080"/>
          </a:xfrm>
          <a:prstGeom prst="rect">
            <a:avLst/>
          </a:prstGeom>
          <a:solidFill>
            <a:srgbClr val="243A5E"/>
          </a:solidFill>
          <a:ln w="6350">
            <a:solidFill>
              <a:srgbClr val="243A5E"/>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latin typeface="+mj-lt"/>
              </a:rPr>
              <a:t>Microsoft Learn Modules (docs.microsoft.com/Learn)</a:t>
            </a:r>
          </a:p>
        </p:txBody>
      </p:sp>
      <p:cxnSp>
        <p:nvCxnSpPr>
          <p:cNvPr id="21" name="Straight Connector 20">
            <a:extLst>
              <a:ext uri="{FF2B5EF4-FFF2-40B4-BE49-F238E27FC236}">
                <a16:creationId xmlns:a16="http://schemas.microsoft.com/office/drawing/2014/main" id="{93E5F85F-B84B-4610-8829-80B9B97DA0A4}"/>
              </a:ext>
              <a:ext uri="{C183D7F6-B498-43B3-948B-1728B52AA6E4}">
                <adec:decorative xmlns:adec="http://schemas.microsoft.com/office/drawing/2017/decorative" val="1"/>
              </a:ext>
            </a:extLst>
          </p:cNvPr>
          <p:cNvCxnSpPr>
            <a:cxnSpLocks/>
          </p:cNvCxnSpPr>
          <p:nvPr/>
        </p:nvCxnSpPr>
        <p:spPr>
          <a:xfrm>
            <a:off x="4877294" y="2875361"/>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31CE05C-4091-493A-B8A0-4B14EC5EC842}"/>
              </a:ext>
              <a:ext uri="{C183D7F6-B498-43B3-948B-1728B52AA6E4}">
                <adec:decorative xmlns:adec="http://schemas.microsoft.com/office/drawing/2017/decorative" val="1"/>
              </a:ext>
            </a:extLst>
          </p:cNvPr>
          <p:cNvCxnSpPr>
            <a:cxnSpLocks/>
          </p:cNvCxnSpPr>
          <p:nvPr/>
        </p:nvCxnSpPr>
        <p:spPr>
          <a:xfrm>
            <a:off x="4877294" y="3548859"/>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54B5EDE0-FAD7-455E-86D0-EBCCE9AC7677}"/>
              </a:ext>
            </a:extLst>
          </p:cNvPr>
          <p:cNvSpPr/>
          <p:nvPr/>
        </p:nvSpPr>
        <p:spPr>
          <a:xfrm>
            <a:off x="4877294" y="2326720"/>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lnSpc>
                <a:spcPct val="90000"/>
              </a:lnSpc>
              <a:spcBef>
                <a:spcPct val="0"/>
              </a:spcBef>
              <a:spcAft>
                <a:spcPct val="35000"/>
              </a:spcAft>
              <a:buSzPct val="100000"/>
              <a:tabLst>
                <a:tab pos="349724" algn="l"/>
                <a:tab pos="582873" algn="l"/>
              </a:tabLst>
            </a:pPr>
            <a:r>
              <a:rPr lang="en-US" dirty="0">
                <a:solidFill>
                  <a:schemeClr val="tx1"/>
                </a:solidFill>
              </a:rPr>
              <a:t>Build Azure Resource Manager templates</a:t>
            </a:r>
          </a:p>
        </p:txBody>
      </p:sp>
      <p:cxnSp>
        <p:nvCxnSpPr>
          <p:cNvPr id="25" name="Straight Connector 24">
            <a:extLst>
              <a:ext uri="{FF2B5EF4-FFF2-40B4-BE49-F238E27FC236}">
                <a16:creationId xmlns:a16="http://schemas.microsoft.com/office/drawing/2014/main" id="{B0ECDFFA-E1FA-4E14-9986-286162B10CED}"/>
              </a:ext>
              <a:ext uri="{C183D7F6-B498-43B3-948B-1728B52AA6E4}">
                <adec:decorative xmlns:adec="http://schemas.microsoft.com/office/drawing/2017/decorative" val="1"/>
              </a:ext>
            </a:extLst>
          </p:cNvPr>
          <p:cNvCxnSpPr>
            <a:cxnSpLocks/>
          </p:cNvCxnSpPr>
          <p:nvPr/>
        </p:nvCxnSpPr>
        <p:spPr>
          <a:xfrm>
            <a:off x="4877294" y="4327132"/>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BE25E21-606E-4DB5-A37B-E44A0ED52B2D}"/>
              </a:ext>
              <a:ext uri="{C183D7F6-B498-43B3-948B-1728B52AA6E4}">
                <adec:decorative xmlns:adec="http://schemas.microsoft.com/office/drawing/2017/decorative" val="1"/>
              </a:ext>
            </a:extLst>
          </p:cNvPr>
          <p:cNvCxnSpPr>
            <a:cxnSpLocks/>
          </p:cNvCxnSpPr>
          <p:nvPr/>
        </p:nvCxnSpPr>
        <p:spPr>
          <a:xfrm>
            <a:off x="4877294" y="4895855"/>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EB194B0C-9628-44DF-BD6F-EA71522B57B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41597" y="2784577"/>
            <a:ext cx="1494645" cy="2173707"/>
          </a:xfrm>
          <a:prstGeom prst="rect">
            <a:avLst/>
          </a:prstGeom>
        </p:spPr>
      </p:pic>
      <p:sp>
        <p:nvSpPr>
          <p:cNvPr id="4" name="Rectangle 3">
            <a:extLst>
              <a:ext uri="{FF2B5EF4-FFF2-40B4-BE49-F238E27FC236}">
                <a16:creationId xmlns:a16="http://schemas.microsoft.com/office/drawing/2014/main" id="{ED578A82-C822-4991-B52A-8A20F374F4C9}"/>
              </a:ext>
            </a:extLst>
          </p:cNvPr>
          <p:cNvSpPr/>
          <p:nvPr/>
        </p:nvSpPr>
        <p:spPr>
          <a:xfrm>
            <a:off x="4866181" y="2948622"/>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r>
              <a:rPr lang="en-US" dirty="0">
                <a:solidFill>
                  <a:schemeClr val="tx1"/>
                </a:solidFill>
              </a:rPr>
              <a:t>Deploy Azure infrastructure by using ARM templates</a:t>
            </a:r>
          </a:p>
        </p:txBody>
      </p:sp>
      <p:sp>
        <p:nvSpPr>
          <p:cNvPr id="5" name="Rectangle 4">
            <a:extLst>
              <a:ext uri="{FF2B5EF4-FFF2-40B4-BE49-F238E27FC236}">
                <a16:creationId xmlns:a16="http://schemas.microsoft.com/office/drawing/2014/main" id="{C1C73355-5059-47B9-B310-77046E2413CC}"/>
              </a:ext>
            </a:extLst>
          </p:cNvPr>
          <p:cNvSpPr/>
          <p:nvPr/>
        </p:nvSpPr>
        <p:spPr>
          <a:xfrm>
            <a:off x="4887913" y="3673717"/>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r>
              <a:rPr lang="en-US" dirty="0">
                <a:solidFill>
                  <a:schemeClr val="tx1"/>
                </a:solidFill>
              </a:rPr>
              <a:t>Deploy to multiple Azure environments by using ARM template</a:t>
            </a:r>
          </a:p>
          <a:p>
            <a:r>
              <a:rPr lang="en-US" dirty="0">
                <a:solidFill>
                  <a:schemeClr val="tx1"/>
                </a:solidFill>
              </a:rPr>
              <a:t>features</a:t>
            </a:r>
          </a:p>
        </p:txBody>
      </p:sp>
      <p:sp>
        <p:nvSpPr>
          <p:cNvPr id="6" name="Rectangle 5">
            <a:extLst>
              <a:ext uri="{FF2B5EF4-FFF2-40B4-BE49-F238E27FC236}">
                <a16:creationId xmlns:a16="http://schemas.microsoft.com/office/drawing/2014/main" id="{94515ABE-5C1D-499E-9C1C-D3E0766EA389}"/>
              </a:ext>
            </a:extLst>
          </p:cNvPr>
          <p:cNvSpPr/>
          <p:nvPr/>
        </p:nvSpPr>
        <p:spPr>
          <a:xfrm>
            <a:off x="4876800" y="4295619"/>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r>
              <a:rPr lang="en-US" dirty="0">
                <a:solidFill>
                  <a:schemeClr val="tx1"/>
                </a:solidFill>
              </a:rPr>
              <a:t>Extend ARM templates by using deployment scripts</a:t>
            </a:r>
          </a:p>
        </p:txBody>
      </p:sp>
    </p:spTree>
    <p:extLst>
      <p:ext uri="{BB962C8B-B14F-4D97-AF65-F5344CB8AC3E}">
        <p14:creationId xmlns:p14="http://schemas.microsoft.com/office/powerpoint/2010/main" val="916717999"/>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04: Module 03 Lab</a:t>
            </a:r>
          </a:p>
        </p:txBody>
      </p:sp>
      <p:pic>
        <p:nvPicPr>
          <p:cNvPr id="6" name="Picture 5" descr="Icon of a lab flask">
            <a:extLst>
              <a:ext uri="{FF2B5EF4-FFF2-40B4-BE49-F238E27FC236}">
                <a16:creationId xmlns:a16="http://schemas.microsoft.com/office/drawing/2014/main" id="{31BA8DA9-9114-4BC9-BC9C-69DB9B67D1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06243" y="2802098"/>
            <a:ext cx="955995" cy="1390327"/>
          </a:xfrm>
          <a:prstGeom prst="rect">
            <a:avLst/>
          </a:prstGeom>
        </p:spPr>
      </p:pic>
    </p:spTree>
    <p:extLst>
      <p:ext uri="{BB962C8B-B14F-4D97-AF65-F5344CB8AC3E}">
        <p14:creationId xmlns:p14="http://schemas.microsoft.com/office/powerpoint/2010/main" val="3194727346"/>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2504-CD52-4530-95A0-64324BCD7B4B}"/>
              </a:ext>
            </a:extLst>
          </p:cNvPr>
          <p:cNvSpPr>
            <a:spLocks noGrp="1"/>
          </p:cNvSpPr>
          <p:nvPr>
            <p:ph type="title"/>
          </p:nvPr>
        </p:nvSpPr>
        <p:spPr/>
        <p:txBody>
          <a:bodyPr/>
          <a:lstStyle/>
          <a:p>
            <a:r>
              <a:rPr lang="en-US"/>
              <a:t>Lab 03a – Manage Azure resources with the Azure portal</a:t>
            </a:r>
          </a:p>
        </p:txBody>
      </p:sp>
      <p:sp>
        <p:nvSpPr>
          <p:cNvPr id="15" name="Text Placeholder 2">
            <a:extLst>
              <a:ext uri="{FF2B5EF4-FFF2-40B4-BE49-F238E27FC236}">
                <a16:creationId xmlns:a16="http://schemas.microsoft.com/office/drawing/2014/main" id="{8FCFD271-A7B0-4276-80B8-5C0B7B3EDB50}"/>
              </a:ext>
            </a:extLst>
          </p:cNvPr>
          <p:cNvSpPr txBox="1">
            <a:spLocks/>
          </p:cNvSpPr>
          <p:nvPr/>
        </p:nvSpPr>
        <p:spPr>
          <a:xfrm>
            <a:off x="427038" y="1305847"/>
            <a:ext cx="11582400" cy="1600438"/>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Lab scenario</a:t>
            </a:r>
          </a:p>
          <a:p>
            <a:r>
              <a:rPr lang="en-US" sz="2000" spc="0" dirty="0">
                <a:solidFill>
                  <a:schemeClr val="tx1"/>
                </a:solidFill>
                <a:latin typeface="+mn-lt"/>
                <a:cs typeface="Segoe UI Semilight"/>
              </a:rPr>
              <a:t>You need to explore the basic Azure administration capabilities associated with provisioning resources and organizing them based on resource groups, including moving resources between resource groups. You also want to explore options for protecting disk resources from being accidentally deleted, while still allowing for modifying their performance characteristics and size</a:t>
            </a:r>
          </a:p>
        </p:txBody>
      </p:sp>
      <p:sp>
        <p:nvSpPr>
          <p:cNvPr id="16" name="Text Placeholder 2">
            <a:extLst>
              <a:ext uri="{FF2B5EF4-FFF2-40B4-BE49-F238E27FC236}">
                <a16:creationId xmlns:a16="http://schemas.microsoft.com/office/drawing/2014/main" id="{734DCA34-5CAB-4F81-BF42-2E7860E6FDE1}"/>
              </a:ext>
            </a:extLst>
          </p:cNvPr>
          <p:cNvSpPr txBox="1">
            <a:spLocks/>
          </p:cNvSpPr>
          <p:nvPr/>
        </p:nvSpPr>
        <p:spPr>
          <a:xfrm>
            <a:off x="427038" y="3180105"/>
            <a:ext cx="11582400" cy="369332"/>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Objectives</a:t>
            </a:r>
          </a:p>
        </p:txBody>
      </p:sp>
      <p:sp>
        <p:nvSpPr>
          <p:cNvPr id="19" name="Rectangle 18">
            <a:extLst>
              <a:ext uri="{FF2B5EF4-FFF2-40B4-BE49-F238E27FC236}">
                <a16:creationId xmlns:a16="http://schemas.microsoft.com/office/drawing/2014/main" id="{EF3951CE-D622-4539-BA3E-257509E66962}"/>
              </a:ext>
            </a:extLst>
          </p:cNvPr>
          <p:cNvSpPr/>
          <p:nvPr/>
        </p:nvSpPr>
        <p:spPr bwMode="auto">
          <a:xfrm>
            <a:off x="427038" y="3667253"/>
            <a:ext cx="3772705" cy="160020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1:</a:t>
            </a:r>
            <a:br>
              <a:rPr lang="en-US" sz="2000" dirty="0">
                <a:solidFill>
                  <a:schemeClr val="tx1"/>
                </a:solidFill>
                <a:cs typeface="Segoe UI Semilight"/>
              </a:rPr>
            </a:br>
            <a:r>
              <a:rPr lang="en-US" sz="2000" dirty="0">
                <a:solidFill>
                  <a:schemeClr val="tx1"/>
                </a:solidFill>
                <a:cs typeface="Segoe UI Semilight"/>
              </a:rPr>
              <a:t>Create resource groups</a:t>
            </a:r>
            <a:br>
              <a:rPr lang="en-US" sz="2000" dirty="0">
                <a:solidFill>
                  <a:schemeClr val="tx1"/>
                </a:solidFill>
                <a:cs typeface="Segoe UI Semilight"/>
              </a:rPr>
            </a:br>
            <a:r>
              <a:rPr lang="en-US" sz="2000" dirty="0">
                <a:solidFill>
                  <a:schemeClr val="tx1"/>
                </a:solidFill>
                <a:cs typeface="Segoe UI Semilight"/>
              </a:rPr>
              <a:t>and deploy resources to resource groups</a:t>
            </a:r>
          </a:p>
        </p:txBody>
      </p:sp>
      <p:sp>
        <p:nvSpPr>
          <p:cNvPr id="21" name="Rectangle 20">
            <a:extLst>
              <a:ext uri="{FF2B5EF4-FFF2-40B4-BE49-F238E27FC236}">
                <a16:creationId xmlns:a16="http://schemas.microsoft.com/office/drawing/2014/main" id="{4076545C-7C29-48C2-B464-E5343B335EF9}"/>
              </a:ext>
            </a:extLst>
          </p:cNvPr>
          <p:cNvSpPr/>
          <p:nvPr/>
        </p:nvSpPr>
        <p:spPr bwMode="auto">
          <a:xfrm>
            <a:off x="4334267" y="3667253"/>
            <a:ext cx="3772705" cy="160020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2:</a:t>
            </a:r>
            <a:br>
              <a:rPr lang="en-US" sz="2200" dirty="0">
                <a:solidFill>
                  <a:schemeClr val="tx1"/>
                </a:solidFill>
                <a:latin typeface="+mj-lt"/>
                <a:cs typeface="Segoe UI Semilight"/>
              </a:rPr>
            </a:br>
            <a:r>
              <a:rPr lang="en-US" sz="2000" dirty="0">
                <a:solidFill>
                  <a:schemeClr val="tx1"/>
                </a:solidFill>
                <a:cs typeface="Segoe UI Semilight"/>
              </a:rPr>
              <a:t>Move resources between resource groups</a:t>
            </a:r>
          </a:p>
        </p:txBody>
      </p:sp>
      <p:sp>
        <p:nvSpPr>
          <p:cNvPr id="22" name="Rectangle 21">
            <a:extLst>
              <a:ext uri="{FF2B5EF4-FFF2-40B4-BE49-F238E27FC236}">
                <a16:creationId xmlns:a16="http://schemas.microsoft.com/office/drawing/2014/main" id="{B362BC40-4EB1-42E3-966E-3E4D1B5922DA}"/>
              </a:ext>
            </a:extLst>
          </p:cNvPr>
          <p:cNvSpPr/>
          <p:nvPr/>
        </p:nvSpPr>
        <p:spPr bwMode="auto">
          <a:xfrm>
            <a:off x="8241495" y="3667253"/>
            <a:ext cx="3772705" cy="160020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3:</a:t>
            </a:r>
            <a:br>
              <a:rPr lang="en-US" sz="2200" dirty="0">
                <a:solidFill>
                  <a:schemeClr val="tx1"/>
                </a:solidFill>
                <a:latin typeface="+mj-lt"/>
                <a:cs typeface="Segoe UI Semilight"/>
              </a:rPr>
            </a:br>
            <a:r>
              <a:rPr lang="en-US" sz="2000" dirty="0">
                <a:solidFill>
                  <a:schemeClr val="tx1"/>
                </a:solidFill>
                <a:cs typeface="Segoe UI Semilight"/>
              </a:rPr>
              <a:t>Implement and test</a:t>
            </a:r>
            <a:br>
              <a:rPr lang="en-US" sz="2000" dirty="0">
                <a:solidFill>
                  <a:schemeClr val="tx1"/>
                </a:solidFill>
                <a:cs typeface="Segoe UI Semilight"/>
              </a:rPr>
            </a:br>
            <a:r>
              <a:rPr lang="en-US" sz="2000" dirty="0">
                <a:solidFill>
                  <a:schemeClr val="tx1"/>
                </a:solidFill>
                <a:cs typeface="Segoe UI Semilight"/>
              </a:rPr>
              <a:t>resource locks</a:t>
            </a:r>
          </a:p>
        </p:txBody>
      </p:sp>
      <p:sp>
        <p:nvSpPr>
          <p:cNvPr id="3" name="Text Placeholder 2">
            <a:extLst>
              <a:ext uri="{FF2B5EF4-FFF2-40B4-BE49-F238E27FC236}">
                <a16:creationId xmlns:a16="http://schemas.microsoft.com/office/drawing/2014/main" id="{A019BEF8-7C88-4176-98E6-4FAFAF6675C2}"/>
              </a:ext>
            </a:extLst>
          </p:cNvPr>
          <p:cNvSpPr txBox="1">
            <a:spLocks/>
          </p:cNvSpPr>
          <p:nvPr/>
        </p:nvSpPr>
        <p:spPr>
          <a:xfrm>
            <a:off x="8293754" y="6141975"/>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Next slide for an architecture diagram </a:t>
            </a:r>
          </a:p>
        </p:txBody>
      </p:sp>
      <p:sp>
        <p:nvSpPr>
          <p:cNvPr id="4" name="arrow_15">
            <a:extLst>
              <a:ext uri="{FF2B5EF4-FFF2-40B4-BE49-F238E27FC236}">
                <a16:creationId xmlns:a16="http://schemas.microsoft.com/office/drawing/2014/main" id="{A33C588A-4CD1-4662-B1EB-0552DA01D532}"/>
              </a:ext>
              <a:ext uri="{C183D7F6-B498-43B3-948B-1728B52AA6E4}">
                <adec:decorative xmlns:adec="http://schemas.microsoft.com/office/drawing/2017/decorative" val="1"/>
              </a:ext>
            </a:extLst>
          </p:cNvPr>
          <p:cNvSpPr>
            <a:spLocks noChangeAspect="1" noEditPoints="1"/>
          </p:cNvSpPr>
          <p:nvPr/>
        </p:nvSpPr>
        <p:spPr bwMode="auto">
          <a:xfrm>
            <a:off x="11783506" y="6141975"/>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3091649004"/>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69EE5-F4BE-44DF-B8C1-FF031FBC9EF8}"/>
              </a:ext>
            </a:extLst>
          </p:cNvPr>
          <p:cNvSpPr>
            <a:spLocks noGrp="1"/>
          </p:cNvSpPr>
          <p:nvPr>
            <p:ph type="title"/>
          </p:nvPr>
        </p:nvSpPr>
        <p:spPr/>
        <p:txBody>
          <a:bodyPr/>
          <a:lstStyle/>
          <a:p>
            <a:r>
              <a:rPr lang="en-US" dirty="0"/>
              <a:t>Lab 03a – Architecture diagram</a:t>
            </a:r>
          </a:p>
        </p:txBody>
      </p:sp>
      <p:sp>
        <p:nvSpPr>
          <p:cNvPr id="8" name="Rectangle 7">
            <a:extLst>
              <a:ext uri="{FF2B5EF4-FFF2-40B4-BE49-F238E27FC236}">
                <a16:creationId xmlns:a16="http://schemas.microsoft.com/office/drawing/2014/main" id="{73A0CF67-6E4C-4434-B293-AD14765AE0AA}"/>
              </a:ext>
              <a:ext uri="{C183D7F6-B498-43B3-948B-1728B52AA6E4}">
                <adec:decorative xmlns:adec="http://schemas.microsoft.com/office/drawing/2017/decorative" val="1"/>
              </a:ext>
            </a:extLst>
          </p:cNvPr>
          <p:cNvSpPr/>
          <p:nvPr/>
        </p:nvSpPr>
        <p:spPr bwMode="auto">
          <a:xfrm>
            <a:off x="476420" y="1336669"/>
            <a:ext cx="11521905" cy="495406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521" tIns="149217" rIns="186521" bIns="149217"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51028" fontAlgn="base">
              <a:lnSpc>
                <a:spcPct val="90000"/>
              </a:lnSpc>
              <a:spcBef>
                <a:spcPct val="0"/>
              </a:spcBef>
              <a:spcAft>
                <a:spcPct val="0"/>
              </a:spcAft>
            </a:pPr>
            <a:endParaRPr lang="en-IN" sz="2448" err="1">
              <a:gradFill>
                <a:gsLst>
                  <a:gs pos="0">
                    <a:srgbClr val="FFFFFF"/>
                  </a:gs>
                  <a:gs pos="100000">
                    <a:srgbClr val="FFFFFF"/>
                  </a:gs>
                </a:gsLst>
                <a:lin ang="5400000" scaled="0"/>
              </a:gradFill>
              <a:ea typeface="Segoe UI" pitchFamily="34" charset="0"/>
              <a:cs typeface="Segoe UI" pitchFamily="34" charset="0"/>
            </a:endParaRPr>
          </a:p>
        </p:txBody>
      </p:sp>
      <p:grpSp>
        <p:nvGrpSpPr>
          <p:cNvPr id="61" name="Group 60" descr="Architecture diagram of the detailed lab steps. ">
            <a:extLst>
              <a:ext uri="{FF2B5EF4-FFF2-40B4-BE49-F238E27FC236}">
                <a16:creationId xmlns:a16="http://schemas.microsoft.com/office/drawing/2014/main" id="{BF390BE1-CBD5-4F4B-8828-81D248D0FA4D}"/>
              </a:ext>
            </a:extLst>
          </p:cNvPr>
          <p:cNvGrpSpPr/>
          <p:nvPr/>
        </p:nvGrpSpPr>
        <p:grpSpPr>
          <a:xfrm>
            <a:off x="2830695" y="1493115"/>
            <a:ext cx="6104988" cy="4641172"/>
            <a:chOff x="2440170" y="1652730"/>
            <a:chExt cx="6104988" cy="4641172"/>
          </a:xfrm>
        </p:grpSpPr>
        <p:sp>
          <p:nvSpPr>
            <p:cNvPr id="10" name="Rectangle 9">
              <a:extLst>
                <a:ext uri="{FF2B5EF4-FFF2-40B4-BE49-F238E27FC236}">
                  <a16:creationId xmlns:a16="http://schemas.microsoft.com/office/drawing/2014/main" id="{73F002ED-B607-493C-8B4D-AAFBE7BDF55D}"/>
                </a:ext>
              </a:extLst>
            </p:cNvPr>
            <p:cNvSpPr/>
            <p:nvPr/>
          </p:nvSpPr>
          <p:spPr bwMode="auto">
            <a:xfrm>
              <a:off x="2522739" y="4169888"/>
              <a:ext cx="5574206" cy="212401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a:extLst>
                <a:ext uri="{FF2B5EF4-FFF2-40B4-BE49-F238E27FC236}">
                  <a16:creationId xmlns:a16="http://schemas.microsoft.com/office/drawing/2014/main" id="{66E7B3B9-17F1-4294-BB23-807E034AAFF7}"/>
                </a:ext>
              </a:extLst>
            </p:cNvPr>
            <p:cNvSpPr/>
            <p:nvPr/>
          </p:nvSpPr>
          <p:spPr bwMode="auto">
            <a:xfrm>
              <a:off x="5023732" y="1652730"/>
              <a:ext cx="3521426" cy="212401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a:extLst>
                <a:ext uri="{FF2B5EF4-FFF2-40B4-BE49-F238E27FC236}">
                  <a16:creationId xmlns:a16="http://schemas.microsoft.com/office/drawing/2014/main" id="{5B2B4B03-FB0B-4460-ABB4-32A1C7C65AF4}"/>
                </a:ext>
              </a:extLst>
            </p:cNvPr>
            <p:cNvSpPr/>
            <p:nvPr/>
          </p:nvSpPr>
          <p:spPr bwMode="auto">
            <a:xfrm>
              <a:off x="2440170" y="1671045"/>
              <a:ext cx="2503644" cy="212401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16" name="Graphic 15">
              <a:extLst>
                <a:ext uri="{FF2B5EF4-FFF2-40B4-BE49-F238E27FC236}">
                  <a16:creationId xmlns:a16="http://schemas.microsoft.com/office/drawing/2014/main" id="{5FE601A3-589F-4194-A531-3D58C432B4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779073" y="2229672"/>
              <a:ext cx="376369" cy="376369"/>
            </a:xfrm>
            <a:prstGeom prst="rect">
              <a:avLst/>
            </a:prstGeom>
          </p:spPr>
        </p:pic>
        <p:pic>
          <p:nvPicPr>
            <p:cNvPr id="18" name="Graphic 17">
              <a:extLst>
                <a:ext uri="{FF2B5EF4-FFF2-40B4-BE49-F238E27FC236}">
                  <a16:creationId xmlns:a16="http://schemas.microsoft.com/office/drawing/2014/main" id="{C4DC0BCE-B108-4C2C-B169-C2D0C630F56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616122" y="2777234"/>
              <a:ext cx="376370" cy="376370"/>
            </a:xfrm>
            <a:prstGeom prst="rect">
              <a:avLst/>
            </a:prstGeom>
          </p:spPr>
        </p:pic>
        <p:sp>
          <p:nvSpPr>
            <p:cNvPr id="20" name="TextBox 19">
              <a:extLst>
                <a:ext uri="{FF2B5EF4-FFF2-40B4-BE49-F238E27FC236}">
                  <a16:creationId xmlns:a16="http://schemas.microsoft.com/office/drawing/2014/main" id="{19994399-C167-409B-8CD9-F1514F30BAD6}"/>
                </a:ext>
              </a:extLst>
            </p:cNvPr>
            <p:cNvSpPr txBox="1"/>
            <p:nvPr/>
          </p:nvSpPr>
          <p:spPr>
            <a:xfrm>
              <a:off x="3155441" y="2282080"/>
              <a:ext cx="1297732" cy="271554"/>
            </a:xfrm>
            <a:prstGeom prst="rect">
              <a:avLst/>
            </a:prstGeom>
            <a:noFill/>
          </p:spPr>
          <p:txBody>
            <a:bodyPr wrap="square">
              <a:spAutoFit/>
            </a:bodyPr>
            <a:lstStyle/>
            <a:p>
              <a:r>
                <a:rPr lang="fr-FR" sz="1176" b="1" dirty="0"/>
                <a:t>az104-03a-rg1</a:t>
              </a:r>
            </a:p>
          </p:txBody>
        </p:sp>
        <p:sp>
          <p:nvSpPr>
            <p:cNvPr id="22" name="Rectangle 21">
              <a:extLst>
                <a:ext uri="{FF2B5EF4-FFF2-40B4-BE49-F238E27FC236}">
                  <a16:creationId xmlns:a16="http://schemas.microsoft.com/office/drawing/2014/main" id="{D9529829-D86C-4B22-A2EC-D1D76DC71A7D}"/>
                </a:ext>
              </a:extLst>
            </p:cNvPr>
            <p:cNvSpPr/>
            <p:nvPr/>
          </p:nvSpPr>
          <p:spPr bwMode="auto">
            <a:xfrm>
              <a:off x="2687125" y="2658448"/>
              <a:ext cx="2168097" cy="990310"/>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24" name="TextBox 23">
              <a:extLst>
                <a:ext uri="{FF2B5EF4-FFF2-40B4-BE49-F238E27FC236}">
                  <a16:creationId xmlns:a16="http://schemas.microsoft.com/office/drawing/2014/main" id="{BE6157B2-4AC0-4A8A-87FC-EAFB71D9CC71}"/>
                </a:ext>
              </a:extLst>
            </p:cNvPr>
            <p:cNvSpPr txBox="1"/>
            <p:nvPr/>
          </p:nvSpPr>
          <p:spPr>
            <a:xfrm>
              <a:off x="3102651" y="3153831"/>
              <a:ext cx="1578425" cy="271554"/>
            </a:xfrm>
            <a:prstGeom prst="rect">
              <a:avLst/>
            </a:prstGeom>
            <a:noFill/>
          </p:spPr>
          <p:txBody>
            <a:bodyPr wrap="square">
              <a:spAutoFit/>
            </a:bodyPr>
            <a:lstStyle/>
            <a:p>
              <a:r>
                <a:rPr lang="fr-FR" sz="1176" b="1" dirty="0"/>
                <a:t>az104-03a-disk1</a:t>
              </a:r>
            </a:p>
          </p:txBody>
        </p:sp>
        <p:pic>
          <p:nvPicPr>
            <p:cNvPr id="26" name="Graphic 25">
              <a:extLst>
                <a:ext uri="{FF2B5EF4-FFF2-40B4-BE49-F238E27FC236}">
                  <a16:creationId xmlns:a16="http://schemas.microsoft.com/office/drawing/2014/main" id="{A192904A-1B07-4381-B265-BC0BB6B134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313956" y="2177265"/>
              <a:ext cx="376369" cy="376369"/>
            </a:xfrm>
            <a:prstGeom prst="rect">
              <a:avLst/>
            </a:prstGeom>
          </p:spPr>
        </p:pic>
        <p:pic>
          <p:nvPicPr>
            <p:cNvPr id="28" name="Graphic 27">
              <a:extLst>
                <a:ext uri="{FF2B5EF4-FFF2-40B4-BE49-F238E27FC236}">
                  <a16:creationId xmlns:a16="http://schemas.microsoft.com/office/drawing/2014/main" id="{6AD2D826-8DFA-4D71-9C2B-9E0884BF832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151006" y="2724827"/>
              <a:ext cx="376370" cy="376370"/>
            </a:xfrm>
            <a:prstGeom prst="rect">
              <a:avLst/>
            </a:prstGeom>
          </p:spPr>
        </p:pic>
        <p:sp>
          <p:nvSpPr>
            <p:cNvPr id="30" name="TextBox 29">
              <a:extLst>
                <a:ext uri="{FF2B5EF4-FFF2-40B4-BE49-F238E27FC236}">
                  <a16:creationId xmlns:a16="http://schemas.microsoft.com/office/drawing/2014/main" id="{53E8790C-1456-4FAA-876B-843F942DA2A6}"/>
                </a:ext>
              </a:extLst>
            </p:cNvPr>
            <p:cNvSpPr txBox="1"/>
            <p:nvPr/>
          </p:nvSpPr>
          <p:spPr>
            <a:xfrm>
              <a:off x="6690325" y="2229672"/>
              <a:ext cx="1297732" cy="271554"/>
            </a:xfrm>
            <a:prstGeom prst="rect">
              <a:avLst/>
            </a:prstGeom>
            <a:noFill/>
          </p:spPr>
          <p:txBody>
            <a:bodyPr wrap="square">
              <a:spAutoFit/>
            </a:bodyPr>
            <a:lstStyle/>
            <a:p>
              <a:r>
                <a:rPr lang="fr-FR" sz="1176" b="1" dirty="0"/>
                <a:t>az104-03a-rg2</a:t>
              </a:r>
            </a:p>
          </p:txBody>
        </p:sp>
        <p:sp>
          <p:nvSpPr>
            <p:cNvPr id="32" name="Rectangle 31">
              <a:extLst>
                <a:ext uri="{FF2B5EF4-FFF2-40B4-BE49-F238E27FC236}">
                  <a16:creationId xmlns:a16="http://schemas.microsoft.com/office/drawing/2014/main" id="{B97D7767-2DFA-409B-9EA9-115DE8D48595}"/>
                </a:ext>
              </a:extLst>
            </p:cNvPr>
            <p:cNvSpPr/>
            <p:nvPr/>
          </p:nvSpPr>
          <p:spPr bwMode="auto">
            <a:xfrm>
              <a:off x="6313955" y="2606041"/>
              <a:ext cx="2147814" cy="990310"/>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34" name="TextBox 33">
              <a:extLst>
                <a:ext uri="{FF2B5EF4-FFF2-40B4-BE49-F238E27FC236}">
                  <a16:creationId xmlns:a16="http://schemas.microsoft.com/office/drawing/2014/main" id="{FE762DCF-ABBA-4E33-89EA-783714F935F0}"/>
                </a:ext>
              </a:extLst>
            </p:cNvPr>
            <p:cNvSpPr txBox="1"/>
            <p:nvPr/>
          </p:nvSpPr>
          <p:spPr>
            <a:xfrm>
              <a:off x="6637535" y="3101424"/>
              <a:ext cx="1578425" cy="271554"/>
            </a:xfrm>
            <a:prstGeom prst="rect">
              <a:avLst/>
            </a:prstGeom>
            <a:noFill/>
          </p:spPr>
          <p:txBody>
            <a:bodyPr wrap="square">
              <a:spAutoFit/>
            </a:bodyPr>
            <a:lstStyle/>
            <a:p>
              <a:r>
                <a:rPr lang="fr-FR" sz="1176" b="1" dirty="0"/>
                <a:t>az104-03a-disk1</a:t>
              </a:r>
            </a:p>
          </p:txBody>
        </p:sp>
        <p:cxnSp>
          <p:nvCxnSpPr>
            <p:cNvPr id="36" name="Straight Arrow Connector 35">
              <a:extLst>
                <a:ext uri="{FF2B5EF4-FFF2-40B4-BE49-F238E27FC236}">
                  <a16:creationId xmlns:a16="http://schemas.microsoft.com/office/drawing/2014/main" id="{B3958C9B-8BDE-49F6-B537-65949FD99F81}"/>
                </a:ext>
              </a:extLst>
            </p:cNvPr>
            <p:cNvCxnSpPr>
              <a:cxnSpLocks/>
            </p:cNvCxnSpPr>
            <p:nvPr/>
          </p:nvCxnSpPr>
          <p:spPr>
            <a:xfrm>
              <a:off x="4045241" y="2991439"/>
              <a:ext cx="2884267"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50601A19-A41B-4DB1-89F2-BE7781D3680F}"/>
                </a:ext>
              </a:extLst>
            </p:cNvPr>
            <p:cNvSpPr txBox="1"/>
            <p:nvPr/>
          </p:nvSpPr>
          <p:spPr>
            <a:xfrm>
              <a:off x="5023732" y="2743815"/>
              <a:ext cx="1366283" cy="271554"/>
            </a:xfrm>
            <a:prstGeom prst="rect">
              <a:avLst/>
            </a:prstGeom>
            <a:noFill/>
          </p:spPr>
          <p:txBody>
            <a:bodyPr wrap="square">
              <a:spAutoFit/>
            </a:bodyPr>
            <a:lstStyle/>
            <a:p>
              <a:r>
                <a:rPr lang="fr-FR" sz="1176" b="1" dirty="0"/>
                <a:t>Move </a:t>
              </a:r>
              <a:r>
                <a:rPr lang="fr-FR" sz="1176" b="1" dirty="0" err="1"/>
                <a:t>resource</a:t>
              </a:r>
              <a:r>
                <a:rPr lang="fr-FR" sz="1176" b="1" dirty="0"/>
                <a:t> </a:t>
              </a:r>
            </a:p>
          </p:txBody>
        </p:sp>
        <p:pic>
          <p:nvPicPr>
            <p:cNvPr id="40" name="Graphic 39">
              <a:extLst>
                <a:ext uri="{FF2B5EF4-FFF2-40B4-BE49-F238E27FC236}">
                  <a16:creationId xmlns:a16="http://schemas.microsoft.com/office/drawing/2014/main" id="{7D2F0244-FA43-4D55-BB6D-4CE97F43DB5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768649" y="4667082"/>
              <a:ext cx="376369" cy="376369"/>
            </a:xfrm>
            <a:prstGeom prst="rect">
              <a:avLst/>
            </a:prstGeom>
          </p:spPr>
        </p:pic>
        <p:pic>
          <p:nvPicPr>
            <p:cNvPr id="42" name="Graphic 41">
              <a:extLst>
                <a:ext uri="{FF2B5EF4-FFF2-40B4-BE49-F238E27FC236}">
                  <a16:creationId xmlns:a16="http://schemas.microsoft.com/office/drawing/2014/main" id="{7257F93D-DFF4-4854-9746-497F5FF463A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605698" y="5214644"/>
              <a:ext cx="376370" cy="376370"/>
            </a:xfrm>
            <a:prstGeom prst="rect">
              <a:avLst/>
            </a:prstGeom>
          </p:spPr>
        </p:pic>
        <p:sp>
          <p:nvSpPr>
            <p:cNvPr id="44" name="TextBox 43">
              <a:extLst>
                <a:ext uri="{FF2B5EF4-FFF2-40B4-BE49-F238E27FC236}">
                  <a16:creationId xmlns:a16="http://schemas.microsoft.com/office/drawing/2014/main" id="{56BA5DA0-8B9A-45DA-85C4-B0BB7F499FA3}"/>
                </a:ext>
              </a:extLst>
            </p:cNvPr>
            <p:cNvSpPr txBox="1"/>
            <p:nvPr/>
          </p:nvSpPr>
          <p:spPr>
            <a:xfrm>
              <a:off x="3145017" y="4719489"/>
              <a:ext cx="1297732" cy="271554"/>
            </a:xfrm>
            <a:prstGeom prst="rect">
              <a:avLst/>
            </a:prstGeom>
            <a:noFill/>
          </p:spPr>
          <p:txBody>
            <a:bodyPr wrap="square">
              <a:spAutoFit/>
            </a:bodyPr>
            <a:lstStyle/>
            <a:p>
              <a:r>
                <a:rPr lang="fr-FR" sz="1176" b="1" dirty="0"/>
                <a:t>az104-03a-rg3</a:t>
              </a:r>
            </a:p>
          </p:txBody>
        </p:sp>
        <p:sp>
          <p:nvSpPr>
            <p:cNvPr id="46" name="Rectangle 45">
              <a:extLst>
                <a:ext uri="{FF2B5EF4-FFF2-40B4-BE49-F238E27FC236}">
                  <a16:creationId xmlns:a16="http://schemas.microsoft.com/office/drawing/2014/main" id="{41A392FE-C564-49ED-996A-2C847E6978C0}"/>
                </a:ext>
              </a:extLst>
            </p:cNvPr>
            <p:cNvSpPr/>
            <p:nvPr/>
          </p:nvSpPr>
          <p:spPr bwMode="auto">
            <a:xfrm>
              <a:off x="2676701" y="5095858"/>
              <a:ext cx="2168097" cy="990310"/>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48" name="TextBox 47">
              <a:extLst>
                <a:ext uri="{FF2B5EF4-FFF2-40B4-BE49-F238E27FC236}">
                  <a16:creationId xmlns:a16="http://schemas.microsoft.com/office/drawing/2014/main" id="{CFA5B777-6B5D-41DC-ADD5-472F87CC79D2}"/>
                </a:ext>
              </a:extLst>
            </p:cNvPr>
            <p:cNvSpPr txBox="1"/>
            <p:nvPr/>
          </p:nvSpPr>
          <p:spPr>
            <a:xfrm>
              <a:off x="3092227" y="5591241"/>
              <a:ext cx="1578425" cy="271554"/>
            </a:xfrm>
            <a:prstGeom prst="rect">
              <a:avLst/>
            </a:prstGeom>
            <a:noFill/>
          </p:spPr>
          <p:txBody>
            <a:bodyPr wrap="square">
              <a:spAutoFit/>
            </a:bodyPr>
            <a:lstStyle/>
            <a:p>
              <a:r>
                <a:rPr lang="fr-FR" sz="1176" b="1" dirty="0"/>
                <a:t>az104-03a-disk2</a:t>
              </a:r>
            </a:p>
          </p:txBody>
        </p:sp>
        <p:pic>
          <p:nvPicPr>
            <p:cNvPr id="50" name="Picture 49">
              <a:extLst>
                <a:ext uri="{FF2B5EF4-FFF2-40B4-BE49-F238E27FC236}">
                  <a16:creationId xmlns:a16="http://schemas.microsoft.com/office/drawing/2014/main" id="{B6FC0266-2696-48AC-83D0-41C7F0580797}"/>
                </a:ext>
              </a:extLst>
            </p:cNvPr>
            <p:cNvPicPr>
              <a:picLocks noChangeAspect="1"/>
            </p:cNvPicPr>
            <p:nvPr/>
          </p:nvPicPr>
          <p:blipFill>
            <a:blip r:embed="rId6"/>
            <a:stretch>
              <a:fillRect/>
            </a:stretch>
          </p:blipFill>
          <p:spPr>
            <a:xfrm>
              <a:off x="6029227" y="4667082"/>
              <a:ext cx="260577" cy="323961"/>
            </a:xfrm>
            <a:prstGeom prst="rect">
              <a:avLst/>
            </a:prstGeom>
          </p:spPr>
        </p:pic>
        <p:sp>
          <p:nvSpPr>
            <p:cNvPr id="52" name="TextBox 51">
              <a:extLst>
                <a:ext uri="{FF2B5EF4-FFF2-40B4-BE49-F238E27FC236}">
                  <a16:creationId xmlns:a16="http://schemas.microsoft.com/office/drawing/2014/main" id="{CCF566DD-9DBC-4D68-9044-D409EABA83A4}"/>
                </a:ext>
              </a:extLst>
            </p:cNvPr>
            <p:cNvSpPr txBox="1"/>
            <p:nvPr/>
          </p:nvSpPr>
          <p:spPr>
            <a:xfrm>
              <a:off x="6289805" y="4709124"/>
              <a:ext cx="1935318" cy="452590"/>
            </a:xfrm>
            <a:prstGeom prst="rect">
              <a:avLst/>
            </a:prstGeom>
            <a:noFill/>
          </p:spPr>
          <p:txBody>
            <a:bodyPr wrap="square">
              <a:spAutoFit/>
            </a:bodyPr>
            <a:lstStyle/>
            <a:p>
              <a:r>
                <a:rPr lang="fr-FR" sz="1176" b="1" dirty="0"/>
                <a:t>az104-03a-delete-lock</a:t>
              </a:r>
            </a:p>
            <a:p>
              <a:r>
                <a:rPr lang="fr-FR" sz="1176" b="1" dirty="0"/>
                <a:t>Type: </a:t>
              </a:r>
              <a:r>
                <a:rPr lang="fr-FR" sz="1176" dirty="0" err="1"/>
                <a:t>Delete</a:t>
              </a:r>
              <a:endParaRPr lang="fr-FR" sz="1176" dirty="0"/>
            </a:p>
          </p:txBody>
        </p:sp>
        <p:cxnSp>
          <p:nvCxnSpPr>
            <p:cNvPr id="54" name="Straight Arrow Connector 53">
              <a:extLst>
                <a:ext uri="{FF2B5EF4-FFF2-40B4-BE49-F238E27FC236}">
                  <a16:creationId xmlns:a16="http://schemas.microsoft.com/office/drawing/2014/main" id="{28717AE4-8B0C-41D9-9F2C-8593C3D6E8AA}"/>
                </a:ext>
              </a:extLst>
            </p:cNvPr>
            <p:cNvCxnSpPr>
              <a:cxnSpLocks/>
            </p:cNvCxnSpPr>
            <p:nvPr/>
          </p:nvCxnSpPr>
          <p:spPr>
            <a:xfrm flipH="1">
              <a:off x="4442750" y="4855265"/>
              <a:ext cx="1454827"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D7F42C56-1313-4659-8676-F5504FA95F0C}"/>
                </a:ext>
              </a:extLst>
            </p:cNvPr>
            <p:cNvSpPr txBox="1"/>
            <p:nvPr/>
          </p:nvSpPr>
          <p:spPr>
            <a:xfrm>
              <a:off x="2594132" y="1741146"/>
              <a:ext cx="1297732" cy="271554"/>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1</a:t>
              </a:r>
            </a:p>
          </p:txBody>
        </p:sp>
        <p:sp>
          <p:nvSpPr>
            <p:cNvPr id="58" name="TextBox 57">
              <a:extLst>
                <a:ext uri="{FF2B5EF4-FFF2-40B4-BE49-F238E27FC236}">
                  <a16:creationId xmlns:a16="http://schemas.microsoft.com/office/drawing/2014/main" id="{64383C77-BD63-49AB-A8DD-ED840E7ED666}"/>
                </a:ext>
              </a:extLst>
            </p:cNvPr>
            <p:cNvSpPr txBox="1"/>
            <p:nvPr/>
          </p:nvSpPr>
          <p:spPr>
            <a:xfrm>
              <a:off x="5177694" y="1722831"/>
              <a:ext cx="1825286" cy="271554"/>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2</a:t>
              </a:r>
            </a:p>
          </p:txBody>
        </p:sp>
        <p:sp>
          <p:nvSpPr>
            <p:cNvPr id="60" name="TextBox 59">
              <a:extLst>
                <a:ext uri="{FF2B5EF4-FFF2-40B4-BE49-F238E27FC236}">
                  <a16:creationId xmlns:a16="http://schemas.microsoft.com/office/drawing/2014/main" id="{09B02C0E-5CE5-4091-ABCF-13FCE97ED08F}"/>
                </a:ext>
              </a:extLst>
            </p:cNvPr>
            <p:cNvSpPr txBox="1"/>
            <p:nvPr/>
          </p:nvSpPr>
          <p:spPr>
            <a:xfrm>
              <a:off x="2676702" y="4239989"/>
              <a:ext cx="1825286" cy="271554"/>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3</a:t>
              </a:r>
            </a:p>
          </p:txBody>
        </p:sp>
      </p:grpSp>
    </p:spTree>
    <p:extLst>
      <p:ext uri="{BB962C8B-B14F-4D97-AF65-F5344CB8AC3E}">
        <p14:creationId xmlns:p14="http://schemas.microsoft.com/office/powerpoint/2010/main" val="3920248593"/>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2504-CD52-4530-95A0-64324BCD7B4B}"/>
              </a:ext>
            </a:extLst>
          </p:cNvPr>
          <p:cNvSpPr>
            <a:spLocks noGrp="1"/>
          </p:cNvSpPr>
          <p:nvPr>
            <p:ph type="title"/>
          </p:nvPr>
        </p:nvSpPr>
        <p:spPr/>
        <p:txBody>
          <a:bodyPr/>
          <a:lstStyle/>
          <a:p>
            <a:r>
              <a:rPr lang="en-US" dirty="0"/>
              <a:t>Lab 03b – Manage Azure resources with templates</a:t>
            </a:r>
          </a:p>
        </p:txBody>
      </p:sp>
      <p:sp>
        <p:nvSpPr>
          <p:cNvPr id="13" name="Text Placeholder 2">
            <a:extLst>
              <a:ext uri="{FF2B5EF4-FFF2-40B4-BE49-F238E27FC236}">
                <a16:creationId xmlns:a16="http://schemas.microsoft.com/office/drawing/2014/main" id="{B523FF43-6FFD-4200-AA92-21AD69A2C20E}"/>
              </a:ext>
            </a:extLst>
          </p:cNvPr>
          <p:cNvSpPr txBox="1">
            <a:spLocks/>
          </p:cNvSpPr>
          <p:nvPr/>
        </p:nvSpPr>
        <p:spPr>
          <a:xfrm>
            <a:off x="463125" y="1354615"/>
            <a:ext cx="11582400" cy="1292662"/>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Lab scenario</a:t>
            </a:r>
          </a:p>
          <a:p>
            <a:r>
              <a:rPr lang="en-US" sz="2000" spc="0" dirty="0">
                <a:solidFill>
                  <a:schemeClr val="tx1"/>
                </a:solidFill>
                <a:latin typeface="+mn-lt"/>
                <a:cs typeface="Segoe UI Semilight"/>
              </a:rPr>
              <a:t>Now that you explored the basic Azure administration capabilities associated with provisioning resources and organizing them based on resource groups by using the Azure portal, you need to carry out the equivalent task by using Azure Resource Manager templates</a:t>
            </a:r>
          </a:p>
        </p:txBody>
      </p:sp>
      <p:sp>
        <p:nvSpPr>
          <p:cNvPr id="16" name="Text Placeholder 2">
            <a:extLst>
              <a:ext uri="{FF2B5EF4-FFF2-40B4-BE49-F238E27FC236}">
                <a16:creationId xmlns:a16="http://schemas.microsoft.com/office/drawing/2014/main" id="{4CC1036D-E6C0-4027-9505-32D3C1479268}"/>
              </a:ext>
            </a:extLst>
          </p:cNvPr>
          <p:cNvSpPr txBox="1">
            <a:spLocks/>
          </p:cNvSpPr>
          <p:nvPr/>
        </p:nvSpPr>
        <p:spPr>
          <a:xfrm>
            <a:off x="463125" y="3228873"/>
            <a:ext cx="11582400" cy="369332"/>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Objectives</a:t>
            </a:r>
          </a:p>
        </p:txBody>
      </p:sp>
      <p:sp>
        <p:nvSpPr>
          <p:cNvPr id="25" name="Rectangle 24">
            <a:extLst>
              <a:ext uri="{FF2B5EF4-FFF2-40B4-BE49-F238E27FC236}">
                <a16:creationId xmlns:a16="http://schemas.microsoft.com/office/drawing/2014/main" id="{847364E2-1D44-4F91-9B22-EFB1D3A6B773}"/>
              </a:ext>
            </a:extLst>
          </p:cNvPr>
          <p:cNvSpPr/>
          <p:nvPr/>
        </p:nvSpPr>
        <p:spPr bwMode="auto">
          <a:xfrm>
            <a:off x="463125" y="3716021"/>
            <a:ext cx="3772705" cy="160020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lvl="0">
              <a:buSzPct val="90000"/>
            </a:pPr>
            <a:r>
              <a:rPr lang="en-US" sz="2200" dirty="0">
                <a:solidFill>
                  <a:schemeClr val="tx2">
                    <a:lumMod val="50000"/>
                  </a:schemeClr>
                </a:solidFill>
                <a:latin typeface="Segoe UI Semibold"/>
                <a:cs typeface="Segoe UI Semilight"/>
              </a:rPr>
              <a:t>Task 1:</a:t>
            </a:r>
            <a:br>
              <a:rPr lang="en-US" sz="2000" dirty="0">
                <a:solidFill>
                  <a:schemeClr val="tx1"/>
                </a:solidFill>
                <a:cs typeface="Segoe UI Semilight"/>
              </a:rPr>
            </a:br>
            <a:r>
              <a:rPr lang="en-US" sz="2000" dirty="0">
                <a:solidFill>
                  <a:schemeClr val="tx1"/>
                </a:solidFill>
                <a:cs typeface="Segoe UI Semilight"/>
              </a:rPr>
              <a:t>Review an ARM template</a:t>
            </a:r>
            <a:br>
              <a:rPr lang="en-US" sz="2000" dirty="0">
                <a:solidFill>
                  <a:schemeClr val="tx1"/>
                </a:solidFill>
                <a:cs typeface="Segoe UI Semilight"/>
              </a:rPr>
            </a:br>
            <a:r>
              <a:rPr lang="en-US" sz="2000" dirty="0">
                <a:solidFill>
                  <a:schemeClr val="tx1"/>
                </a:solidFill>
                <a:cs typeface="Segoe UI Semilight"/>
              </a:rPr>
              <a:t>for deployment of an Azure managed disk</a:t>
            </a:r>
          </a:p>
        </p:txBody>
      </p:sp>
      <p:sp>
        <p:nvSpPr>
          <p:cNvPr id="26" name="Rectangle 25">
            <a:extLst>
              <a:ext uri="{FF2B5EF4-FFF2-40B4-BE49-F238E27FC236}">
                <a16:creationId xmlns:a16="http://schemas.microsoft.com/office/drawing/2014/main" id="{A19AC064-EB6B-4717-925C-9A1C445009C2}"/>
              </a:ext>
            </a:extLst>
          </p:cNvPr>
          <p:cNvSpPr/>
          <p:nvPr/>
        </p:nvSpPr>
        <p:spPr bwMode="auto">
          <a:xfrm>
            <a:off x="4370354" y="3716021"/>
            <a:ext cx="3772705" cy="160020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lvl="0">
              <a:buSzPct val="90000"/>
            </a:pPr>
            <a:r>
              <a:rPr lang="en-US" sz="2200" dirty="0">
                <a:solidFill>
                  <a:schemeClr val="tx2">
                    <a:lumMod val="50000"/>
                  </a:schemeClr>
                </a:solidFill>
                <a:latin typeface="Segoe UI Semibold"/>
                <a:cs typeface="Segoe UI Semilight"/>
              </a:rPr>
              <a:t>Task 2:</a:t>
            </a:r>
            <a:br>
              <a:rPr lang="en-US" sz="2200" dirty="0">
                <a:solidFill>
                  <a:schemeClr val="tx1"/>
                </a:solidFill>
                <a:latin typeface="Segoe UI Semibold"/>
                <a:cs typeface="Segoe UI Semilight"/>
              </a:rPr>
            </a:br>
            <a:r>
              <a:rPr lang="en-US" sz="2000" dirty="0">
                <a:solidFill>
                  <a:schemeClr val="tx1"/>
                </a:solidFill>
                <a:cs typeface="Segoe UI Semilight"/>
              </a:rPr>
              <a:t>Create an Azure managed disk by using an ARM template</a:t>
            </a:r>
          </a:p>
        </p:txBody>
      </p:sp>
      <p:sp>
        <p:nvSpPr>
          <p:cNvPr id="27" name="Rectangle 26">
            <a:extLst>
              <a:ext uri="{FF2B5EF4-FFF2-40B4-BE49-F238E27FC236}">
                <a16:creationId xmlns:a16="http://schemas.microsoft.com/office/drawing/2014/main" id="{5EC36B3E-9282-40F3-B788-A78480F42B40}"/>
              </a:ext>
            </a:extLst>
          </p:cNvPr>
          <p:cNvSpPr/>
          <p:nvPr/>
        </p:nvSpPr>
        <p:spPr bwMode="auto">
          <a:xfrm>
            <a:off x="8277582" y="3716021"/>
            <a:ext cx="3772705" cy="160020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lvl="0">
              <a:buSzPct val="90000"/>
            </a:pPr>
            <a:r>
              <a:rPr lang="en-US" sz="2200" dirty="0">
                <a:solidFill>
                  <a:schemeClr val="tx2">
                    <a:lumMod val="50000"/>
                  </a:schemeClr>
                </a:solidFill>
                <a:latin typeface="Segoe UI Semibold"/>
                <a:cs typeface="Segoe UI Semilight"/>
              </a:rPr>
              <a:t>Task 3:</a:t>
            </a:r>
            <a:br>
              <a:rPr lang="en-US" sz="2200" dirty="0">
                <a:solidFill>
                  <a:schemeClr val="tx1"/>
                </a:solidFill>
                <a:latin typeface="Segoe UI Semibold"/>
                <a:cs typeface="Segoe UI Semilight"/>
              </a:rPr>
            </a:br>
            <a:r>
              <a:rPr lang="en-US" sz="2000" dirty="0">
                <a:solidFill>
                  <a:schemeClr val="tx1"/>
                </a:solidFill>
                <a:cs typeface="Segoe UI Semilight"/>
              </a:rPr>
              <a:t>Review the ARM template-based deployment of the managed disk</a:t>
            </a:r>
          </a:p>
        </p:txBody>
      </p:sp>
      <p:sp>
        <p:nvSpPr>
          <p:cNvPr id="3" name="Text Placeholder 2">
            <a:extLst>
              <a:ext uri="{FF2B5EF4-FFF2-40B4-BE49-F238E27FC236}">
                <a16:creationId xmlns:a16="http://schemas.microsoft.com/office/drawing/2014/main" id="{679DD51B-7278-49F9-9796-F1B3C6A2B849}"/>
              </a:ext>
            </a:extLst>
          </p:cNvPr>
          <p:cNvSpPr txBox="1">
            <a:spLocks/>
          </p:cNvSpPr>
          <p:nvPr/>
        </p:nvSpPr>
        <p:spPr>
          <a:xfrm>
            <a:off x="8293754" y="6141975"/>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Next slide for an architecture diagram </a:t>
            </a:r>
          </a:p>
        </p:txBody>
      </p:sp>
      <p:sp>
        <p:nvSpPr>
          <p:cNvPr id="4" name="arrow_15">
            <a:extLst>
              <a:ext uri="{FF2B5EF4-FFF2-40B4-BE49-F238E27FC236}">
                <a16:creationId xmlns:a16="http://schemas.microsoft.com/office/drawing/2014/main" id="{0A70DD89-658C-4783-8151-0ED3A968775F}"/>
              </a:ext>
              <a:ext uri="{C183D7F6-B498-43B3-948B-1728B52AA6E4}">
                <adec:decorative xmlns:adec="http://schemas.microsoft.com/office/drawing/2017/decorative" val="1"/>
              </a:ext>
            </a:extLst>
          </p:cNvPr>
          <p:cNvSpPr>
            <a:spLocks noChangeAspect="1" noEditPoints="1"/>
          </p:cNvSpPr>
          <p:nvPr/>
        </p:nvSpPr>
        <p:spPr bwMode="auto">
          <a:xfrm>
            <a:off x="11783506" y="6141975"/>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432776596"/>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69EE5-F4BE-44DF-B8C1-FF031FBC9EF8}"/>
              </a:ext>
            </a:extLst>
          </p:cNvPr>
          <p:cNvSpPr>
            <a:spLocks noGrp="1"/>
          </p:cNvSpPr>
          <p:nvPr>
            <p:ph type="title"/>
          </p:nvPr>
        </p:nvSpPr>
        <p:spPr/>
        <p:txBody>
          <a:bodyPr/>
          <a:lstStyle/>
          <a:p>
            <a:r>
              <a:rPr lang="en-US" dirty="0"/>
              <a:t>Lab 03b – Architecture diagram</a:t>
            </a:r>
          </a:p>
        </p:txBody>
      </p:sp>
      <p:grpSp>
        <p:nvGrpSpPr>
          <p:cNvPr id="9" name="Group 8" descr="Architecture diagram of the detailed lab steps. ">
            <a:extLst>
              <a:ext uri="{FF2B5EF4-FFF2-40B4-BE49-F238E27FC236}">
                <a16:creationId xmlns:a16="http://schemas.microsoft.com/office/drawing/2014/main" id="{24848A19-218B-4EFF-9A33-1203888518AF}"/>
              </a:ext>
            </a:extLst>
          </p:cNvPr>
          <p:cNvGrpSpPr/>
          <p:nvPr/>
        </p:nvGrpSpPr>
        <p:grpSpPr>
          <a:xfrm>
            <a:off x="1072803" y="2423625"/>
            <a:ext cx="10020475" cy="2147274"/>
            <a:chOff x="649470" y="2196534"/>
            <a:chExt cx="10020475" cy="2147274"/>
          </a:xfrm>
        </p:grpSpPr>
        <p:sp>
          <p:nvSpPr>
            <p:cNvPr id="10" name="Rectangle 9">
              <a:extLst>
                <a:ext uri="{FF2B5EF4-FFF2-40B4-BE49-F238E27FC236}">
                  <a16:creationId xmlns:a16="http://schemas.microsoft.com/office/drawing/2014/main" id="{1257D073-5B4E-4361-B21F-D6C079510D17}"/>
                </a:ext>
              </a:extLst>
            </p:cNvPr>
            <p:cNvSpPr/>
            <p:nvPr/>
          </p:nvSpPr>
          <p:spPr bwMode="auto">
            <a:xfrm>
              <a:off x="4899066" y="2219794"/>
              <a:ext cx="5770879" cy="212401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1" name="Rectangle 10">
              <a:extLst>
                <a:ext uri="{FF2B5EF4-FFF2-40B4-BE49-F238E27FC236}">
                  <a16:creationId xmlns:a16="http://schemas.microsoft.com/office/drawing/2014/main" id="{E787A12D-9A7C-4EB0-99DF-675427C30D80}"/>
                </a:ext>
              </a:extLst>
            </p:cNvPr>
            <p:cNvSpPr/>
            <p:nvPr/>
          </p:nvSpPr>
          <p:spPr bwMode="auto">
            <a:xfrm>
              <a:off x="649470" y="2196534"/>
              <a:ext cx="4168904" cy="212401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12" name="Graphic 11">
              <a:extLst>
                <a:ext uri="{FF2B5EF4-FFF2-40B4-BE49-F238E27FC236}">
                  <a16:creationId xmlns:a16="http://schemas.microsoft.com/office/drawing/2014/main" id="{16C02489-66AD-494E-B7FD-32998DC2E0C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373" y="2755161"/>
              <a:ext cx="376369" cy="376369"/>
            </a:xfrm>
            <a:prstGeom prst="rect">
              <a:avLst/>
            </a:prstGeom>
          </p:spPr>
        </p:pic>
        <p:pic>
          <p:nvPicPr>
            <p:cNvPr id="13" name="Graphic 12">
              <a:extLst>
                <a:ext uri="{FF2B5EF4-FFF2-40B4-BE49-F238E27FC236}">
                  <a16:creationId xmlns:a16="http://schemas.microsoft.com/office/drawing/2014/main" id="{D0B89A5F-9DB6-4814-A7F2-1AFA6DDC38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25422" y="3302723"/>
              <a:ext cx="376370" cy="376370"/>
            </a:xfrm>
            <a:prstGeom prst="rect">
              <a:avLst/>
            </a:prstGeom>
          </p:spPr>
        </p:pic>
        <p:sp>
          <p:nvSpPr>
            <p:cNvPr id="14" name="TextBox 13">
              <a:extLst>
                <a:ext uri="{FF2B5EF4-FFF2-40B4-BE49-F238E27FC236}">
                  <a16:creationId xmlns:a16="http://schemas.microsoft.com/office/drawing/2014/main" id="{1C8364DB-888B-4CD3-B2D0-DD9D25C5F0B9}"/>
                </a:ext>
              </a:extLst>
            </p:cNvPr>
            <p:cNvSpPr txBox="1"/>
            <p:nvPr/>
          </p:nvSpPr>
          <p:spPr>
            <a:xfrm>
              <a:off x="1364741" y="2807568"/>
              <a:ext cx="1297732" cy="271554"/>
            </a:xfrm>
            <a:prstGeom prst="rect">
              <a:avLst/>
            </a:prstGeom>
            <a:noFill/>
          </p:spPr>
          <p:txBody>
            <a:bodyPr wrap="square">
              <a:spAutoFit/>
            </a:bodyPr>
            <a:lstStyle/>
            <a:p>
              <a:pPr defTabSz="914367"/>
              <a:r>
                <a:rPr lang="fr-FR" sz="1176" b="1" dirty="0">
                  <a:solidFill>
                    <a:srgbClr val="000000"/>
                  </a:solidFill>
                  <a:latin typeface="Segoe UI"/>
                </a:rPr>
                <a:t>az104-03a-rg1</a:t>
              </a:r>
            </a:p>
          </p:txBody>
        </p:sp>
        <p:sp>
          <p:nvSpPr>
            <p:cNvPr id="15" name="Rectangle 14">
              <a:extLst>
                <a:ext uri="{FF2B5EF4-FFF2-40B4-BE49-F238E27FC236}">
                  <a16:creationId xmlns:a16="http://schemas.microsoft.com/office/drawing/2014/main" id="{A9EC3846-EBA3-422C-9C4F-02BD976994EE}"/>
                </a:ext>
              </a:extLst>
            </p:cNvPr>
            <p:cNvSpPr/>
            <p:nvPr/>
          </p:nvSpPr>
          <p:spPr bwMode="auto">
            <a:xfrm>
              <a:off x="896425" y="3183937"/>
              <a:ext cx="2168097" cy="990310"/>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16" name="TextBox 15">
              <a:extLst>
                <a:ext uri="{FF2B5EF4-FFF2-40B4-BE49-F238E27FC236}">
                  <a16:creationId xmlns:a16="http://schemas.microsoft.com/office/drawing/2014/main" id="{71EBFAD2-C68C-4DD8-8930-D4ACCB62F2D7}"/>
                </a:ext>
              </a:extLst>
            </p:cNvPr>
            <p:cNvSpPr txBox="1"/>
            <p:nvPr/>
          </p:nvSpPr>
          <p:spPr>
            <a:xfrm>
              <a:off x="1311951" y="3679320"/>
              <a:ext cx="1578425" cy="271554"/>
            </a:xfrm>
            <a:prstGeom prst="rect">
              <a:avLst/>
            </a:prstGeom>
            <a:noFill/>
          </p:spPr>
          <p:txBody>
            <a:bodyPr wrap="square">
              <a:spAutoFit/>
            </a:bodyPr>
            <a:lstStyle/>
            <a:p>
              <a:pPr defTabSz="914367"/>
              <a:r>
                <a:rPr lang="fr-FR" sz="1176" b="1" dirty="0">
                  <a:solidFill>
                    <a:srgbClr val="000000"/>
                  </a:solidFill>
                  <a:latin typeface="Segoe UI"/>
                </a:rPr>
                <a:t>az104-03a-disk1</a:t>
              </a:r>
            </a:p>
          </p:txBody>
        </p:sp>
        <p:sp>
          <p:nvSpPr>
            <p:cNvPr id="17" name="TextBox 16">
              <a:extLst>
                <a:ext uri="{FF2B5EF4-FFF2-40B4-BE49-F238E27FC236}">
                  <a16:creationId xmlns:a16="http://schemas.microsoft.com/office/drawing/2014/main" id="{CDEBDA3B-C561-444F-8793-28B919D003D2}"/>
                </a:ext>
              </a:extLst>
            </p:cNvPr>
            <p:cNvSpPr txBox="1"/>
            <p:nvPr/>
          </p:nvSpPr>
          <p:spPr>
            <a:xfrm>
              <a:off x="803432" y="2266635"/>
              <a:ext cx="1297732" cy="271554"/>
            </a:xfrm>
            <a:prstGeom prst="rect">
              <a:avLst/>
            </a:prstGeom>
            <a:noFill/>
          </p:spPr>
          <p:txBody>
            <a:bodyPr wrap="square">
              <a:spAutoFit/>
            </a:bodyPr>
            <a:lstStyle/>
            <a:p>
              <a:pPr defTabSz="914367"/>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1</a:t>
              </a:r>
            </a:p>
          </p:txBody>
        </p:sp>
        <p:cxnSp>
          <p:nvCxnSpPr>
            <p:cNvPr id="18" name="Straight Arrow Connector 17">
              <a:extLst>
                <a:ext uri="{FF2B5EF4-FFF2-40B4-BE49-F238E27FC236}">
                  <a16:creationId xmlns:a16="http://schemas.microsoft.com/office/drawing/2014/main" id="{3414CD6E-66E2-4423-8E2E-CBA581A4A89E}"/>
                </a:ext>
              </a:extLst>
            </p:cNvPr>
            <p:cNvCxnSpPr/>
            <p:nvPr/>
          </p:nvCxnSpPr>
          <p:spPr>
            <a:xfrm>
              <a:off x="2662473" y="2965117"/>
              <a:ext cx="1277627"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69509450-5939-40B0-9C23-6B5056ACFE66}"/>
                </a:ext>
              </a:extLst>
            </p:cNvPr>
            <p:cNvSpPr txBox="1"/>
            <p:nvPr/>
          </p:nvSpPr>
          <p:spPr>
            <a:xfrm>
              <a:off x="3960205" y="2802056"/>
              <a:ext cx="994157" cy="479745"/>
            </a:xfrm>
            <a:prstGeom prst="rect">
              <a:avLst/>
            </a:prstGeom>
            <a:noFill/>
          </p:spPr>
          <p:txBody>
            <a:bodyPr wrap="square" lIns="179285" tIns="143428" rIns="179285" bIns="143428" rtlCol="0">
              <a:spAutoFit/>
            </a:bodyPr>
            <a:lstStyle/>
            <a:p>
              <a:pPr defTabSz="914367">
                <a:lnSpc>
                  <a:spcPct val="90000"/>
                </a:lnSpc>
                <a:spcAft>
                  <a:spcPts val="588"/>
                </a:spcAft>
              </a:pPr>
              <a:r>
                <a:rPr lang="en-US" sz="1372" dirty="0">
                  <a:solidFill>
                    <a:srgbClr val="0070C0"/>
                  </a:solidFill>
                  <a:latin typeface="Segoe UI"/>
                </a:rPr>
                <a:t>JSON</a:t>
              </a:r>
              <a:endParaRPr lang="fr-FR" sz="1372" dirty="0" err="1">
                <a:solidFill>
                  <a:srgbClr val="0070C0"/>
                </a:solidFill>
                <a:latin typeface="Segoe UI"/>
              </a:endParaRPr>
            </a:p>
          </p:txBody>
        </p:sp>
        <p:sp>
          <p:nvSpPr>
            <p:cNvPr id="20" name="TextBox 19">
              <a:extLst>
                <a:ext uri="{FF2B5EF4-FFF2-40B4-BE49-F238E27FC236}">
                  <a16:creationId xmlns:a16="http://schemas.microsoft.com/office/drawing/2014/main" id="{BD0E67FB-8038-42B7-A604-0FD67454E987}"/>
                </a:ext>
              </a:extLst>
            </p:cNvPr>
            <p:cNvSpPr txBox="1"/>
            <p:nvPr/>
          </p:nvSpPr>
          <p:spPr>
            <a:xfrm>
              <a:off x="3960205" y="3501929"/>
              <a:ext cx="1297732" cy="271554"/>
            </a:xfrm>
            <a:prstGeom prst="rect">
              <a:avLst/>
            </a:prstGeom>
            <a:noFill/>
          </p:spPr>
          <p:txBody>
            <a:bodyPr wrap="square">
              <a:spAutoFit/>
            </a:bodyPr>
            <a:lstStyle/>
            <a:p>
              <a:pPr defTabSz="914367"/>
              <a:r>
                <a:rPr lang="fr-FR" sz="1176" b="1" dirty="0">
                  <a:solidFill>
                    <a:srgbClr val="000000"/>
                  </a:solidFill>
                  <a:latin typeface="Segoe UI"/>
                </a:rPr>
                <a:t>Template</a:t>
              </a:r>
            </a:p>
          </p:txBody>
        </p:sp>
        <p:sp>
          <p:nvSpPr>
            <p:cNvPr id="21" name="TextBox 20">
              <a:extLst>
                <a:ext uri="{FF2B5EF4-FFF2-40B4-BE49-F238E27FC236}">
                  <a16:creationId xmlns:a16="http://schemas.microsoft.com/office/drawing/2014/main" id="{1A5072CD-307C-44C1-A687-A1D034444370}"/>
                </a:ext>
              </a:extLst>
            </p:cNvPr>
            <p:cNvSpPr txBox="1"/>
            <p:nvPr/>
          </p:nvSpPr>
          <p:spPr>
            <a:xfrm>
              <a:off x="6219312" y="2784700"/>
              <a:ext cx="994157" cy="479745"/>
            </a:xfrm>
            <a:prstGeom prst="rect">
              <a:avLst/>
            </a:prstGeom>
            <a:noFill/>
          </p:spPr>
          <p:txBody>
            <a:bodyPr wrap="square" lIns="179285" tIns="143428" rIns="179285" bIns="143428" rtlCol="0">
              <a:spAutoFit/>
            </a:bodyPr>
            <a:lstStyle/>
            <a:p>
              <a:pPr defTabSz="914367">
                <a:lnSpc>
                  <a:spcPct val="90000"/>
                </a:lnSpc>
                <a:spcAft>
                  <a:spcPts val="588"/>
                </a:spcAft>
              </a:pPr>
              <a:r>
                <a:rPr lang="en-US" sz="1372" dirty="0">
                  <a:solidFill>
                    <a:srgbClr val="0070C0"/>
                  </a:solidFill>
                  <a:latin typeface="Segoe UI"/>
                </a:rPr>
                <a:t>JSON</a:t>
              </a:r>
              <a:endParaRPr lang="fr-FR" sz="1372" dirty="0" err="1">
                <a:solidFill>
                  <a:srgbClr val="0070C0"/>
                </a:solidFill>
                <a:latin typeface="Segoe UI"/>
              </a:endParaRPr>
            </a:p>
          </p:txBody>
        </p:sp>
        <p:sp>
          <p:nvSpPr>
            <p:cNvPr id="22" name="TextBox 21">
              <a:extLst>
                <a:ext uri="{FF2B5EF4-FFF2-40B4-BE49-F238E27FC236}">
                  <a16:creationId xmlns:a16="http://schemas.microsoft.com/office/drawing/2014/main" id="{8DE2F63C-77B3-43C2-82C1-61D57AAF2AF8}"/>
                </a:ext>
              </a:extLst>
            </p:cNvPr>
            <p:cNvSpPr txBox="1"/>
            <p:nvPr/>
          </p:nvSpPr>
          <p:spPr>
            <a:xfrm>
              <a:off x="6067525" y="3484573"/>
              <a:ext cx="1297732" cy="271554"/>
            </a:xfrm>
            <a:prstGeom prst="rect">
              <a:avLst/>
            </a:prstGeom>
            <a:noFill/>
          </p:spPr>
          <p:txBody>
            <a:bodyPr wrap="square">
              <a:spAutoFit/>
            </a:bodyPr>
            <a:lstStyle/>
            <a:p>
              <a:pPr defTabSz="914367"/>
              <a:r>
                <a:rPr lang="fr-FR" sz="1176" b="1" dirty="0">
                  <a:solidFill>
                    <a:srgbClr val="000000"/>
                  </a:solidFill>
                  <a:latin typeface="Segoe UI"/>
                </a:rPr>
                <a:t>New Template</a:t>
              </a:r>
            </a:p>
          </p:txBody>
        </p:sp>
        <p:cxnSp>
          <p:nvCxnSpPr>
            <p:cNvPr id="23" name="Straight Arrow Connector 22">
              <a:extLst>
                <a:ext uri="{FF2B5EF4-FFF2-40B4-BE49-F238E27FC236}">
                  <a16:creationId xmlns:a16="http://schemas.microsoft.com/office/drawing/2014/main" id="{1983402F-51E8-408D-B900-9CC15243418E}"/>
                </a:ext>
              </a:extLst>
            </p:cNvPr>
            <p:cNvCxnSpPr>
              <a:cxnSpLocks/>
            </p:cNvCxnSpPr>
            <p:nvPr/>
          </p:nvCxnSpPr>
          <p:spPr>
            <a:xfrm>
              <a:off x="4818373" y="2985963"/>
              <a:ext cx="1277627"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41A907B0-0973-4669-AE42-D9B94B78894C}"/>
                </a:ext>
              </a:extLst>
            </p:cNvPr>
            <p:cNvSpPr txBox="1"/>
            <p:nvPr/>
          </p:nvSpPr>
          <p:spPr>
            <a:xfrm>
              <a:off x="4842258" y="2677179"/>
              <a:ext cx="1489160" cy="271554"/>
            </a:xfrm>
            <a:prstGeom prst="rect">
              <a:avLst/>
            </a:prstGeom>
            <a:noFill/>
          </p:spPr>
          <p:txBody>
            <a:bodyPr wrap="square">
              <a:spAutoFit/>
            </a:bodyPr>
            <a:lstStyle/>
            <a:p>
              <a:pPr defTabSz="914367"/>
              <a:r>
                <a:rPr lang="fr-FR" sz="1176" b="1" dirty="0">
                  <a:solidFill>
                    <a:srgbClr val="000000"/>
                  </a:solidFill>
                  <a:latin typeface="Segoe UI"/>
                </a:rPr>
                <a:t>Edit Template</a:t>
              </a:r>
            </a:p>
          </p:txBody>
        </p:sp>
        <p:sp>
          <p:nvSpPr>
            <p:cNvPr id="25" name="TextBox 24">
              <a:extLst>
                <a:ext uri="{FF2B5EF4-FFF2-40B4-BE49-F238E27FC236}">
                  <a16:creationId xmlns:a16="http://schemas.microsoft.com/office/drawing/2014/main" id="{19688981-547E-470F-AEAA-3C99613A1371}"/>
                </a:ext>
              </a:extLst>
            </p:cNvPr>
            <p:cNvSpPr txBox="1"/>
            <p:nvPr/>
          </p:nvSpPr>
          <p:spPr>
            <a:xfrm>
              <a:off x="5074068" y="2289895"/>
              <a:ext cx="1297732" cy="271554"/>
            </a:xfrm>
            <a:prstGeom prst="rect">
              <a:avLst/>
            </a:prstGeom>
            <a:noFill/>
          </p:spPr>
          <p:txBody>
            <a:bodyPr wrap="square">
              <a:spAutoFit/>
            </a:bodyPr>
            <a:lstStyle/>
            <a:p>
              <a:pPr defTabSz="914367"/>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2</a:t>
              </a:r>
            </a:p>
          </p:txBody>
        </p:sp>
        <p:pic>
          <p:nvPicPr>
            <p:cNvPr id="26" name="Graphic 25">
              <a:extLst>
                <a:ext uri="{FF2B5EF4-FFF2-40B4-BE49-F238E27FC236}">
                  <a16:creationId xmlns:a16="http://schemas.microsoft.com/office/drawing/2014/main" id="{0876DADA-8308-4F6C-B75A-573A454D82D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353942" y="2733127"/>
              <a:ext cx="376369" cy="376369"/>
            </a:xfrm>
            <a:prstGeom prst="rect">
              <a:avLst/>
            </a:prstGeom>
          </p:spPr>
        </p:pic>
        <p:pic>
          <p:nvPicPr>
            <p:cNvPr id="27" name="Graphic 26">
              <a:extLst>
                <a:ext uri="{FF2B5EF4-FFF2-40B4-BE49-F238E27FC236}">
                  <a16:creationId xmlns:a16="http://schemas.microsoft.com/office/drawing/2014/main" id="{90DB03CA-C7DE-4555-8BD6-BFDD950AE1B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0991" y="3280688"/>
              <a:ext cx="376370" cy="376370"/>
            </a:xfrm>
            <a:prstGeom prst="rect">
              <a:avLst/>
            </a:prstGeom>
          </p:spPr>
        </p:pic>
        <p:sp>
          <p:nvSpPr>
            <p:cNvPr id="28" name="TextBox 27">
              <a:extLst>
                <a:ext uri="{FF2B5EF4-FFF2-40B4-BE49-F238E27FC236}">
                  <a16:creationId xmlns:a16="http://schemas.microsoft.com/office/drawing/2014/main" id="{8B562283-C959-43FA-A651-3036EFE6C205}"/>
                </a:ext>
              </a:extLst>
            </p:cNvPr>
            <p:cNvSpPr txBox="1"/>
            <p:nvPr/>
          </p:nvSpPr>
          <p:spPr>
            <a:xfrm>
              <a:off x="8730310" y="2785534"/>
              <a:ext cx="1297732" cy="271554"/>
            </a:xfrm>
            <a:prstGeom prst="rect">
              <a:avLst/>
            </a:prstGeom>
            <a:noFill/>
          </p:spPr>
          <p:txBody>
            <a:bodyPr wrap="square">
              <a:spAutoFit/>
            </a:bodyPr>
            <a:lstStyle/>
            <a:p>
              <a:pPr defTabSz="914367"/>
              <a:r>
                <a:rPr lang="fr-FR" sz="1176" b="1" dirty="0">
                  <a:solidFill>
                    <a:srgbClr val="000000"/>
                  </a:solidFill>
                  <a:latin typeface="Segoe UI"/>
                </a:rPr>
                <a:t>az104-03b-rg1</a:t>
              </a:r>
            </a:p>
          </p:txBody>
        </p:sp>
        <p:sp>
          <p:nvSpPr>
            <p:cNvPr id="29" name="Rectangle 28">
              <a:extLst>
                <a:ext uri="{FF2B5EF4-FFF2-40B4-BE49-F238E27FC236}">
                  <a16:creationId xmlns:a16="http://schemas.microsoft.com/office/drawing/2014/main" id="{56BB13B8-634F-4C03-9FA7-ED9AE84E6ADE}"/>
                </a:ext>
              </a:extLst>
            </p:cNvPr>
            <p:cNvSpPr/>
            <p:nvPr/>
          </p:nvSpPr>
          <p:spPr bwMode="auto">
            <a:xfrm>
              <a:off x="8261994" y="3161903"/>
              <a:ext cx="2168097" cy="990310"/>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30" name="TextBox 29">
              <a:extLst>
                <a:ext uri="{FF2B5EF4-FFF2-40B4-BE49-F238E27FC236}">
                  <a16:creationId xmlns:a16="http://schemas.microsoft.com/office/drawing/2014/main" id="{5FA5B6FD-EA02-472E-ACAD-B3628F61F714}"/>
                </a:ext>
              </a:extLst>
            </p:cNvPr>
            <p:cNvSpPr txBox="1"/>
            <p:nvPr/>
          </p:nvSpPr>
          <p:spPr>
            <a:xfrm>
              <a:off x="8677520" y="3657286"/>
              <a:ext cx="1578425" cy="271554"/>
            </a:xfrm>
            <a:prstGeom prst="rect">
              <a:avLst/>
            </a:prstGeom>
            <a:noFill/>
          </p:spPr>
          <p:txBody>
            <a:bodyPr wrap="square">
              <a:spAutoFit/>
            </a:bodyPr>
            <a:lstStyle/>
            <a:p>
              <a:pPr defTabSz="914367"/>
              <a:r>
                <a:rPr lang="fr-FR" sz="1176" b="1" dirty="0">
                  <a:solidFill>
                    <a:srgbClr val="000000"/>
                  </a:solidFill>
                  <a:latin typeface="Segoe UI"/>
                </a:rPr>
                <a:t>az104-03b-disk1</a:t>
              </a:r>
            </a:p>
          </p:txBody>
        </p:sp>
        <p:cxnSp>
          <p:nvCxnSpPr>
            <p:cNvPr id="31" name="Straight Arrow Connector 30">
              <a:extLst>
                <a:ext uri="{FF2B5EF4-FFF2-40B4-BE49-F238E27FC236}">
                  <a16:creationId xmlns:a16="http://schemas.microsoft.com/office/drawing/2014/main" id="{CE8E69C4-197C-441A-9B59-306E59D0EA56}"/>
                </a:ext>
              </a:extLst>
            </p:cNvPr>
            <p:cNvCxnSpPr/>
            <p:nvPr/>
          </p:nvCxnSpPr>
          <p:spPr>
            <a:xfrm>
              <a:off x="6984367" y="2985963"/>
              <a:ext cx="1277627"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929DD209-A56C-4B32-876F-B720739F58C7}"/>
                </a:ext>
              </a:extLst>
            </p:cNvPr>
            <p:cNvSpPr txBox="1"/>
            <p:nvPr/>
          </p:nvSpPr>
          <p:spPr>
            <a:xfrm>
              <a:off x="7175197" y="2688698"/>
              <a:ext cx="1489160" cy="271554"/>
            </a:xfrm>
            <a:prstGeom prst="rect">
              <a:avLst/>
            </a:prstGeom>
            <a:noFill/>
          </p:spPr>
          <p:txBody>
            <a:bodyPr wrap="square">
              <a:spAutoFit/>
            </a:bodyPr>
            <a:lstStyle/>
            <a:p>
              <a:pPr defTabSz="914367"/>
              <a:r>
                <a:rPr lang="fr-FR" sz="1176" b="1" dirty="0" err="1">
                  <a:solidFill>
                    <a:srgbClr val="000000"/>
                  </a:solidFill>
                  <a:latin typeface="Segoe UI"/>
                </a:rPr>
                <a:t>Deploy</a:t>
              </a:r>
              <a:endParaRPr lang="fr-FR" sz="1176" b="1" dirty="0">
                <a:solidFill>
                  <a:srgbClr val="000000"/>
                </a:solidFill>
                <a:latin typeface="Segoe UI"/>
              </a:endParaRPr>
            </a:p>
          </p:txBody>
        </p:sp>
        <p:pic>
          <p:nvPicPr>
            <p:cNvPr id="33" name="Graphic 32" descr="Paper">
              <a:extLst>
                <a:ext uri="{FF2B5EF4-FFF2-40B4-BE49-F238E27FC236}">
                  <a16:creationId xmlns:a16="http://schemas.microsoft.com/office/drawing/2014/main" id="{A5F593E0-355E-4907-BB23-6882C538B650}"/>
                </a:ext>
              </a:extLst>
            </p:cNvPr>
            <p:cNvPicPr>
              <a:picLocks noChangeAspect="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893544" y="2561448"/>
              <a:ext cx="896425" cy="896425"/>
            </a:xfrm>
            <a:prstGeom prst="rect">
              <a:avLst/>
            </a:prstGeom>
          </p:spPr>
        </p:pic>
        <p:pic>
          <p:nvPicPr>
            <p:cNvPr id="34" name="Graphic 33" descr="Paper">
              <a:extLst>
                <a:ext uri="{FF2B5EF4-FFF2-40B4-BE49-F238E27FC236}">
                  <a16:creationId xmlns:a16="http://schemas.microsoft.com/office/drawing/2014/main" id="{5C290129-0EFF-4034-AB14-068860B900D5}"/>
                </a:ext>
              </a:extLst>
            </p:cNvPr>
            <p:cNvPicPr>
              <a:picLocks noChangeAspect="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151043" y="2571384"/>
              <a:ext cx="896425" cy="896425"/>
            </a:xfrm>
            <a:prstGeom prst="rect">
              <a:avLst/>
            </a:prstGeom>
          </p:spPr>
        </p:pic>
      </p:grpSp>
      <p:sp>
        <p:nvSpPr>
          <p:cNvPr id="36" name="Rectangle 35">
            <a:extLst>
              <a:ext uri="{FF2B5EF4-FFF2-40B4-BE49-F238E27FC236}">
                <a16:creationId xmlns:a16="http://schemas.microsoft.com/office/drawing/2014/main" id="{DBF774EC-D693-47B4-945D-4D6EE334E33A}"/>
              </a:ext>
              <a:ext uri="{C183D7F6-B498-43B3-948B-1728B52AA6E4}">
                <adec:decorative xmlns:adec="http://schemas.microsoft.com/office/drawing/2017/decorative" val="1"/>
              </a:ext>
            </a:extLst>
          </p:cNvPr>
          <p:cNvSpPr/>
          <p:nvPr/>
        </p:nvSpPr>
        <p:spPr bwMode="auto">
          <a:xfrm>
            <a:off x="476420" y="1336669"/>
            <a:ext cx="11521905" cy="495406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521" tIns="149217" rIns="186521" bIns="149217"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51028" fontAlgn="base">
              <a:lnSpc>
                <a:spcPct val="90000"/>
              </a:lnSpc>
              <a:spcBef>
                <a:spcPct val="0"/>
              </a:spcBef>
              <a:spcAft>
                <a:spcPct val="0"/>
              </a:spcAft>
            </a:pPr>
            <a:endParaRPr lang="en-IN" sz="2448"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15684513"/>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2504-CD52-4530-95A0-64324BCD7B4B}"/>
              </a:ext>
            </a:extLst>
          </p:cNvPr>
          <p:cNvSpPr>
            <a:spLocks noGrp="1"/>
          </p:cNvSpPr>
          <p:nvPr>
            <p:ph type="title"/>
          </p:nvPr>
        </p:nvSpPr>
        <p:spPr/>
        <p:txBody>
          <a:bodyPr/>
          <a:lstStyle/>
          <a:p>
            <a:r>
              <a:rPr lang="en-US" dirty="0"/>
              <a:t>Lab 03c – Manage Azure resources with PowerShell (optional)</a:t>
            </a:r>
          </a:p>
        </p:txBody>
      </p:sp>
      <p:sp>
        <p:nvSpPr>
          <p:cNvPr id="13" name="Text Placeholder 2">
            <a:extLst>
              <a:ext uri="{FF2B5EF4-FFF2-40B4-BE49-F238E27FC236}">
                <a16:creationId xmlns:a16="http://schemas.microsoft.com/office/drawing/2014/main" id="{F3F48AEF-E212-433F-8B5D-79A9E3E6B87E}"/>
              </a:ext>
            </a:extLst>
          </p:cNvPr>
          <p:cNvSpPr txBox="1">
            <a:spLocks/>
          </p:cNvSpPr>
          <p:nvPr/>
        </p:nvSpPr>
        <p:spPr>
          <a:xfrm>
            <a:off x="427038" y="1366807"/>
            <a:ext cx="11582400" cy="1600438"/>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Lab scenario</a:t>
            </a:r>
          </a:p>
          <a:p>
            <a:r>
              <a:rPr lang="en-US" sz="2000" spc="0" dirty="0">
                <a:solidFill>
                  <a:schemeClr val="tx1"/>
                </a:solidFill>
                <a:latin typeface="+mn-lt"/>
                <a:cs typeface="Segoe UI Semilight"/>
              </a:rPr>
              <a:t>Now that you explored the basic Azure administration capabilities associated with provisioning resources and organizing them based on resource groups by using the Azure portal and Azure Resource Manager templates, you want the equivalent tasks with Azure PowerShell. To avoid installing Azure PowerShell modules, you will leverage the Azure Cloud Shell</a:t>
            </a:r>
          </a:p>
        </p:txBody>
      </p:sp>
      <p:sp>
        <p:nvSpPr>
          <p:cNvPr id="16" name="Text Placeholder 2">
            <a:extLst>
              <a:ext uri="{FF2B5EF4-FFF2-40B4-BE49-F238E27FC236}">
                <a16:creationId xmlns:a16="http://schemas.microsoft.com/office/drawing/2014/main" id="{F72300B1-756A-45FE-A503-82B1144D3FB9}"/>
              </a:ext>
            </a:extLst>
          </p:cNvPr>
          <p:cNvSpPr txBox="1">
            <a:spLocks/>
          </p:cNvSpPr>
          <p:nvPr/>
        </p:nvSpPr>
        <p:spPr>
          <a:xfrm>
            <a:off x="427038" y="3241065"/>
            <a:ext cx="11582400" cy="369332"/>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Objectives</a:t>
            </a:r>
          </a:p>
        </p:txBody>
      </p:sp>
      <p:sp>
        <p:nvSpPr>
          <p:cNvPr id="20" name="Rectangle 19">
            <a:extLst>
              <a:ext uri="{FF2B5EF4-FFF2-40B4-BE49-F238E27FC236}">
                <a16:creationId xmlns:a16="http://schemas.microsoft.com/office/drawing/2014/main" id="{B7854F82-8874-4A3E-AB1E-D3805D4333E3}"/>
              </a:ext>
            </a:extLst>
          </p:cNvPr>
          <p:cNvSpPr/>
          <p:nvPr/>
        </p:nvSpPr>
        <p:spPr bwMode="auto">
          <a:xfrm>
            <a:off x="427038" y="3728213"/>
            <a:ext cx="3772705" cy="160020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lvl="0">
              <a:buSzPct val="90000"/>
            </a:pPr>
            <a:r>
              <a:rPr lang="en-US" sz="2200" dirty="0">
                <a:solidFill>
                  <a:schemeClr val="tx2">
                    <a:lumMod val="50000"/>
                  </a:schemeClr>
                </a:solidFill>
                <a:latin typeface="Segoe UI Semibold"/>
                <a:cs typeface="Segoe UI Semilight"/>
              </a:rPr>
              <a:t>Task 1:</a:t>
            </a:r>
            <a:br>
              <a:rPr lang="en-US" sz="2000" dirty="0">
                <a:solidFill>
                  <a:schemeClr val="tx1"/>
                </a:solidFill>
                <a:cs typeface="Segoe UI Semilight"/>
              </a:rPr>
            </a:br>
            <a:r>
              <a:rPr lang="en-US" sz="2000" dirty="0">
                <a:solidFill>
                  <a:schemeClr val="tx1"/>
                </a:solidFill>
                <a:cs typeface="Segoe UI Semilight"/>
              </a:rPr>
              <a:t>Start a PowerShell session in Azure Cloud Shell</a:t>
            </a:r>
          </a:p>
        </p:txBody>
      </p:sp>
      <p:sp>
        <p:nvSpPr>
          <p:cNvPr id="23" name="Rectangle 22">
            <a:extLst>
              <a:ext uri="{FF2B5EF4-FFF2-40B4-BE49-F238E27FC236}">
                <a16:creationId xmlns:a16="http://schemas.microsoft.com/office/drawing/2014/main" id="{9CBAA487-55D1-45F1-8A32-AC702BA1FCAA}"/>
              </a:ext>
            </a:extLst>
          </p:cNvPr>
          <p:cNvSpPr/>
          <p:nvPr/>
        </p:nvSpPr>
        <p:spPr bwMode="auto">
          <a:xfrm>
            <a:off x="4334267" y="3728213"/>
            <a:ext cx="3772705" cy="160020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lvl="0">
              <a:buSzPct val="90000"/>
            </a:pPr>
            <a:r>
              <a:rPr lang="en-US" sz="2200" dirty="0">
                <a:solidFill>
                  <a:schemeClr val="tx2">
                    <a:lumMod val="50000"/>
                  </a:schemeClr>
                </a:solidFill>
                <a:latin typeface="Segoe UI Semibold"/>
                <a:cs typeface="Segoe UI Semilight"/>
              </a:rPr>
              <a:t>Task 2:</a:t>
            </a:r>
            <a:br>
              <a:rPr lang="en-US" sz="2200" dirty="0">
                <a:solidFill>
                  <a:schemeClr val="tx1"/>
                </a:solidFill>
                <a:latin typeface="Segoe UI Semibold"/>
                <a:cs typeface="Segoe UI Semilight"/>
              </a:rPr>
            </a:br>
            <a:r>
              <a:rPr lang="en-US" sz="2000" dirty="0">
                <a:solidFill>
                  <a:schemeClr val="tx1"/>
                </a:solidFill>
                <a:cs typeface="Segoe UI Semilight"/>
              </a:rPr>
              <a:t>Create a resource group and an Azure managed disk with Azure PowerShell</a:t>
            </a:r>
          </a:p>
        </p:txBody>
      </p:sp>
      <p:sp>
        <p:nvSpPr>
          <p:cNvPr id="24" name="Rectangle 23">
            <a:extLst>
              <a:ext uri="{FF2B5EF4-FFF2-40B4-BE49-F238E27FC236}">
                <a16:creationId xmlns:a16="http://schemas.microsoft.com/office/drawing/2014/main" id="{DECBE062-F6AB-4051-9A73-560A962D36CB}"/>
              </a:ext>
            </a:extLst>
          </p:cNvPr>
          <p:cNvSpPr/>
          <p:nvPr/>
        </p:nvSpPr>
        <p:spPr bwMode="auto">
          <a:xfrm>
            <a:off x="8241495" y="3728213"/>
            <a:ext cx="3772705" cy="160020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lvl="0">
              <a:buSzPct val="90000"/>
            </a:pPr>
            <a:r>
              <a:rPr lang="en-US" sz="2200" dirty="0">
                <a:solidFill>
                  <a:schemeClr val="tx2">
                    <a:lumMod val="50000"/>
                  </a:schemeClr>
                </a:solidFill>
                <a:latin typeface="Segoe UI Semibold"/>
                <a:cs typeface="Segoe UI Semilight"/>
              </a:rPr>
              <a:t>Task 3:</a:t>
            </a:r>
            <a:br>
              <a:rPr lang="en-US" sz="2200" dirty="0">
                <a:solidFill>
                  <a:schemeClr val="tx1"/>
                </a:solidFill>
                <a:latin typeface="Segoe UI Semibold"/>
                <a:cs typeface="Segoe UI Semilight"/>
              </a:rPr>
            </a:br>
            <a:r>
              <a:rPr lang="en-US" sz="2000" dirty="0">
                <a:solidFill>
                  <a:schemeClr val="tx1"/>
                </a:solidFill>
                <a:cs typeface="Segoe UI Semilight"/>
              </a:rPr>
              <a:t>Configure the managed disk by using Azure PowerShell</a:t>
            </a:r>
          </a:p>
        </p:txBody>
      </p:sp>
      <p:sp>
        <p:nvSpPr>
          <p:cNvPr id="3" name="Text Placeholder 2">
            <a:extLst>
              <a:ext uri="{FF2B5EF4-FFF2-40B4-BE49-F238E27FC236}">
                <a16:creationId xmlns:a16="http://schemas.microsoft.com/office/drawing/2014/main" id="{572B05B7-9D44-42FC-BC93-37C5DCEF0D52}"/>
              </a:ext>
            </a:extLst>
          </p:cNvPr>
          <p:cNvSpPr txBox="1">
            <a:spLocks/>
          </p:cNvSpPr>
          <p:nvPr/>
        </p:nvSpPr>
        <p:spPr>
          <a:xfrm>
            <a:off x="8293754" y="6141975"/>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Next slide for an architecture diagram </a:t>
            </a:r>
          </a:p>
        </p:txBody>
      </p:sp>
      <p:sp>
        <p:nvSpPr>
          <p:cNvPr id="4" name="arrow_15">
            <a:extLst>
              <a:ext uri="{FF2B5EF4-FFF2-40B4-BE49-F238E27FC236}">
                <a16:creationId xmlns:a16="http://schemas.microsoft.com/office/drawing/2014/main" id="{960FFA84-DE90-49BC-91B7-ADD4B5FB7872}"/>
              </a:ext>
              <a:ext uri="{C183D7F6-B498-43B3-948B-1728B52AA6E4}">
                <adec:decorative xmlns:adec="http://schemas.microsoft.com/office/drawing/2017/decorative" val="1"/>
              </a:ext>
            </a:extLst>
          </p:cNvPr>
          <p:cNvSpPr>
            <a:spLocks noChangeAspect="1" noEditPoints="1"/>
          </p:cNvSpPr>
          <p:nvPr/>
        </p:nvSpPr>
        <p:spPr bwMode="auto">
          <a:xfrm>
            <a:off x="11783506" y="6141975"/>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353468503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2A81-8C75-4163-9D28-302E0F8DD1CA}"/>
              </a:ext>
            </a:extLst>
          </p:cNvPr>
          <p:cNvSpPr>
            <a:spLocks noGrp="1"/>
          </p:cNvSpPr>
          <p:nvPr>
            <p:ph type="title"/>
          </p:nvPr>
        </p:nvSpPr>
        <p:spPr>
          <a:xfrm>
            <a:off x="465139" y="2471343"/>
            <a:ext cx="2290253" cy="2051844"/>
          </a:xfrm>
        </p:spPr>
        <p:txBody>
          <a:bodyPr/>
          <a:lstStyle/>
          <a:p>
            <a:r>
              <a:rPr lang="en-US" spc="0" dirty="0"/>
              <a:t>Configure Azure Resources with Tools Introduction</a:t>
            </a:r>
          </a:p>
        </p:txBody>
      </p:sp>
      <p:sp>
        <p:nvSpPr>
          <p:cNvPr id="62" name="Rectangle 61">
            <a:extLst>
              <a:ext uri="{FF2B5EF4-FFF2-40B4-BE49-F238E27FC236}">
                <a16:creationId xmlns:a16="http://schemas.microsoft.com/office/drawing/2014/main" id="{1B42294D-DFF9-44C2-B135-8C166BD29A4F}"/>
              </a:ext>
            </a:extLst>
          </p:cNvPr>
          <p:cNvSpPr/>
          <p:nvPr/>
        </p:nvSpPr>
        <p:spPr>
          <a:xfrm>
            <a:off x="4380401" y="139269"/>
            <a:ext cx="6907099" cy="65024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spcBef>
                <a:spcPts val="600"/>
              </a:spcBef>
              <a:spcAft>
                <a:spcPts val="2000"/>
              </a:spcAft>
            </a:pPr>
            <a:r>
              <a:rPr lang="en-US" sz="2000" dirty="0">
                <a:solidFill>
                  <a:schemeClr val="tx1"/>
                </a:solidFill>
              </a:rPr>
              <a:t>Use the Azure Portal</a:t>
            </a:r>
          </a:p>
          <a:p>
            <a:pPr>
              <a:spcBef>
                <a:spcPts val="600"/>
              </a:spcBef>
              <a:spcAft>
                <a:spcPts val="2000"/>
              </a:spcAft>
            </a:pPr>
            <a:r>
              <a:rPr lang="en-US" sz="2000" dirty="0">
                <a:solidFill>
                  <a:schemeClr val="tx1"/>
                </a:solidFill>
              </a:rPr>
              <a:t>Demonstration – Azure Portal</a:t>
            </a:r>
          </a:p>
          <a:p>
            <a:pPr>
              <a:spcBef>
                <a:spcPts val="600"/>
              </a:spcBef>
              <a:spcAft>
                <a:spcPts val="2000"/>
              </a:spcAft>
            </a:pPr>
            <a:r>
              <a:rPr lang="en-US" sz="2000" dirty="0">
                <a:solidFill>
                  <a:schemeClr val="tx1"/>
                </a:solidFill>
              </a:rPr>
              <a:t>Use Azure Cloud Shell</a:t>
            </a:r>
          </a:p>
          <a:p>
            <a:pPr>
              <a:spcBef>
                <a:spcPts val="600"/>
              </a:spcBef>
              <a:spcAft>
                <a:spcPts val="2000"/>
              </a:spcAft>
            </a:pPr>
            <a:r>
              <a:rPr lang="en-US" sz="2000" dirty="0">
                <a:solidFill>
                  <a:schemeClr val="tx1"/>
                </a:solidFill>
              </a:rPr>
              <a:t>Demonstration – Azure Cloud Shell</a:t>
            </a:r>
          </a:p>
          <a:p>
            <a:pPr>
              <a:spcBef>
                <a:spcPts val="600"/>
              </a:spcBef>
              <a:spcAft>
                <a:spcPts val="2000"/>
              </a:spcAft>
            </a:pPr>
            <a:r>
              <a:rPr lang="en-US" sz="2000" dirty="0">
                <a:solidFill>
                  <a:schemeClr val="tx1"/>
                </a:solidFill>
              </a:rPr>
              <a:t>Use Azure PowerShell</a:t>
            </a:r>
          </a:p>
          <a:p>
            <a:pPr>
              <a:spcBef>
                <a:spcPts val="600"/>
              </a:spcBef>
              <a:spcAft>
                <a:spcPts val="2000"/>
              </a:spcAft>
            </a:pPr>
            <a:r>
              <a:rPr lang="en-US" sz="2000" dirty="0">
                <a:solidFill>
                  <a:schemeClr val="tx1"/>
                </a:solidFill>
              </a:rPr>
              <a:t>Demonstration – Working with PowerShell locally</a:t>
            </a:r>
          </a:p>
          <a:p>
            <a:pPr>
              <a:spcBef>
                <a:spcPts val="600"/>
              </a:spcBef>
              <a:spcAft>
                <a:spcPts val="2000"/>
              </a:spcAft>
            </a:pPr>
            <a:r>
              <a:rPr lang="en-US" sz="2000" dirty="0">
                <a:solidFill>
                  <a:schemeClr val="tx1"/>
                </a:solidFill>
              </a:rPr>
              <a:t>Use Azure CLI</a:t>
            </a:r>
          </a:p>
          <a:p>
            <a:pPr>
              <a:spcBef>
                <a:spcPts val="600"/>
              </a:spcBef>
              <a:spcAft>
                <a:spcPts val="2000"/>
              </a:spcAft>
            </a:pPr>
            <a:r>
              <a:rPr lang="en-US" sz="2000" dirty="0">
                <a:solidFill>
                  <a:schemeClr val="tx1"/>
                </a:solidFill>
              </a:rPr>
              <a:t>Demonstration – Azure CLI</a:t>
            </a:r>
          </a:p>
          <a:p>
            <a:pPr>
              <a:spcAft>
                <a:spcPts val="2000"/>
              </a:spcAft>
            </a:pPr>
            <a:r>
              <a:rPr lang="en-US" sz="2000" dirty="0">
                <a:solidFill>
                  <a:schemeClr val="tx1"/>
                </a:solidFill>
              </a:rPr>
              <a:t>Summary and Resources</a:t>
            </a:r>
          </a:p>
        </p:txBody>
      </p:sp>
      <p:grpSp>
        <p:nvGrpSpPr>
          <p:cNvPr id="10" name="Group 9">
            <a:extLst>
              <a:ext uri="{FF2B5EF4-FFF2-40B4-BE49-F238E27FC236}">
                <a16:creationId xmlns:a16="http://schemas.microsoft.com/office/drawing/2014/main" id="{CD77451B-971E-4254-BD86-023DCDFF5104}"/>
              </a:ext>
              <a:ext uri="{C183D7F6-B498-43B3-948B-1728B52AA6E4}">
                <adec:decorative xmlns:adec="http://schemas.microsoft.com/office/drawing/2017/decorative" val="1"/>
              </a:ext>
            </a:extLst>
          </p:cNvPr>
          <p:cNvGrpSpPr/>
          <p:nvPr/>
        </p:nvGrpSpPr>
        <p:grpSpPr>
          <a:xfrm>
            <a:off x="3638921" y="616457"/>
            <a:ext cx="628279" cy="5541900"/>
            <a:chOff x="3638921" y="616457"/>
            <a:chExt cx="628279" cy="5541900"/>
          </a:xfrm>
        </p:grpSpPr>
        <p:grpSp>
          <p:nvGrpSpPr>
            <p:cNvPr id="3" name="Group 2">
              <a:extLst>
                <a:ext uri="{FF2B5EF4-FFF2-40B4-BE49-F238E27FC236}">
                  <a16:creationId xmlns:a16="http://schemas.microsoft.com/office/drawing/2014/main" id="{CDCB0692-C0B1-40FD-A728-9CF1F2B646E8}"/>
                </a:ext>
              </a:extLst>
            </p:cNvPr>
            <p:cNvGrpSpPr/>
            <p:nvPr/>
          </p:nvGrpSpPr>
          <p:grpSpPr>
            <a:xfrm>
              <a:off x="3638921" y="616457"/>
              <a:ext cx="628279" cy="2461337"/>
              <a:chOff x="3844141" y="443928"/>
              <a:chExt cx="1002998" cy="4721083"/>
            </a:xfrm>
          </p:grpSpPr>
          <p:pic>
            <p:nvPicPr>
              <p:cNvPr id="29" name="Picture 28" descr="Icon of a pie chart">
                <a:extLst>
                  <a:ext uri="{FF2B5EF4-FFF2-40B4-BE49-F238E27FC236}">
                    <a16:creationId xmlns:a16="http://schemas.microsoft.com/office/drawing/2014/main" id="{FF189369-1AAA-4487-B65C-73A8BEDBEB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45610" y="443928"/>
                <a:ext cx="998220" cy="998220"/>
              </a:xfrm>
              <a:prstGeom prst="rect">
                <a:avLst/>
              </a:prstGeom>
            </p:spPr>
          </p:pic>
          <p:pic>
            <p:nvPicPr>
              <p:cNvPr id="33" name="Picture 32" descr="Icon of a webpage showing a person">
                <a:extLst>
                  <a:ext uri="{FF2B5EF4-FFF2-40B4-BE49-F238E27FC236}">
                    <a16:creationId xmlns:a16="http://schemas.microsoft.com/office/drawing/2014/main" id="{B94417F4-B009-49AE-984D-E902694AD9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48919" y="1724533"/>
                <a:ext cx="998220" cy="998220"/>
              </a:xfrm>
              <a:prstGeom prst="rect">
                <a:avLst/>
              </a:prstGeom>
            </p:spPr>
          </p:pic>
          <p:pic>
            <p:nvPicPr>
              <p:cNvPr id="35" name="Picture 34" descr="Icon of a cloud with multiples lines extending from it">
                <a:extLst>
                  <a:ext uri="{FF2B5EF4-FFF2-40B4-BE49-F238E27FC236}">
                    <a16:creationId xmlns:a16="http://schemas.microsoft.com/office/drawing/2014/main" id="{3792D2D8-446B-4836-A57D-750913B794A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45610" y="2968080"/>
                <a:ext cx="998220" cy="998220"/>
              </a:xfrm>
              <a:prstGeom prst="rect">
                <a:avLst/>
              </a:prstGeom>
            </p:spPr>
          </p:pic>
          <p:pic>
            <p:nvPicPr>
              <p:cNvPr id="37" name="Picture 36" descr="Icon of a webpage showing a person">
                <a:extLst>
                  <a:ext uri="{FF2B5EF4-FFF2-40B4-BE49-F238E27FC236}">
                    <a16:creationId xmlns:a16="http://schemas.microsoft.com/office/drawing/2014/main" id="{9E2E4309-6B6D-4656-BF54-037CB32EC5B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44141" y="4166791"/>
                <a:ext cx="998220" cy="998220"/>
              </a:xfrm>
              <a:prstGeom prst="rect">
                <a:avLst/>
              </a:prstGeom>
            </p:spPr>
          </p:pic>
        </p:grpSp>
        <p:grpSp>
          <p:nvGrpSpPr>
            <p:cNvPr id="9" name="Group 8">
              <a:extLst>
                <a:ext uri="{FF2B5EF4-FFF2-40B4-BE49-F238E27FC236}">
                  <a16:creationId xmlns:a16="http://schemas.microsoft.com/office/drawing/2014/main" id="{8FFB16BA-B4C7-4AA3-AFEE-2B73513CE8E2}"/>
                </a:ext>
              </a:extLst>
            </p:cNvPr>
            <p:cNvGrpSpPr/>
            <p:nvPr/>
          </p:nvGrpSpPr>
          <p:grpSpPr>
            <a:xfrm>
              <a:off x="3642468" y="3205695"/>
              <a:ext cx="621739" cy="2330503"/>
              <a:chOff x="3849339" y="448162"/>
              <a:chExt cx="999746" cy="4785120"/>
            </a:xfrm>
          </p:grpSpPr>
          <p:pic>
            <p:nvPicPr>
              <p:cNvPr id="4" name="Picture 3" descr="Icon of coding brackets">
                <a:extLst>
                  <a:ext uri="{FF2B5EF4-FFF2-40B4-BE49-F238E27FC236}">
                    <a16:creationId xmlns:a16="http://schemas.microsoft.com/office/drawing/2014/main" id="{6C0D71BF-2821-4F4C-AC6C-5C7FF1331D9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49341" y="448162"/>
                <a:ext cx="999744" cy="999744"/>
              </a:xfrm>
              <a:prstGeom prst="rect">
                <a:avLst/>
              </a:prstGeom>
            </p:spPr>
          </p:pic>
          <p:pic>
            <p:nvPicPr>
              <p:cNvPr id="6" name="Picture 5" descr="Icon of a whiteboard with a cloud symbol drawn on it">
                <a:extLst>
                  <a:ext uri="{FF2B5EF4-FFF2-40B4-BE49-F238E27FC236}">
                    <a16:creationId xmlns:a16="http://schemas.microsoft.com/office/drawing/2014/main" id="{6AFB0FDD-31C4-485E-ABC7-940AEE4CBDF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49341" y="1754119"/>
                <a:ext cx="999744" cy="999745"/>
              </a:xfrm>
              <a:prstGeom prst="rect">
                <a:avLst/>
              </a:prstGeom>
            </p:spPr>
          </p:pic>
          <p:pic>
            <p:nvPicPr>
              <p:cNvPr id="7" name="Picture 6" descr="Icon of a cloud">
                <a:extLst>
                  <a:ext uri="{FF2B5EF4-FFF2-40B4-BE49-F238E27FC236}">
                    <a16:creationId xmlns:a16="http://schemas.microsoft.com/office/drawing/2014/main" id="{1A8E49AD-446A-4A3C-BF23-3E8E5C4270B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849341" y="3031571"/>
                <a:ext cx="999744" cy="999745"/>
              </a:xfrm>
              <a:prstGeom prst="rect">
                <a:avLst/>
              </a:prstGeom>
            </p:spPr>
          </p:pic>
          <p:pic>
            <p:nvPicPr>
              <p:cNvPr id="8" name="Picture 7" descr="Icon of a screwdriver and a wrench">
                <a:extLst>
                  <a:ext uri="{FF2B5EF4-FFF2-40B4-BE49-F238E27FC236}">
                    <a16:creationId xmlns:a16="http://schemas.microsoft.com/office/drawing/2014/main" id="{1A2342C7-497F-4C1B-9C21-201B2155ECB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849339" y="4233537"/>
                <a:ext cx="999744" cy="999745"/>
              </a:xfrm>
              <a:prstGeom prst="rect">
                <a:avLst/>
              </a:prstGeom>
            </p:spPr>
          </p:pic>
        </p:grpSp>
        <p:grpSp>
          <p:nvGrpSpPr>
            <p:cNvPr id="15" name="Group 14">
              <a:extLst>
                <a:ext uri="{FF2B5EF4-FFF2-40B4-BE49-F238E27FC236}">
                  <a16:creationId xmlns:a16="http://schemas.microsoft.com/office/drawing/2014/main" id="{B30ECE67-306E-40F5-880E-DA06AA201060}"/>
                </a:ext>
              </a:extLst>
            </p:cNvPr>
            <p:cNvGrpSpPr/>
            <p:nvPr/>
          </p:nvGrpSpPr>
          <p:grpSpPr>
            <a:xfrm>
              <a:off x="3638921" y="5671450"/>
              <a:ext cx="625286" cy="486907"/>
              <a:chOff x="10493728" y="614627"/>
              <a:chExt cx="519000" cy="503150"/>
            </a:xfrm>
          </p:grpSpPr>
          <p:pic>
            <p:nvPicPr>
              <p:cNvPr id="16" name="Picture 15">
                <a:extLst>
                  <a:ext uri="{FF2B5EF4-FFF2-40B4-BE49-F238E27FC236}">
                    <a16:creationId xmlns:a16="http://schemas.microsoft.com/office/drawing/2014/main" id="{13EA9C7D-E1C4-4EE9-A1B5-DC95DF6444A8}"/>
                  </a:ext>
                </a:extLst>
              </p:cNvPr>
              <p:cNvPicPr>
                <a:picLocks noChangeAspect="1"/>
              </p:cNvPicPr>
              <p:nvPr/>
            </p:nvPicPr>
            <p:blipFill>
              <a:blip r:embed="rId11"/>
              <a:stretch>
                <a:fillRect/>
              </a:stretch>
            </p:blipFill>
            <p:spPr>
              <a:xfrm>
                <a:off x="10493728" y="614627"/>
                <a:ext cx="519000" cy="503150"/>
              </a:xfrm>
              <a:prstGeom prst="rect">
                <a:avLst/>
              </a:prstGeom>
            </p:spPr>
          </p:pic>
          <p:grpSp>
            <p:nvGrpSpPr>
              <p:cNvPr id="17" name="Group 16">
                <a:extLst>
                  <a:ext uri="{FF2B5EF4-FFF2-40B4-BE49-F238E27FC236}">
                    <a16:creationId xmlns:a16="http://schemas.microsoft.com/office/drawing/2014/main" id="{818B2023-3A73-4764-B180-3B8801CB1A0F}"/>
                  </a:ext>
                </a:extLst>
              </p:cNvPr>
              <p:cNvGrpSpPr/>
              <p:nvPr/>
            </p:nvGrpSpPr>
            <p:grpSpPr>
              <a:xfrm>
                <a:off x="10604345" y="727773"/>
                <a:ext cx="297764" cy="272864"/>
                <a:chOff x="3876178" y="3413953"/>
                <a:chExt cx="297764" cy="255320"/>
              </a:xfrm>
            </p:grpSpPr>
            <p:sp>
              <p:nvSpPr>
                <p:cNvPr id="18" name="Freeform: Shape 17">
                  <a:extLst>
                    <a:ext uri="{FF2B5EF4-FFF2-40B4-BE49-F238E27FC236}">
                      <a16:creationId xmlns:a16="http://schemas.microsoft.com/office/drawing/2014/main" id="{F2CD0D96-B807-44A2-A84C-E46209D25E7A}"/>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0E0EC7CD-1B6D-4D17-9BE6-E8065F55F299}"/>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32CA84A0-ABE4-46F7-9467-13E9E45A7053}"/>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6FD96AA4-B1B3-42F0-A899-B02AF165C182}"/>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803B29BD-11F0-4105-8CC2-B97A691B62A2}"/>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D755B428-23C0-462D-A73A-83BD5FD4014D}"/>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716E7A4-8FC8-408D-B219-52DFD52FEC32}"/>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1FB5F934-0C86-42E5-BBA3-225E3B8E5A3A}"/>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722424290"/>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69EE5-F4BE-44DF-B8C1-FF031FBC9EF8}"/>
              </a:ext>
            </a:extLst>
          </p:cNvPr>
          <p:cNvSpPr>
            <a:spLocks noGrp="1"/>
          </p:cNvSpPr>
          <p:nvPr>
            <p:ph type="title"/>
          </p:nvPr>
        </p:nvSpPr>
        <p:spPr/>
        <p:txBody>
          <a:bodyPr/>
          <a:lstStyle/>
          <a:p>
            <a:r>
              <a:rPr lang="en-US" dirty="0"/>
              <a:t>Lab 03c – Architecture diagram</a:t>
            </a:r>
          </a:p>
        </p:txBody>
      </p:sp>
      <p:sp>
        <p:nvSpPr>
          <p:cNvPr id="3" name="Rectangle 2">
            <a:extLst>
              <a:ext uri="{FF2B5EF4-FFF2-40B4-BE49-F238E27FC236}">
                <a16:creationId xmlns:a16="http://schemas.microsoft.com/office/drawing/2014/main" id="{C903FC99-843D-4F5F-8C72-4B6C341B4A44}"/>
              </a:ext>
              <a:ext uri="{C183D7F6-B498-43B3-948B-1728B52AA6E4}">
                <adec:decorative xmlns:adec="http://schemas.microsoft.com/office/drawing/2017/decorative" val="1"/>
              </a:ext>
            </a:extLst>
          </p:cNvPr>
          <p:cNvSpPr/>
          <p:nvPr/>
        </p:nvSpPr>
        <p:spPr bwMode="auto">
          <a:xfrm>
            <a:off x="476420" y="1336669"/>
            <a:ext cx="11521905" cy="495406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521" tIns="149217" rIns="186521" bIns="149217"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51028" fontAlgn="base">
              <a:lnSpc>
                <a:spcPct val="90000"/>
              </a:lnSpc>
              <a:spcBef>
                <a:spcPct val="0"/>
              </a:spcBef>
              <a:spcAft>
                <a:spcPct val="0"/>
              </a:spcAft>
            </a:pPr>
            <a:endParaRPr lang="en-IN" sz="2448" err="1">
              <a:gradFill>
                <a:gsLst>
                  <a:gs pos="0">
                    <a:srgbClr val="FFFFFF"/>
                  </a:gs>
                  <a:gs pos="100000">
                    <a:srgbClr val="FFFFFF"/>
                  </a:gs>
                </a:gsLst>
                <a:lin ang="5400000" scaled="0"/>
              </a:gradFill>
              <a:ea typeface="Segoe UI" pitchFamily="34" charset="0"/>
              <a:cs typeface="Segoe UI" pitchFamily="34" charset="0"/>
            </a:endParaRPr>
          </a:p>
        </p:txBody>
      </p:sp>
      <p:grpSp>
        <p:nvGrpSpPr>
          <p:cNvPr id="7" name="Group 6" descr="Architecture diagram of the detailed lab steps. ">
            <a:extLst>
              <a:ext uri="{FF2B5EF4-FFF2-40B4-BE49-F238E27FC236}">
                <a16:creationId xmlns:a16="http://schemas.microsoft.com/office/drawing/2014/main" id="{127F2EF8-532E-4C6B-93E6-86D94BF7838F}"/>
              </a:ext>
            </a:extLst>
          </p:cNvPr>
          <p:cNvGrpSpPr/>
          <p:nvPr/>
        </p:nvGrpSpPr>
        <p:grpSpPr>
          <a:xfrm>
            <a:off x="3996912" y="2544592"/>
            <a:ext cx="3521426" cy="2124014"/>
            <a:chOff x="3787362" y="2115967"/>
            <a:chExt cx="3521426" cy="2124014"/>
          </a:xfrm>
        </p:grpSpPr>
        <p:sp>
          <p:nvSpPr>
            <p:cNvPr id="8" name="Rectangle 7">
              <a:extLst>
                <a:ext uri="{FF2B5EF4-FFF2-40B4-BE49-F238E27FC236}">
                  <a16:creationId xmlns:a16="http://schemas.microsoft.com/office/drawing/2014/main" id="{30690CD1-57EE-42E9-8309-C4E82519322A}"/>
                </a:ext>
              </a:extLst>
            </p:cNvPr>
            <p:cNvSpPr/>
            <p:nvPr/>
          </p:nvSpPr>
          <p:spPr bwMode="auto">
            <a:xfrm>
              <a:off x="3787362" y="2115967"/>
              <a:ext cx="3521426" cy="212401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9" name="TextBox 8">
              <a:extLst>
                <a:ext uri="{FF2B5EF4-FFF2-40B4-BE49-F238E27FC236}">
                  <a16:creationId xmlns:a16="http://schemas.microsoft.com/office/drawing/2014/main" id="{0E506008-07DD-4881-B87B-FE486C0ADA20}"/>
                </a:ext>
              </a:extLst>
            </p:cNvPr>
            <p:cNvSpPr txBox="1"/>
            <p:nvPr/>
          </p:nvSpPr>
          <p:spPr>
            <a:xfrm>
              <a:off x="3787363" y="2161014"/>
              <a:ext cx="1825286" cy="271554"/>
            </a:xfrm>
            <a:prstGeom prst="rect">
              <a:avLst/>
            </a:prstGeom>
            <a:noFill/>
          </p:spPr>
          <p:txBody>
            <a:bodyPr wrap="square">
              <a:spAutoFit/>
            </a:bodyPr>
            <a:lstStyle/>
            <a:p>
              <a:pPr defTabSz="914367"/>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1, </a:t>
              </a:r>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2, </a:t>
              </a:r>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3</a:t>
              </a:r>
            </a:p>
          </p:txBody>
        </p:sp>
        <p:pic>
          <p:nvPicPr>
            <p:cNvPr id="10" name="Graphic 9">
              <a:extLst>
                <a:ext uri="{FF2B5EF4-FFF2-40B4-BE49-F238E27FC236}">
                  <a16:creationId xmlns:a16="http://schemas.microsoft.com/office/drawing/2014/main" id="{6C8867F1-697C-4009-84B2-23759380BDD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11026" y="2505069"/>
              <a:ext cx="376369" cy="376369"/>
            </a:xfrm>
            <a:prstGeom prst="rect">
              <a:avLst/>
            </a:prstGeom>
          </p:spPr>
        </p:pic>
        <p:pic>
          <p:nvPicPr>
            <p:cNvPr id="11" name="Graphic 10">
              <a:extLst>
                <a:ext uri="{FF2B5EF4-FFF2-40B4-BE49-F238E27FC236}">
                  <a16:creationId xmlns:a16="http://schemas.microsoft.com/office/drawing/2014/main" id="{458B5B69-C7E4-4845-826E-5F22F9AB505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48076" y="3052630"/>
              <a:ext cx="376370" cy="376370"/>
            </a:xfrm>
            <a:prstGeom prst="rect">
              <a:avLst/>
            </a:prstGeom>
          </p:spPr>
        </p:pic>
        <p:sp>
          <p:nvSpPr>
            <p:cNvPr id="12" name="TextBox 11">
              <a:extLst>
                <a:ext uri="{FF2B5EF4-FFF2-40B4-BE49-F238E27FC236}">
                  <a16:creationId xmlns:a16="http://schemas.microsoft.com/office/drawing/2014/main" id="{39FA5C5D-F947-41A5-A4EA-B21BC018C6DB}"/>
                </a:ext>
              </a:extLst>
            </p:cNvPr>
            <p:cNvSpPr txBox="1"/>
            <p:nvPr/>
          </p:nvSpPr>
          <p:spPr>
            <a:xfrm>
              <a:off x="5087395" y="2557476"/>
              <a:ext cx="1297732" cy="271554"/>
            </a:xfrm>
            <a:prstGeom prst="rect">
              <a:avLst/>
            </a:prstGeom>
            <a:noFill/>
          </p:spPr>
          <p:txBody>
            <a:bodyPr wrap="square">
              <a:spAutoFit/>
            </a:bodyPr>
            <a:lstStyle/>
            <a:p>
              <a:pPr defTabSz="914367"/>
              <a:r>
                <a:rPr lang="fr-FR" sz="1176" b="1" dirty="0">
                  <a:solidFill>
                    <a:srgbClr val="000000"/>
                  </a:solidFill>
                  <a:latin typeface="Segoe UI"/>
                </a:rPr>
                <a:t>az104-03c-rg1</a:t>
              </a:r>
            </a:p>
          </p:txBody>
        </p:sp>
        <p:sp>
          <p:nvSpPr>
            <p:cNvPr id="13" name="Rectangle 12">
              <a:extLst>
                <a:ext uri="{FF2B5EF4-FFF2-40B4-BE49-F238E27FC236}">
                  <a16:creationId xmlns:a16="http://schemas.microsoft.com/office/drawing/2014/main" id="{5B91599A-740D-4734-AEE1-DEA8A5EC58A3}"/>
                </a:ext>
              </a:extLst>
            </p:cNvPr>
            <p:cNvSpPr/>
            <p:nvPr/>
          </p:nvSpPr>
          <p:spPr bwMode="auto">
            <a:xfrm>
              <a:off x="4619078" y="2933845"/>
              <a:ext cx="2168097" cy="990310"/>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14" name="TextBox 13">
              <a:extLst>
                <a:ext uri="{FF2B5EF4-FFF2-40B4-BE49-F238E27FC236}">
                  <a16:creationId xmlns:a16="http://schemas.microsoft.com/office/drawing/2014/main" id="{D7FB9810-C3FE-48C0-9379-3D4168602486}"/>
                </a:ext>
              </a:extLst>
            </p:cNvPr>
            <p:cNvSpPr txBox="1"/>
            <p:nvPr/>
          </p:nvSpPr>
          <p:spPr>
            <a:xfrm>
              <a:off x="5034604" y="3429228"/>
              <a:ext cx="1578425" cy="271554"/>
            </a:xfrm>
            <a:prstGeom prst="rect">
              <a:avLst/>
            </a:prstGeom>
            <a:noFill/>
          </p:spPr>
          <p:txBody>
            <a:bodyPr wrap="square">
              <a:spAutoFit/>
            </a:bodyPr>
            <a:lstStyle/>
            <a:p>
              <a:pPr defTabSz="914367"/>
              <a:r>
                <a:rPr lang="fr-FR" sz="1176" b="1" dirty="0">
                  <a:solidFill>
                    <a:srgbClr val="000000"/>
                  </a:solidFill>
                  <a:latin typeface="Segoe UI"/>
                </a:rPr>
                <a:t>az104-03c-disk1</a:t>
              </a:r>
            </a:p>
          </p:txBody>
        </p:sp>
      </p:grpSp>
    </p:spTree>
    <p:extLst>
      <p:ext uri="{BB962C8B-B14F-4D97-AF65-F5344CB8AC3E}">
        <p14:creationId xmlns:p14="http://schemas.microsoft.com/office/powerpoint/2010/main" val="2015355854"/>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2504-CD52-4530-95A0-64324BCD7B4B}"/>
              </a:ext>
            </a:extLst>
          </p:cNvPr>
          <p:cNvSpPr>
            <a:spLocks noGrp="1"/>
          </p:cNvSpPr>
          <p:nvPr>
            <p:ph type="title"/>
          </p:nvPr>
        </p:nvSpPr>
        <p:spPr/>
        <p:txBody>
          <a:bodyPr/>
          <a:lstStyle/>
          <a:p>
            <a:r>
              <a:rPr lang="en-US" dirty="0"/>
              <a:t>Lab 03d – Manage Azure resources with the Azure CLI (optional)</a:t>
            </a:r>
          </a:p>
        </p:txBody>
      </p:sp>
      <p:sp>
        <p:nvSpPr>
          <p:cNvPr id="13" name="Text Placeholder 2">
            <a:extLst>
              <a:ext uri="{FF2B5EF4-FFF2-40B4-BE49-F238E27FC236}">
                <a16:creationId xmlns:a16="http://schemas.microsoft.com/office/drawing/2014/main" id="{165DB789-31AD-41A3-9D85-7FA836083CF4}"/>
              </a:ext>
            </a:extLst>
          </p:cNvPr>
          <p:cNvSpPr txBox="1">
            <a:spLocks/>
          </p:cNvSpPr>
          <p:nvPr/>
        </p:nvSpPr>
        <p:spPr>
          <a:xfrm>
            <a:off x="465138" y="1427767"/>
            <a:ext cx="11582400" cy="1600438"/>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Lab scenario</a:t>
            </a:r>
          </a:p>
          <a:p>
            <a:r>
              <a:rPr lang="en-US" sz="2000" spc="0" dirty="0">
                <a:solidFill>
                  <a:schemeClr val="tx1"/>
                </a:solidFill>
                <a:latin typeface="+mn-lt"/>
                <a:cs typeface="Segoe UI Semilight"/>
              </a:rPr>
              <a:t>Now that you explored the basic Azure administration capabilities associated with provisioning resources and organizing them based on resource groups by using the Azure portal, Azure Resource Manager templates, and Azure PowerShell, you need to carry out the equivalent task by using Azure CLI. To avoid installing Azure CLI, you will leverage Bash environment available in Azure Cloud Shell</a:t>
            </a:r>
          </a:p>
        </p:txBody>
      </p:sp>
      <p:sp>
        <p:nvSpPr>
          <p:cNvPr id="16" name="Text Placeholder 2">
            <a:extLst>
              <a:ext uri="{FF2B5EF4-FFF2-40B4-BE49-F238E27FC236}">
                <a16:creationId xmlns:a16="http://schemas.microsoft.com/office/drawing/2014/main" id="{3B6ABC31-6117-43FC-BA57-9E953991F76A}"/>
              </a:ext>
            </a:extLst>
          </p:cNvPr>
          <p:cNvSpPr txBox="1">
            <a:spLocks/>
          </p:cNvSpPr>
          <p:nvPr/>
        </p:nvSpPr>
        <p:spPr>
          <a:xfrm>
            <a:off x="465138" y="3302025"/>
            <a:ext cx="11582400" cy="369332"/>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Objectives</a:t>
            </a:r>
          </a:p>
        </p:txBody>
      </p:sp>
      <p:sp>
        <p:nvSpPr>
          <p:cNvPr id="20" name="Rectangle 19">
            <a:extLst>
              <a:ext uri="{FF2B5EF4-FFF2-40B4-BE49-F238E27FC236}">
                <a16:creationId xmlns:a16="http://schemas.microsoft.com/office/drawing/2014/main" id="{0BA91D87-2BD9-4E59-A7F2-76F5A4980C88}"/>
              </a:ext>
            </a:extLst>
          </p:cNvPr>
          <p:cNvSpPr/>
          <p:nvPr/>
        </p:nvSpPr>
        <p:spPr bwMode="auto">
          <a:xfrm>
            <a:off x="465138" y="3789173"/>
            <a:ext cx="3772705" cy="160020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lvl="0">
              <a:buSzPct val="90000"/>
            </a:pPr>
            <a:r>
              <a:rPr lang="en-US" sz="2200" dirty="0">
                <a:solidFill>
                  <a:schemeClr val="tx2">
                    <a:lumMod val="50000"/>
                  </a:schemeClr>
                </a:solidFill>
                <a:latin typeface="Segoe UI Semibold"/>
                <a:cs typeface="Segoe UI Semilight"/>
              </a:rPr>
              <a:t>Task 1:</a:t>
            </a:r>
            <a:br>
              <a:rPr lang="en-US" sz="2000" dirty="0">
                <a:solidFill>
                  <a:schemeClr val="tx1"/>
                </a:solidFill>
                <a:cs typeface="Segoe UI Semilight"/>
              </a:rPr>
            </a:br>
            <a:r>
              <a:rPr lang="en-US" sz="2000" dirty="0">
                <a:solidFill>
                  <a:schemeClr val="tx1"/>
                </a:solidFill>
                <a:cs typeface="Segoe UI Semilight"/>
              </a:rPr>
              <a:t>Start a Bash session in Azure Cloud Shell</a:t>
            </a:r>
          </a:p>
        </p:txBody>
      </p:sp>
      <p:sp>
        <p:nvSpPr>
          <p:cNvPr id="23" name="Rectangle 22">
            <a:extLst>
              <a:ext uri="{FF2B5EF4-FFF2-40B4-BE49-F238E27FC236}">
                <a16:creationId xmlns:a16="http://schemas.microsoft.com/office/drawing/2014/main" id="{F5AEB3FC-DB0D-4B23-90C6-55A5702CFB51}"/>
              </a:ext>
            </a:extLst>
          </p:cNvPr>
          <p:cNvSpPr/>
          <p:nvPr/>
        </p:nvSpPr>
        <p:spPr bwMode="auto">
          <a:xfrm>
            <a:off x="4372367" y="3789173"/>
            <a:ext cx="3772705" cy="160020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lvl="0">
              <a:buSzPct val="90000"/>
            </a:pPr>
            <a:r>
              <a:rPr lang="en-US" sz="2200" dirty="0">
                <a:solidFill>
                  <a:schemeClr val="tx2">
                    <a:lumMod val="50000"/>
                  </a:schemeClr>
                </a:solidFill>
                <a:latin typeface="Segoe UI Semibold"/>
                <a:cs typeface="Segoe UI Semilight"/>
              </a:rPr>
              <a:t>Task 2:</a:t>
            </a:r>
            <a:br>
              <a:rPr lang="en-US" sz="2200" dirty="0">
                <a:solidFill>
                  <a:schemeClr val="tx1"/>
                </a:solidFill>
                <a:latin typeface="Segoe UI Semibold"/>
                <a:cs typeface="Segoe UI Semilight"/>
              </a:rPr>
            </a:br>
            <a:r>
              <a:rPr lang="en-US" sz="2000" dirty="0">
                <a:solidFill>
                  <a:schemeClr val="tx1"/>
                </a:solidFill>
                <a:cs typeface="Segoe UI Semilight"/>
              </a:rPr>
              <a:t>Create a resource group</a:t>
            </a:r>
            <a:br>
              <a:rPr lang="en-US" sz="2000" dirty="0">
                <a:solidFill>
                  <a:schemeClr val="tx1"/>
                </a:solidFill>
                <a:cs typeface="Segoe UI Semilight"/>
              </a:rPr>
            </a:br>
            <a:r>
              <a:rPr lang="en-US" sz="2000" dirty="0">
                <a:solidFill>
                  <a:schemeClr val="tx1"/>
                </a:solidFill>
                <a:cs typeface="Segoe UI Semilight"/>
              </a:rPr>
              <a:t>and a managed disk by</a:t>
            </a:r>
            <a:br>
              <a:rPr lang="en-US" sz="2000" dirty="0">
                <a:solidFill>
                  <a:schemeClr val="tx1"/>
                </a:solidFill>
                <a:cs typeface="Segoe UI Semilight"/>
              </a:rPr>
            </a:br>
            <a:r>
              <a:rPr lang="en-US" sz="2000" dirty="0">
                <a:solidFill>
                  <a:schemeClr val="tx1"/>
                </a:solidFill>
                <a:cs typeface="Segoe UI Semilight"/>
              </a:rPr>
              <a:t>using Azure CLI</a:t>
            </a:r>
          </a:p>
        </p:txBody>
      </p:sp>
      <p:sp>
        <p:nvSpPr>
          <p:cNvPr id="24" name="Rectangle 23">
            <a:extLst>
              <a:ext uri="{FF2B5EF4-FFF2-40B4-BE49-F238E27FC236}">
                <a16:creationId xmlns:a16="http://schemas.microsoft.com/office/drawing/2014/main" id="{CD372C23-45FB-4361-B404-CE2125F48097}"/>
              </a:ext>
            </a:extLst>
          </p:cNvPr>
          <p:cNvSpPr/>
          <p:nvPr/>
        </p:nvSpPr>
        <p:spPr bwMode="auto">
          <a:xfrm>
            <a:off x="8279595" y="3789173"/>
            <a:ext cx="3772705" cy="160020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lvl="0">
              <a:buSzPct val="90000"/>
            </a:pPr>
            <a:r>
              <a:rPr lang="en-US" sz="2200" dirty="0">
                <a:solidFill>
                  <a:schemeClr val="tx2">
                    <a:lumMod val="50000"/>
                  </a:schemeClr>
                </a:solidFill>
                <a:latin typeface="Segoe UI Semibold"/>
                <a:cs typeface="Segoe UI Semilight"/>
              </a:rPr>
              <a:t>Task 3:</a:t>
            </a:r>
            <a:br>
              <a:rPr lang="en-US" sz="2200" dirty="0">
                <a:solidFill>
                  <a:schemeClr val="tx1"/>
                </a:solidFill>
                <a:latin typeface="Segoe UI Semibold"/>
                <a:cs typeface="Segoe UI Semilight"/>
              </a:rPr>
            </a:br>
            <a:r>
              <a:rPr lang="en-US" sz="2000" dirty="0">
                <a:solidFill>
                  <a:schemeClr val="tx1"/>
                </a:solidFill>
                <a:cs typeface="Segoe UI Semilight"/>
              </a:rPr>
              <a:t>Configure the managed disk by using Azure CLI</a:t>
            </a:r>
          </a:p>
        </p:txBody>
      </p:sp>
      <p:sp>
        <p:nvSpPr>
          <p:cNvPr id="3" name="Text Placeholder 2">
            <a:extLst>
              <a:ext uri="{FF2B5EF4-FFF2-40B4-BE49-F238E27FC236}">
                <a16:creationId xmlns:a16="http://schemas.microsoft.com/office/drawing/2014/main" id="{7813C320-C428-4549-8765-F46097949354}"/>
              </a:ext>
            </a:extLst>
          </p:cNvPr>
          <p:cNvSpPr txBox="1">
            <a:spLocks/>
          </p:cNvSpPr>
          <p:nvPr/>
        </p:nvSpPr>
        <p:spPr>
          <a:xfrm>
            <a:off x="8293754" y="6141975"/>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Next slide for an architecture diagram </a:t>
            </a:r>
          </a:p>
        </p:txBody>
      </p:sp>
      <p:sp>
        <p:nvSpPr>
          <p:cNvPr id="4" name="arrow_15">
            <a:extLst>
              <a:ext uri="{FF2B5EF4-FFF2-40B4-BE49-F238E27FC236}">
                <a16:creationId xmlns:a16="http://schemas.microsoft.com/office/drawing/2014/main" id="{6C8FE4A1-4372-49C9-9C50-4B4FB19B47D1}"/>
              </a:ext>
              <a:ext uri="{C183D7F6-B498-43B3-948B-1728B52AA6E4}">
                <adec:decorative xmlns:adec="http://schemas.microsoft.com/office/drawing/2017/decorative" val="1"/>
              </a:ext>
            </a:extLst>
          </p:cNvPr>
          <p:cNvSpPr>
            <a:spLocks noChangeAspect="1" noEditPoints="1"/>
          </p:cNvSpPr>
          <p:nvPr/>
        </p:nvSpPr>
        <p:spPr bwMode="auto">
          <a:xfrm>
            <a:off x="11783506" y="6141975"/>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674840972"/>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69EE5-F4BE-44DF-B8C1-FF031FBC9EF8}"/>
              </a:ext>
            </a:extLst>
          </p:cNvPr>
          <p:cNvSpPr>
            <a:spLocks noGrp="1"/>
          </p:cNvSpPr>
          <p:nvPr>
            <p:ph type="title"/>
          </p:nvPr>
        </p:nvSpPr>
        <p:spPr/>
        <p:txBody>
          <a:bodyPr/>
          <a:lstStyle/>
          <a:p>
            <a:r>
              <a:rPr lang="en-US" dirty="0"/>
              <a:t>Lab 03d – Architecture diagram</a:t>
            </a:r>
          </a:p>
        </p:txBody>
      </p:sp>
      <p:grpSp>
        <p:nvGrpSpPr>
          <p:cNvPr id="4" name="Group 3" descr="A resource group with a disk.">
            <a:extLst>
              <a:ext uri="{FF2B5EF4-FFF2-40B4-BE49-F238E27FC236}">
                <a16:creationId xmlns:a16="http://schemas.microsoft.com/office/drawing/2014/main" id="{D6C287F9-45BE-47A9-9258-7C183FB00E82}"/>
              </a:ext>
            </a:extLst>
          </p:cNvPr>
          <p:cNvGrpSpPr/>
          <p:nvPr/>
        </p:nvGrpSpPr>
        <p:grpSpPr>
          <a:xfrm>
            <a:off x="4063587" y="2435255"/>
            <a:ext cx="3521426" cy="2124014"/>
            <a:chOff x="4063587" y="2435255"/>
            <a:chExt cx="3521426" cy="2124014"/>
          </a:xfrm>
        </p:grpSpPr>
        <p:sp>
          <p:nvSpPr>
            <p:cNvPr id="8" name="Rectangle 7" descr="Architecture diagram of the detailed lab steps. ">
              <a:extLst>
                <a:ext uri="{FF2B5EF4-FFF2-40B4-BE49-F238E27FC236}">
                  <a16:creationId xmlns:a16="http://schemas.microsoft.com/office/drawing/2014/main" id="{A76F3BD7-4F87-4A39-8ABE-F6B302442CEE}"/>
                </a:ext>
              </a:extLst>
            </p:cNvPr>
            <p:cNvSpPr/>
            <p:nvPr/>
          </p:nvSpPr>
          <p:spPr bwMode="auto">
            <a:xfrm>
              <a:off x="4063587" y="2435255"/>
              <a:ext cx="3521426" cy="212401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 name="TextBox 9" descr="Architecture diagram of the detailed lab steps. ">
              <a:extLst>
                <a:ext uri="{FF2B5EF4-FFF2-40B4-BE49-F238E27FC236}">
                  <a16:creationId xmlns:a16="http://schemas.microsoft.com/office/drawing/2014/main" id="{E49237FB-965C-4714-BFFA-5467B4C85EC7}"/>
                </a:ext>
              </a:extLst>
            </p:cNvPr>
            <p:cNvSpPr txBox="1"/>
            <p:nvPr/>
          </p:nvSpPr>
          <p:spPr>
            <a:xfrm>
              <a:off x="4063588" y="2480302"/>
              <a:ext cx="1825286" cy="271554"/>
            </a:xfrm>
            <a:prstGeom prst="rect">
              <a:avLst/>
            </a:prstGeom>
            <a:noFill/>
          </p:spPr>
          <p:txBody>
            <a:bodyPr wrap="square">
              <a:spAutoFit/>
            </a:bodyPr>
            <a:lstStyle/>
            <a:p>
              <a:pPr defTabSz="914367"/>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1, </a:t>
              </a:r>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2, </a:t>
              </a:r>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3</a:t>
              </a:r>
            </a:p>
          </p:txBody>
        </p:sp>
        <p:pic>
          <p:nvPicPr>
            <p:cNvPr id="12" name="Graphic 11" descr="Architecture diagram of the detailed lab steps. ">
              <a:extLst>
                <a:ext uri="{FF2B5EF4-FFF2-40B4-BE49-F238E27FC236}">
                  <a16:creationId xmlns:a16="http://schemas.microsoft.com/office/drawing/2014/main" id="{558B0151-76A1-4A9E-B9C9-9A3706F9B96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987251" y="2824357"/>
              <a:ext cx="376369" cy="376369"/>
            </a:xfrm>
            <a:prstGeom prst="rect">
              <a:avLst/>
            </a:prstGeom>
          </p:spPr>
        </p:pic>
        <p:pic>
          <p:nvPicPr>
            <p:cNvPr id="14" name="Graphic 13" descr="Architecture diagram of the detailed lab steps. ">
              <a:extLst>
                <a:ext uri="{FF2B5EF4-FFF2-40B4-BE49-F238E27FC236}">
                  <a16:creationId xmlns:a16="http://schemas.microsoft.com/office/drawing/2014/main" id="{D1528FF9-7817-41D5-A936-E01A0F2C97A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24301" y="3371918"/>
              <a:ext cx="376370" cy="376370"/>
            </a:xfrm>
            <a:prstGeom prst="rect">
              <a:avLst/>
            </a:prstGeom>
          </p:spPr>
        </p:pic>
        <p:sp>
          <p:nvSpPr>
            <p:cNvPr id="16" name="TextBox 15" descr="Architecture diagram of the detailed lab steps. ">
              <a:extLst>
                <a:ext uri="{FF2B5EF4-FFF2-40B4-BE49-F238E27FC236}">
                  <a16:creationId xmlns:a16="http://schemas.microsoft.com/office/drawing/2014/main" id="{1EDC5358-C043-4EA8-9B24-214F9E05CE9E}"/>
                </a:ext>
              </a:extLst>
            </p:cNvPr>
            <p:cNvSpPr txBox="1"/>
            <p:nvPr/>
          </p:nvSpPr>
          <p:spPr>
            <a:xfrm>
              <a:off x="5363620" y="2876764"/>
              <a:ext cx="1297732" cy="271554"/>
            </a:xfrm>
            <a:prstGeom prst="rect">
              <a:avLst/>
            </a:prstGeom>
            <a:noFill/>
          </p:spPr>
          <p:txBody>
            <a:bodyPr wrap="square">
              <a:spAutoFit/>
            </a:bodyPr>
            <a:lstStyle/>
            <a:p>
              <a:pPr defTabSz="914367"/>
              <a:r>
                <a:rPr lang="fr-FR" sz="1176" b="1" dirty="0">
                  <a:solidFill>
                    <a:srgbClr val="000000"/>
                  </a:solidFill>
                  <a:latin typeface="Segoe UI"/>
                </a:rPr>
                <a:t>az104-03d-rg1</a:t>
              </a:r>
            </a:p>
          </p:txBody>
        </p:sp>
        <p:sp>
          <p:nvSpPr>
            <p:cNvPr id="18" name="Rectangle 17" descr="Architecture diagram of the detailed lab steps. ">
              <a:extLst>
                <a:ext uri="{FF2B5EF4-FFF2-40B4-BE49-F238E27FC236}">
                  <a16:creationId xmlns:a16="http://schemas.microsoft.com/office/drawing/2014/main" id="{1CAA09B2-807B-4DC4-B2B9-A64BC9945323}"/>
                </a:ext>
              </a:extLst>
            </p:cNvPr>
            <p:cNvSpPr/>
            <p:nvPr/>
          </p:nvSpPr>
          <p:spPr bwMode="auto">
            <a:xfrm>
              <a:off x="4895303" y="3253133"/>
              <a:ext cx="2168097" cy="990310"/>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20" name="TextBox 19" descr="Architecture diagram of the detailed lab steps. ">
              <a:extLst>
                <a:ext uri="{FF2B5EF4-FFF2-40B4-BE49-F238E27FC236}">
                  <a16:creationId xmlns:a16="http://schemas.microsoft.com/office/drawing/2014/main" id="{5A35EB5A-1154-4378-AE44-1D0109D0A197}"/>
                </a:ext>
              </a:extLst>
            </p:cNvPr>
            <p:cNvSpPr txBox="1"/>
            <p:nvPr/>
          </p:nvSpPr>
          <p:spPr>
            <a:xfrm>
              <a:off x="5310829" y="3748516"/>
              <a:ext cx="1578425" cy="271554"/>
            </a:xfrm>
            <a:prstGeom prst="rect">
              <a:avLst/>
            </a:prstGeom>
            <a:noFill/>
          </p:spPr>
          <p:txBody>
            <a:bodyPr wrap="square">
              <a:spAutoFit/>
            </a:bodyPr>
            <a:lstStyle/>
            <a:p>
              <a:pPr defTabSz="914367"/>
              <a:r>
                <a:rPr lang="fr-FR" sz="1176" b="1" dirty="0">
                  <a:solidFill>
                    <a:srgbClr val="000000"/>
                  </a:solidFill>
                  <a:latin typeface="Segoe UI"/>
                </a:rPr>
                <a:t>az104-03d-disk1</a:t>
              </a:r>
            </a:p>
          </p:txBody>
        </p:sp>
      </p:grpSp>
      <p:sp>
        <p:nvSpPr>
          <p:cNvPr id="3" name="Rectangle 2">
            <a:extLst>
              <a:ext uri="{FF2B5EF4-FFF2-40B4-BE49-F238E27FC236}">
                <a16:creationId xmlns:a16="http://schemas.microsoft.com/office/drawing/2014/main" id="{FEACAFF6-03DF-4B26-A080-C882904B2FA3}"/>
              </a:ext>
              <a:ext uri="{C183D7F6-B498-43B3-948B-1728B52AA6E4}">
                <adec:decorative xmlns:adec="http://schemas.microsoft.com/office/drawing/2017/decorative" val="1"/>
              </a:ext>
            </a:extLst>
          </p:cNvPr>
          <p:cNvSpPr/>
          <p:nvPr/>
        </p:nvSpPr>
        <p:spPr bwMode="auto">
          <a:xfrm>
            <a:off x="476420" y="1336669"/>
            <a:ext cx="11521905" cy="495406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521" tIns="149217" rIns="186521" bIns="149217"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51028" fontAlgn="base">
              <a:lnSpc>
                <a:spcPct val="90000"/>
              </a:lnSpc>
              <a:spcBef>
                <a:spcPct val="0"/>
              </a:spcBef>
              <a:spcAft>
                <a:spcPct val="0"/>
              </a:spcAft>
            </a:pPr>
            <a:endParaRPr lang="en-IN" sz="2448"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76544784"/>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6BBDF4-CC37-4359-BF13-F0C26354B15B}"/>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1983614991"/>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23FF3-F566-4321-8297-7D3E296856FF}"/>
              </a:ext>
            </a:extLst>
          </p:cNvPr>
          <p:cNvSpPr>
            <a:spLocks noGrp="1"/>
          </p:cNvSpPr>
          <p:nvPr>
            <p:ph type="title"/>
          </p:nvPr>
        </p:nvSpPr>
        <p:spPr/>
        <p:txBody>
          <a:bodyPr/>
          <a:lstStyle/>
          <a:p>
            <a:r>
              <a:rPr lang="en-US" dirty="0"/>
              <a:t>Review PowerShell Cmdlets and Modules</a:t>
            </a:r>
          </a:p>
        </p:txBody>
      </p:sp>
      <p:sp>
        <p:nvSpPr>
          <p:cNvPr id="4" name="Rectangle 3" descr="The Get-Module PowerShell command is shown with module and version output.">
            <a:extLst>
              <a:ext uri="{FF2B5EF4-FFF2-40B4-BE49-F238E27FC236}">
                <a16:creationId xmlns:a16="http://schemas.microsoft.com/office/drawing/2014/main" id="{83BECBDB-C270-425B-B0F7-7E797CECF76F}"/>
              </a:ext>
            </a:extLst>
          </p:cNvPr>
          <p:cNvSpPr/>
          <p:nvPr/>
        </p:nvSpPr>
        <p:spPr>
          <a:xfrm>
            <a:off x="440754" y="1370103"/>
            <a:ext cx="11568684" cy="3027726"/>
          </a:xfrm>
          <a:prstGeom prst="rect">
            <a:avLst/>
          </a:prstGeom>
          <a:noFill/>
          <a:ln w="19050">
            <a:solidFill>
              <a:schemeClr val="accent1"/>
            </a:solidFill>
          </a:ln>
        </p:spPr>
        <p:txBody>
          <a:bodyPr wrap="square" lIns="137160" tIns="91440" rIns="137160" bIns="91440" anchor="ctr">
            <a:noAutofit/>
          </a:bodyPr>
          <a:lstStyle/>
          <a:p>
            <a:r>
              <a:rPr lang="en-US" sz="2000" b="1" dirty="0">
                <a:latin typeface="Consolas" panose="020B0609020204030204" pitchFamily="49" charset="0"/>
              </a:rPr>
              <a:t>Get-Module</a:t>
            </a:r>
          </a:p>
          <a:p>
            <a:r>
              <a:rPr lang="en-US" sz="2000" dirty="0">
                <a:latin typeface="Consolas" panose="020B0609020204030204" pitchFamily="49" charset="0"/>
              </a:rPr>
              <a:t># Output</a:t>
            </a:r>
          </a:p>
          <a:p>
            <a:r>
              <a:rPr lang="en-US" sz="2000" dirty="0" err="1">
                <a:latin typeface="Consolas" panose="020B0609020204030204" pitchFamily="49" charset="0"/>
              </a:rPr>
              <a:t>ModuleType</a:t>
            </a:r>
            <a:r>
              <a:rPr lang="en-US" sz="2000" dirty="0">
                <a:latin typeface="Consolas" panose="020B0609020204030204" pitchFamily="49" charset="0"/>
              </a:rPr>
              <a:t> Version    Name </a:t>
            </a:r>
          </a:p>
          <a:p>
            <a:r>
              <a:rPr lang="en-US" sz="2000" dirty="0">
                <a:latin typeface="Consolas" panose="020B0609020204030204" pitchFamily="49" charset="0"/>
              </a:rPr>
              <a:t>---------- -------    ----                                </a:t>
            </a:r>
          </a:p>
          <a:p>
            <a:pPr>
              <a:tabLst>
                <a:tab pos="3142657" algn="l"/>
              </a:tabLst>
            </a:pPr>
            <a:r>
              <a:rPr lang="en-US" sz="2000" dirty="0">
                <a:latin typeface="Consolas" panose="020B0609020204030204" pitchFamily="49" charset="0"/>
              </a:rPr>
              <a:t>Manifest   3.1.0.0    </a:t>
            </a:r>
            <a:r>
              <a:rPr lang="en-US" sz="2000" dirty="0" err="1">
                <a:latin typeface="Consolas" panose="020B0609020204030204" pitchFamily="49" charset="0"/>
              </a:rPr>
              <a:t>Microsoft.PowerShell.Management</a:t>
            </a:r>
            <a:r>
              <a:rPr lang="en-US" sz="2000" dirty="0">
                <a:latin typeface="Consolas" panose="020B0609020204030204" pitchFamily="49" charset="0"/>
              </a:rPr>
              <a:t>     </a:t>
            </a:r>
          </a:p>
          <a:p>
            <a:pPr>
              <a:tabLst>
                <a:tab pos="3142657" algn="l"/>
              </a:tabLst>
            </a:pPr>
            <a:r>
              <a:rPr lang="en-US" sz="2000" dirty="0">
                <a:latin typeface="Consolas" panose="020B0609020204030204" pitchFamily="49" charset="0"/>
              </a:rPr>
              <a:t>Manifest   3.1.0.0    </a:t>
            </a:r>
            <a:r>
              <a:rPr lang="en-US" sz="2000" dirty="0" err="1">
                <a:latin typeface="Consolas" panose="020B0609020204030204" pitchFamily="49" charset="0"/>
              </a:rPr>
              <a:t>Microsoft.PowerShell.Utility</a:t>
            </a:r>
            <a:endParaRPr lang="en-US" sz="2000" dirty="0">
              <a:latin typeface="Consolas" panose="020B0609020204030204" pitchFamily="49" charset="0"/>
            </a:endParaRPr>
          </a:p>
          <a:p>
            <a:pPr>
              <a:tabLst>
                <a:tab pos="3142657" algn="l"/>
              </a:tabLst>
            </a:pPr>
            <a:r>
              <a:rPr lang="en-US" sz="2000" dirty="0">
                <a:latin typeface="Consolas" panose="020B0609020204030204" pitchFamily="49" charset="0"/>
              </a:rPr>
              <a:t>Binary     1.0.0.1	</a:t>
            </a:r>
            <a:r>
              <a:rPr lang="en-US" sz="2000" dirty="0" err="1">
                <a:latin typeface="Consolas" panose="020B0609020204030204" pitchFamily="49" charset="0"/>
              </a:rPr>
              <a:t>PackageManagement</a:t>
            </a:r>
            <a:endParaRPr lang="en-US" sz="2000" dirty="0">
              <a:latin typeface="Consolas" panose="020B0609020204030204" pitchFamily="49" charset="0"/>
            </a:endParaRPr>
          </a:p>
          <a:p>
            <a:pPr>
              <a:tabLst>
                <a:tab pos="3142657" algn="l"/>
              </a:tabLst>
            </a:pPr>
            <a:r>
              <a:rPr lang="en-US" sz="2000" dirty="0">
                <a:latin typeface="Consolas" panose="020B0609020204030204" pitchFamily="49" charset="0"/>
              </a:rPr>
              <a:t>Script     1.0.0.1	</a:t>
            </a:r>
            <a:r>
              <a:rPr lang="en-US" sz="2000" dirty="0" err="1">
                <a:latin typeface="Consolas" panose="020B0609020204030204" pitchFamily="49" charset="0"/>
              </a:rPr>
              <a:t>PowerShellGet</a:t>
            </a:r>
            <a:endParaRPr lang="en-US" sz="2000" dirty="0">
              <a:latin typeface="Consolas" panose="020B0609020204030204" pitchFamily="49" charset="0"/>
            </a:endParaRPr>
          </a:p>
          <a:p>
            <a:pPr>
              <a:tabLst>
                <a:tab pos="3142657" algn="l"/>
              </a:tabLst>
            </a:pPr>
            <a:r>
              <a:rPr lang="en-US" sz="2000" dirty="0">
                <a:latin typeface="Consolas" panose="020B0609020204030204" pitchFamily="49" charset="0"/>
              </a:rPr>
              <a:t>Script     2.0.0      </a:t>
            </a:r>
            <a:r>
              <a:rPr lang="en-US" sz="2000" dirty="0" err="1">
                <a:latin typeface="Consolas" panose="020B0609020204030204" pitchFamily="49" charset="0"/>
              </a:rPr>
              <a:t>PSReadline</a:t>
            </a:r>
            <a:r>
              <a:rPr lang="en-US" sz="2000" dirty="0">
                <a:latin typeface="Consolas" panose="020B0609020204030204" pitchFamily="49" charset="0"/>
              </a:rPr>
              <a:t>                          </a:t>
            </a:r>
          </a:p>
        </p:txBody>
      </p:sp>
      <p:sp>
        <p:nvSpPr>
          <p:cNvPr id="7" name="Text Placeholder 2">
            <a:extLst>
              <a:ext uri="{FF2B5EF4-FFF2-40B4-BE49-F238E27FC236}">
                <a16:creationId xmlns:a16="http://schemas.microsoft.com/office/drawing/2014/main" id="{9A0BA3A9-0C47-4310-9C17-426AC178E277}"/>
              </a:ext>
            </a:extLst>
          </p:cNvPr>
          <p:cNvSpPr txBox="1">
            <a:spLocks/>
          </p:cNvSpPr>
          <p:nvPr/>
        </p:nvSpPr>
        <p:spPr>
          <a:xfrm>
            <a:off x="440754" y="4553278"/>
            <a:ext cx="11568684" cy="1808468"/>
          </a:xfrm>
          <a:prstGeom prst="rect">
            <a:avLst/>
          </a:prstGeom>
          <a:solidFill>
            <a:schemeClr val="bg1">
              <a:lumMod val="95000"/>
            </a:schemeClr>
          </a:solidFill>
        </p:spPr>
        <p:txBody>
          <a:bodyPr lIns="137160" tIns="91440" rIns="137160" bIns="9144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pPr>
            <a:r>
              <a:rPr lang="en-US" sz="2000" dirty="0">
                <a:solidFill>
                  <a:schemeClr val="tx1"/>
                </a:solidFill>
                <a:latin typeface="+mn-lt"/>
              </a:rPr>
              <a:t>Cmdlets follow a verb-noun naming convention; shipped in modules</a:t>
            </a:r>
          </a:p>
          <a:p>
            <a:pPr>
              <a:spcBef>
                <a:spcPts val="1200"/>
              </a:spcBef>
            </a:pPr>
            <a:r>
              <a:rPr lang="en-US" sz="2000" dirty="0">
                <a:solidFill>
                  <a:schemeClr val="tx1"/>
                </a:solidFill>
                <a:latin typeface="+mn-lt"/>
              </a:rPr>
              <a:t>Modules are a DLL file with the code to process each cmdlet</a:t>
            </a:r>
          </a:p>
          <a:p>
            <a:pPr>
              <a:spcBef>
                <a:spcPts val="1200"/>
              </a:spcBef>
            </a:pPr>
            <a:r>
              <a:rPr lang="en-US" sz="2000" dirty="0">
                <a:solidFill>
                  <a:schemeClr val="tx1"/>
                </a:solidFill>
                <a:latin typeface="+mn-lt"/>
              </a:rPr>
              <a:t>Load cmdlets by loading the module containing them</a:t>
            </a:r>
          </a:p>
          <a:p>
            <a:pPr>
              <a:spcBef>
                <a:spcPts val="1200"/>
              </a:spcBef>
            </a:pPr>
            <a:r>
              <a:rPr lang="en-US" sz="2000" dirty="0">
                <a:solidFill>
                  <a:schemeClr val="tx1"/>
                </a:solidFill>
                <a:latin typeface="+mn-lt"/>
              </a:rPr>
              <a:t>Use </a:t>
            </a:r>
            <a:r>
              <a:rPr lang="en-US" sz="2000" b="1" dirty="0">
                <a:solidFill>
                  <a:schemeClr val="tx1"/>
                </a:solidFill>
                <a:latin typeface="+mn-lt"/>
              </a:rPr>
              <a:t>Get-Module</a:t>
            </a:r>
            <a:r>
              <a:rPr lang="en-US" sz="2000" dirty="0">
                <a:solidFill>
                  <a:schemeClr val="tx1"/>
                </a:solidFill>
                <a:latin typeface="+mn-lt"/>
              </a:rPr>
              <a:t> to see a list of loaded modules</a:t>
            </a:r>
          </a:p>
        </p:txBody>
      </p:sp>
    </p:spTree>
    <p:extLst>
      <p:ext uri="{BB962C8B-B14F-4D97-AF65-F5344CB8AC3E}">
        <p14:creationId xmlns:p14="http://schemas.microsoft.com/office/powerpoint/2010/main" val="281743711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A9C61-791D-49FC-BDEC-BD2305F29900}"/>
              </a:ext>
            </a:extLst>
          </p:cNvPr>
          <p:cNvSpPr>
            <a:spLocks noGrp="1"/>
          </p:cNvSpPr>
          <p:nvPr>
            <p:ph type="title"/>
          </p:nvPr>
        </p:nvSpPr>
        <p:spPr/>
        <p:txBody>
          <a:bodyPr/>
          <a:lstStyle/>
          <a:p>
            <a:r>
              <a:rPr lang="en-US" dirty="0"/>
              <a:t>Use the Azure Portal</a:t>
            </a:r>
          </a:p>
        </p:txBody>
      </p:sp>
      <p:sp>
        <p:nvSpPr>
          <p:cNvPr id="9" name="TextBox 1">
            <a:extLst>
              <a:ext uri="{FF2B5EF4-FFF2-40B4-BE49-F238E27FC236}">
                <a16:creationId xmlns:a16="http://schemas.microsoft.com/office/drawing/2014/main" id="{E565B6F9-13ED-409D-90C7-194F8D16C459}"/>
              </a:ext>
            </a:extLst>
          </p:cNvPr>
          <p:cNvSpPr txBox="1"/>
          <p:nvPr/>
        </p:nvSpPr>
        <p:spPr>
          <a:xfrm>
            <a:off x="427038" y="1463668"/>
            <a:ext cx="5629588" cy="859722"/>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a:t>Search resources, services, and docs</a:t>
            </a:r>
          </a:p>
        </p:txBody>
      </p:sp>
      <p:sp>
        <p:nvSpPr>
          <p:cNvPr id="10" name="TextBox 1">
            <a:extLst>
              <a:ext uri="{FF2B5EF4-FFF2-40B4-BE49-F238E27FC236}">
                <a16:creationId xmlns:a16="http://schemas.microsoft.com/office/drawing/2014/main" id="{B73718D5-1350-483E-A4D5-A48D5F848B61}"/>
              </a:ext>
            </a:extLst>
          </p:cNvPr>
          <p:cNvSpPr txBox="1"/>
          <p:nvPr/>
        </p:nvSpPr>
        <p:spPr>
          <a:xfrm>
            <a:off x="427038" y="2481280"/>
            <a:ext cx="5629588" cy="859722"/>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a:t>Manage resources</a:t>
            </a:r>
          </a:p>
        </p:txBody>
      </p:sp>
      <p:sp>
        <p:nvSpPr>
          <p:cNvPr id="11" name="TextBox 1">
            <a:extLst>
              <a:ext uri="{FF2B5EF4-FFF2-40B4-BE49-F238E27FC236}">
                <a16:creationId xmlns:a16="http://schemas.microsoft.com/office/drawing/2014/main" id="{76C59DA4-ACB8-41AF-9926-865D2A2F3EA1}"/>
              </a:ext>
            </a:extLst>
          </p:cNvPr>
          <p:cNvSpPr txBox="1"/>
          <p:nvPr/>
        </p:nvSpPr>
        <p:spPr>
          <a:xfrm>
            <a:off x="427038" y="3498892"/>
            <a:ext cx="5629588" cy="859722"/>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a:t>Create customized dashboards and favorites</a:t>
            </a:r>
          </a:p>
        </p:txBody>
      </p:sp>
      <p:sp>
        <p:nvSpPr>
          <p:cNvPr id="12" name="TextBox 1">
            <a:extLst>
              <a:ext uri="{FF2B5EF4-FFF2-40B4-BE49-F238E27FC236}">
                <a16:creationId xmlns:a16="http://schemas.microsoft.com/office/drawing/2014/main" id="{0F4CA1C0-5438-41CE-B4A4-48095492689D}"/>
              </a:ext>
            </a:extLst>
          </p:cNvPr>
          <p:cNvSpPr txBox="1"/>
          <p:nvPr/>
        </p:nvSpPr>
        <p:spPr>
          <a:xfrm>
            <a:off x="427038" y="4516503"/>
            <a:ext cx="5629588" cy="859722"/>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a:t>Access the Cloud Shell</a:t>
            </a:r>
          </a:p>
        </p:txBody>
      </p:sp>
      <p:sp>
        <p:nvSpPr>
          <p:cNvPr id="13" name="TextBox 1">
            <a:extLst>
              <a:ext uri="{FF2B5EF4-FFF2-40B4-BE49-F238E27FC236}">
                <a16:creationId xmlns:a16="http://schemas.microsoft.com/office/drawing/2014/main" id="{4B57DFFE-7D63-4383-827A-6CFEEF0FA211}"/>
              </a:ext>
            </a:extLst>
          </p:cNvPr>
          <p:cNvSpPr txBox="1"/>
          <p:nvPr/>
        </p:nvSpPr>
        <p:spPr>
          <a:xfrm>
            <a:off x="427038" y="5534114"/>
            <a:ext cx="5629588" cy="859722"/>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sz="2000"/>
              <a:t>Receive notifications</a:t>
            </a:r>
          </a:p>
        </p:txBody>
      </p:sp>
      <p:sp>
        <p:nvSpPr>
          <p:cNvPr id="7" name="Rectangle 6">
            <a:extLst>
              <a:ext uri="{FF2B5EF4-FFF2-40B4-BE49-F238E27FC236}">
                <a16:creationId xmlns:a16="http://schemas.microsoft.com/office/drawing/2014/main" id="{BD92171B-5699-45BC-A26D-4EC5FECEFBA8}"/>
              </a:ext>
              <a:ext uri="{C183D7F6-B498-43B3-948B-1728B52AA6E4}">
                <adec:decorative xmlns:adec="http://schemas.microsoft.com/office/drawing/2017/decorative" val="1"/>
              </a:ext>
            </a:extLst>
          </p:cNvPr>
          <p:cNvSpPr/>
          <p:nvPr/>
        </p:nvSpPr>
        <p:spPr bwMode="auto">
          <a:xfrm>
            <a:off x="6218238" y="1463668"/>
            <a:ext cx="5791200" cy="493016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521" tIns="149217" rIns="186521" bIns="149217"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51028" fontAlgn="base">
              <a:lnSpc>
                <a:spcPct val="90000"/>
              </a:lnSpc>
              <a:spcBef>
                <a:spcPct val="0"/>
              </a:spcBef>
              <a:spcAft>
                <a:spcPct val="0"/>
              </a:spcAft>
            </a:pPr>
            <a:endParaRPr lang="en-IN" sz="2448" err="1">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descr="Screenshot of the Azure portal dashboard page">
            <a:extLst>
              <a:ext uri="{FF2B5EF4-FFF2-40B4-BE49-F238E27FC236}">
                <a16:creationId xmlns:a16="http://schemas.microsoft.com/office/drawing/2014/main" id="{C27059EF-20F6-44E4-8748-D5224B485B22}"/>
              </a:ext>
            </a:extLst>
          </p:cNvPr>
          <p:cNvPicPr/>
          <p:nvPr/>
        </p:nvPicPr>
        <p:blipFill>
          <a:blip r:embed="rId3">
            <a:extLst>
              <a:ext uri="{28A0092B-C50C-407E-A947-70E740481C1C}">
                <a14:useLocalDpi xmlns:a14="http://schemas.microsoft.com/office/drawing/2010/main"/>
              </a:ext>
            </a:extLst>
          </a:blip>
          <a:stretch>
            <a:fillRect/>
          </a:stretch>
        </p:blipFill>
        <p:spPr>
          <a:xfrm>
            <a:off x="6312523" y="1839438"/>
            <a:ext cx="5602630" cy="4178629"/>
          </a:xfrm>
          <a:prstGeom prst="rect">
            <a:avLst/>
          </a:prstGeom>
          <a:ln>
            <a:noFill/>
          </a:ln>
        </p:spPr>
      </p:pic>
    </p:spTree>
    <p:extLst>
      <p:ext uri="{BB962C8B-B14F-4D97-AF65-F5344CB8AC3E}">
        <p14:creationId xmlns:p14="http://schemas.microsoft.com/office/powerpoint/2010/main" val="704453033"/>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A3944-CBE3-4DBE-88DB-E267C38DC4E1}"/>
              </a:ext>
            </a:extLst>
          </p:cNvPr>
          <p:cNvSpPr>
            <a:spLocks noGrp="1"/>
          </p:cNvSpPr>
          <p:nvPr>
            <p:ph type="title"/>
          </p:nvPr>
        </p:nvSpPr>
        <p:spPr/>
        <p:txBody>
          <a:bodyPr/>
          <a:lstStyle/>
          <a:p>
            <a:r>
              <a:rPr lang="en-US" dirty="0"/>
              <a:t>Demonstration – Azure Portal</a:t>
            </a:r>
          </a:p>
        </p:txBody>
      </p:sp>
      <p:pic>
        <p:nvPicPr>
          <p:cNvPr id="9" name="Picture 8">
            <a:extLst>
              <a:ext uri="{FF2B5EF4-FFF2-40B4-BE49-F238E27FC236}">
                <a16:creationId xmlns:a16="http://schemas.microsoft.com/office/drawing/2014/main" id="{B5D0611F-47B3-426E-B9CE-2EE6529F1B1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7" y="1801813"/>
            <a:ext cx="12428220" cy="2119884"/>
          </a:xfrm>
          <a:prstGeom prst="rect">
            <a:avLst/>
          </a:prstGeom>
        </p:spPr>
      </p:pic>
      <p:sp>
        <p:nvSpPr>
          <p:cNvPr id="12" name="Oval 11">
            <a:extLst>
              <a:ext uri="{FF2B5EF4-FFF2-40B4-BE49-F238E27FC236}">
                <a16:creationId xmlns:a16="http://schemas.microsoft.com/office/drawing/2014/main" id="{07D7FFEC-5DA1-494D-B5B4-B9E46AB89E0F}"/>
              </a:ext>
              <a:ext uri="{C183D7F6-B498-43B3-948B-1728B52AA6E4}">
                <adec:decorative xmlns:adec="http://schemas.microsoft.com/office/drawing/2017/decorative" val="0"/>
              </a:ext>
            </a:extLst>
          </p:cNvPr>
          <p:cNvSpPr/>
          <p:nvPr/>
        </p:nvSpPr>
        <p:spPr bwMode="auto">
          <a:xfrm>
            <a:off x="1940850" y="2101393"/>
            <a:ext cx="3468562" cy="3468555"/>
          </a:xfrm>
          <a:prstGeom prst="ellipse">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800" b="0" i="0" u="none" strike="noStrike" kern="1200" cap="none" spc="0" normalizeH="0" baseline="0" noProof="0">
                <a:ln>
                  <a:noFill/>
                </a:ln>
                <a:solidFill>
                  <a:schemeClr val="tx1"/>
                </a:solidFill>
                <a:effectLst/>
                <a:uLnTx/>
                <a:uFillTx/>
                <a:latin typeface="Segoe UI Semibold"/>
                <a:ea typeface="+mn-ea"/>
                <a:cs typeface="+mn-cs"/>
              </a:rPr>
              <a:t>Help and</a:t>
            </a:r>
            <a:br>
              <a:rPr kumimoji="0" lang="en-US" sz="2800" b="0" i="0" u="none" strike="noStrike" kern="1200" cap="none" spc="0" normalizeH="0" baseline="0" noProof="0">
                <a:ln>
                  <a:noFill/>
                </a:ln>
                <a:solidFill>
                  <a:schemeClr val="tx1"/>
                </a:solidFill>
                <a:effectLst/>
                <a:uLnTx/>
                <a:uFillTx/>
                <a:latin typeface="Segoe UI Semibold"/>
                <a:ea typeface="+mn-ea"/>
                <a:cs typeface="+mn-cs"/>
              </a:rPr>
            </a:br>
            <a:r>
              <a:rPr kumimoji="0" lang="en-US" sz="2800" b="0" i="0" u="none" strike="noStrike" kern="1200" cap="none" spc="0" normalizeH="0" baseline="0" noProof="0">
                <a:ln>
                  <a:noFill/>
                </a:ln>
                <a:solidFill>
                  <a:schemeClr val="tx1"/>
                </a:solidFill>
                <a:effectLst/>
                <a:uLnTx/>
                <a:uFillTx/>
                <a:latin typeface="Segoe UI Semibold"/>
                <a:ea typeface="+mn-ea"/>
                <a:cs typeface="+mn-cs"/>
              </a:rPr>
              <a:t>keyboard</a:t>
            </a:r>
            <a:br>
              <a:rPr kumimoji="0" lang="en-US" sz="2800" b="0" i="0" u="none" strike="noStrike" kern="1200" cap="none" spc="0" normalizeH="0" baseline="0" noProof="0">
                <a:ln>
                  <a:noFill/>
                </a:ln>
                <a:solidFill>
                  <a:schemeClr val="tx1"/>
                </a:solidFill>
                <a:effectLst/>
                <a:uLnTx/>
                <a:uFillTx/>
                <a:latin typeface="Segoe UI Semibold"/>
                <a:ea typeface="+mn-ea"/>
                <a:cs typeface="+mn-cs"/>
              </a:rPr>
            </a:br>
            <a:r>
              <a:rPr kumimoji="0" lang="en-US" sz="2800" b="0" i="0" u="none" strike="noStrike" kern="1200" cap="none" spc="0" normalizeH="0" baseline="0" noProof="0">
                <a:ln>
                  <a:noFill/>
                </a:ln>
                <a:solidFill>
                  <a:schemeClr val="tx1"/>
                </a:solidFill>
                <a:effectLst/>
                <a:uLnTx/>
                <a:uFillTx/>
                <a:latin typeface="Segoe UI Semibold"/>
                <a:ea typeface="+mn-ea"/>
                <a:cs typeface="+mn-cs"/>
              </a:rPr>
              <a:t>shortcuts</a:t>
            </a:r>
          </a:p>
        </p:txBody>
      </p:sp>
      <p:sp>
        <p:nvSpPr>
          <p:cNvPr id="16" name="Oval 15">
            <a:extLst>
              <a:ext uri="{FF2B5EF4-FFF2-40B4-BE49-F238E27FC236}">
                <a16:creationId xmlns:a16="http://schemas.microsoft.com/office/drawing/2014/main" id="{C38FBD50-CFF6-42FC-8C93-FF72C70ACEAD}"/>
              </a:ext>
              <a:ext uri="{C183D7F6-B498-43B3-948B-1728B52AA6E4}">
                <adec:decorative xmlns:adec="http://schemas.microsoft.com/office/drawing/2017/decorative" val="0"/>
              </a:ext>
            </a:extLst>
          </p:cNvPr>
          <p:cNvSpPr/>
          <p:nvPr/>
        </p:nvSpPr>
        <p:spPr bwMode="auto">
          <a:xfrm>
            <a:off x="7027065" y="2101393"/>
            <a:ext cx="3468562" cy="3468555"/>
          </a:xfrm>
          <a:prstGeom prst="ellipse">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800" b="0" i="0" u="none" strike="noStrike" kern="1200" cap="none" spc="0" normalizeH="0" baseline="0" noProof="0">
                <a:ln>
                  <a:noFill/>
                </a:ln>
                <a:solidFill>
                  <a:schemeClr val="tx1"/>
                </a:solidFill>
                <a:effectLst/>
                <a:uLnTx/>
                <a:uFillTx/>
                <a:latin typeface="Segoe UI Semibold"/>
                <a:ea typeface="+mn-ea"/>
                <a:cs typeface="+mn-cs"/>
              </a:rPr>
              <a:t>Customizing</a:t>
            </a:r>
            <a:br>
              <a:rPr kumimoji="0" lang="en-US" sz="2800" b="0" i="0" u="none" strike="noStrike" kern="1200" cap="none" spc="0" normalizeH="0" baseline="0" noProof="0">
                <a:ln>
                  <a:noFill/>
                </a:ln>
                <a:solidFill>
                  <a:schemeClr val="tx1"/>
                </a:solidFill>
                <a:effectLst/>
                <a:uLnTx/>
                <a:uFillTx/>
                <a:latin typeface="Segoe UI Semibold"/>
                <a:ea typeface="+mn-ea"/>
                <a:cs typeface="+mn-cs"/>
              </a:rPr>
            </a:br>
            <a:r>
              <a:rPr kumimoji="0" lang="en-US" sz="2800" b="0" i="0" u="none" strike="noStrike" kern="1200" cap="none" spc="0" normalizeH="0" baseline="0" noProof="0">
                <a:ln>
                  <a:noFill/>
                </a:ln>
                <a:solidFill>
                  <a:schemeClr val="tx1"/>
                </a:solidFill>
                <a:effectLst/>
                <a:uLnTx/>
                <a:uFillTx/>
                <a:latin typeface="Segoe UI Semibold"/>
                <a:ea typeface="+mn-ea"/>
                <a:cs typeface="+mn-cs"/>
              </a:rPr>
              <a:t>your experience</a:t>
            </a:r>
          </a:p>
        </p:txBody>
      </p:sp>
    </p:spTree>
    <p:extLst>
      <p:ext uri="{BB962C8B-B14F-4D97-AF65-F5344CB8AC3E}">
        <p14:creationId xmlns:p14="http://schemas.microsoft.com/office/powerpoint/2010/main" val="68679046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BEBC05-3F24-4A4D-AB9A-0763C4DF72DB}"/>
              </a:ext>
            </a:extLst>
          </p:cNvPr>
          <p:cNvSpPr>
            <a:spLocks noGrp="1"/>
          </p:cNvSpPr>
          <p:nvPr>
            <p:ph type="title"/>
          </p:nvPr>
        </p:nvSpPr>
        <p:spPr/>
        <p:txBody>
          <a:bodyPr/>
          <a:lstStyle/>
          <a:p>
            <a:r>
              <a:rPr lang="en-US" dirty="0"/>
              <a:t>Use Azure Cloud Shell</a:t>
            </a:r>
          </a:p>
        </p:txBody>
      </p:sp>
      <p:sp>
        <p:nvSpPr>
          <p:cNvPr id="9" name="TextBox 1">
            <a:extLst>
              <a:ext uri="{FF2B5EF4-FFF2-40B4-BE49-F238E27FC236}">
                <a16:creationId xmlns:a16="http://schemas.microsoft.com/office/drawing/2014/main" id="{7EB9AD0A-E72D-421C-A1A3-AFBCC026FF7E}"/>
              </a:ext>
            </a:extLst>
          </p:cNvPr>
          <p:cNvSpPr txBox="1"/>
          <p:nvPr/>
        </p:nvSpPr>
        <p:spPr>
          <a:xfrm>
            <a:off x="427038" y="1463668"/>
            <a:ext cx="5707062" cy="468293"/>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a:t>Interactive, browser-accessible shell</a:t>
            </a:r>
          </a:p>
        </p:txBody>
      </p:sp>
      <p:sp>
        <p:nvSpPr>
          <p:cNvPr id="10" name="TextBox 1">
            <a:extLst>
              <a:ext uri="{FF2B5EF4-FFF2-40B4-BE49-F238E27FC236}">
                <a16:creationId xmlns:a16="http://schemas.microsoft.com/office/drawing/2014/main" id="{915423AB-B40A-477D-A04E-37FA783EF19E}"/>
              </a:ext>
            </a:extLst>
          </p:cNvPr>
          <p:cNvSpPr txBox="1"/>
          <p:nvPr/>
        </p:nvSpPr>
        <p:spPr>
          <a:xfrm>
            <a:off x="427038" y="2022837"/>
            <a:ext cx="5707062" cy="468293"/>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a:t>Offers either Bash or PowerShell</a:t>
            </a:r>
          </a:p>
        </p:txBody>
      </p:sp>
      <p:sp>
        <p:nvSpPr>
          <p:cNvPr id="11" name="TextBox 1">
            <a:extLst>
              <a:ext uri="{FF2B5EF4-FFF2-40B4-BE49-F238E27FC236}">
                <a16:creationId xmlns:a16="http://schemas.microsoft.com/office/drawing/2014/main" id="{E03D889B-E97B-4880-ADA8-5DD96DC84D04}"/>
              </a:ext>
            </a:extLst>
          </p:cNvPr>
          <p:cNvSpPr txBox="1"/>
          <p:nvPr/>
        </p:nvSpPr>
        <p:spPr>
          <a:xfrm>
            <a:off x="427038" y="2582006"/>
            <a:ext cx="5707062" cy="742140"/>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a:t>Is temporary and provided on a per-session,</a:t>
            </a:r>
            <a:br>
              <a:rPr lang="en-US"/>
            </a:br>
            <a:r>
              <a:rPr lang="en-US"/>
              <a:t>per-user basis</a:t>
            </a:r>
          </a:p>
        </p:txBody>
      </p:sp>
      <p:sp>
        <p:nvSpPr>
          <p:cNvPr id="12" name="TextBox 1">
            <a:extLst>
              <a:ext uri="{FF2B5EF4-FFF2-40B4-BE49-F238E27FC236}">
                <a16:creationId xmlns:a16="http://schemas.microsoft.com/office/drawing/2014/main" id="{46A1244D-E193-46F3-A78B-D833B642C90D}"/>
              </a:ext>
            </a:extLst>
          </p:cNvPr>
          <p:cNvSpPr txBox="1"/>
          <p:nvPr/>
        </p:nvSpPr>
        <p:spPr>
          <a:xfrm>
            <a:off x="427038" y="3415022"/>
            <a:ext cx="5707062" cy="742140"/>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a:t>Requires a resource group, storage account, and Azure File share</a:t>
            </a:r>
          </a:p>
        </p:txBody>
      </p:sp>
      <p:sp>
        <p:nvSpPr>
          <p:cNvPr id="13" name="TextBox 1">
            <a:extLst>
              <a:ext uri="{FF2B5EF4-FFF2-40B4-BE49-F238E27FC236}">
                <a16:creationId xmlns:a16="http://schemas.microsoft.com/office/drawing/2014/main" id="{2E623BD1-6CBF-4C9C-9C1E-9A6043B26A12}"/>
              </a:ext>
            </a:extLst>
          </p:cNvPr>
          <p:cNvSpPr txBox="1"/>
          <p:nvPr/>
        </p:nvSpPr>
        <p:spPr>
          <a:xfrm>
            <a:off x="427038" y="4248038"/>
            <a:ext cx="5707062" cy="468293"/>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a:t>Authenticates automatically</a:t>
            </a:r>
          </a:p>
        </p:txBody>
      </p:sp>
      <p:sp>
        <p:nvSpPr>
          <p:cNvPr id="14" name="TextBox 1">
            <a:extLst>
              <a:ext uri="{FF2B5EF4-FFF2-40B4-BE49-F238E27FC236}">
                <a16:creationId xmlns:a16="http://schemas.microsoft.com/office/drawing/2014/main" id="{3F779A34-1708-4DA0-B440-A25278E6762B}"/>
              </a:ext>
            </a:extLst>
          </p:cNvPr>
          <p:cNvSpPr txBox="1"/>
          <p:nvPr/>
        </p:nvSpPr>
        <p:spPr>
          <a:xfrm>
            <a:off x="427038" y="4807207"/>
            <a:ext cx="5707062" cy="468293"/>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a:t>Integrated graphical text editor</a:t>
            </a:r>
          </a:p>
        </p:txBody>
      </p:sp>
      <p:sp>
        <p:nvSpPr>
          <p:cNvPr id="15" name="TextBox 1">
            <a:extLst>
              <a:ext uri="{FF2B5EF4-FFF2-40B4-BE49-F238E27FC236}">
                <a16:creationId xmlns:a16="http://schemas.microsoft.com/office/drawing/2014/main" id="{648F8B0C-9917-4313-A111-6CE952E009FD}"/>
              </a:ext>
            </a:extLst>
          </p:cNvPr>
          <p:cNvSpPr txBox="1"/>
          <p:nvPr/>
        </p:nvSpPr>
        <p:spPr>
          <a:xfrm>
            <a:off x="427038" y="5366376"/>
            <a:ext cx="5707062" cy="468293"/>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a:t>Is assigned one machine per user account</a:t>
            </a:r>
          </a:p>
        </p:txBody>
      </p:sp>
      <p:sp>
        <p:nvSpPr>
          <p:cNvPr id="16" name="TextBox 1">
            <a:extLst>
              <a:ext uri="{FF2B5EF4-FFF2-40B4-BE49-F238E27FC236}">
                <a16:creationId xmlns:a16="http://schemas.microsoft.com/office/drawing/2014/main" id="{D764974B-8F57-4FB8-979A-A52A16308C22}"/>
              </a:ext>
            </a:extLst>
          </p:cNvPr>
          <p:cNvSpPr txBox="1"/>
          <p:nvPr/>
        </p:nvSpPr>
        <p:spPr>
          <a:xfrm>
            <a:off x="427038" y="5925544"/>
            <a:ext cx="5707062" cy="468293"/>
          </a:xfrm>
          <a:prstGeom prst="rect">
            <a:avLst/>
          </a:prstGeom>
          <a:solidFill>
            <a:schemeClr val="bg1">
              <a:lumMod val="95000"/>
            </a:schemeClr>
          </a:solidFill>
        </p:spPr>
        <p:txBody>
          <a:bodyPr wrap="square" lIns="137160" tIns="91440" rIns="137160" bIns="91440" rtlCol="0" anchor="ctr">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200"/>
              </a:spcBef>
            </a:pPr>
            <a:r>
              <a:rPr lang="en-US"/>
              <a:t>Times out after 20 minutes</a:t>
            </a:r>
          </a:p>
        </p:txBody>
      </p:sp>
      <p:sp>
        <p:nvSpPr>
          <p:cNvPr id="7" name="Rectangle 6">
            <a:extLst>
              <a:ext uri="{FF2B5EF4-FFF2-40B4-BE49-F238E27FC236}">
                <a16:creationId xmlns:a16="http://schemas.microsoft.com/office/drawing/2014/main" id="{39712147-F8B2-427E-8D88-4651268FAB36}"/>
              </a:ext>
              <a:ext uri="{C183D7F6-B498-43B3-948B-1728B52AA6E4}">
                <adec:decorative xmlns:adec="http://schemas.microsoft.com/office/drawing/2017/decorative" val="1"/>
              </a:ext>
            </a:extLst>
          </p:cNvPr>
          <p:cNvSpPr/>
          <p:nvPr/>
        </p:nvSpPr>
        <p:spPr bwMode="auto">
          <a:xfrm>
            <a:off x="6218238" y="1463669"/>
            <a:ext cx="5791200" cy="493016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521" tIns="149217" rIns="186521" bIns="149217"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51028" fontAlgn="base">
              <a:lnSpc>
                <a:spcPct val="90000"/>
              </a:lnSpc>
              <a:spcBef>
                <a:spcPct val="0"/>
              </a:spcBef>
              <a:spcAft>
                <a:spcPct val="0"/>
              </a:spcAft>
            </a:pPr>
            <a:endParaRPr lang="en-IN" sz="2448" err="1">
              <a:gradFill>
                <a:gsLst>
                  <a:gs pos="0">
                    <a:srgbClr val="FFFFFF"/>
                  </a:gs>
                  <a:gs pos="100000">
                    <a:srgbClr val="FFFFFF"/>
                  </a:gs>
                </a:gsLst>
                <a:lin ang="5400000" scaled="0"/>
              </a:gradFill>
              <a:cs typeface="Segoe UI" pitchFamily="34" charset="0"/>
            </a:endParaRPr>
          </a:p>
        </p:txBody>
      </p:sp>
      <p:pic>
        <p:nvPicPr>
          <p:cNvPr id="5" name="Picture 4" descr="Cloud shell icon with choice for Bash or PowerShell">
            <a:extLst>
              <a:ext uri="{FF2B5EF4-FFF2-40B4-BE49-F238E27FC236}">
                <a16:creationId xmlns:a16="http://schemas.microsoft.com/office/drawing/2014/main" id="{366A92B6-C411-4DAA-95E2-5C16E0F968CD}"/>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6554441" y="1905881"/>
            <a:ext cx="5118795" cy="4045744"/>
          </a:xfrm>
          <a:prstGeom prst="rect">
            <a:avLst/>
          </a:prstGeom>
        </p:spPr>
      </p:pic>
    </p:spTree>
    <p:extLst>
      <p:ext uri="{BB962C8B-B14F-4D97-AF65-F5344CB8AC3E}">
        <p14:creationId xmlns:p14="http://schemas.microsoft.com/office/powerpoint/2010/main" val="171563699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8D6FC-8BC6-4FB9-ABC0-671D5C825B09}"/>
              </a:ext>
            </a:extLst>
          </p:cNvPr>
          <p:cNvSpPr>
            <a:spLocks noGrp="1"/>
          </p:cNvSpPr>
          <p:nvPr>
            <p:ph type="title"/>
          </p:nvPr>
        </p:nvSpPr>
        <p:spPr/>
        <p:txBody>
          <a:bodyPr/>
          <a:lstStyle/>
          <a:p>
            <a:r>
              <a:rPr lang="en-US"/>
              <a:t>Demonstration – Cloud Shell</a:t>
            </a:r>
          </a:p>
        </p:txBody>
      </p:sp>
      <p:pic>
        <p:nvPicPr>
          <p:cNvPr id="11" name="Picture 10" descr="Icon of a cloud with multiples lines extending from it">
            <a:extLst>
              <a:ext uri="{FF2B5EF4-FFF2-40B4-BE49-F238E27FC236}">
                <a16:creationId xmlns:a16="http://schemas.microsoft.com/office/drawing/2014/main" id="{DC4C00C1-9FD0-4B8C-96F2-F78C19E94E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0905" y="1523817"/>
            <a:ext cx="1057656" cy="1056132"/>
          </a:xfrm>
          <a:prstGeom prst="rect">
            <a:avLst/>
          </a:prstGeom>
        </p:spPr>
      </p:pic>
      <p:sp>
        <p:nvSpPr>
          <p:cNvPr id="30" name="Rectangle 29">
            <a:extLst>
              <a:ext uri="{FF2B5EF4-FFF2-40B4-BE49-F238E27FC236}">
                <a16:creationId xmlns:a16="http://schemas.microsoft.com/office/drawing/2014/main" id="{2BDC35E2-0415-439A-A55F-97A07060EB78}"/>
              </a:ext>
            </a:extLst>
          </p:cNvPr>
          <p:cNvSpPr/>
          <p:nvPr/>
        </p:nvSpPr>
        <p:spPr bwMode="auto">
          <a:xfrm>
            <a:off x="1811337" y="1522238"/>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Configure the Cloud Shell</a:t>
            </a:r>
          </a:p>
        </p:txBody>
      </p:sp>
      <p:cxnSp>
        <p:nvCxnSpPr>
          <p:cNvPr id="13" name="Straight Connector 12">
            <a:extLst>
              <a:ext uri="{FF2B5EF4-FFF2-40B4-BE49-F238E27FC236}">
                <a16:creationId xmlns:a16="http://schemas.microsoft.com/office/drawing/2014/main" id="{ED759E9D-D168-434F-BC59-20A48BCCF178}"/>
              </a:ext>
              <a:ext uri="{C183D7F6-B498-43B3-948B-1728B52AA6E4}">
                <adec:decorative xmlns:adec="http://schemas.microsoft.com/office/drawing/2017/decorative" val="1"/>
              </a:ext>
            </a:extLst>
          </p:cNvPr>
          <p:cNvCxnSpPr>
            <a:cxnSpLocks/>
          </p:cNvCxnSpPr>
          <p:nvPr/>
        </p:nvCxnSpPr>
        <p:spPr>
          <a:xfrm>
            <a:off x="1790700" y="2682310"/>
            <a:ext cx="1014676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2" name="Picture 11" descr="Icon of coding brackets">
            <a:extLst>
              <a:ext uri="{FF2B5EF4-FFF2-40B4-BE49-F238E27FC236}">
                <a16:creationId xmlns:a16="http://schemas.microsoft.com/office/drawing/2014/main" id="{0C4489C7-70CC-4965-9D5E-880AAECCC2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0905" y="2786959"/>
            <a:ext cx="1057656" cy="1056132"/>
          </a:xfrm>
          <a:prstGeom prst="rect">
            <a:avLst/>
          </a:prstGeom>
        </p:spPr>
      </p:pic>
      <p:sp>
        <p:nvSpPr>
          <p:cNvPr id="32" name="Rectangle 31">
            <a:extLst>
              <a:ext uri="{FF2B5EF4-FFF2-40B4-BE49-F238E27FC236}">
                <a16:creationId xmlns:a16="http://schemas.microsoft.com/office/drawing/2014/main" id="{326B623A-7D6B-47B8-AAF6-BB431E61D3CE}"/>
              </a:ext>
            </a:extLst>
          </p:cNvPr>
          <p:cNvSpPr/>
          <p:nvPr/>
        </p:nvSpPr>
        <p:spPr bwMode="auto">
          <a:xfrm>
            <a:off x="1811337" y="2790414"/>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Experiment with Azure PowerShell</a:t>
            </a:r>
          </a:p>
        </p:txBody>
      </p:sp>
      <p:cxnSp>
        <p:nvCxnSpPr>
          <p:cNvPr id="18" name="Straight Connector 17">
            <a:extLst>
              <a:ext uri="{FF2B5EF4-FFF2-40B4-BE49-F238E27FC236}">
                <a16:creationId xmlns:a16="http://schemas.microsoft.com/office/drawing/2014/main" id="{CF29EE15-32A6-44CC-A134-19022A36B65D}"/>
              </a:ext>
              <a:ext uri="{C183D7F6-B498-43B3-948B-1728B52AA6E4}">
                <adec:decorative xmlns:adec="http://schemas.microsoft.com/office/drawing/2017/decorative" val="1"/>
              </a:ext>
            </a:extLst>
          </p:cNvPr>
          <p:cNvCxnSpPr>
            <a:cxnSpLocks/>
          </p:cNvCxnSpPr>
          <p:nvPr/>
        </p:nvCxnSpPr>
        <p:spPr>
          <a:xfrm>
            <a:off x="1790700" y="3945452"/>
            <a:ext cx="1014676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4" name="Picture 33" descr="Icon of a webpage">
            <a:extLst>
              <a:ext uri="{FF2B5EF4-FFF2-40B4-BE49-F238E27FC236}">
                <a16:creationId xmlns:a16="http://schemas.microsoft.com/office/drawing/2014/main" id="{7ECF9F5A-574E-4B0B-995D-AA8783FEAB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0905" y="4050101"/>
            <a:ext cx="1057656" cy="1056132"/>
          </a:xfrm>
          <a:prstGeom prst="rect">
            <a:avLst/>
          </a:prstGeom>
        </p:spPr>
      </p:pic>
      <p:sp>
        <p:nvSpPr>
          <p:cNvPr id="38" name="Rectangle 37">
            <a:extLst>
              <a:ext uri="{FF2B5EF4-FFF2-40B4-BE49-F238E27FC236}">
                <a16:creationId xmlns:a16="http://schemas.microsoft.com/office/drawing/2014/main" id="{3FE22416-AE00-4C21-89C8-57D011C7C209}"/>
              </a:ext>
            </a:extLst>
          </p:cNvPr>
          <p:cNvSpPr/>
          <p:nvPr/>
        </p:nvSpPr>
        <p:spPr bwMode="auto">
          <a:xfrm>
            <a:off x="1811337" y="4058590"/>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Bef>
                <a:spcPts val="612"/>
              </a:spcBef>
            </a:pPr>
            <a:r>
              <a:rPr lang="en-US" sz="2400">
                <a:solidFill>
                  <a:schemeClr val="tx1"/>
                </a:solidFill>
              </a:rPr>
              <a:t>Experiment with Bash shell</a:t>
            </a:r>
          </a:p>
        </p:txBody>
      </p:sp>
      <p:cxnSp>
        <p:nvCxnSpPr>
          <p:cNvPr id="19" name="Straight Connector 18">
            <a:extLst>
              <a:ext uri="{FF2B5EF4-FFF2-40B4-BE49-F238E27FC236}">
                <a16:creationId xmlns:a16="http://schemas.microsoft.com/office/drawing/2014/main" id="{0D2A8634-56FC-4177-BEB3-AF7988B500C2}"/>
              </a:ext>
              <a:ext uri="{C183D7F6-B498-43B3-948B-1728B52AA6E4}">
                <adec:decorative xmlns:adec="http://schemas.microsoft.com/office/drawing/2017/decorative" val="1"/>
              </a:ext>
            </a:extLst>
          </p:cNvPr>
          <p:cNvCxnSpPr>
            <a:cxnSpLocks/>
          </p:cNvCxnSpPr>
          <p:nvPr/>
        </p:nvCxnSpPr>
        <p:spPr>
          <a:xfrm>
            <a:off x="1790700" y="5208594"/>
            <a:ext cx="1014676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5" name="Picture 34" descr="Icon of a whiteboard with a cloud symbol drawn on it">
            <a:extLst>
              <a:ext uri="{FF2B5EF4-FFF2-40B4-BE49-F238E27FC236}">
                <a16:creationId xmlns:a16="http://schemas.microsoft.com/office/drawing/2014/main" id="{7E8BF2C5-3FED-42FE-838D-FA91A6273AA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0905" y="5313245"/>
            <a:ext cx="1057656" cy="1056132"/>
          </a:xfrm>
          <a:prstGeom prst="rect">
            <a:avLst/>
          </a:prstGeom>
        </p:spPr>
      </p:pic>
      <p:sp>
        <p:nvSpPr>
          <p:cNvPr id="41" name="Rectangle 40">
            <a:extLst>
              <a:ext uri="{FF2B5EF4-FFF2-40B4-BE49-F238E27FC236}">
                <a16:creationId xmlns:a16="http://schemas.microsoft.com/office/drawing/2014/main" id="{463E2B82-D595-480A-9BB4-9034F688C74C}"/>
              </a:ext>
            </a:extLst>
          </p:cNvPr>
          <p:cNvSpPr/>
          <p:nvPr/>
        </p:nvSpPr>
        <p:spPr bwMode="auto">
          <a:xfrm>
            <a:off x="1811337" y="5326765"/>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Experiment with the Cloud Editor</a:t>
            </a:r>
          </a:p>
        </p:txBody>
      </p:sp>
    </p:spTree>
    <p:extLst>
      <p:ext uri="{BB962C8B-B14F-4D97-AF65-F5344CB8AC3E}">
        <p14:creationId xmlns:p14="http://schemas.microsoft.com/office/powerpoint/2010/main" val="105768927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Use Azure PowerShell</a:t>
            </a:r>
          </a:p>
        </p:txBody>
      </p:sp>
      <p:sp>
        <p:nvSpPr>
          <p:cNvPr id="4" name="Rectangle 3">
            <a:extLst>
              <a:ext uri="{FF2B5EF4-FFF2-40B4-BE49-F238E27FC236}">
                <a16:creationId xmlns:a16="http://schemas.microsoft.com/office/drawing/2014/main" id="{AFCA2EA0-8A84-4109-87A4-B758AF7CDD59}"/>
              </a:ext>
            </a:extLst>
          </p:cNvPr>
          <p:cNvSpPr/>
          <p:nvPr/>
        </p:nvSpPr>
        <p:spPr>
          <a:xfrm>
            <a:off x="427038" y="1191532"/>
            <a:ext cx="11582399" cy="2189843"/>
          </a:xfrm>
          <a:prstGeom prst="rect">
            <a:avLst/>
          </a:prstGeom>
          <a:noFill/>
          <a:ln w="19050">
            <a:solidFill>
              <a:schemeClr val="accent1"/>
            </a:solidFill>
          </a:ln>
        </p:spPr>
        <p:txBody>
          <a:bodyPr wrap="square" lIns="182880" tIns="137160" rIns="182880" bIns="137160" anchor="ctr">
            <a:noAutofit/>
          </a:bodyPr>
          <a:lstStyle/>
          <a:p>
            <a:pPr>
              <a:tabLst>
                <a:tab pos="288198" algn="l"/>
              </a:tabLst>
            </a:pPr>
            <a:r>
              <a:rPr lang="en-US" sz="2400">
                <a:latin typeface="Consolas" panose="020B0609020204030204" pitchFamily="49" charset="0"/>
              </a:rPr>
              <a:t>New-</a:t>
            </a:r>
            <a:r>
              <a:rPr lang="en-US" sz="2400" err="1">
                <a:latin typeface="Consolas" panose="020B0609020204030204" pitchFamily="49" charset="0"/>
              </a:rPr>
              <a:t>AzVm</a:t>
            </a:r>
            <a:r>
              <a:rPr lang="en-US" sz="2400">
                <a:latin typeface="Consolas" panose="020B0609020204030204" pitchFamily="49" charset="0"/>
              </a:rPr>
              <a:t> ` </a:t>
            </a:r>
          </a:p>
          <a:p>
            <a:pPr>
              <a:tabLst>
                <a:tab pos="288198" algn="l"/>
              </a:tabLst>
            </a:pPr>
            <a:r>
              <a:rPr lang="en-US" sz="2400">
                <a:latin typeface="Consolas" panose="020B0609020204030204" pitchFamily="49" charset="0"/>
              </a:rPr>
              <a:t>	-</a:t>
            </a:r>
            <a:r>
              <a:rPr lang="en-US" sz="2400" err="1">
                <a:latin typeface="Consolas" panose="020B0609020204030204" pitchFamily="49" charset="0"/>
              </a:rPr>
              <a:t>ResourceGroupName</a:t>
            </a:r>
            <a:r>
              <a:rPr lang="en-US" sz="2400">
                <a:latin typeface="Consolas" panose="020B0609020204030204" pitchFamily="49" charset="0"/>
              </a:rPr>
              <a:t> "</a:t>
            </a:r>
            <a:r>
              <a:rPr lang="en-US" sz="2400" err="1">
                <a:latin typeface="Consolas" panose="020B0609020204030204" pitchFamily="49" charset="0"/>
              </a:rPr>
              <a:t>CrmTestingResourceGroup</a:t>
            </a:r>
            <a:r>
              <a:rPr lang="en-US" sz="2400">
                <a:latin typeface="Consolas" panose="020B0609020204030204" pitchFamily="49" charset="0"/>
              </a:rPr>
              <a:t>" ` </a:t>
            </a:r>
          </a:p>
          <a:p>
            <a:pPr>
              <a:tabLst>
                <a:tab pos="288198" algn="l"/>
              </a:tabLst>
            </a:pPr>
            <a:r>
              <a:rPr lang="en-US" sz="2400">
                <a:latin typeface="Consolas" panose="020B0609020204030204" pitchFamily="49" charset="0"/>
              </a:rPr>
              <a:t>	-Name "</a:t>
            </a:r>
            <a:r>
              <a:rPr lang="en-US" sz="2400" err="1">
                <a:latin typeface="Consolas" panose="020B0609020204030204" pitchFamily="49" charset="0"/>
              </a:rPr>
              <a:t>CrmUnitTests</a:t>
            </a:r>
            <a:r>
              <a:rPr lang="en-US" sz="2400">
                <a:latin typeface="Consolas" panose="020B0609020204030204" pitchFamily="49" charset="0"/>
              </a:rPr>
              <a:t>" ` </a:t>
            </a:r>
          </a:p>
          <a:p>
            <a:pPr>
              <a:tabLst>
                <a:tab pos="288198" algn="l"/>
              </a:tabLst>
            </a:pPr>
            <a:r>
              <a:rPr lang="en-US" sz="2400">
                <a:latin typeface="Consolas" panose="020B0609020204030204" pitchFamily="49" charset="0"/>
              </a:rPr>
              <a:t>	-Image "</a:t>
            </a:r>
            <a:r>
              <a:rPr lang="en-US" sz="2400" err="1">
                <a:latin typeface="Consolas" panose="020B0609020204030204" pitchFamily="49" charset="0"/>
              </a:rPr>
              <a:t>UbuntuLTS</a:t>
            </a:r>
            <a:r>
              <a:rPr lang="en-US" sz="2400">
                <a:latin typeface="Consolas" panose="020B0609020204030204" pitchFamily="49" charset="0"/>
              </a:rPr>
              <a:t>" `</a:t>
            </a:r>
          </a:p>
          <a:p>
            <a:pPr>
              <a:tabLst>
                <a:tab pos="288198" algn="l"/>
              </a:tabLst>
            </a:pPr>
            <a:r>
              <a:rPr lang="en-US" sz="2400">
                <a:latin typeface="Consolas" panose="020B0609020204030204" pitchFamily="49" charset="0"/>
              </a:rPr>
              <a:t>...</a:t>
            </a:r>
          </a:p>
        </p:txBody>
      </p:sp>
      <p:sp>
        <p:nvSpPr>
          <p:cNvPr id="6" name="Freeform: Shape 5">
            <a:extLst>
              <a:ext uri="{FF2B5EF4-FFF2-40B4-BE49-F238E27FC236}">
                <a16:creationId xmlns:a16="http://schemas.microsoft.com/office/drawing/2014/main" id="{01A93F98-35A9-4CC7-88D5-78763E0DB719}"/>
              </a:ext>
            </a:extLst>
          </p:cNvPr>
          <p:cNvSpPr/>
          <p:nvPr/>
        </p:nvSpPr>
        <p:spPr>
          <a:xfrm>
            <a:off x="428027" y="3536823"/>
            <a:ext cx="11570298" cy="2824923"/>
          </a:xfrm>
          <a:custGeom>
            <a:avLst/>
            <a:gdLst>
              <a:gd name="connsiteX0" fmla="*/ 0 w 1982948"/>
              <a:gd name="connsiteY0" fmla="*/ 0 h 991474"/>
              <a:gd name="connsiteX1" fmla="*/ 1982948 w 1982948"/>
              <a:gd name="connsiteY1" fmla="*/ 0 h 991474"/>
              <a:gd name="connsiteX2" fmla="*/ 1982948 w 1982948"/>
              <a:gd name="connsiteY2" fmla="*/ 991474 h 991474"/>
              <a:gd name="connsiteX3" fmla="*/ 0 w 1982948"/>
              <a:gd name="connsiteY3" fmla="*/ 991474 h 991474"/>
              <a:gd name="connsiteX4" fmla="*/ 0 w 1982948"/>
              <a:gd name="connsiteY4" fmla="*/ 0 h 99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2948" h="991474">
                <a:moveTo>
                  <a:pt x="0" y="0"/>
                </a:moveTo>
                <a:lnTo>
                  <a:pt x="1982948" y="0"/>
                </a:lnTo>
                <a:lnTo>
                  <a:pt x="1982948" y="991474"/>
                </a:lnTo>
                <a:lnTo>
                  <a:pt x="0" y="991474"/>
                </a:lnTo>
                <a:lnTo>
                  <a:pt x="0" y="0"/>
                </a:lnTo>
                <a:close/>
              </a:path>
            </a:pathLst>
          </a:custGeom>
          <a:solidFill>
            <a:schemeClr val="bg1">
              <a:lumMod val="95000"/>
            </a:schemeClr>
          </a:solidFill>
        </p:spPr>
        <p:txBody>
          <a:bodyPr lIns="182880" tIns="137160" rIns="182880" bIns="137160" anchor="ctr"/>
          <a:lstStyle/>
          <a:p>
            <a:pPr marL="342900" indent="-342900">
              <a:spcBef>
                <a:spcPts val="1600"/>
              </a:spcBef>
              <a:buSzPct val="90000"/>
              <a:buFont typeface="Arial" panose="020B0604020202020204" pitchFamily="34" charset="0"/>
              <a:buChar char="•"/>
            </a:pPr>
            <a:r>
              <a:rPr lang="en-US" sz="2400" dirty="0">
                <a:cs typeface="Segoe UI Semilight"/>
              </a:rPr>
              <a:t>Connect to your Azure subscription and manage resources</a:t>
            </a:r>
          </a:p>
          <a:p>
            <a:pPr marL="342900" indent="-342900">
              <a:spcBef>
                <a:spcPts val="1600"/>
              </a:spcBef>
              <a:buSzPct val="90000"/>
              <a:buFont typeface="Arial" panose="020B0604020202020204" pitchFamily="34" charset="0"/>
              <a:buChar char="•"/>
            </a:pPr>
            <a:r>
              <a:rPr lang="en-US" sz="2400" dirty="0">
                <a:cs typeface="Segoe UI Semilight"/>
              </a:rPr>
              <a:t>Adds the Azure-specific commands </a:t>
            </a:r>
          </a:p>
          <a:p>
            <a:pPr marL="342900" indent="-342900">
              <a:spcBef>
                <a:spcPts val="1600"/>
              </a:spcBef>
              <a:buSzPct val="90000"/>
              <a:buFont typeface="Arial" panose="020B0604020202020204" pitchFamily="34" charset="0"/>
              <a:buChar char="•"/>
            </a:pPr>
            <a:r>
              <a:rPr lang="en-US" sz="2400" dirty="0">
                <a:cs typeface="Segoe UI Semilight"/>
              </a:rPr>
              <a:t>Available inside a browser via the Azure Cloud Shell</a:t>
            </a:r>
          </a:p>
          <a:p>
            <a:pPr marL="342900" indent="-342900">
              <a:spcBef>
                <a:spcPts val="1600"/>
              </a:spcBef>
              <a:buSzPct val="90000"/>
              <a:buFont typeface="Arial" panose="020B0604020202020204" pitchFamily="34" charset="0"/>
              <a:buChar char="•"/>
            </a:pPr>
            <a:r>
              <a:rPr lang="en-US" sz="2400" dirty="0">
                <a:cs typeface="Segoe UI Semilight"/>
              </a:rPr>
              <a:t>Available as a local installation on Linux, macOS, or Windows</a:t>
            </a:r>
          </a:p>
          <a:p>
            <a:pPr marL="342900" indent="-342900">
              <a:spcBef>
                <a:spcPts val="1600"/>
              </a:spcBef>
              <a:buSzPct val="90000"/>
              <a:buFont typeface="Arial" panose="020B0604020202020204" pitchFamily="34" charset="0"/>
              <a:buChar char="•"/>
            </a:pPr>
            <a:r>
              <a:rPr lang="en-US" sz="2400" dirty="0">
                <a:cs typeface="Segoe UI Semilight"/>
              </a:rPr>
              <a:t>Has an interactive and a scripting mode</a:t>
            </a:r>
          </a:p>
        </p:txBody>
      </p:sp>
    </p:spTree>
    <p:extLst>
      <p:ext uri="{BB962C8B-B14F-4D97-AF65-F5344CB8AC3E}">
        <p14:creationId xmlns:p14="http://schemas.microsoft.com/office/powerpoint/2010/main" val="3408870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3736</Words>
  <Application>Microsoft Office PowerPoint</Application>
  <PresentationFormat>Custom</PresentationFormat>
  <Paragraphs>449</Paragraphs>
  <Slides>44</Slides>
  <Notes>34</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Arial</vt:lpstr>
      <vt:lpstr>Calibri</vt:lpstr>
      <vt:lpstr>Consolas</vt:lpstr>
      <vt:lpstr>Segoe UI</vt:lpstr>
      <vt:lpstr>Segoe UI Light</vt:lpstr>
      <vt:lpstr>Segoe UI Semibold</vt:lpstr>
      <vt:lpstr>Wingdings</vt:lpstr>
      <vt:lpstr>Azure 1</vt:lpstr>
      <vt:lpstr>AZ-104T00A Module 03: Administer Azure Resources</vt:lpstr>
      <vt:lpstr>Administer Azure Resources Introduction</vt:lpstr>
      <vt:lpstr>Lesson 01: Configure Azure Resources with Tools</vt:lpstr>
      <vt:lpstr>Configure Azure Resources with Tools Introduction</vt:lpstr>
      <vt:lpstr>Use the Azure Portal</vt:lpstr>
      <vt:lpstr>Demonstration – Azure Portal</vt:lpstr>
      <vt:lpstr>Use Azure Cloud Shell</vt:lpstr>
      <vt:lpstr>Demonstration – Cloud Shell</vt:lpstr>
      <vt:lpstr>Use Azure PowerShell</vt:lpstr>
      <vt:lpstr>Demonstration – Working with PowerShell</vt:lpstr>
      <vt:lpstr>Use Azure CLI</vt:lpstr>
      <vt:lpstr>Demonstration – Working with the CLI</vt:lpstr>
      <vt:lpstr>Summary and Resources – Configure Azure Resources with Tools</vt:lpstr>
      <vt:lpstr>Lesson 02: Use Azure Resource Manager</vt:lpstr>
      <vt:lpstr>Use Azure Resource Manager Introduction</vt:lpstr>
      <vt:lpstr>Review Resource Manager Benefits</vt:lpstr>
      <vt:lpstr>Review Azure Resource Terminology</vt:lpstr>
      <vt:lpstr>Create Resource Groups</vt:lpstr>
      <vt:lpstr>Create Resource Manager Locks</vt:lpstr>
      <vt:lpstr>Reorganize Azure Resources</vt:lpstr>
      <vt:lpstr>Remove Resources and Resource Groups</vt:lpstr>
      <vt:lpstr>Determine Resource Limits</vt:lpstr>
      <vt:lpstr>Demonstration – Resource Groups</vt:lpstr>
      <vt:lpstr>Summary and Resources – Use Azure Resource Manager</vt:lpstr>
      <vt:lpstr>Lesson 03: Configure Resources with ARM Templates</vt:lpstr>
      <vt:lpstr>Configure Resources with ARM Templates Introduction</vt:lpstr>
      <vt:lpstr>Review ARM Template Advantages</vt:lpstr>
      <vt:lpstr>Explore the ARM Template Schema</vt:lpstr>
      <vt:lpstr>Explore the ARM Template Parameters</vt:lpstr>
      <vt:lpstr>Review QuickStart Templates</vt:lpstr>
      <vt:lpstr>Demonstration – QuickStart Templates</vt:lpstr>
      <vt:lpstr>Demonstration – Run Templates with PowerShell</vt:lpstr>
      <vt:lpstr>Summary and Resources – Configure Resources with ARM Templates</vt:lpstr>
      <vt:lpstr>Lesson 04: Module 03 Lab</vt:lpstr>
      <vt:lpstr>Lab 03a – Manage Azure resources with the Azure portal</vt:lpstr>
      <vt:lpstr>Lab 03a – Architecture diagram</vt:lpstr>
      <vt:lpstr>Lab 03b – Manage Azure resources with templates</vt:lpstr>
      <vt:lpstr>Lab 03b – Architecture diagram</vt:lpstr>
      <vt:lpstr>Lab 03c – Manage Azure resources with PowerShell (optional)</vt:lpstr>
      <vt:lpstr>Lab 03c – Architecture diagram</vt:lpstr>
      <vt:lpstr>Lab 03d – Manage Azure resources with the Azure CLI (optional)</vt:lpstr>
      <vt:lpstr>Lab 03d – Architecture diagram</vt:lpstr>
      <vt:lpstr>End of presentation</vt:lpstr>
      <vt:lpstr>Review PowerShell Cmdlets and Modules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2020-08-04T15:02:29Z</dcterms:created>
  <dcterms:modified xsi:type="dcterms:W3CDTF">2021-06-30T21:43:41Z</dcterms:modified>
</cp:coreProperties>
</file>