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46"/>
  </p:notesMasterIdLst>
  <p:handoutMasterIdLst>
    <p:handoutMasterId r:id="rId47"/>
  </p:handoutMasterIdLst>
  <p:sldIdLst>
    <p:sldId id="1719" r:id="rId2"/>
    <p:sldId id="2543" r:id="rId3"/>
    <p:sldId id="1865" r:id="rId4"/>
    <p:sldId id="2537" r:id="rId5"/>
    <p:sldId id="2548" r:id="rId6"/>
    <p:sldId id="1925" r:id="rId7"/>
    <p:sldId id="1817" r:id="rId8"/>
    <p:sldId id="1928" r:id="rId9"/>
    <p:sldId id="1930" r:id="rId10"/>
    <p:sldId id="1931" r:id="rId11"/>
    <p:sldId id="2241" r:id="rId12"/>
    <p:sldId id="2534" r:id="rId13"/>
    <p:sldId id="2538" r:id="rId14"/>
    <p:sldId id="2115" r:id="rId15"/>
    <p:sldId id="2116" r:id="rId16"/>
    <p:sldId id="2117" r:id="rId17"/>
    <p:sldId id="1940" r:id="rId18"/>
    <p:sldId id="2553" r:id="rId19"/>
    <p:sldId id="2535" r:id="rId20"/>
    <p:sldId id="2539" r:id="rId21"/>
    <p:sldId id="1911" r:id="rId22"/>
    <p:sldId id="1912" r:id="rId23"/>
    <p:sldId id="1913" r:id="rId24"/>
    <p:sldId id="1889" r:id="rId25"/>
    <p:sldId id="1918" r:id="rId26"/>
    <p:sldId id="1919" r:id="rId27"/>
    <p:sldId id="2542" r:id="rId28"/>
    <p:sldId id="2554" r:id="rId29"/>
    <p:sldId id="2544" r:id="rId30"/>
    <p:sldId id="2547" r:id="rId31"/>
    <p:sldId id="2511" r:id="rId32"/>
    <p:sldId id="2545" r:id="rId33"/>
    <p:sldId id="2512" r:id="rId34"/>
    <p:sldId id="2546" r:id="rId35"/>
    <p:sldId id="2555" r:id="rId36"/>
    <p:sldId id="2007" r:id="rId37"/>
    <p:sldId id="2008" r:id="rId38"/>
    <p:sldId id="2552" r:id="rId39"/>
    <p:sldId id="2551" r:id="rId40"/>
    <p:sldId id="2549" r:id="rId41"/>
    <p:sldId id="1978" r:id="rId42"/>
    <p:sldId id="2550" r:id="rId43"/>
    <p:sldId id="2518" r:id="rId44"/>
    <p:sldId id="2514" r:id="rId4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dminister Monitoring" id="{82E1F89D-777B-4436-B81E-BCA5C7F3B931}">
          <p14:sldIdLst>
            <p14:sldId id="1719"/>
            <p14:sldId id="2543"/>
            <p14:sldId id="1865"/>
            <p14:sldId id="2537"/>
            <p14:sldId id="2548"/>
            <p14:sldId id="1925"/>
            <p14:sldId id="1817"/>
            <p14:sldId id="1928"/>
            <p14:sldId id="1930"/>
            <p14:sldId id="1931"/>
            <p14:sldId id="2241"/>
            <p14:sldId id="2534"/>
            <p14:sldId id="2538"/>
            <p14:sldId id="2115"/>
            <p14:sldId id="2116"/>
            <p14:sldId id="2117"/>
            <p14:sldId id="1940"/>
            <p14:sldId id="2553"/>
            <p14:sldId id="2535"/>
            <p14:sldId id="2539"/>
            <p14:sldId id="1911"/>
            <p14:sldId id="1912"/>
            <p14:sldId id="1913"/>
            <p14:sldId id="1889"/>
            <p14:sldId id="1918"/>
            <p14:sldId id="1919"/>
            <p14:sldId id="2542"/>
            <p14:sldId id="2554"/>
            <p14:sldId id="2544"/>
            <p14:sldId id="2547"/>
            <p14:sldId id="2511"/>
            <p14:sldId id="2545"/>
            <p14:sldId id="2512"/>
            <p14:sldId id="2546"/>
            <p14:sldId id="2555"/>
            <p14:sldId id="2007"/>
            <p14:sldId id="2008"/>
            <p14:sldId id="2552"/>
            <p14:sldId id="2551"/>
          </p14:sldIdLst>
        </p14:section>
        <p14:section name="Extra Network Watcher Slides" id="{E3B36C51-3AEB-4E64-9B92-8EB0A64D7966}">
          <p14:sldIdLst>
            <p14:sldId id="2549"/>
            <p14:sldId id="1978"/>
            <p14:sldId id="2550"/>
            <p14:sldId id="2518"/>
            <p14:sldId id="2514"/>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EBEBEB"/>
    <a:srgbClr val="F2F2F2"/>
    <a:srgbClr val="59B4D9"/>
    <a:srgbClr val="FFFFFF"/>
    <a:srgbClr val="FFF100"/>
    <a:srgbClr val="75757A"/>
    <a:srgbClr val="3C3C41"/>
    <a:srgbClr val="30E5D0"/>
    <a:srgbClr val="00827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522809-8009-4632-9CC4-7BAABEF7DDBD}" v="2" dt="2020-07-27T19:18:47.3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712" autoAdjust="0"/>
  </p:normalViewPr>
  <p:slideViewPr>
    <p:cSldViewPr snapToGrid="0">
      <p:cViewPr varScale="1">
        <p:scale>
          <a:sx n="79" d="100"/>
          <a:sy n="79" d="100"/>
        </p:scale>
        <p:origin x="108" y="45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6/25/2021 1:10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6/25/2021 1:10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6/25/2021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https://docs.microsoft.com/en-us/learn/</a:t>
            </a:r>
          </a:p>
        </p:txBody>
      </p:sp>
      <p:sp>
        <p:nvSpPr>
          <p:cNvPr id="4" name="Slide Number Placeholder 3"/>
          <p:cNvSpPr>
            <a:spLocks noGrp="1"/>
          </p:cNvSpPr>
          <p:nvPr>
            <p:ph type="sldNum" sz="quarter" idx="5"/>
          </p:nvPr>
        </p:nvSpPr>
        <p:spPr/>
        <p:txBody>
          <a:bodyPr/>
          <a:lstStyle/>
          <a:p>
            <a:fld id="{8507DC7E-BC41-4478-BA30-CBCC3A644F0A}" type="slidenum">
              <a:rPr lang="en-US" smtClean="0"/>
              <a:t>11</a:t>
            </a:fld>
            <a:endParaRPr lang="en-US" dirty="0"/>
          </a:p>
        </p:txBody>
      </p:sp>
    </p:spTree>
    <p:extLst>
      <p:ext uri="{BB962C8B-B14F-4D97-AF65-F5344CB8AC3E}">
        <p14:creationId xmlns:p14="http://schemas.microsoft.com/office/powerpoint/2010/main" val="2952623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098380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Monitor and back up Azure resources (10-15%)</a:t>
            </a:r>
          </a:p>
          <a:p>
            <a:r>
              <a:rPr lang="en-US" dirty="0"/>
              <a:t>Monitor resources by using Azure Monitor</a:t>
            </a:r>
          </a:p>
          <a:p>
            <a:pPr marL="171450" indent="-171450">
              <a:buFont typeface="Arial" panose="020B0604020202020204" pitchFamily="34" charset="0"/>
              <a:buChar char="•"/>
            </a:pPr>
            <a:r>
              <a:rPr lang="en-US" dirty="0"/>
              <a:t>Configure and interpret metrics </a:t>
            </a:r>
          </a:p>
          <a:p>
            <a:pPr marL="171450" indent="-171450">
              <a:buFont typeface="Arial" panose="020B0604020202020204" pitchFamily="34" charset="0"/>
              <a:buChar char="•"/>
            </a:pPr>
            <a:r>
              <a:rPr lang="en-US" dirty="0"/>
              <a:t>Configure Log Analytics</a:t>
            </a:r>
          </a:p>
          <a:p>
            <a:pPr marL="171450" indent="-171450">
              <a:buFont typeface="Arial" panose="020B0604020202020204" pitchFamily="34" charset="0"/>
              <a:buChar char="•"/>
            </a:pPr>
            <a:r>
              <a:rPr lang="en-US" dirty="0"/>
              <a:t>Query and analyze logs</a:t>
            </a:r>
          </a:p>
          <a:p>
            <a:pPr marL="171450" indent="-171450">
              <a:buFont typeface="Arial" panose="020B0604020202020204" pitchFamily="34" charset="0"/>
              <a:buChar char="•"/>
            </a:pPr>
            <a:r>
              <a:rPr lang="en-US" b="1" dirty="0"/>
              <a:t>Set up alerts and actions</a:t>
            </a:r>
          </a:p>
          <a:p>
            <a:pPr marL="171450" indent="-171450">
              <a:buFont typeface="Arial" panose="020B0604020202020204" pitchFamily="34" charset="0"/>
              <a:buChar char="•"/>
            </a:pPr>
            <a:r>
              <a:rPr lang="en-US" dirty="0"/>
              <a:t>Configure Application Insights</a:t>
            </a:r>
          </a:p>
        </p:txBody>
      </p:sp>
      <p:sp>
        <p:nvSpPr>
          <p:cNvPr id="4" name="Slide Number Placeholder 3"/>
          <p:cNvSpPr>
            <a:spLocks noGrp="1"/>
          </p:cNvSpPr>
          <p:nvPr>
            <p:ph type="sldNum" sz="quarter" idx="5"/>
          </p:nvPr>
        </p:nvSpPr>
        <p:spPr/>
        <p:txBody>
          <a:bodyPr/>
          <a:lstStyle/>
          <a:p>
            <a:fld id="{8507DC7E-BC41-4478-BA30-CBCC3A644F0A}" type="slidenum">
              <a:rPr lang="en-US" smtClean="0"/>
              <a:t>13</a:t>
            </a:fld>
            <a:endParaRPr lang="en-US" dirty="0"/>
          </a:p>
        </p:txBody>
      </p:sp>
    </p:spTree>
    <p:extLst>
      <p:ext uri="{BB962C8B-B14F-4D97-AF65-F5344CB8AC3E}">
        <p14:creationId xmlns:p14="http://schemas.microsoft.com/office/powerpoint/2010/main" val="2160007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new alerts experience in Azure Monitor - https://docs.microsoft.com/en-us/azure/monitoring-and-diagnostics/monitoring-overview-unified-alerts </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048086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Respond to events with Azure Monitor Alerts - https://docs.microsoft.com/en-us/azure/azure-monitor/learn/tutorial-response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Create, view, and manage metric alerts using Azure Monitor - https://docs.microsoft.com/en-us/azure/azure-monitor/platform/alerts-metric</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4057359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Create and manage action groups in the Azure portal - https://docs.microsoft.com/en-us/azure/azure-monitor/platform/action-groups</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6185000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latin typeface="Segoe UI Light" pitchFamily="34" charset="0"/>
                <a:ea typeface="+mn-ea"/>
                <a:cs typeface="+mn-cs"/>
              </a:rPr>
              <a:t>✔ Always consider having students walk-through the demonstrations themselves. Also, consider the overlap with the  formal labs and your best use of time. </a:t>
            </a:r>
          </a:p>
          <a:p>
            <a:endParaRPr lang="en-US" sz="882"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6/25/2021 1:10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337884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https://docs.microsoft.com/en-us/learn/</a:t>
            </a:r>
          </a:p>
        </p:txBody>
      </p:sp>
      <p:sp>
        <p:nvSpPr>
          <p:cNvPr id="4" name="Slide Number Placeholder 3"/>
          <p:cNvSpPr>
            <a:spLocks noGrp="1"/>
          </p:cNvSpPr>
          <p:nvPr>
            <p:ph type="sldNum" sz="quarter" idx="5"/>
          </p:nvPr>
        </p:nvSpPr>
        <p:spPr/>
        <p:txBody>
          <a:bodyPr/>
          <a:lstStyle/>
          <a:p>
            <a:fld id="{8507DC7E-BC41-4478-BA30-CBCC3A644F0A}" type="slidenum">
              <a:rPr lang="en-US" smtClean="0"/>
              <a:t>18</a:t>
            </a:fld>
            <a:endParaRPr lang="en-US" dirty="0"/>
          </a:p>
        </p:txBody>
      </p:sp>
    </p:spTree>
    <p:extLst>
      <p:ext uri="{BB962C8B-B14F-4D97-AF65-F5344CB8AC3E}">
        <p14:creationId xmlns:p14="http://schemas.microsoft.com/office/powerpoint/2010/main" val="29526231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852192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Monitor and back up Azure resources (10-15%)</a:t>
            </a:r>
          </a:p>
          <a:p>
            <a:r>
              <a:rPr lang="en-US" dirty="0"/>
              <a:t>Monitor resources by using Azure Monitor</a:t>
            </a:r>
          </a:p>
          <a:p>
            <a:pPr marL="171450" indent="-171450">
              <a:buFont typeface="Arial" panose="020B0604020202020204" pitchFamily="34" charset="0"/>
              <a:buChar char="•"/>
            </a:pPr>
            <a:r>
              <a:rPr lang="en-US" dirty="0"/>
              <a:t>Configure and interpret metrics </a:t>
            </a:r>
          </a:p>
          <a:p>
            <a:pPr marL="171450" indent="-171450">
              <a:buFont typeface="Arial" panose="020B0604020202020204" pitchFamily="34" charset="0"/>
              <a:buChar char="•"/>
            </a:pPr>
            <a:r>
              <a:rPr lang="en-US" b="1" dirty="0"/>
              <a:t>Configure Log Analytics</a:t>
            </a:r>
          </a:p>
          <a:p>
            <a:pPr marL="171450" indent="-171450">
              <a:buFont typeface="Arial" panose="020B0604020202020204" pitchFamily="34" charset="0"/>
              <a:buChar char="•"/>
            </a:pPr>
            <a:r>
              <a:rPr lang="en-US" b="1" dirty="0"/>
              <a:t>Query and analyze logs</a:t>
            </a:r>
          </a:p>
          <a:p>
            <a:pPr marL="171450" indent="-171450">
              <a:buFont typeface="Arial" panose="020B0604020202020204" pitchFamily="34" charset="0"/>
              <a:buChar char="•"/>
            </a:pPr>
            <a:r>
              <a:rPr lang="en-US" dirty="0"/>
              <a:t>Set up alerts and actions</a:t>
            </a:r>
          </a:p>
          <a:p>
            <a:pPr marL="171450" indent="-171450">
              <a:buFont typeface="Arial" panose="020B0604020202020204" pitchFamily="34" charset="0"/>
              <a:buChar char="•"/>
            </a:pPr>
            <a:r>
              <a:rPr lang="en-US" dirty="0"/>
              <a:t>Configure Application Insights</a:t>
            </a:r>
          </a:p>
        </p:txBody>
      </p:sp>
      <p:sp>
        <p:nvSpPr>
          <p:cNvPr id="4" name="Slide Number Placeholder 3"/>
          <p:cNvSpPr>
            <a:spLocks noGrp="1"/>
          </p:cNvSpPr>
          <p:nvPr>
            <p:ph type="sldNum" sz="quarter" idx="5"/>
          </p:nvPr>
        </p:nvSpPr>
        <p:spPr/>
        <p:txBody>
          <a:bodyPr/>
          <a:lstStyle/>
          <a:p>
            <a:fld id="{8507DC7E-BC41-4478-BA30-CBCC3A644F0A}" type="slidenum">
              <a:rPr lang="en-US" smtClean="0"/>
              <a:t>20</a:t>
            </a:fld>
            <a:endParaRPr lang="en-US" dirty="0"/>
          </a:p>
        </p:txBody>
      </p:sp>
    </p:spTree>
    <p:extLst>
      <p:ext uri="{BB962C8B-B14F-4D97-AF65-F5344CB8AC3E}">
        <p14:creationId xmlns:p14="http://schemas.microsoft.com/office/powerpoint/2010/main" val="3046532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Module overview</a:t>
            </a:r>
          </a:p>
        </p:txBody>
      </p:sp>
      <p:sp>
        <p:nvSpPr>
          <p:cNvPr id="4" name="Slide Number Placeholder 3"/>
          <p:cNvSpPr>
            <a:spLocks noGrp="1"/>
          </p:cNvSpPr>
          <p:nvPr>
            <p:ph type="sldNum" sz="quarter" idx="5"/>
          </p:nvPr>
        </p:nvSpPr>
        <p:spPr/>
        <p:txBody>
          <a:bodyPr/>
          <a:lstStyle/>
          <a:p>
            <a:fld id="{8507DC7E-BC41-4478-BA30-CBCC3A644F0A}" type="slidenum">
              <a:rPr lang="en-US" smtClean="0"/>
              <a:t>2</a:t>
            </a:fld>
            <a:endParaRPr lang="en-US" dirty="0"/>
          </a:p>
        </p:txBody>
      </p:sp>
    </p:spTree>
    <p:extLst>
      <p:ext uri="{BB962C8B-B14F-4D97-AF65-F5344CB8AC3E}">
        <p14:creationId xmlns:p14="http://schemas.microsoft.com/office/powerpoint/2010/main" val="16904964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Overview of Azure Monitor agents - https://docs.microsoft.com/en-us/azure/azure-monitor/platform/agents-overview</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6/25/2021 1:10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68459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 a Log Analytics workspace in the Azure portal -https://docs.microsoft.com/en-us/azure/azure-monitor/learn/quick-create-workspace </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9288653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6/25/2021 1:10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4903218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Agent data sources in Azure Monitor - https://docs.microsoft.com/en-us/azure/azure-monitor/platform/agent-data-sources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6/25/2021 1:10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33082184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Overview of log queries in Azure Monitor - https://docs.microsoft.com/en-us/azure/azure-monitor/log-query/log-query-overview</a:t>
            </a:r>
          </a:p>
          <a:p>
            <a:endParaRPr lang="en-US" b="0" i="0" dirty="0">
              <a:solidFill>
                <a:srgbClr val="171717"/>
              </a:solidFill>
              <a:effectLst/>
              <a:latin typeface="Segoe UI" panose="020B0502040204020203" pitchFamily="34" charset="0"/>
            </a:endParaRPr>
          </a:p>
          <a:p>
            <a:r>
              <a:rPr lang="en-US" b="0" i="0" dirty="0">
                <a:effectLst/>
                <a:latin typeface="Segoe UI" panose="020B0502040204020203" pitchFamily="34" charset="0"/>
              </a:rPr>
              <a:t>Get started with log queries in Azure Monitor - https://docs.microsoft.com/en-us/azure/azure-monitor/log-query/get-started-queries</a:t>
            </a:r>
          </a:p>
          <a:p>
            <a:br>
              <a:rPr lang="en-US" b="0" i="0" dirty="0">
                <a:effectLst/>
                <a:latin typeface="Segoe UI" panose="020B0502040204020203" pitchFamily="34" charset="0"/>
              </a:rPr>
            </a:b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6/25/2021 1:10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8398585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Azure Monitor log queries - https://docs.microsoft.com/en-us/azure/azure-monitor/log-query/query-language</a:t>
            </a:r>
          </a:p>
          <a:p>
            <a:endParaRPr lang="en-US" dirty="0"/>
          </a:p>
          <a:p>
            <a:r>
              <a:rPr lang="en-US" dirty="0"/>
              <a:t>Azure Monitor log query examples - https://docs.microsoft.com/en-us/azure/azure-monitor/log-query/examples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6/25/2021 1:10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15688880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27</a:t>
            </a:fld>
            <a:endParaRPr lang="en-US" dirty="0"/>
          </a:p>
        </p:txBody>
      </p:sp>
    </p:spTree>
    <p:extLst>
      <p:ext uri="{BB962C8B-B14F-4D97-AF65-F5344CB8AC3E}">
        <p14:creationId xmlns:p14="http://schemas.microsoft.com/office/powerpoint/2010/main" val="7475525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https://docs.microsoft.com/en-us/learn/</a:t>
            </a:r>
          </a:p>
        </p:txBody>
      </p:sp>
      <p:sp>
        <p:nvSpPr>
          <p:cNvPr id="4" name="Slide Number Placeholder 3"/>
          <p:cNvSpPr>
            <a:spLocks noGrp="1"/>
          </p:cNvSpPr>
          <p:nvPr>
            <p:ph type="sldNum" sz="quarter" idx="5"/>
          </p:nvPr>
        </p:nvSpPr>
        <p:spPr/>
        <p:txBody>
          <a:bodyPr/>
          <a:lstStyle/>
          <a:p>
            <a:fld id="{8507DC7E-BC41-4478-BA30-CBCC3A644F0A}" type="slidenum">
              <a:rPr lang="en-US" smtClean="0"/>
              <a:t>28</a:t>
            </a:fld>
            <a:endParaRPr lang="en-US" dirty="0"/>
          </a:p>
        </p:txBody>
      </p:sp>
    </p:spTree>
    <p:extLst>
      <p:ext uri="{BB962C8B-B14F-4D97-AF65-F5344CB8AC3E}">
        <p14:creationId xmlns:p14="http://schemas.microsoft.com/office/powerpoint/2010/main" val="29526231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 </a:t>
            </a:r>
            <a:r>
              <a:rPr lang="en-US" b="0" dirty="0"/>
              <a:t>Additional optional slides at the end of the presentation. </a:t>
            </a:r>
            <a:endParaRPr lang="en-US" b="1" dirty="0"/>
          </a:p>
          <a:p>
            <a:endParaRPr lang="en-US" dirty="0"/>
          </a:p>
          <a:p>
            <a:r>
              <a:rPr lang="en-US" dirty="0"/>
              <a:t>Configure and manage virtual networking (30-35%)</a:t>
            </a:r>
          </a:p>
          <a:p>
            <a:r>
              <a:rPr lang="en-US" dirty="0"/>
              <a:t>Monitor and troubleshoot virtual networking</a:t>
            </a:r>
          </a:p>
          <a:p>
            <a:pPr marL="171450" indent="-171450">
              <a:buFont typeface="Arial" panose="020B0604020202020204" pitchFamily="34" charset="0"/>
              <a:buChar char="•"/>
            </a:pPr>
            <a:r>
              <a:rPr lang="en-US" dirty="0"/>
              <a:t>Monitor on-premises connectivity</a:t>
            </a:r>
          </a:p>
          <a:p>
            <a:pPr marL="171450" indent="-171450">
              <a:buFont typeface="Arial" panose="020B0604020202020204" pitchFamily="34" charset="0"/>
              <a:buChar char="•"/>
            </a:pPr>
            <a:r>
              <a:rPr lang="en-US" dirty="0"/>
              <a:t>Use Network Performance Monitor</a:t>
            </a:r>
          </a:p>
          <a:p>
            <a:pPr marL="171450" indent="-171450">
              <a:buFont typeface="Arial" panose="020B0604020202020204" pitchFamily="34" charset="0"/>
              <a:buChar char="•"/>
            </a:pPr>
            <a:r>
              <a:rPr lang="en-US" dirty="0"/>
              <a:t>Use Network Watcher</a:t>
            </a:r>
          </a:p>
          <a:p>
            <a:pPr marL="171450" indent="-171450">
              <a:buFont typeface="Arial" panose="020B0604020202020204" pitchFamily="34" charset="0"/>
              <a:buChar char="•"/>
            </a:pPr>
            <a:r>
              <a:rPr lang="en-US" dirty="0"/>
              <a:t>Troubleshoot external networking</a:t>
            </a:r>
          </a:p>
          <a:p>
            <a:pPr marL="171450" indent="-171450">
              <a:buFont typeface="Arial" panose="020B0604020202020204" pitchFamily="34" charset="0"/>
              <a:buChar char="•"/>
            </a:pPr>
            <a:r>
              <a:rPr lang="en-US" dirty="0"/>
              <a:t>Troubleshoot virtual network connectivity</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30</a:t>
            </a:fld>
            <a:endParaRPr lang="en-US" dirty="0"/>
          </a:p>
        </p:txBody>
      </p:sp>
    </p:spTree>
    <p:extLst>
      <p:ext uri="{BB962C8B-B14F-4D97-AF65-F5344CB8AC3E}">
        <p14:creationId xmlns:p14="http://schemas.microsoft.com/office/powerpoint/2010/main" val="22463390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694187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Monitor and back up Azure resources (10-15%)</a:t>
            </a:r>
          </a:p>
          <a:p>
            <a:r>
              <a:rPr lang="en-US" dirty="0"/>
              <a:t>Monitor resources by using Azure Monitor</a:t>
            </a:r>
          </a:p>
          <a:p>
            <a:pPr marL="171450" indent="-171450">
              <a:buFont typeface="Arial" panose="020B0604020202020204" pitchFamily="34" charset="0"/>
              <a:buChar char="•"/>
            </a:pPr>
            <a:r>
              <a:rPr lang="en-US" b="1" dirty="0"/>
              <a:t>Configure and interpret metrics </a:t>
            </a:r>
          </a:p>
          <a:p>
            <a:pPr marL="171450" indent="-171450">
              <a:buFont typeface="Arial" panose="020B0604020202020204" pitchFamily="34" charset="0"/>
              <a:buChar char="•"/>
            </a:pPr>
            <a:r>
              <a:rPr lang="en-US" b="1" dirty="0"/>
              <a:t>Configure Log Analytics</a:t>
            </a:r>
          </a:p>
          <a:p>
            <a:pPr marL="171450" indent="-171450">
              <a:buFont typeface="Arial" panose="020B0604020202020204" pitchFamily="34" charset="0"/>
              <a:buChar char="•"/>
            </a:pPr>
            <a:r>
              <a:rPr lang="en-US" dirty="0"/>
              <a:t>Query and analyze logs</a:t>
            </a:r>
          </a:p>
          <a:p>
            <a:pPr marL="171450" indent="-171450">
              <a:buFont typeface="Arial" panose="020B0604020202020204" pitchFamily="34" charset="0"/>
              <a:buChar char="•"/>
            </a:pPr>
            <a:r>
              <a:rPr lang="en-US" dirty="0"/>
              <a:t>Set up alerts and actions</a:t>
            </a:r>
          </a:p>
          <a:p>
            <a:pPr marL="171450" indent="-171450">
              <a:buFont typeface="Arial" panose="020B0604020202020204" pitchFamily="34" charset="0"/>
              <a:buChar char="•"/>
            </a:pPr>
            <a:r>
              <a:rPr lang="en-US" dirty="0"/>
              <a:t>Configure Application Insights</a:t>
            </a:r>
          </a:p>
        </p:txBody>
      </p:sp>
      <p:sp>
        <p:nvSpPr>
          <p:cNvPr id="4" name="Slide Number Placeholder 3"/>
          <p:cNvSpPr>
            <a:spLocks noGrp="1"/>
          </p:cNvSpPr>
          <p:nvPr>
            <p:ph type="sldNum" sz="quarter" idx="5"/>
          </p:nvPr>
        </p:nvSpPr>
        <p:spPr/>
        <p:txBody>
          <a:bodyPr/>
          <a:lstStyle/>
          <a:p>
            <a:fld id="{8507DC7E-BC41-4478-BA30-CBCC3A644F0A}" type="slidenum">
              <a:rPr lang="en-US" smtClean="0"/>
              <a:t>4</a:t>
            </a:fld>
            <a:endParaRPr lang="en-US" dirty="0"/>
          </a:p>
        </p:txBody>
      </p:sp>
    </p:spTree>
    <p:extLst>
      <p:ext uri="{BB962C8B-B14F-4D97-AF65-F5344CB8AC3E}">
        <p14:creationId xmlns:p14="http://schemas.microsoft.com/office/powerpoint/2010/main" val="691981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 to IP flow verify in Azure Network Watcher - https://docs.microsoft.com/en-us/azure/network-watcher/network-watcher-ip-flow-verify-overview</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8534927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next hop to diagnose virtual machine routing problems - https://docs.microsoft.com/en-us/azure/network-watcher/network-watcher-next-hop-overview</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1662032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View the topology of an Azure virtual network - https://docs.microsoft.com/en-us/azure/network-watcher/view-network-topology</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14886074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https://docs.microsoft.com/en-us/learn/</a:t>
            </a:r>
          </a:p>
        </p:txBody>
      </p:sp>
      <p:sp>
        <p:nvSpPr>
          <p:cNvPr id="4" name="Slide Number Placeholder 3"/>
          <p:cNvSpPr>
            <a:spLocks noGrp="1"/>
          </p:cNvSpPr>
          <p:nvPr>
            <p:ph type="sldNum" sz="quarter" idx="5"/>
          </p:nvPr>
        </p:nvSpPr>
        <p:spPr/>
        <p:txBody>
          <a:bodyPr/>
          <a:lstStyle/>
          <a:p>
            <a:fld id="{8507DC7E-BC41-4478-BA30-CBCC3A644F0A}" type="slidenum">
              <a:rPr lang="en-US" smtClean="0"/>
              <a:t>35</a:t>
            </a:fld>
            <a:endParaRPr lang="en-US" dirty="0"/>
          </a:p>
        </p:txBody>
      </p:sp>
    </p:spTree>
    <p:extLst>
      <p:ext uri="{BB962C8B-B14F-4D97-AF65-F5344CB8AC3E}">
        <p14:creationId xmlns:p14="http://schemas.microsoft.com/office/powerpoint/2010/main" val="29526231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LAB 11 - Implement Monitoring - ESTIMATED DURATION 45 MIN</a:t>
            </a:r>
          </a:p>
          <a:p>
            <a:r>
              <a:rPr lang="en-US" dirty="0"/>
              <a:t>Lab Repository - https://microsoftlearning.github.io/AZ-104-MicrosoftAzureAdministrator/</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37</a:t>
            </a:fld>
            <a:endParaRPr lang="en-US" dirty="0"/>
          </a:p>
        </p:txBody>
      </p:sp>
    </p:spTree>
    <p:extLst>
      <p:ext uri="{BB962C8B-B14F-4D97-AF65-F5344CB8AC3E}">
        <p14:creationId xmlns:p14="http://schemas.microsoft.com/office/powerpoint/2010/main" val="34759428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 to Effective security rules view in Azure Network Watcher - https://docs.microsoft.com/en-us/azure/network-watcher/network-watcher-security-group-view-overview</a:t>
            </a:r>
          </a:p>
          <a:p>
            <a:endParaRPr lang="en-US" dirty="0"/>
          </a:p>
          <a:p>
            <a:r>
              <a:rPr lang="en-US" b="1" dirty="0"/>
              <a:t>Student Notes</a:t>
            </a:r>
          </a:p>
          <a:p>
            <a:endParaRPr lang="en-US" b="1" dirty="0"/>
          </a:p>
          <a:p>
            <a:pPr algn="l"/>
            <a:r>
              <a:rPr lang="en-US" b="0" i="0" dirty="0">
                <a:effectLst/>
                <a:latin typeface="Segoe UI" panose="020B0502040204020203" pitchFamily="34" charset="0"/>
              </a:rPr>
              <a:t>If you have several NSGs and are not sure which security rules are being applied, you can examine the Effective security rules.</a:t>
            </a:r>
          </a:p>
          <a:p>
            <a:pPr algn="l">
              <a:buFont typeface="Arial" panose="020B0604020202020204" pitchFamily="34" charset="0"/>
              <a:buNone/>
            </a:pPr>
            <a:br>
              <a:rPr lang="en-US" dirty="0"/>
            </a:br>
            <a:r>
              <a:rPr lang="en-US" b="1" i="0" dirty="0">
                <a:effectLst/>
                <a:latin typeface="Segoe UI" panose="020B0502040204020203" pitchFamily="34" charset="0"/>
              </a:rPr>
              <a:t>Priority</a:t>
            </a:r>
            <a:r>
              <a:rPr lang="en-US" b="0" i="0" dirty="0">
                <a:effectLst/>
                <a:latin typeface="Segoe UI" panose="020B0502040204020203" pitchFamily="34" charset="0"/>
              </a:rPr>
              <a:t>. A number between 100 and 4096. Rules are processed in priority order, with lower numbers processed before higher numbers, because lower numbers have higher priority. Once traffic matches a rule, processing stops. As a result, any rules that exist with lower priorities (higher numbers) that have the same attributes as rules with higher priorities are not processed.</a:t>
            </a:r>
          </a:p>
          <a:p>
            <a:pPr algn="l">
              <a:buFont typeface="Arial" panose="020B0604020202020204" pitchFamily="34" charset="0"/>
              <a:buNone/>
            </a:pPr>
            <a:endParaRPr lang="en-US" b="0" i="0" dirty="0">
              <a:effectLst/>
              <a:latin typeface="Segoe UI" panose="020B0502040204020203" pitchFamily="34" charset="0"/>
            </a:endParaRPr>
          </a:p>
          <a:p>
            <a:pPr algn="l">
              <a:buFont typeface="Arial" panose="020B0604020202020204" pitchFamily="34" charset="0"/>
              <a:buNone/>
            </a:pPr>
            <a:r>
              <a:rPr lang="en-US" b="1" i="0" dirty="0">
                <a:effectLst/>
                <a:latin typeface="Segoe UI" panose="020B0502040204020203" pitchFamily="34" charset="0"/>
              </a:rPr>
              <a:t>Source</a:t>
            </a:r>
            <a:r>
              <a:rPr lang="en-US" b="0" i="0" dirty="0">
                <a:effectLst/>
                <a:latin typeface="Segoe UI" panose="020B0502040204020203" pitchFamily="34" charset="0"/>
              </a:rPr>
              <a:t>. Any, or an individual IP address, classless inter-domain routing (CIDR) block (10.0.0.0/24, for example), service tag, or application security group. Specifying a range, a service tag, or application security group, enables you to create fewer security rules.</a:t>
            </a:r>
          </a:p>
          <a:p>
            <a:pPr algn="l">
              <a:buFont typeface="Arial" panose="020B0604020202020204" pitchFamily="34" charset="0"/>
              <a:buNone/>
            </a:pPr>
            <a:endParaRPr lang="en-US" b="0" i="0" dirty="0">
              <a:effectLst/>
              <a:latin typeface="Segoe UI" panose="020B0502040204020203" pitchFamily="34" charset="0"/>
            </a:endParaRPr>
          </a:p>
          <a:p>
            <a:pPr algn="l">
              <a:buFont typeface="Arial" panose="020B0604020202020204" pitchFamily="34" charset="0"/>
              <a:buNone/>
            </a:pPr>
            <a:r>
              <a:rPr lang="en-US" b="1" i="0" dirty="0">
                <a:effectLst/>
                <a:latin typeface="Segoe UI" panose="020B0502040204020203" pitchFamily="34" charset="0"/>
              </a:rPr>
              <a:t>Protocol</a:t>
            </a:r>
            <a:r>
              <a:rPr lang="en-US" b="0" i="0" dirty="0">
                <a:effectLst/>
                <a:latin typeface="Segoe UI" panose="020B0502040204020203" pitchFamily="34" charset="0"/>
              </a:rPr>
              <a:t>. TCP, UDP, ICMP or Any.</a:t>
            </a:r>
          </a:p>
          <a:p>
            <a:pPr algn="l">
              <a:buFont typeface="Arial" panose="020B0604020202020204" pitchFamily="34" charset="0"/>
              <a:buNone/>
            </a:pPr>
            <a:endParaRPr lang="en-US" b="0" i="0" dirty="0">
              <a:effectLst/>
              <a:latin typeface="Segoe UI" panose="020B0502040204020203" pitchFamily="34" charset="0"/>
            </a:endParaRPr>
          </a:p>
          <a:p>
            <a:pPr algn="l">
              <a:buFont typeface="Arial" panose="020B0604020202020204" pitchFamily="34" charset="0"/>
              <a:buNone/>
            </a:pPr>
            <a:r>
              <a:rPr lang="en-US" b="1" i="0" dirty="0">
                <a:effectLst/>
                <a:latin typeface="Segoe UI" panose="020B0502040204020203" pitchFamily="34" charset="0"/>
              </a:rPr>
              <a:t>Action</a:t>
            </a:r>
            <a:r>
              <a:rPr lang="en-US" b="0" i="0" dirty="0">
                <a:effectLst/>
                <a:latin typeface="Segoe UI" panose="020B0502040204020203" pitchFamily="34" charset="0"/>
              </a:rPr>
              <a:t>. Allow or deny.</a:t>
            </a:r>
          </a:p>
          <a:p>
            <a:endParaRPr lang="en-US" b="1"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34611171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 to resource troubleshooting in Azure Network Watcher - https://docs.microsoft.com/en-us/azure/network-watcher/network-watcher-troubleshoot-overview</a:t>
            </a:r>
          </a:p>
          <a:p>
            <a:endParaRPr lang="en-US" dirty="0"/>
          </a:p>
          <a:p>
            <a:r>
              <a:rPr lang="en-US" b="1" dirty="0"/>
              <a:t>Student Notes</a:t>
            </a:r>
          </a:p>
          <a:p>
            <a:endParaRPr lang="en-US" b="1" dirty="0"/>
          </a:p>
          <a:p>
            <a:r>
              <a:rPr lang="en-US" b="0" i="0" dirty="0">
                <a:effectLst/>
                <a:latin typeface="Segoe UI" panose="020B0502040204020203" pitchFamily="34" charset="0"/>
              </a:rPr>
              <a:t>Virtual Network Gateways provide connectivity between on-premises resources and other virtual networks within Azure. Monitoring gateways and their connections are critical to ensuring communication is working as expected. VPN diagnostics can troubleshoot the health of the gateway, or connection, and provide detailed logging. The request is a long running transaction and results are returned once the diagnosis is complete.</a:t>
            </a:r>
            <a:endParaRPr lang="en-US" b="1" i="0" dirty="0">
              <a:effectLst/>
              <a:latin typeface="Segoe UI" panose="020B0502040204020203" pitchFamily="34" charset="0"/>
            </a:endParaRPr>
          </a:p>
          <a:p>
            <a:endParaRPr lang="en-US" b="1" i="0" dirty="0">
              <a:effectLst/>
              <a:latin typeface="Segoe UI" panose="020B0502040204020203" pitchFamily="34" charset="0"/>
            </a:endParaRPr>
          </a:p>
          <a:p>
            <a:pPr algn="l"/>
            <a:r>
              <a:rPr lang="en-US" b="0" i="0" dirty="0">
                <a:effectLst/>
                <a:latin typeface="Segoe UI" panose="020B0502040204020203" pitchFamily="34" charset="0"/>
              </a:rPr>
              <a:t>VPN Troubleshoot returns a wealth of information. Summary information is available in the portal and more detailed information is provided in log files. The log files are stored in a storage account and include things like connection statistics, CPU and memory information, IKE security errors, packet drops, and buffers and events.</a:t>
            </a:r>
          </a:p>
          <a:p>
            <a:pPr algn="l"/>
            <a:endParaRPr lang="en-US" b="0" i="0" dirty="0">
              <a:effectLst/>
              <a:latin typeface="Segoe UI" panose="020B0502040204020203" pitchFamily="34" charset="0"/>
            </a:endParaRPr>
          </a:p>
          <a:p>
            <a:r>
              <a:rPr lang="en-US" dirty="0">
                <a:effectLst/>
              </a:rPr>
              <a:t>You can select multiple gateways or connections to troubleshoot simultaneously, or you can focus on an individual component.</a:t>
            </a:r>
          </a:p>
          <a:p>
            <a:endParaRPr lang="en-US" b="1"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2584182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 to variable packet capture in Azure Network Watcher - https://docs.microsoft.com/en-us/azure/network-watcher/network-watcher-packet-capture-overview</a:t>
            </a:r>
          </a:p>
          <a:p>
            <a:endParaRPr lang="en-US" dirty="0"/>
          </a:p>
          <a:p>
            <a:r>
              <a:rPr lang="en-US" b="0" i="0" dirty="0">
                <a:effectLst/>
                <a:latin typeface="Segoe UI" panose="020B0502040204020203" pitchFamily="34" charset="0"/>
              </a:rPr>
              <a:t>Network Watcher packet capture allows you to create capture sessions to track traffic to and from a virtual machine. Filters are provided for the capture session to ensure you capture only the traffic you want. Packet capture helps to diagnose network anomalies, both reactively, and proactively. Other uses include gathering network statistics, gaining information on network intrusions, to debug client-server communication, and much more. Being able to remotely trigger packet captures, eases the burden of running a packet capture manually on a desired virtual machine, which saves valuable time.</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38196630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Troubleshoot connections with Azure Network Watcher using the Azure portal - https://docs.microsoft.com/en-us/azure/network-watcher/network-watcher-connectivity-portal</a:t>
            </a:r>
          </a:p>
          <a:p>
            <a:endParaRPr lang="en-US" dirty="0"/>
          </a:p>
          <a:p>
            <a:r>
              <a:rPr lang="en-US" b="1" dirty="0"/>
              <a:t>Student Notes</a:t>
            </a:r>
          </a:p>
          <a:p>
            <a:endParaRPr lang="en-US" dirty="0"/>
          </a:p>
          <a:p>
            <a:r>
              <a:rPr lang="en-US" b="0" i="0" dirty="0">
                <a:effectLst/>
                <a:latin typeface="Segoe UI" panose="020B0502040204020203" pitchFamily="34" charset="0"/>
              </a:rPr>
              <a:t>The connection troubleshoot feature of Network Watcher provides the capability to check a direct TCP connection from a virtual machine to a virtual machine (VM), fully qualified domain name (FQDN), URI, or IPv4 address. Network scenarios are complex, they are implemented using network security groups, firewalls, user-defined routes, and resources provided by Azure. Complex configurations make troubleshooting connectivity issues challenging. Network Watcher helps reduce the amount of time to find and d</a:t>
            </a:r>
          </a:p>
          <a:p>
            <a:endParaRPr lang="en-US" b="0" i="0" dirty="0">
              <a:effectLst/>
              <a:latin typeface="Segoe UI" panose="020B0502040204020203" pitchFamily="34" charset="0"/>
            </a:endParaRPr>
          </a:p>
          <a:p>
            <a:pPr algn="l"/>
            <a:r>
              <a:rPr lang="en-US" b="0" i="0" dirty="0">
                <a:effectLst/>
                <a:latin typeface="Segoe UI" panose="020B0502040204020203" pitchFamily="34" charset="0"/>
              </a:rPr>
              <a:t>Further examples of different supported network troubleshooting scenarios include:</a:t>
            </a:r>
          </a:p>
          <a:p>
            <a:pPr algn="l"/>
            <a:endParaRPr lang="en-US" b="0" i="0" dirty="0">
              <a:effectLst/>
              <a:latin typeface="Segoe UI" panose="020B0502040204020203" pitchFamily="34" charset="0"/>
            </a:endParaRPr>
          </a:p>
          <a:p>
            <a:pPr algn="l">
              <a:buFont typeface="Arial" panose="020B0604020202020204" pitchFamily="34" charset="0"/>
              <a:buNone/>
            </a:pPr>
            <a:r>
              <a:rPr lang="en-US" b="0" i="0" dirty="0">
                <a:effectLst/>
                <a:latin typeface="Segoe UI" panose="020B0502040204020203" pitchFamily="34" charset="0"/>
              </a:rPr>
              <a:t>Checking the connectivity and latency to a remote endpoint, such as for websites and storage endpoints.</a:t>
            </a:r>
          </a:p>
          <a:p>
            <a:pPr algn="l">
              <a:buFont typeface="Arial" panose="020B0604020202020204" pitchFamily="34" charset="0"/>
              <a:buNone/>
            </a:pPr>
            <a:endParaRPr lang="en-US" b="0" i="0" dirty="0">
              <a:effectLst/>
              <a:latin typeface="Segoe UI" panose="020B0502040204020203" pitchFamily="34" charset="0"/>
            </a:endParaRPr>
          </a:p>
          <a:p>
            <a:pPr algn="l">
              <a:buFont typeface="Arial" panose="020B0604020202020204" pitchFamily="34" charset="0"/>
              <a:buNone/>
            </a:pPr>
            <a:r>
              <a:rPr lang="en-US" b="0" i="0" dirty="0">
                <a:effectLst/>
                <a:latin typeface="Segoe UI" panose="020B0502040204020203" pitchFamily="34" charset="0"/>
              </a:rPr>
              <a:t>Connectivity between an Azure VM and an Azure resource like Azure SQL server, where all Azure traffic is tunneled through an on-premises network.</a:t>
            </a:r>
          </a:p>
          <a:p>
            <a:pPr algn="l">
              <a:buFont typeface="Arial" panose="020B0604020202020204" pitchFamily="34" charset="0"/>
              <a:buNone/>
            </a:pPr>
            <a:endParaRPr lang="en-US" b="0" i="0" dirty="0">
              <a:effectLst/>
              <a:latin typeface="Segoe UI" panose="020B0502040204020203" pitchFamily="34" charset="0"/>
            </a:endParaRPr>
          </a:p>
          <a:p>
            <a:pPr algn="l">
              <a:buFont typeface="Arial" panose="020B0604020202020204" pitchFamily="34" charset="0"/>
              <a:buNone/>
            </a:pPr>
            <a:r>
              <a:rPr lang="en-US" b="0" i="0" dirty="0">
                <a:effectLst/>
                <a:latin typeface="Segoe UI" panose="020B0502040204020203" pitchFamily="34" charset="0"/>
              </a:rPr>
              <a:t>Connectivity between VMs in different </a:t>
            </a:r>
            <a:r>
              <a:rPr lang="en-US" b="0" i="0" dirty="0" err="1">
                <a:effectLst/>
                <a:latin typeface="Segoe UI" panose="020B0502040204020203" pitchFamily="34" charset="0"/>
              </a:rPr>
              <a:t>VNets</a:t>
            </a:r>
            <a:r>
              <a:rPr lang="en-US" b="0" i="0" dirty="0">
                <a:effectLst/>
                <a:latin typeface="Segoe UI" panose="020B0502040204020203" pitchFamily="34" charset="0"/>
              </a:rPr>
              <a:t> connected using VNet peering.</a:t>
            </a:r>
          </a:p>
          <a:p>
            <a:pPr algn="l">
              <a:buFont typeface="Arial" panose="020B0604020202020204" pitchFamily="34" charset="0"/>
              <a:buNone/>
            </a:pPr>
            <a:endParaRPr lang="en-US" b="0" i="0" dirty="0">
              <a:effectLst/>
              <a:latin typeface="Segoe UI" panose="020B0502040204020203" pitchFamily="34" charset="0"/>
            </a:endParaRPr>
          </a:p>
          <a:p>
            <a:r>
              <a:rPr lang="en-US" b="0" i="0" dirty="0">
                <a:effectLst/>
                <a:latin typeface="Segoe UI" panose="020B0502040204020203" pitchFamily="34" charset="0"/>
              </a:rPr>
              <a:t>Detect connectivity issues. The results returned can provide insights into whether a connectivity issue is due to a platform or a user configuration issue.</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8641761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 to flow logging for network security groups - https://docs.microsoft.com/en-us/azure/network-watcher/network-watcher-nsg-flow-logging-overview</a:t>
            </a:r>
          </a:p>
          <a:p>
            <a:endParaRPr lang="en-US" dirty="0"/>
          </a:p>
          <a:p>
            <a:r>
              <a:rPr lang="en-US" b="0" i="0" dirty="0">
                <a:effectLst/>
                <a:latin typeface="Segoe UI" panose="020B0502040204020203" pitchFamily="34" charset="0"/>
              </a:rPr>
              <a:t>NSG Flow Logs allow you to view information about ingress and egress IP traffic through an NSG. Flow logs are written in JSON format and show outbound and inbound flows on a per rule basis. The JSON format can be visually displayed in Power BI or third-party tools like Kibana. This feature supports firewalled storage accounts and storage service endpoints.</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6/25/2021 1:10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3306037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256337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Azure Monitor - https://docs.microsoft.com/en-us/azure/azure-monitor/overview</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928865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it-IT" dirty="0"/>
              <a:t>Metrics - https://docs.microsoft.com/en-us/azure/azure-monitor/platform/data-platform-metrics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it-IT" dirty="0"/>
          </a:p>
          <a:p>
            <a:pPr marL="0" marR="0" lvl="0" indent="0" algn="l" defTabSz="914367" rtl="0" eaLnBrk="1" fontAlgn="auto" latinLnBrk="0" hangingPunct="1">
              <a:lnSpc>
                <a:spcPct val="90000"/>
              </a:lnSpc>
              <a:spcBef>
                <a:spcPts val="0"/>
              </a:spcBef>
              <a:spcAft>
                <a:spcPts val="333"/>
              </a:spcAft>
              <a:buClrTx/>
              <a:buSzTx/>
              <a:buFontTx/>
              <a:buNone/>
              <a:tabLst/>
              <a:defRPr/>
            </a:pPr>
            <a:r>
              <a:rPr lang="it-IT" dirty="0"/>
              <a:t>Logs - https://docs.microsoft.com/en-us/azure/azure-monitor/platform/data-platform-logs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50" dirty="0">
              <a:cs typeface="Segoe UI Light"/>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6/25/2021 1:10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73542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 of monitoring data for Azure Monitor - https://docs.microsoft.com/en-us/azure/azure-monitor/platform/data-sources</a:t>
            </a:r>
          </a:p>
        </p:txBody>
      </p:sp>
      <p:sp>
        <p:nvSpPr>
          <p:cNvPr id="4" name="Slide Number Placeholder 3"/>
          <p:cNvSpPr>
            <a:spLocks noGrp="1"/>
          </p:cNvSpPr>
          <p:nvPr>
            <p:ph type="sldNum" sz="quarter" idx="5"/>
          </p:nvPr>
        </p:nvSpPr>
        <p:spPr/>
        <p:txBody>
          <a:bodyPr/>
          <a:lstStyle/>
          <a:p>
            <a:fld id="{8507DC7E-BC41-4478-BA30-CBCC3A644F0A}" type="slidenum">
              <a:rPr lang="en-US" smtClean="0"/>
              <a:t>8</a:t>
            </a:fld>
            <a:endParaRPr lang="en-US" dirty="0"/>
          </a:p>
        </p:txBody>
      </p:sp>
    </p:spTree>
    <p:extLst>
      <p:ext uri="{BB962C8B-B14F-4D97-AF65-F5344CB8AC3E}">
        <p14:creationId xmlns:p14="http://schemas.microsoft.com/office/powerpoint/2010/main" val="931069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Azure Activity log - https://docs.microsoft.com/en-us/azure/azure-monitor/platform/activity-log</a:t>
            </a:r>
          </a:p>
          <a:p>
            <a:endParaRPr lang="en-US" dirty="0"/>
          </a:p>
          <a:p>
            <a:r>
              <a:rPr lang="en-US" dirty="0"/>
              <a:t>Send Azure Activity log to Log Analytics workspace using Azure portal - https://docs.microsoft.com/en-us/azure/azure-monitor/learn/quick-collect-activity-log-portal</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198934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latin typeface="Segoe UI Light" pitchFamily="34" charset="0"/>
                <a:ea typeface="+mn-ea"/>
                <a:cs typeface="+mn-cs"/>
              </a:rPr>
              <a:t>Query the Activity Log in the Azure portal - https://docs.microsoft.com/en-us/azure/monitoring-and-diagnostics/monitoring-overview-activity-logs#query-the-activity-log-in-the-azure-portal</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1:10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14180482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5">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6" name="Picture 5" descr="Microsoft Azure logo">
            <a:extLst>
              <a:ext uri="{FF2B5EF4-FFF2-40B4-BE49-F238E27FC236}">
                <a16:creationId xmlns:a16="http://schemas.microsoft.com/office/drawing/2014/main" id="{DB79391E-2BBB-43CE-9DDE-646EAED2B04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63276" y="448056"/>
            <a:ext cx="1362456" cy="192347"/>
          </a:xfrm>
          <a:prstGeom prst="rect">
            <a:avLst/>
          </a:prstGeom>
        </p:spPr>
      </p:pic>
      <p:sp>
        <p:nvSpPr>
          <p:cNvPr id="2" name="Footer Placeholder 1">
            <a:extLst>
              <a:ext uri="{FF2B5EF4-FFF2-40B4-BE49-F238E27FC236}">
                <a16:creationId xmlns:a16="http://schemas.microsoft.com/office/drawing/2014/main" id="{56B1A9B3-324A-4782-A48F-5051BE074FD6}"/>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029454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7038" y="632779"/>
            <a:ext cx="115712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sp>
        <p:nvSpPr>
          <p:cNvPr id="4" name="Footer Placeholder 1">
            <a:extLst>
              <a:ext uri="{FF2B5EF4-FFF2-40B4-BE49-F238E27FC236}">
                <a16:creationId xmlns:a16="http://schemas.microsoft.com/office/drawing/2014/main" id="{47C7A51E-7DB3-4FF7-9EBE-5ED361BD6365}"/>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
        <p:nvSpPr>
          <p:cNvPr id="4" name="Footer Placeholder 1">
            <a:extLst>
              <a:ext uri="{FF2B5EF4-FFF2-40B4-BE49-F238E27FC236}">
                <a16:creationId xmlns:a16="http://schemas.microsoft.com/office/drawing/2014/main" id="{3DD133AB-B842-4047-8806-C719B911FB5B}"/>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6346475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427038" y="3243000"/>
            <a:ext cx="9240837"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
        <p:nvSpPr>
          <p:cNvPr id="2" name="Footer Placeholder 1">
            <a:extLst>
              <a:ext uri="{FF2B5EF4-FFF2-40B4-BE49-F238E27FC236}">
                <a16:creationId xmlns:a16="http://schemas.microsoft.com/office/drawing/2014/main" id="{67A0F004-8F4E-418D-9CDF-D7DE54CE355E}"/>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67999707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600059" y="466302"/>
            <a:ext cx="11239464" cy="439465"/>
          </a:xfrm>
        </p:spPr>
        <p:txBody>
          <a:bodyPr/>
          <a:lstStyle>
            <a:lvl1pPr>
              <a:defRPr sz="2856"/>
            </a:lvl1pPr>
          </a:lstStyle>
          <a:p>
            <a:r>
              <a:rPr lang="en-US" dirty="0"/>
              <a:t>Click to edit Master title style</a:t>
            </a:r>
          </a:p>
        </p:txBody>
      </p:sp>
    </p:spTree>
    <p:extLst>
      <p:ext uri="{BB962C8B-B14F-4D97-AF65-F5344CB8AC3E}">
        <p14:creationId xmlns:p14="http://schemas.microsoft.com/office/powerpoint/2010/main" val="322982659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5" r:id="rId1"/>
    <p:sldLayoutId id="2147484562" r:id="rId2"/>
    <p:sldLayoutId id="2147484618" r:id="rId3"/>
    <p:sldLayoutId id="2147484619" r:id="rId4"/>
    <p:sldLayoutId id="2147484620" r:id="rId5"/>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1.svg"/></Relationships>
</file>

<file path=ppt/slides/_rels/slide13.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6.emf"/><Relationship Id="rId7" Type="http://schemas.openxmlformats.org/officeDocument/2006/relationships/image" Target="../media/image38.emf"/><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7.emf"/><Relationship Id="rId5" Type="http://schemas.openxmlformats.org/officeDocument/2006/relationships/image" Target="../media/image36.emf"/><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45.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36.emf"/></Relationships>
</file>

<file path=ppt/slides/_rels/slide1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5.svg"/></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emf"/><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emf"/><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6.emf"/><Relationship Id="rId7" Type="http://schemas.openxmlformats.org/officeDocument/2006/relationships/image" Target="../media/image49.emf"/><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48.emf"/><Relationship Id="rId11" Type="http://schemas.openxmlformats.org/officeDocument/2006/relationships/image" Target="../media/image22.wmf"/><Relationship Id="rId5" Type="http://schemas.openxmlformats.org/officeDocument/2006/relationships/image" Target="../media/image47.emf"/><Relationship Id="rId10" Type="http://schemas.openxmlformats.org/officeDocument/2006/relationships/image" Target="../media/image38.emf"/><Relationship Id="rId4" Type="http://schemas.openxmlformats.org/officeDocument/2006/relationships/image" Target="../media/image46.emf"/><Relationship Id="rId9" Type="http://schemas.openxmlformats.org/officeDocument/2006/relationships/image" Target="../media/image51.emf"/></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61.emf"/><Relationship Id="rId3" Type="http://schemas.openxmlformats.org/officeDocument/2006/relationships/image" Target="../media/image6.emf"/><Relationship Id="rId7" Type="http://schemas.openxmlformats.org/officeDocument/2006/relationships/image" Target="../media/image22.wmf"/><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60.emf"/><Relationship Id="rId5" Type="http://schemas.openxmlformats.org/officeDocument/2006/relationships/image" Target="../media/image59.emf"/><Relationship Id="rId4" Type="http://schemas.openxmlformats.org/officeDocument/2006/relationships/image" Target="../media/image43.emf"/></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9.svg"/><Relationship Id="rId3" Type="http://schemas.openxmlformats.org/officeDocument/2006/relationships/image" Target="../media/image67.svg"/><Relationship Id="rId7" Type="http://schemas.openxmlformats.org/officeDocument/2006/relationships/image" Target="../media/image71.svg"/><Relationship Id="rId12" Type="http://schemas.openxmlformats.org/officeDocument/2006/relationships/image" Target="../media/image8.png"/><Relationship Id="rId17" Type="http://schemas.openxmlformats.org/officeDocument/2006/relationships/image" Target="../media/image75.svg"/><Relationship Id="rId2" Type="http://schemas.openxmlformats.org/officeDocument/2006/relationships/image" Target="../media/image66.png"/><Relationship Id="rId16"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0.png"/><Relationship Id="rId11" Type="http://schemas.openxmlformats.org/officeDocument/2006/relationships/image" Target="../media/image15.svg"/><Relationship Id="rId5" Type="http://schemas.openxmlformats.org/officeDocument/2006/relationships/image" Target="../media/image69.svg"/><Relationship Id="rId15" Type="http://schemas.openxmlformats.org/officeDocument/2006/relationships/image" Target="../media/image11.svg"/><Relationship Id="rId10" Type="http://schemas.openxmlformats.org/officeDocument/2006/relationships/image" Target="../media/image14.png"/><Relationship Id="rId4" Type="http://schemas.openxmlformats.org/officeDocument/2006/relationships/image" Target="../media/image68.png"/><Relationship Id="rId9" Type="http://schemas.openxmlformats.org/officeDocument/2006/relationships/image" Target="../media/image73.svg"/><Relationship Id="rId14" Type="http://schemas.openxmlformats.org/officeDocument/2006/relationships/image" Target="../media/image1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6.emf"/><Relationship Id="rId7" Type="http://schemas.openxmlformats.org/officeDocument/2006/relationships/image" Target="../media/image19.em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emf"/><Relationship Id="rId10" Type="http://schemas.openxmlformats.org/officeDocument/2006/relationships/image" Target="../media/image22.wmf"/><Relationship Id="rId4" Type="http://schemas.openxmlformats.org/officeDocument/2006/relationships/image" Target="../media/image16.png"/><Relationship Id="rId9" Type="http://schemas.openxmlformats.org/officeDocument/2006/relationships/image" Target="../media/image21.png"/></Relationships>
</file>

<file path=ppt/slides/_rels/slide4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6.emf"/><Relationship Id="rId7" Type="http://schemas.openxmlformats.org/officeDocument/2006/relationships/image" Target="../media/image30.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9.emf"/><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2934" y="2325903"/>
            <a:ext cx="5537797" cy="2342717"/>
          </a:xfrm>
        </p:spPr>
        <p:txBody>
          <a:bodyPr/>
          <a:lstStyle/>
          <a:p>
            <a:r>
              <a:rPr lang="en-US" dirty="0"/>
              <a:t>AZ-104T00A</a:t>
            </a:r>
            <a:br>
              <a:rPr lang="en-US" dirty="0"/>
            </a:br>
            <a:r>
              <a:rPr lang="en-US" dirty="0"/>
              <a:t>Module 11:</a:t>
            </a:r>
            <a:br>
              <a:rPr lang="en-US" dirty="0"/>
            </a:br>
            <a:r>
              <a:rPr lang="en-US" dirty="0"/>
              <a:t>Administer Monitoring</a:t>
            </a:r>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b="1" dirty="0"/>
              <a:t>Query the Activity Log</a:t>
            </a:r>
          </a:p>
        </p:txBody>
      </p:sp>
      <p:sp>
        <p:nvSpPr>
          <p:cNvPr id="7" name="Rectangle 6">
            <a:extLst>
              <a:ext uri="{FF2B5EF4-FFF2-40B4-BE49-F238E27FC236}">
                <a16:creationId xmlns:a16="http://schemas.microsoft.com/office/drawing/2014/main" id="{88886135-E98D-4291-8C77-DDFF69DD4020}"/>
              </a:ext>
              <a:ext uri="{C183D7F6-B498-43B3-948B-1728B52AA6E4}">
                <adec:decorative xmlns:adec="http://schemas.microsoft.com/office/drawing/2017/decorative" val="1"/>
              </a:ext>
            </a:extLst>
          </p:cNvPr>
          <p:cNvSpPr/>
          <p:nvPr/>
        </p:nvSpPr>
        <p:spPr bwMode="auto">
          <a:xfrm>
            <a:off x="427038" y="1192212"/>
            <a:ext cx="11582400" cy="386238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2" name="Picture 2" descr="Screenshot of the Activity Log page. Several events are shown">
            <a:extLst>
              <a:ext uri="{FF2B5EF4-FFF2-40B4-BE49-F238E27FC236}">
                <a16:creationId xmlns:a16="http://schemas.microsoft.com/office/drawing/2014/main" id="{E0462F92-0D2E-4EE1-9D41-314F01ECCD6E}"/>
              </a:ext>
            </a:extLst>
          </p:cNvPr>
          <p:cNvPicPr>
            <a:picLocks noChangeAspect="1"/>
          </p:cNvPicPr>
          <p:nvPr/>
        </p:nvPicPr>
        <p:blipFill>
          <a:blip r:embed="rId3"/>
          <a:stretch>
            <a:fillRect/>
          </a:stretch>
        </p:blipFill>
        <p:spPr>
          <a:xfrm>
            <a:off x="1663701" y="1389446"/>
            <a:ext cx="9109076" cy="3467922"/>
          </a:xfrm>
          <a:prstGeom prst="rect">
            <a:avLst/>
          </a:prstGeom>
          <a:ln>
            <a:noFill/>
          </a:ln>
        </p:spPr>
      </p:pic>
      <p:sp>
        <p:nvSpPr>
          <p:cNvPr id="8" name="Freeform: Shape 7">
            <a:extLst>
              <a:ext uri="{FF2B5EF4-FFF2-40B4-BE49-F238E27FC236}">
                <a16:creationId xmlns:a16="http://schemas.microsoft.com/office/drawing/2014/main" id="{9978F8C0-2CB7-4B42-82F9-B972BE4BB5D6}"/>
              </a:ext>
            </a:extLst>
          </p:cNvPr>
          <p:cNvSpPr/>
          <p:nvPr/>
        </p:nvSpPr>
        <p:spPr>
          <a:xfrm>
            <a:off x="440570" y="5207000"/>
            <a:ext cx="3749052" cy="11547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000" dirty="0">
                <a:solidFill>
                  <a:schemeClr val="tx1"/>
                </a:solidFill>
              </a:rPr>
              <a:t>Filter by Management group, Subscription, Timespan, and Event Severity</a:t>
            </a:r>
          </a:p>
        </p:txBody>
      </p:sp>
      <p:sp>
        <p:nvSpPr>
          <p:cNvPr id="9" name="Freeform: Shape 8">
            <a:extLst>
              <a:ext uri="{FF2B5EF4-FFF2-40B4-BE49-F238E27FC236}">
                <a16:creationId xmlns:a16="http://schemas.microsoft.com/office/drawing/2014/main" id="{71814961-604C-4D8D-9599-0E4283B0E9C0}"/>
              </a:ext>
            </a:extLst>
          </p:cNvPr>
          <p:cNvSpPr/>
          <p:nvPr/>
        </p:nvSpPr>
        <p:spPr>
          <a:xfrm>
            <a:off x="4344922" y="5207000"/>
            <a:ext cx="3749052" cy="11547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000" dirty="0">
                <a:solidFill>
                  <a:schemeClr val="tx1"/>
                </a:solidFill>
              </a:rPr>
              <a:t>Add a filter, like Event Category (Security, Recommendations, Alerts) </a:t>
            </a:r>
          </a:p>
        </p:txBody>
      </p:sp>
      <p:sp>
        <p:nvSpPr>
          <p:cNvPr id="10" name="Freeform: Shape 9">
            <a:extLst>
              <a:ext uri="{FF2B5EF4-FFF2-40B4-BE49-F238E27FC236}">
                <a16:creationId xmlns:a16="http://schemas.microsoft.com/office/drawing/2014/main" id="{76434EC5-74B4-44D5-8719-9C60CC53378D}"/>
              </a:ext>
            </a:extLst>
          </p:cNvPr>
          <p:cNvSpPr/>
          <p:nvPr/>
        </p:nvSpPr>
        <p:spPr>
          <a:xfrm>
            <a:off x="8249273" y="5207000"/>
            <a:ext cx="3749052" cy="11547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000" dirty="0">
                <a:solidFill>
                  <a:schemeClr val="tx1"/>
                </a:solidFill>
              </a:rPr>
              <a:t>Pin current filters and download as CSV</a:t>
            </a:r>
          </a:p>
        </p:txBody>
      </p:sp>
    </p:spTree>
    <p:extLst>
      <p:ext uri="{BB962C8B-B14F-4D97-AF65-F5344CB8AC3E}">
        <p14:creationId xmlns:p14="http://schemas.microsoft.com/office/powerpoint/2010/main" val="207027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Azure Monitor</a:t>
            </a:r>
          </a:p>
        </p:txBody>
      </p:sp>
      <p:sp>
        <p:nvSpPr>
          <p:cNvPr id="5" name="Rectangle 4">
            <a:extLst>
              <a:ext uri="{FF2B5EF4-FFF2-40B4-BE49-F238E27FC236}">
                <a16:creationId xmlns:a16="http://schemas.microsoft.com/office/drawing/2014/main" id="{D6B57048-FB90-4694-8AC9-8130DB42E612}"/>
              </a:ext>
            </a:extLst>
          </p:cNvPr>
          <p:cNvSpPr/>
          <p:nvPr/>
        </p:nvSpPr>
        <p:spPr bwMode="auto">
          <a:xfrm>
            <a:off x="427038" y="1184358"/>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6" name="Rectangle 5">
            <a:extLst>
              <a:ext uri="{FF2B5EF4-FFF2-40B4-BE49-F238E27FC236}">
                <a16:creationId xmlns:a16="http://schemas.microsoft.com/office/drawing/2014/main" id="{E9F90866-181D-409D-A7FA-74806B3B9DB1}"/>
              </a:ext>
            </a:extLst>
          </p:cNvPr>
          <p:cNvSpPr/>
          <p:nvPr/>
        </p:nvSpPr>
        <p:spPr bwMode="auto">
          <a:xfrm>
            <a:off x="4876799" y="1184358"/>
            <a:ext cx="7132638"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bg1"/>
                </a:solidFill>
                <a:latin typeface="+mj-lt"/>
              </a:rPr>
              <a:t>Microsoft Learn Modules (docs.microsoft.com/Learn)</a:t>
            </a:r>
          </a:p>
        </p:txBody>
      </p:sp>
      <p:pic>
        <p:nvPicPr>
          <p:cNvPr id="3" name="Picture 2">
            <a:extLst>
              <a:ext uri="{FF2B5EF4-FFF2-40B4-BE49-F238E27FC236}">
                <a16:creationId xmlns:a16="http://schemas.microsoft.com/office/drawing/2014/main" id="{47B10436-A1A9-4DD8-89DB-A03204E69C56}"/>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28396" y="2411710"/>
            <a:ext cx="1494645" cy="2173707"/>
          </a:xfrm>
          <a:prstGeom prst="rect">
            <a:avLst/>
          </a:prstGeom>
        </p:spPr>
      </p:pic>
      <p:sp>
        <p:nvSpPr>
          <p:cNvPr id="7" name="Rectangle 6">
            <a:extLst>
              <a:ext uri="{FF2B5EF4-FFF2-40B4-BE49-F238E27FC236}">
                <a16:creationId xmlns:a16="http://schemas.microsoft.com/office/drawing/2014/main" id="{F252B34B-AA3F-48F4-BB9F-584CC6528192}"/>
              </a:ext>
            </a:extLst>
          </p:cNvPr>
          <p:cNvSpPr/>
          <p:nvPr/>
        </p:nvSpPr>
        <p:spPr>
          <a:xfrm>
            <a:off x="4876799" y="1942631"/>
            <a:ext cx="7132144" cy="591003"/>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lvl="0" defTabSz="800100">
              <a:lnSpc>
                <a:spcPct val="90000"/>
              </a:lnSpc>
              <a:spcBef>
                <a:spcPct val="0"/>
              </a:spcBef>
              <a:spcAft>
                <a:spcPct val="35000"/>
              </a:spcAft>
            </a:pPr>
            <a:r>
              <a:rPr lang="en-US" sz="2000" dirty="0">
                <a:solidFill>
                  <a:schemeClr val="tx1"/>
                </a:solidFill>
              </a:rPr>
              <a:t>Monitor and report on security events in Azure AD</a:t>
            </a:r>
          </a:p>
        </p:txBody>
      </p:sp>
      <p:sp>
        <p:nvSpPr>
          <p:cNvPr id="9" name="Rectangle 8">
            <a:extLst>
              <a:ext uri="{FF2B5EF4-FFF2-40B4-BE49-F238E27FC236}">
                <a16:creationId xmlns:a16="http://schemas.microsoft.com/office/drawing/2014/main" id="{26DA3C16-A2B4-417C-8DA9-E47D56A04EF6}"/>
              </a:ext>
            </a:extLst>
          </p:cNvPr>
          <p:cNvSpPr/>
          <p:nvPr/>
        </p:nvSpPr>
        <p:spPr>
          <a:xfrm>
            <a:off x="4876799" y="2702406"/>
            <a:ext cx="5753011" cy="591003"/>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lvl="0" defTabSz="800100">
              <a:lnSpc>
                <a:spcPct val="90000"/>
              </a:lnSpc>
              <a:spcBef>
                <a:spcPct val="0"/>
              </a:spcBef>
              <a:spcAft>
                <a:spcPct val="35000"/>
              </a:spcAft>
            </a:pPr>
            <a:r>
              <a:rPr lang="en-US" sz="2000" dirty="0">
                <a:solidFill>
                  <a:schemeClr val="tx1"/>
                </a:solidFill>
              </a:rPr>
              <a:t>Monitor performance of virtual machines by using Azure Monitor for VMs</a:t>
            </a:r>
          </a:p>
        </p:txBody>
      </p:sp>
      <p:sp>
        <p:nvSpPr>
          <p:cNvPr id="13" name="Rectangle 12">
            <a:extLst>
              <a:ext uri="{FF2B5EF4-FFF2-40B4-BE49-F238E27FC236}">
                <a16:creationId xmlns:a16="http://schemas.microsoft.com/office/drawing/2014/main" id="{6B7FCB13-AE3A-48FB-90C6-9B4527155C1B}"/>
              </a:ext>
            </a:extLst>
          </p:cNvPr>
          <p:cNvSpPr/>
          <p:nvPr/>
        </p:nvSpPr>
        <p:spPr>
          <a:xfrm>
            <a:off x="4876799" y="3584500"/>
            <a:ext cx="7132144" cy="591003"/>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lvl="0" defTabSz="800100">
              <a:lnSpc>
                <a:spcPct val="90000"/>
              </a:lnSpc>
              <a:spcBef>
                <a:spcPct val="0"/>
              </a:spcBef>
              <a:spcAft>
                <a:spcPct val="35000"/>
              </a:spcAft>
            </a:pPr>
            <a:r>
              <a:rPr lang="en-US" sz="2000" dirty="0">
                <a:solidFill>
                  <a:schemeClr val="tx1"/>
                </a:solidFill>
              </a:rPr>
              <a:t>Monitor, diagnose, and troubleshoot your Azure storage</a:t>
            </a:r>
          </a:p>
        </p:txBody>
      </p:sp>
      <p:grpSp>
        <p:nvGrpSpPr>
          <p:cNvPr id="11" name="Group 10">
            <a:extLst>
              <a:ext uri="{FF2B5EF4-FFF2-40B4-BE49-F238E27FC236}">
                <a16:creationId xmlns:a16="http://schemas.microsoft.com/office/drawing/2014/main" id="{E18E5E17-8A7E-43D0-BFB2-7D2815A48843}"/>
              </a:ext>
              <a:ext uri="{C183D7F6-B498-43B3-948B-1728B52AA6E4}">
                <adec:decorative xmlns:adec="http://schemas.microsoft.com/office/drawing/2017/decorative" val="1"/>
              </a:ext>
            </a:extLst>
          </p:cNvPr>
          <p:cNvGrpSpPr/>
          <p:nvPr/>
        </p:nvGrpSpPr>
        <p:grpSpPr>
          <a:xfrm>
            <a:off x="4887912" y="2533634"/>
            <a:ext cx="7142762" cy="2518259"/>
            <a:chOff x="4887912" y="2533634"/>
            <a:chExt cx="7142762" cy="2518259"/>
          </a:xfrm>
        </p:grpSpPr>
        <p:cxnSp>
          <p:nvCxnSpPr>
            <p:cNvPr id="8" name="Straight Connector 7">
              <a:extLst>
                <a:ext uri="{FF2B5EF4-FFF2-40B4-BE49-F238E27FC236}">
                  <a16:creationId xmlns:a16="http://schemas.microsoft.com/office/drawing/2014/main" id="{CCA86995-A905-4C40-AB9F-797ED5CA620A}"/>
                </a:ext>
                <a:ext uri="{C183D7F6-B498-43B3-948B-1728B52AA6E4}">
                  <adec:decorative xmlns:adec="http://schemas.microsoft.com/office/drawing/2017/decorative" val="1"/>
                </a:ext>
              </a:extLst>
            </p:cNvPr>
            <p:cNvCxnSpPr>
              <a:cxnSpLocks/>
            </p:cNvCxnSpPr>
            <p:nvPr/>
          </p:nvCxnSpPr>
          <p:spPr>
            <a:xfrm>
              <a:off x="4887912" y="2533634"/>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3749B38-C15C-47CB-B2FB-5011A7F0E56D}"/>
                </a:ext>
                <a:ext uri="{C183D7F6-B498-43B3-948B-1728B52AA6E4}">
                  <adec:decorative xmlns:adec="http://schemas.microsoft.com/office/drawing/2017/decorative" val="1"/>
                </a:ext>
              </a:extLst>
            </p:cNvPr>
            <p:cNvCxnSpPr>
              <a:cxnSpLocks/>
            </p:cNvCxnSpPr>
            <p:nvPr/>
          </p:nvCxnSpPr>
          <p:spPr>
            <a:xfrm>
              <a:off x="4887912" y="3407428"/>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740950A-8EAA-4070-A9E9-4ED491BF2E8B}"/>
                </a:ext>
                <a:ext uri="{C183D7F6-B498-43B3-948B-1728B52AA6E4}">
                  <adec:decorative xmlns:adec="http://schemas.microsoft.com/office/drawing/2017/decorative" val="1"/>
                </a:ext>
              </a:extLst>
            </p:cNvPr>
            <p:cNvCxnSpPr>
              <a:cxnSpLocks/>
            </p:cNvCxnSpPr>
            <p:nvPr/>
          </p:nvCxnSpPr>
          <p:spPr>
            <a:xfrm>
              <a:off x="4887912" y="4227291"/>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D34FA27-A7D6-4FC6-B12C-21C6CCDB27BB}"/>
                </a:ext>
                <a:ext uri="{C183D7F6-B498-43B3-948B-1728B52AA6E4}">
                  <adec:decorative xmlns:adec="http://schemas.microsoft.com/office/drawing/2017/decorative" val="1"/>
                </a:ext>
              </a:extLst>
            </p:cNvPr>
            <p:cNvCxnSpPr>
              <a:cxnSpLocks/>
            </p:cNvCxnSpPr>
            <p:nvPr/>
          </p:nvCxnSpPr>
          <p:spPr>
            <a:xfrm>
              <a:off x="4898530" y="5051893"/>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A2C5F7DD-6747-420D-B69F-8CBB8ACA625A}"/>
              </a:ext>
            </a:extLst>
          </p:cNvPr>
          <p:cNvSpPr txBox="1"/>
          <p:nvPr/>
        </p:nvSpPr>
        <p:spPr>
          <a:xfrm>
            <a:off x="4876799" y="4406166"/>
            <a:ext cx="6218766" cy="442914"/>
          </a:xfrm>
          <a:prstGeom prst="rect">
            <a:avLst/>
          </a:prstGeom>
          <a:noFill/>
        </p:spPr>
        <p:txBody>
          <a:bodyPr wrap="square">
            <a:spAutoFit/>
          </a:bodyPr>
          <a:lstStyle/>
          <a:p>
            <a:r>
              <a:rPr lang="en-US" sz="2000" dirty="0">
                <a:solidFill>
                  <a:schemeClr val="tx1"/>
                </a:solidFill>
              </a:rPr>
              <a:t>Design a holistic monitoring strategy on Azure</a:t>
            </a:r>
            <a:endParaRPr lang="en-US" sz="2000" dirty="0"/>
          </a:p>
        </p:txBody>
      </p:sp>
    </p:spTree>
    <p:extLst>
      <p:ext uri="{BB962C8B-B14F-4D97-AF65-F5344CB8AC3E}">
        <p14:creationId xmlns:p14="http://schemas.microsoft.com/office/powerpoint/2010/main" val="245363075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02: Configure Azure Alerts</a:t>
            </a:r>
          </a:p>
        </p:txBody>
      </p:sp>
      <p:pic>
        <p:nvPicPr>
          <p:cNvPr id="7" name="Graphic 6">
            <a:extLst>
              <a:ext uri="{FF2B5EF4-FFF2-40B4-BE49-F238E27FC236}">
                <a16:creationId xmlns:a16="http://schemas.microsoft.com/office/drawing/2014/main" id="{0B374310-4B51-40EB-A752-2F3E8DC8242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04065" y="2787077"/>
            <a:ext cx="1336771" cy="1336771"/>
          </a:xfrm>
          <a:prstGeom prst="rect">
            <a:avLst/>
          </a:prstGeom>
        </p:spPr>
      </p:pic>
    </p:spTree>
    <p:extLst>
      <p:ext uri="{BB962C8B-B14F-4D97-AF65-F5344CB8AC3E}">
        <p14:creationId xmlns:p14="http://schemas.microsoft.com/office/powerpoint/2010/main" val="382038839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2FB1F-5AB3-4049-A586-FF1938836FA3}"/>
              </a:ext>
            </a:extLst>
          </p:cNvPr>
          <p:cNvSpPr>
            <a:spLocks noGrp="1"/>
          </p:cNvSpPr>
          <p:nvPr>
            <p:ph type="title"/>
          </p:nvPr>
        </p:nvSpPr>
        <p:spPr>
          <a:xfrm>
            <a:off x="465139" y="2881710"/>
            <a:ext cx="2506662" cy="1231106"/>
          </a:xfrm>
        </p:spPr>
        <p:txBody>
          <a:bodyPr/>
          <a:lstStyle/>
          <a:p>
            <a:r>
              <a:rPr lang="en-US" dirty="0"/>
              <a:t>Configure Azure Alerts Overview</a:t>
            </a:r>
          </a:p>
        </p:txBody>
      </p:sp>
      <p:sp>
        <p:nvSpPr>
          <p:cNvPr id="43" name="Rectangle 42">
            <a:extLst>
              <a:ext uri="{FF2B5EF4-FFF2-40B4-BE49-F238E27FC236}">
                <a16:creationId xmlns:a16="http://schemas.microsoft.com/office/drawing/2014/main" id="{622AE29B-6D2A-459C-A224-7E67D61D568B}"/>
              </a:ext>
            </a:extLst>
          </p:cNvPr>
          <p:cNvSpPr/>
          <p:nvPr/>
        </p:nvSpPr>
        <p:spPr bwMode="auto">
          <a:xfrm>
            <a:off x="4514657" y="694077"/>
            <a:ext cx="69162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1022350">
              <a:spcBef>
                <a:spcPct val="0"/>
              </a:spcBef>
              <a:spcAft>
                <a:spcPct val="35000"/>
              </a:spcAft>
            </a:pPr>
            <a:r>
              <a:rPr lang="en-US" sz="2000" dirty="0">
                <a:solidFill>
                  <a:schemeClr val="tx1"/>
                </a:solidFill>
              </a:rPr>
              <a:t>Manage Azure Monitor Alerts</a:t>
            </a:r>
          </a:p>
        </p:txBody>
      </p:sp>
      <p:sp>
        <p:nvSpPr>
          <p:cNvPr id="45" name="Rectangle 44">
            <a:extLst>
              <a:ext uri="{FF2B5EF4-FFF2-40B4-BE49-F238E27FC236}">
                <a16:creationId xmlns:a16="http://schemas.microsoft.com/office/drawing/2014/main" id="{CC4A34D8-5E8C-4F06-9EF7-2A66E8E4B741}"/>
              </a:ext>
            </a:extLst>
          </p:cNvPr>
          <p:cNvSpPr/>
          <p:nvPr/>
        </p:nvSpPr>
        <p:spPr bwMode="auto">
          <a:xfrm>
            <a:off x="4514657" y="1424528"/>
            <a:ext cx="69162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1022350">
              <a:spcBef>
                <a:spcPct val="0"/>
              </a:spcBef>
              <a:spcAft>
                <a:spcPct val="35000"/>
              </a:spcAft>
            </a:pPr>
            <a:r>
              <a:rPr lang="en-US" sz="2000" dirty="0">
                <a:solidFill>
                  <a:schemeClr val="tx1"/>
                </a:solidFill>
              </a:rPr>
              <a:t>Create Alert Rules</a:t>
            </a:r>
          </a:p>
        </p:txBody>
      </p:sp>
      <p:sp>
        <p:nvSpPr>
          <p:cNvPr id="47" name="Rectangle 46">
            <a:extLst>
              <a:ext uri="{FF2B5EF4-FFF2-40B4-BE49-F238E27FC236}">
                <a16:creationId xmlns:a16="http://schemas.microsoft.com/office/drawing/2014/main" id="{BF560069-5E70-478C-9C34-1811AF9CDD7A}"/>
              </a:ext>
            </a:extLst>
          </p:cNvPr>
          <p:cNvSpPr/>
          <p:nvPr/>
        </p:nvSpPr>
        <p:spPr bwMode="auto">
          <a:xfrm>
            <a:off x="4507604" y="2116372"/>
            <a:ext cx="69162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1022350">
              <a:spcBef>
                <a:spcPct val="0"/>
              </a:spcBef>
              <a:spcAft>
                <a:spcPct val="35000"/>
              </a:spcAft>
            </a:pPr>
            <a:r>
              <a:rPr lang="en-US" sz="2000" dirty="0">
                <a:solidFill>
                  <a:schemeClr val="tx1"/>
                </a:solidFill>
              </a:rPr>
              <a:t>Create Action Groups</a:t>
            </a:r>
          </a:p>
        </p:txBody>
      </p:sp>
      <p:sp>
        <p:nvSpPr>
          <p:cNvPr id="49" name="Rectangle 48">
            <a:extLst>
              <a:ext uri="{FF2B5EF4-FFF2-40B4-BE49-F238E27FC236}">
                <a16:creationId xmlns:a16="http://schemas.microsoft.com/office/drawing/2014/main" id="{2BA97CF4-8A69-4DE0-B93A-1661AF39A7DD}"/>
              </a:ext>
            </a:extLst>
          </p:cNvPr>
          <p:cNvSpPr/>
          <p:nvPr/>
        </p:nvSpPr>
        <p:spPr bwMode="auto">
          <a:xfrm>
            <a:off x="4514657" y="2852153"/>
            <a:ext cx="69162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1022350">
              <a:spcBef>
                <a:spcPct val="0"/>
              </a:spcBef>
              <a:spcAft>
                <a:spcPct val="35000"/>
              </a:spcAft>
            </a:pPr>
            <a:r>
              <a:rPr lang="en-US" sz="2000" dirty="0">
                <a:solidFill>
                  <a:schemeClr val="tx1"/>
                </a:solidFill>
              </a:rPr>
              <a:t>Demonstration – Alerts</a:t>
            </a:r>
          </a:p>
        </p:txBody>
      </p:sp>
      <p:grpSp>
        <p:nvGrpSpPr>
          <p:cNvPr id="5" name="Group 4">
            <a:extLst>
              <a:ext uri="{FF2B5EF4-FFF2-40B4-BE49-F238E27FC236}">
                <a16:creationId xmlns:a16="http://schemas.microsoft.com/office/drawing/2014/main" id="{EF5B5D59-FA98-4811-954C-28C2429A36F1}"/>
              </a:ext>
              <a:ext uri="{C183D7F6-B498-43B3-948B-1728B52AA6E4}">
                <adec:decorative xmlns:adec="http://schemas.microsoft.com/office/drawing/2017/decorative" val="1"/>
              </a:ext>
            </a:extLst>
          </p:cNvPr>
          <p:cNvGrpSpPr/>
          <p:nvPr/>
        </p:nvGrpSpPr>
        <p:grpSpPr>
          <a:xfrm>
            <a:off x="3732342" y="593120"/>
            <a:ext cx="613880" cy="3425724"/>
            <a:chOff x="3856520" y="738261"/>
            <a:chExt cx="669298" cy="3519696"/>
          </a:xfrm>
        </p:grpSpPr>
        <p:grpSp>
          <p:nvGrpSpPr>
            <p:cNvPr id="3" name="Group 2">
              <a:extLst>
                <a:ext uri="{FF2B5EF4-FFF2-40B4-BE49-F238E27FC236}">
                  <a16:creationId xmlns:a16="http://schemas.microsoft.com/office/drawing/2014/main" id="{B27D0F99-D6B7-435E-BBB3-A915E2A12A99}"/>
                </a:ext>
              </a:extLst>
            </p:cNvPr>
            <p:cNvGrpSpPr/>
            <p:nvPr/>
          </p:nvGrpSpPr>
          <p:grpSpPr>
            <a:xfrm>
              <a:off x="3856521" y="738261"/>
              <a:ext cx="669297" cy="2759001"/>
              <a:chOff x="3856521" y="1018672"/>
              <a:chExt cx="1045464" cy="4846891"/>
            </a:xfrm>
          </p:grpSpPr>
          <p:pic>
            <p:nvPicPr>
              <p:cNvPr id="12" name="Picture 11">
                <a:extLst>
                  <a:ext uri="{FF2B5EF4-FFF2-40B4-BE49-F238E27FC236}">
                    <a16:creationId xmlns:a16="http://schemas.microsoft.com/office/drawing/2014/main" id="{87982FAF-A241-4125-BC34-E4FA75E59B56}"/>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56521" y="1018672"/>
                <a:ext cx="1045464" cy="1045464"/>
              </a:xfrm>
              <a:prstGeom prst="rect">
                <a:avLst/>
              </a:prstGeom>
            </p:spPr>
          </p:pic>
          <p:pic>
            <p:nvPicPr>
              <p:cNvPr id="40" name="Picture 39" descr="Icon of a computer screen">
                <a:extLst>
                  <a:ext uri="{FF2B5EF4-FFF2-40B4-BE49-F238E27FC236}">
                    <a16:creationId xmlns:a16="http://schemas.microsoft.com/office/drawing/2014/main" id="{6F452294-FA0C-44FD-87B0-AD738925D6DD}"/>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143373" y="1305524"/>
                <a:ext cx="471760" cy="471760"/>
              </a:xfrm>
              <a:prstGeom prst="rect">
                <a:avLst/>
              </a:prstGeom>
            </p:spPr>
          </p:pic>
          <p:pic>
            <p:nvPicPr>
              <p:cNvPr id="14" name="Picture 13">
                <a:extLst>
                  <a:ext uri="{FF2B5EF4-FFF2-40B4-BE49-F238E27FC236}">
                    <a16:creationId xmlns:a16="http://schemas.microsoft.com/office/drawing/2014/main" id="{BCB4FF97-E66C-40E2-98E5-044AD19CD96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56521" y="2285814"/>
                <a:ext cx="1045464" cy="1045464"/>
              </a:xfrm>
              <a:prstGeom prst="rect">
                <a:avLst/>
              </a:prstGeom>
            </p:spPr>
          </p:pic>
          <p:pic>
            <p:nvPicPr>
              <p:cNvPr id="37" name="Picture 36" descr="Icon of a top view section of human brain">
                <a:extLst>
                  <a:ext uri="{FF2B5EF4-FFF2-40B4-BE49-F238E27FC236}">
                    <a16:creationId xmlns:a16="http://schemas.microsoft.com/office/drawing/2014/main" id="{2071FED3-19E4-484A-A4AC-FD4E5DA17DD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47575" y="2576868"/>
                <a:ext cx="463356" cy="463356"/>
              </a:xfrm>
              <a:prstGeom prst="rect">
                <a:avLst/>
              </a:prstGeom>
            </p:spPr>
          </p:pic>
          <p:pic>
            <p:nvPicPr>
              <p:cNvPr id="16" name="Picture 15">
                <a:extLst>
                  <a:ext uri="{FF2B5EF4-FFF2-40B4-BE49-F238E27FC236}">
                    <a16:creationId xmlns:a16="http://schemas.microsoft.com/office/drawing/2014/main" id="{AD33934A-FF92-4BF4-B13D-C6C8EAA2192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56521" y="3552956"/>
                <a:ext cx="1045464" cy="1045464"/>
              </a:xfrm>
              <a:prstGeom prst="rect">
                <a:avLst/>
              </a:prstGeom>
            </p:spPr>
          </p:pic>
          <p:pic>
            <p:nvPicPr>
              <p:cNvPr id="38" name="Picture 37" descr="Icon of two people">
                <a:extLst>
                  <a:ext uri="{FF2B5EF4-FFF2-40B4-BE49-F238E27FC236}">
                    <a16:creationId xmlns:a16="http://schemas.microsoft.com/office/drawing/2014/main" id="{43F6ECE7-291D-4AE1-89F9-01E67E3671D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131362" y="3827797"/>
                <a:ext cx="495782" cy="495782"/>
              </a:xfrm>
              <a:prstGeom prst="rect">
                <a:avLst/>
              </a:prstGeom>
            </p:spPr>
          </p:pic>
          <p:pic>
            <p:nvPicPr>
              <p:cNvPr id="18" name="Picture 17">
                <a:extLst>
                  <a:ext uri="{FF2B5EF4-FFF2-40B4-BE49-F238E27FC236}">
                    <a16:creationId xmlns:a16="http://schemas.microsoft.com/office/drawing/2014/main" id="{B3E289E9-3FFE-47ED-A304-7F4C789A9D03}"/>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56521" y="4820099"/>
                <a:ext cx="1045464" cy="1045464"/>
              </a:xfrm>
              <a:prstGeom prst="rect">
                <a:avLst/>
              </a:prstGeom>
            </p:spPr>
          </p:pic>
          <p:pic>
            <p:nvPicPr>
              <p:cNvPr id="39" name="Picture 38" descr="Icon of a person sitting in a desk">
                <a:extLst>
                  <a:ext uri="{FF2B5EF4-FFF2-40B4-BE49-F238E27FC236}">
                    <a16:creationId xmlns:a16="http://schemas.microsoft.com/office/drawing/2014/main" id="{371C6F8B-2003-41FD-A7E3-E0C6E7981A5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147410" y="5110988"/>
                <a:ext cx="463686" cy="463686"/>
              </a:xfrm>
              <a:prstGeom prst="rect">
                <a:avLst/>
              </a:prstGeom>
            </p:spPr>
          </p:pic>
        </p:grpSp>
        <p:grpSp>
          <p:nvGrpSpPr>
            <p:cNvPr id="19" name="Group 18">
              <a:extLst>
                <a:ext uri="{FF2B5EF4-FFF2-40B4-BE49-F238E27FC236}">
                  <a16:creationId xmlns:a16="http://schemas.microsoft.com/office/drawing/2014/main" id="{9499EC4C-38AC-400D-878D-59BA2D55724B}"/>
                </a:ext>
              </a:extLst>
            </p:cNvPr>
            <p:cNvGrpSpPr/>
            <p:nvPr/>
          </p:nvGrpSpPr>
          <p:grpSpPr>
            <a:xfrm>
              <a:off x="3856520" y="3662845"/>
              <a:ext cx="669297" cy="595112"/>
              <a:chOff x="10493727" y="629664"/>
              <a:chExt cx="519000" cy="503150"/>
            </a:xfrm>
          </p:grpSpPr>
          <p:pic>
            <p:nvPicPr>
              <p:cNvPr id="20" name="Picture 19">
                <a:extLst>
                  <a:ext uri="{FF2B5EF4-FFF2-40B4-BE49-F238E27FC236}">
                    <a16:creationId xmlns:a16="http://schemas.microsoft.com/office/drawing/2014/main" id="{66C36678-E121-4B31-846B-92FE9EB55A59}"/>
                  </a:ext>
                </a:extLst>
              </p:cNvPr>
              <p:cNvPicPr>
                <a:picLocks noChangeAspect="1"/>
              </p:cNvPicPr>
              <p:nvPr/>
            </p:nvPicPr>
            <p:blipFill>
              <a:blip r:embed="rId8"/>
              <a:stretch>
                <a:fillRect/>
              </a:stretch>
            </p:blipFill>
            <p:spPr>
              <a:xfrm>
                <a:off x="10493727" y="629664"/>
                <a:ext cx="519000" cy="503150"/>
              </a:xfrm>
              <a:prstGeom prst="rect">
                <a:avLst/>
              </a:prstGeom>
            </p:spPr>
          </p:pic>
          <p:grpSp>
            <p:nvGrpSpPr>
              <p:cNvPr id="21" name="Group 20">
                <a:extLst>
                  <a:ext uri="{FF2B5EF4-FFF2-40B4-BE49-F238E27FC236}">
                    <a16:creationId xmlns:a16="http://schemas.microsoft.com/office/drawing/2014/main" id="{C4DD8428-AF67-4207-95E9-342936E09EBE}"/>
                  </a:ext>
                </a:extLst>
              </p:cNvPr>
              <p:cNvGrpSpPr/>
              <p:nvPr/>
            </p:nvGrpSpPr>
            <p:grpSpPr>
              <a:xfrm>
                <a:off x="10604345" y="727773"/>
                <a:ext cx="297764" cy="272864"/>
                <a:chOff x="3876178" y="3413953"/>
                <a:chExt cx="297764" cy="255320"/>
              </a:xfrm>
            </p:grpSpPr>
            <p:sp>
              <p:nvSpPr>
                <p:cNvPr id="22" name="Freeform: Shape 21">
                  <a:extLst>
                    <a:ext uri="{FF2B5EF4-FFF2-40B4-BE49-F238E27FC236}">
                      <a16:creationId xmlns:a16="http://schemas.microsoft.com/office/drawing/2014/main" id="{9C6A0AEE-D000-4ED0-916D-CD7F25E4E755}"/>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825DA08-67C4-43AA-BC7A-D038F3FD901A}"/>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A7825908-6C04-4DD8-9043-5F0C69F09EBE}"/>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1E76D162-D40D-46D3-A831-68687418702B}"/>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F6A8723F-6F0D-4589-9C57-09D88F353763}"/>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FF58B4C-F497-4C26-955E-E6FAEA336865}"/>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FD19C121-E467-42AF-97B9-8BEFDBD8D1E1}"/>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09B47BA0-1F46-4A20-8805-EDBAF08EDCC8}"/>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4" name="Rectangle 3">
            <a:extLst>
              <a:ext uri="{FF2B5EF4-FFF2-40B4-BE49-F238E27FC236}">
                <a16:creationId xmlns:a16="http://schemas.microsoft.com/office/drawing/2014/main" id="{66405AB6-E293-450C-AA09-6257C5428930}"/>
              </a:ext>
            </a:extLst>
          </p:cNvPr>
          <p:cNvSpPr/>
          <p:nvPr/>
        </p:nvSpPr>
        <p:spPr bwMode="auto">
          <a:xfrm>
            <a:off x="4507604" y="3589978"/>
            <a:ext cx="69162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1022350">
              <a:spcBef>
                <a:spcPct val="0"/>
              </a:spcBef>
              <a:spcAft>
                <a:spcPct val="35000"/>
              </a:spcAft>
            </a:pPr>
            <a:r>
              <a:rPr lang="en-US" sz="2000" dirty="0">
                <a:solidFill>
                  <a:schemeClr val="tx1"/>
                </a:solidFill>
              </a:rPr>
              <a:t>Summary and Resources</a:t>
            </a:r>
          </a:p>
        </p:txBody>
      </p:sp>
    </p:spTree>
    <p:extLst>
      <p:ext uri="{BB962C8B-B14F-4D97-AF65-F5344CB8AC3E}">
        <p14:creationId xmlns:p14="http://schemas.microsoft.com/office/powerpoint/2010/main" val="146761663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Azure Monitor Alerts</a:t>
            </a:r>
          </a:p>
        </p:txBody>
      </p:sp>
      <p:sp>
        <p:nvSpPr>
          <p:cNvPr id="10" name="Rectangle 9">
            <a:extLst>
              <a:ext uri="{FF2B5EF4-FFF2-40B4-BE49-F238E27FC236}">
                <a16:creationId xmlns:a16="http://schemas.microsoft.com/office/drawing/2014/main" id="{F9F2B57B-47E1-4D97-9C8B-07D3A82404A5}"/>
              </a:ext>
              <a:ext uri="{C183D7F6-B498-43B3-948B-1728B52AA6E4}">
                <adec:decorative xmlns:adec="http://schemas.microsoft.com/office/drawing/2017/decorative" val="1"/>
              </a:ext>
            </a:extLst>
          </p:cNvPr>
          <p:cNvSpPr/>
          <p:nvPr/>
        </p:nvSpPr>
        <p:spPr bwMode="auto">
          <a:xfrm>
            <a:off x="427038" y="1192214"/>
            <a:ext cx="11582400" cy="406558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2" name="Picture 2" descr="Screenshot of the Azure Monitor alerts page. Several alerts are shown">
            <a:extLst>
              <a:ext uri="{FF2B5EF4-FFF2-40B4-BE49-F238E27FC236}">
                <a16:creationId xmlns:a16="http://schemas.microsoft.com/office/drawing/2014/main" id="{7614E294-5392-4E05-A6EB-63502F7EF3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24107" y="1354902"/>
            <a:ext cx="7988261" cy="3737798"/>
          </a:xfrm>
          <a:prstGeom prst="rect">
            <a:avLst/>
          </a:prstGeom>
        </p:spPr>
      </p:pic>
      <p:sp>
        <p:nvSpPr>
          <p:cNvPr id="7" name="Freeform: Shape 6">
            <a:extLst>
              <a:ext uri="{FF2B5EF4-FFF2-40B4-BE49-F238E27FC236}">
                <a16:creationId xmlns:a16="http://schemas.microsoft.com/office/drawing/2014/main" id="{F4D42587-81E0-4C42-A323-FB805604F529}"/>
              </a:ext>
            </a:extLst>
          </p:cNvPr>
          <p:cNvSpPr/>
          <p:nvPr/>
        </p:nvSpPr>
        <p:spPr>
          <a:xfrm>
            <a:off x="440570" y="5410200"/>
            <a:ext cx="3749052" cy="9515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200" dirty="0">
                <a:solidFill>
                  <a:schemeClr val="tx1"/>
                </a:solidFill>
              </a:rPr>
              <a:t>Unified authoring experience</a:t>
            </a:r>
          </a:p>
        </p:txBody>
      </p:sp>
      <p:sp>
        <p:nvSpPr>
          <p:cNvPr id="8" name="Freeform: Shape 7">
            <a:extLst>
              <a:ext uri="{FF2B5EF4-FFF2-40B4-BE49-F238E27FC236}">
                <a16:creationId xmlns:a16="http://schemas.microsoft.com/office/drawing/2014/main" id="{562B9980-8B41-4448-91CA-A67996CF948E}"/>
              </a:ext>
            </a:extLst>
          </p:cNvPr>
          <p:cNvSpPr/>
          <p:nvPr/>
        </p:nvSpPr>
        <p:spPr>
          <a:xfrm>
            <a:off x="4344922" y="5410200"/>
            <a:ext cx="3749052" cy="9515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200" dirty="0">
                <a:solidFill>
                  <a:schemeClr val="tx1"/>
                </a:solidFill>
              </a:rPr>
              <a:t>Displayed by severity </a:t>
            </a:r>
          </a:p>
        </p:txBody>
      </p:sp>
      <p:sp>
        <p:nvSpPr>
          <p:cNvPr id="9" name="Freeform: Shape 8">
            <a:extLst>
              <a:ext uri="{FF2B5EF4-FFF2-40B4-BE49-F238E27FC236}">
                <a16:creationId xmlns:a16="http://schemas.microsoft.com/office/drawing/2014/main" id="{2BA2D5E0-6A97-4DFD-A00C-8FF7C464A48D}"/>
              </a:ext>
            </a:extLst>
          </p:cNvPr>
          <p:cNvSpPr/>
          <p:nvPr/>
        </p:nvSpPr>
        <p:spPr>
          <a:xfrm>
            <a:off x="8249273" y="5410200"/>
            <a:ext cx="3749052" cy="9515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200" dirty="0">
                <a:solidFill>
                  <a:schemeClr val="tx1"/>
                </a:solidFill>
              </a:rPr>
              <a:t>Categorized by New, Acknowledged, and Closed</a:t>
            </a:r>
          </a:p>
        </p:txBody>
      </p:sp>
    </p:spTree>
    <p:extLst>
      <p:ext uri="{BB962C8B-B14F-4D97-AF65-F5344CB8AC3E}">
        <p14:creationId xmlns:p14="http://schemas.microsoft.com/office/powerpoint/2010/main" val="422655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Alert Rules</a:t>
            </a:r>
          </a:p>
        </p:txBody>
      </p:sp>
      <p:sp>
        <p:nvSpPr>
          <p:cNvPr id="5" name="Rectangle 4">
            <a:extLst>
              <a:ext uri="{FF2B5EF4-FFF2-40B4-BE49-F238E27FC236}">
                <a16:creationId xmlns:a16="http://schemas.microsoft.com/office/drawing/2014/main" id="{31FF90C2-D06C-4BCE-A349-7A23B68A5393}"/>
              </a:ext>
              <a:ext uri="{C183D7F6-B498-43B3-948B-1728B52AA6E4}">
                <adec:decorative xmlns:adec="http://schemas.microsoft.com/office/drawing/2017/decorative" val="0"/>
              </a:ext>
            </a:extLst>
          </p:cNvPr>
          <p:cNvSpPr/>
          <p:nvPr/>
        </p:nvSpPr>
        <p:spPr bwMode="auto">
          <a:xfrm>
            <a:off x="427038" y="1192210"/>
            <a:ext cx="4691062" cy="1280057"/>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200" dirty="0">
                <a:solidFill>
                  <a:schemeClr val="tx2">
                    <a:lumMod val="50000"/>
                  </a:schemeClr>
                </a:solidFill>
                <a:latin typeface="+mj-lt"/>
              </a:rPr>
              <a:t>Scope</a:t>
            </a:r>
            <a:r>
              <a:rPr lang="en-US" sz="2200" dirty="0">
                <a:solidFill>
                  <a:schemeClr val="tx2">
                    <a:lumMod val="50000"/>
                  </a:schemeClr>
                </a:solidFill>
              </a:rPr>
              <a:t>:</a:t>
            </a:r>
            <a:r>
              <a:rPr lang="en-US" sz="2200" dirty="0">
                <a:solidFill>
                  <a:schemeClr val="tx2"/>
                </a:solidFill>
              </a:rPr>
              <a:t> </a:t>
            </a:r>
            <a:r>
              <a:rPr lang="en-US" sz="2200" dirty="0">
                <a:solidFill>
                  <a:schemeClr val="tx1"/>
                </a:solidFill>
              </a:rPr>
              <a:t>Target selection, Alert criteria, and Alert logic</a:t>
            </a:r>
          </a:p>
        </p:txBody>
      </p:sp>
      <p:sp>
        <p:nvSpPr>
          <p:cNvPr id="7" name="Rectangle 6">
            <a:extLst>
              <a:ext uri="{FF2B5EF4-FFF2-40B4-BE49-F238E27FC236}">
                <a16:creationId xmlns:a16="http://schemas.microsoft.com/office/drawing/2014/main" id="{790CD544-9B57-42E2-919B-92BB3129B944}"/>
              </a:ext>
              <a:ext uri="{C183D7F6-B498-43B3-948B-1728B52AA6E4}">
                <adec:decorative xmlns:adec="http://schemas.microsoft.com/office/drawing/2017/decorative" val="0"/>
              </a:ext>
            </a:extLst>
          </p:cNvPr>
          <p:cNvSpPr/>
          <p:nvPr/>
        </p:nvSpPr>
        <p:spPr bwMode="auto">
          <a:xfrm>
            <a:off x="421244" y="2620536"/>
            <a:ext cx="4691062" cy="141543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200" dirty="0">
                <a:solidFill>
                  <a:schemeClr val="tx2">
                    <a:lumMod val="50000"/>
                  </a:schemeClr>
                </a:solidFill>
                <a:latin typeface="+mj-lt"/>
              </a:rPr>
              <a:t>Alert rule details</a:t>
            </a:r>
            <a:r>
              <a:rPr lang="en-US" sz="2200" dirty="0">
                <a:solidFill>
                  <a:schemeClr val="tx2">
                    <a:lumMod val="50000"/>
                  </a:schemeClr>
                </a:solidFill>
              </a:rPr>
              <a:t>:</a:t>
            </a:r>
            <a:r>
              <a:rPr lang="en-US" sz="2200" dirty="0">
                <a:solidFill>
                  <a:schemeClr val="tx2"/>
                </a:solidFill>
              </a:rPr>
              <a:t> </a:t>
            </a:r>
            <a:r>
              <a:rPr lang="en-US" sz="2200" dirty="0">
                <a:solidFill>
                  <a:schemeClr val="tx1"/>
                </a:solidFill>
              </a:rPr>
              <a:t>name, description, and severity (0 to 4)</a:t>
            </a:r>
          </a:p>
        </p:txBody>
      </p:sp>
      <p:sp>
        <p:nvSpPr>
          <p:cNvPr id="8" name="Rectangle 7">
            <a:extLst>
              <a:ext uri="{FF2B5EF4-FFF2-40B4-BE49-F238E27FC236}">
                <a16:creationId xmlns:a16="http://schemas.microsoft.com/office/drawing/2014/main" id="{18C0A3FD-EA7F-4653-A750-2530A0D88FD9}"/>
              </a:ext>
              <a:ext uri="{C183D7F6-B498-43B3-948B-1728B52AA6E4}">
                <adec:decorative xmlns:adec="http://schemas.microsoft.com/office/drawing/2017/decorative" val="0"/>
              </a:ext>
            </a:extLst>
          </p:cNvPr>
          <p:cNvSpPr/>
          <p:nvPr/>
        </p:nvSpPr>
        <p:spPr bwMode="auto">
          <a:xfrm>
            <a:off x="421244" y="4195674"/>
            <a:ext cx="4691062" cy="2166072"/>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200" dirty="0">
                <a:solidFill>
                  <a:schemeClr val="tx2">
                    <a:lumMod val="50000"/>
                  </a:schemeClr>
                </a:solidFill>
                <a:latin typeface="+mj-lt"/>
              </a:rPr>
              <a:t>Action group</a:t>
            </a:r>
            <a:r>
              <a:rPr lang="en-US" sz="2200" dirty="0">
                <a:solidFill>
                  <a:schemeClr val="tx2">
                    <a:lumMod val="50000"/>
                  </a:schemeClr>
                </a:solidFill>
              </a:rPr>
              <a:t>: </a:t>
            </a:r>
            <a:r>
              <a:rPr lang="en-US" sz="2200" dirty="0">
                <a:solidFill>
                  <a:schemeClr val="tx1"/>
                </a:solidFill>
              </a:rPr>
              <a:t>Notify your team</a:t>
            </a:r>
            <a:br>
              <a:rPr lang="en-US" sz="2200" dirty="0">
                <a:solidFill>
                  <a:schemeClr val="tx1"/>
                </a:solidFill>
              </a:rPr>
            </a:br>
            <a:r>
              <a:rPr lang="en-US" sz="2200" dirty="0">
                <a:solidFill>
                  <a:schemeClr val="tx1"/>
                </a:solidFill>
              </a:rPr>
              <a:t>via email and text messages or automate actions using webhooks and runbooks</a:t>
            </a:r>
          </a:p>
        </p:txBody>
      </p:sp>
      <p:sp>
        <p:nvSpPr>
          <p:cNvPr id="9" name="Rectangle 8">
            <a:extLst>
              <a:ext uri="{FF2B5EF4-FFF2-40B4-BE49-F238E27FC236}">
                <a16:creationId xmlns:a16="http://schemas.microsoft.com/office/drawing/2014/main" id="{0A571BA5-99DF-4DD7-BE78-65AB8DA24612}"/>
              </a:ext>
              <a:ext uri="{C183D7F6-B498-43B3-948B-1728B52AA6E4}">
                <adec:decorative xmlns:adec="http://schemas.microsoft.com/office/drawing/2017/decorative" val="1"/>
              </a:ext>
            </a:extLst>
          </p:cNvPr>
          <p:cNvSpPr/>
          <p:nvPr/>
        </p:nvSpPr>
        <p:spPr bwMode="auto">
          <a:xfrm>
            <a:off x="5270500" y="1192211"/>
            <a:ext cx="6738938" cy="516953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19" name="Picture 18" descr="Screenshot of the Create alert rule page. ">
            <a:extLst>
              <a:ext uri="{FF2B5EF4-FFF2-40B4-BE49-F238E27FC236}">
                <a16:creationId xmlns:a16="http://schemas.microsoft.com/office/drawing/2014/main" id="{F8E20F18-8783-4317-88BD-3F7357E6761E}"/>
              </a:ext>
            </a:extLst>
          </p:cNvPr>
          <p:cNvPicPr>
            <a:picLocks noChangeAspect="1"/>
          </p:cNvPicPr>
          <p:nvPr/>
        </p:nvPicPr>
        <p:blipFill>
          <a:blip r:embed="rId3"/>
          <a:stretch>
            <a:fillRect/>
          </a:stretch>
        </p:blipFill>
        <p:spPr>
          <a:xfrm>
            <a:off x="5586888" y="1369696"/>
            <a:ext cx="6109812" cy="4876443"/>
          </a:xfrm>
          <a:prstGeom prst="rect">
            <a:avLst/>
          </a:prstGeom>
        </p:spPr>
      </p:pic>
    </p:spTree>
    <p:extLst>
      <p:ext uri="{BB962C8B-B14F-4D97-AF65-F5344CB8AC3E}">
        <p14:creationId xmlns:p14="http://schemas.microsoft.com/office/powerpoint/2010/main" val="2992554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Action Groups</a:t>
            </a:r>
          </a:p>
        </p:txBody>
      </p:sp>
      <p:sp>
        <p:nvSpPr>
          <p:cNvPr id="8" name="Rectangle 7">
            <a:extLst>
              <a:ext uri="{FF2B5EF4-FFF2-40B4-BE49-F238E27FC236}">
                <a16:creationId xmlns:a16="http://schemas.microsoft.com/office/drawing/2014/main" id="{84E87EFB-8C40-486A-8EA0-06670498B356}"/>
              </a:ext>
              <a:ext uri="{C183D7F6-B498-43B3-948B-1728B52AA6E4}">
                <adec:decorative xmlns:adec="http://schemas.microsoft.com/office/drawing/2017/decorative" val="0"/>
              </a:ext>
            </a:extLst>
          </p:cNvPr>
          <p:cNvSpPr/>
          <p:nvPr/>
        </p:nvSpPr>
        <p:spPr bwMode="auto">
          <a:xfrm>
            <a:off x="427037" y="1464793"/>
            <a:ext cx="5215250" cy="1733351"/>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200" dirty="0">
                <a:solidFill>
                  <a:schemeClr val="tx1"/>
                </a:solidFill>
              </a:rPr>
              <a:t>Configure the method in which users will be notified when the action group triggers</a:t>
            </a:r>
          </a:p>
        </p:txBody>
      </p:sp>
      <p:sp>
        <p:nvSpPr>
          <p:cNvPr id="10" name="Rectangle 9">
            <a:extLst>
              <a:ext uri="{FF2B5EF4-FFF2-40B4-BE49-F238E27FC236}">
                <a16:creationId xmlns:a16="http://schemas.microsoft.com/office/drawing/2014/main" id="{F0EB7391-CEA6-4D08-9675-907CEF06BE36}"/>
              </a:ext>
              <a:ext uri="{C183D7F6-B498-43B3-948B-1728B52AA6E4}">
                <adec:decorative xmlns:adec="http://schemas.microsoft.com/office/drawing/2017/decorative" val="0"/>
              </a:ext>
            </a:extLst>
          </p:cNvPr>
          <p:cNvSpPr/>
          <p:nvPr/>
        </p:nvSpPr>
        <p:spPr bwMode="auto">
          <a:xfrm>
            <a:off x="427038" y="4035071"/>
            <a:ext cx="5215249" cy="1733351"/>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200" dirty="0">
                <a:solidFill>
                  <a:schemeClr val="tx1"/>
                </a:solidFill>
              </a:rPr>
              <a:t>Configure the method in which actions are performed when the action group triggers</a:t>
            </a:r>
          </a:p>
        </p:txBody>
      </p:sp>
      <p:pic>
        <p:nvPicPr>
          <p:cNvPr id="15" name="Picture 14" descr="Screenshot of the Portal Action Group Notifications tab. ">
            <a:extLst>
              <a:ext uri="{FF2B5EF4-FFF2-40B4-BE49-F238E27FC236}">
                <a16:creationId xmlns:a16="http://schemas.microsoft.com/office/drawing/2014/main" id="{B7D0BF3F-742A-4D1D-80D7-1A59C7F5CD0C}"/>
              </a:ext>
            </a:extLst>
          </p:cNvPr>
          <p:cNvPicPr>
            <a:picLocks noChangeAspect="1"/>
          </p:cNvPicPr>
          <p:nvPr/>
        </p:nvPicPr>
        <p:blipFill>
          <a:blip r:embed="rId3"/>
          <a:stretch>
            <a:fillRect/>
          </a:stretch>
        </p:blipFill>
        <p:spPr>
          <a:xfrm>
            <a:off x="5921375" y="1245519"/>
            <a:ext cx="6153150" cy="1952625"/>
          </a:xfrm>
          <a:prstGeom prst="rect">
            <a:avLst/>
          </a:prstGeom>
        </p:spPr>
      </p:pic>
      <p:pic>
        <p:nvPicPr>
          <p:cNvPr id="18" name="Picture 17" descr="Screenshot of the Portal Action Group Actions tab. ">
            <a:extLst>
              <a:ext uri="{FF2B5EF4-FFF2-40B4-BE49-F238E27FC236}">
                <a16:creationId xmlns:a16="http://schemas.microsoft.com/office/drawing/2014/main" id="{651CEAA4-92ED-44F6-BECB-D0C7CD8C19C7}"/>
              </a:ext>
            </a:extLst>
          </p:cNvPr>
          <p:cNvPicPr>
            <a:picLocks noChangeAspect="1"/>
          </p:cNvPicPr>
          <p:nvPr/>
        </p:nvPicPr>
        <p:blipFill>
          <a:blip r:embed="rId4"/>
          <a:stretch>
            <a:fillRect/>
          </a:stretch>
        </p:blipFill>
        <p:spPr>
          <a:xfrm>
            <a:off x="6020274" y="3491491"/>
            <a:ext cx="5692776" cy="2820512"/>
          </a:xfrm>
          <a:prstGeom prst="rect">
            <a:avLst/>
          </a:prstGeom>
        </p:spPr>
      </p:pic>
      <p:sp>
        <p:nvSpPr>
          <p:cNvPr id="20" name="Rectangle 19">
            <a:extLst>
              <a:ext uri="{FF2B5EF4-FFF2-40B4-BE49-F238E27FC236}">
                <a16:creationId xmlns:a16="http://schemas.microsoft.com/office/drawing/2014/main" id="{7B2BDFE6-D4A9-4C86-9B69-57AA12FC25F0}"/>
              </a:ext>
              <a:ext uri="{C183D7F6-B498-43B3-948B-1728B52AA6E4}">
                <adec:decorative xmlns:adec="http://schemas.microsoft.com/office/drawing/2017/decorative" val="1"/>
              </a:ext>
            </a:extLst>
          </p:cNvPr>
          <p:cNvSpPr/>
          <p:nvPr/>
        </p:nvSpPr>
        <p:spPr bwMode="auto">
          <a:xfrm>
            <a:off x="5891752" y="3396281"/>
            <a:ext cx="6117685" cy="2915721"/>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sp>
        <p:nvSpPr>
          <p:cNvPr id="11" name="Rectangle 10">
            <a:extLst>
              <a:ext uri="{FF2B5EF4-FFF2-40B4-BE49-F238E27FC236}">
                <a16:creationId xmlns:a16="http://schemas.microsoft.com/office/drawing/2014/main" id="{E37B3AB1-C9BA-49FC-9C76-8DFC7F45A7F5}"/>
              </a:ext>
              <a:ext uri="{C183D7F6-B498-43B3-948B-1728B52AA6E4}">
                <adec:decorative xmlns:adec="http://schemas.microsoft.com/office/drawing/2017/decorative" val="1"/>
              </a:ext>
            </a:extLst>
          </p:cNvPr>
          <p:cNvSpPr/>
          <p:nvPr/>
        </p:nvSpPr>
        <p:spPr bwMode="auto">
          <a:xfrm>
            <a:off x="5891752" y="1192214"/>
            <a:ext cx="6117685" cy="207888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spTree>
    <p:extLst>
      <p:ext uri="{BB962C8B-B14F-4D97-AF65-F5344CB8AC3E}">
        <p14:creationId xmlns:p14="http://schemas.microsoft.com/office/powerpoint/2010/main" val="1082155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36EDCF-1ABE-4C85-987F-3E8F231E43D7}"/>
              </a:ext>
            </a:extLst>
          </p:cNvPr>
          <p:cNvSpPr>
            <a:spLocks noGrp="1"/>
          </p:cNvSpPr>
          <p:nvPr>
            <p:ph type="title"/>
          </p:nvPr>
        </p:nvSpPr>
        <p:spPr/>
        <p:txBody>
          <a:bodyPr/>
          <a:lstStyle/>
          <a:p>
            <a:r>
              <a:rPr lang="en-US" dirty="0"/>
              <a:t>Demonstration – Alerts</a:t>
            </a:r>
          </a:p>
        </p:txBody>
      </p:sp>
      <p:pic>
        <p:nvPicPr>
          <p:cNvPr id="12" name="Picture 11">
            <a:extLst>
              <a:ext uri="{FF2B5EF4-FFF2-40B4-BE49-F238E27FC236}">
                <a16:creationId xmlns:a16="http://schemas.microsoft.com/office/drawing/2014/main" id="{371800B6-E6AA-468D-AE6C-019423F7D32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5138" y="1389062"/>
            <a:ext cx="1045464" cy="1045464"/>
          </a:xfrm>
          <a:prstGeom prst="rect">
            <a:avLst/>
          </a:prstGeom>
        </p:spPr>
      </p:pic>
      <p:pic>
        <p:nvPicPr>
          <p:cNvPr id="28" name="Picture 27" descr="Icon of a top view section of human brain">
            <a:extLst>
              <a:ext uri="{FF2B5EF4-FFF2-40B4-BE49-F238E27FC236}">
                <a16:creationId xmlns:a16="http://schemas.microsoft.com/office/drawing/2014/main" id="{FA1D81A3-C7C4-4DF7-854C-C3DF4BDCAE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7778" y="1681702"/>
            <a:ext cx="460184" cy="460184"/>
          </a:xfrm>
          <a:prstGeom prst="rect">
            <a:avLst/>
          </a:prstGeom>
        </p:spPr>
      </p:pic>
      <p:sp>
        <p:nvSpPr>
          <p:cNvPr id="34" name="Rectangle 33">
            <a:extLst>
              <a:ext uri="{FF2B5EF4-FFF2-40B4-BE49-F238E27FC236}">
                <a16:creationId xmlns:a16="http://schemas.microsoft.com/office/drawing/2014/main" id="{BB32E323-9AA7-4D95-91C6-250EF7309CE4}"/>
              </a:ext>
            </a:extLst>
          </p:cNvPr>
          <p:cNvSpPr/>
          <p:nvPr/>
        </p:nvSpPr>
        <p:spPr bwMode="auto">
          <a:xfrm>
            <a:off x="1701799" y="1727128"/>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1022350">
              <a:spcBef>
                <a:spcPct val="0"/>
              </a:spcBef>
              <a:spcAft>
                <a:spcPct val="35000"/>
              </a:spcAft>
            </a:pPr>
            <a:r>
              <a:rPr lang="en-US" sz="2400" dirty="0">
                <a:solidFill>
                  <a:schemeClr val="tx1"/>
                </a:solidFill>
              </a:rPr>
              <a:t>Create an alert rule</a:t>
            </a:r>
          </a:p>
        </p:txBody>
      </p:sp>
      <p:cxnSp>
        <p:nvCxnSpPr>
          <p:cNvPr id="13" name="Straight Connector 12">
            <a:extLst>
              <a:ext uri="{FF2B5EF4-FFF2-40B4-BE49-F238E27FC236}">
                <a16:creationId xmlns:a16="http://schemas.microsoft.com/office/drawing/2014/main" id="{E3857208-32D2-4DCE-B767-47217F574274}"/>
              </a:ext>
              <a:ext uri="{C183D7F6-B498-43B3-948B-1728B52AA6E4}">
                <adec:decorative xmlns:adec="http://schemas.microsoft.com/office/drawing/2017/decorative" val="1"/>
              </a:ext>
            </a:extLst>
          </p:cNvPr>
          <p:cNvCxnSpPr>
            <a:cxnSpLocks/>
          </p:cNvCxnSpPr>
          <p:nvPr/>
        </p:nvCxnSpPr>
        <p:spPr>
          <a:xfrm>
            <a:off x="1701799" y="2545365"/>
            <a:ext cx="1025398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3DBD4316-1B3E-42DC-83A7-F55B74008ECC}"/>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5138" y="2656204"/>
            <a:ext cx="1045464" cy="1045464"/>
          </a:xfrm>
          <a:prstGeom prst="rect">
            <a:avLst/>
          </a:prstGeom>
        </p:spPr>
      </p:pic>
      <p:pic>
        <p:nvPicPr>
          <p:cNvPr id="29" name="Picture 28" descr="Icon of a magnifying glass">
            <a:extLst>
              <a:ext uri="{FF2B5EF4-FFF2-40B4-BE49-F238E27FC236}">
                <a16:creationId xmlns:a16="http://schemas.microsoft.com/office/drawing/2014/main" id="{FE1E38E9-4E0D-4B4F-AF1F-6AAF1A27D52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5287" y="2946353"/>
            <a:ext cx="465166" cy="465166"/>
          </a:xfrm>
          <a:prstGeom prst="rect">
            <a:avLst/>
          </a:prstGeom>
        </p:spPr>
      </p:pic>
      <p:sp>
        <p:nvSpPr>
          <p:cNvPr id="36" name="Rectangle 35">
            <a:extLst>
              <a:ext uri="{FF2B5EF4-FFF2-40B4-BE49-F238E27FC236}">
                <a16:creationId xmlns:a16="http://schemas.microsoft.com/office/drawing/2014/main" id="{FE2319C7-BFD8-4AE3-AA86-10D9D38827BA}"/>
              </a:ext>
            </a:extLst>
          </p:cNvPr>
          <p:cNvSpPr/>
          <p:nvPr/>
        </p:nvSpPr>
        <p:spPr bwMode="auto">
          <a:xfrm>
            <a:off x="1701799" y="2994270"/>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1022350">
              <a:spcBef>
                <a:spcPct val="0"/>
              </a:spcBef>
              <a:spcAft>
                <a:spcPct val="35000"/>
              </a:spcAft>
            </a:pPr>
            <a:r>
              <a:rPr lang="en-US" sz="2400" dirty="0">
                <a:solidFill>
                  <a:schemeClr val="tx1"/>
                </a:solidFill>
              </a:rPr>
              <a:t>Explore alert targets</a:t>
            </a:r>
          </a:p>
        </p:txBody>
      </p:sp>
      <p:cxnSp>
        <p:nvCxnSpPr>
          <p:cNvPr id="15" name="Straight Connector 14">
            <a:extLst>
              <a:ext uri="{FF2B5EF4-FFF2-40B4-BE49-F238E27FC236}">
                <a16:creationId xmlns:a16="http://schemas.microsoft.com/office/drawing/2014/main" id="{4F4C569F-D19C-4BDB-B83A-6DB4C4FC0AB4}"/>
              </a:ext>
              <a:ext uri="{C183D7F6-B498-43B3-948B-1728B52AA6E4}">
                <adec:decorative xmlns:adec="http://schemas.microsoft.com/office/drawing/2017/decorative" val="1"/>
              </a:ext>
            </a:extLst>
          </p:cNvPr>
          <p:cNvCxnSpPr>
            <a:cxnSpLocks/>
          </p:cNvCxnSpPr>
          <p:nvPr/>
        </p:nvCxnSpPr>
        <p:spPr>
          <a:xfrm>
            <a:off x="1701799" y="3812507"/>
            <a:ext cx="1025398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7A26F77E-AE9F-40F0-AC07-C523266A3C0C}"/>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5138" y="3923346"/>
            <a:ext cx="1045464" cy="1045464"/>
          </a:xfrm>
          <a:prstGeom prst="rect">
            <a:avLst/>
          </a:prstGeom>
        </p:spPr>
      </p:pic>
      <p:pic>
        <p:nvPicPr>
          <p:cNvPr id="30" name="Picture 29" descr="Icon of a meter">
            <a:extLst>
              <a:ext uri="{FF2B5EF4-FFF2-40B4-BE49-F238E27FC236}">
                <a16:creationId xmlns:a16="http://schemas.microsoft.com/office/drawing/2014/main" id="{BD6F4E5F-025A-49E2-BA6D-2CFC48B1919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7043" y="4220911"/>
            <a:ext cx="541654" cy="450334"/>
          </a:xfrm>
          <a:prstGeom prst="rect">
            <a:avLst/>
          </a:prstGeom>
        </p:spPr>
      </p:pic>
      <p:sp>
        <p:nvSpPr>
          <p:cNvPr id="38" name="Rectangle 37">
            <a:extLst>
              <a:ext uri="{FF2B5EF4-FFF2-40B4-BE49-F238E27FC236}">
                <a16:creationId xmlns:a16="http://schemas.microsoft.com/office/drawing/2014/main" id="{DD3CF5E1-F54B-40A9-A219-48F6E2B8A55A}"/>
              </a:ext>
            </a:extLst>
          </p:cNvPr>
          <p:cNvSpPr/>
          <p:nvPr/>
        </p:nvSpPr>
        <p:spPr bwMode="auto">
          <a:xfrm>
            <a:off x="1701799" y="4261412"/>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400" dirty="0">
                <a:solidFill>
                  <a:schemeClr val="tx1"/>
                </a:solidFill>
              </a:rPr>
              <a:t>Explore alert conditions</a:t>
            </a:r>
          </a:p>
        </p:txBody>
      </p:sp>
      <p:cxnSp>
        <p:nvCxnSpPr>
          <p:cNvPr id="17" name="Straight Connector 16">
            <a:extLst>
              <a:ext uri="{FF2B5EF4-FFF2-40B4-BE49-F238E27FC236}">
                <a16:creationId xmlns:a16="http://schemas.microsoft.com/office/drawing/2014/main" id="{78294AF4-B036-4672-A995-A028A4DCCF05}"/>
              </a:ext>
              <a:ext uri="{C183D7F6-B498-43B3-948B-1728B52AA6E4}">
                <adec:decorative xmlns:adec="http://schemas.microsoft.com/office/drawing/2017/decorative" val="1"/>
              </a:ext>
            </a:extLst>
          </p:cNvPr>
          <p:cNvCxnSpPr>
            <a:cxnSpLocks/>
          </p:cNvCxnSpPr>
          <p:nvPr/>
        </p:nvCxnSpPr>
        <p:spPr>
          <a:xfrm>
            <a:off x="1701799" y="5079649"/>
            <a:ext cx="1025398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5FD33F76-6479-418F-938C-C791119C4526}"/>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5138" y="5190489"/>
            <a:ext cx="1045464" cy="1045464"/>
          </a:xfrm>
          <a:prstGeom prst="rect">
            <a:avLst/>
          </a:prstGeom>
        </p:spPr>
      </p:pic>
      <p:pic>
        <p:nvPicPr>
          <p:cNvPr id="31" name="Picture 30" descr="Icon of a document">
            <a:extLst>
              <a:ext uri="{FF2B5EF4-FFF2-40B4-BE49-F238E27FC236}">
                <a16:creationId xmlns:a16="http://schemas.microsoft.com/office/drawing/2014/main" id="{F36579CC-DBD4-4784-A006-9B83828286F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17008" y="5464731"/>
            <a:ext cx="341725" cy="496980"/>
          </a:xfrm>
          <a:prstGeom prst="rect">
            <a:avLst/>
          </a:prstGeom>
        </p:spPr>
      </p:pic>
      <p:sp>
        <p:nvSpPr>
          <p:cNvPr id="40" name="Rectangle 39">
            <a:extLst>
              <a:ext uri="{FF2B5EF4-FFF2-40B4-BE49-F238E27FC236}">
                <a16:creationId xmlns:a16="http://schemas.microsoft.com/office/drawing/2014/main" id="{5FF03F92-C8E6-4D5F-A124-0E44A25ED0A0}"/>
              </a:ext>
            </a:extLst>
          </p:cNvPr>
          <p:cNvSpPr/>
          <p:nvPr/>
        </p:nvSpPr>
        <p:spPr bwMode="auto">
          <a:xfrm>
            <a:off x="1701799" y="5528555"/>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1022350">
              <a:spcBef>
                <a:spcPct val="0"/>
              </a:spcBef>
              <a:spcAft>
                <a:spcPct val="35000"/>
              </a:spcAft>
            </a:pPr>
            <a:r>
              <a:rPr lang="en-US" sz="2400" dirty="0">
                <a:solidFill>
                  <a:schemeClr val="tx1"/>
                </a:solidFill>
              </a:rPr>
              <a:t>Explore alert details</a:t>
            </a:r>
          </a:p>
        </p:txBody>
      </p:sp>
    </p:spTree>
    <p:extLst>
      <p:ext uri="{BB962C8B-B14F-4D97-AF65-F5344CB8AC3E}">
        <p14:creationId xmlns:p14="http://schemas.microsoft.com/office/powerpoint/2010/main" val="381101288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Azure Alerts</a:t>
            </a:r>
          </a:p>
        </p:txBody>
      </p:sp>
      <p:sp>
        <p:nvSpPr>
          <p:cNvPr id="5" name="Rectangle 4">
            <a:extLst>
              <a:ext uri="{FF2B5EF4-FFF2-40B4-BE49-F238E27FC236}">
                <a16:creationId xmlns:a16="http://schemas.microsoft.com/office/drawing/2014/main" id="{D6B57048-FB90-4694-8AC9-8130DB42E612}"/>
              </a:ext>
            </a:extLst>
          </p:cNvPr>
          <p:cNvSpPr/>
          <p:nvPr/>
        </p:nvSpPr>
        <p:spPr bwMode="auto">
          <a:xfrm>
            <a:off x="427038" y="1240803"/>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6" name="Rectangle 5">
            <a:extLst>
              <a:ext uri="{FF2B5EF4-FFF2-40B4-BE49-F238E27FC236}">
                <a16:creationId xmlns:a16="http://schemas.microsoft.com/office/drawing/2014/main" id="{E9F90866-181D-409D-A7FA-74806B3B9DB1}"/>
              </a:ext>
            </a:extLst>
          </p:cNvPr>
          <p:cNvSpPr/>
          <p:nvPr/>
        </p:nvSpPr>
        <p:spPr bwMode="auto">
          <a:xfrm>
            <a:off x="4876799" y="1240803"/>
            <a:ext cx="7132638"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bg1"/>
                </a:solidFill>
                <a:latin typeface="+mj-lt"/>
              </a:rPr>
              <a:t>Microsoft Learn Modules (docs.microsoft.com/Learn)</a:t>
            </a:r>
          </a:p>
        </p:txBody>
      </p:sp>
      <p:pic>
        <p:nvPicPr>
          <p:cNvPr id="3" name="Picture 2">
            <a:extLst>
              <a:ext uri="{FF2B5EF4-FFF2-40B4-BE49-F238E27FC236}">
                <a16:creationId xmlns:a16="http://schemas.microsoft.com/office/drawing/2014/main" id="{47B10436-A1A9-4DD8-89DB-A03204E69C56}"/>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28396" y="2356868"/>
            <a:ext cx="1494645" cy="2173707"/>
          </a:xfrm>
          <a:prstGeom prst="rect">
            <a:avLst/>
          </a:prstGeom>
        </p:spPr>
      </p:pic>
      <p:sp>
        <p:nvSpPr>
          <p:cNvPr id="7" name="Rectangle 6">
            <a:extLst>
              <a:ext uri="{FF2B5EF4-FFF2-40B4-BE49-F238E27FC236}">
                <a16:creationId xmlns:a16="http://schemas.microsoft.com/office/drawing/2014/main" id="{F252B34B-AA3F-48F4-BB9F-584CC6528192}"/>
              </a:ext>
            </a:extLst>
          </p:cNvPr>
          <p:cNvSpPr/>
          <p:nvPr/>
        </p:nvSpPr>
        <p:spPr>
          <a:xfrm>
            <a:off x="4866181" y="1945534"/>
            <a:ext cx="7132144" cy="66593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lvl="0" defTabSz="800100">
              <a:lnSpc>
                <a:spcPct val="90000"/>
              </a:lnSpc>
              <a:spcBef>
                <a:spcPct val="0"/>
              </a:spcBef>
              <a:spcAft>
                <a:spcPct val="35000"/>
              </a:spcAft>
            </a:pPr>
            <a:r>
              <a:rPr lang="en-US" sz="2000" dirty="0">
                <a:solidFill>
                  <a:schemeClr val="tx1"/>
                </a:solidFill>
              </a:rPr>
              <a:t>Improve incident response with alerting on Azure</a:t>
            </a:r>
          </a:p>
        </p:txBody>
      </p:sp>
      <p:sp>
        <p:nvSpPr>
          <p:cNvPr id="11" name="Rectangle 10">
            <a:extLst>
              <a:ext uri="{FF2B5EF4-FFF2-40B4-BE49-F238E27FC236}">
                <a16:creationId xmlns:a16="http://schemas.microsoft.com/office/drawing/2014/main" id="{A3E07F2C-12F4-4858-B197-13D0BBD7F9B3}"/>
              </a:ext>
            </a:extLst>
          </p:cNvPr>
          <p:cNvSpPr/>
          <p:nvPr/>
        </p:nvSpPr>
        <p:spPr>
          <a:xfrm>
            <a:off x="4855069" y="2543122"/>
            <a:ext cx="7132144" cy="99890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lvl="0" defTabSz="800100">
              <a:lnSpc>
                <a:spcPct val="90000"/>
              </a:lnSpc>
              <a:spcBef>
                <a:spcPct val="0"/>
              </a:spcBef>
              <a:spcAft>
                <a:spcPct val="35000"/>
              </a:spcAft>
            </a:pPr>
            <a:r>
              <a:rPr lang="en-US" sz="2000" dirty="0">
                <a:solidFill>
                  <a:schemeClr val="tx1"/>
                </a:solidFill>
              </a:rPr>
              <a:t>Manage alerts and incidents in Microsoft Defender for Endpoint</a:t>
            </a:r>
          </a:p>
        </p:txBody>
      </p:sp>
      <p:sp>
        <p:nvSpPr>
          <p:cNvPr id="13" name="Rectangle 12">
            <a:extLst>
              <a:ext uri="{FF2B5EF4-FFF2-40B4-BE49-F238E27FC236}">
                <a16:creationId xmlns:a16="http://schemas.microsoft.com/office/drawing/2014/main" id="{6B7FCB13-AE3A-48FB-90C6-9B4527155C1B}"/>
              </a:ext>
            </a:extLst>
          </p:cNvPr>
          <p:cNvSpPr/>
          <p:nvPr/>
        </p:nvSpPr>
        <p:spPr>
          <a:xfrm>
            <a:off x="4843957" y="3566279"/>
            <a:ext cx="7132144" cy="66593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lvl="0" defTabSz="800100">
              <a:lnSpc>
                <a:spcPct val="90000"/>
              </a:lnSpc>
              <a:spcBef>
                <a:spcPct val="0"/>
              </a:spcBef>
              <a:spcAft>
                <a:spcPct val="35000"/>
              </a:spcAft>
            </a:pPr>
            <a:r>
              <a:rPr lang="en-US" sz="2000" dirty="0">
                <a:solidFill>
                  <a:schemeClr val="tx1"/>
                </a:solidFill>
              </a:rPr>
              <a:t>Configure alerts and detections in Microsoft Defender for Endpoint</a:t>
            </a:r>
          </a:p>
        </p:txBody>
      </p:sp>
      <p:grpSp>
        <p:nvGrpSpPr>
          <p:cNvPr id="14" name="Group 13">
            <a:extLst>
              <a:ext uri="{FF2B5EF4-FFF2-40B4-BE49-F238E27FC236}">
                <a16:creationId xmlns:a16="http://schemas.microsoft.com/office/drawing/2014/main" id="{AF2762EB-9019-437C-A269-899D5E9C9778}"/>
              </a:ext>
              <a:ext uri="{C183D7F6-B498-43B3-948B-1728B52AA6E4}">
                <adec:decorative xmlns:adec="http://schemas.microsoft.com/office/drawing/2017/decorative" val="1"/>
              </a:ext>
            </a:extLst>
          </p:cNvPr>
          <p:cNvGrpSpPr/>
          <p:nvPr/>
        </p:nvGrpSpPr>
        <p:grpSpPr>
          <a:xfrm>
            <a:off x="4866181" y="2611468"/>
            <a:ext cx="7142762" cy="2620423"/>
            <a:chOff x="4866181" y="2611468"/>
            <a:chExt cx="7142762" cy="2620423"/>
          </a:xfrm>
        </p:grpSpPr>
        <p:cxnSp>
          <p:nvCxnSpPr>
            <p:cNvPr id="8" name="Straight Connector 7">
              <a:extLst>
                <a:ext uri="{FF2B5EF4-FFF2-40B4-BE49-F238E27FC236}">
                  <a16:creationId xmlns:a16="http://schemas.microsoft.com/office/drawing/2014/main" id="{CCA86995-A905-4C40-AB9F-797ED5CA620A}"/>
                </a:ext>
                <a:ext uri="{C183D7F6-B498-43B3-948B-1728B52AA6E4}">
                  <adec:decorative xmlns:adec="http://schemas.microsoft.com/office/drawing/2017/decorative" val="1"/>
                </a:ext>
              </a:extLst>
            </p:cNvPr>
            <p:cNvCxnSpPr>
              <a:cxnSpLocks/>
            </p:cNvCxnSpPr>
            <p:nvPr/>
          </p:nvCxnSpPr>
          <p:spPr>
            <a:xfrm>
              <a:off x="4866181" y="2611468"/>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3749B38-C15C-47CB-B2FB-5011A7F0E56D}"/>
                </a:ext>
                <a:ext uri="{C183D7F6-B498-43B3-948B-1728B52AA6E4}">
                  <adec:decorative xmlns:adec="http://schemas.microsoft.com/office/drawing/2017/decorative" val="1"/>
                </a:ext>
              </a:extLst>
            </p:cNvPr>
            <p:cNvCxnSpPr>
              <a:cxnSpLocks/>
            </p:cNvCxnSpPr>
            <p:nvPr/>
          </p:nvCxnSpPr>
          <p:spPr>
            <a:xfrm>
              <a:off x="4866181" y="3413245"/>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740950A-8EAA-4070-A9E9-4ED491BF2E8B}"/>
                </a:ext>
                <a:ext uri="{C183D7F6-B498-43B3-948B-1728B52AA6E4}">
                  <adec:decorative xmlns:adec="http://schemas.microsoft.com/office/drawing/2017/decorative" val="1"/>
                </a:ext>
              </a:extLst>
            </p:cNvPr>
            <p:cNvCxnSpPr>
              <a:cxnSpLocks/>
            </p:cNvCxnSpPr>
            <p:nvPr/>
          </p:nvCxnSpPr>
          <p:spPr>
            <a:xfrm>
              <a:off x="4876799" y="4268938"/>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C6663C77-485F-4922-819C-3279B83AE5CC}"/>
                </a:ext>
                <a:ext uri="{C183D7F6-B498-43B3-948B-1728B52AA6E4}">
                  <adec:decorative xmlns:adec="http://schemas.microsoft.com/office/drawing/2017/decorative" val="1"/>
                </a:ext>
              </a:extLst>
            </p:cNvPr>
            <p:cNvCxnSpPr>
              <a:cxnSpLocks/>
            </p:cNvCxnSpPr>
            <p:nvPr/>
          </p:nvCxnSpPr>
          <p:spPr>
            <a:xfrm>
              <a:off x="4866181" y="5231891"/>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16" name="Rectangle 15">
            <a:extLst>
              <a:ext uri="{FF2B5EF4-FFF2-40B4-BE49-F238E27FC236}">
                <a16:creationId xmlns:a16="http://schemas.microsoft.com/office/drawing/2014/main" id="{C68BB0E4-54E5-48EB-BE4B-E3E7E28F100B}"/>
              </a:ext>
            </a:extLst>
          </p:cNvPr>
          <p:cNvSpPr/>
          <p:nvPr/>
        </p:nvSpPr>
        <p:spPr>
          <a:xfrm>
            <a:off x="4843957" y="4451402"/>
            <a:ext cx="7132144" cy="66593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lvl="0" defTabSz="800100">
              <a:lnSpc>
                <a:spcPct val="90000"/>
              </a:lnSpc>
              <a:spcBef>
                <a:spcPct val="0"/>
              </a:spcBef>
              <a:spcAft>
                <a:spcPct val="35000"/>
              </a:spcAft>
            </a:pPr>
            <a:r>
              <a:rPr lang="en-US" sz="2000" dirty="0">
                <a:solidFill>
                  <a:schemeClr val="tx1"/>
                </a:solidFill>
              </a:rPr>
              <a:t>Monitor the health of your Azure virtual machine by using Azure Metrics Explorer and metric alerts</a:t>
            </a:r>
          </a:p>
        </p:txBody>
      </p:sp>
    </p:spTree>
    <p:extLst>
      <p:ext uri="{BB962C8B-B14F-4D97-AF65-F5344CB8AC3E}">
        <p14:creationId xmlns:p14="http://schemas.microsoft.com/office/powerpoint/2010/main" val="360664159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03: Configure Log Analytics</a:t>
            </a:r>
          </a:p>
        </p:txBody>
      </p:sp>
      <p:pic>
        <p:nvPicPr>
          <p:cNvPr id="2" name="Graphic 1">
            <a:extLst>
              <a:ext uri="{FF2B5EF4-FFF2-40B4-BE49-F238E27FC236}">
                <a16:creationId xmlns:a16="http://schemas.microsoft.com/office/drawing/2014/main" id="{400E0855-6679-4A1A-8A57-661B3B0E49B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89883" y="2845359"/>
            <a:ext cx="1303805" cy="1303805"/>
          </a:xfrm>
          <a:prstGeom prst="rect">
            <a:avLst/>
          </a:prstGeom>
        </p:spPr>
      </p:pic>
    </p:spTree>
    <p:extLst>
      <p:ext uri="{BB962C8B-B14F-4D97-AF65-F5344CB8AC3E}">
        <p14:creationId xmlns:p14="http://schemas.microsoft.com/office/powerpoint/2010/main" val="300925803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87740A-BEC2-413A-A8AC-E348170AE49A}"/>
              </a:ext>
            </a:extLst>
          </p:cNvPr>
          <p:cNvSpPr>
            <a:spLocks noGrp="1"/>
          </p:cNvSpPr>
          <p:nvPr>
            <p:ph type="title"/>
          </p:nvPr>
        </p:nvSpPr>
        <p:spPr>
          <a:xfrm>
            <a:off x="465139" y="2881710"/>
            <a:ext cx="2506662" cy="1231106"/>
          </a:xfrm>
        </p:spPr>
        <p:txBody>
          <a:bodyPr/>
          <a:lstStyle/>
          <a:p>
            <a:r>
              <a:rPr lang="en-US" dirty="0"/>
              <a:t>Administer Monitoring Introduction</a:t>
            </a:r>
          </a:p>
        </p:txBody>
      </p:sp>
      <p:sp>
        <p:nvSpPr>
          <p:cNvPr id="26" name="TextBox 25">
            <a:extLst>
              <a:ext uri="{FF2B5EF4-FFF2-40B4-BE49-F238E27FC236}">
                <a16:creationId xmlns:a16="http://schemas.microsoft.com/office/drawing/2014/main" id="{75055C2C-D7C0-45CF-8740-EBEEE37322AE}"/>
              </a:ext>
            </a:extLst>
          </p:cNvPr>
          <p:cNvSpPr txBox="1"/>
          <p:nvPr/>
        </p:nvSpPr>
        <p:spPr>
          <a:xfrm>
            <a:off x="4376152" y="674876"/>
            <a:ext cx="5147226" cy="307777"/>
          </a:xfrm>
          <a:prstGeom prst="rect">
            <a:avLst/>
          </a:prstGeom>
          <a:noFill/>
        </p:spPr>
        <p:txBody>
          <a:bodyPr wrap="square" lIns="0" tIns="0" rIns="0" bIns="0" rtlCol="0" anchor="ctr">
            <a:noAutofit/>
          </a:bodyPr>
          <a:lstStyle/>
          <a:p>
            <a:pPr>
              <a:spcBef>
                <a:spcPct val="0"/>
              </a:spcBef>
              <a:spcAft>
                <a:spcPct val="35000"/>
              </a:spcAft>
            </a:pPr>
            <a:r>
              <a:rPr lang="en-US" sz="2000" dirty="0"/>
              <a:t>Lesson 01: Configure Azure Monitor</a:t>
            </a:r>
          </a:p>
        </p:txBody>
      </p:sp>
      <p:sp>
        <p:nvSpPr>
          <p:cNvPr id="30" name="TextBox 29">
            <a:extLst>
              <a:ext uri="{FF2B5EF4-FFF2-40B4-BE49-F238E27FC236}">
                <a16:creationId xmlns:a16="http://schemas.microsoft.com/office/drawing/2014/main" id="{9562C5D5-8BFF-4D50-9E26-B20FD8587E13}"/>
              </a:ext>
            </a:extLst>
          </p:cNvPr>
          <p:cNvSpPr txBox="1"/>
          <p:nvPr/>
        </p:nvSpPr>
        <p:spPr>
          <a:xfrm>
            <a:off x="4376152" y="1412769"/>
            <a:ext cx="5147226" cy="307777"/>
          </a:xfrm>
          <a:prstGeom prst="rect">
            <a:avLst/>
          </a:prstGeom>
          <a:noFill/>
        </p:spPr>
        <p:txBody>
          <a:bodyPr wrap="square" lIns="0" tIns="0" rIns="0" bIns="0" rtlCol="0" anchor="ctr">
            <a:noAutofit/>
          </a:bodyPr>
          <a:lstStyle/>
          <a:p>
            <a:pPr>
              <a:spcBef>
                <a:spcPct val="0"/>
              </a:spcBef>
              <a:spcAft>
                <a:spcPct val="35000"/>
              </a:spcAft>
            </a:pPr>
            <a:r>
              <a:rPr lang="en-US" sz="2000" dirty="0"/>
              <a:t>Lesson 02: Configure Azure Alerts</a:t>
            </a:r>
          </a:p>
        </p:txBody>
      </p:sp>
      <p:sp>
        <p:nvSpPr>
          <p:cNvPr id="35" name="TextBox 34">
            <a:extLst>
              <a:ext uri="{FF2B5EF4-FFF2-40B4-BE49-F238E27FC236}">
                <a16:creationId xmlns:a16="http://schemas.microsoft.com/office/drawing/2014/main" id="{E68CA10A-3BCA-456B-AAD9-A7C52310D5FA}"/>
              </a:ext>
            </a:extLst>
          </p:cNvPr>
          <p:cNvSpPr txBox="1"/>
          <p:nvPr/>
        </p:nvSpPr>
        <p:spPr>
          <a:xfrm>
            <a:off x="4376152" y="2139373"/>
            <a:ext cx="5147226" cy="307777"/>
          </a:xfrm>
          <a:prstGeom prst="rect">
            <a:avLst/>
          </a:prstGeom>
          <a:noFill/>
        </p:spPr>
        <p:txBody>
          <a:bodyPr wrap="square" lIns="0" tIns="0" rIns="0" bIns="0" rtlCol="0" anchor="ctr">
            <a:noAutofit/>
          </a:bodyPr>
          <a:lstStyle/>
          <a:p>
            <a:pPr>
              <a:spcBef>
                <a:spcPct val="0"/>
              </a:spcBef>
              <a:spcAft>
                <a:spcPct val="35000"/>
              </a:spcAft>
            </a:pPr>
            <a:r>
              <a:rPr lang="en-US" sz="2000" dirty="0"/>
              <a:t>Lesson 03: Configure Log Analytics</a:t>
            </a:r>
          </a:p>
        </p:txBody>
      </p:sp>
      <p:sp>
        <p:nvSpPr>
          <p:cNvPr id="40" name="TextBox 39">
            <a:extLst>
              <a:ext uri="{FF2B5EF4-FFF2-40B4-BE49-F238E27FC236}">
                <a16:creationId xmlns:a16="http://schemas.microsoft.com/office/drawing/2014/main" id="{7C36027E-99B0-457D-866A-47EDC878F587}"/>
              </a:ext>
            </a:extLst>
          </p:cNvPr>
          <p:cNvSpPr txBox="1"/>
          <p:nvPr/>
        </p:nvSpPr>
        <p:spPr>
          <a:xfrm>
            <a:off x="4376152" y="2888555"/>
            <a:ext cx="5147226" cy="307777"/>
          </a:xfrm>
          <a:prstGeom prst="rect">
            <a:avLst/>
          </a:prstGeom>
          <a:noFill/>
        </p:spPr>
        <p:txBody>
          <a:bodyPr wrap="square" lIns="0" tIns="0" rIns="0" bIns="0" rtlCol="0" anchor="ctr">
            <a:noAutofit/>
          </a:bodyPr>
          <a:lstStyle/>
          <a:p>
            <a:pPr>
              <a:spcBef>
                <a:spcPct val="0"/>
              </a:spcBef>
              <a:spcAft>
                <a:spcPct val="35000"/>
              </a:spcAft>
            </a:pPr>
            <a:r>
              <a:rPr lang="en-US" sz="2000" dirty="0"/>
              <a:t>Lesson 04: Configure Network Watcher</a:t>
            </a:r>
          </a:p>
        </p:txBody>
      </p:sp>
      <p:sp>
        <p:nvSpPr>
          <p:cNvPr id="48" name="TextBox 47">
            <a:extLst>
              <a:ext uri="{FF2B5EF4-FFF2-40B4-BE49-F238E27FC236}">
                <a16:creationId xmlns:a16="http://schemas.microsoft.com/office/drawing/2014/main" id="{C72BB0EE-7D63-40A8-8303-F09FDE979B5C}"/>
              </a:ext>
            </a:extLst>
          </p:cNvPr>
          <p:cNvSpPr txBox="1"/>
          <p:nvPr/>
        </p:nvSpPr>
        <p:spPr>
          <a:xfrm>
            <a:off x="4376152" y="3737171"/>
            <a:ext cx="3377633" cy="307777"/>
          </a:xfrm>
          <a:prstGeom prst="rect">
            <a:avLst/>
          </a:prstGeom>
          <a:noFill/>
        </p:spPr>
        <p:txBody>
          <a:bodyPr wrap="square" lIns="0" tIns="0" rIns="0" bIns="0" rtlCol="0" anchor="ctr">
            <a:noAutofit/>
          </a:bodyPr>
          <a:lstStyle/>
          <a:p>
            <a:pPr>
              <a:spcBef>
                <a:spcPct val="0"/>
              </a:spcBef>
              <a:spcAft>
                <a:spcPct val="35000"/>
              </a:spcAft>
            </a:pPr>
            <a:r>
              <a:rPr lang="en-US" sz="2000" dirty="0"/>
              <a:t>Lesson 05: Module 11 Lab</a:t>
            </a:r>
          </a:p>
        </p:txBody>
      </p:sp>
      <p:grpSp>
        <p:nvGrpSpPr>
          <p:cNvPr id="3" name="Group 2">
            <a:extLst>
              <a:ext uri="{FF2B5EF4-FFF2-40B4-BE49-F238E27FC236}">
                <a16:creationId xmlns:a16="http://schemas.microsoft.com/office/drawing/2014/main" id="{72B9FBDE-7C1A-4313-BA3E-53F3FA2CBA64}"/>
              </a:ext>
              <a:ext uri="{C183D7F6-B498-43B3-948B-1728B52AA6E4}">
                <adec:decorative xmlns:adec="http://schemas.microsoft.com/office/drawing/2017/decorative" val="1"/>
              </a:ext>
            </a:extLst>
          </p:cNvPr>
          <p:cNvGrpSpPr/>
          <p:nvPr/>
        </p:nvGrpSpPr>
        <p:grpSpPr>
          <a:xfrm>
            <a:off x="4376152" y="1186421"/>
            <a:ext cx="6012988" cy="2281410"/>
            <a:chOff x="1195208" y="2052183"/>
            <a:chExt cx="10444480" cy="2281410"/>
          </a:xfrm>
        </p:grpSpPr>
        <p:cxnSp>
          <p:nvCxnSpPr>
            <p:cNvPr id="27" name="Straight Connector 26">
              <a:extLst>
                <a:ext uri="{FF2B5EF4-FFF2-40B4-BE49-F238E27FC236}">
                  <a16:creationId xmlns:a16="http://schemas.microsoft.com/office/drawing/2014/main" id="{0F227E78-ACA6-47A9-97B6-A7BBD1C3D5A1}"/>
                </a:ext>
                <a:ext uri="{C183D7F6-B498-43B3-948B-1728B52AA6E4}">
                  <adec:decorative xmlns:adec="http://schemas.microsoft.com/office/drawing/2017/decorative" val="1"/>
                </a:ext>
              </a:extLst>
            </p:cNvPr>
            <p:cNvCxnSpPr>
              <a:cxnSpLocks/>
            </p:cNvCxnSpPr>
            <p:nvPr/>
          </p:nvCxnSpPr>
          <p:spPr>
            <a:xfrm>
              <a:off x="1195208" y="2052183"/>
              <a:ext cx="104444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306C769-4F77-46CA-8A66-D1909868F546}"/>
                </a:ext>
                <a:ext uri="{C183D7F6-B498-43B3-948B-1728B52AA6E4}">
                  <adec:decorative xmlns:adec="http://schemas.microsoft.com/office/drawing/2017/decorative" val="1"/>
                </a:ext>
              </a:extLst>
            </p:cNvPr>
            <p:cNvCxnSpPr>
              <a:cxnSpLocks/>
            </p:cNvCxnSpPr>
            <p:nvPr/>
          </p:nvCxnSpPr>
          <p:spPr>
            <a:xfrm>
              <a:off x="1195208" y="2790075"/>
              <a:ext cx="104444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C275543-EBA1-445F-B161-B55E7959ACEF}"/>
                </a:ext>
                <a:ext uri="{C183D7F6-B498-43B3-948B-1728B52AA6E4}">
                  <adec:decorative xmlns:adec="http://schemas.microsoft.com/office/drawing/2017/decorative" val="1"/>
                </a:ext>
              </a:extLst>
            </p:cNvPr>
            <p:cNvCxnSpPr>
              <a:cxnSpLocks/>
            </p:cNvCxnSpPr>
            <p:nvPr/>
          </p:nvCxnSpPr>
          <p:spPr>
            <a:xfrm>
              <a:off x="1195208" y="3527967"/>
              <a:ext cx="104444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BBAFD6C-52E7-4377-8899-AAF9E86346CF}"/>
                </a:ext>
                <a:ext uri="{C183D7F6-B498-43B3-948B-1728B52AA6E4}">
                  <adec:decorative xmlns:adec="http://schemas.microsoft.com/office/drawing/2017/decorative" val="1"/>
                </a:ext>
              </a:extLst>
            </p:cNvPr>
            <p:cNvCxnSpPr>
              <a:cxnSpLocks/>
            </p:cNvCxnSpPr>
            <p:nvPr/>
          </p:nvCxnSpPr>
          <p:spPr>
            <a:xfrm>
              <a:off x="1195208" y="4333593"/>
              <a:ext cx="104444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46477AE5-9361-4F16-A9B7-E89366A69353}"/>
              </a:ext>
              <a:ext uri="{C183D7F6-B498-43B3-948B-1728B52AA6E4}">
                <adec:decorative xmlns:adec="http://schemas.microsoft.com/office/drawing/2017/decorative" val="1"/>
              </a:ext>
            </a:extLst>
          </p:cNvPr>
          <p:cNvGrpSpPr/>
          <p:nvPr/>
        </p:nvGrpSpPr>
        <p:grpSpPr>
          <a:xfrm>
            <a:off x="3607980" y="563349"/>
            <a:ext cx="634120" cy="3623111"/>
            <a:chOff x="427036" y="1429111"/>
            <a:chExt cx="634120" cy="3623111"/>
          </a:xfrm>
        </p:grpSpPr>
        <p:pic>
          <p:nvPicPr>
            <p:cNvPr id="24" name="Picture 23">
              <a:extLst>
                <a:ext uri="{FF2B5EF4-FFF2-40B4-BE49-F238E27FC236}">
                  <a16:creationId xmlns:a16="http://schemas.microsoft.com/office/drawing/2014/main" id="{44807F47-6870-4FC2-BC3A-8C4AFA369B23}"/>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7036" y="1429111"/>
              <a:ext cx="627767" cy="590799"/>
            </a:xfrm>
            <a:prstGeom prst="rect">
              <a:avLst/>
            </a:prstGeom>
          </p:spPr>
        </p:pic>
        <p:pic>
          <p:nvPicPr>
            <p:cNvPr id="28" name="Picture 27">
              <a:extLst>
                <a:ext uri="{FF2B5EF4-FFF2-40B4-BE49-F238E27FC236}">
                  <a16:creationId xmlns:a16="http://schemas.microsoft.com/office/drawing/2014/main" id="{EE5B4B91-0165-4793-8228-01894CC4C94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3389" y="2133736"/>
              <a:ext cx="627767" cy="590799"/>
            </a:xfrm>
            <a:prstGeom prst="rect">
              <a:avLst/>
            </a:prstGeom>
          </p:spPr>
        </p:pic>
        <p:pic>
          <p:nvPicPr>
            <p:cNvPr id="32" name="Picture 31">
              <a:extLst>
                <a:ext uri="{FF2B5EF4-FFF2-40B4-BE49-F238E27FC236}">
                  <a16:creationId xmlns:a16="http://schemas.microsoft.com/office/drawing/2014/main" id="{581BFB40-481B-4342-8C40-857BB171DE8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7037" y="2863623"/>
              <a:ext cx="627767" cy="590799"/>
            </a:xfrm>
            <a:prstGeom prst="rect">
              <a:avLst/>
            </a:prstGeom>
          </p:spPr>
        </p:pic>
        <p:pic>
          <p:nvPicPr>
            <p:cNvPr id="37" name="Picture 36">
              <a:extLst>
                <a:ext uri="{FF2B5EF4-FFF2-40B4-BE49-F238E27FC236}">
                  <a16:creationId xmlns:a16="http://schemas.microsoft.com/office/drawing/2014/main" id="{6256081E-80D8-40AA-847D-174553CF79DC}"/>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3389" y="3650769"/>
              <a:ext cx="627767" cy="590799"/>
            </a:xfrm>
            <a:prstGeom prst="rect">
              <a:avLst/>
            </a:prstGeom>
          </p:spPr>
        </p:pic>
        <p:grpSp>
          <p:nvGrpSpPr>
            <p:cNvPr id="4" name="Group 3">
              <a:extLst>
                <a:ext uri="{FF2B5EF4-FFF2-40B4-BE49-F238E27FC236}">
                  <a16:creationId xmlns:a16="http://schemas.microsoft.com/office/drawing/2014/main" id="{14013EE6-1B62-4ADC-B6B2-C6FC5FA7D8E0}"/>
                </a:ext>
              </a:extLst>
            </p:cNvPr>
            <p:cNvGrpSpPr/>
            <p:nvPr/>
          </p:nvGrpSpPr>
          <p:grpSpPr>
            <a:xfrm>
              <a:off x="433389" y="4461423"/>
              <a:ext cx="627767" cy="590799"/>
              <a:chOff x="433389" y="5770947"/>
              <a:chExt cx="627767" cy="590799"/>
            </a:xfrm>
          </p:grpSpPr>
          <p:pic>
            <p:nvPicPr>
              <p:cNvPr id="45" name="Picture 44">
                <a:extLst>
                  <a:ext uri="{FF2B5EF4-FFF2-40B4-BE49-F238E27FC236}">
                    <a16:creationId xmlns:a16="http://schemas.microsoft.com/office/drawing/2014/main" id="{7358ED7F-A339-4D38-A9FC-4E411A23D1E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3389" y="5770947"/>
                <a:ext cx="627767" cy="590799"/>
              </a:xfrm>
              <a:prstGeom prst="rect">
                <a:avLst/>
              </a:prstGeom>
            </p:spPr>
          </p:pic>
          <p:pic>
            <p:nvPicPr>
              <p:cNvPr id="47" name="Picture 46" descr="Icon of a lab flask">
                <a:extLst>
                  <a:ext uri="{FF2B5EF4-FFF2-40B4-BE49-F238E27FC236}">
                    <a16:creationId xmlns:a16="http://schemas.microsoft.com/office/drawing/2014/main" id="{46B7E29F-03F0-4299-B6A9-13C9B544CC7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3843" y="5924784"/>
                <a:ext cx="206859" cy="283126"/>
              </a:xfrm>
              <a:prstGeom prst="rect">
                <a:avLst/>
              </a:prstGeom>
            </p:spPr>
          </p:pic>
        </p:grpSp>
        <p:pic>
          <p:nvPicPr>
            <p:cNvPr id="10" name="Graphic 9">
              <a:extLst>
                <a:ext uri="{FF2B5EF4-FFF2-40B4-BE49-F238E27FC236}">
                  <a16:creationId xmlns:a16="http://schemas.microsoft.com/office/drawing/2014/main" id="{AAE731AE-DE94-45FC-9004-5D587058FC3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1319" y="1570296"/>
              <a:ext cx="342780" cy="342780"/>
            </a:xfrm>
            <a:prstGeom prst="rect">
              <a:avLst/>
            </a:prstGeom>
          </p:spPr>
        </p:pic>
        <p:pic>
          <p:nvPicPr>
            <p:cNvPr id="13" name="Graphic 12">
              <a:extLst>
                <a:ext uri="{FF2B5EF4-FFF2-40B4-BE49-F238E27FC236}">
                  <a16:creationId xmlns:a16="http://schemas.microsoft.com/office/drawing/2014/main" id="{9D81AAB0-C704-4E65-A082-13C32705454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0550" y="2278531"/>
              <a:ext cx="313444" cy="313444"/>
            </a:xfrm>
            <a:prstGeom prst="rect">
              <a:avLst/>
            </a:prstGeom>
          </p:spPr>
        </p:pic>
        <p:pic>
          <p:nvPicPr>
            <p:cNvPr id="15" name="Graphic 14">
              <a:extLst>
                <a:ext uri="{FF2B5EF4-FFF2-40B4-BE49-F238E27FC236}">
                  <a16:creationId xmlns:a16="http://schemas.microsoft.com/office/drawing/2014/main" id="{88F366A3-0360-4872-B576-0129E906990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96478" y="3814330"/>
              <a:ext cx="275622" cy="275622"/>
            </a:xfrm>
            <a:prstGeom prst="rect">
              <a:avLst/>
            </a:prstGeom>
          </p:spPr>
        </p:pic>
        <p:pic>
          <p:nvPicPr>
            <p:cNvPr id="17" name="Graphic 16">
              <a:extLst>
                <a:ext uri="{FF2B5EF4-FFF2-40B4-BE49-F238E27FC236}">
                  <a16:creationId xmlns:a16="http://schemas.microsoft.com/office/drawing/2014/main" id="{008CA27D-893B-46D2-B115-93DBFE51B2A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81439" y="2944390"/>
              <a:ext cx="368522" cy="368522"/>
            </a:xfrm>
            <a:prstGeom prst="rect">
              <a:avLst/>
            </a:prstGeom>
          </p:spPr>
        </p:pic>
      </p:grpSp>
    </p:spTree>
    <p:extLst>
      <p:ext uri="{BB962C8B-B14F-4D97-AF65-F5344CB8AC3E}">
        <p14:creationId xmlns:p14="http://schemas.microsoft.com/office/powerpoint/2010/main" val="165340023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2FB1F-5AB3-4049-A586-FF1938836FA3}"/>
              </a:ext>
            </a:extLst>
          </p:cNvPr>
          <p:cNvSpPr>
            <a:spLocks noGrp="1"/>
          </p:cNvSpPr>
          <p:nvPr>
            <p:ph type="title"/>
          </p:nvPr>
        </p:nvSpPr>
        <p:spPr>
          <a:xfrm>
            <a:off x="465139" y="2614159"/>
            <a:ext cx="1973261" cy="1641475"/>
          </a:xfrm>
        </p:spPr>
        <p:txBody>
          <a:bodyPr/>
          <a:lstStyle/>
          <a:p>
            <a:r>
              <a:rPr lang="en-US" dirty="0"/>
              <a:t>Configure Log Analytics Introduction</a:t>
            </a:r>
          </a:p>
        </p:txBody>
      </p:sp>
      <p:sp>
        <p:nvSpPr>
          <p:cNvPr id="49" name="Rectangle 48">
            <a:extLst>
              <a:ext uri="{FF2B5EF4-FFF2-40B4-BE49-F238E27FC236}">
                <a16:creationId xmlns:a16="http://schemas.microsoft.com/office/drawing/2014/main" id="{53B635EF-3EA3-471D-B5DF-DB26BC3143F0}"/>
              </a:ext>
            </a:extLst>
          </p:cNvPr>
          <p:cNvSpPr/>
          <p:nvPr/>
        </p:nvSpPr>
        <p:spPr bwMode="auto">
          <a:xfrm>
            <a:off x="4579896" y="634107"/>
            <a:ext cx="3505018"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Determine Log Analytics Uses</a:t>
            </a:r>
          </a:p>
        </p:txBody>
      </p:sp>
      <p:sp>
        <p:nvSpPr>
          <p:cNvPr id="51" name="Rectangle 50">
            <a:extLst>
              <a:ext uri="{FF2B5EF4-FFF2-40B4-BE49-F238E27FC236}">
                <a16:creationId xmlns:a16="http://schemas.microsoft.com/office/drawing/2014/main" id="{410938D3-6AE6-4DC0-B41D-5B49832A73A9}"/>
              </a:ext>
            </a:extLst>
          </p:cNvPr>
          <p:cNvSpPr/>
          <p:nvPr/>
        </p:nvSpPr>
        <p:spPr bwMode="auto">
          <a:xfrm>
            <a:off x="4566558" y="1286719"/>
            <a:ext cx="2660959"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Create a Workspace</a:t>
            </a:r>
          </a:p>
        </p:txBody>
      </p:sp>
      <p:sp>
        <p:nvSpPr>
          <p:cNvPr id="53" name="Rectangle 52">
            <a:extLst>
              <a:ext uri="{FF2B5EF4-FFF2-40B4-BE49-F238E27FC236}">
                <a16:creationId xmlns:a16="http://schemas.microsoft.com/office/drawing/2014/main" id="{6DE306C8-FF90-416E-801C-749A5501CBFD}"/>
              </a:ext>
            </a:extLst>
          </p:cNvPr>
          <p:cNvSpPr/>
          <p:nvPr/>
        </p:nvSpPr>
        <p:spPr bwMode="auto">
          <a:xfrm>
            <a:off x="4579895" y="1952969"/>
            <a:ext cx="3073972"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Define Connected Sources</a:t>
            </a:r>
          </a:p>
        </p:txBody>
      </p:sp>
      <p:sp>
        <p:nvSpPr>
          <p:cNvPr id="55" name="Rectangle 54">
            <a:extLst>
              <a:ext uri="{FF2B5EF4-FFF2-40B4-BE49-F238E27FC236}">
                <a16:creationId xmlns:a16="http://schemas.microsoft.com/office/drawing/2014/main" id="{2599D783-FC48-4238-8C71-06F63E2A44C4}"/>
              </a:ext>
            </a:extLst>
          </p:cNvPr>
          <p:cNvSpPr/>
          <p:nvPr/>
        </p:nvSpPr>
        <p:spPr bwMode="auto">
          <a:xfrm>
            <a:off x="4579895" y="2619219"/>
            <a:ext cx="2660959"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Define Data Sources</a:t>
            </a:r>
          </a:p>
        </p:txBody>
      </p:sp>
      <p:sp>
        <p:nvSpPr>
          <p:cNvPr id="57" name="Rectangle 56">
            <a:extLst>
              <a:ext uri="{FF2B5EF4-FFF2-40B4-BE49-F238E27FC236}">
                <a16:creationId xmlns:a16="http://schemas.microsoft.com/office/drawing/2014/main" id="{7D9BDCC2-3CF5-4DA1-93A6-2F1D04745B42}"/>
              </a:ext>
            </a:extLst>
          </p:cNvPr>
          <p:cNvSpPr/>
          <p:nvPr/>
        </p:nvSpPr>
        <p:spPr bwMode="auto">
          <a:xfrm>
            <a:off x="4566558" y="3281008"/>
            <a:ext cx="3628571"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Visualize Log Analytics Data</a:t>
            </a:r>
          </a:p>
        </p:txBody>
      </p:sp>
      <p:sp>
        <p:nvSpPr>
          <p:cNvPr id="59" name="Rectangle 58">
            <a:extLst>
              <a:ext uri="{FF2B5EF4-FFF2-40B4-BE49-F238E27FC236}">
                <a16:creationId xmlns:a16="http://schemas.microsoft.com/office/drawing/2014/main" id="{A3F17BED-5A18-41E6-B110-B0A740492C12}"/>
              </a:ext>
            </a:extLst>
          </p:cNvPr>
          <p:cNvSpPr/>
          <p:nvPr/>
        </p:nvSpPr>
        <p:spPr bwMode="auto">
          <a:xfrm>
            <a:off x="4579894" y="3996603"/>
            <a:ext cx="4033527"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Structure Log Analytics Queries</a:t>
            </a:r>
          </a:p>
        </p:txBody>
      </p:sp>
      <p:sp>
        <p:nvSpPr>
          <p:cNvPr id="61" name="Rectangle 60">
            <a:extLst>
              <a:ext uri="{FF2B5EF4-FFF2-40B4-BE49-F238E27FC236}">
                <a16:creationId xmlns:a16="http://schemas.microsoft.com/office/drawing/2014/main" id="{60BCAF83-4CD4-4F6E-9310-775D0033063E}"/>
              </a:ext>
            </a:extLst>
          </p:cNvPr>
          <p:cNvSpPr/>
          <p:nvPr/>
        </p:nvSpPr>
        <p:spPr bwMode="auto">
          <a:xfrm>
            <a:off x="4566557" y="4752936"/>
            <a:ext cx="3628571"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Demonstration – Log Analytics</a:t>
            </a:r>
          </a:p>
        </p:txBody>
      </p:sp>
      <p:grpSp>
        <p:nvGrpSpPr>
          <p:cNvPr id="3" name="Group 2">
            <a:extLst>
              <a:ext uri="{FF2B5EF4-FFF2-40B4-BE49-F238E27FC236}">
                <a16:creationId xmlns:a16="http://schemas.microsoft.com/office/drawing/2014/main" id="{8664A222-2AF2-41F2-A656-F197C1D80AF5}"/>
              </a:ext>
              <a:ext uri="{C183D7F6-B498-43B3-948B-1728B52AA6E4}">
                <adec:decorative xmlns:adec="http://schemas.microsoft.com/office/drawing/2017/decorative" val="1"/>
              </a:ext>
            </a:extLst>
          </p:cNvPr>
          <p:cNvGrpSpPr/>
          <p:nvPr/>
        </p:nvGrpSpPr>
        <p:grpSpPr>
          <a:xfrm>
            <a:off x="3729348" y="490488"/>
            <a:ext cx="650742" cy="5398154"/>
            <a:chOff x="3729348" y="490488"/>
            <a:chExt cx="650742" cy="5398154"/>
          </a:xfrm>
        </p:grpSpPr>
        <p:grpSp>
          <p:nvGrpSpPr>
            <p:cNvPr id="4" name="Group 3">
              <a:extLst>
                <a:ext uri="{FF2B5EF4-FFF2-40B4-BE49-F238E27FC236}">
                  <a16:creationId xmlns:a16="http://schemas.microsoft.com/office/drawing/2014/main" id="{AFF33C04-822D-4983-AC17-61C51DDB010A}"/>
                </a:ext>
              </a:extLst>
            </p:cNvPr>
            <p:cNvGrpSpPr/>
            <p:nvPr/>
          </p:nvGrpSpPr>
          <p:grpSpPr>
            <a:xfrm>
              <a:off x="3729349" y="490488"/>
              <a:ext cx="622213" cy="2495947"/>
              <a:chOff x="3673928" y="570537"/>
              <a:chExt cx="777999" cy="2495947"/>
            </a:xfrm>
          </p:grpSpPr>
          <p:pic>
            <p:nvPicPr>
              <p:cNvPr id="19" name="Picture 18">
                <a:extLst>
                  <a:ext uri="{FF2B5EF4-FFF2-40B4-BE49-F238E27FC236}">
                    <a16:creationId xmlns:a16="http://schemas.microsoft.com/office/drawing/2014/main" id="{58B405D4-467A-4718-A1E3-739340ECC06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73928" y="570537"/>
                <a:ext cx="777999" cy="513986"/>
              </a:xfrm>
              <a:prstGeom prst="rect">
                <a:avLst/>
              </a:prstGeom>
            </p:spPr>
          </p:pic>
          <p:pic>
            <p:nvPicPr>
              <p:cNvPr id="112" name="Picture 111" descr="Icon of a series of bars forming a chart">
                <a:extLst>
                  <a:ext uri="{FF2B5EF4-FFF2-40B4-BE49-F238E27FC236}">
                    <a16:creationId xmlns:a16="http://schemas.microsoft.com/office/drawing/2014/main" id="{41BB7C2A-D177-4B09-B308-1688198FA9D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02180" y="721115"/>
                <a:ext cx="281681" cy="212830"/>
              </a:xfrm>
              <a:prstGeom prst="rect">
                <a:avLst/>
              </a:prstGeom>
            </p:spPr>
          </p:pic>
          <p:pic>
            <p:nvPicPr>
              <p:cNvPr id="20" name="Picture 19">
                <a:extLst>
                  <a:ext uri="{FF2B5EF4-FFF2-40B4-BE49-F238E27FC236}">
                    <a16:creationId xmlns:a16="http://schemas.microsoft.com/office/drawing/2014/main" id="{B5086340-DC0C-4989-8132-D02E64A775E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73928" y="1211412"/>
                <a:ext cx="777999" cy="513986"/>
              </a:xfrm>
              <a:prstGeom prst="rect">
                <a:avLst/>
              </a:prstGeom>
            </p:spPr>
          </p:pic>
          <p:pic>
            <p:nvPicPr>
              <p:cNvPr id="114" name="Picture 113" descr="Icon of wrench and screw driver">
                <a:extLst>
                  <a:ext uri="{FF2B5EF4-FFF2-40B4-BE49-F238E27FC236}">
                    <a16:creationId xmlns:a16="http://schemas.microsoft.com/office/drawing/2014/main" id="{0CC0C8ED-300A-49B6-A2B5-6B79B671296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31820" y="1337640"/>
                <a:ext cx="247337" cy="261532"/>
              </a:xfrm>
              <a:prstGeom prst="rect">
                <a:avLst/>
              </a:prstGeom>
            </p:spPr>
          </p:pic>
          <p:pic>
            <p:nvPicPr>
              <p:cNvPr id="21" name="Picture 20">
                <a:extLst>
                  <a:ext uri="{FF2B5EF4-FFF2-40B4-BE49-F238E27FC236}">
                    <a16:creationId xmlns:a16="http://schemas.microsoft.com/office/drawing/2014/main" id="{6BBF8552-82E3-47C2-9AE9-A6995E54EC43}"/>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73928" y="1879530"/>
                <a:ext cx="777999" cy="513986"/>
              </a:xfrm>
              <a:prstGeom prst="rect">
                <a:avLst/>
              </a:prstGeom>
            </p:spPr>
          </p:pic>
          <p:pic>
            <p:nvPicPr>
              <p:cNvPr id="115" name="Picture 114" descr="Icon of a circle branched into three connect circles">
                <a:extLst>
                  <a:ext uri="{FF2B5EF4-FFF2-40B4-BE49-F238E27FC236}">
                    <a16:creationId xmlns:a16="http://schemas.microsoft.com/office/drawing/2014/main" id="{289527DD-6574-4FF0-B63C-7D2948250D6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878653" y="2015510"/>
                <a:ext cx="366345" cy="242027"/>
              </a:xfrm>
              <a:prstGeom prst="rect">
                <a:avLst/>
              </a:prstGeom>
            </p:spPr>
          </p:pic>
          <p:pic>
            <p:nvPicPr>
              <p:cNvPr id="22" name="Picture 21">
                <a:extLst>
                  <a:ext uri="{FF2B5EF4-FFF2-40B4-BE49-F238E27FC236}">
                    <a16:creationId xmlns:a16="http://schemas.microsoft.com/office/drawing/2014/main" id="{478B3915-89E9-4F05-97AC-848A620F434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73928" y="2552498"/>
                <a:ext cx="777999" cy="513986"/>
              </a:xfrm>
              <a:prstGeom prst="rect">
                <a:avLst/>
              </a:prstGeom>
            </p:spPr>
          </p:pic>
          <p:pic>
            <p:nvPicPr>
              <p:cNvPr id="116" name="Picture 115" descr="Icon of a screen with three circles enclosed by outward pointing chevrons on left and right">
                <a:extLst>
                  <a:ext uri="{FF2B5EF4-FFF2-40B4-BE49-F238E27FC236}">
                    <a16:creationId xmlns:a16="http://schemas.microsoft.com/office/drawing/2014/main" id="{A2F8C685-C09A-427C-8456-10F6C0C8737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873698" y="2716287"/>
                <a:ext cx="376002" cy="186408"/>
              </a:xfrm>
              <a:prstGeom prst="rect">
                <a:avLst/>
              </a:prstGeom>
            </p:spPr>
          </p:pic>
        </p:grpSp>
        <p:pic>
          <p:nvPicPr>
            <p:cNvPr id="23" name="Picture 22">
              <a:extLst>
                <a:ext uri="{FF2B5EF4-FFF2-40B4-BE49-F238E27FC236}">
                  <a16:creationId xmlns:a16="http://schemas.microsoft.com/office/drawing/2014/main" id="{98C75B38-7A1C-4432-AB21-88FE962E195E}"/>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29348" y="3148493"/>
              <a:ext cx="622213" cy="596130"/>
            </a:xfrm>
            <a:prstGeom prst="rect">
              <a:avLst/>
            </a:prstGeom>
          </p:spPr>
        </p:pic>
        <p:pic>
          <p:nvPicPr>
            <p:cNvPr id="117" name="Picture 116" descr="Icon of a square with two smaller squares inside it">
              <a:extLst>
                <a:ext uri="{FF2B5EF4-FFF2-40B4-BE49-F238E27FC236}">
                  <a16:creationId xmlns:a16="http://schemas.microsoft.com/office/drawing/2014/main" id="{3CAC67A5-7CD6-4276-8046-A0611CA0E4FA}"/>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3877290" y="3287031"/>
              <a:ext cx="285893" cy="273909"/>
            </a:xfrm>
            <a:prstGeom prst="rect">
              <a:avLst/>
            </a:prstGeom>
          </p:spPr>
        </p:pic>
        <p:pic>
          <p:nvPicPr>
            <p:cNvPr id="24" name="Picture 23">
              <a:extLst>
                <a:ext uri="{FF2B5EF4-FFF2-40B4-BE49-F238E27FC236}">
                  <a16:creationId xmlns:a16="http://schemas.microsoft.com/office/drawing/2014/main" id="{7859243C-4D49-47C3-A045-8950EE86FA65}"/>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29348" y="3873765"/>
              <a:ext cx="622213" cy="596130"/>
            </a:xfrm>
            <a:prstGeom prst="rect">
              <a:avLst/>
            </a:prstGeom>
          </p:spPr>
        </p:pic>
        <p:pic>
          <p:nvPicPr>
            <p:cNvPr id="118" name="Picture 117" descr="Icon of two chat bubbles">
              <a:extLst>
                <a:ext uri="{FF2B5EF4-FFF2-40B4-BE49-F238E27FC236}">
                  <a16:creationId xmlns:a16="http://schemas.microsoft.com/office/drawing/2014/main" id="{C26D4D27-C906-46AF-9DB7-887ED374975C}"/>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884427" y="4019739"/>
              <a:ext cx="317492" cy="304182"/>
            </a:xfrm>
            <a:prstGeom prst="rect">
              <a:avLst/>
            </a:prstGeom>
          </p:spPr>
        </p:pic>
        <p:pic>
          <p:nvPicPr>
            <p:cNvPr id="25" name="Picture 24">
              <a:extLst>
                <a:ext uri="{FF2B5EF4-FFF2-40B4-BE49-F238E27FC236}">
                  <a16:creationId xmlns:a16="http://schemas.microsoft.com/office/drawing/2014/main" id="{D674525C-22F9-416C-BEB0-0772011B43D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29348" y="4590643"/>
              <a:ext cx="622213" cy="596130"/>
            </a:xfrm>
            <a:prstGeom prst="rect">
              <a:avLst/>
            </a:prstGeom>
          </p:spPr>
        </p:pic>
        <p:pic>
          <p:nvPicPr>
            <p:cNvPr id="119" name="Picture 118" descr="Icon of a person sitting in a desk">
              <a:extLst>
                <a:ext uri="{FF2B5EF4-FFF2-40B4-BE49-F238E27FC236}">
                  <a16:creationId xmlns:a16="http://schemas.microsoft.com/office/drawing/2014/main" id="{78D6CEA1-4601-421A-8E13-2F98DBD1082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907708" y="4747769"/>
              <a:ext cx="294211" cy="281877"/>
            </a:xfrm>
            <a:prstGeom prst="rect">
              <a:avLst/>
            </a:prstGeom>
          </p:spPr>
        </p:pic>
        <p:grpSp>
          <p:nvGrpSpPr>
            <p:cNvPr id="27" name="Group 26">
              <a:extLst>
                <a:ext uri="{FF2B5EF4-FFF2-40B4-BE49-F238E27FC236}">
                  <a16:creationId xmlns:a16="http://schemas.microsoft.com/office/drawing/2014/main" id="{68A02526-5F69-4746-AEBB-CA19AF719025}"/>
                </a:ext>
              </a:extLst>
            </p:cNvPr>
            <p:cNvGrpSpPr/>
            <p:nvPr/>
          </p:nvGrpSpPr>
          <p:grpSpPr>
            <a:xfrm>
              <a:off x="3757877" y="5307521"/>
              <a:ext cx="622213" cy="581121"/>
              <a:chOff x="10493727" y="629664"/>
              <a:chExt cx="519000" cy="503150"/>
            </a:xfrm>
          </p:grpSpPr>
          <p:pic>
            <p:nvPicPr>
              <p:cNvPr id="28" name="Picture 27">
                <a:extLst>
                  <a:ext uri="{FF2B5EF4-FFF2-40B4-BE49-F238E27FC236}">
                    <a16:creationId xmlns:a16="http://schemas.microsoft.com/office/drawing/2014/main" id="{1C756DF2-B19D-4523-AC50-82028D4B6904}"/>
                  </a:ext>
                </a:extLst>
              </p:cNvPr>
              <p:cNvPicPr>
                <a:picLocks noChangeAspect="1"/>
              </p:cNvPicPr>
              <p:nvPr/>
            </p:nvPicPr>
            <p:blipFill>
              <a:blip r:embed="rId11"/>
              <a:stretch>
                <a:fillRect/>
              </a:stretch>
            </p:blipFill>
            <p:spPr>
              <a:xfrm>
                <a:off x="10493727" y="629664"/>
                <a:ext cx="519000" cy="503150"/>
              </a:xfrm>
              <a:prstGeom prst="rect">
                <a:avLst/>
              </a:prstGeom>
            </p:spPr>
          </p:pic>
          <p:grpSp>
            <p:nvGrpSpPr>
              <p:cNvPr id="29" name="Group 28">
                <a:extLst>
                  <a:ext uri="{FF2B5EF4-FFF2-40B4-BE49-F238E27FC236}">
                    <a16:creationId xmlns:a16="http://schemas.microsoft.com/office/drawing/2014/main" id="{D8BB293C-CCCD-4B0A-A5DF-6669CA3EC5AC}"/>
                  </a:ext>
                </a:extLst>
              </p:cNvPr>
              <p:cNvGrpSpPr/>
              <p:nvPr/>
            </p:nvGrpSpPr>
            <p:grpSpPr>
              <a:xfrm>
                <a:off x="10604345" y="727773"/>
                <a:ext cx="297764" cy="272864"/>
                <a:chOff x="3876178" y="3413953"/>
                <a:chExt cx="297764" cy="255320"/>
              </a:xfrm>
            </p:grpSpPr>
            <p:sp>
              <p:nvSpPr>
                <p:cNvPr id="30" name="Freeform: Shape 29">
                  <a:extLst>
                    <a:ext uri="{FF2B5EF4-FFF2-40B4-BE49-F238E27FC236}">
                      <a16:creationId xmlns:a16="http://schemas.microsoft.com/office/drawing/2014/main" id="{632B83FB-5EF1-4CD7-97C9-522193450CF8}"/>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5BD1B146-3C7F-4C4B-9C41-196E2033CF1A}"/>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C902D40-B8ED-45CC-AFD4-4BE7948B8500}"/>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48AEB52-39FD-422D-9CCA-877F245AC7AA}"/>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53C4768-6453-4BB8-9869-958E28900E71}"/>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47A0CE62-0BDE-41FB-BE50-F27E9C78DB04}"/>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FB42E458-481D-4CF2-ABCA-4633A0F10063}"/>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05E2044-9913-4743-84DF-1105020D09C9}"/>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6" name="Rectangle 5">
            <a:extLst>
              <a:ext uri="{FF2B5EF4-FFF2-40B4-BE49-F238E27FC236}">
                <a16:creationId xmlns:a16="http://schemas.microsoft.com/office/drawing/2014/main" id="{F75779D3-3AA8-4CEC-9C33-BB7A7F403AF4}"/>
              </a:ext>
            </a:extLst>
          </p:cNvPr>
          <p:cNvSpPr/>
          <p:nvPr/>
        </p:nvSpPr>
        <p:spPr bwMode="auto">
          <a:xfrm>
            <a:off x="4567174" y="5420718"/>
            <a:ext cx="3628571"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Summary and Resources</a:t>
            </a:r>
          </a:p>
        </p:txBody>
      </p:sp>
    </p:spTree>
    <p:extLst>
      <p:ext uri="{BB962C8B-B14F-4D97-AF65-F5344CB8AC3E}">
        <p14:creationId xmlns:p14="http://schemas.microsoft.com/office/powerpoint/2010/main" val="403808013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BB8E15-07CC-4B42-AB9F-9162C9F776EB}"/>
              </a:ext>
            </a:extLst>
          </p:cNvPr>
          <p:cNvSpPr>
            <a:spLocks noGrp="1"/>
          </p:cNvSpPr>
          <p:nvPr>
            <p:ph type="title"/>
          </p:nvPr>
        </p:nvSpPr>
        <p:spPr/>
        <p:txBody>
          <a:bodyPr/>
          <a:lstStyle/>
          <a:p>
            <a:r>
              <a:rPr lang="en-US" dirty="0">
                <a:cs typeface="Segoe UI"/>
              </a:rPr>
              <a:t>Determine Log Analytics Uses</a:t>
            </a:r>
          </a:p>
        </p:txBody>
      </p:sp>
      <p:sp>
        <p:nvSpPr>
          <p:cNvPr id="6" name="Rectangle 5">
            <a:extLst>
              <a:ext uri="{FF2B5EF4-FFF2-40B4-BE49-F238E27FC236}">
                <a16:creationId xmlns:a16="http://schemas.microsoft.com/office/drawing/2014/main" id="{2B075833-694E-4137-B519-80D51BBB18CE}"/>
              </a:ext>
              <a:ext uri="{C183D7F6-B498-43B3-948B-1728B52AA6E4}">
                <adec:decorative xmlns:adec="http://schemas.microsoft.com/office/drawing/2017/decorative" val="0"/>
              </a:ext>
            </a:extLst>
          </p:cNvPr>
          <p:cNvSpPr/>
          <p:nvPr/>
        </p:nvSpPr>
        <p:spPr bwMode="auto">
          <a:xfrm>
            <a:off x="427039" y="1192212"/>
            <a:ext cx="5059362" cy="1584855"/>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A service that helps you collect and analyze data generated by resources in your cloud and on-premises environments</a:t>
            </a:r>
          </a:p>
        </p:txBody>
      </p:sp>
      <p:sp>
        <p:nvSpPr>
          <p:cNvPr id="7" name="Rectangle 6">
            <a:extLst>
              <a:ext uri="{FF2B5EF4-FFF2-40B4-BE49-F238E27FC236}">
                <a16:creationId xmlns:a16="http://schemas.microsoft.com/office/drawing/2014/main" id="{7870B128-9604-4F4F-8EAE-0DCC410C5C12}"/>
              </a:ext>
              <a:ext uri="{C183D7F6-B498-43B3-948B-1728B52AA6E4}">
                <adec:decorative xmlns:adec="http://schemas.microsoft.com/office/drawing/2017/decorative" val="0"/>
              </a:ext>
            </a:extLst>
          </p:cNvPr>
          <p:cNvSpPr/>
          <p:nvPr/>
        </p:nvSpPr>
        <p:spPr bwMode="auto">
          <a:xfrm>
            <a:off x="427039" y="2934050"/>
            <a:ext cx="5059362" cy="158485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Write log queries and interactively analyze their results</a:t>
            </a:r>
          </a:p>
        </p:txBody>
      </p:sp>
      <p:sp>
        <p:nvSpPr>
          <p:cNvPr id="8" name="Rectangle 7">
            <a:extLst>
              <a:ext uri="{FF2B5EF4-FFF2-40B4-BE49-F238E27FC236}">
                <a16:creationId xmlns:a16="http://schemas.microsoft.com/office/drawing/2014/main" id="{B7C5506F-CFC3-4B03-9B26-C03B4637B9D1}"/>
              </a:ext>
              <a:ext uri="{C183D7F6-B498-43B3-948B-1728B52AA6E4}">
                <adec:decorative xmlns:adec="http://schemas.microsoft.com/office/drawing/2017/decorative" val="0"/>
              </a:ext>
            </a:extLst>
          </p:cNvPr>
          <p:cNvSpPr/>
          <p:nvPr/>
        </p:nvSpPr>
        <p:spPr bwMode="auto">
          <a:xfrm>
            <a:off x="427037" y="4675889"/>
            <a:ext cx="5059362" cy="168585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Examples include assessing system updates and troubleshooting operational incidents</a:t>
            </a:r>
          </a:p>
        </p:txBody>
      </p:sp>
      <p:sp>
        <p:nvSpPr>
          <p:cNvPr id="9" name="Rectangle 8">
            <a:extLst>
              <a:ext uri="{FF2B5EF4-FFF2-40B4-BE49-F238E27FC236}">
                <a16:creationId xmlns:a16="http://schemas.microsoft.com/office/drawing/2014/main" id="{BCFC8927-B8CA-441B-827F-5F42DB48DB31}"/>
              </a:ext>
              <a:ext uri="{C183D7F6-B498-43B3-948B-1728B52AA6E4}">
                <adec:decorative xmlns:adec="http://schemas.microsoft.com/office/drawing/2017/decorative" val="1"/>
              </a:ext>
            </a:extLst>
          </p:cNvPr>
          <p:cNvSpPr/>
          <p:nvPr/>
        </p:nvSpPr>
        <p:spPr bwMode="auto">
          <a:xfrm>
            <a:off x="5641735" y="1192213"/>
            <a:ext cx="6367703"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2" name="Picture 2" descr="Screenshot of Microsoft Monitor Logs - Logs is being highlighted and on the right New Query One window pops up">
            <a:extLst>
              <a:ext uri="{FF2B5EF4-FFF2-40B4-BE49-F238E27FC236}">
                <a16:creationId xmlns:a16="http://schemas.microsoft.com/office/drawing/2014/main" id="{2B123903-9386-4D62-8827-2914A02356F4}"/>
              </a:ext>
            </a:extLst>
          </p:cNvPr>
          <p:cNvPicPr>
            <a:picLocks noChangeAspect="1"/>
          </p:cNvPicPr>
          <p:nvPr/>
        </p:nvPicPr>
        <p:blipFill>
          <a:blip r:embed="rId3"/>
          <a:stretch>
            <a:fillRect/>
          </a:stretch>
        </p:blipFill>
        <p:spPr>
          <a:xfrm>
            <a:off x="6431926" y="1373619"/>
            <a:ext cx="4787319" cy="4988127"/>
          </a:xfrm>
          <a:prstGeom prst="rect">
            <a:avLst/>
          </a:prstGeom>
          <a:ln>
            <a:noFill/>
          </a:ln>
        </p:spPr>
      </p:pic>
    </p:spTree>
    <p:extLst>
      <p:ext uri="{BB962C8B-B14F-4D97-AF65-F5344CB8AC3E}">
        <p14:creationId xmlns:p14="http://schemas.microsoft.com/office/powerpoint/2010/main" val="2838728891"/>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 Workspace</a:t>
            </a:r>
          </a:p>
        </p:txBody>
      </p:sp>
      <p:sp>
        <p:nvSpPr>
          <p:cNvPr id="11" name="Rectangle 10">
            <a:extLst>
              <a:ext uri="{FF2B5EF4-FFF2-40B4-BE49-F238E27FC236}">
                <a16:creationId xmlns:a16="http://schemas.microsoft.com/office/drawing/2014/main" id="{B9C68CE0-7F43-433F-9771-4C6305E34249}"/>
              </a:ext>
              <a:ext uri="{C183D7F6-B498-43B3-948B-1728B52AA6E4}">
                <adec:decorative xmlns:adec="http://schemas.microsoft.com/office/drawing/2017/decorative" val="0"/>
              </a:ext>
            </a:extLst>
          </p:cNvPr>
          <p:cNvSpPr/>
          <p:nvPr/>
        </p:nvSpPr>
        <p:spPr bwMode="auto">
          <a:xfrm>
            <a:off x="427039" y="1276883"/>
            <a:ext cx="5059362" cy="148714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A workspace is an Azure resource and</a:t>
            </a:r>
            <a:br>
              <a:rPr lang="en-US" sz="2000" dirty="0">
                <a:solidFill>
                  <a:schemeClr val="tx1"/>
                </a:solidFill>
              </a:rPr>
            </a:br>
            <a:r>
              <a:rPr lang="en-US" sz="2000" dirty="0">
                <a:solidFill>
                  <a:schemeClr val="tx1"/>
                </a:solidFill>
              </a:rPr>
              <a:t>is a container where data is collected, aggregated, analyzed, and presented</a:t>
            </a:r>
          </a:p>
        </p:txBody>
      </p:sp>
      <p:sp>
        <p:nvSpPr>
          <p:cNvPr id="12" name="Rectangle 11">
            <a:extLst>
              <a:ext uri="{FF2B5EF4-FFF2-40B4-BE49-F238E27FC236}">
                <a16:creationId xmlns:a16="http://schemas.microsoft.com/office/drawing/2014/main" id="{1A38F902-ECEC-4E53-8663-98AC2B9F3397}"/>
              </a:ext>
              <a:ext uri="{C183D7F6-B498-43B3-948B-1728B52AA6E4}">
                <adec:decorative xmlns:adec="http://schemas.microsoft.com/office/drawing/2017/decorative" val="0"/>
              </a:ext>
            </a:extLst>
          </p:cNvPr>
          <p:cNvSpPr/>
          <p:nvPr/>
        </p:nvSpPr>
        <p:spPr bwMode="auto">
          <a:xfrm>
            <a:off x="427039" y="3033407"/>
            <a:ext cx="5059362" cy="1487147"/>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You can have multiple workspaces per Azure subscription, and you can have access to more than one workspace</a:t>
            </a:r>
          </a:p>
        </p:txBody>
      </p:sp>
      <p:sp>
        <p:nvSpPr>
          <p:cNvPr id="13" name="Rectangle 12">
            <a:extLst>
              <a:ext uri="{FF2B5EF4-FFF2-40B4-BE49-F238E27FC236}">
                <a16:creationId xmlns:a16="http://schemas.microsoft.com/office/drawing/2014/main" id="{F7E4931E-7AAE-4F69-B021-33C4D5D91F79}"/>
              </a:ext>
              <a:ext uri="{C183D7F6-B498-43B3-948B-1728B52AA6E4}">
                <adec:decorative xmlns:adec="http://schemas.microsoft.com/office/drawing/2017/decorative" val="0"/>
              </a:ext>
            </a:extLst>
          </p:cNvPr>
          <p:cNvSpPr/>
          <p:nvPr/>
        </p:nvSpPr>
        <p:spPr bwMode="auto">
          <a:xfrm>
            <a:off x="427039" y="4789930"/>
            <a:ext cx="5059362" cy="1487147"/>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A workspace provides a geographic location, data isolation, and scope</a:t>
            </a:r>
          </a:p>
        </p:txBody>
      </p:sp>
      <p:sp>
        <p:nvSpPr>
          <p:cNvPr id="14" name="Rectangle 13">
            <a:extLst>
              <a:ext uri="{FF2B5EF4-FFF2-40B4-BE49-F238E27FC236}">
                <a16:creationId xmlns:a16="http://schemas.microsoft.com/office/drawing/2014/main" id="{56D4E3F0-4612-475A-8EEC-C5F8926A085D}"/>
              </a:ext>
              <a:ext uri="{C183D7F6-B498-43B3-948B-1728B52AA6E4}">
                <adec:decorative xmlns:adec="http://schemas.microsoft.com/office/drawing/2017/decorative" val="1"/>
              </a:ext>
            </a:extLst>
          </p:cNvPr>
          <p:cNvSpPr/>
          <p:nvPr/>
        </p:nvSpPr>
        <p:spPr bwMode="auto">
          <a:xfrm>
            <a:off x="5641735" y="1192213"/>
            <a:ext cx="6367703"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2" name="Picture 1" descr="Screenshot that shows how to create a new log analytics workspace">
            <a:extLst>
              <a:ext uri="{FF2B5EF4-FFF2-40B4-BE49-F238E27FC236}">
                <a16:creationId xmlns:a16="http://schemas.microsoft.com/office/drawing/2014/main" id="{815D4964-2165-48D3-9545-B3404C9C246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63458" y="1447125"/>
            <a:ext cx="3924256" cy="4843227"/>
          </a:xfrm>
          <a:prstGeom prst="rect">
            <a:avLst/>
          </a:prstGeom>
          <a:ln>
            <a:noFill/>
          </a:ln>
        </p:spPr>
      </p:pic>
    </p:spTree>
    <p:extLst>
      <p:ext uri="{BB962C8B-B14F-4D97-AF65-F5344CB8AC3E}">
        <p14:creationId xmlns:p14="http://schemas.microsoft.com/office/powerpoint/2010/main" val="60174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630F1-5051-4E93-9C87-3C53BC5E769F}"/>
              </a:ext>
            </a:extLst>
          </p:cNvPr>
          <p:cNvSpPr>
            <a:spLocks noGrp="1"/>
          </p:cNvSpPr>
          <p:nvPr>
            <p:ph type="title"/>
          </p:nvPr>
        </p:nvSpPr>
        <p:spPr/>
        <p:txBody>
          <a:bodyPr/>
          <a:lstStyle/>
          <a:p>
            <a:r>
              <a:rPr lang="en-US" dirty="0"/>
              <a:t>Create Connected Sources</a:t>
            </a:r>
          </a:p>
        </p:txBody>
      </p:sp>
      <p:sp>
        <p:nvSpPr>
          <p:cNvPr id="5" name="Rectangle 4">
            <a:extLst>
              <a:ext uri="{FF2B5EF4-FFF2-40B4-BE49-F238E27FC236}">
                <a16:creationId xmlns:a16="http://schemas.microsoft.com/office/drawing/2014/main" id="{461CBCF3-9A45-40FB-9008-6B73F2A0A9D0}"/>
              </a:ext>
              <a:ext uri="{C183D7F6-B498-43B3-948B-1728B52AA6E4}">
                <adec:decorative xmlns:adec="http://schemas.microsoft.com/office/drawing/2017/decorative" val="1"/>
              </a:ext>
            </a:extLst>
          </p:cNvPr>
          <p:cNvSpPr/>
          <p:nvPr/>
        </p:nvSpPr>
        <p:spPr bwMode="auto">
          <a:xfrm>
            <a:off x="427038" y="1118077"/>
            <a:ext cx="11582400" cy="399095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7" name="Picture 7" descr="Screenshot of a connected sources of Clouds and On-Premises providing data to a  workspace">
            <a:extLst>
              <a:ext uri="{FF2B5EF4-FFF2-40B4-BE49-F238E27FC236}">
                <a16:creationId xmlns:a16="http://schemas.microsoft.com/office/drawing/2014/main" id="{50FEACF8-1FF7-4640-B743-FE9E57A624B3}"/>
              </a:ext>
            </a:extLst>
          </p:cNvPr>
          <p:cNvPicPr>
            <a:picLocks noChangeAspect="1"/>
          </p:cNvPicPr>
          <p:nvPr/>
        </p:nvPicPr>
        <p:blipFill>
          <a:blip r:embed="rId3"/>
          <a:stretch>
            <a:fillRect/>
          </a:stretch>
        </p:blipFill>
        <p:spPr>
          <a:xfrm>
            <a:off x="1411708" y="1321383"/>
            <a:ext cx="9459346" cy="3758617"/>
          </a:xfrm>
          <a:prstGeom prst="rect">
            <a:avLst/>
          </a:prstGeom>
        </p:spPr>
      </p:pic>
      <p:sp>
        <p:nvSpPr>
          <p:cNvPr id="6" name="Freeform: Shape 5">
            <a:extLst>
              <a:ext uri="{FF2B5EF4-FFF2-40B4-BE49-F238E27FC236}">
                <a16:creationId xmlns:a16="http://schemas.microsoft.com/office/drawing/2014/main" id="{7CDD32AD-2265-4F4A-B879-B8A2DED65AA8}"/>
              </a:ext>
            </a:extLst>
          </p:cNvPr>
          <p:cNvSpPr/>
          <p:nvPr/>
        </p:nvSpPr>
        <p:spPr>
          <a:xfrm>
            <a:off x="427038" y="5268685"/>
            <a:ext cx="5714343" cy="1093061"/>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1200"/>
              </a:spcBef>
            </a:pPr>
            <a:r>
              <a:rPr lang="en-US" sz="2400" dirty="0">
                <a:solidFill>
                  <a:schemeClr val="tx1"/>
                </a:solidFill>
              </a:rPr>
              <a:t>Connected Sources generate data</a:t>
            </a:r>
          </a:p>
        </p:txBody>
      </p:sp>
      <p:sp>
        <p:nvSpPr>
          <p:cNvPr id="8" name="Freeform: Shape 7">
            <a:extLst>
              <a:ext uri="{FF2B5EF4-FFF2-40B4-BE49-F238E27FC236}">
                <a16:creationId xmlns:a16="http://schemas.microsoft.com/office/drawing/2014/main" id="{95EB4270-FBDA-41B7-A2A1-7FA348CF5BCD}"/>
              </a:ext>
            </a:extLst>
          </p:cNvPr>
          <p:cNvSpPr/>
          <p:nvPr/>
        </p:nvSpPr>
        <p:spPr>
          <a:xfrm>
            <a:off x="6295095" y="5268685"/>
            <a:ext cx="5714343" cy="1093061"/>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1200"/>
              </a:spcBef>
            </a:pPr>
            <a:r>
              <a:rPr lang="en-US" sz="2400" dirty="0">
                <a:solidFill>
                  <a:schemeClr val="tx1"/>
                </a:solidFill>
              </a:rPr>
              <a:t>Data can be collected from Windows,</a:t>
            </a:r>
            <a:br>
              <a:rPr lang="en-US" sz="2400" dirty="0">
                <a:solidFill>
                  <a:schemeClr val="tx1"/>
                </a:solidFill>
              </a:rPr>
            </a:br>
            <a:r>
              <a:rPr lang="en-US" sz="2400" dirty="0">
                <a:solidFill>
                  <a:schemeClr val="tx1"/>
                </a:solidFill>
              </a:rPr>
              <a:t>Linux, SCOM and Azure Storage</a:t>
            </a:r>
          </a:p>
        </p:txBody>
      </p:sp>
    </p:spTree>
    <p:extLst>
      <p:ext uri="{BB962C8B-B14F-4D97-AF65-F5344CB8AC3E}">
        <p14:creationId xmlns:p14="http://schemas.microsoft.com/office/powerpoint/2010/main" val="28218838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630F1-5051-4E93-9C87-3C53BC5E769F}"/>
              </a:ext>
            </a:extLst>
          </p:cNvPr>
          <p:cNvSpPr>
            <a:spLocks noGrp="1"/>
          </p:cNvSpPr>
          <p:nvPr>
            <p:ph type="title"/>
          </p:nvPr>
        </p:nvSpPr>
        <p:spPr/>
        <p:txBody>
          <a:bodyPr/>
          <a:lstStyle/>
          <a:p>
            <a:r>
              <a:rPr lang="en-US" dirty="0"/>
              <a:t>Define Data Sources</a:t>
            </a:r>
          </a:p>
        </p:txBody>
      </p:sp>
      <p:sp>
        <p:nvSpPr>
          <p:cNvPr id="9" name="Rectangle 8">
            <a:extLst>
              <a:ext uri="{FF2B5EF4-FFF2-40B4-BE49-F238E27FC236}">
                <a16:creationId xmlns:a16="http://schemas.microsoft.com/office/drawing/2014/main" id="{3482A3A5-BCAB-4AF9-A3F3-4FB2FA1FF18E}"/>
              </a:ext>
              <a:ext uri="{C183D7F6-B498-43B3-948B-1728B52AA6E4}">
                <adec:decorative xmlns:adec="http://schemas.microsoft.com/office/drawing/2017/decorative" val="1"/>
              </a:ext>
            </a:extLst>
          </p:cNvPr>
          <p:cNvSpPr/>
          <p:nvPr/>
        </p:nvSpPr>
        <p:spPr bwMode="auto">
          <a:xfrm>
            <a:off x="427038" y="1118077"/>
            <a:ext cx="11582400" cy="399095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4" name="Picture 5" descr="Diagram showing how data is collected from various connected sources and stored as a set of records with its own set of properties. The data is then stored in the Repository">
            <a:extLst>
              <a:ext uri="{FF2B5EF4-FFF2-40B4-BE49-F238E27FC236}">
                <a16:creationId xmlns:a16="http://schemas.microsoft.com/office/drawing/2014/main" id="{3A1E031E-F93A-4DB4-B83E-C5C38E0036A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57886" y="1379335"/>
            <a:ext cx="9491676" cy="3526494"/>
          </a:xfrm>
          <a:prstGeom prst="rect">
            <a:avLst/>
          </a:prstGeom>
          <a:ln>
            <a:noFill/>
          </a:ln>
        </p:spPr>
      </p:pic>
      <p:sp>
        <p:nvSpPr>
          <p:cNvPr id="6" name="Freeform: Shape 5">
            <a:extLst>
              <a:ext uri="{FF2B5EF4-FFF2-40B4-BE49-F238E27FC236}">
                <a16:creationId xmlns:a16="http://schemas.microsoft.com/office/drawing/2014/main" id="{24238D67-9ECB-4B11-A50F-246C5C6BA50F}"/>
              </a:ext>
            </a:extLst>
          </p:cNvPr>
          <p:cNvSpPr/>
          <p:nvPr/>
        </p:nvSpPr>
        <p:spPr>
          <a:xfrm>
            <a:off x="427038" y="5268685"/>
            <a:ext cx="6713991" cy="1093061"/>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1200"/>
              </a:spcBef>
            </a:pPr>
            <a:r>
              <a:rPr lang="en-US" sz="2000" dirty="0">
                <a:solidFill>
                  <a:schemeClr val="tx1"/>
                </a:solidFill>
              </a:rPr>
              <a:t>Data sources include Windows Event Logs, Windows Performance Counters, Linux Performance Counters, IIS Logs, Custom Fields, Custom Logs, and Syslog</a:t>
            </a:r>
          </a:p>
        </p:txBody>
      </p:sp>
      <p:sp>
        <p:nvSpPr>
          <p:cNvPr id="7" name="Freeform: Shape 6">
            <a:extLst>
              <a:ext uri="{FF2B5EF4-FFF2-40B4-BE49-F238E27FC236}">
                <a16:creationId xmlns:a16="http://schemas.microsoft.com/office/drawing/2014/main" id="{45580794-3D44-441E-892C-9C16872A22FA}"/>
              </a:ext>
            </a:extLst>
          </p:cNvPr>
          <p:cNvSpPr/>
          <p:nvPr/>
        </p:nvSpPr>
        <p:spPr>
          <a:xfrm>
            <a:off x="7286171" y="5268685"/>
            <a:ext cx="4723267" cy="1093061"/>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1200"/>
              </a:spcBef>
            </a:pPr>
            <a:r>
              <a:rPr lang="en-US" sz="2000" dirty="0">
                <a:solidFill>
                  <a:schemeClr val="tx1"/>
                </a:solidFill>
              </a:rPr>
              <a:t>Each data source has</a:t>
            </a:r>
            <a:br>
              <a:rPr lang="en-US" sz="2000" dirty="0">
                <a:solidFill>
                  <a:schemeClr val="tx1"/>
                </a:solidFill>
              </a:rPr>
            </a:br>
            <a:r>
              <a:rPr lang="en-US" sz="2000" dirty="0">
                <a:solidFill>
                  <a:schemeClr val="tx1"/>
                </a:solidFill>
              </a:rPr>
              <a:t>additional configuration options</a:t>
            </a:r>
          </a:p>
        </p:txBody>
      </p:sp>
    </p:spTree>
    <p:extLst>
      <p:ext uri="{BB962C8B-B14F-4D97-AF65-F5344CB8AC3E}">
        <p14:creationId xmlns:p14="http://schemas.microsoft.com/office/powerpoint/2010/main" val="152527712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0621376-13AB-4493-AA50-3523327179B5}"/>
              </a:ext>
            </a:extLst>
          </p:cNvPr>
          <p:cNvSpPr>
            <a:spLocks noGrp="1"/>
          </p:cNvSpPr>
          <p:nvPr>
            <p:ph type="title"/>
          </p:nvPr>
        </p:nvSpPr>
        <p:spPr/>
        <p:txBody>
          <a:bodyPr/>
          <a:lstStyle/>
          <a:p>
            <a:r>
              <a:rPr lang="en-US" b="1" dirty="0"/>
              <a:t>Visualize Log Analytics Data</a:t>
            </a:r>
          </a:p>
        </p:txBody>
      </p:sp>
      <p:sp>
        <p:nvSpPr>
          <p:cNvPr id="6" name="Rectangle 5">
            <a:extLst>
              <a:ext uri="{FF2B5EF4-FFF2-40B4-BE49-F238E27FC236}">
                <a16:creationId xmlns:a16="http://schemas.microsoft.com/office/drawing/2014/main" id="{6BEBBF42-D68B-4CF7-9DA4-88B310D77DED}"/>
              </a:ext>
              <a:ext uri="{C183D7F6-B498-43B3-948B-1728B52AA6E4}">
                <adec:decorative xmlns:adec="http://schemas.microsoft.com/office/drawing/2017/decorative" val="0"/>
              </a:ext>
            </a:extLst>
          </p:cNvPr>
          <p:cNvSpPr/>
          <p:nvPr/>
        </p:nvSpPr>
        <p:spPr bwMode="auto">
          <a:xfrm>
            <a:off x="427037" y="1321653"/>
            <a:ext cx="4613628" cy="1030281"/>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Log Analytics provides a query syntax </a:t>
            </a:r>
          </a:p>
        </p:txBody>
      </p:sp>
      <p:sp>
        <p:nvSpPr>
          <p:cNvPr id="7" name="Rectangle 6">
            <a:extLst>
              <a:ext uri="{FF2B5EF4-FFF2-40B4-BE49-F238E27FC236}">
                <a16:creationId xmlns:a16="http://schemas.microsoft.com/office/drawing/2014/main" id="{2A950FB8-3454-424D-92E9-BB69C17E17DD}"/>
              </a:ext>
              <a:ext uri="{C183D7F6-B498-43B3-948B-1728B52AA6E4}">
                <adec:decorative xmlns:adec="http://schemas.microsoft.com/office/drawing/2017/decorative" val="0"/>
              </a:ext>
            </a:extLst>
          </p:cNvPr>
          <p:cNvSpPr/>
          <p:nvPr/>
        </p:nvSpPr>
        <p:spPr bwMode="auto">
          <a:xfrm>
            <a:off x="427038" y="2571965"/>
            <a:ext cx="4613628" cy="1030280"/>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Quickly retrieve and consolidate data in the repository</a:t>
            </a:r>
          </a:p>
        </p:txBody>
      </p:sp>
      <p:sp>
        <p:nvSpPr>
          <p:cNvPr id="8" name="Rectangle 7">
            <a:extLst>
              <a:ext uri="{FF2B5EF4-FFF2-40B4-BE49-F238E27FC236}">
                <a16:creationId xmlns:a16="http://schemas.microsoft.com/office/drawing/2014/main" id="{DB3D733E-BF55-473B-AA83-8272CBC5521D}"/>
              </a:ext>
              <a:ext uri="{C183D7F6-B498-43B3-948B-1728B52AA6E4}">
                <adec:decorative xmlns:adec="http://schemas.microsoft.com/office/drawing/2017/decorative" val="0"/>
              </a:ext>
            </a:extLst>
          </p:cNvPr>
          <p:cNvSpPr/>
          <p:nvPr/>
        </p:nvSpPr>
        <p:spPr bwMode="auto">
          <a:xfrm>
            <a:off x="427037" y="3879958"/>
            <a:ext cx="4613628" cy="1030280"/>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Save or have log searches run automatically to create an alert </a:t>
            </a:r>
          </a:p>
        </p:txBody>
      </p:sp>
      <p:sp>
        <p:nvSpPr>
          <p:cNvPr id="9" name="Rectangle 8">
            <a:extLst>
              <a:ext uri="{FF2B5EF4-FFF2-40B4-BE49-F238E27FC236}">
                <a16:creationId xmlns:a16="http://schemas.microsoft.com/office/drawing/2014/main" id="{DC24399E-B6DE-484B-A796-F2ADD18A18DD}"/>
              </a:ext>
              <a:ext uri="{C183D7F6-B498-43B3-948B-1728B52AA6E4}">
                <adec:decorative xmlns:adec="http://schemas.microsoft.com/office/drawing/2017/decorative" val="0"/>
              </a:ext>
            </a:extLst>
          </p:cNvPr>
          <p:cNvSpPr/>
          <p:nvPr/>
        </p:nvSpPr>
        <p:spPr bwMode="auto">
          <a:xfrm>
            <a:off x="427037" y="5187951"/>
            <a:ext cx="4613628" cy="1030280"/>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Export the data to Power BI or Excel</a:t>
            </a:r>
          </a:p>
        </p:txBody>
      </p:sp>
      <p:sp>
        <p:nvSpPr>
          <p:cNvPr id="10" name="Rectangle 9">
            <a:extLst>
              <a:ext uri="{FF2B5EF4-FFF2-40B4-BE49-F238E27FC236}">
                <a16:creationId xmlns:a16="http://schemas.microsoft.com/office/drawing/2014/main" id="{5D277103-647B-4282-8542-0EEB126858DD}"/>
              </a:ext>
              <a:ext uri="{C183D7F6-B498-43B3-948B-1728B52AA6E4}">
                <adec:decorative xmlns:adec="http://schemas.microsoft.com/office/drawing/2017/decorative" val="1"/>
              </a:ext>
            </a:extLst>
          </p:cNvPr>
          <p:cNvSpPr/>
          <p:nvPr/>
        </p:nvSpPr>
        <p:spPr bwMode="auto">
          <a:xfrm>
            <a:off x="5196114" y="1192213"/>
            <a:ext cx="6813324"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3" name="Picture 5" descr="Screenshot of a Log Analytics query. Shows 120 results based on data source with bar chart visualizations of the query results">
            <a:extLst>
              <a:ext uri="{FF2B5EF4-FFF2-40B4-BE49-F238E27FC236}">
                <a16:creationId xmlns:a16="http://schemas.microsoft.com/office/drawing/2014/main" id="{029BF8B2-8D48-4156-B9DB-F0E74AE01CF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8522" y="1266626"/>
            <a:ext cx="4968508" cy="5068658"/>
          </a:xfrm>
          <a:prstGeom prst="rect">
            <a:avLst/>
          </a:prstGeom>
          <a:ln>
            <a:noFill/>
          </a:ln>
        </p:spPr>
      </p:pic>
    </p:spTree>
    <p:extLst>
      <p:ext uri="{BB962C8B-B14F-4D97-AF65-F5344CB8AC3E}">
        <p14:creationId xmlns:p14="http://schemas.microsoft.com/office/powerpoint/2010/main" val="305324842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0621376-13AB-4493-AA50-3523327179B5}"/>
              </a:ext>
            </a:extLst>
          </p:cNvPr>
          <p:cNvSpPr>
            <a:spLocks noGrp="1"/>
          </p:cNvSpPr>
          <p:nvPr>
            <p:ph type="title"/>
          </p:nvPr>
        </p:nvSpPr>
        <p:spPr/>
        <p:txBody>
          <a:bodyPr/>
          <a:lstStyle/>
          <a:p>
            <a:r>
              <a:rPr lang="en-US" b="1" dirty="0"/>
              <a:t>Structure Log Analytics Queries</a:t>
            </a:r>
          </a:p>
        </p:txBody>
      </p:sp>
      <p:sp>
        <p:nvSpPr>
          <p:cNvPr id="7" name="Rectangle 6">
            <a:extLst>
              <a:ext uri="{FF2B5EF4-FFF2-40B4-BE49-F238E27FC236}">
                <a16:creationId xmlns:a16="http://schemas.microsoft.com/office/drawing/2014/main" id="{F9BB3C26-0F43-4938-AAED-0DF2DEC4E9D5}"/>
              </a:ext>
              <a:ext uri="{C183D7F6-B498-43B3-948B-1728B52AA6E4}">
                <adec:decorative xmlns:adec="http://schemas.microsoft.com/office/drawing/2017/decorative" val="1"/>
              </a:ext>
            </a:extLst>
          </p:cNvPr>
          <p:cNvSpPr/>
          <p:nvPr/>
        </p:nvSpPr>
        <p:spPr bwMode="auto">
          <a:xfrm>
            <a:off x="427038" y="1192213"/>
            <a:ext cx="11582400" cy="364220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6" name="Picture 5" descr="Illustration showing how Log Analytics queries are built from data in dedicated tables in a Log Analytics workspace. An example of a query is given that uses the main query tables (Event, Syslog, Heartbeat, and Alert)">
            <a:extLst>
              <a:ext uri="{FF2B5EF4-FFF2-40B4-BE49-F238E27FC236}">
                <a16:creationId xmlns:a16="http://schemas.microsoft.com/office/drawing/2014/main" id="{1EDFD141-9E91-43BB-8AD9-9C5B8BA7E06C}"/>
              </a:ext>
            </a:extLst>
          </p:cNvPr>
          <p:cNvPicPr/>
          <p:nvPr/>
        </p:nvPicPr>
        <p:blipFill>
          <a:blip r:embed="rId3"/>
          <a:stretch>
            <a:fillRect/>
          </a:stretch>
        </p:blipFill>
        <p:spPr>
          <a:xfrm>
            <a:off x="2068910" y="1270000"/>
            <a:ext cx="8298656" cy="3492500"/>
          </a:xfrm>
          <a:prstGeom prst="rect">
            <a:avLst/>
          </a:prstGeom>
        </p:spPr>
      </p:pic>
      <p:sp>
        <p:nvSpPr>
          <p:cNvPr id="8" name="Freeform: Shape 7">
            <a:extLst>
              <a:ext uri="{FF2B5EF4-FFF2-40B4-BE49-F238E27FC236}">
                <a16:creationId xmlns:a16="http://schemas.microsoft.com/office/drawing/2014/main" id="{D12DF2CC-7C69-4258-A2E0-7472160BA0D3}"/>
              </a:ext>
            </a:extLst>
          </p:cNvPr>
          <p:cNvSpPr/>
          <p:nvPr/>
        </p:nvSpPr>
        <p:spPr>
          <a:xfrm>
            <a:off x="427038" y="4912202"/>
            <a:ext cx="11571287" cy="1449544"/>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rgbClr val="EBEBEB"/>
          </a:solidFill>
          <a:ln w="6350">
            <a:solidFill>
              <a:srgbClr val="EBEBEB"/>
            </a:solid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pPr marL="233149" lvl="1"/>
            <a:r>
              <a:rPr lang="en-US" dirty="0">
                <a:solidFill>
                  <a:schemeClr val="tx1"/>
                </a:solidFill>
                <a:latin typeface="Consolas" panose="020B0609020204030204" pitchFamily="49" charset="0"/>
              </a:rPr>
              <a:t>Event</a:t>
            </a:r>
          </a:p>
          <a:p>
            <a:pPr marL="233149" lvl="1"/>
            <a:r>
              <a:rPr lang="en-US" dirty="0">
                <a:solidFill>
                  <a:schemeClr val="tx1"/>
                </a:solidFill>
                <a:latin typeface="Consolas" panose="020B0609020204030204" pitchFamily="49" charset="0"/>
              </a:rPr>
              <a:t>| where (EventLevelName == "Error")</a:t>
            </a:r>
          </a:p>
          <a:p>
            <a:pPr marL="233149" lvl="1"/>
            <a:r>
              <a:rPr lang="en-US" dirty="0">
                <a:solidFill>
                  <a:schemeClr val="tx1"/>
                </a:solidFill>
                <a:latin typeface="Consolas" panose="020B0609020204030204" pitchFamily="49" charset="0"/>
              </a:rPr>
              <a:t>| where (TimeGenerated &gt; ago(1days))</a:t>
            </a:r>
          </a:p>
          <a:p>
            <a:pPr marL="233149" lvl="1"/>
            <a:r>
              <a:rPr lang="en-US" dirty="0">
                <a:solidFill>
                  <a:schemeClr val="tx1"/>
                </a:solidFill>
                <a:latin typeface="Consolas" panose="020B0609020204030204" pitchFamily="49" charset="0"/>
              </a:rPr>
              <a:t>| summarize ErrorCount = count() by Computer</a:t>
            </a:r>
          </a:p>
          <a:p>
            <a:pPr marL="233149" lvl="1"/>
            <a:r>
              <a:rPr lang="en-US" dirty="0">
                <a:solidFill>
                  <a:schemeClr val="tx1"/>
                </a:solidFill>
                <a:latin typeface="Consolas" panose="020B0609020204030204" pitchFamily="49" charset="0"/>
              </a:rPr>
              <a:t>| top 10 by ErrorCount desc</a:t>
            </a:r>
          </a:p>
        </p:txBody>
      </p:sp>
    </p:spTree>
    <p:extLst>
      <p:ext uri="{BB962C8B-B14F-4D97-AF65-F5344CB8AC3E}">
        <p14:creationId xmlns:p14="http://schemas.microsoft.com/office/powerpoint/2010/main" val="374233620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A0198-9E9B-4199-8F93-D516F767DE10}"/>
              </a:ext>
            </a:extLst>
          </p:cNvPr>
          <p:cNvSpPr>
            <a:spLocks noGrp="1"/>
          </p:cNvSpPr>
          <p:nvPr>
            <p:ph type="title"/>
          </p:nvPr>
        </p:nvSpPr>
        <p:spPr/>
        <p:txBody>
          <a:bodyPr/>
          <a:lstStyle/>
          <a:p>
            <a:r>
              <a:rPr lang="en-US" dirty="0"/>
              <a:t>Demonstration – Log Analytics</a:t>
            </a:r>
          </a:p>
        </p:txBody>
      </p:sp>
      <p:pic>
        <p:nvPicPr>
          <p:cNvPr id="4" name="Picture 3">
            <a:extLst>
              <a:ext uri="{FF2B5EF4-FFF2-40B4-BE49-F238E27FC236}">
                <a16:creationId xmlns:a16="http://schemas.microsoft.com/office/drawing/2014/main" id="{52E7637A-D545-4CE4-9DFD-791864FFDBC6}"/>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658168"/>
            <a:ext cx="12436475" cy="2006521"/>
          </a:xfrm>
          <a:prstGeom prst="rect">
            <a:avLst/>
          </a:prstGeom>
        </p:spPr>
      </p:pic>
      <p:sp>
        <p:nvSpPr>
          <p:cNvPr id="19" name="Oval 18">
            <a:extLst>
              <a:ext uri="{FF2B5EF4-FFF2-40B4-BE49-F238E27FC236}">
                <a16:creationId xmlns:a16="http://schemas.microsoft.com/office/drawing/2014/main" id="{7CBBF3D2-23AD-4695-A91F-7A9D6BC81AC8}"/>
              </a:ext>
              <a:ext uri="{C183D7F6-B498-43B3-948B-1728B52AA6E4}">
                <adec:decorative xmlns:adec="http://schemas.microsoft.com/office/drawing/2017/decorative" val="0"/>
              </a:ext>
            </a:extLst>
          </p:cNvPr>
          <p:cNvSpPr/>
          <p:nvPr/>
        </p:nvSpPr>
        <p:spPr bwMode="auto">
          <a:xfrm>
            <a:off x="1940850" y="2031820"/>
            <a:ext cx="3468562" cy="3468555"/>
          </a:xfrm>
          <a:prstGeom prst="ellipse">
            <a:avLst/>
          </a:prstGeom>
          <a:solidFill>
            <a:schemeClr val="accent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2800" dirty="0">
                <a:solidFill>
                  <a:schemeClr val="tx1"/>
                </a:solidFill>
                <a:latin typeface="+mj-lt"/>
              </a:rPr>
              <a:t>Access the</a:t>
            </a:r>
            <a:br>
              <a:rPr lang="en-US" sz="2800" dirty="0">
                <a:solidFill>
                  <a:schemeClr val="tx1"/>
                </a:solidFill>
                <a:latin typeface="+mj-lt"/>
              </a:rPr>
            </a:br>
            <a:r>
              <a:rPr lang="en-US" sz="2800" dirty="0">
                <a:solidFill>
                  <a:schemeClr val="tx1"/>
                </a:solidFill>
                <a:latin typeface="+mj-lt"/>
              </a:rPr>
              <a:t>demonstration</a:t>
            </a:r>
            <a:br>
              <a:rPr lang="en-US" sz="2800" dirty="0">
                <a:solidFill>
                  <a:schemeClr val="tx1"/>
                </a:solidFill>
                <a:latin typeface="+mj-lt"/>
              </a:rPr>
            </a:br>
            <a:r>
              <a:rPr lang="en-US" sz="2800" dirty="0">
                <a:solidFill>
                  <a:schemeClr val="tx1"/>
                </a:solidFill>
                <a:latin typeface="+mj-lt"/>
              </a:rPr>
              <a:t>environment</a:t>
            </a:r>
          </a:p>
        </p:txBody>
      </p:sp>
      <p:sp>
        <p:nvSpPr>
          <p:cNvPr id="20" name="Oval 19">
            <a:extLst>
              <a:ext uri="{FF2B5EF4-FFF2-40B4-BE49-F238E27FC236}">
                <a16:creationId xmlns:a16="http://schemas.microsoft.com/office/drawing/2014/main" id="{7A691F19-B15C-42FF-B44C-0FF1BF875311}"/>
              </a:ext>
              <a:ext uri="{C183D7F6-B498-43B3-948B-1728B52AA6E4}">
                <adec:decorative xmlns:adec="http://schemas.microsoft.com/office/drawing/2017/decorative" val="0"/>
              </a:ext>
            </a:extLst>
          </p:cNvPr>
          <p:cNvSpPr/>
          <p:nvPr/>
        </p:nvSpPr>
        <p:spPr bwMode="auto">
          <a:xfrm>
            <a:off x="7027065" y="2031820"/>
            <a:ext cx="3468562" cy="3468555"/>
          </a:xfrm>
          <a:prstGeom prst="ellipse">
            <a:avLst/>
          </a:prstGeom>
          <a:solidFill>
            <a:schemeClr val="accent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2800" dirty="0">
                <a:solidFill>
                  <a:schemeClr val="tx1"/>
                </a:solidFill>
                <a:latin typeface="+mj-lt"/>
              </a:rPr>
              <a:t>Use the</a:t>
            </a:r>
            <a:br>
              <a:rPr lang="en-US" sz="2800" dirty="0">
                <a:solidFill>
                  <a:schemeClr val="tx1"/>
                </a:solidFill>
                <a:latin typeface="+mj-lt"/>
              </a:rPr>
            </a:br>
            <a:r>
              <a:rPr lang="en-US" sz="2800" dirty="0">
                <a:solidFill>
                  <a:schemeClr val="tx1"/>
                </a:solidFill>
                <a:latin typeface="+mj-lt"/>
              </a:rPr>
              <a:t>Query Explorer</a:t>
            </a:r>
          </a:p>
        </p:txBody>
      </p:sp>
    </p:spTree>
    <p:extLst>
      <p:ext uri="{BB962C8B-B14F-4D97-AF65-F5344CB8AC3E}">
        <p14:creationId xmlns:p14="http://schemas.microsoft.com/office/powerpoint/2010/main" val="369927444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Log Analytics</a:t>
            </a:r>
          </a:p>
        </p:txBody>
      </p:sp>
      <p:sp>
        <p:nvSpPr>
          <p:cNvPr id="5" name="Rectangle 4">
            <a:extLst>
              <a:ext uri="{FF2B5EF4-FFF2-40B4-BE49-F238E27FC236}">
                <a16:creationId xmlns:a16="http://schemas.microsoft.com/office/drawing/2014/main" id="{D6B57048-FB90-4694-8AC9-8130DB42E612}"/>
              </a:ext>
            </a:extLst>
          </p:cNvPr>
          <p:cNvSpPr/>
          <p:nvPr/>
        </p:nvSpPr>
        <p:spPr bwMode="auto">
          <a:xfrm>
            <a:off x="427038" y="1295190"/>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6" name="Rectangle 5">
            <a:extLst>
              <a:ext uri="{FF2B5EF4-FFF2-40B4-BE49-F238E27FC236}">
                <a16:creationId xmlns:a16="http://schemas.microsoft.com/office/drawing/2014/main" id="{E9F90866-181D-409D-A7FA-74806B3B9DB1}"/>
              </a:ext>
            </a:extLst>
          </p:cNvPr>
          <p:cNvSpPr/>
          <p:nvPr/>
        </p:nvSpPr>
        <p:spPr bwMode="auto">
          <a:xfrm>
            <a:off x="4876799" y="1295190"/>
            <a:ext cx="7132638"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bg1"/>
                </a:solidFill>
                <a:latin typeface="+mj-lt"/>
              </a:rPr>
              <a:t>Microsoft Learn Modules (docs.microsoft.com/Learn)</a:t>
            </a:r>
          </a:p>
        </p:txBody>
      </p:sp>
      <p:pic>
        <p:nvPicPr>
          <p:cNvPr id="3" name="Picture 2">
            <a:extLst>
              <a:ext uri="{FF2B5EF4-FFF2-40B4-BE49-F238E27FC236}">
                <a16:creationId xmlns:a16="http://schemas.microsoft.com/office/drawing/2014/main" id="{47B10436-A1A9-4DD8-89DB-A03204E69C56}"/>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28396" y="2522542"/>
            <a:ext cx="1494645" cy="2173707"/>
          </a:xfrm>
          <a:prstGeom prst="rect">
            <a:avLst/>
          </a:prstGeom>
        </p:spPr>
      </p:pic>
      <p:sp>
        <p:nvSpPr>
          <p:cNvPr id="7" name="Rectangle 6">
            <a:extLst>
              <a:ext uri="{FF2B5EF4-FFF2-40B4-BE49-F238E27FC236}">
                <a16:creationId xmlns:a16="http://schemas.microsoft.com/office/drawing/2014/main" id="{F252B34B-AA3F-48F4-BB9F-584CC6528192}"/>
              </a:ext>
            </a:extLst>
          </p:cNvPr>
          <p:cNvSpPr/>
          <p:nvPr/>
        </p:nvSpPr>
        <p:spPr>
          <a:xfrm>
            <a:off x="4866181" y="1981450"/>
            <a:ext cx="7132144" cy="73190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lvl="0" defTabSz="800100">
              <a:lnSpc>
                <a:spcPct val="90000"/>
              </a:lnSpc>
              <a:spcBef>
                <a:spcPct val="0"/>
              </a:spcBef>
              <a:spcAft>
                <a:spcPct val="35000"/>
              </a:spcAft>
            </a:pPr>
            <a:r>
              <a:rPr lang="en-US" sz="2000" dirty="0">
                <a:solidFill>
                  <a:schemeClr val="tx1"/>
                </a:solidFill>
              </a:rPr>
              <a:t>Analyze your Azure infrastructure by using Azure Monitor logs</a:t>
            </a:r>
          </a:p>
        </p:txBody>
      </p:sp>
      <p:sp>
        <p:nvSpPr>
          <p:cNvPr id="9" name="Rectangle 8">
            <a:extLst>
              <a:ext uri="{FF2B5EF4-FFF2-40B4-BE49-F238E27FC236}">
                <a16:creationId xmlns:a16="http://schemas.microsoft.com/office/drawing/2014/main" id="{26DA3C16-A2B4-417C-8DA9-E47D56A04EF6}"/>
              </a:ext>
            </a:extLst>
          </p:cNvPr>
          <p:cNvSpPr/>
          <p:nvPr/>
        </p:nvSpPr>
        <p:spPr>
          <a:xfrm>
            <a:off x="4855069" y="2846391"/>
            <a:ext cx="6579549" cy="73190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lvl="0" defTabSz="800100">
              <a:lnSpc>
                <a:spcPct val="90000"/>
              </a:lnSpc>
              <a:spcBef>
                <a:spcPct val="0"/>
              </a:spcBef>
              <a:spcAft>
                <a:spcPct val="35000"/>
              </a:spcAft>
            </a:pPr>
            <a:r>
              <a:rPr lang="en-US" sz="2000" dirty="0">
                <a:solidFill>
                  <a:schemeClr val="tx1"/>
                </a:solidFill>
              </a:rPr>
              <a:t>Monitor performance of virtual machines by using Azure Monitor for VMs</a:t>
            </a:r>
          </a:p>
        </p:txBody>
      </p:sp>
      <p:grpSp>
        <p:nvGrpSpPr>
          <p:cNvPr id="11" name="Group 10">
            <a:extLst>
              <a:ext uri="{FF2B5EF4-FFF2-40B4-BE49-F238E27FC236}">
                <a16:creationId xmlns:a16="http://schemas.microsoft.com/office/drawing/2014/main" id="{283BC72D-F131-43BB-AE17-240586A15F8D}"/>
              </a:ext>
              <a:ext uri="{C183D7F6-B498-43B3-948B-1728B52AA6E4}">
                <adec:decorative xmlns:adec="http://schemas.microsoft.com/office/drawing/2017/decorative" val="1"/>
              </a:ext>
            </a:extLst>
          </p:cNvPr>
          <p:cNvGrpSpPr/>
          <p:nvPr/>
        </p:nvGrpSpPr>
        <p:grpSpPr>
          <a:xfrm>
            <a:off x="4866181" y="2713352"/>
            <a:ext cx="7132144" cy="980824"/>
            <a:chOff x="4866181" y="2713352"/>
            <a:chExt cx="7132144" cy="980824"/>
          </a:xfrm>
        </p:grpSpPr>
        <p:cxnSp>
          <p:nvCxnSpPr>
            <p:cNvPr id="8" name="Straight Connector 7">
              <a:extLst>
                <a:ext uri="{FF2B5EF4-FFF2-40B4-BE49-F238E27FC236}">
                  <a16:creationId xmlns:a16="http://schemas.microsoft.com/office/drawing/2014/main" id="{CCA86995-A905-4C40-AB9F-797ED5CA620A}"/>
                </a:ext>
                <a:ext uri="{C183D7F6-B498-43B3-948B-1728B52AA6E4}">
                  <adec:decorative xmlns:adec="http://schemas.microsoft.com/office/drawing/2017/decorative" val="1"/>
                </a:ext>
              </a:extLst>
            </p:cNvPr>
            <p:cNvCxnSpPr>
              <a:cxnSpLocks/>
            </p:cNvCxnSpPr>
            <p:nvPr/>
          </p:nvCxnSpPr>
          <p:spPr>
            <a:xfrm>
              <a:off x="4866181" y="2713352"/>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3749B38-C15C-47CB-B2FB-5011A7F0E56D}"/>
                </a:ext>
                <a:ext uri="{C183D7F6-B498-43B3-948B-1728B52AA6E4}">
                  <adec:decorative xmlns:adec="http://schemas.microsoft.com/office/drawing/2017/decorative" val="1"/>
                </a:ext>
              </a:extLst>
            </p:cNvPr>
            <p:cNvCxnSpPr>
              <a:cxnSpLocks/>
            </p:cNvCxnSpPr>
            <p:nvPr/>
          </p:nvCxnSpPr>
          <p:spPr>
            <a:xfrm>
              <a:off x="4866181" y="3694176"/>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6921439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04: Configure Network Watcher</a:t>
            </a:r>
          </a:p>
        </p:txBody>
      </p:sp>
      <p:pic>
        <p:nvPicPr>
          <p:cNvPr id="2" name="Graphic 1">
            <a:extLst>
              <a:ext uri="{FF2B5EF4-FFF2-40B4-BE49-F238E27FC236}">
                <a16:creationId xmlns:a16="http://schemas.microsoft.com/office/drawing/2014/main" id="{496BFC6D-1A95-485F-B4FF-86CA9B16F29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230167" y="2888879"/>
            <a:ext cx="1216766" cy="1216766"/>
          </a:xfrm>
          <a:prstGeom prst="rect">
            <a:avLst/>
          </a:prstGeom>
        </p:spPr>
      </p:pic>
    </p:spTree>
    <p:extLst>
      <p:ext uri="{BB962C8B-B14F-4D97-AF65-F5344CB8AC3E}">
        <p14:creationId xmlns:p14="http://schemas.microsoft.com/office/powerpoint/2010/main" val="242507316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01: Configure Azure Monitor</a:t>
            </a:r>
          </a:p>
        </p:txBody>
      </p:sp>
      <p:pic>
        <p:nvPicPr>
          <p:cNvPr id="2" name="Graphic 1">
            <a:extLst>
              <a:ext uri="{FF2B5EF4-FFF2-40B4-BE49-F238E27FC236}">
                <a16:creationId xmlns:a16="http://schemas.microsoft.com/office/drawing/2014/main" id="{82BEDD0C-8A01-4004-9ADB-5BDEFF7B7E0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271051" y="2858521"/>
            <a:ext cx="1277481" cy="1277481"/>
          </a:xfrm>
          <a:prstGeom prst="rect">
            <a:avLst/>
          </a:prstGeom>
        </p:spPr>
      </p:pic>
    </p:spTree>
    <p:extLst>
      <p:ext uri="{BB962C8B-B14F-4D97-AF65-F5344CB8AC3E}">
        <p14:creationId xmlns:p14="http://schemas.microsoft.com/office/powerpoint/2010/main" val="374676602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2FB1F-5AB3-4049-A586-FF1938836FA3}"/>
              </a:ext>
            </a:extLst>
          </p:cNvPr>
          <p:cNvSpPr>
            <a:spLocks noGrp="1"/>
          </p:cNvSpPr>
          <p:nvPr>
            <p:ph type="title"/>
          </p:nvPr>
        </p:nvSpPr>
        <p:spPr>
          <a:xfrm>
            <a:off x="465139" y="2676526"/>
            <a:ext cx="2506662" cy="1641475"/>
          </a:xfrm>
        </p:spPr>
        <p:txBody>
          <a:bodyPr/>
          <a:lstStyle/>
          <a:p>
            <a:r>
              <a:rPr lang="en-US" dirty="0"/>
              <a:t>Configure Network Watcher Introduction</a:t>
            </a:r>
          </a:p>
        </p:txBody>
      </p:sp>
      <p:sp>
        <p:nvSpPr>
          <p:cNvPr id="27" name="TextBox 26">
            <a:extLst>
              <a:ext uri="{FF2B5EF4-FFF2-40B4-BE49-F238E27FC236}">
                <a16:creationId xmlns:a16="http://schemas.microsoft.com/office/drawing/2014/main" id="{2D881DF6-F8A9-4AB7-8CDB-17AE938AC0FA}"/>
              </a:ext>
            </a:extLst>
          </p:cNvPr>
          <p:cNvSpPr txBox="1"/>
          <p:nvPr/>
        </p:nvSpPr>
        <p:spPr>
          <a:xfrm>
            <a:off x="4295538" y="569721"/>
            <a:ext cx="4344576" cy="307777"/>
          </a:xfrm>
          <a:prstGeom prst="rect">
            <a:avLst/>
          </a:prstGeom>
          <a:noFill/>
        </p:spPr>
        <p:txBody>
          <a:bodyPr wrap="square" lIns="0" tIns="0" rIns="0" bIns="0" rtlCol="0" anchor="ctr">
            <a:noAutofit/>
          </a:bodyPr>
          <a:lstStyle/>
          <a:p>
            <a:pPr>
              <a:spcBef>
                <a:spcPct val="0"/>
              </a:spcBef>
              <a:spcAft>
                <a:spcPts val="600"/>
              </a:spcAft>
            </a:pPr>
            <a:r>
              <a:rPr lang="en-US" sz="2000" dirty="0"/>
              <a:t>Describe Network Watcher Features</a:t>
            </a:r>
          </a:p>
        </p:txBody>
      </p:sp>
      <p:sp>
        <p:nvSpPr>
          <p:cNvPr id="33" name="TextBox 32">
            <a:extLst>
              <a:ext uri="{FF2B5EF4-FFF2-40B4-BE49-F238E27FC236}">
                <a16:creationId xmlns:a16="http://schemas.microsoft.com/office/drawing/2014/main" id="{090957FA-ACAC-4803-B621-72F74606D537}"/>
              </a:ext>
            </a:extLst>
          </p:cNvPr>
          <p:cNvSpPr txBox="1"/>
          <p:nvPr/>
        </p:nvSpPr>
        <p:spPr>
          <a:xfrm>
            <a:off x="4300119" y="967058"/>
            <a:ext cx="4141751" cy="615553"/>
          </a:xfrm>
          <a:prstGeom prst="rect">
            <a:avLst/>
          </a:prstGeom>
          <a:noFill/>
        </p:spPr>
        <p:txBody>
          <a:bodyPr wrap="square" lIns="0" tIns="0" rIns="0" bIns="0" rtlCol="0" anchor="ctr">
            <a:noAutofit/>
          </a:bodyPr>
          <a:lstStyle/>
          <a:p>
            <a:pPr>
              <a:spcBef>
                <a:spcPct val="0"/>
              </a:spcBef>
              <a:spcAft>
                <a:spcPts val="600"/>
              </a:spcAft>
            </a:pPr>
            <a:r>
              <a:rPr lang="en-US" sz="2000" dirty="0"/>
              <a:t>Review IP Flow Verify Diagnostics</a:t>
            </a:r>
          </a:p>
        </p:txBody>
      </p:sp>
      <p:sp>
        <p:nvSpPr>
          <p:cNvPr id="36" name="TextBox 35">
            <a:extLst>
              <a:ext uri="{FF2B5EF4-FFF2-40B4-BE49-F238E27FC236}">
                <a16:creationId xmlns:a16="http://schemas.microsoft.com/office/drawing/2014/main" id="{86873A75-3F8D-408B-A339-1BAC002F3E69}"/>
              </a:ext>
            </a:extLst>
          </p:cNvPr>
          <p:cNvSpPr txBox="1"/>
          <p:nvPr/>
        </p:nvSpPr>
        <p:spPr>
          <a:xfrm>
            <a:off x="4300119" y="1677857"/>
            <a:ext cx="4141750" cy="307777"/>
          </a:xfrm>
          <a:prstGeom prst="rect">
            <a:avLst/>
          </a:prstGeom>
          <a:noFill/>
        </p:spPr>
        <p:txBody>
          <a:bodyPr wrap="square" lIns="0" tIns="0" rIns="0" bIns="0" rtlCol="0" anchor="ctr">
            <a:noAutofit/>
          </a:bodyPr>
          <a:lstStyle/>
          <a:p>
            <a:pPr defTabSz="444500">
              <a:spcBef>
                <a:spcPct val="0"/>
              </a:spcBef>
              <a:spcAft>
                <a:spcPct val="35000"/>
              </a:spcAft>
            </a:pPr>
            <a:r>
              <a:rPr lang="en-US" sz="2000" dirty="0"/>
              <a:t>Review Next Hop Diagnostics</a:t>
            </a:r>
          </a:p>
        </p:txBody>
      </p:sp>
      <p:sp>
        <p:nvSpPr>
          <p:cNvPr id="54" name="TextBox 53">
            <a:extLst>
              <a:ext uri="{FF2B5EF4-FFF2-40B4-BE49-F238E27FC236}">
                <a16:creationId xmlns:a16="http://schemas.microsoft.com/office/drawing/2014/main" id="{DF52B51A-D992-4164-9A16-E6A44DA654AE}"/>
              </a:ext>
            </a:extLst>
          </p:cNvPr>
          <p:cNvSpPr txBox="1"/>
          <p:nvPr/>
        </p:nvSpPr>
        <p:spPr>
          <a:xfrm>
            <a:off x="4324162" y="2221014"/>
            <a:ext cx="4322412" cy="307777"/>
          </a:xfrm>
          <a:prstGeom prst="rect">
            <a:avLst/>
          </a:prstGeom>
          <a:noFill/>
        </p:spPr>
        <p:txBody>
          <a:bodyPr wrap="square" lIns="0" tIns="0" rIns="0" bIns="0" rtlCol="0" anchor="ctr">
            <a:noAutofit/>
          </a:bodyPr>
          <a:lstStyle/>
          <a:p>
            <a:pPr defTabSz="444500">
              <a:spcBef>
                <a:spcPct val="0"/>
              </a:spcBef>
              <a:spcAft>
                <a:spcPct val="35000"/>
              </a:spcAft>
            </a:pPr>
            <a:r>
              <a:rPr lang="en-US" sz="2000" dirty="0"/>
              <a:t>Visualize the Network Topology </a:t>
            </a:r>
          </a:p>
        </p:txBody>
      </p:sp>
      <p:sp>
        <p:nvSpPr>
          <p:cNvPr id="10" name="TextBox 9">
            <a:extLst>
              <a:ext uri="{FF2B5EF4-FFF2-40B4-BE49-F238E27FC236}">
                <a16:creationId xmlns:a16="http://schemas.microsoft.com/office/drawing/2014/main" id="{327D742F-1F80-4EFA-BD34-9CDBB9E94BA2}"/>
              </a:ext>
            </a:extLst>
          </p:cNvPr>
          <p:cNvSpPr txBox="1"/>
          <p:nvPr/>
        </p:nvSpPr>
        <p:spPr>
          <a:xfrm>
            <a:off x="4300119" y="2761148"/>
            <a:ext cx="3228371" cy="307777"/>
          </a:xfrm>
          <a:prstGeom prst="rect">
            <a:avLst/>
          </a:prstGeom>
          <a:noFill/>
        </p:spPr>
        <p:txBody>
          <a:bodyPr wrap="square" lIns="0" tIns="0" rIns="0" bIns="0" rtlCol="0" anchor="ctr">
            <a:noAutofit/>
          </a:bodyPr>
          <a:lstStyle/>
          <a:p>
            <a:pPr defTabSz="444500">
              <a:spcBef>
                <a:spcPct val="0"/>
              </a:spcBef>
              <a:spcAft>
                <a:spcPct val="35000"/>
              </a:spcAft>
            </a:pPr>
            <a:r>
              <a:rPr lang="en-US" sz="2000" dirty="0"/>
              <a:t>Summary and Resources</a:t>
            </a:r>
          </a:p>
        </p:txBody>
      </p:sp>
      <p:grpSp>
        <p:nvGrpSpPr>
          <p:cNvPr id="4" name="Group 3">
            <a:extLst>
              <a:ext uri="{FF2B5EF4-FFF2-40B4-BE49-F238E27FC236}">
                <a16:creationId xmlns:a16="http://schemas.microsoft.com/office/drawing/2014/main" id="{B71955AA-CB0F-4BCD-AEF2-278CD741B2A0}"/>
              </a:ext>
              <a:ext uri="{C183D7F6-B498-43B3-948B-1728B52AA6E4}">
                <adec:decorative xmlns:adec="http://schemas.microsoft.com/office/drawing/2017/decorative" val="1"/>
              </a:ext>
            </a:extLst>
          </p:cNvPr>
          <p:cNvGrpSpPr/>
          <p:nvPr/>
        </p:nvGrpSpPr>
        <p:grpSpPr>
          <a:xfrm>
            <a:off x="3668393" y="562858"/>
            <a:ext cx="525655" cy="2540617"/>
            <a:chOff x="3668393" y="562858"/>
            <a:chExt cx="553425" cy="2766731"/>
          </a:xfrm>
        </p:grpSpPr>
        <p:pic>
          <p:nvPicPr>
            <p:cNvPr id="25" name="Picture 24">
              <a:extLst>
                <a:ext uri="{FF2B5EF4-FFF2-40B4-BE49-F238E27FC236}">
                  <a16:creationId xmlns:a16="http://schemas.microsoft.com/office/drawing/2014/main" id="{33CA0E61-0F28-45CA-BC7E-2ACD516F4644}"/>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68393" y="562858"/>
              <a:ext cx="546965" cy="430621"/>
            </a:xfrm>
            <a:prstGeom prst="rect">
              <a:avLst/>
            </a:prstGeom>
          </p:spPr>
        </p:pic>
        <p:pic>
          <p:nvPicPr>
            <p:cNvPr id="26" name="Picture 25" descr="Icon of a magnifying glass">
              <a:extLst>
                <a:ext uri="{FF2B5EF4-FFF2-40B4-BE49-F238E27FC236}">
                  <a16:creationId xmlns:a16="http://schemas.microsoft.com/office/drawing/2014/main" id="{C98FC2A5-ABA1-4ED9-A6E8-8D5F29A480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34771" y="692907"/>
              <a:ext cx="216594" cy="170522"/>
            </a:xfrm>
            <a:prstGeom prst="rect">
              <a:avLst/>
            </a:prstGeom>
          </p:spPr>
        </p:pic>
        <p:pic>
          <p:nvPicPr>
            <p:cNvPr id="31" name="Picture 30">
              <a:extLst>
                <a:ext uri="{FF2B5EF4-FFF2-40B4-BE49-F238E27FC236}">
                  <a16:creationId xmlns:a16="http://schemas.microsoft.com/office/drawing/2014/main" id="{DCF2AD45-E82B-4661-8A4A-5660DB4424A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74853" y="1220763"/>
              <a:ext cx="546965" cy="430621"/>
            </a:xfrm>
            <a:prstGeom prst="rect">
              <a:avLst/>
            </a:prstGeom>
          </p:spPr>
        </p:pic>
        <p:pic>
          <p:nvPicPr>
            <p:cNvPr id="32" name="Picture 31" descr="Icon of an arrow that is branched to left and right">
              <a:extLst>
                <a:ext uri="{FF2B5EF4-FFF2-40B4-BE49-F238E27FC236}">
                  <a16:creationId xmlns:a16="http://schemas.microsoft.com/office/drawing/2014/main" id="{9031325B-7CA2-4425-AE0A-74DD9563553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27960" y="1337552"/>
              <a:ext cx="233506" cy="197043"/>
            </a:xfrm>
            <a:prstGeom prst="rect">
              <a:avLst/>
            </a:prstGeom>
          </p:spPr>
        </p:pic>
        <p:pic>
          <p:nvPicPr>
            <p:cNvPr id="34" name="Picture 33">
              <a:extLst>
                <a:ext uri="{FF2B5EF4-FFF2-40B4-BE49-F238E27FC236}">
                  <a16:creationId xmlns:a16="http://schemas.microsoft.com/office/drawing/2014/main" id="{A01271AA-F116-4B18-99F8-501B114C3374}"/>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74853" y="1776667"/>
              <a:ext cx="546965" cy="430621"/>
            </a:xfrm>
            <a:prstGeom prst="rect">
              <a:avLst/>
            </a:prstGeom>
          </p:spPr>
        </p:pic>
        <p:pic>
          <p:nvPicPr>
            <p:cNvPr id="35" name="Picture 34" descr="Icon of arrow positioned diagonally">
              <a:extLst>
                <a:ext uri="{FF2B5EF4-FFF2-40B4-BE49-F238E27FC236}">
                  <a16:creationId xmlns:a16="http://schemas.microsoft.com/office/drawing/2014/main" id="{27008471-9258-4D61-AE49-CC404514693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814967" y="1895554"/>
              <a:ext cx="244948" cy="192845"/>
            </a:xfrm>
            <a:prstGeom prst="rect">
              <a:avLst/>
            </a:prstGeom>
          </p:spPr>
        </p:pic>
        <p:pic>
          <p:nvPicPr>
            <p:cNvPr id="37" name="Picture 36">
              <a:extLst>
                <a:ext uri="{FF2B5EF4-FFF2-40B4-BE49-F238E27FC236}">
                  <a16:creationId xmlns:a16="http://schemas.microsoft.com/office/drawing/2014/main" id="{CB466753-D727-447E-AFD5-F7B5D31AE4C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74853" y="2341561"/>
              <a:ext cx="546965" cy="430621"/>
            </a:xfrm>
            <a:prstGeom prst="rect">
              <a:avLst/>
            </a:prstGeom>
          </p:spPr>
        </p:pic>
        <p:pic>
          <p:nvPicPr>
            <p:cNvPr id="56" name="Picture 55">
              <a:extLst>
                <a:ext uri="{FF2B5EF4-FFF2-40B4-BE49-F238E27FC236}">
                  <a16:creationId xmlns:a16="http://schemas.microsoft.com/office/drawing/2014/main" id="{87952565-8362-4E0F-A2DC-1265EB606CE9}"/>
                </a:ext>
              </a:extLst>
            </p:cNvPr>
            <p:cNvPicPr>
              <a:picLocks noChangeAspect="1"/>
            </p:cNvPicPr>
            <p:nvPr/>
          </p:nvPicPr>
          <p:blipFill>
            <a:blip r:embed="rId7"/>
            <a:stretch>
              <a:fillRect/>
            </a:stretch>
          </p:blipFill>
          <p:spPr>
            <a:xfrm>
              <a:off x="3668393" y="2883877"/>
              <a:ext cx="508269" cy="445712"/>
            </a:xfrm>
            <a:prstGeom prst="rect">
              <a:avLst/>
            </a:prstGeom>
          </p:spPr>
        </p:pic>
        <p:grpSp>
          <p:nvGrpSpPr>
            <p:cNvPr id="57" name="Group 56">
              <a:extLst>
                <a:ext uri="{FF2B5EF4-FFF2-40B4-BE49-F238E27FC236}">
                  <a16:creationId xmlns:a16="http://schemas.microsoft.com/office/drawing/2014/main" id="{E0D9D1BB-6141-42D9-B943-35A9F1BFB5A7}"/>
                </a:ext>
              </a:extLst>
            </p:cNvPr>
            <p:cNvGrpSpPr/>
            <p:nvPr/>
          </p:nvGrpSpPr>
          <p:grpSpPr>
            <a:xfrm>
              <a:off x="3781705" y="2981544"/>
              <a:ext cx="291607" cy="241715"/>
              <a:chOff x="3876178" y="3413953"/>
              <a:chExt cx="297764" cy="255320"/>
            </a:xfrm>
          </p:grpSpPr>
          <p:sp>
            <p:nvSpPr>
              <p:cNvPr id="58" name="Freeform: Shape 57">
                <a:extLst>
                  <a:ext uri="{FF2B5EF4-FFF2-40B4-BE49-F238E27FC236}">
                    <a16:creationId xmlns:a16="http://schemas.microsoft.com/office/drawing/2014/main" id="{2C814A82-D90D-4286-9DF1-7BCA43942069}"/>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C0CA2B65-3621-4EEA-8AAC-14211B165E77}"/>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FD53BEDD-347A-48BF-B080-B23514AD75B3}"/>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9BA8FDD6-F934-4F5F-9CF1-8D8F899CA3B5}"/>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F79BFC81-2C3F-4E0C-ABF3-FB7B3848DC13}"/>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60E94A3B-C57D-44AE-9DAA-DACE185389E2}"/>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1836299F-AFBC-43A4-A51E-F5B069E2AC61}"/>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02517274-330F-42A4-A612-58633AFDE113}"/>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pic>
          <p:nvPicPr>
            <p:cNvPr id="3" name="Picture 2" descr="Icon of three concentric arcs">
              <a:extLst>
                <a:ext uri="{FF2B5EF4-FFF2-40B4-BE49-F238E27FC236}">
                  <a16:creationId xmlns:a16="http://schemas.microsoft.com/office/drawing/2014/main" id="{0C2006BE-4077-4573-840F-94494006BDB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09093" y="2448664"/>
              <a:ext cx="260338" cy="232840"/>
            </a:xfrm>
            <a:prstGeom prst="rect">
              <a:avLst/>
            </a:prstGeom>
            <a:noFill/>
          </p:spPr>
        </p:pic>
      </p:grpSp>
    </p:spTree>
    <p:extLst>
      <p:ext uri="{BB962C8B-B14F-4D97-AF65-F5344CB8AC3E}">
        <p14:creationId xmlns:p14="http://schemas.microsoft.com/office/powerpoint/2010/main" val="292544392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tx1"/>
                </a:solidFill>
              </a:rPr>
              <a:t>Describe Network Watcher Features</a:t>
            </a:r>
          </a:p>
        </p:txBody>
      </p:sp>
      <p:sp>
        <p:nvSpPr>
          <p:cNvPr id="5" name="Rectangle 4">
            <a:extLst>
              <a:ext uri="{FF2B5EF4-FFF2-40B4-BE49-F238E27FC236}">
                <a16:creationId xmlns:a16="http://schemas.microsoft.com/office/drawing/2014/main" id="{D440792F-6DF6-4B61-B4B7-41A0B005648F}"/>
              </a:ext>
              <a:ext uri="{C183D7F6-B498-43B3-948B-1728B52AA6E4}">
                <adec:decorative xmlns:adec="http://schemas.microsoft.com/office/drawing/2017/decorative" val="0"/>
              </a:ext>
            </a:extLst>
          </p:cNvPr>
          <p:cNvSpPr/>
          <p:nvPr/>
        </p:nvSpPr>
        <p:spPr bwMode="auto">
          <a:xfrm>
            <a:off x="498525" y="1267367"/>
            <a:ext cx="5239353" cy="489877"/>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lgn="l" rtl="0" fontAlgn="base"/>
            <a:r>
              <a:rPr lang="en-US" dirty="0">
                <a:solidFill>
                  <a:schemeClr val="tx1"/>
                </a:solidFill>
              </a:rPr>
              <a:t>A </a:t>
            </a:r>
            <a:r>
              <a:rPr lang="en-US" b="1" dirty="0">
                <a:solidFill>
                  <a:schemeClr val="tx1"/>
                </a:solidFill>
              </a:rPr>
              <a:t>regional service </a:t>
            </a:r>
            <a:r>
              <a:rPr lang="en-US" dirty="0">
                <a:solidFill>
                  <a:schemeClr val="tx1"/>
                </a:solidFill>
              </a:rPr>
              <a:t>that provides various network diagnostic and monitoring tools​</a:t>
            </a:r>
          </a:p>
        </p:txBody>
      </p:sp>
      <p:sp>
        <p:nvSpPr>
          <p:cNvPr id="7" name="Rectangle 6">
            <a:extLst>
              <a:ext uri="{FF2B5EF4-FFF2-40B4-BE49-F238E27FC236}">
                <a16:creationId xmlns:a16="http://schemas.microsoft.com/office/drawing/2014/main" id="{B6C16A35-54AE-48C8-87AE-11982C132599}"/>
              </a:ext>
              <a:ext uri="{C183D7F6-B498-43B3-948B-1728B52AA6E4}">
                <adec:decorative xmlns:adec="http://schemas.microsoft.com/office/drawing/2017/decorative" val="0"/>
              </a:ext>
            </a:extLst>
          </p:cNvPr>
          <p:cNvSpPr/>
          <p:nvPr/>
        </p:nvSpPr>
        <p:spPr bwMode="auto">
          <a:xfrm>
            <a:off x="498525" y="1875452"/>
            <a:ext cx="5239353" cy="489877"/>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latin typeface="+mj-lt"/>
              </a:rPr>
              <a:t>IP Flow Verify </a:t>
            </a:r>
            <a:r>
              <a:rPr lang="en-US" dirty="0">
                <a:solidFill>
                  <a:schemeClr val="tx1"/>
                </a:solidFill>
              </a:rPr>
              <a:t>diagnoses connectivity issues</a:t>
            </a:r>
          </a:p>
        </p:txBody>
      </p:sp>
      <p:sp>
        <p:nvSpPr>
          <p:cNvPr id="8" name="Rectangle 7">
            <a:extLst>
              <a:ext uri="{FF2B5EF4-FFF2-40B4-BE49-F238E27FC236}">
                <a16:creationId xmlns:a16="http://schemas.microsoft.com/office/drawing/2014/main" id="{9CF48259-9CCD-41B5-B832-DEFAE8DABB76}"/>
              </a:ext>
              <a:ext uri="{C183D7F6-B498-43B3-948B-1728B52AA6E4}">
                <adec:decorative xmlns:adec="http://schemas.microsoft.com/office/drawing/2017/decorative" val="0"/>
              </a:ext>
            </a:extLst>
          </p:cNvPr>
          <p:cNvSpPr/>
          <p:nvPr/>
        </p:nvSpPr>
        <p:spPr bwMode="auto">
          <a:xfrm>
            <a:off x="491785" y="2483537"/>
            <a:ext cx="5239353" cy="69580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latin typeface="+mj-lt"/>
              </a:rPr>
              <a:t>Next Hop </a:t>
            </a:r>
            <a:r>
              <a:rPr lang="en-US" dirty="0">
                <a:solidFill>
                  <a:schemeClr val="tx1"/>
                </a:solidFill>
              </a:rPr>
              <a:t>determines if traffic is being</a:t>
            </a:r>
            <a:br>
              <a:rPr lang="en-US" dirty="0">
                <a:solidFill>
                  <a:schemeClr val="tx1"/>
                </a:solidFill>
              </a:rPr>
            </a:br>
            <a:r>
              <a:rPr lang="en-US" dirty="0">
                <a:solidFill>
                  <a:schemeClr val="tx1"/>
                </a:solidFill>
              </a:rPr>
              <a:t>correctly routed</a:t>
            </a:r>
          </a:p>
        </p:txBody>
      </p:sp>
      <p:sp>
        <p:nvSpPr>
          <p:cNvPr id="9" name="Rectangle 8">
            <a:extLst>
              <a:ext uri="{FF2B5EF4-FFF2-40B4-BE49-F238E27FC236}">
                <a16:creationId xmlns:a16="http://schemas.microsoft.com/office/drawing/2014/main" id="{023AD182-BBCF-4836-9AB5-2C55FCE5CA74}"/>
              </a:ext>
              <a:ext uri="{C183D7F6-B498-43B3-948B-1728B52AA6E4}">
                <adec:decorative xmlns:adec="http://schemas.microsoft.com/office/drawing/2017/decorative" val="0"/>
              </a:ext>
            </a:extLst>
          </p:cNvPr>
          <p:cNvSpPr/>
          <p:nvPr/>
        </p:nvSpPr>
        <p:spPr bwMode="auto">
          <a:xfrm>
            <a:off x="491785" y="3297553"/>
            <a:ext cx="5239353" cy="69580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latin typeface="+mj-lt"/>
              </a:rPr>
              <a:t>VPN Diagnostics </a:t>
            </a:r>
            <a:r>
              <a:rPr lang="en-US" dirty="0">
                <a:solidFill>
                  <a:schemeClr val="tx1"/>
                </a:solidFill>
              </a:rPr>
              <a:t>troubleshoots gateways and connections</a:t>
            </a:r>
          </a:p>
        </p:txBody>
      </p:sp>
      <p:sp>
        <p:nvSpPr>
          <p:cNvPr id="10" name="Rectangle 9">
            <a:extLst>
              <a:ext uri="{FF2B5EF4-FFF2-40B4-BE49-F238E27FC236}">
                <a16:creationId xmlns:a16="http://schemas.microsoft.com/office/drawing/2014/main" id="{6A971866-B604-4E18-BA31-729D0E8006BC}"/>
              </a:ext>
              <a:ext uri="{C183D7F6-B498-43B3-948B-1728B52AA6E4}">
                <adec:decorative xmlns:adec="http://schemas.microsoft.com/office/drawing/2017/decorative" val="0"/>
              </a:ext>
            </a:extLst>
          </p:cNvPr>
          <p:cNvSpPr/>
          <p:nvPr/>
        </p:nvSpPr>
        <p:spPr bwMode="auto">
          <a:xfrm>
            <a:off x="491785" y="4111569"/>
            <a:ext cx="5239353" cy="69580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latin typeface="+mj-lt"/>
              </a:rPr>
              <a:t>NSG Flow Logs </a:t>
            </a:r>
            <a:r>
              <a:rPr lang="en-US" dirty="0">
                <a:solidFill>
                  <a:schemeClr val="tx1"/>
                </a:solidFill>
              </a:rPr>
              <a:t>maps IP traffic through a network security group</a:t>
            </a:r>
          </a:p>
        </p:txBody>
      </p:sp>
      <p:sp>
        <p:nvSpPr>
          <p:cNvPr id="11" name="Rectangle 10">
            <a:extLst>
              <a:ext uri="{FF2B5EF4-FFF2-40B4-BE49-F238E27FC236}">
                <a16:creationId xmlns:a16="http://schemas.microsoft.com/office/drawing/2014/main" id="{1576D345-B5EF-4760-9217-BCAB06A56A65}"/>
              </a:ext>
              <a:ext uri="{C183D7F6-B498-43B3-948B-1728B52AA6E4}">
                <adec:decorative xmlns:adec="http://schemas.microsoft.com/office/drawing/2017/decorative" val="0"/>
              </a:ext>
            </a:extLst>
          </p:cNvPr>
          <p:cNvSpPr/>
          <p:nvPr/>
        </p:nvSpPr>
        <p:spPr bwMode="auto">
          <a:xfrm>
            <a:off x="491785" y="4925585"/>
            <a:ext cx="5239353" cy="69580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latin typeface="+mj-lt"/>
              </a:rPr>
              <a:t>Connection troubleshoot </a:t>
            </a:r>
            <a:r>
              <a:rPr lang="en-US" dirty="0">
                <a:solidFill>
                  <a:schemeClr val="tx1"/>
                </a:solidFill>
              </a:rPr>
              <a:t>shows connectivity between source VM and destination</a:t>
            </a:r>
          </a:p>
        </p:txBody>
      </p:sp>
      <p:sp>
        <p:nvSpPr>
          <p:cNvPr id="12" name="Rectangle 11">
            <a:extLst>
              <a:ext uri="{FF2B5EF4-FFF2-40B4-BE49-F238E27FC236}">
                <a16:creationId xmlns:a16="http://schemas.microsoft.com/office/drawing/2014/main" id="{3CA94DAC-F7E1-452B-A5FB-B9ECC36CB25E}"/>
              </a:ext>
              <a:ext uri="{C183D7F6-B498-43B3-948B-1728B52AA6E4}">
                <adec:decorative xmlns:adec="http://schemas.microsoft.com/office/drawing/2017/decorative" val="0"/>
              </a:ext>
            </a:extLst>
          </p:cNvPr>
          <p:cNvSpPr/>
          <p:nvPr/>
        </p:nvSpPr>
        <p:spPr bwMode="auto">
          <a:xfrm>
            <a:off x="491784" y="5739598"/>
            <a:ext cx="5239353" cy="69580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latin typeface="+mj-lt"/>
              </a:rPr>
              <a:t>Topology</a:t>
            </a:r>
            <a:r>
              <a:rPr lang="en-US" dirty="0">
                <a:solidFill>
                  <a:schemeClr val="tx1"/>
                </a:solidFill>
              </a:rPr>
              <a:t> generates a visual diagram of resources</a:t>
            </a:r>
          </a:p>
        </p:txBody>
      </p:sp>
      <p:sp>
        <p:nvSpPr>
          <p:cNvPr id="13" name="Rectangle 12">
            <a:extLst>
              <a:ext uri="{FF2B5EF4-FFF2-40B4-BE49-F238E27FC236}">
                <a16:creationId xmlns:a16="http://schemas.microsoft.com/office/drawing/2014/main" id="{A1BB032E-B8ED-45DA-B8D9-D5A79E5BBCBC}"/>
              </a:ext>
              <a:ext uri="{C183D7F6-B498-43B3-948B-1728B52AA6E4}">
                <adec:decorative xmlns:adec="http://schemas.microsoft.com/office/drawing/2017/decorative" val="1"/>
              </a:ext>
            </a:extLst>
          </p:cNvPr>
          <p:cNvSpPr/>
          <p:nvPr/>
        </p:nvSpPr>
        <p:spPr bwMode="auto">
          <a:xfrm>
            <a:off x="5790670" y="1248658"/>
            <a:ext cx="621876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2" name="Picture 2" descr="Screenshot of the Network Watcher page. Four headings are highlighted: Monitoring, Network Diagnostic Tools, Metrics, and Logs">
            <a:extLst>
              <a:ext uri="{FF2B5EF4-FFF2-40B4-BE49-F238E27FC236}">
                <a16:creationId xmlns:a16="http://schemas.microsoft.com/office/drawing/2014/main" id="{3ADF79BC-3101-48C2-9429-44DE4E195CBE}"/>
              </a:ext>
            </a:extLst>
          </p:cNvPr>
          <p:cNvPicPr>
            <a:picLocks noChangeAspect="1"/>
          </p:cNvPicPr>
          <p:nvPr/>
        </p:nvPicPr>
        <p:blipFill>
          <a:blip r:embed="rId3"/>
          <a:stretch>
            <a:fillRect/>
          </a:stretch>
        </p:blipFill>
        <p:spPr>
          <a:xfrm>
            <a:off x="5909733" y="1956683"/>
            <a:ext cx="5927850" cy="3937000"/>
          </a:xfrm>
          <a:prstGeom prst="rect">
            <a:avLst/>
          </a:prstGeom>
          <a:ln>
            <a:noFill/>
          </a:ln>
        </p:spPr>
      </p:pic>
    </p:spTree>
    <p:extLst>
      <p:ext uri="{BB962C8B-B14F-4D97-AF65-F5344CB8AC3E}">
        <p14:creationId xmlns:p14="http://schemas.microsoft.com/office/powerpoint/2010/main" val="3274749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75382-A4CE-48F3-A068-9D22C12CFA9C}"/>
              </a:ext>
            </a:extLst>
          </p:cNvPr>
          <p:cNvSpPr>
            <a:spLocks noGrp="1"/>
          </p:cNvSpPr>
          <p:nvPr>
            <p:ph type="title"/>
          </p:nvPr>
        </p:nvSpPr>
        <p:spPr/>
        <p:txBody>
          <a:bodyPr/>
          <a:lstStyle/>
          <a:p>
            <a:r>
              <a:rPr lang="en-US" dirty="0">
                <a:cs typeface="Segoe UI"/>
              </a:rPr>
              <a:t>Review IP Flow Verify Diagnostics</a:t>
            </a:r>
            <a:endParaRPr lang="en-US" dirty="0"/>
          </a:p>
        </p:txBody>
      </p:sp>
      <p:sp>
        <p:nvSpPr>
          <p:cNvPr id="6" name="Rectangle 5">
            <a:extLst>
              <a:ext uri="{FF2B5EF4-FFF2-40B4-BE49-F238E27FC236}">
                <a16:creationId xmlns:a16="http://schemas.microsoft.com/office/drawing/2014/main" id="{0B133498-91A5-4247-8FDC-AC8AB06B45B8}"/>
              </a:ext>
              <a:ext uri="{C183D7F6-B498-43B3-948B-1728B52AA6E4}">
                <adec:decorative xmlns:adec="http://schemas.microsoft.com/office/drawing/2017/decorative" val="0"/>
              </a:ext>
            </a:extLst>
          </p:cNvPr>
          <p:cNvSpPr/>
          <p:nvPr/>
        </p:nvSpPr>
        <p:spPr bwMode="auto">
          <a:xfrm>
            <a:off x="413066" y="3195449"/>
            <a:ext cx="3017520" cy="1163060"/>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t" anchorCtr="0" forceAA="0" compatLnSpc="1">
            <a:prstTxWarp prst="textNoShape">
              <a:avLst/>
            </a:prstTxWarp>
            <a:noAutofit/>
          </a:bodyPr>
          <a:lstStyle/>
          <a:p>
            <a:pPr>
              <a:spcBef>
                <a:spcPts val="1200"/>
              </a:spcBef>
            </a:pPr>
            <a:r>
              <a:rPr lang="en-US" sz="2000" dirty="0">
                <a:solidFill>
                  <a:schemeClr val="tx1"/>
                </a:solidFill>
              </a:rPr>
              <a:t>Checks if a packet is allowed or denied to or from a virtual machine</a:t>
            </a:r>
          </a:p>
        </p:txBody>
      </p:sp>
      <p:sp>
        <p:nvSpPr>
          <p:cNvPr id="7" name="Rectangle 6">
            <a:extLst>
              <a:ext uri="{FF2B5EF4-FFF2-40B4-BE49-F238E27FC236}">
                <a16:creationId xmlns:a16="http://schemas.microsoft.com/office/drawing/2014/main" id="{DA966EFF-E195-408F-AEE9-6F56E2D1C40E}"/>
              </a:ext>
              <a:ext uri="{C183D7F6-B498-43B3-948B-1728B52AA6E4}">
                <adec:decorative xmlns:adec="http://schemas.microsoft.com/office/drawing/2017/decorative" val="1"/>
              </a:ext>
            </a:extLst>
          </p:cNvPr>
          <p:cNvSpPr/>
          <p:nvPr/>
        </p:nvSpPr>
        <p:spPr bwMode="auto">
          <a:xfrm>
            <a:off x="3556000" y="1192213"/>
            <a:ext cx="8453438"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5" name="Picture 5" descr="A screenshot of IP Flow Verify.  Protocol is TCP. Direction is Inbound. Local IP address is 10.1.1.4. Local port is 3389. Remote IP address is 13.24.35.46. Remote port is 3389. Access is denied due to DenyAllInBound rule">
            <a:extLst>
              <a:ext uri="{FF2B5EF4-FFF2-40B4-BE49-F238E27FC236}">
                <a16:creationId xmlns:a16="http://schemas.microsoft.com/office/drawing/2014/main" id="{D93CDF2D-7131-4F28-878D-8771FFC671D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82999" y="1713833"/>
            <a:ext cx="8201025" cy="4294298"/>
          </a:xfrm>
          <a:prstGeom prst="rect">
            <a:avLst/>
          </a:prstGeom>
          <a:ln>
            <a:noFill/>
          </a:ln>
        </p:spPr>
      </p:pic>
    </p:spTree>
    <p:extLst>
      <p:ext uri="{BB962C8B-B14F-4D97-AF65-F5344CB8AC3E}">
        <p14:creationId xmlns:p14="http://schemas.microsoft.com/office/powerpoint/2010/main" val="419196692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Review Next Hop Diagnostics</a:t>
            </a:r>
          </a:p>
        </p:txBody>
      </p:sp>
      <p:sp>
        <p:nvSpPr>
          <p:cNvPr id="9" name="Rectangle 8">
            <a:extLst>
              <a:ext uri="{FF2B5EF4-FFF2-40B4-BE49-F238E27FC236}">
                <a16:creationId xmlns:a16="http://schemas.microsoft.com/office/drawing/2014/main" id="{A0D06B2A-44AD-434C-BB00-D63B1C45AB49}"/>
              </a:ext>
              <a:ext uri="{C183D7F6-B498-43B3-948B-1728B52AA6E4}">
                <adec:decorative xmlns:adec="http://schemas.microsoft.com/office/drawing/2017/decorative" val="0"/>
              </a:ext>
            </a:extLst>
          </p:cNvPr>
          <p:cNvSpPr/>
          <p:nvPr/>
        </p:nvSpPr>
        <p:spPr bwMode="auto">
          <a:xfrm>
            <a:off x="427037" y="2638424"/>
            <a:ext cx="4135438" cy="1729581"/>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Helps with determining whether traffic is being directed to the intended destination by showing the next hop</a:t>
            </a:r>
          </a:p>
        </p:txBody>
      </p:sp>
      <p:sp>
        <p:nvSpPr>
          <p:cNvPr id="6" name="Rectangle 5">
            <a:extLst>
              <a:ext uri="{FF2B5EF4-FFF2-40B4-BE49-F238E27FC236}">
                <a16:creationId xmlns:a16="http://schemas.microsoft.com/office/drawing/2014/main" id="{A64E84F9-944B-4000-99FA-6371EC0A13B8}"/>
              </a:ext>
              <a:ext uri="{C183D7F6-B498-43B3-948B-1728B52AA6E4}">
                <adec:decorative xmlns:adec="http://schemas.microsoft.com/office/drawing/2017/decorative" val="1"/>
              </a:ext>
            </a:extLst>
          </p:cNvPr>
          <p:cNvSpPr/>
          <p:nvPr/>
        </p:nvSpPr>
        <p:spPr bwMode="auto">
          <a:xfrm>
            <a:off x="4765200" y="1192211"/>
            <a:ext cx="6950550" cy="516953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2" name="Picture 3" descr="Screenshot of the Next hop page. The Next hop button is highlighted showing that the next hop is a virtual appliance on IP address 10.1.1.100">
            <a:extLst>
              <a:ext uri="{FF2B5EF4-FFF2-40B4-BE49-F238E27FC236}">
                <a16:creationId xmlns:a16="http://schemas.microsoft.com/office/drawing/2014/main" id="{097391FB-CD7D-481A-ADFC-FEF70E8A454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50244" y="1301462"/>
            <a:ext cx="4965137" cy="4989272"/>
          </a:xfrm>
          <a:prstGeom prst="rect">
            <a:avLst/>
          </a:prstGeom>
          <a:ln>
            <a:noFill/>
          </a:ln>
        </p:spPr>
      </p:pic>
    </p:spTree>
    <p:extLst>
      <p:ext uri="{BB962C8B-B14F-4D97-AF65-F5344CB8AC3E}">
        <p14:creationId xmlns:p14="http://schemas.microsoft.com/office/powerpoint/2010/main" val="3712709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100B4-10C8-4BEF-B037-F660CEAD1755}"/>
              </a:ext>
            </a:extLst>
          </p:cNvPr>
          <p:cNvSpPr>
            <a:spLocks noGrp="1"/>
          </p:cNvSpPr>
          <p:nvPr>
            <p:ph type="title"/>
          </p:nvPr>
        </p:nvSpPr>
        <p:spPr/>
        <p:txBody>
          <a:bodyPr/>
          <a:lstStyle/>
          <a:p>
            <a:r>
              <a:rPr lang="en-US" dirty="0">
                <a:cs typeface="Segoe UI"/>
              </a:rPr>
              <a:t>Visualize the Network Topology</a:t>
            </a:r>
            <a:endParaRPr lang="en-US" dirty="0"/>
          </a:p>
        </p:txBody>
      </p:sp>
      <p:sp>
        <p:nvSpPr>
          <p:cNvPr id="18" name="Rectangle 17">
            <a:extLst>
              <a:ext uri="{FF2B5EF4-FFF2-40B4-BE49-F238E27FC236}">
                <a16:creationId xmlns:a16="http://schemas.microsoft.com/office/drawing/2014/main" id="{E27A98CB-E0AD-4BD9-9845-8D91239B5EDE}"/>
              </a:ext>
              <a:ext uri="{C183D7F6-B498-43B3-948B-1728B52AA6E4}">
                <adec:decorative xmlns:adec="http://schemas.microsoft.com/office/drawing/2017/decorative" val="1"/>
              </a:ext>
            </a:extLst>
          </p:cNvPr>
          <p:cNvSpPr/>
          <p:nvPr/>
        </p:nvSpPr>
        <p:spPr bwMode="auto">
          <a:xfrm>
            <a:off x="427038" y="1192212"/>
            <a:ext cx="11582400" cy="363378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6" name="Picture 6" descr="Screenshot of the Network Watcher Topology page. The illustration is described in the text">
            <a:extLst>
              <a:ext uri="{FF2B5EF4-FFF2-40B4-BE49-F238E27FC236}">
                <a16:creationId xmlns:a16="http://schemas.microsoft.com/office/drawing/2014/main" id="{58BB9726-D023-44AF-BDA3-43A12BA799D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019" t="1019" r="1019" b="1019"/>
          <a:stretch/>
        </p:blipFill>
        <p:spPr>
          <a:xfrm>
            <a:off x="938945" y="1390649"/>
            <a:ext cx="10558586" cy="3236914"/>
          </a:xfrm>
          <a:prstGeom prst="rect">
            <a:avLst/>
          </a:prstGeom>
          <a:ln>
            <a:noFill/>
          </a:ln>
        </p:spPr>
      </p:pic>
      <p:sp>
        <p:nvSpPr>
          <p:cNvPr id="15" name="Freeform: Shape 14">
            <a:extLst>
              <a:ext uri="{FF2B5EF4-FFF2-40B4-BE49-F238E27FC236}">
                <a16:creationId xmlns:a16="http://schemas.microsoft.com/office/drawing/2014/main" id="{702453A2-FD2F-428B-ABF4-FC73A8C67B76}"/>
              </a:ext>
            </a:extLst>
          </p:cNvPr>
          <p:cNvSpPr/>
          <p:nvPr/>
        </p:nvSpPr>
        <p:spPr>
          <a:xfrm>
            <a:off x="440570" y="4978400"/>
            <a:ext cx="3474720" cy="13833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000" dirty="0">
                <a:solidFill>
                  <a:schemeClr val="tx1"/>
                </a:solidFill>
              </a:rPr>
              <a:t>Provides a visual representation of your networking elements</a:t>
            </a:r>
          </a:p>
        </p:txBody>
      </p:sp>
      <p:sp>
        <p:nvSpPr>
          <p:cNvPr id="16" name="Freeform: Shape 15">
            <a:extLst>
              <a:ext uri="{FF2B5EF4-FFF2-40B4-BE49-F238E27FC236}">
                <a16:creationId xmlns:a16="http://schemas.microsoft.com/office/drawing/2014/main" id="{9CB9C76E-0691-4DD0-BB71-879F91A12EA6}"/>
              </a:ext>
            </a:extLst>
          </p:cNvPr>
          <p:cNvSpPr/>
          <p:nvPr/>
        </p:nvSpPr>
        <p:spPr>
          <a:xfrm>
            <a:off x="4052958" y="4978400"/>
            <a:ext cx="4041016" cy="13833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000" dirty="0">
                <a:solidFill>
                  <a:schemeClr val="tx1"/>
                </a:solidFill>
              </a:rPr>
              <a:t>View all the resources in a virtual network, resource to resource associations, and relationships between the resources</a:t>
            </a:r>
          </a:p>
        </p:txBody>
      </p:sp>
      <p:sp>
        <p:nvSpPr>
          <p:cNvPr id="17" name="Freeform: Shape 16">
            <a:extLst>
              <a:ext uri="{FF2B5EF4-FFF2-40B4-BE49-F238E27FC236}">
                <a16:creationId xmlns:a16="http://schemas.microsoft.com/office/drawing/2014/main" id="{04E1EFB6-FBED-46F1-83AF-77B2409690BA}"/>
              </a:ext>
            </a:extLst>
          </p:cNvPr>
          <p:cNvSpPr/>
          <p:nvPr/>
        </p:nvSpPr>
        <p:spPr>
          <a:xfrm>
            <a:off x="8231643" y="4978400"/>
            <a:ext cx="3777796" cy="13833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t" anchorCtr="0">
            <a:noAutofit/>
          </a:bodyPr>
          <a:lstStyle/>
          <a:p>
            <a:pPr>
              <a:spcBef>
                <a:spcPts val="1200"/>
              </a:spcBef>
            </a:pPr>
            <a:r>
              <a:rPr lang="en-US" sz="2000" dirty="0">
                <a:solidFill>
                  <a:schemeClr val="tx1"/>
                </a:solidFill>
              </a:rPr>
              <a:t>The Network Watcher</a:t>
            </a:r>
            <a:br>
              <a:rPr lang="en-US" sz="2000" dirty="0">
                <a:solidFill>
                  <a:schemeClr val="tx1"/>
                </a:solidFill>
              </a:rPr>
            </a:br>
            <a:r>
              <a:rPr lang="en-US" sz="2000" dirty="0">
                <a:solidFill>
                  <a:schemeClr val="tx1"/>
                </a:solidFill>
              </a:rPr>
              <a:t>instance in the same region as the virtual network</a:t>
            </a:r>
          </a:p>
        </p:txBody>
      </p:sp>
    </p:spTree>
    <p:extLst>
      <p:ext uri="{BB962C8B-B14F-4D97-AF65-F5344CB8AC3E}">
        <p14:creationId xmlns:p14="http://schemas.microsoft.com/office/powerpoint/2010/main" val="196864748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Network Watcher</a:t>
            </a:r>
          </a:p>
        </p:txBody>
      </p:sp>
      <p:sp>
        <p:nvSpPr>
          <p:cNvPr id="5" name="Rectangle 4">
            <a:extLst>
              <a:ext uri="{FF2B5EF4-FFF2-40B4-BE49-F238E27FC236}">
                <a16:creationId xmlns:a16="http://schemas.microsoft.com/office/drawing/2014/main" id="{D6B57048-FB90-4694-8AC9-8130DB42E612}"/>
              </a:ext>
            </a:extLst>
          </p:cNvPr>
          <p:cNvSpPr/>
          <p:nvPr/>
        </p:nvSpPr>
        <p:spPr bwMode="auto">
          <a:xfrm>
            <a:off x="427038" y="1295190"/>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6" name="Rectangle 5">
            <a:extLst>
              <a:ext uri="{FF2B5EF4-FFF2-40B4-BE49-F238E27FC236}">
                <a16:creationId xmlns:a16="http://schemas.microsoft.com/office/drawing/2014/main" id="{E9F90866-181D-409D-A7FA-74806B3B9DB1}"/>
              </a:ext>
            </a:extLst>
          </p:cNvPr>
          <p:cNvSpPr/>
          <p:nvPr/>
        </p:nvSpPr>
        <p:spPr bwMode="auto">
          <a:xfrm>
            <a:off x="4876799" y="1295190"/>
            <a:ext cx="7132638"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bg1"/>
                </a:solidFill>
                <a:latin typeface="+mj-lt"/>
              </a:rPr>
              <a:t>Microsoft Learn Modules (docs.microsoft.com/Learn)</a:t>
            </a:r>
          </a:p>
        </p:txBody>
      </p:sp>
      <p:pic>
        <p:nvPicPr>
          <p:cNvPr id="3" name="Picture 2">
            <a:extLst>
              <a:ext uri="{FF2B5EF4-FFF2-40B4-BE49-F238E27FC236}">
                <a16:creationId xmlns:a16="http://schemas.microsoft.com/office/drawing/2014/main" id="{47B10436-A1A9-4DD8-89DB-A03204E69C56}"/>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28396" y="2522542"/>
            <a:ext cx="1494645" cy="2173707"/>
          </a:xfrm>
          <a:prstGeom prst="rect">
            <a:avLst/>
          </a:prstGeom>
        </p:spPr>
      </p:pic>
      <p:sp>
        <p:nvSpPr>
          <p:cNvPr id="7" name="Rectangle 6">
            <a:extLst>
              <a:ext uri="{FF2B5EF4-FFF2-40B4-BE49-F238E27FC236}">
                <a16:creationId xmlns:a16="http://schemas.microsoft.com/office/drawing/2014/main" id="{F252B34B-AA3F-48F4-BB9F-584CC6528192}"/>
              </a:ext>
            </a:extLst>
          </p:cNvPr>
          <p:cNvSpPr/>
          <p:nvPr/>
        </p:nvSpPr>
        <p:spPr>
          <a:xfrm>
            <a:off x="4866181" y="2075686"/>
            <a:ext cx="7132144" cy="833076"/>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lvl="0" defTabSz="800100">
              <a:lnSpc>
                <a:spcPct val="90000"/>
              </a:lnSpc>
              <a:spcBef>
                <a:spcPct val="0"/>
              </a:spcBef>
              <a:spcAft>
                <a:spcPct val="35000"/>
              </a:spcAft>
            </a:pPr>
            <a:r>
              <a:rPr lang="en-US" sz="2000" dirty="0">
                <a:solidFill>
                  <a:schemeClr val="tx1"/>
                </a:solidFill>
              </a:rPr>
              <a:t>Monitor and troubleshoot your end-to-end Azure network infrastructure by using network monitoring tools</a:t>
            </a:r>
          </a:p>
        </p:txBody>
      </p:sp>
      <p:cxnSp>
        <p:nvCxnSpPr>
          <p:cNvPr id="8" name="Straight Connector 7">
            <a:extLst>
              <a:ext uri="{FF2B5EF4-FFF2-40B4-BE49-F238E27FC236}">
                <a16:creationId xmlns:a16="http://schemas.microsoft.com/office/drawing/2014/main" id="{CCA86995-A905-4C40-AB9F-797ED5CA620A}"/>
              </a:ext>
              <a:ext uri="{C183D7F6-B498-43B3-948B-1728B52AA6E4}">
                <adec:decorative xmlns:adec="http://schemas.microsoft.com/office/drawing/2017/decorative" val="1"/>
              </a:ext>
            </a:extLst>
          </p:cNvPr>
          <p:cNvCxnSpPr>
            <a:cxnSpLocks/>
          </p:cNvCxnSpPr>
          <p:nvPr/>
        </p:nvCxnSpPr>
        <p:spPr>
          <a:xfrm>
            <a:off x="4967781" y="3060191"/>
            <a:ext cx="713214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0471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05: Module 11 Lab</a:t>
            </a:r>
          </a:p>
        </p:txBody>
      </p:sp>
      <p:pic>
        <p:nvPicPr>
          <p:cNvPr id="5" name="Picture 4" descr="Icon of a lab flask">
            <a:extLst>
              <a:ext uri="{FF2B5EF4-FFF2-40B4-BE49-F238E27FC236}">
                <a16:creationId xmlns:a16="http://schemas.microsoft.com/office/drawing/2014/main" id="{FD9EC8BD-8DED-436B-9FCB-75C16E981A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84952" y="2946472"/>
            <a:ext cx="757452" cy="1101580"/>
          </a:xfrm>
          <a:prstGeom prst="rect">
            <a:avLst/>
          </a:prstGeom>
        </p:spPr>
      </p:pic>
    </p:spTree>
    <p:extLst>
      <p:ext uri="{BB962C8B-B14F-4D97-AF65-F5344CB8AC3E}">
        <p14:creationId xmlns:p14="http://schemas.microsoft.com/office/powerpoint/2010/main" val="3194727346"/>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B55C8-6368-4BBB-A9E6-0DE88363DA1D}"/>
              </a:ext>
            </a:extLst>
          </p:cNvPr>
          <p:cNvSpPr>
            <a:spLocks noGrp="1"/>
          </p:cNvSpPr>
          <p:nvPr>
            <p:ph type="title"/>
          </p:nvPr>
        </p:nvSpPr>
        <p:spPr/>
        <p:txBody>
          <a:bodyPr/>
          <a:lstStyle/>
          <a:p>
            <a:r>
              <a:rPr lang="en-US" dirty="0"/>
              <a:t>Lab 11 – Implement monitoring</a:t>
            </a:r>
          </a:p>
        </p:txBody>
      </p:sp>
      <p:sp>
        <p:nvSpPr>
          <p:cNvPr id="5" name="Text Placeholder 2">
            <a:extLst>
              <a:ext uri="{FF2B5EF4-FFF2-40B4-BE49-F238E27FC236}">
                <a16:creationId xmlns:a16="http://schemas.microsoft.com/office/drawing/2014/main" id="{5B4572D1-8BDB-4E8C-997C-153C1991CF42}"/>
              </a:ext>
            </a:extLst>
          </p:cNvPr>
          <p:cNvSpPr txBox="1">
            <a:spLocks/>
          </p:cNvSpPr>
          <p:nvPr/>
        </p:nvSpPr>
        <p:spPr>
          <a:xfrm>
            <a:off x="427038" y="1380331"/>
            <a:ext cx="11582400" cy="129266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Lab scenario</a:t>
            </a:r>
          </a:p>
          <a:p>
            <a:pPr>
              <a:buSzPct val="100000"/>
            </a:pPr>
            <a:r>
              <a:rPr lang="en-US" sz="2000" spc="0" dirty="0">
                <a:latin typeface="+mn-lt"/>
              </a:rPr>
              <a:t>You need to evaluate Azure functionality that would provide insight into performance and configuration of Azure resources, focusing on Azure virtual machines. To accomplish this, you intend to examine the capabilities of Azure Monitor, including Log Analytics</a:t>
            </a:r>
          </a:p>
        </p:txBody>
      </p:sp>
      <p:sp>
        <p:nvSpPr>
          <p:cNvPr id="6" name="Text Placeholder 2">
            <a:extLst>
              <a:ext uri="{FF2B5EF4-FFF2-40B4-BE49-F238E27FC236}">
                <a16:creationId xmlns:a16="http://schemas.microsoft.com/office/drawing/2014/main" id="{D1E7BDAA-F9BD-4B44-A411-1243DEBF8BB4}"/>
              </a:ext>
            </a:extLst>
          </p:cNvPr>
          <p:cNvSpPr txBox="1">
            <a:spLocks/>
          </p:cNvSpPr>
          <p:nvPr/>
        </p:nvSpPr>
        <p:spPr>
          <a:xfrm>
            <a:off x="427038" y="2978853"/>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8" name="Rectangle 7">
            <a:extLst>
              <a:ext uri="{FF2B5EF4-FFF2-40B4-BE49-F238E27FC236}">
                <a16:creationId xmlns:a16="http://schemas.microsoft.com/office/drawing/2014/main" id="{143E2443-3CB7-4D43-9917-6DB7F6C731EF}"/>
              </a:ext>
            </a:extLst>
          </p:cNvPr>
          <p:cNvSpPr/>
          <p:nvPr/>
        </p:nvSpPr>
        <p:spPr bwMode="auto">
          <a:xfrm>
            <a:off x="427038" y="3432045"/>
            <a:ext cx="3657600" cy="124091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dirty="0">
                <a:solidFill>
                  <a:schemeClr val="tx2">
                    <a:lumMod val="50000"/>
                  </a:schemeClr>
                </a:solidFill>
                <a:latin typeface="+mj-lt"/>
                <a:cs typeface="Segoe UI Semilight"/>
              </a:rPr>
              <a:t>Task 1:</a:t>
            </a:r>
            <a:br>
              <a:rPr lang="en-US" dirty="0">
                <a:solidFill>
                  <a:schemeClr val="tx1"/>
                </a:solidFill>
                <a:cs typeface="Segoe UI Semilight"/>
              </a:rPr>
            </a:br>
            <a:r>
              <a:rPr lang="en-US" dirty="0">
                <a:solidFill>
                  <a:schemeClr val="tx1"/>
                </a:solidFill>
                <a:cs typeface="Segoe UI Semilight"/>
              </a:rPr>
              <a:t>Provision the lab environment</a:t>
            </a:r>
          </a:p>
          <a:p>
            <a:pPr>
              <a:buSzPct val="90000"/>
            </a:pPr>
            <a:endParaRPr lang="en-US" dirty="0">
              <a:solidFill>
                <a:schemeClr val="tx1"/>
              </a:solidFill>
              <a:cs typeface="Segoe UI Semilight"/>
            </a:endParaRPr>
          </a:p>
        </p:txBody>
      </p:sp>
      <p:sp>
        <p:nvSpPr>
          <p:cNvPr id="9" name="Rectangle 8">
            <a:extLst>
              <a:ext uri="{FF2B5EF4-FFF2-40B4-BE49-F238E27FC236}">
                <a16:creationId xmlns:a16="http://schemas.microsoft.com/office/drawing/2014/main" id="{13081B34-38DF-4C35-AD5E-35E1E59B3762}"/>
              </a:ext>
            </a:extLst>
          </p:cNvPr>
          <p:cNvSpPr/>
          <p:nvPr/>
        </p:nvSpPr>
        <p:spPr bwMode="auto">
          <a:xfrm>
            <a:off x="4217246" y="3432045"/>
            <a:ext cx="3902076" cy="124091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dirty="0">
                <a:solidFill>
                  <a:schemeClr val="tx2">
                    <a:lumMod val="50000"/>
                  </a:schemeClr>
                </a:solidFill>
                <a:latin typeface="+mj-lt"/>
                <a:cs typeface="Segoe UI Semilight"/>
              </a:rPr>
              <a:t>Task 2:</a:t>
            </a:r>
            <a:br>
              <a:rPr lang="en-US" dirty="0">
                <a:solidFill>
                  <a:schemeClr val="tx1"/>
                </a:solidFill>
                <a:latin typeface="+mj-lt"/>
                <a:cs typeface="Segoe UI Semilight"/>
              </a:rPr>
            </a:br>
            <a:r>
              <a:rPr lang="en-US" dirty="0">
                <a:solidFill>
                  <a:schemeClr val="tx1"/>
                </a:solidFill>
                <a:cs typeface="Segoe UI Semilight"/>
              </a:rPr>
              <a:t>Create and configure an Azure</a:t>
            </a:r>
            <a:br>
              <a:rPr lang="en-US" dirty="0">
                <a:solidFill>
                  <a:schemeClr val="tx1"/>
                </a:solidFill>
                <a:cs typeface="Segoe UI Semilight"/>
              </a:rPr>
            </a:br>
            <a:r>
              <a:rPr lang="en-US" dirty="0">
                <a:solidFill>
                  <a:schemeClr val="tx1"/>
                </a:solidFill>
                <a:cs typeface="Segoe UI Semilight"/>
              </a:rPr>
              <a:t>Log Analytics workspace and Azure Automation-based solutions</a:t>
            </a:r>
          </a:p>
        </p:txBody>
      </p:sp>
      <p:sp>
        <p:nvSpPr>
          <p:cNvPr id="10" name="Rectangle 9">
            <a:extLst>
              <a:ext uri="{FF2B5EF4-FFF2-40B4-BE49-F238E27FC236}">
                <a16:creationId xmlns:a16="http://schemas.microsoft.com/office/drawing/2014/main" id="{6FC5924B-9E7B-4B0C-B52A-2C08A26879FF}"/>
              </a:ext>
            </a:extLst>
          </p:cNvPr>
          <p:cNvSpPr/>
          <p:nvPr/>
        </p:nvSpPr>
        <p:spPr bwMode="auto">
          <a:xfrm>
            <a:off x="8251931" y="3432045"/>
            <a:ext cx="3657600" cy="124091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dirty="0">
                <a:solidFill>
                  <a:schemeClr val="tx2">
                    <a:lumMod val="50000"/>
                  </a:schemeClr>
                </a:solidFill>
                <a:latin typeface="+mj-lt"/>
                <a:cs typeface="Segoe UI Semilight"/>
              </a:rPr>
              <a:t>Task 3:</a:t>
            </a:r>
            <a:br>
              <a:rPr lang="en-US" dirty="0">
                <a:solidFill>
                  <a:schemeClr val="tx1"/>
                </a:solidFill>
                <a:latin typeface="+mj-lt"/>
                <a:cs typeface="Segoe UI Semilight"/>
              </a:rPr>
            </a:br>
            <a:r>
              <a:rPr lang="en-US" dirty="0">
                <a:solidFill>
                  <a:schemeClr val="tx1"/>
                </a:solidFill>
              </a:rPr>
              <a:t>Review default monitoring settings of Azure virtual machines</a:t>
            </a:r>
          </a:p>
        </p:txBody>
      </p:sp>
      <p:sp>
        <p:nvSpPr>
          <p:cNvPr id="11" name="Rectangle 10">
            <a:extLst>
              <a:ext uri="{FF2B5EF4-FFF2-40B4-BE49-F238E27FC236}">
                <a16:creationId xmlns:a16="http://schemas.microsoft.com/office/drawing/2014/main" id="{8F82AF8A-5E99-4E80-A2CE-C428707F803F}"/>
              </a:ext>
            </a:extLst>
          </p:cNvPr>
          <p:cNvSpPr/>
          <p:nvPr/>
        </p:nvSpPr>
        <p:spPr bwMode="auto">
          <a:xfrm>
            <a:off x="427038" y="4901393"/>
            <a:ext cx="3657600" cy="10083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dirty="0">
                <a:solidFill>
                  <a:schemeClr val="tx2">
                    <a:lumMod val="50000"/>
                  </a:schemeClr>
                </a:solidFill>
                <a:latin typeface="+mj-lt"/>
                <a:cs typeface="Segoe UI Semilight"/>
              </a:rPr>
              <a:t>Task 4:</a:t>
            </a:r>
            <a:br>
              <a:rPr lang="en-US" dirty="0">
                <a:solidFill>
                  <a:schemeClr val="tx1"/>
                </a:solidFill>
                <a:cs typeface="Segoe UI Semilight"/>
              </a:rPr>
            </a:br>
            <a:r>
              <a:rPr lang="en-US" dirty="0">
                <a:solidFill>
                  <a:schemeClr val="tx1"/>
                </a:solidFill>
                <a:cs typeface="Segoe UI Semilight"/>
              </a:rPr>
              <a:t>Configure Azure virtual machine diagnostic settings</a:t>
            </a:r>
          </a:p>
          <a:p>
            <a:pPr>
              <a:buSzPct val="90000"/>
            </a:pPr>
            <a:endParaRPr lang="en-US" dirty="0">
              <a:solidFill>
                <a:schemeClr val="tx1"/>
              </a:solidFill>
              <a:cs typeface="Segoe UI Semilight"/>
            </a:endParaRPr>
          </a:p>
        </p:txBody>
      </p:sp>
      <p:sp>
        <p:nvSpPr>
          <p:cNvPr id="12" name="Rectangle 11">
            <a:extLst>
              <a:ext uri="{FF2B5EF4-FFF2-40B4-BE49-F238E27FC236}">
                <a16:creationId xmlns:a16="http://schemas.microsoft.com/office/drawing/2014/main" id="{A2F5D3B8-E40D-40B3-A7BE-2B5ECB383E30}"/>
              </a:ext>
            </a:extLst>
          </p:cNvPr>
          <p:cNvSpPr/>
          <p:nvPr/>
        </p:nvSpPr>
        <p:spPr bwMode="auto">
          <a:xfrm>
            <a:off x="4217246" y="4901393"/>
            <a:ext cx="3902076" cy="10083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dirty="0">
                <a:solidFill>
                  <a:schemeClr val="tx2">
                    <a:lumMod val="50000"/>
                  </a:schemeClr>
                </a:solidFill>
                <a:latin typeface="+mj-lt"/>
                <a:cs typeface="Segoe UI Semilight"/>
              </a:rPr>
              <a:t>Task 5:</a:t>
            </a:r>
            <a:br>
              <a:rPr lang="en-US" dirty="0">
                <a:solidFill>
                  <a:schemeClr val="tx1"/>
                </a:solidFill>
                <a:latin typeface="+mj-lt"/>
                <a:cs typeface="Segoe UI Semilight"/>
              </a:rPr>
            </a:br>
            <a:r>
              <a:rPr lang="en-US" dirty="0">
                <a:solidFill>
                  <a:schemeClr val="tx1"/>
                </a:solidFill>
                <a:cs typeface="Segoe UI Semilight"/>
              </a:rPr>
              <a:t>Review Azure Monitor functionality</a:t>
            </a:r>
          </a:p>
        </p:txBody>
      </p:sp>
      <p:sp>
        <p:nvSpPr>
          <p:cNvPr id="13" name="Rectangle 12">
            <a:extLst>
              <a:ext uri="{FF2B5EF4-FFF2-40B4-BE49-F238E27FC236}">
                <a16:creationId xmlns:a16="http://schemas.microsoft.com/office/drawing/2014/main" id="{7FF8344D-7394-441B-BB9C-A5D7536CD52A}"/>
              </a:ext>
            </a:extLst>
          </p:cNvPr>
          <p:cNvSpPr/>
          <p:nvPr/>
        </p:nvSpPr>
        <p:spPr bwMode="auto">
          <a:xfrm>
            <a:off x="8251931" y="4901393"/>
            <a:ext cx="3657600" cy="10083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dirty="0">
                <a:solidFill>
                  <a:schemeClr val="tx2">
                    <a:lumMod val="50000"/>
                  </a:schemeClr>
                </a:solidFill>
                <a:latin typeface="+mj-lt"/>
                <a:cs typeface="Segoe UI Semilight"/>
              </a:rPr>
              <a:t>Task 6:</a:t>
            </a:r>
            <a:br>
              <a:rPr lang="en-US" dirty="0">
                <a:solidFill>
                  <a:schemeClr val="tx1"/>
                </a:solidFill>
                <a:latin typeface="+mj-lt"/>
                <a:cs typeface="Segoe UI Semilight"/>
              </a:rPr>
            </a:br>
            <a:r>
              <a:rPr lang="en-US" dirty="0">
                <a:solidFill>
                  <a:schemeClr val="tx1"/>
                </a:solidFill>
              </a:rPr>
              <a:t>Review Azure Log Analytics functionality</a:t>
            </a:r>
          </a:p>
        </p:txBody>
      </p:sp>
      <p:sp>
        <p:nvSpPr>
          <p:cNvPr id="3" name="Text Placeholder 2">
            <a:extLst>
              <a:ext uri="{FF2B5EF4-FFF2-40B4-BE49-F238E27FC236}">
                <a16:creationId xmlns:a16="http://schemas.microsoft.com/office/drawing/2014/main" id="{27215AA5-E15C-4AA2-9693-9CAA4665B51F}"/>
              </a:ext>
            </a:extLst>
          </p:cNvPr>
          <p:cNvSpPr txBox="1">
            <a:spLocks/>
          </p:cNvSpPr>
          <p:nvPr/>
        </p:nvSpPr>
        <p:spPr>
          <a:xfrm>
            <a:off x="8251931" y="612680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4" name="arrow_15">
            <a:extLst>
              <a:ext uri="{FF2B5EF4-FFF2-40B4-BE49-F238E27FC236}">
                <a16:creationId xmlns:a16="http://schemas.microsoft.com/office/drawing/2014/main" id="{92248CC0-8B9A-4982-A2E7-73815481BB90}"/>
              </a:ext>
              <a:ext uri="{C183D7F6-B498-43B3-948B-1728B52AA6E4}">
                <adec:decorative xmlns:adec="http://schemas.microsoft.com/office/drawing/2017/decorative" val="1"/>
              </a:ext>
            </a:extLst>
          </p:cNvPr>
          <p:cNvSpPr>
            <a:spLocks noChangeAspect="1" noEditPoints="1"/>
          </p:cNvSpPr>
          <p:nvPr/>
        </p:nvSpPr>
        <p:spPr bwMode="auto">
          <a:xfrm>
            <a:off x="11784017" y="6137463"/>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dirty="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3832365085"/>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B8B5A-D869-4B8D-B02A-F882E5A64307}"/>
              </a:ext>
            </a:extLst>
          </p:cNvPr>
          <p:cNvSpPr>
            <a:spLocks noGrp="1"/>
          </p:cNvSpPr>
          <p:nvPr>
            <p:ph type="title"/>
          </p:nvPr>
        </p:nvSpPr>
        <p:spPr/>
        <p:txBody>
          <a:bodyPr/>
          <a:lstStyle/>
          <a:p>
            <a:r>
              <a:rPr lang="en-US" dirty="0"/>
              <a:t>Lab 11 – Architecture diagram</a:t>
            </a:r>
          </a:p>
        </p:txBody>
      </p:sp>
      <p:sp>
        <p:nvSpPr>
          <p:cNvPr id="4" name="Rectangle 3">
            <a:extLst>
              <a:ext uri="{FF2B5EF4-FFF2-40B4-BE49-F238E27FC236}">
                <a16:creationId xmlns:a16="http://schemas.microsoft.com/office/drawing/2014/main" id="{FE3675BE-0BE1-4973-872B-C402E84CC2CC}"/>
              </a:ext>
              <a:ext uri="{C183D7F6-B498-43B3-948B-1728B52AA6E4}">
                <adec:decorative xmlns:adec="http://schemas.microsoft.com/office/drawing/2017/decorative" val="1"/>
              </a:ext>
            </a:extLst>
          </p:cNvPr>
          <p:cNvSpPr/>
          <p:nvPr/>
        </p:nvSpPr>
        <p:spPr bwMode="auto">
          <a:xfrm>
            <a:off x="427038" y="1192213"/>
            <a:ext cx="11582399"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grpSp>
        <p:nvGrpSpPr>
          <p:cNvPr id="101" name="Group 100" descr="Architecture diagram of the detailed lab steps. ">
            <a:extLst>
              <a:ext uri="{FF2B5EF4-FFF2-40B4-BE49-F238E27FC236}">
                <a16:creationId xmlns:a16="http://schemas.microsoft.com/office/drawing/2014/main" id="{9842B14C-C995-40F3-A7DF-C44E9BF69600}"/>
              </a:ext>
            </a:extLst>
          </p:cNvPr>
          <p:cNvGrpSpPr/>
          <p:nvPr/>
        </p:nvGrpSpPr>
        <p:grpSpPr>
          <a:xfrm>
            <a:off x="1179369" y="1387053"/>
            <a:ext cx="9937279" cy="4912147"/>
            <a:chOff x="1179369" y="1387053"/>
            <a:chExt cx="9937279" cy="4912147"/>
          </a:xfrm>
        </p:grpSpPr>
        <p:sp>
          <p:nvSpPr>
            <p:cNvPr id="3" name="Rectangle 2">
              <a:extLst>
                <a:ext uri="{FF2B5EF4-FFF2-40B4-BE49-F238E27FC236}">
                  <a16:creationId xmlns:a16="http://schemas.microsoft.com/office/drawing/2014/main" id="{B7D0AC29-4FED-422A-97C5-3EA65DC8F800}"/>
                </a:ext>
              </a:extLst>
            </p:cNvPr>
            <p:cNvSpPr/>
            <p:nvPr/>
          </p:nvSpPr>
          <p:spPr bwMode="auto">
            <a:xfrm>
              <a:off x="1196887" y="1397632"/>
              <a:ext cx="4521437" cy="337592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29" name="Graphic 28">
              <a:extLst>
                <a:ext uri="{FF2B5EF4-FFF2-40B4-BE49-F238E27FC236}">
                  <a16:creationId xmlns:a16="http://schemas.microsoft.com/office/drawing/2014/main" id="{A4ECF045-D034-47D5-AE60-7B1F247C0AE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04832" y="2164382"/>
              <a:ext cx="412418" cy="376850"/>
            </a:xfrm>
            <a:prstGeom prst="rect">
              <a:avLst/>
            </a:prstGeom>
          </p:spPr>
        </p:pic>
        <p:sp>
          <p:nvSpPr>
            <p:cNvPr id="31" name="Rectangle 30">
              <a:extLst>
                <a:ext uri="{FF2B5EF4-FFF2-40B4-BE49-F238E27FC236}">
                  <a16:creationId xmlns:a16="http://schemas.microsoft.com/office/drawing/2014/main" id="{295256E1-1DD1-4AC8-A670-892AC02C3482}"/>
                </a:ext>
              </a:extLst>
            </p:cNvPr>
            <p:cNvSpPr/>
            <p:nvPr/>
          </p:nvSpPr>
          <p:spPr bwMode="auto">
            <a:xfrm>
              <a:off x="1804832" y="2550754"/>
              <a:ext cx="3269335" cy="1950769"/>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33" name="TextBox 32">
              <a:extLst>
                <a:ext uri="{FF2B5EF4-FFF2-40B4-BE49-F238E27FC236}">
                  <a16:creationId xmlns:a16="http://schemas.microsoft.com/office/drawing/2014/main" id="{FD149DB2-6A48-48A4-85E5-7F83F3073536}"/>
                </a:ext>
              </a:extLst>
            </p:cNvPr>
            <p:cNvSpPr txBox="1"/>
            <p:nvPr/>
          </p:nvSpPr>
          <p:spPr>
            <a:xfrm>
              <a:off x="2217250" y="2197846"/>
              <a:ext cx="2688259" cy="248135"/>
            </a:xfrm>
            <a:prstGeom prst="rect">
              <a:avLst/>
            </a:prstGeom>
            <a:noFill/>
          </p:spPr>
          <p:txBody>
            <a:bodyPr wrap="square">
              <a:spAutoFit/>
            </a:bodyPr>
            <a:lstStyle/>
            <a:p>
              <a:r>
                <a:rPr lang="fr-FR" sz="1176" b="1" dirty="0"/>
                <a:t>az104-11-vnet </a:t>
              </a:r>
              <a:r>
                <a:rPr lang="fr-FR" sz="1176" dirty="0"/>
                <a:t>10.0.0.0/24</a:t>
              </a:r>
            </a:p>
          </p:txBody>
        </p:sp>
        <p:sp>
          <p:nvSpPr>
            <p:cNvPr id="35" name="Rectangle 34">
              <a:extLst>
                <a:ext uri="{FF2B5EF4-FFF2-40B4-BE49-F238E27FC236}">
                  <a16:creationId xmlns:a16="http://schemas.microsoft.com/office/drawing/2014/main" id="{304DB90F-8E5E-4A48-98FF-632E05E2961D}"/>
                </a:ext>
              </a:extLst>
            </p:cNvPr>
            <p:cNvSpPr/>
            <p:nvPr/>
          </p:nvSpPr>
          <p:spPr bwMode="auto">
            <a:xfrm>
              <a:off x="2176196" y="2814450"/>
              <a:ext cx="2689766" cy="1521188"/>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37" name="TextBox 36">
              <a:extLst>
                <a:ext uri="{FF2B5EF4-FFF2-40B4-BE49-F238E27FC236}">
                  <a16:creationId xmlns:a16="http://schemas.microsoft.com/office/drawing/2014/main" id="{DB5712E9-F551-4AC0-9BF5-607C0455D2B3}"/>
                </a:ext>
              </a:extLst>
            </p:cNvPr>
            <p:cNvSpPr txBox="1"/>
            <p:nvPr/>
          </p:nvSpPr>
          <p:spPr>
            <a:xfrm>
              <a:off x="2133507" y="2568417"/>
              <a:ext cx="1848143" cy="248135"/>
            </a:xfrm>
            <a:prstGeom prst="rect">
              <a:avLst/>
            </a:prstGeom>
            <a:noFill/>
          </p:spPr>
          <p:txBody>
            <a:bodyPr wrap="square">
              <a:spAutoFit/>
            </a:bodyPr>
            <a:lstStyle/>
            <a:p>
              <a:r>
                <a:rPr lang="fr-FR" sz="1176" b="1" dirty="0"/>
                <a:t>Subnet0 </a:t>
              </a:r>
              <a:r>
                <a:rPr lang="fr-FR" sz="1176" dirty="0"/>
                <a:t>10.0.0.0/26</a:t>
              </a:r>
            </a:p>
          </p:txBody>
        </p:sp>
        <p:sp>
          <p:nvSpPr>
            <p:cNvPr id="39" name="TextBox 38">
              <a:extLst>
                <a:ext uri="{FF2B5EF4-FFF2-40B4-BE49-F238E27FC236}">
                  <a16:creationId xmlns:a16="http://schemas.microsoft.com/office/drawing/2014/main" id="{F1253F70-908D-4D99-8026-C6E5455EA625}"/>
                </a:ext>
              </a:extLst>
            </p:cNvPr>
            <p:cNvSpPr txBox="1"/>
            <p:nvPr/>
          </p:nvSpPr>
          <p:spPr>
            <a:xfrm>
              <a:off x="2011041" y="1801294"/>
              <a:ext cx="1297732" cy="248135"/>
            </a:xfrm>
            <a:prstGeom prst="rect">
              <a:avLst/>
            </a:prstGeom>
            <a:noFill/>
          </p:spPr>
          <p:txBody>
            <a:bodyPr wrap="square">
              <a:spAutoFit/>
            </a:bodyPr>
            <a:lstStyle/>
            <a:p>
              <a:r>
                <a:rPr lang="fr-FR" sz="1176" b="1" dirty="0"/>
                <a:t>az104-11-rg0</a:t>
              </a:r>
            </a:p>
          </p:txBody>
        </p:sp>
        <p:pic>
          <p:nvPicPr>
            <p:cNvPr id="41" name="Graphic 40">
              <a:extLst>
                <a:ext uri="{FF2B5EF4-FFF2-40B4-BE49-F238E27FC236}">
                  <a16:creationId xmlns:a16="http://schemas.microsoft.com/office/drawing/2014/main" id="{991E135E-20DD-46D6-A8F0-53FA9918A21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38117" y="1754338"/>
              <a:ext cx="376369" cy="343910"/>
            </a:xfrm>
            <a:prstGeom prst="rect">
              <a:avLst/>
            </a:prstGeom>
          </p:spPr>
        </p:pic>
        <p:sp>
          <p:nvSpPr>
            <p:cNvPr id="43" name="TextBox 42">
              <a:extLst>
                <a:ext uri="{FF2B5EF4-FFF2-40B4-BE49-F238E27FC236}">
                  <a16:creationId xmlns:a16="http://schemas.microsoft.com/office/drawing/2014/main" id="{198CB8AF-BF55-44C3-AEFD-CC613FED15E7}"/>
                </a:ext>
              </a:extLst>
            </p:cNvPr>
            <p:cNvSpPr txBox="1"/>
            <p:nvPr/>
          </p:nvSpPr>
          <p:spPr>
            <a:xfrm>
              <a:off x="1183806" y="1387053"/>
              <a:ext cx="856478" cy="273280"/>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1</a:t>
              </a:r>
            </a:p>
          </p:txBody>
        </p:sp>
        <p:sp>
          <p:nvSpPr>
            <p:cNvPr id="45" name="Rectangle 44">
              <a:extLst>
                <a:ext uri="{FF2B5EF4-FFF2-40B4-BE49-F238E27FC236}">
                  <a16:creationId xmlns:a16="http://schemas.microsoft.com/office/drawing/2014/main" id="{0F92A459-EF63-4693-A94C-CC7A0B0E5C05}"/>
                </a:ext>
              </a:extLst>
            </p:cNvPr>
            <p:cNvSpPr/>
            <p:nvPr/>
          </p:nvSpPr>
          <p:spPr bwMode="auto">
            <a:xfrm>
              <a:off x="5983874" y="2098248"/>
              <a:ext cx="3006976" cy="35230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TextBox 46">
              <a:extLst>
                <a:ext uri="{FF2B5EF4-FFF2-40B4-BE49-F238E27FC236}">
                  <a16:creationId xmlns:a16="http://schemas.microsoft.com/office/drawing/2014/main" id="{8DC2BFCA-FDD9-4D08-B127-5A37C58B7517}"/>
                </a:ext>
              </a:extLst>
            </p:cNvPr>
            <p:cNvSpPr txBox="1"/>
            <p:nvPr/>
          </p:nvSpPr>
          <p:spPr>
            <a:xfrm>
              <a:off x="5983873" y="2098248"/>
              <a:ext cx="856478" cy="273280"/>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3</a:t>
              </a:r>
            </a:p>
          </p:txBody>
        </p:sp>
        <p:sp>
          <p:nvSpPr>
            <p:cNvPr id="49" name="TextBox 48">
              <a:extLst>
                <a:ext uri="{FF2B5EF4-FFF2-40B4-BE49-F238E27FC236}">
                  <a16:creationId xmlns:a16="http://schemas.microsoft.com/office/drawing/2014/main" id="{6CA1E775-B6BE-4668-887B-75FB6DE716B9}"/>
                </a:ext>
              </a:extLst>
            </p:cNvPr>
            <p:cNvSpPr txBox="1"/>
            <p:nvPr/>
          </p:nvSpPr>
          <p:spPr>
            <a:xfrm>
              <a:off x="6567453" y="2480189"/>
              <a:ext cx="1297732" cy="248135"/>
            </a:xfrm>
            <a:prstGeom prst="rect">
              <a:avLst/>
            </a:prstGeom>
            <a:noFill/>
          </p:spPr>
          <p:txBody>
            <a:bodyPr wrap="square">
              <a:spAutoFit/>
            </a:bodyPr>
            <a:lstStyle/>
            <a:p>
              <a:r>
                <a:rPr lang="fr-FR" sz="1176" b="1" dirty="0"/>
                <a:t>az104-11-rg0</a:t>
              </a:r>
            </a:p>
          </p:txBody>
        </p:sp>
        <p:sp>
          <p:nvSpPr>
            <p:cNvPr id="51" name="Rectangle 50">
              <a:extLst>
                <a:ext uri="{FF2B5EF4-FFF2-40B4-BE49-F238E27FC236}">
                  <a16:creationId xmlns:a16="http://schemas.microsoft.com/office/drawing/2014/main" id="{FEFF6241-F719-4860-B12F-D41F02FD08D7}"/>
                </a:ext>
              </a:extLst>
            </p:cNvPr>
            <p:cNvSpPr/>
            <p:nvPr/>
          </p:nvSpPr>
          <p:spPr bwMode="auto">
            <a:xfrm>
              <a:off x="6194530" y="2813737"/>
              <a:ext cx="2570365" cy="262384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53" name="Graphic 52">
              <a:extLst>
                <a:ext uri="{FF2B5EF4-FFF2-40B4-BE49-F238E27FC236}">
                  <a16:creationId xmlns:a16="http://schemas.microsoft.com/office/drawing/2014/main" id="{F9D7BBB3-3E60-4525-8E08-3528B7C4993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194529" y="2433233"/>
              <a:ext cx="376369" cy="343910"/>
            </a:xfrm>
            <a:prstGeom prst="rect">
              <a:avLst/>
            </a:prstGeom>
          </p:spPr>
        </p:pic>
        <p:pic>
          <p:nvPicPr>
            <p:cNvPr id="55" name="Graphic 54">
              <a:extLst>
                <a:ext uri="{FF2B5EF4-FFF2-40B4-BE49-F238E27FC236}">
                  <a16:creationId xmlns:a16="http://schemas.microsoft.com/office/drawing/2014/main" id="{B3334E70-54B2-41B3-9920-B3573D95CF4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198048" y="4542287"/>
              <a:ext cx="512966" cy="468727"/>
            </a:xfrm>
            <a:prstGeom prst="rect">
              <a:avLst/>
            </a:prstGeom>
          </p:spPr>
        </p:pic>
        <p:sp>
          <p:nvSpPr>
            <p:cNvPr id="57" name="TextBox 56">
              <a:extLst>
                <a:ext uri="{FF2B5EF4-FFF2-40B4-BE49-F238E27FC236}">
                  <a16:creationId xmlns:a16="http://schemas.microsoft.com/office/drawing/2014/main" id="{F989D08E-CAFE-415D-9893-7ADB2FE87C62}"/>
                </a:ext>
              </a:extLst>
            </p:cNvPr>
            <p:cNvSpPr txBox="1"/>
            <p:nvPr/>
          </p:nvSpPr>
          <p:spPr>
            <a:xfrm>
              <a:off x="6633422" y="5019217"/>
              <a:ext cx="1851248" cy="248135"/>
            </a:xfrm>
            <a:prstGeom prst="rect">
              <a:avLst/>
            </a:prstGeom>
            <a:noFill/>
          </p:spPr>
          <p:txBody>
            <a:bodyPr wrap="square">
              <a:spAutoFit/>
            </a:bodyPr>
            <a:lstStyle/>
            <a:p>
              <a:r>
                <a:rPr lang="en-US" sz="1176" b="1" dirty="0" err="1"/>
                <a:t>AutomationAccount</a:t>
              </a:r>
              <a:endParaRPr lang="fr-FR" sz="1176" b="1" dirty="0"/>
            </a:p>
          </p:txBody>
        </p:sp>
        <p:sp>
          <p:nvSpPr>
            <p:cNvPr id="59" name="Rectangle 58">
              <a:extLst>
                <a:ext uri="{FF2B5EF4-FFF2-40B4-BE49-F238E27FC236}">
                  <a16:creationId xmlns:a16="http://schemas.microsoft.com/office/drawing/2014/main" id="{BC1C04B8-FFA1-4D49-B394-D964891C330C}"/>
                </a:ext>
              </a:extLst>
            </p:cNvPr>
            <p:cNvSpPr/>
            <p:nvPr/>
          </p:nvSpPr>
          <p:spPr bwMode="auto">
            <a:xfrm>
              <a:off x="1191676" y="4892703"/>
              <a:ext cx="3524795" cy="140649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l"/>
              <a:endParaRPr lang="en-US" sz="2400" b="1" i="0" dirty="0">
                <a:solidFill>
                  <a:srgbClr val="24292E"/>
                </a:solidFill>
                <a:effectLst/>
                <a:latin typeface="-apple-system"/>
              </a:endParaRPr>
            </a:p>
          </p:txBody>
        </p:sp>
        <p:sp>
          <p:nvSpPr>
            <p:cNvPr id="61" name="TextBox 60">
              <a:extLst>
                <a:ext uri="{FF2B5EF4-FFF2-40B4-BE49-F238E27FC236}">
                  <a16:creationId xmlns:a16="http://schemas.microsoft.com/office/drawing/2014/main" id="{901BCAD9-554E-44A5-868B-8454D1614EF8}"/>
                </a:ext>
              </a:extLst>
            </p:cNvPr>
            <p:cNvSpPr txBox="1"/>
            <p:nvPr/>
          </p:nvSpPr>
          <p:spPr>
            <a:xfrm>
              <a:off x="1179369" y="4905647"/>
              <a:ext cx="856478" cy="273280"/>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2</a:t>
              </a:r>
            </a:p>
          </p:txBody>
        </p:sp>
        <p:pic>
          <p:nvPicPr>
            <p:cNvPr id="63" name="Graphic 62">
              <a:extLst>
                <a:ext uri="{FF2B5EF4-FFF2-40B4-BE49-F238E27FC236}">
                  <a16:creationId xmlns:a16="http://schemas.microsoft.com/office/drawing/2014/main" id="{06F9DB1C-0A7E-45C0-8C1E-D10E758F8F2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869816" y="5329069"/>
              <a:ext cx="394858" cy="360805"/>
            </a:xfrm>
            <a:prstGeom prst="rect">
              <a:avLst/>
            </a:prstGeom>
          </p:spPr>
        </p:pic>
        <p:sp>
          <p:nvSpPr>
            <p:cNvPr id="65" name="TextBox 64">
              <a:extLst>
                <a:ext uri="{FF2B5EF4-FFF2-40B4-BE49-F238E27FC236}">
                  <a16:creationId xmlns:a16="http://schemas.microsoft.com/office/drawing/2014/main" id="{31456F5A-335B-41F9-A03D-BE65F80E3DB3}"/>
                </a:ext>
              </a:extLst>
            </p:cNvPr>
            <p:cNvSpPr txBox="1"/>
            <p:nvPr/>
          </p:nvSpPr>
          <p:spPr>
            <a:xfrm>
              <a:off x="2362057" y="5121126"/>
              <a:ext cx="1410375" cy="249712"/>
            </a:xfrm>
            <a:prstGeom prst="rect">
              <a:avLst/>
            </a:prstGeom>
            <a:noFill/>
          </p:spPr>
          <p:txBody>
            <a:bodyPr wrap="square">
              <a:spAutoFit/>
            </a:bodyPr>
            <a:lstStyle/>
            <a:p>
              <a:pPr algn="ctr"/>
              <a:r>
                <a:rPr lang="fr-FR" sz="1176" b="1" dirty="0" err="1"/>
                <a:t>CloudShell</a:t>
              </a:r>
              <a:endParaRPr lang="fr-FR" sz="1176" b="1" dirty="0"/>
            </a:p>
          </p:txBody>
        </p:sp>
        <p:sp>
          <p:nvSpPr>
            <p:cNvPr id="67" name="Rectangle 1">
              <a:extLst>
                <a:ext uri="{FF2B5EF4-FFF2-40B4-BE49-F238E27FC236}">
                  <a16:creationId xmlns:a16="http://schemas.microsoft.com/office/drawing/2014/main" id="{671B3D04-FD99-4189-A5D5-051F2756E97E}"/>
                </a:ext>
              </a:extLst>
            </p:cNvPr>
            <p:cNvSpPr>
              <a:spLocks noChangeArrowheads="1"/>
            </p:cNvSpPr>
            <p:nvPr/>
          </p:nvSpPr>
          <p:spPr bwMode="auto">
            <a:xfrm>
              <a:off x="1299990" y="5922195"/>
              <a:ext cx="184731" cy="112494"/>
            </a:xfrm>
            <a:prstGeom prst="rect">
              <a:avLst/>
            </a:prstGeom>
            <a:solidFill>
              <a:srgbClr val="F6F8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800" b="0" i="0" u="none" strike="noStrike" cap="none" normalizeH="0" baseline="0" dirty="0">
                <a:ln>
                  <a:noFill/>
                </a:ln>
                <a:solidFill>
                  <a:schemeClr val="tx1"/>
                </a:solidFill>
                <a:effectLst/>
                <a:latin typeface="Arial" panose="020B0604020202020204" pitchFamily="34" charset="0"/>
              </a:endParaRPr>
            </a:p>
          </p:txBody>
        </p:sp>
        <p:sp>
          <p:nvSpPr>
            <p:cNvPr id="69" name="TextBox 68">
              <a:extLst>
                <a:ext uri="{FF2B5EF4-FFF2-40B4-BE49-F238E27FC236}">
                  <a16:creationId xmlns:a16="http://schemas.microsoft.com/office/drawing/2014/main" id="{5067B523-E0D7-4EB2-AA77-16D6C78EF755}"/>
                </a:ext>
              </a:extLst>
            </p:cNvPr>
            <p:cNvSpPr txBox="1"/>
            <p:nvPr/>
          </p:nvSpPr>
          <p:spPr>
            <a:xfrm>
              <a:off x="1256218" y="5774962"/>
              <a:ext cx="3573715" cy="365604"/>
            </a:xfrm>
            <a:prstGeom prst="rect">
              <a:avLst/>
            </a:prstGeom>
            <a:noFill/>
          </p:spPr>
          <p:txBody>
            <a:bodyPr wrap="square">
              <a:spAutoFit/>
            </a:bodyPr>
            <a:lstStyle/>
            <a:p>
              <a:pPr algn="l"/>
              <a:r>
                <a:rPr lang="en-US" sz="1000" b="1" i="0" dirty="0">
                  <a:solidFill>
                    <a:srgbClr val="24292E"/>
                  </a:solidFill>
                  <a:effectLst/>
                  <a:latin typeface="-apple-system"/>
                </a:rPr>
                <a:t>Register the </a:t>
              </a:r>
              <a:r>
                <a:rPr lang="en-US" sz="1000" b="1" i="0" dirty="0" err="1">
                  <a:solidFill>
                    <a:srgbClr val="24292E"/>
                  </a:solidFill>
                  <a:effectLst/>
                  <a:latin typeface="-apple-system"/>
                </a:rPr>
                <a:t>Microsoft.Insights</a:t>
              </a:r>
              <a:r>
                <a:rPr lang="en-US" sz="1000" b="1" i="0" dirty="0">
                  <a:solidFill>
                    <a:srgbClr val="24292E"/>
                  </a:solidFill>
                  <a:effectLst/>
                  <a:latin typeface="-apple-system"/>
                </a:rPr>
                <a:t> and </a:t>
              </a:r>
              <a:r>
                <a:rPr lang="en-US" sz="1000" b="1" i="0" dirty="0" err="1">
                  <a:solidFill>
                    <a:srgbClr val="24292E"/>
                  </a:solidFill>
                  <a:effectLst/>
                  <a:latin typeface="-apple-system"/>
                </a:rPr>
                <a:t>Microsoft.AlertsManagement</a:t>
              </a:r>
              <a:r>
                <a:rPr lang="en-US" sz="1000" b="1" i="0" dirty="0">
                  <a:solidFill>
                    <a:srgbClr val="24292E"/>
                  </a:solidFill>
                  <a:effectLst/>
                  <a:latin typeface="-apple-system"/>
                </a:rPr>
                <a:t> resource providers</a:t>
              </a:r>
            </a:p>
          </p:txBody>
        </p:sp>
        <p:sp>
          <p:nvSpPr>
            <p:cNvPr id="71" name="Rectangle 70">
              <a:extLst>
                <a:ext uri="{FF2B5EF4-FFF2-40B4-BE49-F238E27FC236}">
                  <a16:creationId xmlns:a16="http://schemas.microsoft.com/office/drawing/2014/main" id="{A7CD73B4-F413-42BC-BF17-979490BCA962}"/>
                </a:ext>
              </a:extLst>
            </p:cNvPr>
            <p:cNvSpPr/>
            <p:nvPr/>
          </p:nvSpPr>
          <p:spPr bwMode="auto">
            <a:xfrm>
              <a:off x="6341571" y="3291402"/>
              <a:ext cx="2166394" cy="863099"/>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Graphic 72">
              <a:extLst>
                <a:ext uri="{FF2B5EF4-FFF2-40B4-BE49-F238E27FC236}">
                  <a16:creationId xmlns:a16="http://schemas.microsoft.com/office/drawing/2014/main" id="{905662F7-4AE3-4A47-B39B-C4824CFE180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69334" y="3353198"/>
              <a:ext cx="495851" cy="453088"/>
            </a:xfrm>
            <a:prstGeom prst="rect">
              <a:avLst/>
            </a:prstGeom>
          </p:spPr>
        </p:pic>
        <p:sp>
          <p:nvSpPr>
            <p:cNvPr id="75" name="TextBox 74">
              <a:extLst>
                <a:ext uri="{FF2B5EF4-FFF2-40B4-BE49-F238E27FC236}">
                  <a16:creationId xmlns:a16="http://schemas.microsoft.com/office/drawing/2014/main" id="{45A9CAD0-8E74-4CE9-BA1F-E37FBAE65DC9}"/>
                </a:ext>
              </a:extLst>
            </p:cNvPr>
            <p:cNvSpPr txBox="1"/>
            <p:nvPr/>
          </p:nvSpPr>
          <p:spPr>
            <a:xfrm>
              <a:off x="6582662" y="3824648"/>
              <a:ext cx="2069196" cy="248135"/>
            </a:xfrm>
            <a:prstGeom prst="rect">
              <a:avLst/>
            </a:prstGeom>
            <a:noFill/>
          </p:spPr>
          <p:txBody>
            <a:bodyPr wrap="square">
              <a:spAutoFit/>
            </a:bodyPr>
            <a:lstStyle/>
            <a:p>
              <a:r>
                <a:rPr lang="en-US" sz="1176" b="1" dirty="0"/>
                <a:t>L</a:t>
              </a:r>
              <a:r>
                <a:rPr lang="fr-FR" sz="1176" b="1" dirty="0" err="1"/>
                <a:t>ogAnalyticsWorkspace</a:t>
              </a:r>
              <a:endParaRPr lang="fr-FR" sz="1176" b="1" dirty="0"/>
            </a:p>
          </p:txBody>
        </p:sp>
        <p:sp>
          <p:nvSpPr>
            <p:cNvPr id="77" name="TextBox 76">
              <a:extLst>
                <a:ext uri="{FF2B5EF4-FFF2-40B4-BE49-F238E27FC236}">
                  <a16:creationId xmlns:a16="http://schemas.microsoft.com/office/drawing/2014/main" id="{3E324B92-337E-40A3-8678-AFAF88DF3052}"/>
                </a:ext>
              </a:extLst>
            </p:cNvPr>
            <p:cNvSpPr txBox="1"/>
            <p:nvPr/>
          </p:nvSpPr>
          <p:spPr>
            <a:xfrm>
              <a:off x="6341570" y="3275017"/>
              <a:ext cx="856478" cy="248135"/>
            </a:xfrm>
            <a:prstGeom prst="rect">
              <a:avLst/>
            </a:prstGeom>
            <a:noFill/>
          </p:spPr>
          <p:txBody>
            <a:bodyPr wrap="square">
              <a:spAutoFit/>
            </a:bodyPr>
            <a:lstStyle/>
            <a:p>
              <a:r>
                <a:rPr lang="fr-FR" sz="1176" b="1" dirty="0">
                  <a:solidFill>
                    <a:srgbClr val="0070C0"/>
                  </a:solidFill>
                </a:rPr>
                <a:t>Task7</a:t>
              </a:r>
            </a:p>
          </p:txBody>
        </p:sp>
        <p:sp>
          <p:nvSpPr>
            <p:cNvPr id="79" name="Rectangle 78">
              <a:extLst>
                <a:ext uri="{FF2B5EF4-FFF2-40B4-BE49-F238E27FC236}">
                  <a16:creationId xmlns:a16="http://schemas.microsoft.com/office/drawing/2014/main" id="{0E0FC97F-8D11-421A-8A10-A759ADE85A6C}"/>
                </a:ext>
              </a:extLst>
            </p:cNvPr>
            <p:cNvSpPr/>
            <p:nvPr/>
          </p:nvSpPr>
          <p:spPr bwMode="auto">
            <a:xfrm>
              <a:off x="9310396" y="2568417"/>
              <a:ext cx="1806252" cy="207003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81" name="TextBox 80">
              <a:extLst>
                <a:ext uri="{FF2B5EF4-FFF2-40B4-BE49-F238E27FC236}">
                  <a16:creationId xmlns:a16="http://schemas.microsoft.com/office/drawing/2014/main" id="{4D58AC6C-D79A-45BB-AED8-C5231201D5E9}"/>
                </a:ext>
              </a:extLst>
            </p:cNvPr>
            <p:cNvSpPr txBox="1"/>
            <p:nvPr/>
          </p:nvSpPr>
          <p:spPr>
            <a:xfrm>
              <a:off x="9308624" y="2609189"/>
              <a:ext cx="856478" cy="273280"/>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6</a:t>
              </a:r>
            </a:p>
          </p:txBody>
        </p:sp>
        <p:pic>
          <p:nvPicPr>
            <p:cNvPr id="83" name="Graphic 82">
              <a:extLst>
                <a:ext uri="{FF2B5EF4-FFF2-40B4-BE49-F238E27FC236}">
                  <a16:creationId xmlns:a16="http://schemas.microsoft.com/office/drawing/2014/main" id="{40E8B3B3-0B55-46E9-ABCB-B93C2C18110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997496" y="2817554"/>
              <a:ext cx="390194" cy="356543"/>
            </a:xfrm>
            <a:prstGeom prst="rect">
              <a:avLst/>
            </a:prstGeom>
          </p:spPr>
        </p:pic>
        <p:sp>
          <p:nvSpPr>
            <p:cNvPr id="85" name="TextBox 84">
              <a:extLst>
                <a:ext uri="{FF2B5EF4-FFF2-40B4-BE49-F238E27FC236}">
                  <a16:creationId xmlns:a16="http://schemas.microsoft.com/office/drawing/2014/main" id="{C74CC986-7D8C-4A25-861D-BCB1C352245D}"/>
                </a:ext>
              </a:extLst>
            </p:cNvPr>
            <p:cNvSpPr txBox="1"/>
            <p:nvPr/>
          </p:nvSpPr>
          <p:spPr>
            <a:xfrm>
              <a:off x="9628294" y="3205368"/>
              <a:ext cx="1297732" cy="248135"/>
            </a:xfrm>
            <a:prstGeom prst="rect">
              <a:avLst/>
            </a:prstGeom>
            <a:noFill/>
          </p:spPr>
          <p:txBody>
            <a:bodyPr wrap="square">
              <a:spAutoFit/>
            </a:bodyPr>
            <a:lstStyle/>
            <a:p>
              <a:r>
                <a:rPr lang="fr-FR" sz="1176" b="1" dirty="0"/>
                <a:t>Azure Monitor</a:t>
              </a:r>
            </a:p>
          </p:txBody>
        </p:sp>
        <p:pic>
          <p:nvPicPr>
            <p:cNvPr id="87" name="Graphic 86">
              <a:extLst>
                <a:ext uri="{FF2B5EF4-FFF2-40B4-BE49-F238E27FC236}">
                  <a16:creationId xmlns:a16="http://schemas.microsoft.com/office/drawing/2014/main" id="{F601AC18-78C5-47B8-8AB6-760B7873BF2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065070" y="4000417"/>
              <a:ext cx="288031" cy="263191"/>
            </a:xfrm>
            <a:prstGeom prst="rect">
              <a:avLst/>
            </a:prstGeom>
          </p:spPr>
        </p:pic>
        <p:sp>
          <p:nvSpPr>
            <p:cNvPr id="89" name="TextBox 88">
              <a:extLst>
                <a:ext uri="{FF2B5EF4-FFF2-40B4-BE49-F238E27FC236}">
                  <a16:creationId xmlns:a16="http://schemas.microsoft.com/office/drawing/2014/main" id="{03E643B8-7692-4A0A-A39F-A424B8491950}"/>
                </a:ext>
              </a:extLst>
            </p:cNvPr>
            <p:cNvSpPr txBox="1"/>
            <p:nvPr/>
          </p:nvSpPr>
          <p:spPr>
            <a:xfrm>
              <a:off x="9594358" y="4263608"/>
              <a:ext cx="1297732" cy="249712"/>
            </a:xfrm>
            <a:prstGeom prst="rect">
              <a:avLst/>
            </a:prstGeom>
            <a:noFill/>
          </p:spPr>
          <p:txBody>
            <a:bodyPr wrap="square">
              <a:spAutoFit/>
            </a:bodyPr>
            <a:lstStyle/>
            <a:p>
              <a:r>
                <a:rPr lang="fr-FR" sz="1176" b="1" dirty="0"/>
                <a:t>New </a:t>
              </a:r>
              <a:r>
                <a:rPr lang="fr-FR" sz="1176" b="1" dirty="0" err="1"/>
                <a:t>alert</a:t>
              </a:r>
              <a:r>
                <a:rPr lang="fr-FR" sz="1176" b="1" dirty="0"/>
                <a:t> </a:t>
              </a:r>
              <a:r>
                <a:rPr lang="fr-FR" sz="1176" b="1" dirty="0" err="1"/>
                <a:t>rule</a:t>
              </a:r>
              <a:endParaRPr lang="fr-FR" sz="1176" b="1" dirty="0"/>
            </a:p>
          </p:txBody>
        </p:sp>
        <p:cxnSp>
          <p:nvCxnSpPr>
            <p:cNvPr id="91" name="Straight Arrow Connector 90">
              <a:extLst>
                <a:ext uri="{FF2B5EF4-FFF2-40B4-BE49-F238E27FC236}">
                  <a16:creationId xmlns:a16="http://schemas.microsoft.com/office/drawing/2014/main" id="{72B0E1DD-BD61-4786-B980-A3DDC3C06808}"/>
                </a:ext>
              </a:extLst>
            </p:cNvPr>
            <p:cNvCxnSpPr>
              <a:cxnSpLocks/>
            </p:cNvCxnSpPr>
            <p:nvPr/>
          </p:nvCxnSpPr>
          <p:spPr>
            <a:xfrm>
              <a:off x="10199594" y="3390599"/>
              <a:ext cx="0" cy="58130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3" name="Rectangle 92">
              <a:extLst>
                <a:ext uri="{FF2B5EF4-FFF2-40B4-BE49-F238E27FC236}">
                  <a16:creationId xmlns:a16="http://schemas.microsoft.com/office/drawing/2014/main" id="{A75749D2-7236-4930-A055-83940D5AE734}"/>
                </a:ext>
              </a:extLst>
            </p:cNvPr>
            <p:cNvSpPr/>
            <p:nvPr/>
          </p:nvSpPr>
          <p:spPr bwMode="auto">
            <a:xfrm>
              <a:off x="2428408" y="2997260"/>
              <a:ext cx="1993475" cy="1235950"/>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95" name="TextBox 94">
              <a:extLst>
                <a:ext uri="{FF2B5EF4-FFF2-40B4-BE49-F238E27FC236}">
                  <a16:creationId xmlns:a16="http://schemas.microsoft.com/office/drawing/2014/main" id="{B095A8CE-D0CF-4414-B9CB-3B3B83ADC484}"/>
                </a:ext>
              </a:extLst>
            </p:cNvPr>
            <p:cNvSpPr txBox="1"/>
            <p:nvPr/>
          </p:nvSpPr>
          <p:spPr>
            <a:xfrm>
              <a:off x="2776741" y="3741723"/>
              <a:ext cx="1322180" cy="578980"/>
            </a:xfrm>
            <a:prstGeom prst="rect">
              <a:avLst/>
            </a:prstGeom>
            <a:noFill/>
          </p:spPr>
          <p:txBody>
            <a:bodyPr wrap="square">
              <a:spAutoFit/>
            </a:bodyPr>
            <a:lstStyle/>
            <a:p>
              <a:pPr algn="ctr"/>
              <a:r>
                <a:rPr lang="fr-FR" sz="1176" b="1" dirty="0"/>
                <a:t>az104-11-vm0</a:t>
              </a:r>
            </a:p>
            <a:p>
              <a:pPr algn="ctr"/>
              <a:r>
                <a:rPr lang="fr-FR" sz="1176" dirty="0"/>
                <a:t>10.0.0.4</a:t>
              </a:r>
            </a:p>
            <a:p>
              <a:pPr algn="ctr"/>
              <a:endParaRPr lang="fr-FR" sz="1176" b="1" dirty="0"/>
            </a:p>
          </p:txBody>
        </p:sp>
        <p:pic>
          <p:nvPicPr>
            <p:cNvPr id="97" name="Graphic 96">
              <a:extLst>
                <a:ext uri="{FF2B5EF4-FFF2-40B4-BE49-F238E27FC236}">
                  <a16:creationId xmlns:a16="http://schemas.microsoft.com/office/drawing/2014/main" id="{4358472A-78E7-49BE-8D3E-9C08B920D363}"/>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192599" y="3283735"/>
              <a:ext cx="490463" cy="448165"/>
            </a:xfrm>
            <a:prstGeom prst="rect">
              <a:avLst/>
            </a:prstGeom>
          </p:spPr>
        </p:pic>
        <p:sp>
          <p:nvSpPr>
            <p:cNvPr id="99" name="TextBox 98">
              <a:extLst>
                <a:ext uri="{FF2B5EF4-FFF2-40B4-BE49-F238E27FC236}">
                  <a16:creationId xmlns:a16="http://schemas.microsoft.com/office/drawing/2014/main" id="{CD555457-6743-4CB8-BBCB-AE111F3E88E5}"/>
                </a:ext>
              </a:extLst>
            </p:cNvPr>
            <p:cNvSpPr txBox="1"/>
            <p:nvPr/>
          </p:nvSpPr>
          <p:spPr>
            <a:xfrm>
              <a:off x="2408195" y="2982088"/>
              <a:ext cx="1232851" cy="273280"/>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4, </a:t>
              </a:r>
              <a:r>
                <a:rPr lang="fr-FR" sz="1176" b="1" dirty="0" err="1">
                  <a:solidFill>
                    <a:schemeClr val="tx2">
                      <a:lumMod val="50000"/>
                    </a:schemeClr>
                  </a:solidFill>
                </a:rPr>
                <a:t>Task</a:t>
              </a:r>
              <a:r>
                <a:rPr lang="fr-FR" sz="1176" b="1" dirty="0">
                  <a:solidFill>
                    <a:schemeClr val="tx2">
                      <a:lumMod val="50000"/>
                    </a:schemeClr>
                  </a:solidFill>
                </a:rPr>
                <a:t> 5</a:t>
              </a:r>
            </a:p>
          </p:txBody>
        </p:sp>
      </p:grpSp>
    </p:spTree>
    <p:extLst>
      <p:ext uri="{BB962C8B-B14F-4D97-AF65-F5344CB8AC3E}">
        <p14:creationId xmlns:p14="http://schemas.microsoft.com/office/powerpoint/2010/main" val="4137526125"/>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9CF0980-BE18-42C3-A74D-4012B78D248B}"/>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332263147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2FB1F-5AB3-4049-A586-FF1938836FA3}"/>
              </a:ext>
            </a:extLst>
          </p:cNvPr>
          <p:cNvSpPr>
            <a:spLocks noGrp="1"/>
          </p:cNvSpPr>
          <p:nvPr>
            <p:ph type="title"/>
          </p:nvPr>
        </p:nvSpPr>
        <p:spPr>
          <a:xfrm>
            <a:off x="465139" y="2881710"/>
            <a:ext cx="2506662" cy="1231106"/>
          </a:xfrm>
        </p:spPr>
        <p:txBody>
          <a:bodyPr/>
          <a:lstStyle/>
          <a:p>
            <a:r>
              <a:rPr lang="en-US" dirty="0"/>
              <a:t>Configure Azure Monitor Introduction</a:t>
            </a:r>
          </a:p>
        </p:txBody>
      </p:sp>
      <p:sp>
        <p:nvSpPr>
          <p:cNvPr id="5" name="Rectangle 4">
            <a:extLst>
              <a:ext uri="{FF2B5EF4-FFF2-40B4-BE49-F238E27FC236}">
                <a16:creationId xmlns:a16="http://schemas.microsoft.com/office/drawing/2014/main" id="{044407CE-9C75-4C0D-A29C-41102E9655ED}"/>
              </a:ext>
            </a:extLst>
          </p:cNvPr>
          <p:cNvSpPr/>
          <p:nvPr/>
        </p:nvSpPr>
        <p:spPr bwMode="auto">
          <a:xfrm>
            <a:off x="4362489" y="466641"/>
            <a:ext cx="4849243"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Describe Azure Monitor Key Capabilities</a:t>
            </a:r>
          </a:p>
        </p:txBody>
      </p:sp>
      <p:sp>
        <p:nvSpPr>
          <p:cNvPr id="66" name="Rectangle 65">
            <a:extLst>
              <a:ext uri="{FF2B5EF4-FFF2-40B4-BE49-F238E27FC236}">
                <a16:creationId xmlns:a16="http://schemas.microsoft.com/office/drawing/2014/main" id="{85B1A9BC-38AA-4703-B317-BC91792F807B}"/>
              </a:ext>
            </a:extLst>
          </p:cNvPr>
          <p:cNvSpPr/>
          <p:nvPr/>
        </p:nvSpPr>
        <p:spPr bwMode="auto">
          <a:xfrm>
            <a:off x="4362490" y="1034836"/>
            <a:ext cx="4578310"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Describe Azure Monitor Components</a:t>
            </a:r>
          </a:p>
        </p:txBody>
      </p:sp>
      <p:sp>
        <p:nvSpPr>
          <p:cNvPr id="68" name="Rectangle 67">
            <a:extLst>
              <a:ext uri="{FF2B5EF4-FFF2-40B4-BE49-F238E27FC236}">
                <a16:creationId xmlns:a16="http://schemas.microsoft.com/office/drawing/2014/main" id="{2B3FCC28-6ECE-4899-B84A-803A7D6ABC11}"/>
              </a:ext>
            </a:extLst>
          </p:cNvPr>
          <p:cNvSpPr/>
          <p:nvPr/>
        </p:nvSpPr>
        <p:spPr bwMode="auto">
          <a:xfrm>
            <a:off x="4362490" y="1636778"/>
            <a:ext cx="2985554"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Define Metrics and Logs</a:t>
            </a:r>
          </a:p>
        </p:txBody>
      </p:sp>
      <p:sp>
        <p:nvSpPr>
          <p:cNvPr id="90" name="Rectangle 89">
            <a:extLst>
              <a:ext uri="{FF2B5EF4-FFF2-40B4-BE49-F238E27FC236}">
                <a16:creationId xmlns:a16="http://schemas.microsoft.com/office/drawing/2014/main" id="{46F07902-6739-46F5-A972-929266993849}"/>
              </a:ext>
            </a:extLst>
          </p:cNvPr>
          <p:cNvSpPr/>
          <p:nvPr/>
        </p:nvSpPr>
        <p:spPr bwMode="auto">
          <a:xfrm>
            <a:off x="4339742" y="2288022"/>
            <a:ext cx="2567894"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Identify Data Types</a:t>
            </a:r>
          </a:p>
        </p:txBody>
      </p:sp>
      <p:sp>
        <p:nvSpPr>
          <p:cNvPr id="97" name="Rectangle 96">
            <a:extLst>
              <a:ext uri="{FF2B5EF4-FFF2-40B4-BE49-F238E27FC236}">
                <a16:creationId xmlns:a16="http://schemas.microsoft.com/office/drawing/2014/main" id="{3B460D08-4C9E-4481-B0B1-D65708A46EED}"/>
              </a:ext>
            </a:extLst>
          </p:cNvPr>
          <p:cNvSpPr/>
          <p:nvPr/>
        </p:nvSpPr>
        <p:spPr bwMode="auto">
          <a:xfrm>
            <a:off x="4339742" y="2898268"/>
            <a:ext cx="3460710"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Describe Activity Log Events</a:t>
            </a:r>
          </a:p>
        </p:txBody>
      </p:sp>
      <p:sp>
        <p:nvSpPr>
          <p:cNvPr id="102" name="Rectangle 101">
            <a:extLst>
              <a:ext uri="{FF2B5EF4-FFF2-40B4-BE49-F238E27FC236}">
                <a16:creationId xmlns:a16="http://schemas.microsoft.com/office/drawing/2014/main" id="{0F6AAD82-55A2-4A4E-9B75-DCEFDE20ECF7}"/>
              </a:ext>
            </a:extLst>
          </p:cNvPr>
          <p:cNvSpPr/>
          <p:nvPr/>
        </p:nvSpPr>
        <p:spPr bwMode="auto">
          <a:xfrm>
            <a:off x="4339742" y="3581666"/>
            <a:ext cx="2567894"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Query the Activity Log</a:t>
            </a:r>
          </a:p>
        </p:txBody>
      </p:sp>
      <p:grpSp>
        <p:nvGrpSpPr>
          <p:cNvPr id="3" name="Group 2">
            <a:extLst>
              <a:ext uri="{FF2B5EF4-FFF2-40B4-BE49-F238E27FC236}">
                <a16:creationId xmlns:a16="http://schemas.microsoft.com/office/drawing/2014/main" id="{9BADBE46-D50B-412C-AD24-7FAF7F080F04}"/>
              </a:ext>
              <a:ext uri="{C183D7F6-B498-43B3-948B-1728B52AA6E4}">
                <adec:decorative xmlns:adec="http://schemas.microsoft.com/office/drawing/2017/decorative" val="1"/>
              </a:ext>
            </a:extLst>
          </p:cNvPr>
          <p:cNvGrpSpPr/>
          <p:nvPr/>
        </p:nvGrpSpPr>
        <p:grpSpPr>
          <a:xfrm>
            <a:off x="3618509" y="378689"/>
            <a:ext cx="607724" cy="4226410"/>
            <a:chOff x="3618509" y="378689"/>
            <a:chExt cx="607724" cy="4226410"/>
          </a:xfrm>
        </p:grpSpPr>
        <p:pic>
          <p:nvPicPr>
            <p:cNvPr id="24" name="Picture 23">
              <a:extLst>
                <a:ext uri="{FF2B5EF4-FFF2-40B4-BE49-F238E27FC236}">
                  <a16:creationId xmlns:a16="http://schemas.microsoft.com/office/drawing/2014/main" id="{593EA0F5-93AD-452B-80C2-E205A646733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8509" y="378689"/>
              <a:ext cx="592820" cy="483683"/>
            </a:xfrm>
            <a:prstGeom prst="rect">
              <a:avLst/>
            </a:prstGeom>
          </p:spPr>
        </p:pic>
        <p:pic>
          <p:nvPicPr>
            <p:cNvPr id="45" name="Picture 44" descr="Icon of four circles connected by lines and arranged in a diamond pattern">
              <a:extLst>
                <a:ext uri="{FF2B5EF4-FFF2-40B4-BE49-F238E27FC236}">
                  <a16:creationId xmlns:a16="http://schemas.microsoft.com/office/drawing/2014/main" id="{C3153250-768D-4A00-B00F-F287EB9F9220}"/>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769670" y="502022"/>
              <a:ext cx="290498" cy="237018"/>
            </a:xfrm>
            <a:prstGeom prst="rect">
              <a:avLst/>
            </a:prstGeom>
          </p:spPr>
        </p:pic>
        <p:pic>
          <p:nvPicPr>
            <p:cNvPr id="25" name="Picture 24">
              <a:extLst>
                <a:ext uri="{FF2B5EF4-FFF2-40B4-BE49-F238E27FC236}">
                  <a16:creationId xmlns:a16="http://schemas.microsoft.com/office/drawing/2014/main" id="{02AEC507-49E3-4D79-B7C9-B7341485B2E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8509" y="968691"/>
              <a:ext cx="592820" cy="483683"/>
            </a:xfrm>
            <a:prstGeom prst="rect">
              <a:avLst/>
            </a:prstGeom>
          </p:spPr>
        </p:pic>
        <p:pic>
          <p:nvPicPr>
            <p:cNvPr id="46" name="Picture 45" descr="Icon of a key">
              <a:extLst>
                <a:ext uri="{FF2B5EF4-FFF2-40B4-BE49-F238E27FC236}">
                  <a16:creationId xmlns:a16="http://schemas.microsoft.com/office/drawing/2014/main" id="{81399E14-3D19-45CD-9A75-887FDD54006E}"/>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800462" y="1117146"/>
              <a:ext cx="228914" cy="186771"/>
            </a:xfrm>
            <a:prstGeom prst="rect">
              <a:avLst/>
            </a:prstGeom>
          </p:spPr>
        </p:pic>
        <p:pic>
          <p:nvPicPr>
            <p:cNvPr id="26" name="Picture 25">
              <a:extLst>
                <a:ext uri="{FF2B5EF4-FFF2-40B4-BE49-F238E27FC236}">
                  <a16:creationId xmlns:a16="http://schemas.microsoft.com/office/drawing/2014/main" id="{39D1EF45-7ACD-446F-8281-FC84DDBDE75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8509" y="1567928"/>
              <a:ext cx="592820" cy="483683"/>
            </a:xfrm>
            <a:prstGeom prst="rect">
              <a:avLst/>
            </a:prstGeom>
          </p:spPr>
        </p:pic>
        <p:pic>
          <p:nvPicPr>
            <p:cNvPr id="47" name="Picture 46" descr="Icon of a series of bars with a person in front">
              <a:extLst>
                <a:ext uri="{FF2B5EF4-FFF2-40B4-BE49-F238E27FC236}">
                  <a16:creationId xmlns:a16="http://schemas.microsoft.com/office/drawing/2014/main" id="{E06454DE-483B-4FAB-BADB-ACD4AB15C7A8}"/>
                </a:ext>
              </a:extLst>
            </p:cNvPr>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786776" y="1705218"/>
              <a:ext cx="256286" cy="209104"/>
            </a:xfrm>
            <a:prstGeom prst="rect">
              <a:avLst/>
            </a:prstGeom>
          </p:spPr>
        </p:pic>
        <p:pic>
          <p:nvPicPr>
            <p:cNvPr id="28" name="Picture 27">
              <a:extLst>
                <a:ext uri="{FF2B5EF4-FFF2-40B4-BE49-F238E27FC236}">
                  <a16:creationId xmlns:a16="http://schemas.microsoft.com/office/drawing/2014/main" id="{C91C156E-AA79-442F-8EBD-FBD8CA624A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33413" y="2167165"/>
              <a:ext cx="577916" cy="558511"/>
            </a:xfrm>
            <a:prstGeom prst="rect">
              <a:avLst/>
            </a:prstGeom>
          </p:spPr>
        </p:pic>
        <p:pic>
          <p:nvPicPr>
            <p:cNvPr id="50" name="Picture 49" descr="Icon of four servers">
              <a:extLst>
                <a:ext uri="{FF2B5EF4-FFF2-40B4-BE49-F238E27FC236}">
                  <a16:creationId xmlns:a16="http://schemas.microsoft.com/office/drawing/2014/main" id="{232A9027-2DEE-4EBD-A0E5-1916479D346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813724" y="2347843"/>
              <a:ext cx="217294" cy="197155"/>
            </a:xfrm>
            <a:prstGeom prst="rect">
              <a:avLst/>
            </a:prstGeom>
          </p:spPr>
        </p:pic>
        <p:pic>
          <p:nvPicPr>
            <p:cNvPr id="30" name="Picture 29">
              <a:extLst>
                <a:ext uri="{FF2B5EF4-FFF2-40B4-BE49-F238E27FC236}">
                  <a16:creationId xmlns:a16="http://schemas.microsoft.com/office/drawing/2014/main" id="{61F9B973-191B-4498-8480-E382842F5F96}"/>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48317" y="2749748"/>
              <a:ext cx="577916" cy="558511"/>
            </a:xfrm>
            <a:prstGeom prst="rect">
              <a:avLst/>
            </a:prstGeom>
          </p:spPr>
        </p:pic>
        <p:pic>
          <p:nvPicPr>
            <p:cNvPr id="52" name="Picture 51" descr="Icon of a webpage showing six squares">
              <a:extLst>
                <a:ext uri="{FF2B5EF4-FFF2-40B4-BE49-F238E27FC236}">
                  <a16:creationId xmlns:a16="http://schemas.microsoft.com/office/drawing/2014/main" id="{EC1C9DFE-E3B7-43B9-8978-1AA6AD3403E2}"/>
                </a:ext>
              </a:extLst>
            </p:cNvPr>
            <p:cNvPicPr>
              <a:picLocks noChangeAspect="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812697" y="2908609"/>
              <a:ext cx="249157" cy="240790"/>
            </a:xfrm>
            <a:prstGeom prst="rect">
              <a:avLst/>
            </a:prstGeom>
          </p:spPr>
        </p:pic>
        <p:pic>
          <p:nvPicPr>
            <p:cNvPr id="31" name="Picture 30">
              <a:extLst>
                <a:ext uri="{FF2B5EF4-FFF2-40B4-BE49-F238E27FC236}">
                  <a16:creationId xmlns:a16="http://schemas.microsoft.com/office/drawing/2014/main" id="{95EFAA9E-2849-4148-AFCA-41E5BC3C43C6}"/>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48317" y="3431497"/>
              <a:ext cx="577916" cy="558511"/>
            </a:xfrm>
            <a:prstGeom prst="rect">
              <a:avLst/>
            </a:prstGeom>
          </p:spPr>
        </p:pic>
        <p:pic>
          <p:nvPicPr>
            <p:cNvPr id="53" name="Picture 52" descr="Icon of a square with two smaller squares inside it">
              <a:extLst>
                <a:ext uri="{FF2B5EF4-FFF2-40B4-BE49-F238E27FC236}">
                  <a16:creationId xmlns:a16="http://schemas.microsoft.com/office/drawing/2014/main" id="{CDDFCA72-8FFF-4BE0-9F3D-B6DF8BCCCB5B}"/>
                </a:ext>
              </a:extLst>
            </p:cNvPr>
            <p:cNvPicPr>
              <a:picLocks noChangeAspect="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824381" y="3601649"/>
              <a:ext cx="225789" cy="218206"/>
            </a:xfrm>
            <a:prstGeom prst="rect">
              <a:avLst/>
            </a:prstGeom>
          </p:spPr>
        </p:pic>
        <p:grpSp>
          <p:nvGrpSpPr>
            <p:cNvPr id="29" name="Group 28">
              <a:extLst>
                <a:ext uri="{FF2B5EF4-FFF2-40B4-BE49-F238E27FC236}">
                  <a16:creationId xmlns:a16="http://schemas.microsoft.com/office/drawing/2014/main" id="{4B2970F4-2300-4660-A036-D0AD931F67EC}"/>
                </a:ext>
              </a:extLst>
            </p:cNvPr>
            <p:cNvGrpSpPr/>
            <p:nvPr/>
          </p:nvGrpSpPr>
          <p:grpSpPr>
            <a:xfrm>
              <a:off x="3642970" y="4137033"/>
              <a:ext cx="568359" cy="468066"/>
              <a:chOff x="10493727" y="629664"/>
              <a:chExt cx="519000" cy="503150"/>
            </a:xfrm>
          </p:grpSpPr>
          <p:pic>
            <p:nvPicPr>
              <p:cNvPr id="32" name="Picture 31">
                <a:extLst>
                  <a:ext uri="{FF2B5EF4-FFF2-40B4-BE49-F238E27FC236}">
                    <a16:creationId xmlns:a16="http://schemas.microsoft.com/office/drawing/2014/main" id="{C11B47B8-10CA-4FDF-AF67-849ECA288CA8}"/>
                  </a:ext>
                </a:extLst>
              </p:cNvPr>
              <p:cNvPicPr>
                <a:picLocks noChangeAspect="1"/>
              </p:cNvPicPr>
              <p:nvPr/>
            </p:nvPicPr>
            <p:blipFill>
              <a:blip r:embed="rId10"/>
              <a:stretch>
                <a:fillRect/>
              </a:stretch>
            </p:blipFill>
            <p:spPr>
              <a:xfrm>
                <a:off x="10493727" y="629664"/>
                <a:ext cx="519000" cy="503150"/>
              </a:xfrm>
              <a:prstGeom prst="rect">
                <a:avLst/>
              </a:prstGeom>
            </p:spPr>
          </p:pic>
          <p:grpSp>
            <p:nvGrpSpPr>
              <p:cNvPr id="33" name="Group 32">
                <a:extLst>
                  <a:ext uri="{FF2B5EF4-FFF2-40B4-BE49-F238E27FC236}">
                    <a16:creationId xmlns:a16="http://schemas.microsoft.com/office/drawing/2014/main" id="{D342FAB3-8F37-4748-923F-34F97D09B354}"/>
                  </a:ext>
                </a:extLst>
              </p:cNvPr>
              <p:cNvGrpSpPr/>
              <p:nvPr/>
            </p:nvGrpSpPr>
            <p:grpSpPr>
              <a:xfrm>
                <a:off x="10604345" y="727773"/>
                <a:ext cx="297764" cy="272864"/>
                <a:chOff x="3876178" y="3413953"/>
                <a:chExt cx="297764" cy="255320"/>
              </a:xfrm>
            </p:grpSpPr>
            <p:sp>
              <p:nvSpPr>
                <p:cNvPr id="34" name="Freeform: Shape 33">
                  <a:extLst>
                    <a:ext uri="{FF2B5EF4-FFF2-40B4-BE49-F238E27FC236}">
                      <a16:creationId xmlns:a16="http://schemas.microsoft.com/office/drawing/2014/main" id="{F8D29C9C-271C-4CF9-ABD7-1C9D4E7684ED}"/>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EC84B-C67A-4477-B934-1D631B543074}"/>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15E0A99-6E9F-42AF-9768-C3F2D035EC1E}"/>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238F0480-6DBF-4581-BC8E-AD8E860D0EC3}"/>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FC5B7DE-1B78-4154-8486-EFD6F2233C52}"/>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A3AE308-01CC-441A-B879-3865B5DC5151}"/>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4719662-8E80-4B28-8DCC-FA7D4A14735A}"/>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FB30AE0-0CE5-4300-8BAB-5668092BC05F}"/>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6" name="Rectangle 5">
            <a:extLst>
              <a:ext uri="{FF2B5EF4-FFF2-40B4-BE49-F238E27FC236}">
                <a16:creationId xmlns:a16="http://schemas.microsoft.com/office/drawing/2014/main" id="{066AA818-5C90-400F-81B2-711AFB2A1309}"/>
              </a:ext>
            </a:extLst>
          </p:cNvPr>
          <p:cNvSpPr/>
          <p:nvPr/>
        </p:nvSpPr>
        <p:spPr bwMode="auto">
          <a:xfrm>
            <a:off x="4339742" y="4240760"/>
            <a:ext cx="3658210"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444500">
              <a:spcBef>
                <a:spcPct val="0"/>
              </a:spcBef>
              <a:spcAft>
                <a:spcPct val="35000"/>
              </a:spcAft>
            </a:pPr>
            <a:r>
              <a:rPr lang="en-US" sz="2000" dirty="0">
                <a:solidFill>
                  <a:schemeClr val="tx1"/>
                </a:solidFill>
              </a:rPr>
              <a:t>Summary and Resources</a:t>
            </a:r>
          </a:p>
        </p:txBody>
      </p:sp>
    </p:spTree>
    <p:extLst>
      <p:ext uri="{BB962C8B-B14F-4D97-AF65-F5344CB8AC3E}">
        <p14:creationId xmlns:p14="http://schemas.microsoft.com/office/powerpoint/2010/main" val="196024429"/>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Diagnostics – Effective Security Rules</a:t>
            </a:r>
            <a:endParaRPr lang="en-US" dirty="0"/>
          </a:p>
        </p:txBody>
      </p:sp>
      <p:sp>
        <p:nvSpPr>
          <p:cNvPr id="5" name="Rectangle 4">
            <a:extLst>
              <a:ext uri="{FF2B5EF4-FFF2-40B4-BE49-F238E27FC236}">
                <a16:creationId xmlns:a16="http://schemas.microsoft.com/office/drawing/2014/main" id="{F4691DA0-8042-4875-B4E8-CB965CFBAB75}"/>
              </a:ext>
              <a:ext uri="{C183D7F6-B498-43B3-948B-1728B52AA6E4}">
                <adec:decorative xmlns:adec="http://schemas.microsoft.com/office/drawing/2017/decorative" val="1"/>
              </a:ext>
            </a:extLst>
          </p:cNvPr>
          <p:cNvSpPr/>
          <p:nvPr/>
        </p:nvSpPr>
        <p:spPr bwMode="auto">
          <a:xfrm>
            <a:off x="427038" y="1192213"/>
            <a:ext cx="11582400" cy="412001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3" name="Picture 3" descr="A screenshot of the Effective Security Rules of a Virtual Machine">
            <a:extLst>
              <a:ext uri="{FF2B5EF4-FFF2-40B4-BE49-F238E27FC236}">
                <a16:creationId xmlns:a16="http://schemas.microsoft.com/office/drawing/2014/main" id="{A2C0FDDF-9AD2-4137-9874-3F23A797140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9651" y="1319213"/>
            <a:ext cx="11157175" cy="3866014"/>
          </a:xfrm>
          <a:prstGeom prst="rect">
            <a:avLst/>
          </a:prstGeom>
          <a:ln>
            <a:noFill/>
          </a:ln>
        </p:spPr>
      </p:pic>
      <p:sp>
        <p:nvSpPr>
          <p:cNvPr id="6" name="Freeform: Shape 5">
            <a:extLst>
              <a:ext uri="{FF2B5EF4-FFF2-40B4-BE49-F238E27FC236}">
                <a16:creationId xmlns:a16="http://schemas.microsoft.com/office/drawing/2014/main" id="{785C2A34-8939-442F-9FD6-B7846944576A}"/>
              </a:ext>
            </a:extLst>
          </p:cNvPr>
          <p:cNvSpPr/>
          <p:nvPr/>
        </p:nvSpPr>
        <p:spPr>
          <a:xfrm>
            <a:off x="427038" y="5457371"/>
            <a:ext cx="11582400" cy="9043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400" dirty="0">
                <a:solidFill>
                  <a:schemeClr val="tx1"/>
                </a:solidFill>
              </a:rPr>
              <a:t>Details the Effective Security Rules (inbound and outbound) of the Network Interface card of a Virtual Machine</a:t>
            </a:r>
          </a:p>
        </p:txBody>
      </p:sp>
    </p:spTree>
    <p:extLst>
      <p:ext uri="{BB962C8B-B14F-4D97-AF65-F5344CB8AC3E}">
        <p14:creationId xmlns:p14="http://schemas.microsoft.com/office/powerpoint/2010/main" val="14377189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Diagnostics – VPN Troubleshoot</a:t>
            </a:r>
            <a:endParaRPr lang="en-US" dirty="0"/>
          </a:p>
        </p:txBody>
      </p:sp>
      <p:sp>
        <p:nvSpPr>
          <p:cNvPr id="9" name="Rectangle 8">
            <a:extLst>
              <a:ext uri="{FF2B5EF4-FFF2-40B4-BE49-F238E27FC236}">
                <a16:creationId xmlns:a16="http://schemas.microsoft.com/office/drawing/2014/main" id="{019F372E-C829-4EB2-BA1E-68F620E944AE}"/>
              </a:ext>
              <a:ext uri="{C183D7F6-B498-43B3-948B-1728B52AA6E4}">
                <adec:decorative xmlns:adec="http://schemas.microsoft.com/office/drawing/2017/decorative" val="1"/>
              </a:ext>
            </a:extLst>
          </p:cNvPr>
          <p:cNvSpPr/>
          <p:nvPr/>
        </p:nvSpPr>
        <p:spPr bwMode="auto">
          <a:xfrm>
            <a:off x="427038" y="1192212"/>
            <a:ext cx="11582400" cy="378618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2" name="Picture 2" descr="Screenshot of the VPN Troubleshooting page. The Virtual Network Gateway, vng01, is chosen.  The Connection cn01 is chosen">
            <a:extLst>
              <a:ext uri="{FF2B5EF4-FFF2-40B4-BE49-F238E27FC236}">
                <a16:creationId xmlns:a16="http://schemas.microsoft.com/office/drawing/2014/main" id="{052CE820-4920-4AD6-B925-511ED221287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636" y="1613126"/>
            <a:ext cx="11335204" cy="2944360"/>
          </a:xfrm>
          <a:prstGeom prst="rect">
            <a:avLst/>
          </a:prstGeom>
          <a:ln>
            <a:noFill/>
          </a:ln>
        </p:spPr>
      </p:pic>
      <p:sp>
        <p:nvSpPr>
          <p:cNvPr id="5" name="Freeform: Shape 4">
            <a:extLst>
              <a:ext uri="{FF2B5EF4-FFF2-40B4-BE49-F238E27FC236}">
                <a16:creationId xmlns:a16="http://schemas.microsoft.com/office/drawing/2014/main" id="{155C5A92-3263-4C1B-8FF6-CF0CAF2E40E7}"/>
              </a:ext>
            </a:extLst>
          </p:cNvPr>
          <p:cNvSpPr/>
          <p:nvPr/>
        </p:nvSpPr>
        <p:spPr>
          <a:xfrm>
            <a:off x="440570" y="5138057"/>
            <a:ext cx="3749052" cy="1223689"/>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200" dirty="0">
                <a:solidFill>
                  <a:schemeClr val="tx1"/>
                </a:solidFill>
              </a:rPr>
              <a:t>Helps you troubleshoot gateways and connections</a:t>
            </a:r>
          </a:p>
        </p:txBody>
      </p:sp>
      <p:sp>
        <p:nvSpPr>
          <p:cNvPr id="7" name="Freeform: Shape 6">
            <a:extLst>
              <a:ext uri="{FF2B5EF4-FFF2-40B4-BE49-F238E27FC236}">
                <a16:creationId xmlns:a16="http://schemas.microsoft.com/office/drawing/2014/main" id="{0B1102F0-4B5B-4C80-8ADF-5ED794F6E446}"/>
              </a:ext>
            </a:extLst>
          </p:cNvPr>
          <p:cNvSpPr/>
          <p:nvPr/>
        </p:nvSpPr>
        <p:spPr>
          <a:xfrm>
            <a:off x="4344922" y="5138057"/>
            <a:ext cx="3749052" cy="1223689"/>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200" dirty="0">
                <a:solidFill>
                  <a:schemeClr val="tx1"/>
                </a:solidFill>
              </a:rPr>
              <a:t>Provides summary information and detailed information</a:t>
            </a:r>
          </a:p>
        </p:txBody>
      </p:sp>
      <p:sp>
        <p:nvSpPr>
          <p:cNvPr id="8" name="Freeform: Shape 7">
            <a:extLst>
              <a:ext uri="{FF2B5EF4-FFF2-40B4-BE49-F238E27FC236}">
                <a16:creationId xmlns:a16="http://schemas.microsoft.com/office/drawing/2014/main" id="{F3638088-B517-4691-A35A-4897DE803674}"/>
              </a:ext>
            </a:extLst>
          </p:cNvPr>
          <p:cNvSpPr/>
          <p:nvPr/>
        </p:nvSpPr>
        <p:spPr>
          <a:xfrm>
            <a:off x="8249273" y="5138057"/>
            <a:ext cx="3749052" cy="1223689"/>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200" dirty="0">
                <a:solidFill>
                  <a:schemeClr val="tx1"/>
                </a:solidFill>
              </a:rPr>
              <a:t>Can troubleshoot multiple gateways or connections simultaneously</a:t>
            </a:r>
          </a:p>
        </p:txBody>
      </p:sp>
    </p:spTree>
    <p:extLst>
      <p:ext uri="{BB962C8B-B14F-4D97-AF65-F5344CB8AC3E}">
        <p14:creationId xmlns:p14="http://schemas.microsoft.com/office/powerpoint/2010/main" val="18774838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Diagnostics – Packet Capture</a:t>
            </a:r>
            <a:endParaRPr lang="en-US" dirty="0"/>
          </a:p>
        </p:txBody>
      </p:sp>
      <p:sp>
        <p:nvSpPr>
          <p:cNvPr id="5" name="Rectangle 4">
            <a:extLst>
              <a:ext uri="{FF2B5EF4-FFF2-40B4-BE49-F238E27FC236}">
                <a16:creationId xmlns:a16="http://schemas.microsoft.com/office/drawing/2014/main" id="{02F35EF4-0049-4E30-BDF7-E762D1E09A5B}"/>
              </a:ext>
              <a:ext uri="{C183D7F6-B498-43B3-948B-1728B52AA6E4}">
                <adec:decorative xmlns:adec="http://schemas.microsoft.com/office/drawing/2017/decorative" val="0"/>
              </a:ext>
            </a:extLst>
          </p:cNvPr>
          <p:cNvSpPr/>
          <p:nvPr/>
        </p:nvSpPr>
        <p:spPr bwMode="auto">
          <a:xfrm>
            <a:off x="427038" y="1188209"/>
            <a:ext cx="3216048" cy="2519880"/>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200" dirty="0">
                <a:solidFill>
                  <a:schemeClr val="tx1"/>
                </a:solidFill>
              </a:rPr>
              <a:t>Captures inbound and outbound traffic from a Virtual Machine</a:t>
            </a:r>
          </a:p>
        </p:txBody>
      </p:sp>
      <p:sp>
        <p:nvSpPr>
          <p:cNvPr id="7" name="Rectangle 6">
            <a:extLst>
              <a:ext uri="{FF2B5EF4-FFF2-40B4-BE49-F238E27FC236}">
                <a16:creationId xmlns:a16="http://schemas.microsoft.com/office/drawing/2014/main" id="{99A4F910-9F0C-4911-A952-44EAD4944180}"/>
              </a:ext>
              <a:ext uri="{C183D7F6-B498-43B3-948B-1728B52AA6E4}">
                <adec:decorative xmlns:adec="http://schemas.microsoft.com/office/drawing/2017/decorative" val="0"/>
              </a:ext>
            </a:extLst>
          </p:cNvPr>
          <p:cNvSpPr/>
          <p:nvPr/>
        </p:nvSpPr>
        <p:spPr bwMode="auto">
          <a:xfrm>
            <a:off x="427038" y="3827039"/>
            <a:ext cx="3216048" cy="2519880"/>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200" dirty="0">
                <a:solidFill>
                  <a:schemeClr val="tx1"/>
                </a:solidFill>
              </a:rPr>
              <a:t>Saves data to a storage account, a local file,</a:t>
            </a:r>
            <a:br>
              <a:rPr lang="en-US" sz="2200" dirty="0">
                <a:solidFill>
                  <a:schemeClr val="tx1"/>
                </a:solidFill>
              </a:rPr>
            </a:br>
            <a:r>
              <a:rPr lang="en-US" sz="2200" dirty="0">
                <a:solidFill>
                  <a:schemeClr val="tx1"/>
                </a:solidFill>
              </a:rPr>
              <a:t>or both</a:t>
            </a:r>
          </a:p>
        </p:txBody>
      </p:sp>
      <p:sp>
        <p:nvSpPr>
          <p:cNvPr id="8" name="Rectangle 7">
            <a:extLst>
              <a:ext uri="{FF2B5EF4-FFF2-40B4-BE49-F238E27FC236}">
                <a16:creationId xmlns:a16="http://schemas.microsoft.com/office/drawing/2014/main" id="{8D02F76F-FE53-4350-BFB3-D30A863BFC13}"/>
              </a:ext>
              <a:ext uri="{C183D7F6-B498-43B3-948B-1728B52AA6E4}">
                <adec:decorative xmlns:adec="http://schemas.microsoft.com/office/drawing/2017/decorative" val="1"/>
              </a:ext>
            </a:extLst>
          </p:cNvPr>
          <p:cNvSpPr/>
          <p:nvPr/>
        </p:nvSpPr>
        <p:spPr bwMode="auto">
          <a:xfrm>
            <a:off x="3802743" y="1192213"/>
            <a:ext cx="8206695"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3" name="Picture 3" descr="A screenshot of adding a packet capture. The target virtual machine is vm01. The packet capture name is capture01. Storage account is selected for capture configuration">
            <a:extLst>
              <a:ext uri="{FF2B5EF4-FFF2-40B4-BE49-F238E27FC236}">
                <a16:creationId xmlns:a16="http://schemas.microsoft.com/office/drawing/2014/main" id="{3F0F5372-46CF-4FA5-BD7C-F1B4DE6B07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87896" y="1238591"/>
            <a:ext cx="5036387" cy="5108328"/>
          </a:xfrm>
          <a:prstGeom prst="rect">
            <a:avLst/>
          </a:prstGeom>
          <a:ln>
            <a:noFill/>
          </a:ln>
        </p:spPr>
      </p:pic>
    </p:spTree>
    <p:extLst>
      <p:ext uri="{BB962C8B-B14F-4D97-AF65-F5344CB8AC3E}">
        <p14:creationId xmlns:p14="http://schemas.microsoft.com/office/powerpoint/2010/main" val="7314651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Diagnostics – Connection Troubleshoot</a:t>
            </a:r>
          </a:p>
        </p:txBody>
      </p:sp>
      <p:sp>
        <p:nvSpPr>
          <p:cNvPr id="5" name="Rectangle 4">
            <a:extLst>
              <a:ext uri="{FF2B5EF4-FFF2-40B4-BE49-F238E27FC236}">
                <a16:creationId xmlns:a16="http://schemas.microsoft.com/office/drawing/2014/main" id="{65112921-8AAF-4F42-AC53-DCAD3063E6B9}"/>
              </a:ext>
              <a:ext uri="{C183D7F6-B498-43B3-948B-1728B52AA6E4}">
                <adec:decorative xmlns:adec="http://schemas.microsoft.com/office/drawing/2017/decorative" val="0"/>
              </a:ext>
            </a:extLst>
          </p:cNvPr>
          <p:cNvSpPr/>
          <p:nvPr/>
        </p:nvSpPr>
        <p:spPr bwMode="auto">
          <a:xfrm>
            <a:off x="427038" y="1192213"/>
            <a:ext cx="5857648" cy="893093"/>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Check connectivity between source VM and destination</a:t>
            </a:r>
          </a:p>
        </p:txBody>
      </p:sp>
      <p:sp>
        <p:nvSpPr>
          <p:cNvPr id="7" name="Rectangle 6">
            <a:extLst>
              <a:ext uri="{FF2B5EF4-FFF2-40B4-BE49-F238E27FC236}">
                <a16:creationId xmlns:a16="http://schemas.microsoft.com/office/drawing/2014/main" id="{9D2A85B5-F050-4C3C-A535-3C39DE1E5AA5}"/>
              </a:ext>
              <a:ext uri="{C183D7F6-B498-43B3-948B-1728B52AA6E4}">
                <adec:decorative xmlns:adec="http://schemas.microsoft.com/office/drawing/2017/decorative" val="0"/>
              </a:ext>
            </a:extLst>
          </p:cNvPr>
          <p:cNvSpPr/>
          <p:nvPr/>
        </p:nvSpPr>
        <p:spPr bwMode="auto">
          <a:xfrm>
            <a:off x="427038" y="2261323"/>
            <a:ext cx="5857648" cy="893093"/>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Identify configuration issues that are impacting reachability</a:t>
            </a:r>
          </a:p>
        </p:txBody>
      </p:sp>
      <p:sp>
        <p:nvSpPr>
          <p:cNvPr id="8" name="Rectangle 7">
            <a:extLst>
              <a:ext uri="{FF2B5EF4-FFF2-40B4-BE49-F238E27FC236}">
                <a16:creationId xmlns:a16="http://schemas.microsoft.com/office/drawing/2014/main" id="{1AB1D196-042F-40DD-8D83-C26DB1BCA415}"/>
              </a:ext>
              <a:ext uri="{C183D7F6-B498-43B3-948B-1728B52AA6E4}">
                <adec:decorative xmlns:adec="http://schemas.microsoft.com/office/drawing/2017/decorative" val="0"/>
              </a:ext>
            </a:extLst>
          </p:cNvPr>
          <p:cNvSpPr/>
          <p:nvPr/>
        </p:nvSpPr>
        <p:spPr bwMode="auto">
          <a:xfrm>
            <a:off x="427038" y="3330433"/>
            <a:ext cx="5857648" cy="893093"/>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Provide all possible hop by hop paths from the source to destination</a:t>
            </a:r>
          </a:p>
        </p:txBody>
      </p:sp>
      <p:sp>
        <p:nvSpPr>
          <p:cNvPr id="9" name="Rectangle 8">
            <a:extLst>
              <a:ext uri="{FF2B5EF4-FFF2-40B4-BE49-F238E27FC236}">
                <a16:creationId xmlns:a16="http://schemas.microsoft.com/office/drawing/2014/main" id="{4904C083-959D-4535-B489-B064A2FEC60C}"/>
              </a:ext>
              <a:ext uri="{C183D7F6-B498-43B3-948B-1728B52AA6E4}">
                <adec:decorative xmlns:adec="http://schemas.microsoft.com/office/drawing/2017/decorative" val="0"/>
              </a:ext>
            </a:extLst>
          </p:cNvPr>
          <p:cNvSpPr/>
          <p:nvPr/>
        </p:nvSpPr>
        <p:spPr bwMode="auto">
          <a:xfrm>
            <a:off x="427038" y="4399543"/>
            <a:ext cx="5857648" cy="893093"/>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Review hop by hop latency – min, max, and average between source and destination</a:t>
            </a:r>
          </a:p>
        </p:txBody>
      </p:sp>
      <p:sp>
        <p:nvSpPr>
          <p:cNvPr id="10" name="Rectangle 9">
            <a:extLst>
              <a:ext uri="{FF2B5EF4-FFF2-40B4-BE49-F238E27FC236}">
                <a16:creationId xmlns:a16="http://schemas.microsoft.com/office/drawing/2014/main" id="{AD7CCC68-F2AC-443F-AA18-411B56DF4927}"/>
              </a:ext>
              <a:ext uri="{C183D7F6-B498-43B3-948B-1728B52AA6E4}">
                <adec:decorative xmlns:adec="http://schemas.microsoft.com/office/drawing/2017/decorative" val="0"/>
              </a:ext>
            </a:extLst>
          </p:cNvPr>
          <p:cNvSpPr/>
          <p:nvPr/>
        </p:nvSpPr>
        <p:spPr bwMode="auto">
          <a:xfrm>
            <a:off x="427038" y="5468653"/>
            <a:ext cx="5857648" cy="893093"/>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View a graphical topology from your source to destination</a:t>
            </a:r>
          </a:p>
        </p:txBody>
      </p:sp>
      <p:sp>
        <p:nvSpPr>
          <p:cNvPr id="11" name="Rectangle 10">
            <a:extLst>
              <a:ext uri="{FF2B5EF4-FFF2-40B4-BE49-F238E27FC236}">
                <a16:creationId xmlns:a16="http://schemas.microsoft.com/office/drawing/2014/main" id="{93AD8586-BF73-4962-8FA2-2525929AEF8C}"/>
              </a:ext>
              <a:ext uri="{C183D7F6-B498-43B3-948B-1728B52AA6E4}">
                <adec:decorative xmlns:adec="http://schemas.microsoft.com/office/drawing/2017/decorative" val="1"/>
              </a:ext>
            </a:extLst>
          </p:cNvPr>
          <p:cNvSpPr/>
          <p:nvPr/>
        </p:nvSpPr>
        <p:spPr bwMode="auto">
          <a:xfrm>
            <a:off x="6418716" y="1008696"/>
            <a:ext cx="5579609" cy="535305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2" name="Picture 2" descr="A screenshot of the Connection Troubleshoot configuration. Virtual machine is vm01. Destination is specified manually of 13.24.35.46. Protocol is TCP. Destination port is 3389. Source port is 3389">
            <a:extLst>
              <a:ext uri="{FF2B5EF4-FFF2-40B4-BE49-F238E27FC236}">
                <a16:creationId xmlns:a16="http://schemas.microsoft.com/office/drawing/2014/main" id="{E6288604-B5FC-4521-8679-03421DBD59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73302" y="1192213"/>
            <a:ext cx="4470436" cy="5061110"/>
          </a:xfrm>
          <a:prstGeom prst="rect">
            <a:avLst/>
          </a:prstGeom>
          <a:ln>
            <a:noFill/>
          </a:ln>
        </p:spPr>
      </p:pic>
    </p:spTree>
    <p:extLst>
      <p:ext uri="{BB962C8B-B14F-4D97-AF65-F5344CB8AC3E}">
        <p14:creationId xmlns:p14="http://schemas.microsoft.com/office/powerpoint/2010/main" val="3154651468"/>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6A3CF-F9F3-497D-8EAB-4EC017C36814}"/>
              </a:ext>
            </a:extLst>
          </p:cNvPr>
          <p:cNvSpPr>
            <a:spLocks noGrp="1"/>
          </p:cNvSpPr>
          <p:nvPr>
            <p:ph type="title"/>
          </p:nvPr>
        </p:nvSpPr>
        <p:spPr/>
        <p:txBody>
          <a:bodyPr/>
          <a:lstStyle/>
          <a:p>
            <a:r>
              <a:rPr lang="en-US" b="1" dirty="0">
                <a:cs typeface="Segoe UI"/>
              </a:rPr>
              <a:t>Logs – NSG Flow Logs</a:t>
            </a:r>
            <a:endParaRPr lang="en-US" dirty="0">
              <a:cs typeface="Segoe UI"/>
            </a:endParaRPr>
          </a:p>
        </p:txBody>
      </p:sp>
      <p:sp>
        <p:nvSpPr>
          <p:cNvPr id="10" name="Rectangle 9">
            <a:extLst>
              <a:ext uri="{FF2B5EF4-FFF2-40B4-BE49-F238E27FC236}">
                <a16:creationId xmlns:a16="http://schemas.microsoft.com/office/drawing/2014/main" id="{54E9D76C-5CAD-4EFA-9AFF-90081874E27A}"/>
              </a:ext>
              <a:ext uri="{C183D7F6-B498-43B3-948B-1728B52AA6E4}">
                <adec:decorative xmlns:adec="http://schemas.microsoft.com/office/drawing/2017/decorative" val="1"/>
              </a:ext>
            </a:extLst>
          </p:cNvPr>
          <p:cNvSpPr/>
          <p:nvPr/>
        </p:nvSpPr>
        <p:spPr bwMode="auto">
          <a:xfrm>
            <a:off x="427038" y="1192212"/>
            <a:ext cx="11582400" cy="363378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5" name="Picture 5" descr="Screenshot of the NSG flow logs page. Several NSGs are shown including Name, Resource Group, Status, and Location">
            <a:extLst>
              <a:ext uri="{FF2B5EF4-FFF2-40B4-BE49-F238E27FC236}">
                <a16:creationId xmlns:a16="http://schemas.microsoft.com/office/drawing/2014/main" id="{827C3DC1-7904-4FA0-9F97-FEB6474D7BB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5476" y="1963149"/>
            <a:ext cx="11185524" cy="2104614"/>
          </a:xfrm>
          <a:prstGeom prst="rect">
            <a:avLst/>
          </a:prstGeom>
          <a:ln>
            <a:noFill/>
          </a:ln>
        </p:spPr>
      </p:pic>
      <p:sp>
        <p:nvSpPr>
          <p:cNvPr id="11" name="Freeform: Shape 10">
            <a:extLst>
              <a:ext uri="{FF2B5EF4-FFF2-40B4-BE49-F238E27FC236}">
                <a16:creationId xmlns:a16="http://schemas.microsoft.com/office/drawing/2014/main" id="{7E44C95F-3A0B-4227-A30D-CCE1CD991E1E}"/>
              </a:ext>
            </a:extLst>
          </p:cNvPr>
          <p:cNvSpPr/>
          <p:nvPr/>
        </p:nvSpPr>
        <p:spPr>
          <a:xfrm>
            <a:off x="440570" y="4978400"/>
            <a:ext cx="3474720" cy="13833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000" dirty="0">
                <a:solidFill>
                  <a:schemeClr val="tx1"/>
                </a:solidFill>
              </a:rPr>
              <a:t>View information about ingress and egress IP traffic through an NSG</a:t>
            </a:r>
          </a:p>
        </p:txBody>
      </p:sp>
      <p:sp>
        <p:nvSpPr>
          <p:cNvPr id="12" name="Freeform: Shape 11">
            <a:extLst>
              <a:ext uri="{FF2B5EF4-FFF2-40B4-BE49-F238E27FC236}">
                <a16:creationId xmlns:a16="http://schemas.microsoft.com/office/drawing/2014/main" id="{45F57AB5-9645-490E-8A9C-652D8D39E8B9}"/>
              </a:ext>
            </a:extLst>
          </p:cNvPr>
          <p:cNvSpPr/>
          <p:nvPr/>
        </p:nvSpPr>
        <p:spPr>
          <a:xfrm>
            <a:off x="4052958" y="4978400"/>
            <a:ext cx="4041016" cy="13833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spcBef>
                <a:spcPts val="1200"/>
              </a:spcBef>
            </a:pPr>
            <a:r>
              <a:rPr lang="en-US" sz="2000" dirty="0">
                <a:solidFill>
                  <a:schemeClr val="tx1"/>
                </a:solidFill>
              </a:rPr>
              <a:t>Flow logs are written in JSON format and show outbound and inbound flows on a per rule basis</a:t>
            </a:r>
          </a:p>
        </p:txBody>
      </p:sp>
      <p:sp>
        <p:nvSpPr>
          <p:cNvPr id="13" name="Freeform: Shape 12">
            <a:extLst>
              <a:ext uri="{FF2B5EF4-FFF2-40B4-BE49-F238E27FC236}">
                <a16:creationId xmlns:a16="http://schemas.microsoft.com/office/drawing/2014/main" id="{2111DE25-605D-4B3D-84B5-182ACA1CC368}"/>
              </a:ext>
            </a:extLst>
          </p:cNvPr>
          <p:cNvSpPr/>
          <p:nvPr/>
        </p:nvSpPr>
        <p:spPr>
          <a:xfrm>
            <a:off x="8231643" y="4978400"/>
            <a:ext cx="3777796" cy="138334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t" anchorCtr="0">
            <a:noAutofit/>
          </a:bodyPr>
          <a:lstStyle/>
          <a:p>
            <a:pPr>
              <a:spcBef>
                <a:spcPts val="1200"/>
              </a:spcBef>
            </a:pPr>
            <a:r>
              <a:rPr lang="en-US" sz="2000" dirty="0">
                <a:solidFill>
                  <a:schemeClr val="tx1"/>
                </a:solidFill>
              </a:rPr>
              <a:t>The JSON format can be visually displayed in </a:t>
            </a:r>
            <a:br>
              <a:rPr lang="en-US" sz="2000" dirty="0">
                <a:solidFill>
                  <a:schemeClr val="tx1"/>
                </a:solidFill>
              </a:rPr>
            </a:br>
            <a:r>
              <a:rPr lang="en-US" sz="2000" dirty="0">
                <a:solidFill>
                  <a:schemeClr val="tx1"/>
                </a:solidFill>
              </a:rPr>
              <a:t>Power BI or third-party tools like Kibana</a:t>
            </a:r>
          </a:p>
        </p:txBody>
      </p:sp>
    </p:spTree>
    <p:extLst>
      <p:ext uri="{BB962C8B-B14F-4D97-AF65-F5344CB8AC3E}">
        <p14:creationId xmlns:p14="http://schemas.microsoft.com/office/powerpoint/2010/main" val="287213854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b="1" dirty="0"/>
              <a:t>Describe Azure Monitor Key Capabilities</a:t>
            </a:r>
          </a:p>
        </p:txBody>
      </p:sp>
      <p:sp>
        <p:nvSpPr>
          <p:cNvPr id="12" name="Rectangle 11">
            <a:extLst>
              <a:ext uri="{FF2B5EF4-FFF2-40B4-BE49-F238E27FC236}">
                <a16:creationId xmlns:a16="http://schemas.microsoft.com/office/drawing/2014/main" id="{2ADF87BA-2446-466A-B117-5E6A85806FF0}"/>
              </a:ext>
              <a:ext uri="{C183D7F6-B498-43B3-948B-1728B52AA6E4}">
                <adec:decorative xmlns:adec="http://schemas.microsoft.com/office/drawing/2017/decorative" val="1"/>
              </a:ext>
            </a:extLst>
          </p:cNvPr>
          <p:cNvSpPr/>
          <p:nvPr/>
        </p:nvSpPr>
        <p:spPr bwMode="auto">
          <a:xfrm>
            <a:off x="427038" y="1192213"/>
            <a:ext cx="11582400" cy="364220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7" name="Picture 6" descr="Diagram listing three key functionalities for which Azure Monitor is used: Monitor &amp; Visualize Metrics; Query &amp; Analyze Logs; Setup Alert &amp; Actions">
            <a:extLst>
              <a:ext uri="{FF2B5EF4-FFF2-40B4-BE49-F238E27FC236}">
                <a16:creationId xmlns:a16="http://schemas.microsoft.com/office/drawing/2014/main" id="{09B2FA1B-F642-42CB-A166-589B0D4FD34C}"/>
              </a:ext>
            </a:extLst>
          </p:cNvPr>
          <p:cNvPicPr/>
          <p:nvPr/>
        </p:nvPicPr>
        <p:blipFill rotWithShape="1">
          <a:blip r:embed="rId3" cstate="email">
            <a:extLst>
              <a:ext uri="{28A0092B-C50C-407E-A947-70E740481C1C}">
                <a14:useLocalDpi xmlns:a14="http://schemas.microsoft.com/office/drawing/2010/main"/>
              </a:ext>
            </a:extLst>
          </a:blip>
          <a:srcRect t="-1090"/>
          <a:stretch/>
        </p:blipFill>
        <p:spPr bwMode="auto">
          <a:xfrm>
            <a:off x="470698" y="1257300"/>
            <a:ext cx="11495080" cy="3437892"/>
          </a:xfrm>
          <a:prstGeom prst="rect">
            <a:avLst/>
          </a:prstGeom>
        </p:spPr>
      </p:pic>
      <p:sp>
        <p:nvSpPr>
          <p:cNvPr id="8" name="Freeform: Shape 7">
            <a:extLst>
              <a:ext uri="{FF2B5EF4-FFF2-40B4-BE49-F238E27FC236}">
                <a16:creationId xmlns:a16="http://schemas.microsoft.com/office/drawing/2014/main" id="{2F3C2C37-A6C5-416B-8563-2E64D36E79B5}"/>
              </a:ext>
            </a:extLst>
          </p:cNvPr>
          <p:cNvSpPr/>
          <p:nvPr/>
        </p:nvSpPr>
        <p:spPr>
          <a:xfrm>
            <a:off x="440570" y="4986080"/>
            <a:ext cx="3749052" cy="137566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1200"/>
              </a:spcBef>
            </a:pPr>
            <a:r>
              <a:rPr lang="en-US" sz="2200" dirty="0">
                <a:solidFill>
                  <a:schemeClr val="tx1"/>
                </a:solidFill>
              </a:rPr>
              <a:t>Core monitoring for</a:t>
            </a:r>
            <a:br>
              <a:rPr lang="en-US" sz="2200" dirty="0">
                <a:solidFill>
                  <a:schemeClr val="tx1"/>
                </a:solidFill>
              </a:rPr>
            </a:br>
            <a:r>
              <a:rPr lang="en-US" sz="2200" dirty="0">
                <a:solidFill>
                  <a:schemeClr val="tx1"/>
                </a:solidFill>
              </a:rPr>
              <a:t>Azure services</a:t>
            </a:r>
          </a:p>
        </p:txBody>
      </p:sp>
      <p:sp>
        <p:nvSpPr>
          <p:cNvPr id="9" name="Freeform: Shape 8">
            <a:extLst>
              <a:ext uri="{FF2B5EF4-FFF2-40B4-BE49-F238E27FC236}">
                <a16:creationId xmlns:a16="http://schemas.microsoft.com/office/drawing/2014/main" id="{9EAE8E22-619F-4005-B6BA-B898E5FE8DEE}"/>
              </a:ext>
            </a:extLst>
          </p:cNvPr>
          <p:cNvSpPr/>
          <p:nvPr/>
        </p:nvSpPr>
        <p:spPr>
          <a:xfrm>
            <a:off x="4344922" y="4986080"/>
            <a:ext cx="3749052" cy="137566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1200"/>
              </a:spcBef>
            </a:pPr>
            <a:r>
              <a:rPr lang="en-US" sz="2200" dirty="0">
                <a:solidFill>
                  <a:schemeClr val="tx1"/>
                </a:solidFill>
              </a:rPr>
              <a:t>Collects metrics, activity logs, and diagnostic logs</a:t>
            </a:r>
          </a:p>
        </p:txBody>
      </p:sp>
      <p:sp>
        <p:nvSpPr>
          <p:cNvPr id="10" name="Freeform: Shape 9">
            <a:extLst>
              <a:ext uri="{FF2B5EF4-FFF2-40B4-BE49-F238E27FC236}">
                <a16:creationId xmlns:a16="http://schemas.microsoft.com/office/drawing/2014/main" id="{EFC8DC10-03E0-41FC-8625-2956F32C7E50}"/>
              </a:ext>
            </a:extLst>
          </p:cNvPr>
          <p:cNvSpPr/>
          <p:nvPr/>
        </p:nvSpPr>
        <p:spPr>
          <a:xfrm>
            <a:off x="8249273" y="4986080"/>
            <a:ext cx="3749052" cy="137566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1200"/>
              </a:spcBef>
            </a:pPr>
            <a:r>
              <a:rPr lang="en-US" sz="2200" dirty="0">
                <a:solidFill>
                  <a:schemeClr val="tx1"/>
                </a:solidFill>
              </a:rPr>
              <a:t>Use for time critical alerts and notifications</a:t>
            </a:r>
          </a:p>
        </p:txBody>
      </p:sp>
    </p:spTree>
    <p:extLst>
      <p:ext uri="{BB962C8B-B14F-4D97-AF65-F5344CB8AC3E}">
        <p14:creationId xmlns:p14="http://schemas.microsoft.com/office/powerpoint/2010/main" val="213281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b="1" dirty="0">
                <a:cs typeface="Segoe UI"/>
              </a:rPr>
              <a:t>Understand Azure Monitor Components</a:t>
            </a:r>
            <a:endParaRPr lang="en-US" b="1" dirty="0"/>
          </a:p>
        </p:txBody>
      </p:sp>
      <p:sp>
        <p:nvSpPr>
          <p:cNvPr id="5" name="Rectangle 4">
            <a:extLst>
              <a:ext uri="{FF2B5EF4-FFF2-40B4-BE49-F238E27FC236}">
                <a16:creationId xmlns:a16="http://schemas.microsoft.com/office/drawing/2014/main" id="{EEBA90A2-502E-4A7F-997E-FD80154A3DEB}"/>
              </a:ext>
              <a:ext uri="{C183D7F6-B498-43B3-948B-1728B52AA6E4}">
                <adec:decorative xmlns:adec="http://schemas.microsoft.com/office/drawing/2017/decorative" val="1"/>
              </a:ext>
            </a:extLst>
          </p:cNvPr>
          <p:cNvSpPr/>
          <p:nvPr/>
        </p:nvSpPr>
        <p:spPr bwMode="auto">
          <a:xfrm>
            <a:off x="427038" y="1192213"/>
            <a:ext cx="11582399"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4" name="Picture 4" descr="Screenshot of an Azure Monitor service showing the flow from Application, Operating system, Azure Resources, Azure Subscription, Azure Tenant and Custom resources to Stores in Azure Monitor that has insights, visualize, analyze, respond, and integrate">
            <a:extLst>
              <a:ext uri="{FF2B5EF4-FFF2-40B4-BE49-F238E27FC236}">
                <a16:creationId xmlns:a16="http://schemas.microsoft.com/office/drawing/2014/main" id="{53357759-57EC-4D21-9796-23A5D5FB9BC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77160" y="1222792"/>
            <a:ext cx="9271041" cy="5138954"/>
          </a:xfrm>
          <a:prstGeom prst="rect">
            <a:avLst/>
          </a:prstGeom>
          <a:ln>
            <a:noFill/>
          </a:ln>
        </p:spPr>
      </p:pic>
    </p:spTree>
    <p:extLst>
      <p:ext uri="{BB962C8B-B14F-4D97-AF65-F5344CB8AC3E}">
        <p14:creationId xmlns:p14="http://schemas.microsoft.com/office/powerpoint/2010/main" val="2860569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5D0E7-D372-4B3A-ACD4-E350C2EE142F}"/>
              </a:ext>
            </a:extLst>
          </p:cNvPr>
          <p:cNvSpPr>
            <a:spLocks noGrp="1"/>
          </p:cNvSpPr>
          <p:nvPr>
            <p:ph type="title"/>
          </p:nvPr>
        </p:nvSpPr>
        <p:spPr/>
        <p:txBody>
          <a:bodyPr/>
          <a:lstStyle/>
          <a:p>
            <a:r>
              <a:rPr lang="en-US" dirty="0"/>
              <a:t>Define Metrics and Logs</a:t>
            </a:r>
          </a:p>
        </p:txBody>
      </p:sp>
      <p:pic>
        <p:nvPicPr>
          <p:cNvPr id="6" name="Picture 5" descr="Metrics are generating charts for analysis. ">
            <a:extLst>
              <a:ext uri="{FF2B5EF4-FFF2-40B4-BE49-F238E27FC236}">
                <a16:creationId xmlns:a16="http://schemas.microsoft.com/office/drawing/2014/main" id="{B7BA706D-8DE7-4A88-8C52-D3364001C6CA}"/>
              </a:ext>
            </a:extLst>
          </p:cNvPr>
          <p:cNvPicPr>
            <a:picLocks noChangeAspect="1"/>
          </p:cNvPicPr>
          <p:nvPr/>
        </p:nvPicPr>
        <p:blipFill>
          <a:blip r:embed="rId3"/>
          <a:stretch>
            <a:fillRect/>
          </a:stretch>
        </p:blipFill>
        <p:spPr>
          <a:xfrm>
            <a:off x="827287" y="1662970"/>
            <a:ext cx="4944741" cy="1965182"/>
          </a:xfrm>
          <a:prstGeom prst="rect">
            <a:avLst/>
          </a:prstGeom>
        </p:spPr>
      </p:pic>
      <p:pic>
        <p:nvPicPr>
          <p:cNvPr id="7" name="Picture 6" descr="Logs are generating a table for analysis.">
            <a:extLst>
              <a:ext uri="{FF2B5EF4-FFF2-40B4-BE49-F238E27FC236}">
                <a16:creationId xmlns:a16="http://schemas.microsoft.com/office/drawing/2014/main" id="{DC0BB958-939E-4A82-925C-C5D2AAF91989}"/>
              </a:ext>
            </a:extLst>
          </p:cNvPr>
          <p:cNvPicPr>
            <a:picLocks noChangeAspect="1"/>
          </p:cNvPicPr>
          <p:nvPr/>
        </p:nvPicPr>
        <p:blipFill>
          <a:blip r:embed="rId4"/>
          <a:stretch>
            <a:fillRect/>
          </a:stretch>
        </p:blipFill>
        <p:spPr>
          <a:xfrm>
            <a:off x="6319668" y="1662970"/>
            <a:ext cx="5167402" cy="1854965"/>
          </a:xfrm>
          <a:prstGeom prst="rect">
            <a:avLst/>
          </a:prstGeom>
        </p:spPr>
      </p:pic>
      <p:cxnSp>
        <p:nvCxnSpPr>
          <p:cNvPr id="10" name="Straight Connector 9">
            <a:extLst>
              <a:ext uri="{FF2B5EF4-FFF2-40B4-BE49-F238E27FC236}">
                <a16:creationId xmlns:a16="http://schemas.microsoft.com/office/drawing/2014/main" id="{F9E3EF93-0300-45BD-AF98-3815FA263BAA}"/>
              </a:ext>
              <a:ext uri="{C183D7F6-B498-43B3-948B-1728B52AA6E4}">
                <adec:decorative xmlns:adec="http://schemas.microsoft.com/office/drawing/2017/decorative" val="1"/>
              </a:ext>
            </a:extLst>
          </p:cNvPr>
          <p:cNvCxnSpPr>
            <a:cxnSpLocks/>
          </p:cNvCxnSpPr>
          <p:nvPr/>
        </p:nvCxnSpPr>
        <p:spPr>
          <a:xfrm>
            <a:off x="6045847" y="1575011"/>
            <a:ext cx="0" cy="2053141"/>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FAB3A5E-77DA-43B7-9713-D99DE6FE1B06}"/>
              </a:ext>
            </a:extLst>
          </p:cNvPr>
          <p:cNvSpPr/>
          <p:nvPr/>
        </p:nvSpPr>
        <p:spPr>
          <a:xfrm>
            <a:off x="600855" y="4301395"/>
            <a:ext cx="5404682" cy="232199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6521" tIns="139891" rIns="186521" bIns="139891" numCol="1" spcCol="1270" anchor="t" anchorCtr="0">
            <a:noAutofit/>
          </a:bodyPr>
          <a:lstStyle/>
          <a:p>
            <a:pPr marL="173038" indent="-173038" defTabSz="1088029">
              <a:spcBef>
                <a:spcPct val="0"/>
              </a:spcBef>
              <a:spcAft>
                <a:spcPct val="35000"/>
              </a:spcAft>
              <a:buFont typeface="Arial" panose="020B0604020202020204" pitchFamily="34" charset="0"/>
              <a:buChar char="•"/>
              <a:defRPr/>
            </a:pPr>
            <a:r>
              <a:rPr lang="en-US" sz="2040" kern="0" dirty="0">
                <a:solidFill>
                  <a:srgbClr val="1A1A1A"/>
                </a:solidFill>
                <a:latin typeface="Segoe UI"/>
              </a:rPr>
              <a:t>Metrics are numerical values that describe some aspect of a system at a point in time </a:t>
            </a:r>
          </a:p>
          <a:p>
            <a:pPr marL="173038" indent="-173038" defTabSz="1088029">
              <a:spcBef>
                <a:spcPct val="0"/>
              </a:spcBef>
              <a:spcAft>
                <a:spcPct val="35000"/>
              </a:spcAft>
              <a:buFont typeface="Arial" panose="020B0604020202020204" pitchFamily="34" charset="0"/>
              <a:buChar char="•"/>
              <a:defRPr/>
            </a:pPr>
            <a:r>
              <a:rPr lang="en-US" sz="2040" kern="0" dirty="0">
                <a:solidFill>
                  <a:srgbClr val="1A1A1A"/>
                </a:solidFill>
                <a:latin typeface="Segoe UI"/>
              </a:rPr>
              <a:t>They are lightweight and capable of supporting near real-time scenarios</a:t>
            </a:r>
          </a:p>
        </p:txBody>
      </p:sp>
      <p:sp>
        <p:nvSpPr>
          <p:cNvPr id="5" name="Rectangle 4">
            <a:extLst>
              <a:ext uri="{FF2B5EF4-FFF2-40B4-BE49-F238E27FC236}">
                <a16:creationId xmlns:a16="http://schemas.microsoft.com/office/drawing/2014/main" id="{F681698F-B3CC-4FEC-AF3B-32CD71C59CCB}"/>
              </a:ext>
            </a:extLst>
          </p:cNvPr>
          <p:cNvSpPr/>
          <p:nvPr/>
        </p:nvSpPr>
        <p:spPr>
          <a:xfrm>
            <a:off x="6186433" y="4301395"/>
            <a:ext cx="5404682" cy="232199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6521" tIns="139891" rIns="186521" bIns="139891" numCol="1" spcCol="1270" anchor="ctr" anchorCtr="0">
            <a:noAutofit/>
          </a:bodyPr>
          <a:lstStyle/>
          <a:p>
            <a:pPr marL="230188" indent="-230188" defTabSz="1088029">
              <a:spcBef>
                <a:spcPct val="0"/>
              </a:spcBef>
              <a:spcAft>
                <a:spcPct val="35000"/>
              </a:spcAft>
              <a:buFont typeface="Arial" panose="020B0604020202020204" pitchFamily="34" charset="0"/>
              <a:buChar char="•"/>
              <a:defRPr/>
            </a:pPr>
            <a:r>
              <a:rPr lang="en-US" sz="2040" kern="0" dirty="0">
                <a:solidFill>
                  <a:srgbClr val="1A1A1A"/>
                </a:solidFill>
                <a:latin typeface="Segoe UI"/>
              </a:rPr>
              <a:t>Logs contain different kinds of data organized into records with different sets of properties for each type</a:t>
            </a:r>
          </a:p>
          <a:p>
            <a:pPr marL="230188" indent="-230188" defTabSz="1088029">
              <a:spcBef>
                <a:spcPct val="0"/>
              </a:spcBef>
              <a:spcAft>
                <a:spcPct val="35000"/>
              </a:spcAft>
              <a:buFont typeface="Arial" panose="020B0604020202020204" pitchFamily="34" charset="0"/>
              <a:buChar char="•"/>
              <a:defRPr/>
            </a:pPr>
            <a:r>
              <a:rPr lang="en-US" sz="2040" kern="0" dirty="0">
                <a:solidFill>
                  <a:srgbClr val="1A1A1A"/>
                </a:solidFill>
                <a:latin typeface="Segoe UI"/>
              </a:rPr>
              <a:t>Telemetry (events, traces) and performance data can be combined for analysis</a:t>
            </a:r>
          </a:p>
        </p:txBody>
      </p:sp>
      <p:sp>
        <p:nvSpPr>
          <p:cNvPr id="14" name="Rectangle 13">
            <a:extLst>
              <a:ext uri="{FF2B5EF4-FFF2-40B4-BE49-F238E27FC236}">
                <a16:creationId xmlns:a16="http://schemas.microsoft.com/office/drawing/2014/main" id="{C2318A26-ACF5-499C-BCD5-403E693F7AB0}"/>
              </a:ext>
              <a:ext uri="{C183D7F6-B498-43B3-948B-1728B52AA6E4}">
                <adec:decorative xmlns:adec="http://schemas.microsoft.com/office/drawing/2017/decorative" val="1"/>
              </a:ext>
            </a:extLst>
          </p:cNvPr>
          <p:cNvSpPr/>
          <p:nvPr/>
        </p:nvSpPr>
        <p:spPr bwMode="auto">
          <a:xfrm>
            <a:off x="600855" y="1176397"/>
            <a:ext cx="11008332" cy="2810959"/>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defRPr/>
            </a:pPr>
            <a:endParaRPr lang="en-US" sz="2040" dirty="0">
              <a:gradFill>
                <a:gsLst>
                  <a:gs pos="0">
                    <a:srgbClr val="FFFFFF"/>
                  </a:gs>
                  <a:gs pos="100000">
                    <a:srgbClr val="FFFFFF"/>
                  </a:gs>
                </a:gsLst>
                <a:lin ang="5400000" scaled="0"/>
              </a:gradFill>
              <a:latin typeface="Segoe UI"/>
              <a:ea typeface="Segoe UI" pitchFamily="34" charset="0"/>
              <a:cs typeface="Segoe UI" pitchFamily="34" charset="0"/>
            </a:endParaRPr>
          </a:p>
        </p:txBody>
      </p:sp>
    </p:spTree>
    <p:extLst>
      <p:ext uri="{BB962C8B-B14F-4D97-AF65-F5344CB8AC3E}">
        <p14:creationId xmlns:p14="http://schemas.microsoft.com/office/powerpoint/2010/main" val="188155776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03C55-B5AF-4C28-B88A-68B88D47B7B5}"/>
              </a:ext>
            </a:extLst>
          </p:cNvPr>
          <p:cNvSpPr>
            <a:spLocks noGrp="1"/>
          </p:cNvSpPr>
          <p:nvPr>
            <p:ph type="title"/>
          </p:nvPr>
        </p:nvSpPr>
        <p:spPr/>
        <p:txBody>
          <a:bodyPr/>
          <a:lstStyle/>
          <a:p>
            <a:r>
              <a:rPr lang="en-US" dirty="0"/>
              <a:t>Identify Data Types</a:t>
            </a:r>
          </a:p>
        </p:txBody>
      </p:sp>
      <p:pic>
        <p:nvPicPr>
          <p:cNvPr id="14" name="Picture 13">
            <a:extLst>
              <a:ext uri="{FF2B5EF4-FFF2-40B4-BE49-F238E27FC236}">
                <a16:creationId xmlns:a16="http://schemas.microsoft.com/office/drawing/2014/main" id="{667E6E15-9334-4112-8FBD-57B21726AAC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3389" y="1471707"/>
            <a:ext cx="874616" cy="874616"/>
          </a:xfrm>
          <a:prstGeom prst="rect">
            <a:avLst/>
          </a:prstGeom>
        </p:spPr>
      </p:pic>
      <p:pic>
        <p:nvPicPr>
          <p:cNvPr id="40" name="Picture 39" descr="Icon of a series of bars with a person in front">
            <a:extLst>
              <a:ext uri="{FF2B5EF4-FFF2-40B4-BE49-F238E27FC236}">
                <a16:creationId xmlns:a16="http://schemas.microsoft.com/office/drawing/2014/main" id="{0CCE7BC7-2975-4F08-90F3-479FD6EA425B}"/>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93262" y="1724422"/>
            <a:ext cx="347344" cy="347344"/>
          </a:xfrm>
          <a:prstGeom prst="rect">
            <a:avLst/>
          </a:prstGeom>
        </p:spPr>
      </p:pic>
      <p:sp>
        <p:nvSpPr>
          <p:cNvPr id="7" name="TextBox 6">
            <a:extLst>
              <a:ext uri="{FF2B5EF4-FFF2-40B4-BE49-F238E27FC236}">
                <a16:creationId xmlns:a16="http://schemas.microsoft.com/office/drawing/2014/main" id="{56C1DA6A-E922-491D-9B02-E42DF69D4DE0}"/>
              </a:ext>
            </a:extLst>
          </p:cNvPr>
          <p:cNvSpPr txBox="1"/>
          <p:nvPr/>
        </p:nvSpPr>
        <p:spPr>
          <a:xfrm>
            <a:off x="1498601" y="1562243"/>
            <a:ext cx="10518712" cy="693545"/>
          </a:xfrm>
          <a:prstGeom prst="rect">
            <a:avLst/>
          </a:prstGeom>
          <a:noFill/>
        </p:spPr>
        <p:txBody>
          <a:bodyPr wrap="square" lIns="0" tIns="0" rIns="0" bIns="0" rtlCol="0" anchor="ctr">
            <a:noAutofit/>
          </a:bodyPr>
          <a:lstStyle/>
          <a:p>
            <a:pPr defTabSz="444500">
              <a:spcBef>
                <a:spcPct val="0"/>
              </a:spcBef>
              <a:spcAft>
                <a:spcPct val="35000"/>
              </a:spcAft>
            </a:pPr>
            <a:r>
              <a:rPr lang="en-US" dirty="0">
                <a:latin typeface="+mj-lt"/>
              </a:rPr>
              <a:t>Application monitoring data </a:t>
            </a:r>
            <a:r>
              <a:rPr lang="en-US" dirty="0"/>
              <a:t>– Performance and functionality of the code you have written, regardless of its platform</a:t>
            </a:r>
          </a:p>
        </p:txBody>
      </p:sp>
      <p:cxnSp>
        <p:nvCxnSpPr>
          <p:cNvPr id="20" name="Straight Connector 19">
            <a:extLst>
              <a:ext uri="{FF2B5EF4-FFF2-40B4-BE49-F238E27FC236}">
                <a16:creationId xmlns:a16="http://schemas.microsoft.com/office/drawing/2014/main" id="{3CC85812-211D-4267-926A-EAB6D3D74CB3}"/>
              </a:ext>
              <a:ext uri="{C183D7F6-B498-43B3-948B-1728B52AA6E4}">
                <adec:decorative xmlns:adec="http://schemas.microsoft.com/office/drawing/2017/decorative" val="1"/>
              </a:ext>
            </a:extLst>
          </p:cNvPr>
          <p:cNvCxnSpPr>
            <a:cxnSpLocks/>
          </p:cNvCxnSpPr>
          <p:nvPr/>
        </p:nvCxnSpPr>
        <p:spPr>
          <a:xfrm>
            <a:off x="1511300" y="2424720"/>
            <a:ext cx="104444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C201D558-0226-4178-94BB-8C0EBB8F011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3389" y="2503115"/>
            <a:ext cx="874616" cy="874616"/>
          </a:xfrm>
          <a:prstGeom prst="rect">
            <a:avLst/>
          </a:prstGeom>
        </p:spPr>
      </p:pic>
      <p:pic>
        <p:nvPicPr>
          <p:cNvPr id="39" name="Picture 38" descr="Icon of a computer screen">
            <a:extLst>
              <a:ext uri="{FF2B5EF4-FFF2-40B4-BE49-F238E27FC236}">
                <a16:creationId xmlns:a16="http://schemas.microsoft.com/office/drawing/2014/main" id="{BB4B7308-99A3-481C-8B31-8ACCE325ACAA}"/>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77043" y="2762102"/>
            <a:ext cx="379462" cy="379462"/>
          </a:xfrm>
          <a:prstGeom prst="rect">
            <a:avLst/>
          </a:prstGeom>
        </p:spPr>
      </p:pic>
      <p:sp>
        <p:nvSpPr>
          <p:cNvPr id="12" name="TextBox 11">
            <a:extLst>
              <a:ext uri="{FF2B5EF4-FFF2-40B4-BE49-F238E27FC236}">
                <a16:creationId xmlns:a16="http://schemas.microsoft.com/office/drawing/2014/main" id="{D2EB2B19-F06C-4824-995A-9F20E1C621A6}"/>
              </a:ext>
            </a:extLst>
          </p:cNvPr>
          <p:cNvSpPr txBox="1"/>
          <p:nvPr/>
        </p:nvSpPr>
        <p:spPr>
          <a:xfrm>
            <a:off x="1498601" y="2593651"/>
            <a:ext cx="10518712" cy="693545"/>
          </a:xfrm>
          <a:prstGeom prst="rect">
            <a:avLst/>
          </a:prstGeom>
          <a:noFill/>
        </p:spPr>
        <p:txBody>
          <a:bodyPr wrap="square" lIns="0" tIns="0" rIns="0" bIns="0" rtlCol="0" anchor="ctr">
            <a:noAutofit/>
          </a:bodyPr>
          <a:lstStyle/>
          <a:p>
            <a:pPr defTabSz="444500">
              <a:spcBef>
                <a:spcPct val="0"/>
              </a:spcBef>
              <a:spcAft>
                <a:spcPct val="35000"/>
              </a:spcAft>
            </a:pPr>
            <a:r>
              <a:rPr lang="en-US" dirty="0">
                <a:latin typeface="+mj-lt"/>
              </a:rPr>
              <a:t>Guest OS monitoring </a:t>
            </a:r>
            <a:r>
              <a:rPr lang="en-US" dirty="0"/>
              <a:t>– Azure, another cloud, or on-premises</a:t>
            </a:r>
          </a:p>
        </p:txBody>
      </p:sp>
      <p:cxnSp>
        <p:nvCxnSpPr>
          <p:cNvPr id="21" name="Straight Connector 20">
            <a:extLst>
              <a:ext uri="{FF2B5EF4-FFF2-40B4-BE49-F238E27FC236}">
                <a16:creationId xmlns:a16="http://schemas.microsoft.com/office/drawing/2014/main" id="{3A247C04-7BE4-4BB9-908A-529854D08601}"/>
              </a:ext>
              <a:ext uri="{C183D7F6-B498-43B3-948B-1728B52AA6E4}">
                <adec:decorative xmlns:adec="http://schemas.microsoft.com/office/drawing/2017/decorative" val="1"/>
              </a:ext>
            </a:extLst>
          </p:cNvPr>
          <p:cNvCxnSpPr>
            <a:cxnSpLocks/>
          </p:cNvCxnSpPr>
          <p:nvPr/>
        </p:nvCxnSpPr>
        <p:spPr>
          <a:xfrm>
            <a:off x="1511300" y="3456126"/>
            <a:ext cx="104444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319B9202-0146-44EF-A8C7-187B5F7AAD26}"/>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3389" y="3534521"/>
            <a:ext cx="874616" cy="874616"/>
          </a:xfrm>
          <a:prstGeom prst="rect">
            <a:avLst/>
          </a:prstGeom>
        </p:spPr>
      </p:pic>
      <p:pic>
        <p:nvPicPr>
          <p:cNvPr id="42" name="Picture 41" descr="Icon of books stacked together">
            <a:extLst>
              <a:ext uri="{FF2B5EF4-FFF2-40B4-BE49-F238E27FC236}">
                <a16:creationId xmlns:a16="http://schemas.microsoft.com/office/drawing/2014/main" id="{EE104E83-FE58-42B7-95FC-9C7E8B46011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0880" y="3774733"/>
            <a:ext cx="352108" cy="352690"/>
          </a:xfrm>
          <a:prstGeom prst="rect">
            <a:avLst/>
          </a:prstGeom>
        </p:spPr>
      </p:pic>
      <p:sp>
        <p:nvSpPr>
          <p:cNvPr id="17" name="TextBox 16">
            <a:extLst>
              <a:ext uri="{FF2B5EF4-FFF2-40B4-BE49-F238E27FC236}">
                <a16:creationId xmlns:a16="http://schemas.microsoft.com/office/drawing/2014/main" id="{C1E98E0A-9F25-4990-8CB9-2E623AB3AA0C}"/>
              </a:ext>
            </a:extLst>
          </p:cNvPr>
          <p:cNvSpPr txBox="1"/>
          <p:nvPr/>
        </p:nvSpPr>
        <p:spPr>
          <a:xfrm>
            <a:off x="1498601" y="3625057"/>
            <a:ext cx="10518712" cy="693545"/>
          </a:xfrm>
          <a:prstGeom prst="rect">
            <a:avLst/>
          </a:prstGeom>
          <a:noFill/>
        </p:spPr>
        <p:txBody>
          <a:bodyPr wrap="square" lIns="0" tIns="0" rIns="0" bIns="0" rtlCol="0" anchor="ctr">
            <a:noAutofit/>
          </a:bodyPr>
          <a:lstStyle/>
          <a:p>
            <a:pPr defTabSz="444500">
              <a:spcBef>
                <a:spcPct val="0"/>
              </a:spcBef>
              <a:spcAft>
                <a:spcPct val="35000"/>
              </a:spcAft>
            </a:pPr>
            <a:r>
              <a:rPr lang="en-US" dirty="0">
                <a:latin typeface="+mj-lt"/>
              </a:rPr>
              <a:t>Azure resource monitoring </a:t>
            </a:r>
          </a:p>
        </p:txBody>
      </p:sp>
      <p:cxnSp>
        <p:nvCxnSpPr>
          <p:cNvPr id="22" name="Straight Connector 21">
            <a:extLst>
              <a:ext uri="{FF2B5EF4-FFF2-40B4-BE49-F238E27FC236}">
                <a16:creationId xmlns:a16="http://schemas.microsoft.com/office/drawing/2014/main" id="{B20CA98D-A8C4-4D77-AAB0-EC80A45B1FDA}"/>
              </a:ext>
              <a:ext uri="{C183D7F6-B498-43B3-948B-1728B52AA6E4}">
                <adec:decorative xmlns:adec="http://schemas.microsoft.com/office/drawing/2017/decorative" val="1"/>
              </a:ext>
            </a:extLst>
          </p:cNvPr>
          <p:cNvCxnSpPr>
            <a:cxnSpLocks/>
          </p:cNvCxnSpPr>
          <p:nvPr/>
        </p:nvCxnSpPr>
        <p:spPr>
          <a:xfrm>
            <a:off x="1511300" y="4487532"/>
            <a:ext cx="104444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EB91C1FD-6F92-4776-97F4-EEFDD775CEC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3389" y="4565927"/>
            <a:ext cx="874616" cy="874616"/>
          </a:xfrm>
          <a:prstGeom prst="rect">
            <a:avLst/>
          </a:prstGeom>
        </p:spPr>
      </p:pic>
      <p:pic>
        <p:nvPicPr>
          <p:cNvPr id="43" name="Picture 42" descr="Icon of a whiteboard">
            <a:extLst>
              <a:ext uri="{FF2B5EF4-FFF2-40B4-BE49-F238E27FC236}">
                <a16:creationId xmlns:a16="http://schemas.microsoft.com/office/drawing/2014/main" id="{255750A6-C0E9-4B80-858D-8B69EA2D247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5645" y="4843383"/>
            <a:ext cx="342580" cy="342578"/>
          </a:xfrm>
          <a:prstGeom prst="rect">
            <a:avLst/>
          </a:prstGeom>
        </p:spPr>
      </p:pic>
      <p:sp>
        <p:nvSpPr>
          <p:cNvPr id="23" name="TextBox 22">
            <a:extLst>
              <a:ext uri="{FF2B5EF4-FFF2-40B4-BE49-F238E27FC236}">
                <a16:creationId xmlns:a16="http://schemas.microsoft.com/office/drawing/2014/main" id="{3A4E7722-6AC5-4EED-8C23-6C12059070E8}"/>
              </a:ext>
            </a:extLst>
          </p:cNvPr>
          <p:cNvSpPr txBox="1"/>
          <p:nvPr/>
        </p:nvSpPr>
        <p:spPr>
          <a:xfrm>
            <a:off x="1498601" y="4656463"/>
            <a:ext cx="10518712" cy="693545"/>
          </a:xfrm>
          <a:prstGeom prst="rect">
            <a:avLst/>
          </a:prstGeom>
          <a:noFill/>
        </p:spPr>
        <p:txBody>
          <a:bodyPr wrap="square" lIns="0" tIns="0" rIns="0" bIns="0" rtlCol="0" anchor="ctr">
            <a:noAutofit/>
          </a:bodyPr>
          <a:lstStyle/>
          <a:p>
            <a:pPr defTabSz="444500">
              <a:spcBef>
                <a:spcPct val="0"/>
              </a:spcBef>
              <a:spcAft>
                <a:spcPct val="35000"/>
              </a:spcAft>
            </a:pPr>
            <a:r>
              <a:rPr lang="en-US" dirty="0">
                <a:latin typeface="+mj-lt"/>
              </a:rPr>
              <a:t>Azure subscription monitoring </a:t>
            </a:r>
            <a:r>
              <a:rPr lang="en-US" dirty="0"/>
              <a:t>– Operation and management of an Azure subscription, as well as data about the health and operation of Azure itself</a:t>
            </a:r>
          </a:p>
        </p:txBody>
      </p:sp>
      <p:cxnSp>
        <p:nvCxnSpPr>
          <p:cNvPr id="24" name="Straight Connector 23">
            <a:extLst>
              <a:ext uri="{FF2B5EF4-FFF2-40B4-BE49-F238E27FC236}">
                <a16:creationId xmlns:a16="http://schemas.microsoft.com/office/drawing/2014/main" id="{DF1016EE-FF5F-4770-8DA0-FA5F986F2884}"/>
              </a:ext>
              <a:ext uri="{C183D7F6-B498-43B3-948B-1728B52AA6E4}">
                <adec:decorative xmlns:adec="http://schemas.microsoft.com/office/drawing/2017/decorative" val="1"/>
              </a:ext>
            </a:extLst>
          </p:cNvPr>
          <p:cNvCxnSpPr>
            <a:cxnSpLocks/>
          </p:cNvCxnSpPr>
          <p:nvPr/>
        </p:nvCxnSpPr>
        <p:spPr>
          <a:xfrm>
            <a:off x="1511300" y="5518938"/>
            <a:ext cx="104444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2F104336-0F66-4FB5-B8AA-FC463131ECB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3389" y="5597336"/>
            <a:ext cx="874616" cy="874616"/>
          </a:xfrm>
          <a:prstGeom prst="rect">
            <a:avLst/>
          </a:prstGeom>
        </p:spPr>
      </p:pic>
      <p:pic>
        <p:nvPicPr>
          <p:cNvPr id="44" name="Picture 43" descr="Icon of cloud">
            <a:extLst>
              <a:ext uri="{FF2B5EF4-FFF2-40B4-BE49-F238E27FC236}">
                <a16:creationId xmlns:a16="http://schemas.microsoft.com/office/drawing/2014/main" id="{D2758832-C308-4FBA-B6D9-1EDCC44DDA79}"/>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708066" y="5862101"/>
            <a:ext cx="317736" cy="317736"/>
          </a:xfrm>
          <a:prstGeom prst="rect">
            <a:avLst/>
          </a:prstGeom>
        </p:spPr>
      </p:pic>
      <p:sp>
        <p:nvSpPr>
          <p:cNvPr id="32" name="TextBox 31">
            <a:extLst>
              <a:ext uri="{FF2B5EF4-FFF2-40B4-BE49-F238E27FC236}">
                <a16:creationId xmlns:a16="http://schemas.microsoft.com/office/drawing/2014/main" id="{7EFEC955-DC24-428F-A65B-4B139F4642CD}"/>
              </a:ext>
            </a:extLst>
          </p:cNvPr>
          <p:cNvSpPr txBox="1"/>
          <p:nvPr/>
        </p:nvSpPr>
        <p:spPr>
          <a:xfrm>
            <a:off x="1498601" y="5687872"/>
            <a:ext cx="10518712" cy="693545"/>
          </a:xfrm>
          <a:prstGeom prst="rect">
            <a:avLst/>
          </a:prstGeom>
          <a:noFill/>
        </p:spPr>
        <p:txBody>
          <a:bodyPr wrap="square" lIns="0" tIns="0" rIns="0" bIns="0" rtlCol="0" anchor="ctr">
            <a:noAutofit/>
          </a:bodyPr>
          <a:lstStyle/>
          <a:p>
            <a:pPr defTabSz="444500">
              <a:spcBef>
                <a:spcPct val="0"/>
              </a:spcBef>
              <a:spcAft>
                <a:spcPct val="35000"/>
              </a:spcAft>
            </a:pPr>
            <a:r>
              <a:rPr lang="en-US" dirty="0">
                <a:latin typeface="+mj-lt"/>
              </a:rPr>
              <a:t>Azure tenant monitoring </a:t>
            </a:r>
            <a:r>
              <a:rPr lang="en-US" dirty="0"/>
              <a:t>– Operation of tenant-level Azure services, such as Azure Active Directory</a:t>
            </a:r>
          </a:p>
        </p:txBody>
      </p:sp>
    </p:spTree>
    <p:extLst>
      <p:ext uri="{BB962C8B-B14F-4D97-AF65-F5344CB8AC3E}">
        <p14:creationId xmlns:p14="http://schemas.microsoft.com/office/powerpoint/2010/main" val="181136845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b="1" dirty="0"/>
              <a:t>Describe Activity Log Events</a:t>
            </a:r>
          </a:p>
        </p:txBody>
      </p:sp>
      <p:sp>
        <p:nvSpPr>
          <p:cNvPr id="5" name="Rectangle 4">
            <a:extLst>
              <a:ext uri="{FF2B5EF4-FFF2-40B4-BE49-F238E27FC236}">
                <a16:creationId xmlns:a16="http://schemas.microsoft.com/office/drawing/2014/main" id="{357F55D2-E14D-4A5D-8325-843B30BD4D71}"/>
              </a:ext>
              <a:ext uri="{C183D7F6-B498-43B3-948B-1728B52AA6E4}">
                <adec:decorative xmlns:adec="http://schemas.microsoft.com/office/drawing/2017/decorative" val="0"/>
              </a:ext>
            </a:extLst>
          </p:cNvPr>
          <p:cNvSpPr/>
          <p:nvPr/>
        </p:nvSpPr>
        <p:spPr bwMode="auto">
          <a:xfrm>
            <a:off x="427038" y="1319217"/>
            <a:ext cx="4627562" cy="873655"/>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Send data to Log Analytics for advanced search and alerts</a:t>
            </a:r>
          </a:p>
        </p:txBody>
      </p:sp>
      <p:sp>
        <p:nvSpPr>
          <p:cNvPr id="7" name="Rectangle 6">
            <a:extLst>
              <a:ext uri="{FF2B5EF4-FFF2-40B4-BE49-F238E27FC236}">
                <a16:creationId xmlns:a16="http://schemas.microsoft.com/office/drawing/2014/main" id="{242D2465-A880-4BE1-8C8E-B6E01F30DC17}"/>
              </a:ext>
              <a:ext uri="{C183D7F6-B498-43B3-948B-1728B52AA6E4}">
                <adec:decorative xmlns:adec="http://schemas.microsoft.com/office/drawing/2017/decorative" val="0"/>
              </a:ext>
            </a:extLst>
          </p:cNvPr>
          <p:cNvSpPr/>
          <p:nvPr/>
        </p:nvSpPr>
        <p:spPr bwMode="auto">
          <a:xfrm>
            <a:off x="427037" y="2341143"/>
            <a:ext cx="4627562" cy="873655"/>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Query or manage events in the Portal, PowerShell, CLI, and REST API</a:t>
            </a:r>
          </a:p>
        </p:txBody>
      </p:sp>
      <p:sp>
        <p:nvSpPr>
          <p:cNvPr id="8" name="Rectangle 7">
            <a:extLst>
              <a:ext uri="{FF2B5EF4-FFF2-40B4-BE49-F238E27FC236}">
                <a16:creationId xmlns:a16="http://schemas.microsoft.com/office/drawing/2014/main" id="{B9F2695C-69C7-4A48-B50A-9E53E4433874}"/>
              </a:ext>
              <a:ext uri="{C183D7F6-B498-43B3-948B-1728B52AA6E4}">
                <adec:decorative xmlns:adec="http://schemas.microsoft.com/office/drawing/2017/decorative" val="0"/>
              </a:ext>
            </a:extLst>
          </p:cNvPr>
          <p:cNvSpPr/>
          <p:nvPr/>
        </p:nvSpPr>
        <p:spPr bwMode="auto">
          <a:xfrm>
            <a:off x="427037" y="3363069"/>
            <a:ext cx="4627562" cy="873655"/>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Stream information to Event Hub</a:t>
            </a:r>
          </a:p>
        </p:txBody>
      </p:sp>
      <p:sp>
        <p:nvSpPr>
          <p:cNvPr id="9" name="Rectangle 8">
            <a:extLst>
              <a:ext uri="{FF2B5EF4-FFF2-40B4-BE49-F238E27FC236}">
                <a16:creationId xmlns:a16="http://schemas.microsoft.com/office/drawing/2014/main" id="{AAFBC828-F20C-46FA-8217-ADBA06E6CAC1}"/>
              </a:ext>
              <a:ext uri="{C183D7F6-B498-43B3-948B-1728B52AA6E4}">
                <adec:decorative xmlns:adec="http://schemas.microsoft.com/office/drawing/2017/decorative" val="0"/>
              </a:ext>
            </a:extLst>
          </p:cNvPr>
          <p:cNvSpPr/>
          <p:nvPr/>
        </p:nvSpPr>
        <p:spPr bwMode="auto">
          <a:xfrm>
            <a:off x="427037" y="4384995"/>
            <a:ext cx="4627562" cy="873655"/>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Archive data to a storage account</a:t>
            </a:r>
          </a:p>
        </p:txBody>
      </p:sp>
      <p:sp>
        <p:nvSpPr>
          <p:cNvPr id="10" name="Rectangle 9">
            <a:extLst>
              <a:ext uri="{FF2B5EF4-FFF2-40B4-BE49-F238E27FC236}">
                <a16:creationId xmlns:a16="http://schemas.microsoft.com/office/drawing/2014/main" id="{79947888-DFAA-44C7-AE4B-812878144B7F}"/>
              </a:ext>
              <a:ext uri="{C183D7F6-B498-43B3-948B-1728B52AA6E4}">
                <adec:decorative xmlns:adec="http://schemas.microsoft.com/office/drawing/2017/decorative" val="0"/>
              </a:ext>
            </a:extLst>
          </p:cNvPr>
          <p:cNvSpPr/>
          <p:nvPr/>
        </p:nvSpPr>
        <p:spPr bwMode="auto">
          <a:xfrm>
            <a:off x="427037" y="5406921"/>
            <a:ext cx="4627562" cy="873655"/>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Analyze data with Power BI</a:t>
            </a:r>
          </a:p>
        </p:txBody>
      </p:sp>
      <p:sp>
        <p:nvSpPr>
          <p:cNvPr id="11" name="Rectangle 10">
            <a:extLst>
              <a:ext uri="{FF2B5EF4-FFF2-40B4-BE49-F238E27FC236}">
                <a16:creationId xmlns:a16="http://schemas.microsoft.com/office/drawing/2014/main" id="{B67648A2-E8DD-4199-8A2F-DE0EA445427E}"/>
              </a:ext>
              <a:ext uri="{C183D7F6-B498-43B3-948B-1728B52AA6E4}">
                <adec:decorative xmlns:adec="http://schemas.microsoft.com/office/drawing/2017/decorative" val="1"/>
              </a:ext>
            </a:extLst>
          </p:cNvPr>
          <p:cNvSpPr/>
          <p:nvPr/>
        </p:nvSpPr>
        <p:spPr bwMode="auto">
          <a:xfrm>
            <a:off x="5210048" y="1192213"/>
            <a:ext cx="6799390" cy="516953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3" name="Picture 2" descr="Screenshot that shows about Compute resources and Non-compute resources only. Under Compute resources there are Application, Guest OS, Host VM and Azure Infrastructure and in Non-compute there are resource and Azure Infrastucture">
            <a:extLst>
              <a:ext uri="{FF2B5EF4-FFF2-40B4-BE49-F238E27FC236}">
                <a16:creationId xmlns:a16="http://schemas.microsoft.com/office/drawing/2014/main" id="{C254D1CC-E81D-41C4-B4DE-F9FC6FD6DBE6}"/>
              </a:ext>
            </a:extLst>
          </p:cNvPr>
          <p:cNvPicPr>
            <a:picLocks noChangeAspect="1"/>
          </p:cNvPicPr>
          <p:nvPr/>
        </p:nvPicPr>
        <p:blipFill>
          <a:blip r:embed="rId3"/>
          <a:stretch>
            <a:fillRect/>
          </a:stretch>
        </p:blipFill>
        <p:spPr>
          <a:xfrm>
            <a:off x="5611685" y="1292994"/>
            <a:ext cx="5996116" cy="5068752"/>
          </a:xfrm>
          <a:prstGeom prst="rect">
            <a:avLst/>
          </a:prstGeom>
        </p:spPr>
      </p:pic>
    </p:spTree>
    <p:extLst>
      <p:ext uri="{BB962C8B-B14F-4D97-AF65-F5344CB8AC3E}">
        <p14:creationId xmlns:p14="http://schemas.microsoft.com/office/powerpoint/2010/main" val="384251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3721</Words>
  <Application>Microsoft Office PowerPoint</Application>
  <PresentationFormat>Custom</PresentationFormat>
  <Paragraphs>398</Paragraphs>
  <Slides>44</Slides>
  <Notes>39</Notes>
  <HiddenSlides>5</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44</vt:i4>
      </vt:variant>
    </vt:vector>
  </HeadingPairs>
  <TitlesOfParts>
    <vt:vector size="53" baseType="lpstr">
      <vt:lpstr>-apple-system</vt:lpstr>
      <vt:lpstr>Arial</vt:lpstr>
      <vt:lpstr>Calibri</vt:lpstr>
      <vt:lpstr>Consolas</vt:lpstr>
      <vt:lpstr>Segoe UI</vt:lpstr>
      <vt:lpstr>Segoe UI Light</vt:lpstr>
      <vt:lpstr>Segoe UI Semibold</vt:lpstr>
      <vt:lpstr>Wingdings</vt:lpstr>
      <vt:lpstr>Azure 1</vt:lpstr>
      <vt:lpstr>AZ-104T00A Module 11: Administer Monitoring</vt:lpstr>
      <vt:lpstr>Administer Monitoring Introduction</vt:lpstr>
      <vt:lpstr>Lesson 01: Configure Azure Monitor</vt:lpstr>
      <vt:lpstr>Configure Azure Monitor Introduction</vt:lpstr>
      <vt:lpstr>Describe Azure Monitor Key Capabilities</vt:lpstr>
      <vt:lpstr>Understand Azure Monitor Components</vt:lpstr>
      <vt:lpstr>Define Metrics and Logs</vt:lpstr>
      <vt:lpstr>Identify Data Types</vt:lpstr>
      <vt:lpstr>Describe Activity Log Events</vt:lpstr>
      <vt:lpstr>Query the Activity Log</vt:lpstr>
      <vt:lpstr>Summary and Resources – Configure Azure Monitor</vt:lpstr>
      <vt:lpstr>Lesson 02: Configure Azure Alerts</vt:lpstr>
      <vt:lpstr>Configure Azure Alerts Overview</vt:lpstr>
      <vt:lpstr>Manage Azure Monitor Alerts</vt:lpstr>
      <vt:lpstr>Create Alert Rules</vt:lpstr>
      <vt:lpstr>Create Action Groups</vt:lpstr>
      <vt:lpstr>Demonstration – Alerts</vt:lpstr>
      <vt:lpstr>Summary and Resources – Configure Azure Alerts</vt:lpstr>
      <vt:lpstr>Lesson 03: Configure Log Analytics</vt:lpstr>
      <vt:lpstr>Configure Log Analytics Introduction</vt:lpstr>
      <vt:lpstr>Determine Log Analytics Uses</vt:lpstr>
      <vt:lpstr>Create a Workspace</vt:lpstr>
      <vt:lpstr>Create Connected Sources</vt:lpstr>
      <vt:lpstr>Define Data Sources</vt:lpstr>
      <vt:lpstr>Visualize Log Analytics Data</vt:lpstr>
      <vt:lpstr>Structure Log Analytics Queries</vt:lpstr>
      <vt:lpstr>Demonstration – Log Analytics</vt:lpstr>
      <vt:lpstr>Summary and Resources – Configure Log Analytics</vt:lpstr>
      <vt:lpstr>Lesson 04: Configure Network Watcher</vt:lpstr>
      <vt:lpstr>Configure Network Watcher Introduction</vt:lpstr>
      <vt:lpstr>Describe Network Watcher Features</vt:lpstr>
      <vt:lpstr>Review IP Flow Verify Diagnostics</vt:lpstr>
      <vt:lpstr>Review Next Hop Diagnostics</vt:lpstr>
      <vt:lpstr>Visualize the Network Topology</vt:lpstr>
      <vt:lpstr>Summary and Resources – Configure Network Watcher</vt:lpstr>
      <vt:lpstr>Lesson 05: Module 11 Lab</vt:lpstr>
      <vt:lpstr>Lab 11 – Implement monitoring</vt:lpstr>
      <vt:lpstr>Lab 11 – Architecture diagram</vt:lpstr>
      <vt:lpstr>End of presentation</vt:lpstr>
      <vt:lpstr>Diagnostics – Effective Security Rules</vt:lpstr>
      <vt:lpstr>Diagnostics – VPN Troubleshoot</vt:lpstr>
      <vt:lpstr>Diagnostics – Packet Capture</vt:lpstr>
      <vt:lpstr>Diagnostics – Connection Troubleshoot</vt:lpstr>
      <vt:lpstr>Logs – NSG Flow Logs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2020-08-04T15:53:35Z</dcterms:created>
  <dcterms:modified xsi:type="dcterms:W3CDTF">2021-06-25T20:16:22Z</dcterms:modified>
</cp:coreProperties>
</file>