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45"/>
  </p:notesMasterIdLst>
  <p:handoutMasterIdLst>
    <p:handoutMasterId r:id="rId46"/>
  </p:handoutMasterIdLst>
  <p:sldIdLst>
    <p:sldId id="2545" r:id="rId2"/>
    <p:sldId id="2235" r:id="rId3"/>
    <p:sldId id="2546" r:id="rId4"/>
    <p:sldId id="2231" r:id="rId5"/>
    <p:sldId id="2134" r:id="rId6"/>
    <p:sldId id="2135" r:id="rId7"/>
    <p:sldId id="2552" r:id="rId8"/>
    <p:sldId id="1777" r:id="rId9"/>
    <p:sldId id="2224" r:id="rId10"/>
    <p:sldId id="2227" r:id="rId11"/>
    <p:sldId id="2240" r:id="rId12"/>
    <p:sldId id="2226" r:id="rId13"/>
    <p:sldId id="2173" r:id="rId14"/>
    <p:sldId id="2229" r:id="rId15"/>
    <p:sldId id="2556" r:id="rId16"/>
    <p:sldId id="2005" r:id="rId17"/>
    <p:sldId id="2233" r:id="rId18"/>
    <p:sldId id="2201" r:id="rId19"/>
    <p:sldId id="2202" r:id="rId20"/>
    <p:sldId id="2203" r:id="rId21"/>
    <p:sldId id="2239" r:id="rId22"/>
    <p:sldId id="2242" r:id="rId23"/>
    <p:sldId id="2206" r:id="rId24"/>
    <p:sldId id="2245" r:id="rId25"/>
    <p:sldId id="2207" r:id="rId26"/>
    <p:sldId id="2208" r:id="rId27"/>
    <p:sldId id="2557" r:id="rId28"/>
    <p:sldId id="2551" r:id="rId29"/>
    <p:sldId id="2006" r:id="rId30"/>
    <p:sldId id="2234" r:id="rId31"/>
    <p:sldId id="2214" r:id="rId32"/>
    <p:sldId id="2215" r:id="rId33"/>
    <p:sldId id="2217" r:id="rId34"/>
    <p:sldId id="2220" r:id="rId35"/>
    <p:sldId id="2555" r:id="rId36"/>
    <p:sldId id="2549" r:id="rId37"/>
    <p:sldId id="2550" r:id="rId38"/>
    <p:sldId id="2554" r:id="rId39"/>
    <p:sldId id="2553" r:id="rId40"/>
    <p:sldId id="2547" r:id="rId41"/>
    <p:sldId id="2137" r:id="rId42"/>
    <p:sldId id="2225" r:id="rId43"/>
    <p:sldId id="2171"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zure Virtual Machines" id="{E6DDF38B-529C-42BD-93DB-3F3511448FE6}">
          <p14:sldIdLst>
            <p14:sldId id="2545"/>
            <p14:sldId id="2235"/>
            <p14:sldId id="2546"/>
            <p14:sldId id="2231"/>
            <p14:sldId id="2134"/>
            <p14:sldId id="2135"/>
            <p14:sldId id="2552"/>
            <p14:sldId id="1777"/>
            <p14:sldId id="2224"/>
            <p14:sldId id="2227"/>
            <p14:sldId id="2240"/>
            <p14:sldId id="2226"/>
            <p14:sldId id="2173"/>
            <p14:sldId id="2229"/>
            <p14:sldId id="2556"/>
            <p14:sldId id="2005"/>
            <p14:sldId id="2233"/>
            <p14:sldId id="2201"/>
            <p14:sldId id="2202"/>
            <p14:sldId id="2203"/>
            <p14:sldId id="2239"/>
            <p14:sldId id="2242"/>
            <p14:sldId id="2206"/>
            <p14:sldId id="2245"/>
            <p14:sldId id="2207"/>
            <p14:sldId id="2208"/>
            <p14:sldId id="2557"/>
            <p14:sldId id="2551"/>
            <p14:sldId id="2006"/>
            <p14:sldId id="2234"/>
            <p14:sldId id="2214"/>
            <p14:sldId id="2215"/>
            <p14:sldId id="2217"/>
            <p14:sldId id="2220"/>
            <p14:sldId id="2555"/>
            <p14:sldId id="2549"/>
            <p14:sldId id="2550"/>
            <p14:sldId id="2554"/>
            <p14:sldId id="2553"/>
          </p14:sldIdLst>
        </p14:section>
        <p14:section name="Extra Optional Slides" id="{22AF8A36-8E75-41A0-A58F-70584D098475}">
          <p14:sldIdLst>
            <p14:sldId id="2547"/>
            <p14:sldId id="2137"/>
            <p14:sldId id="2225"/>
            <p14:sldId id="2171"/>
          </p14:sldIdLst>
        </p14:section>
      </p14:sectionLst>
    </p:ext>
    <p:ext uri="{EFAFB233-063F-42B5-8137-9DF3F51BA10A}">
      <p15:sldGuideLst xmlns:p15="http://schemas.microsoft.com/office/powerpoint/2012/main">
        <p15:guide id="1" orient="horz" pos="2203" userDrawn="1">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6" name="Author" initials="A"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000000"/>
    <a:srgbClr val="EBEBEB"/>
    <a:srgbClr val="59B4D9"/>
    <a:srgbClr val="FFFFFF"/>
    <a:srgbClr val="FFF100"/>
    <a:srgbClr val="75757A"/>
    <a:srgbClr val="3C3C41"/>
    <a:srgbClr val="30E5D0"/>
    <a:srgbClr val="0082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42E821-B9E4-147B-98EB-F63382B9DE4E}" v="280" dt="2020-07-30T14:28:19.935"/>
    <p1510:client id="{7711BA2C-49F9-4A4E-8E72-330F0638635D}" v="134" dt="2020-07-22T13:52:42.687"/>
    <p1510:client id="{99E162C6-177E-416E-B9C2-C3F396C5E765}" v="10" dt="2020-07-23T09:40:57.740"/>
    <p1510:client id="{BCAFF71D-FDB6-40AC-9BAE-4E4AECDF8239}" v="14" dt="2020-07-30T15:12:31.6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04" autoAdjust="0"/>
    <p:restoredTop sz="91573" autoAdjust="0"/>
  </p:normalViewPr>
  <p:slideViewPr>
    <p:cSldViewPr snapToGrid="0">
      <p:cViewPr varScale="1">
        <p:scale>
          <a:sx n="99" d="100"/>
          <a:sy n="99" d="100"/>
        </p:scale>
        <p:origin x="330" y="78"/>
      </p:cViewPr>
      <p:guideLst>
        <p:guide orient="horz" pos="2203"/>
        <p:guide pos="3917"/>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7/1/2021 2:47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7/1/2021 2:47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azure.microsoft.com/en-us/pricing/details/virtual-machines/series/"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docs.microsoft.com/en-us/azure/virtual-machines/windows/resize-vm" TargetMode="External"/><Relationship Id="rId5" Type="http://schemas.openxmlformats.org/officeDocument/2006/relationships/hyperlink" Target="https://docs.microsoft.com/en-us/azure/virtual-machines/linux/sizes?toc=%2fazure%2fvirtual-machines%2flinux%2ftoc.json" TargetMode="External"/><Relationship Id="rId4" Type="http://schemas.openxmlformats.org/officeDocument/2006/relationships/hyperlink" Target="https://docs.microsoft.com/en-us/azure/virtual-machines/windows/sizes?toc=%2Fazure%2Fvirtual-machines%2Fwindows%2Ftoc.json#size-table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10</a:t>
            </a:fld>
            <a:endParaRPr lang="en-US"/>
          </a:p>
        </p:txBody>
      </p:sp>
    </p:spTree>
    <p:extLst>
      <p:ext uri="{BB962C8B-B14F-4D97-AF65-F5344CB8AC3E}">
        <p14:creationId xmlns:p14="http://schemas.microsoft.com/office/powerpoint/2010/main" val="808282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to connect and sign on to an Azure virtual machine running Windows - https://docs.microsoft.com/en-us/azure/virtual-machines/windows/connect-logon</a:t>
            </a:r>
          </a:p>
          <a:p>
            <a:endParaRPr lang="en-US" dirty="0"/>
          </a:p>
          <a:p>
            <a:r>
              <a:rPr lang="en-US" dirty="0"/>
              <a:t>How to use SSH keys with Windows on Azure</a:t>
            </a:r>
            <a:r>
              <a:rPr lang="en-IN" dirty="0"/>
              <a:t> - https://docs.microsoft.com/en-us/azure/virtual-machines/linux/ssh-from-windows</a:t>
            </a:r>
          </a:p>
          <a:p>
            <a:endParaRPr lang="en-IN" dirty="0"/>
          </a:p>
          <a:p>
            <a:r>
              <a:rPr lang="en-IN" dirty="0"/>
              <a:t>What is Azure Bastion? - https://docs.microsoft.com/en-us/azure/bastion/bastion-overview</a:t>
            </a:r>
            <a:endParaRPr lang="en-US" dirty="0"/>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933248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How to connect and sign on to an Azure virtual machine running Windows - https://docs.microsoft.com/en-us/azure/virtual-machines/windows/connect-logon</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a:p>
        </p:txBody>
      </p:sp>
    </p:spTree>
    <p:extLst>
      <p:ext uri="{BB962C8B-B14F-4D97-AF65-F5344CB8AC3E}">
        <p14:creationId xmlns:p14="http://schemas.microsoft.com/office/powerpoint/2010/main" val="2119117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How to use SSH keys with Windows on Azure</a:t>
            </a:r>
            <a:r>
              <a:rPr lang="en-IN" dirty="0"/>
              <a:t> - https://docs.microsoft.com/en-us/azure/virtual-machines/linux/ssh-from-windows</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IN"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How to create a Linux virtual machine with Azure Resource Manager templates - https://docs.microsoft.com/en-us/azure/virtual-machines/linux/create-ssh-secured-vm-from-template</a:t>
            </a:r>
            <a:endParaRPr lang="en-IN" dirty="0"/>
          </a:p>
          <a:p>
            <a:endParaRPr lang="en-US" dirty="0"/>
          </a:p>
          <a:p>
            <a:r>
              <a:rPr lang="en-US" dirty="0"/>
              <a:t>✔️ Azure currently requires at least a 2048-bit key length and the SSH-RSA format for public and private keys. </a:t>
            </a:r>
          </a:p>
          <a:p>
            <a:endParaRPr lang="en-US" dirty="0"/>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6121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14</a:t>
            </a:fld>
            <a:endParaRPr lang="en-US"/>
          </a:p>
        </p:txBody>
      </p:sp>
    </p:spTree>
    <p:extLst>
      <p:ext uri="{BB962C8B-B14F-4D97-AF65-F5344CB8AC3E}">
        <p14:creationId xmlns:p14="http://schemas.microsoft.com/office/powerpoint/2010/main" val="2907524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a:t>
            </a:r>
            <a:r>
              <a:rPr lang="en-US"/>
              <a:t>/browse</a:t>
            </a:r>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15</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136328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Deploy and manage Azure compute resources (25-30%)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Configure VMs for high availability and scalability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Configure high availability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Deploy and configure scale sets</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17</a:t>
            </a:fld>
            <a:endParaRPr lang="en-US"/>
          </a:p>
        </p:txBody>
      </p:sp>
    </p:spTree>
    <p:extLst>
      <p:ext uri="{BB962C8B-B14F-4D97-AF65-F5344CB8AC3E}">
        <p14:creationId xmlns:p14="http://schemas.microsoft.com/office/powerpoint/2010/main" val="11710012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Azure Well-Architected Framework (Reliability) - https://docs.microsoft.com/en-us/learn/modules/azure-well-architected-reliability/</a:t>
            </a:r>
          </a:p>
          <a:p>
            <a:endParaRPr lang="en-US" dirty="0"/>
          </a:p>
          <a:p>
            <a:r>
              <a:rPr lang="en-US" dirty="0"/>
              <a:t>✔️ To reduce the impact of downtime due to one or more of these events, we recommend placing multiple virtual machines into an availability set (next topic). </a:t>
            </a:r>
          </a:p>
          <a:p>
            <a:endParaRPr lang="en-US" dirty="0"/>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81138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Availability options for virtual machines in Azure - https://docs.microsoft.com/en-us/azure/virtual-machines/windows/availability</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Configure multiple virtual machines in an availability set for redundancy - https://docs.microsoft.com/en-us/azure/virtual-machines/windows/manage-availability#:~:text=Availability%20sets%20are%20another%20datacenter,meets%20the%2099.95%25%20Azure%20SLA.</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 You can create a virtual machine and an availability set at the same time. A VM can only be added to an availability set when it is created. To change the availability set, you need to delete and then recreate the virtual machine.</a:t>
            </a:r>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96413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Module overview</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a:p>
        </p:txBody>
      </p:sp>
    </p:spTree>
    <p:extLst>
      <p:ext uri="{BB962C8B-B14F-4D97-AF65-F5344CB8AC3E}">
        <p14:creationId xmlns:p14="http://schemas.microsoft.com/office/powerpoint/2010/main" val="642634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Placing your Virtual Machines into an availability set does not protect your application from operating system or application-specific failures, it does limit the impact of potential physical hardware failures, network outages, or power interruptions. Can you see why this important and how this is implemented?</a:t>
            </a:r>
          </a:p>
          <a:p>
            <a:endParaRPr lang="en-US" dirty="0"/>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61802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Regions and Availability Zones in Azure</a:t>
            </a:r>
            <a:r>
              <a:rPr lang="en-IN" dirty="0"/>
              <a:t> - https://docs.microsoft.com/en-us/azure/availability-zones/az-overview </a:t>
            </a:r>
            <a:endParaRPr lang="en-US" dirty="0"/>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685820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b="0" i="0" dirty="0">
                <a:solidFill>
                  <a:srgbClr val="171717"/>
                </a:solidFill>
                <a:effectLst/>
                <a:latin typeface="Segoe UI" panose="020B0502040204020203" pitchFamily="34" charset="0"/>
              </a:rPr>
              <a:t>Autoscaling - https://docs.microsoft.com/en-us/azure/architecture/best-practices/auto-scaling</a:t>
            </a:r>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2897004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What are virtual machine scale sets? - https://docs.microsoft.com/en-us/azure/virtual-machine-scale-sets/overview</a:t>
            </a:r>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04681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QuickStart: Create a virtual machine scale set in the Azure portal - https://docs.microsoft.com/en-us/azure/virtual-machine-scale-sets/quick-create-portal</a:t>
            </a:r>
            <a:endParaRPr lang="en-IN" dirty="0"/>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561592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Autoscale minimizes the number of unnecessary VM instances that run your application when demand is low, while customers continue to receive an acceptable level of performance as demand grows and additional VM instances are automatically added. </a:t>
            </a:r>
          </a:p>
          <a:p>
            <a:endParaRPr lang="en-US"/>
          </a:p>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286477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Best Practices for Autoscale - https://docs.microsoft.com/en-us/azure/monitoring-and-diagnostics/insights-autoscale-best-practices </a:t>
            </a:r>
          </a:p>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68141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27</a:t>
            </a:fld>
            <a:endParaRPr lang="en-US"/>
          </a:p>
        </p:txBody>
      </p:sp>
    </p:spTree>
    <p:extLst>
      <p:ext uri="{BB962C8B-B14F-4D97-AF65-F5344CB8AC3E}">
        <p14:creationId xmlns:p14="http://schemas.microsoft.com/office/powerpoint/2010/main" val="2907524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a:t>
            </a:r>
            <a:r>
              <a:rPr lang="en-US"/>
              <a:t>/browse</a:t>
            </a:r>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28</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465500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40241648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Lesson overview</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30</a:t>
            </a:fld>
            <a:endParaRPr lang="en-US"/>
          </a:p>
        </p:txBody>
      </p:sp>
    </p:spTree>
    <p:extLst>
      <p:ext uri="{BB962C8B-B14F-4D97-AF65-F5344CB8AC3E}">
        <p14:creationId xmlns:p14="http://schemas.microsoft.com/office/powerpoint/2010/main" val="2694715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Virtual machine extensions and features for Windows - https://docs.microsoft.com/en-us/azure/virtual-machines/extensions/features-windows?toc=%2Fazure%2Fvirtual-machines%2Fwindows%2Ftoc.json </a:t>
            </a:r>
          </a:p>
          <a:p>
            <a:endParaRPr lang="en-US" dirty="0"/>
          </a:p>
          <a:p>
            <a:r>
              <a:rPr lang="en-US" dirty="0"/>
              <a:t>Virtual machine extensions and features for Linux - https://docs.microsoft.com/en-us/azure/virtual-machines/extensions/features-linux </a:t>
            </a:r>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106399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Custom Script Extension for Windows - https://docs.microsoft.com/en-us/azure/virtual-machines/extensions/custom-script-windows</a:t>
            </a:r>
          </a:p>
          <a:p>
            <a:endParaRPr lang="en-US" dirty="0"/>
          </a:p>
          <a:p>
            <a:r>
              <a:rPr lang="en-US" dirty="0"/>
              <a:t>Use the Azure Custom Script Extension Version 2 with Linux virtual machines - https://docs.microsoft.com/en-us/azure/virtual-machines/extensions/custom-script-linux</a:t>
            </a:r>
          </a:p>
          <a:p>
            <a:endParaRPr lang="en-US" dirty="0"/>
          </a:p>
          <a:p>
            <a:r>
              <a:rPr lang="en-US" dirty="0"/>
              <a:t>Protect your virtual machine settings with Azure Automation State Configuration (Learn) - https://docs.microsoft.com/learn/modules/protect-vm-settings-with-dsc/</a:t>
            </a:r>
          </a:p>
          <a:p>
            <a:endParaRPr lang="en-US" dirty="0"/>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 Can you think of any custom script extensions that you might want to create? </a:t>
            </a:r>
            <a:r>
              <a:rPr lang="en-US" dirty="0">
                <a:solidFill>
                  <a:schemeClr val="tx1"/>
                </a:solidFill>
                <a:latin typeface="+mj-lt"/>
                <a:cs typeface="Segoe UI Semibold" panose="020B0702040204020203" pitchFamily="34" charset="0"/>
              </a:rPr>
              <a:t>For PowerShell use the Set-</a:t>
            </a:r>
            <a:r>
              <a:rPr lang="en-US" dirty="0" err="1">
                <a:solidFill>
                  <a:schemeClr val="tx1"/>
                </a:solidFill>
                <a:latin typeface="+mj-lt"/>
                <a:cs typeface="Segoe UI Semibold" panose="020B0702040204020203" pitchFamily="34" charset="0"/>
              </a:rPr>
              <a:t>AzVmCustomScriptExtension</a:t>
            </a:r>
            <a:r>
              <a:rPr lang="en-US" dirty="0">
                <a:solidFill>
                  <a:schemeClr val="tx1"/>
                </a:solidFill>
                <a:latin typeface="+mj-lt"/>
                <a:cs typeface="Segoe UI Semibold" panose="020B0702040204020203" pitchFamily="34" charset="0"/>
              </a:rPr>
              <a:t> command.</a:t>
            </a:r>
          </a:p>
          <a:p>
            <a:endParaRPr lang="en-US" dirty="0"/>
          </a:p>
          <a:p>
            <a:endParaRPr lang="en-US" dirty="0"/>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700139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Introduction to the Azure Desired State Configuration extension handler - https://docs.microsoft.com/en-us/azure/virtual-machines/extensions/dsc-overview</a:t>
            </a:r>
          </a:p>
          <a:p>
            <a:endParaRPr lang="en-US" dirty="0"/>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208398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34</a:t>
            </a:fld>
            <a:endParaRPr lang="en-US"/>
          </a:p>
        </p:txBody>
      </p:sp>
    </p:spTree>
    <p:extLst>
      <p:ext uri="{BB962C8B-B14F-4D97-AF65-F5344CB8AC3E}">
        <p14:creationId xmlns:p14="http://schemas.microsoft.com/office/powerpoint/2010/main" val="2863343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a:t>
            </a:r>
            <a:r>
              <a:rPr lang="en-US"/>
              <a:t>/browse</a:t>
            </a:r>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35</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5353931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08 - Manage Virtual Machines - ESTIMATED DURATION 50 MIN </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7/1/2021 2:47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282892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Azure Virtual Machine Documentation - https://docs.microsoft.com/en-us/azure/virtual-machines/</a:t>
            </a:r>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513750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server software support for Microsoft Azure Virtual Machines - https://support.microsoft.com/en-us/help/2721672/microsoft-server-software-support-for-microsoft-azure-virtual-machines </a:t>
            </a:r>
          </a:p>
          <a:p>
            <a:endParaRPr lang="en-US" dirty="0"/>
          </a:p>
          <a:p>
            <a:r>
              <a:rPr lang="en-US" dirty="0"/>
              <a:t>Linux on distributions endorsed by Azure - https://docs.microsoft.com/</a:t>
            </a:r>
            <a:r>
              <a:rPr lang="en-US" dirty="0" err="1"/>
              <a:t>en</a:t>
            </a:r>
            <a:r>
              <a:rPr lang="en-US" dirty="0"/>
              <a:t>-us/azure/virtual-machines/</a:t>
            </a:r>
            <a:r>
              <a:rPr lang="en-US" dirty="0" err="1"/>
              <a:t>linux</a:t>
            </a:r>
            <a:r>
              <a:rPr lang="en-US" dirty="0"/>
              <a:t>/</a:t>
            </a:r>
            <a:r>
              <a:rPr lang="en-US" dirty="0" err="1"/>
              <a:t>endorsed-distros#supported-distributions</a:t>
            </a:r>
            <a:r>
              <a:rPr lang="en-US" dirty="0"/>
              <a:t>–versions.</a:t>
            </a:r>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59207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Deploy and manage Azure compute resources (25-30%)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effectLst/>
                <a:latin typeface="Calibri" panose="020F0502020204030204" pitchFamily="34" charset="0"/>
                <a:ea typeface="Times New Roman" panose="02020603050405020304" pitchFamily="18" charset="0"/>
                <a:cs typeface="Calibri" panose="020F0502020204030204" pitchFamily="34" charset="0"/>
              </a:rPr>
              <a:t>Create and configure VMs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VM sizes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 data disks</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a:p>
        </p:txBody>
      </p:sp>
    </p:spTree>
    <p:extLst>
      <p:ext uri="{BB962C8B-B14F-4D97-AF65-F5344CB8AC3E}">
        <p14:creationId xmlns:p14="http://schemas.microsoft.com/office/powerpoint/2010/main" val="32159116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i="0" u="none" strike="noStrike" kern="1200" dirty="0">
                <a:solidFill>
                  <a:schemeClr val="tx1"/>
                </a:solidFill>
                <a:effectLst/>
                <a:latin typeface="+mn-lt"/>
                <a:ea typeface="+mn-ea"/>
                <a:cs typeface="+mn-cs"/>
              </a:rPr>
              <a:t>Windows Virtual Machines Documentation - https://docs.microsoft.com/en-us/azure/virtual-machines/windows/</a:t>
            </a:r>
          </a:p>
          <a:p>
            <a:endParaRPr lang="en-US" sz="1200" b="0" dirty="0"/>
          </a:p>
          <a:p>
            <a:r>
              <a:rPr lang="en-US" sz="1200" b="0" dirty="0"/>
              <a:t>Create a Windows virtual machine from a Resource Manager template - https://docs.microsoft.com/en-us/azure/virtual-machines/windows/ps-template</a:t>
            </a:r>
          </a:p>
          <a:p>
            <a:endParaRPr lang="en-US" sz="1200" b="0" dirty="0"/>
          </a:p>
          <a:p>
            <a:r>
              <a:rPr lang="en-US" sz="1200" b="0" dirty="0"/>
              <a:t>Create a VM from a VHD by using the Azure portal - https://docs.microsoft.com/en-us/azure/virtual-machines/windows/create-vm-specialized-portal</a:t>
            </a:r>
          </a:p>
          <a:p>
            <a:endParaRPr lang="en-US" sz="1200" b="0" dirty="0"/>
          </a:p>
          <a:p>
            <a:r>
              <a:rPr lang="en-US" sz="1200" b="0" dirty="0"/>
              <a:t>Deploy Azure virtual machines from VHD templates (Learn) - https://docs.microsoft.com/en-us/azure/virtual-machines/windows/create-vm-specialized-portal</a:t>
            </a:r>
          </a:p>
        </p:txBody>
      </p:sp>
      <p:sp>
        <p:nvSpPr>
          <p:cNvPr id="4" name="Slide Number Placeholder 3"/>
          <p:cNvSpPr>
            <a:spLocks noGrp="1"/>
          </p:cNvSpPr>
          <p:nvPr>
            <p:ph type="sldNum" sz="quarter" idx="5"/>
          </p:nvPr>
        </p:nvSpPr>
        <p:spPr/>
        <p:txBody>
          <a:bodyPr/>
          <a:lstStyle/>
          <a:p>
            <a:fld id="{8507DC7E-BC41-4478-BA30-CBCC3A644F0A}" type="slidenum">
              <a:rPr lang="en-US" smtClean="0"/>
              <a:t>42</a:t>
            </a:fld>
            <a:endParaRPr lang="en-US"/>
          </a:p>
        </p:txBody>
      </p:sp>
    </p:spTree>
    <p:extLst>
      <p:ext uri="{BB962C8B-B14F-4D97-AF65-F5344CB8AC3E}">
        <p14:creationId xmlns:p14="http://schemas.microsoft.com/office/powerpoint/2010/main" val="36595981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How to use SSH keys with Windows on Azure</a:t>
            </a:r>
            <a:r>
              <a:rPr lang="en-IN" dirty="0"/>
              <a:t> - https://docs.microsoft.com/en-us/azure/virtual-machines/linux/ssh-from-windows</a:t>
            </a:r>
          </a:p>
          <a:p>
            <a:endParaRPr lang="en-US" dirty="0"/>
          </a:p>
          <a:p>
            <a:r>
              <a:rPr lang="en-US" dirty="0"/>
              <a:t>Linux Virtual Machines (Documentation) - https://docs.microsoft.com/en-us/azure/virtual-machines/linux/ </a:t>
            </a:r>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08804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Infrastructure as a Service - https://azure.microsoft.com/en-us/overview/what-is-iaas/ </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Choose an Azure compute service for your application - https://docs.microsoft.com/en-us/azure/architecture/guide/technology-choices/compute-decision-tree</a:t>
            </a:r>
          </a:p>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6121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7/1/2021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58955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dirty="0">
                <a:latin typeface="Segoe UI"/>
                <a:cs typeface="Segoe UI"/>
              </a:rPr>
              <a:t>Virtual Machine series</a:t>
            </a:r>
            <a:r>
              <a:rPr lang="en-US" b="1" dirty="0">
                <a:latin typeface="Segoe UI"/>
                <a:cs typeface="Segoe UI"/>
              </a:rPr>
              <a:t> - </a:t>
            </a:r>
            <a:r>
              <a:rPr lang="en-US" dirty="0">
                <a:latin typeface="Segoe UI"/>
                <a:cs typeface="Segoe UI"/>
                <a:hlinkClick r:id="rId3"/>
              </a:rPr>
              <a:t>https://azure.microsoft.com/en-us/pricing/details/virtual-machines/series/</a:t>
            </a:r>
            <a:endParaRPr lang="en-US" dirty="0">
              <a:latin typeface="Segoe UI"/>
              <a:cs typeface="Segoe UI"/>
            </a:endParaRPr>
          </a:p>
          <a:p>
            <a:pPr>
              <a:lnSpc>
                <a:spcPct val="100000"/>
              </a:lnSpc>
              <a:spcAft>
                <a:spcPts val="0"/>
              </a:spcAft>
            </a:pPr>
            <a:endParaRPr lang="en-US" dirty="0">
              <a:latin typeface="Segoe UI"/>
              <a:cs typeface="Segoe UI"/>
            </a:endParaRPr>
          </a:p>
          <a:p>
            <a:r>
              <a:rPr lang="en-US" dirty="0">
                <a:latin typeface="Segoe UI"/>
                <a:cs typeface="Segoe UI"/>
              </a:rPr>
              <a:t>Sizes for Windows virtual machines in Azure - </a:t>
            </a:r>
            <a:r>
              <a:rPr lang="en-US" dirty="0">
                <a:latin typeface="Segoe UI"/>
                <a:cs typeface="Segoe UI"/>
                <a:hlinkClick r:id="rId4"/>
              </a:rPr>
              <a:t>https://docs.microsoft.com/en-us/azure/virtual-machines/windows/sizes?toc=%2Fazure%2Fvirtual-machines%2Fwindows%2Ftoc.json#size-tables</a:t>
            </a:r>
            <a:r>
              <a:rPr lang="en-US" dirty="0">
                <a:latin typeface="Segoe UI"/>
                <a:cs typeface="Segoe UI"/>
              </a:rPr>
              <a:t> </a:t>
            </a:r>
          </a:p>
          <a:p>
            <a:endParaRPr lang="en-US" dirty="0"/>
          </a:p>
          <a:p>
            <a:r>
              <a:rPr lang="en-US" dirty="0">
                <a:latin typeface="Segoe UI"/>
                <a:cs typeface="Segoe UI"/>
              </a:rPr>
              <a:t>Sizes for Linux virtual machines in Azure - </a:t>
            </a:r>
            <a:r>
              <a:rPr lang="en-US" dirty="0">
                <a:latin typeface="Segoe UI"/>
                <a:cs typeface="Segoe UI"/>
                <a:hlinkClick r:id="rId5"/>
              </a:rPr>
              <a:t>https://docs.microsoft.com/en-us/azure/virtual-machines/linux/sizes?toc=%2fazure%2fvirtual-machines%2flinux%2ftoc.json</a:t>
            </a:r>
            <a:r>
              <a:rPr lang="en-US" dirty="0">
                <a:latin typeface="Segoe UI"/>
                <a:cs typeface="Segoe UI"/>
              </a:rPr>
              <a:t> </a:t>
            </a:r>
          </a:p>
          <a:p>
            <a:endParaRPr lang="en-US" dirty="0"/>
          </a:p>
          <a:p>
            <a:r>
              <a:rPr lang="en-US" dirty="0">
                <a:latin typeface="Segoe UI"/>
                <a:cs typeface="Segoe UI"/>
              </a:rPr>
              <a:t>Resize a Windows VM - </a:t>
            </a:r>
            <a:r>
              <a:rPr lang="en-US" dirty="0">
                <a:latin typeface="Segoe UI"/>
                <a:cs typeface="Segoe UI"/>
                <a:hlinkClick r:id="rId6"/>
              </a:rPr>
              <a:t>https://docs.microsoft.com/en-us/azure/virtual-machines/windows/resize-vm</a:t>
            </a:r>
            <a:endParaRPr lang="en-US" dirty="0">
              <a:latin typeface="Segoe UI"/>
              <a:cs typeface="Segoe UI"/>
            </a:endParaRP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993343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 to Azure managed disks - https://docs.microsoft.com/en-us/azure/virtual-machines/managed-disks-overview</a:t>
            </a:r>
          </a:p>
          <a:p>
            <a:endParaRPr lang="en-US" dirty="0"/>
          </a:p>
          <a:p>
            <a:r>
              <a:rPr lang="en-US" dirty="0"/>
              <a:t>Introduction to Azure managed disks - https://docs.microsoft.com/en-us/azure/virtual-machines/windows/managed-disks-overview</a:t>
            </a:r>
          </a:p>
          <a:p>
            <a:endParaRPr lang="en-US" dirty="0"/>
          </a:p>
          <a:p>
            <a:r>
              <a:rPr lang="en-US" dirty="0"/>
              <a:t>Convert a Windows virtual machine from unmanaged disks to managed disks - https://docs.microsoft.com/en-us/azure/virtual-machines/windows/convert-unmanaged-to-managed-disks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952756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QuickStart: Create a Windows virtual machine in the Azure portal - https://docs.microsoft.com/en-us/azure/virtual-machines/windows/quick-create-portal</a:t>
            </a:r>
          </a:p>
          <a:p>
            <a:endParaRPr lang="en-US" dirty="0"/>
          </a:p>
          <a:p>
            <a:r>
              <a:rPr lang="en-US" dirty="0"/>
              <a:t>QuickStart: Create a Linux virtual machine in the Azure portal - https://docs.microsoft.com/en-us/azure/virtual-machines/linux/quick-create-portal</a:t>
            </a:r>
            <a:endParaRPr lang="en-IN" dirty="0"/>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2476063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5">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8" name="Picture 7" descr="Microsoft Azure logo">
            <a:extLst>
              <a:ext uri="{FF2B5EF4-FFF2-40B4-BE49-F238E27FC236}">
                <a16:creationId xmlns:a16="http://schemas.microsoft.com/office/drawing/2014/main" id="{1EA226DC-B2E1-4A40-A203-D4D6A279922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2" name="Footer Placeholder 1">
            <a:extLst>
              <a:ext uri="{FF2B5EF4-FFF2-40B4-BE49-F238E27FC236}">
                <a16:creationId xmlns:a16="http://schemas.microsoft.com/office/drawing/2014/main" id="{4A5CDFAF-748A-4AC7-9605-132AD9D64E7E}"/>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02945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4" name="Footer Placeholder 1">
            <a:extLst>
              <a:ext uri="{FF2B5EF4-FFF2-40B4-BE49-F238E27FC236}">
                <a16:creationId xmlns:a16="http://schemas.microsoft.com/office/drawing/2014/main" id="{D4EABCB3-61CF-434B-AD87-C5E18C88F62A}"/>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4154ECE1-64B1-4ABB-A3F2-F1EFD966DD9D}"/>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7285135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9" y="3243000"/>
            <a:ext cx="9240836"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41DA8B75-091A-404A-A075-2A6A8C303CD1}"/>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2649813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5" r:id="rId1"/>
    <p:sldLayoutId id="2147484562" r:id="rId2"/>
    <p:sldLayoutId id="2147484622" r:id="rId3"/>
    <p:sldLayoutId id="2147484623"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image" Target="../media/image40.emf"/></Relationships>
</file>

<file path=ppt/slides/_rels/slide1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49.emf"/><Relationship Id="rId13" Type="http://schemas.openxmlformats.org/officeDocument/2006/relationships/image" Target="../media/image20.emf"/><Relationship Id="rId3" Type="http://schemas.openxmlformats.org/officeDocument/2006/relationships/image" Target="../media/image44.emf"/><Relationship Id="rId7" Type="http://schemas.openxmlformats.org/officeDocument/2006/relationships/image" Target="../media/image48.emf"/><Relationship Id="rId12" Type="http://schemas.openxmlformats.org/officeDocument/2006/relationships/image" Target="../media/image21.wmf"/><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47.emf"/><Relationship Id="rId11" Type="http://schemas.openxmlformats.org/officeDocument/2006/relationships/image" Target="../media/image52.emf"/><Relationship Id="rId5" Type="http://schemas.openxmlformats.org/officeDocument/2006/relationships/image" Target="../media/image46.emf"/><Relationship Id="rId10" Type="http://schemas.openxmlformats.org/officeDocument/2006/relationships/image" Target="../media/image51.emf"/><Relationship Id="rId4" Type="http://schemas.openxmlformats.org/officeDocument/2006/relationships/image" Target="../media/image45.emf"/><Relationship Id="rId9" Type="http://schemas.openxmlformats.org/officeDocument/2006/relationships/image" Target="../media/image50.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wmf"/><Relationship Id="rId7" Type="http://schemas.openxmlformats.org/officeDocument/2006/relationships/image" Target="../media/image64.sv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sv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6.emf"/><Relationship Id="rId7" Type="http://schemas.openxmlformats.org/officeDocument/2006/relationships/image" Target="../media/image21.wmf"/><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69.emf"/><Relationship Id="rId5" Type="http://schemas.openxmlformats.org/officeDocument/2006/relationships/image" Target="../media/image68.emf"/><Relationship Id="rId4" Type="http://schemas.openxmlformats.org/officeDocument/2006/relationships/image" Target="../media/image67.emf"/></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5.emf"/><Relationship Id="rId5" Type="http://schemas.openxmlformats.org/officeDocument/2006/relationships/image" Target="../media/image74.emf"/><Relationship Id="rId4" Type="http://schemas.openxmlformats.org/officeDocument/2006/relationships/image" Target="../media/image73.emf"/></Relationships>
</file>

<file path=ppt/slides/_rels/slide3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svg"/><Relationship Id="rId18" Type="http://schemas.openxmlformats.org/officeDocument/2006/relationships/image" Target="../media/image91.png"/><Relationship Id="rId3" Type="http://schemas.openxmlformats.org/officeDocument/2006/relationships/image" Target="../media/image78.svg"/><Relationship Id="rId21" Type="http://schemas.openxmlformats.org/officeDocument/2006/relationships/image" Target="../media/image94.svg"/><Relationship Id="rId7" Type="http://schemas.openxmlformats.org/officeDocument/2006/relationships/image" Target="../media/image82.svg"/><Relationship Id="rId12" Type="http://schemas.openxmlformats.org/officeDocument/2006/relationships/image" Target="../media/image87.png"/><Relationship Id="rId17" Type="http://schemas.openxmlformats.org/officeDocument/2006/relationships/image" Target="../media/image90.svg"/><Relationship Id="rId2" Type="http://schemas.openxmlformats.org/officeDocument/2006/relationships/image" Target="../media/image77.png"/><Relationship Id="rId16" Type="http://schemas.openxmlformats.org/officeDocument/2006/relationships/image" Target="../media/image89.png"/><Relationship Id="rId20"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86.svg"/><Relationship Id="rId5" Type="http://schemas.openxmlformats.org/officeDocument/2006/relationships/image" Target="../media/image80.svg"/><Relationship Id="rId15" Type="http://schemas.openxmlformats.org/officeDocument/2006/relationships/image" Target="../media/image64.svg"/><Relationship Id="rId10" Type="http://schemas.openxmlformats.org/officeDocument/2006/relationships/image" Target="../media/image85.png"/><Relationship Id="rId19" Type="http://schemas.openxmlformats.org/officeDocument/2006/relationships/image" Target="../media/image92.svg"/><Relationship Id="rId4" Type="http://schemas.openxmlformats.org/officeDocument/2006/relationships/image" Target="../media/image79.png"/><Relationship Id="rId9" Type="http://schemas.openxmlformats.org/officeDocument/2006/relationships/image" Target="../media/image84.svg"/><Relationship Id="rId14" Type="http://schemas.openxmlformats.org/officeDocument/2006/relationships/image" Target="../media/image6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image" Target="../media/image21.wmf"/><Relationship Id="rId3" Type="http://schemas.openxmlformats.org/officeDocument/2006/relationships/image" Target="../media/image11.emf"/><Relationship Id="rId7" Type="http://schemas.openxmlformats.org/officeDocument/2006/relationships/image" Target="../media/image15.emf"/><Relationship Id="rId12"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4.emf"/><Relationship Id="rId11" Type="http://schemas.openxmlformats.org/officeDocument/2006/relationships/image" Target="../media/image19.emf"/><Relationship Id="rId5" Type="http://schemas.openxmlformats.org/officeDocument/2006/relationships/image" Target="../media/image13.emf"/><Relationship Id="rId10" Type="http://schemas.openxmlformats.org/officeDocument/2006/relationships/image" Target="../media/image18.emf"/><Relationship Id="rId4" Type="http://schemas.openxmlformats.org/officeDocument/2006/relationships/image" Target="../media/image12.emf"/><Relationship Id="rId9" Type="http://schemas.openxmlformats.org/officeDocument/2006/relationships/image" Target="../media/image17.emf"/></Relationships>
</file>

<file path=ppt/slides/_rels/slide40.xml.rels><?xml version="1.0" encoding="UTF-8" standalone="yes"?>
<Relationships xmlns="http://schemas.openxmlformats.org/package/2006/relationships"><Relationship Id="rId8" Type="http://schemas.openxmlformats.org/officeDocument/2006/relationships/image" Target="../media/image100.emf"/><Relationship Id="rId3" Type="http://schemas.openxmlformats.org/officeDocument/2006/relationships/image" Target="../media/image95.emf"/><Relationship Id="rId7" Type="http://schemas.openxmlformats.org/officeDocument/2006/relationships/image" Target="../media/image99.emf"/><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98.emf"/><Relationship Id="rId5" Type="http://schemas.openxmlformats.org/officeDocument/2006/relationships/image" Target="../media/image97.emf"/><Relationship Id="rId4" Type="http://schemas.openxmlformats.org/officeDocument/2006/relationships/image" Target="../media/image96.emf"/><Relationship Id="rId9" Type="http://schemas.openxmlformats.org/officeDocument/2006/relationships/image" Target="../media/image101.emf"/></Relationships>
</file>

<file path=ppt/slides/_rels/slide4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7277" y="1447800"/>
            <a:ext cx="3741023" cy="3446462"/>
          </a:xfrm>
        </p:spPr>
        <p:txBody>
          <a:bodyPr/>
          <a:lstStyle/>
          <a:p>
            <a:r>
              <a:rPr lang="en-US" sz="4200" dirty="0"/>
              <a:t>AZ-104T00A</a:t>
            </a:r>
            <a:br>
              <a:rPr lang="en-US" sz="4200" dirty="0"/>
            </a:br>
            <a:r>
              <a:rPr lang="en-US" sz="4200" dirty="0"/>
              <a:t>Module 08:</a:t>
            </a:r>
            <a:br>
              <a:rPr lang="en-US" sz="4200" dirty="0"/>
            </a:br>
            <a:r>
              <a:rPr lang="en-US" sz="4200" dirty="0"/>
              <a:t>Administer Azure Virtual Machines</a:t>
            </a:r>
          </a:p>
        </p:txBody>
      </p:sp>
    </p:spTree>
    <p:extLst>
      <p:ext uri="{BB962C8B-B14F-4D97-AF65-F5344CB8AC3E}">
        <p14:creationId xmlns:p14="http://schemas.microsoft.com/office/powerpoint/2010/main" val="359594252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E0EA5-76F3-4809-BFB9-232998761A10}"/>
              </a:ext>
            </a:extLst>
          </p:cNvPr>
          <p:cNvSpPr>
            <a:spLocks noGrp="1"/>
          </p:cNvSpPr>
          <p:nvPr>
            <p:ph type="title"/>
          </p:nvPr>
        </p:nvSpPr>
        <p:spPr/>
        <p:txBody>
          <a:bodyPr/>
          <a:lstStyle/>
          <a:p>
            <a:r>
              <a:rPr lang="en-US" dirty="0"/>
              <a:t>Demonstration – Creating a VM in the Portal</a:t>
            </a:r>
          </a:p>
        </p:txBody>
      </p:sp>
      <p:pic>
        <p:nvPicPr>
          <p:cNvPr id="11" name="Picture 10" descr="Icon of two gears with different sizes">
            <a:extLst>
              <a:ext uri="{FF2B5EF4-FFF2-40B4-BE49-F238E27FC236}">
                <a16:creationId xmlns:a16="http://schemas.microsoft.com/office/drawing/2014/main" id="{AB328281-5EE7-4BDC-9CEB-F510FD7A48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636" y="1523292"/>
            <a:ext cx="1054608" cy="1054608"/>
          </a:xfrm>
          <a:prstGeom prst="rect">
            <a:avLst/>
          </a:prstGeom>
        </p:spPr>
      </p:pic>
      <p:sp>
        <p:nvSpPr>
          <p:cNvPr id="35" name="Rectangle 34">
            <a:extLst>
              <a:ext uri="{FF2B5EF4-FFF2-40B4-BE49-F238E27FC236}">
                <a16:creationId xmlns:a16="http://schemas.microsoft.com/office/drawing/2014/main" id="{FA58719F-A18D-4B03-B522-3592CB9DAA73}"/>
              </a:ext>
            </a:extLst>
          </p:cNvPr>
          <p:cNvSpPr/>
          <p:nvPr/>
        </p:nvSpPr>
        <p:spPr bwMode="auto">
          <a:xfrm>
            <a:off x="1811337" y="1522238"/>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Create the virtual machine</a:t>
            </a:r>
          </a:p>
        </p:txBody>
      </p:sp>
      <p:cxnSp>
        <p:nvCxnSpPr>
          <p:cNvPr id="15" name="Straight Connector 14">
            <a:extLst>
              <a:ext uri="{FF2B5EF4-FFF2-40B4-BE49-F238E27FC236}">
                <a16:creationId xmlns:a16="http://schemas.microsoft.com/office/drawing/2014/main" id="{FA41AD65-1E2E-4AA9-B8A5-178C3F45CFB5}"/>
              </a:ext>
              <a:ext uri="{C183D7F6-B498-43B3-948B-1728B52AA6E4}">
                <adec:decorative xmlns:adec="http://schemas.microsoft.com/office/drawing/2017/decorative" val="1"/>
              </a:ext>
            </a:extLst>
          </p:cNvPr>
          <p:cNvCxnSpPr>
            <a:cxnSpLocks/>
          </p:cNvCxnSpPr>
          <p:nvPr/>
        </p:nvCxnSpPr>
        <p:spPr>
          <a:xfrm>
            <a:off x="1835150" y="2683698"/>
            <a:ext cx="101377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smartphone with a cube on the screen">
            <a:extLst>
              <a:ext uri="{FF2B5EF4-FFF2-40B4-BE49-F238E27FC236}">
                <a16:creationId xmlns:a16="http://schemas.microsoft.com/office/drawing/2014/main" id="{06D0FF52-B800-4DD4-A97E-276476D8D1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636" y="2790882"/>
            <a:ext cx="1054608" cy="1054608"/>
          </a:xfrm>
          <a:prstGeom prst="rect">
            <a:avLst/>
          </a:prstGeom>
        </p:spPr>
      </p:pic>
      <p:sp>
        <p:nvSpPr>
          <p:cNvPr id="37" name="Rectangle 36">
            <a:extLst>
              <a:ext uri="{FF2B5EF4-FFF2-40B4-BE49-F238E27FC236}">
                <a16:creationId xmlns:a16="http://schemas.microsoft.com/office/drawing/2014/main" id="{ED0002C7-43F9-44AA-BFA6-FBA4596CD1A9}"/>
              </a:ext>
            </a:extLst>
          </p:cNvPr>
          <p:cNvSpPr/>
          <p:nvPr/>
        </p:nvSpPr>
        <p:spPr bwMode="auto">
          <a:xfrm>
            <a:off x="1811337" y="2790414"/>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Connect to the virtual machine</a:t>
            </a:r>
          </a:p>
        </p:txBody>
      </p:sp>
      <p:cxnSp>
        <p:nvCxnSpPr>
          <p:cNvPr id="26" name="Straight Connector 25">
            <a:extLst>
              <a:ext uri="{FF2B5EF4-FFF2-40B4-BE49-F238E27FC236}">
                <a16:creationId xmlns:a16="http://schemas.microsoft.com/office/drawing/2014/main" id="{EA6BFB7F-0938-4A9D-8300-35E2D376D780}"/>
              </a:ext>
              <a:ext uri="{C183D7F6-B498-43B3-948B-1728B52AA6E4}">
                <adec:decorative xmlns:adec="http://schemas.microsoft.com/office/drawing/2017/decorative" val="1"/>
              </a:ext>
            </a:extLst>
          </p:cNvPr>
          <p:cNvCxnSpPr>
            <a:cxnSpLocks/>
          </p:cNvCxnSpPr>
          <p:nvPr/>
        </p:nvCxnSpPr>
        <p:spPr>
          <a:xfrm>
            <a:off x="1835150" y="3951288"/>
            <a:ext cx="101377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n arrow pointing down to a rectangular shape">
            <a:extLst>
              <a:ext uri="{FF2B5EF4-FFF2-40B4-BE49-F238E27FC236}">
                <a16:creationId xmlns:a16="http://schemas.microsoft.com/office/drawing/2014/main" id="{0EB942E1-6BC5-4E57-808B-53B78F5057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3636" y="4058472"/>
            <a:ext cx="1054608" cy="1054608"/>
          </a:xfrm>
          <a:prstGeom prst="rect">
            <a:avLst/>
          </a:prstGeom>
        </p:spPr>
      </p:pic>
      <p:sp>
        <p:nvSpPr>
          <p:cNvPr id="39" name="Rectangle 38">
            <a:extLst>
              <a:ext uri="{FF2B5EF4-FFF2-40B4-BE49-F238E27FC236}">
                <a16:creationId xmlns:a16="http://schemas.microsoft.com/office/drawing/2014/main" id="{87D90D53-4FA4-4396-96CC-9B560ED597C4}"/>
              </a:ext>
            </a:extLst>
          </p:cNvPr>
          <p:cNvSpPr/>
          <p:nvPr/>
        </p:nvSpPr>
        <p:spPr bwMode="auto">
          <a:xfrm>
            <a:off x="1811337" y="4058590"/>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Install the Web Server role</a:t>
            </a:r>
          </a:p>
        </p:txBody>
      </p:sp>
      <p:cxnSp>
        <p:nvCxnSpPr>
          <p:cNvPr id="27" name="Straight Connector 26">
            <a:extLst>
              <a:ext uri="{FF2B5EF4-FFF2-40B4-BE49-F238E27FC236}">
                <a16:creationId xmlns:a16="http://schemas.microsoft.com/office/drawing/2014/main" id="{F9517915-D8F4-4A09-A2FB-B3BBE5C1825F}"/>
              </a:ext>
              <a:ext uri="{C183D7F6-B498-43B3-948B-1728B52AA6E4}">
                <adec:decorative xmlns:adec="http://schemas.microsoft.com/office/drawing/2017/decorative" val="1"/>
              </a:ext>
            </a:extLst>
          </p:cNvPr>
          <p:cNvCxnSpPr>
            <a:cxnSpLocks/>
          </p:cNvCxnSpPr>
          <p:nvPr/>
        </p:nvCxnSpPr>
        <p:spPr>
          <a:xfrm>
            <a:off x="1835150" y="5218878"/>
            <a:ext cx="101377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magnifying glass showing a chart">
            <a:extLst>
              <a:ext uri="{FF2B5EF4-FFF2-40B4-BE49-F238E27FC236}">
                <a16:creationId xmlns:a16="http://schemas.microsoft.com/office/drawing/2014/main" id="{F0E393CF-40AE-4399-8DFE-A8E2B0D3FC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3636" y="5326062"/>
            <a:ext cx="1054608" cy="1054608"/>
          </a:xfrm>
          <a:prstGeom prst="rect">
            <a:avLst/>
          </a:prstGeom>
        </p:spPr>
      </p:pic>
      <p:sp>
        <p:nvSpPr>
          <p:cNvPr id="41" name="Rectangle 40">
            <a:extLst>
              <a:ext uri="{FF2B5EF4-FFF2-40B4-BE49-F238E27FC236}">
                <a16:creationId xmlns:a16="http://schemas.microsoft.com/office/drawing/2014/main" id="{CD235B70-A6DC-47EC-9DE7-B0DAC6DB136E}"/>
              </a:ext>
            </a:extLst>
          </p:cNvPr>
          <p:cNvSpPr/>
          <p:nvPr/>
        </p:nvSpPr>
        <p:spPr bwMode="auto">
          <a:xfrm>
            <a:off x="1811337" y="5326765"/>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View the IIS welcome page</a:t>
            </a:r>
          </a:p>
        </p:txBody>
      </p:sp>
    </p:spTree>
    <p:extLst>
      <p:ext uri="{BB962C8B-B14F-4D97-AF65-F5344CB8AC3E}">
        <p14:creationId xmlns:p14="http://schemas.microsoft.com/office/powerpoint/2010/main" val="267121611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730F0-7810-4342-8909-DAE821E80E7D}"/>
              </a:ext>
            </a:extLst>
          </p:cNvPr>
          <p:cNvSpPr>
            <a:spLocks noGrp="1"/>
          </p:cNvSpPr>
          <p:nvPr>
            <p:ph type="title"/>
          </p:nvPr>
        </p:nvSpPr>
        <p:spPr/>
        <p:txBody>
          <a:bodyPr/>
          <a:lstStyle/>
          <a:p>
            <a:r>
              <a:rPr lang="en-US" dirty="0"/>
              <a:t>Connect to Virtual Machines</a:t>
            </a:r>
          </a:p>
        </p:txBody>
      </p:sp>
      <p:pic>
        <p:nvPicPr>
          <p:cNvPr id="5" name="Picture 4" descr="A Bastion subnet provides access to a virtual machine subnet. ">
            <a:extLst>
              <a:ext uri="{FF2B5EF4-FFF2-40B4-BE49-F238E27FC236}">
                <a16:creationId xmlns:a16="http://schemas.microsoft.com/office/drawing/2014/main" id="{7B75309C-C877-4152-89D9-4599ACA8E519}"/>
              </a:ext>
            </a:extLst>
          </p:cNvPr>
          <p:cNvPicPr>
            <a:picLocks noChangeAspect="1"/>
          </p:cNvPicPr>
          <p:nvPr/>
        </p:nvPicPr>
        <p:blipFill>
          <a:blip r:embed="rId3"/>
          <a:stretch>
            <a:fillRect/>
          </a:stretch>
        </p:blipFill>
        <p:spPr>
          <a:xfrm>
            <a:off x="1564425" y="1328326"/>
            <a:ext cx="8377244" cy="3418771"/>
          </a:xfrm>
          <a:prstGeom prst="rect">
            <a:avLst/>
          </a:prstGeom>
        </p:spPr>
      </p:pic>
      <p:sp>
        <p:nvSpPr>
          <p:cNvPr id="74" name="Rectangle 73">
            <a:extLst>
              <a:ext uri="{FF2B5EF4-FFF2-40B4-BE49-F238E27FC236}">
                <a16:creationId xmlns:a16="http://schemas.microsoft.com/office/drawing/2014/main" id="{CC7FA019-48EB-452E-9F30-5C27E672055D}"/>
              </a:ext>
            </a:extLst>
          </p:cNvPr>
          <p:cNvSpPr/>
          <p:nvPr/>
        </p:nvSpPr>
        <p:spPr>
          <a:xfrm>
            <a:off x="465138" y="5204298"/>
            <a:ext cx="3788653" cy="108097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a:solidFill>
                  <a:schemeClr val="tx1"/>
                </a:solidFill>
                <a:cs typeface="Segoe UI" panose="020B0502040204020203" pitchFamily="34" charset="0"/>
              </a:rPr>
              <a:t>Bastion Subnet for RDP/SSH through the Portal over SSL</a:t>
            </a:r>
          </a:p>
        </p:txBody>
      </p:sp>
      <p:sp>
        <p:nvSpPr>
          <p:cNvPr id="72" name="Rectangle 71">
            <a:extLst>
              <a:ext uri="{FF2B5EF4-FFF2-40B4-BE49-F238E27FC236}">
                <a16:creationId xmlns:a16="http://schemas.microsoft.com/office/drawing/2014/main" id="{316296C6-6DB4-432B-884B-E17A40C565B1}"/>
              </a:ext>
            </a:extLst>
          </p:cNvPr>
          <p:cNvSpPr/>
          <p:nvPr/>
        </p:nvSpPr>
        <p:spPr>
          <a:xfrm>
            <a:off x="4382580" y="5213654"/>
            <a:ext cx="3788654" cy="108097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dirty="0">
                <a:solidFill>
                  <a:schemeClr val="tx1"/>
                </a:solidFill>
                <a:cs typeface="Segoe UI" panose="020B0502040204020203" pitchFamily="34" charset="0"/>
              </a:rPr>
              <a:t>Remote Desktop Protocol for Windows-based Virtual Machines</a:t>
            </a:r>
          </a:p>
        </p:txBody>
      </p:sp>
      <p:sp>
        <p:nvSpPr>
          <p:cNvPr id="73" name="Rectangle 72">
            <a:extLst>
              <a:ext uri="{FF2B5EF4-FFF2-40B4-BE49-F238E27FC236}">
                <a16:creationId xmlns:a16="http://schemas.microsoft.com/office/drawing/2014/main" id="{13B828A2-AF1E-4C6E-8B45-FBC7295CAD6B}"/>
              </a:ext>
            </a:extLst>
          </p:cNvPr>
          <p:cNvSpPr/>
          <p:nvPr/>
        </p:nvSpPr>
        <p:spPr>
          <a:xfrm>
            <a:off x="8220784" y="5194568"/>
            <a:ext cx="3788653" cy="108097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dirty="0">
                <a:solidFill>
                  <a:schemeClr val="tx1"/>
                </a:solidFill>
                <a:cs typeface="Segoe UI" panose="020B0502040204020203" pitchFamily="34" charset="0"/>
              </a:rPr>
              <a:t>Secure Shell Protocol for Linux based Virtual Machines</a:t>
            </a:r>
          </a:p>
        </p:txBody>
      </p:sp>
      <p:sp>
        <p:nvSpPr>
          <p:cNvPr id="65" name="Rectangle 64">
            <a:extLst>
              <a:ext uri="{FF2B5EF4-FFF2-40B4-BE49-F238E27FC236}">
                <a16:creationId xmlns:a16="http://schemas.microsoft.com/office/drawing/2014/main" id="{857F89EC-90A4-449E-8289-D612E43DF098}"/>
              </a:ext>
              <a:ext uri="{C183D7F6-B498-43B3-948B-1728B52AA6E4}">
                <adec:decorative xmlns:adec="http://schemas.microsoft.com/office/drawing/2017/decorative" val="1"/>
              </a:ext>
            </a:extLst>
          </p:cNvPr>
          <p:cNvSpPr/>
          <p:nvPr/>
        </p:nvSpPr>
        <p:spPr bwMode="auto">
          <a:xfrm>
            <a:off x="438150" y="1192214"/>
            <a:ext cx="11571287" cy="372191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spTree>
    <p:extLst>
      <p:ext uri="{BB962C8B-B14F-4D97-AF65-F5344CB8AC3E}">
        <p14:creationId xmlns:p14="http://schemas.microsoft.com/office/powerpoint/2010/main" val="421160474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6702D-0E49-4A49-8227-E762CF8E7A23}"/>
              </a:ext>
            </a:extLst>
          </p:cNvPr>
          <p:cNvSpPr>
            <a:spLocks noGrp="1"/>
          </p:cNvSpPr>
          <p:nvPr>
            <p:ph type="title"/>
          </p:nvPr>
        </p:nvSpPr>
        <p:spPr/>
        <p:txBody>
          <a:bodyPr/>
          <a:lstStyle/>
          <a:p>
            <a:r>
              <a:rPr lang="en-US" dirty="0"/>
              <a:t>Connect to Windows Virtual Machines</a:t>
            </a:r>
          </a:p>
        </p:txBody>
      </p:sp>
      <p:sp>
        <p:nvSpPr>
          <p:cNvPr id="5" name="Rectangle 4">
            <a:extLst>
              <a:ext uri="{FF2B5EF4-FFF2-40B4-BE49-F238E27FC236}">
                <a16:creationId xmlns:a16="http://schemas.microsoft.com/office/drawing/2014/main" id="{3EE9A2AD-CF1C-4E1E-879F-947B97450D61}"/>
              </a:ext>
            </a:extLst>
          </p:cNvPr>
          <p:cNvSpPr/>
          <p:nvPr/>
        </p:nvSpPr>
        <p:spPr>
          <a:xfrm>
            <a:off x="427038" y="1285957"/>
            <a:ext cx="4352544" cy="241688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latin typeface="+mj-lt"/>
              </a:rPr>
              <a:t>Remote Desktop Protocol </a:t>
            </a:r>
            <a:r>
              <a:rPr lang="en-US" sz="2400">
                <a:solidFill>
                  <a:schemeClr val="tx1"/>
                </a:solidFill>
              </a:rPr>
              <a:t>(RDP) creates a GUI session and accepts inbound traffic on TCP port 3389</a:t>
            </a:r>
          </a:p>
        </p:txBody>
      </p:sp>
      <p:sp>
        <p:nvSpPr>
          <p:cNvPr id="8" name="Rectangle 7">
            <a:extLst>
              <a:ext uri="{FF2B5EF4-FFF2-40B4-BE49-F238E27FC236}">
                <a16:creationId xmlns:a16="http://schemas.microsoft.com/office/drawing/2014/main" id="{A5681400-77DB-4224-AF8D-454479CA45BD}"/>
              </a:ext>
            </a:extLst>
          </p:cNvPr>
          <p:cNvSpPr/>
          <p:nvPr/>
        </p:nvSpPr>
        <p:spPr>
          <a:xfrm>
            <a:off x="427038" y="3818876"/>
            <a:ext cx="4352544" cy="241688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err="1">
                <a:solidFill>
                  <a:schemeClr val="tx1"/>
                </a:solidFill>
                <a:latin typeface="+mj-lt"/>
              </a:rPr>
              <a:t>WinRM</a:t>
            </a:r>
            <a:r>
              <a:rPr lang="en-US" sz="2400">
                <a:solidFill>
                  <a:schemeClr val="tx1"/>
                </a:solidFill>
              </a:rPr>
              <a:t> creates a command-line session so can run scripts</a:t>
            </a:r>
          </a:p>
        </p:txBody>
      </p:sp>
      <p:sp>
        <p:nvSpPr>
          <p:cNvPr id="10" name="Rectangle 9">
            <a:extLst>
              <a:ext uri="{FF2B5EF4-FFF2-40B4-BE49-F238E27FC236}">
                <a16:creationId xmlns:a16="http://schemas.microsoft.com/office/drawing/2014/main" id="{32943D17-920D-44F7-A8FF-31B985C18BD5}"/>
              </a:ext>
              <a:ext uri="{C183D7F6-B498-43B3-948B-1728B52AA6E4}">
                <adec:decorative xmlns:adec="http://schemas.microsoft.com/office/drawing/2017/decorative" val="1"/>
              </a:ext>
            </a:extLst>
          </p:cNvPr>
          <p:cNvSpPr/>
          <p:nvPr/>
        </p:nvSpPr>
        <p:spPr bwMode="auto">
          <a:xfrm>
            <a:off x="4914900" y="1192213"/>
            <a:ext cx="70945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6" name="Picture 7" descr="Screenshot that shows Connect - highlighting RDP showing the flow to the Remote Desktop Connection pop up window">
            <a:extLst>
              <a:ext uri="{FF2B5EF4-FFF2-40B4-BE49-F238E27FC236}">
                <a16:creationId xmlns:a16="http://schemas.microsoft.com/office/drawing/2014/main" id="{65E6BF21-22A3-45E2-BC28-552F60F9C8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9575" y="1349467"/>
            <a:ext cx="4325185" cy="4886295"/>
          </a:xfrm>
          <a:prstGeom prst="rect">
            <a:avLst/>
          </a:prstGeom>
        </p:spPr>
      </p:pic>
    </p:spTree>
    <p:extLst>
      <p:ext uri="{BB962C8B-B14F-4D97-AF65-F5344CB8AC3E}">
        <p14:creationId xmlns:p14="http://schemas.microsoft.com/office/powerpoint/2010/main" val="18875333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Connect to Linux Virtual Machines</a:t>
            </a:r>
          </a:p>
        </p:txBody>
      </p:sp>
      <p:sp>
        <p:nvSpPr>
          <p:cNvPr id="5" name="Rectangle 4">
            <a:extLst>
              <a:ext uri="{FF2B5EF4-FFF2-40B4-BE49-F238E27FC236}">
                <a16:creationId xmlns:a16="http://schemas.microsoft.com/office/drawing/2014/main" id="{3600A6BE-666F-4429-B2DE-87C2565E7278}"/>
              </a:ext>
              <a:ext uri="{C183D7F6-B498-43B3-948B-1728B52AA6E4}">
                <adec:decorative xmlns:adec="http://schemas.microsoft.com/office/drawing/2017/decorative" val="1"/>
              </a:ext>
            </a:extLst>
          </p:cNvPr>
          <p:cNvSpPr/>
          <p:nvPr/>
        </p:nvSpPr>
        <p:spPr bwMode="auto">
          <a:xfrm>
            <a:off x="427038" y="1192212"/>
            <a:ext cx="11582400" cy="34305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3" name="Picture 4" descr="Screenshot of an Administrator account showing the Authentication type and SSH public key settings">
            <a:extLst>
              <a:ext uri="{FF2B5EF4-FFF2-40B4-BE49-F238E27FC236}">
                <a16:creationId xmlns:a16="http://schemas.microsoft.com/office/drawing/2014/main" id="{BADF401A-B6CE-4287-9559-C6CEEC8E5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85" y="1406213"/>
            <a:ext cx="10945906" cy="3002586"/>
          </a:xfrm>
          <a:prstGeom prst="rect">
            <a:avLst/>
          </a:prstGeom>
        </p:spPr>
      </p:pic>
      <p:sp>
        <p:nvSpPr>
          <p:cNvPr id="6" name="Rectangle 5">
            <a:extLst>
              <a:ext uri="{FF2B5EF4-FFF2-40B4-BE49-F238E27FC236}">
                <a16:creationId xmlns:a16="http://schemas.microsoft.com/office/drawing/2014/main" id="{91850D4D-D7D3-4EB5-B566-464B5E799D74}"/>
              </a:ext>
            </a:extLst>
          </p:cNvPr>
          <p:cNvSpPr/>
          <p:nvPr/>
        </p:nvSpPr>
        <p:spPr>
          <a:xfrm>
            <a:off x="427037" y="4778247"/>
            <a:ext cx="3749058" cy="158349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a:solidFill>
                  <a:schemeClr val="tx1"/>
                </a:solidFill>
              </a:rPr>
              <a:t>Authenticate with a SSH public key or password</a:t>
            </a:r>
            <a:endParaRPr lang="bs-Latn-BA" sz="2200">
              <a:solidFill>
                <a:schemeClr val="tx1"/>
              </a:solidFill>
            </a:endParaRPr>
          </a:p>
        </p:txBody>
      </p:sp>
      <p:sp>
        <p:nvSpPr>
          <p:cNvPr id="7" name="Rectangle 6">
            <a:extLst>
              <a:ext uri="{FF2B5EF4-FFF2-40B4-BE49-F238E27FC236}">
                <a16:creationId xmlns:a16="http://schemas.microsoft.com/office/drawing/2014/main" id="{2D045941-8DD5-4757-953D-1524090ACBA9}"/>
              </a:ext>
            </a:extLst>
          </p:cNvPr>
          <p:cNvSpPr/>
          <p:nvPr/>
        </p:nvSpPr>
        <p:spPr>
          <a:xfrm>
            <a:off x="4343708" y="4778247"/>
            <a:ext cx="3749058" cy="158349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dirty="0">
                <a:solidFill>
                  <a:schemeClr val="tx1"/>
                </a:solidFill>
              </a:rPr>
              <a:t>SSH is an encrypted connection protocol that allows secure logins over unsecured connections</a:t>
            </a:r>
          </a:p>
        </p:txBody>
      </p:sp>
      <p:sp>
        <p:nvSpPr>
          <p:cNvPr id="8" name="Rectangle 7">
            <a:extLst>
              <a:ext uri="{FF2B5EF4-FFF2-40B4-BE49-F238E27FC236}">
                <a16:creationId xmlns:a16="http://schemas.microsoft.com/office/drawing/2014/main" id="{3CC594C0-3931-4DEA-9FD3-8CF0CC16BBD3}"/>
              </a:ext>
            </a:extLst>
          </p:cNvPr>
          <p:cNvSpPr/>
          <p:nvPr/>
        </p:nvSpPr>
        <p:spPr>
          <a:xfrm>
            <a:off x="8260378" y="4778247"/>
            <a:ext cx="3749058" cy="158349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a:solidFill>
                  <a:schemeClr val="tx1"/>
                </a:solidFill>
              </a:rPr>
              <a:t>There are public and private keys</a:t>
            </a:r>
          </a:p>
        </p:txBody>
      </p:sp>
    </p:spTree>
    <p:extLst>
      <p:ext uri="{BB962C8B-B14F-4D97-AF65-F5344CB8AC3E}">
        <p14:creationId xmlns:p14="http://schemas.microsoft.com/office/powerpoint/2010/main" val="3677242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8FB20-46D2-4943-ADED-7641A1930BB9}"/>
              </a:ext>
            </a:extLst>
          </p:cNvPr>
          <p:cNvSpPr>
            <a:spLocks noGrp="1"/>
          </p:cNvSpPr>
          <p:nvPr>
            <p:ph type="title"/>
          </p:nvPr>
        </p:nvSpPr>
        <p:spPr/>
        <p:txBody>
          <a:bodyPr/>
          <a:lstStyle/>
          <a:p>
            <a:r>
              <a:rPr lang="en-US"/>
              <a:t>Demonstration – Connect to Linux VMs</a:t>
            </a:r>
          </a:p>
        </p:txBody>
      </p:sp>
      <p:pic>
        <p:nvPicPr>
          <p:cNvPr id="7" name="Picture 6" descr="Icon of a key">
            <a:extLst>
              <a:ext uri="{FF2B5EF4-FFF2-40B4-BE49-F238E27FC236}">
                <a16:creationId xmlns:a16="http://schemas.microsoft.com/office/drawing/2014/main" id="{CE3EAC1D-1B6A-45AD-B314-20EFFDC536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684" y="1512814"/>
            <a:ext cx="1065276" cy="1063752"/>
          </a:xfrm>
          <a:prstGeom prst="rect">
            <a:avLst/>
          </a:prstGeom>
        </p:spPr>
      </p:pic>
      <p:sp>
        <p:nvSpPr>
          <p:cNvPr id="26" name="Rectangle 25">
            <a:extLst>
              <a:ext uri="{FF2B5EF4-FFF2-40B4-BE49-F238E27FC236}">
                <a16:creationId xmlns:a16="http://schemas.microsoft.com/office/drawing/2014/main" id="{0BEFB359-20EB-4FF8-8FB8-ECA6887FB210}"/>
              </a:ext>
            </a:extLst>
          </p:cNvPr>
          <p:cNvSpPr/>
          <p:nvPr/>
        </p:nvSpPr>
        <p:spPr bwMode="auto">
          <a:xfrm>
            <a:off x="1811337" y="1522238"/>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Create the SSH keys</a:t>
            </a:r>
          </a:p>
        </p:txBody>
      </p:sp>
      <p:cxnSp>
        <p:nvCxnSpPr>
          <p:cNvPr id="13" name="Straight Connector 12">
            <a:extLst>
              <a:ext uri="{FF2B5EF4-FFF2-40B4-BE49-F238E27FC236}">
                <a16:creationId xmlns:a16="http://schemas.microsoft.com/office/drawing/2014/main" id="{7665328E-AEB9-4203-A8F1-311B84F3EB14}"/>
              </a:ext>
              <a:ext uri="{C183D7F6-B498-43B3-948B-1728B52AA6E4}">
                <adec:decorative xmlns:adec="http://schemas.microsoft.com/office/drawing/2017/decorative" val="1"/>
              </a:ext>
            </a:extLst>
          </p:cNvPr>
          <p:cNvCxnSpPr>
            <a:cxnSpLocks/>
          </p:cNvCxnSpPr>
          <p:nvPr/>
        </p:nvCxnSpPr>
        <p:spPr>
          <a:xfrm>
            <a:off x="1806575" y="2674152"/>
            <a:ext cx="101568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two people">
            <a:extLst>
              <a:ext uri="{FF2B5EF4-FFF2-40B4-BE49-F238E27FC236}">
                <a16:creationId xmlns:a16="http://schemas.microsoft.com/office/drawing/2014/main" id="{9FA4FCE1-1253-4B98-8D06-40FB8865E2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684" y="2771738"/>
            <a:ext cx="1065276" cy="1063752"/>
          </a:xfrm>
          <a:prstGeom prst="rect">
            <a:avLst/>
          </a:prstGeom>
        </p:spPr>
      </p:pic>
      <p:sp>
        <p:nvSpPr>
          <p:cNvPr id="27" name="Rectangle 26">
            <a:extLst>
              <a:ext uri="{FF2B5EF4-FFF2-40B4-BE49-F238E27FC236}">
                <a16:creationId xmlns:a16="http://schemas.microsoft.com/office/drawing/2014/main" id="{51B4B466-163F-479F-8C60-490AB3C891D4}"/>
              </a:ext>
            </a:extLst>
          </p:cNvPr>
          <p:cNvSpPr/>
          <p:nvPr/>
        </p:nvSpPr>
        <p:spPr bwMode="auto">
          <a:xfrm>
            <a:off x="1811337" y="2790414"/>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Create the Linux machine and assign the public SSH key</a:t>
            </a:r>
          </a:p>
        </p:txBody>
      </p:sp>
      <p:cxnSp>
        <p:nvCxnSpPr>
          <p:cNvPr id="21" name="Straight Connector 20">
            <a:extLst>
              <a:ext uri="{FF2B5EF4-FFF2-40B4-BE49-F238E27FC236}">
                <a16:creationId xmlns:a16="http://schemas.microsoft.com/office/drawing/2014/main" id="{A6C1AE32-4967-493C-A078-C51C2A37D501}"/>
              </a:ext>
              <a:ext uri="{C183D7F6-B498-43B3-948B-1728B52AA6E4}">
                <adec:decorative xmlns:adec="http://schemas.microsoft.com/office/drawing/2017/decorative" val="1"/>
              </a:ext>
            </a:extLst>
          </p:cNvPr>
          <p:cNvCxnSpPr>
            <a:cxnSpLocks/>
          </p:cNvCxnSpPr>
          <p:nvPr/>
        </p:nvCxnSpPr>
        <p:spPr>
          <a:xfrm>
            <a:off x="1806575" y="3933076"/>
            <a:ext cx="101568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 server with cloud in the middle">
            <a:extLst>
              <a:ext uri="{FF2B5EF4-FFF2-40B4-BE49-F238E27FC236}">
                <a16:creationId xmlns:a16="http://schemas.microsoft.com/office/drawing/2014/main" id="{9ED3DE51-3838-4C13-BC6A-F7D6021D19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2684" y="4030662"/>
            <a:ext cx="1065276" cy="1063752"/>
          </a:xfrm>
          <a:prstGeom prst="rect">
            <a:avLst/>
          </a:prstGeom>
        </p:spPr>
      </p:pic>
      <p:sp>
        <p:nvSpPr>
          <p:cNvPr id="28" name="Rectangle 27">
            <a:extLst>
              <a:ext uri="{FF2B5EF4-FFF2-40B4-BE49-F238E27FC236}">
                <a16:creationId xmlns:a16="http://schemas.microsoft.com/office/drawing/2014/main" id="{E8F47453-366F-4BF3-9D46-97F98BBA5D45}"/>
              </a:ext>
            </a:extLst>
          </p:cNvPr>
          <p:cNvSpPr/>
          <p:nvPr/>
        </p:nvSpPr>
        <p:spPr bwMode="auto">
          <a:xfrm>
            <a:off x="1811337" y="4058590"/>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Access the server using SSH</a:t>
            </a:r>
          </a:p>
        </p:txBody>
      </p:sp>
    </p:spTree>
    <p:extLst>
      <p:ext uri="{BB962C8B-B14F-4D97-AF65-F5344CB8AC3E}">
        <p14:creationId xmlns:p14="http://schemas.microsoft.com/office/powerpoint/2010/main" val="397600859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Virtual Machines</a:t>
            </a:r>
          </a:p>
        </p:txBody>
      </p:sp>
      <p:sp>
        <p:nvSpPr>
          <p:cNvPr id="4" name="Rectangle 3">
            <a:extLst>
              <a:ext uri="{FF2B5EF4-FFF2-40B4-BE49-F238E27FC236}">
                <a16:creationId xmlns:a16="http://schemas.microsoft.com/office/drawing/2014/main" id="{99CEA47A-6547-4050-BEF3-BA184418296B}"/>
              </a:ext>
            </a:extLst>
          </p:cNvPr>
          <p:cNvSpPr/>
          <p:nvPr/>
        </p:nvSpPr>
        <p:spPr bwMode="auto">
          <a:xfrm>
            <a:off x="427039" y="1268095"/>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 Questions</a:t>
            </a:r>
          </a:p>
        </p:txBody>
      </p:sp>
      <p:sp>
        <p:nvSpPr>
          <p:cNvPr id="5" name="Rectangle 4">
            <a:extLst>
              <a:ext uri="{FF2B5EF4-FFF2-40B4-BE49-F238E27FC236}">
                <a16:creationId xmlns:a16="http://schemas.microsoft.com/office/drawing/2014/main" id="{9267AD01-F0D9-4222-9157-302AAE29FF26}"/>
              </a:ext>
            </a:extLst>
          </p:cNvPr>
          <p:cNvSpPr/>
          <p:nvPr/>
        </p:nvSpPr>
        <p:spPr bwMode="auto">
          <a:xfrm>
            <a:off x="4876800" y="1268095"/>
            <a:ext cx="713232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pic>
        <p:nvPicPr>
          <p:cNvPr id="3" name="Picture 2">
            <a:extLst>
              <a:ext uri="{FF2B5EF4-FFF2-40B4-BE49-F238E27FC236}">
                <a16:creationId xmlns:a16="http://schemas.microsoft.com/office/drawing/2014/main" id="{4E2D225B-EB30-4D04-A66E-A8A0A1A66B5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397" y="2559343"/>
            <a:ext cx="1494645" cy="2173707"/>
          </a:xfrm>
          <a:prstGeom prst="rect">
            <a:avLst/>
          </a:prstGeom>
        </p:spPr>
      </p:pic>
      <p:grpSp>
        <p:nvGrpSpPr>
          <p:cNvPr id="13" name="Group 12">
            <a:extLst>
              <a:ext uri="{FF2B5EF4-FFF2-40B4-BE49-F238E27FC236}">
                <a16:creationId xmlns:a16="http://schemas.microsoft.com/office/drawing/2014/main" id="{17C25A5E-DDD4-41E6-8197-D9F15F23104E}"/>
              </a:ext>
              <a:ext uri="{C183D7F6-B498-43B3-948B-1728B52AA6E4}">
                <adec:decorative xmlns:adec="http://schemas.microsoft.com/office/drawing/2017/decorative" val="1"/>
              </a:ext>
            </a:extLst>
          </p:cNvPr>
          <p:cNvGrpSpPr/>
          <p:nvPr/>
        </p:nvGrpSpPr>
        <p:grpSpPr>
          <a:xfrm>
            <a:off x="4866005" y="1915704"/>
            <a:ext cx="7167648" cy="4594276"/>
            <a:chOff x="4866005" y="1926703"/>
            <a:chExt cx="7167648" cy="4062418"/>
          </a:xfrm>
        </p:grpSpPr>
        <p:sp>
          <p:nvSpPr>
            <p:cNvPr id="6" name="Rectangle 5">
              <a:extLst>
                <a:ext uri="{FF2B5EF4-FFF2-40B4-BE49-F238E27FC236}">
                  <a16:creationId xmlns:a16="http://schemas.microsoft.com/office/drawing/2014/main" id="{FBB9BCA6-470A-4AA8-A4F2-96EF8BEFDC84}"/>
                </a:ext>
              </a:extLst>
            </p:cNvPr>
            <p:cNvSpPr/>
            <p:nvPr/>
          </p:nvSpPr>
          <p:spPr>
            <a:xfrm>
              <a:off x="4876624" y="1926703"/>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Introduction to Azure virtual machines</a:t>
              </a:r>
            </a:p>
          </p:txBody>
        </p:sp>
        <p:sp>
          <p:nvSpPr>
            <p:cNvPr id="8" name="Rectangle 7">
              <a:extLst>
                <a:ext uri="{FF2B5EF4-FFF2-40B4-BE49-F238E27FC236}">
                  <a16:creationId xmlns:a16="http://schemas.microsoft.com/office/drawing/2014/main" id="{08488AB2-5B80-4F67-9D74-E3C563B9F693}"/>
                </a:ext>
              </a:extLst>
            </p:cNvPr>
            <p:cNvSpPr/>
            <p:nvPr/>
          </p:nvSpPr>
          <p:spPr>
            <a:xfrm>
              <a:off x="4876624" y="2487890"/>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Deploy Azure virtual machines from VHD templates</a:t>
              </a:r>
            </a:p>
          </p:txBody>
        </p:sp>
        <p:sp>
          <p:nvSpPr>
            <p:cNvPr id="10" name="Rectangle 9">
              <a:extLst>
                <a:ext uri="{FF2B5EF4-FFF2-40B4-BE49-F238E27FC236}">
                  <a16:creationId xmlns:a16="http://schemas.microsoft.com/office/drawing/2014/main" id="{873EFA14-76FA-4AAE-9639-E9AE3E90D9FF}"/>
                </a:ext>
              </a:extLst>
            </p:cNvPr>
            <p:cNvSpPr/>
            <p:nvPr/>
          </p:nvSpPr>
          <p:spPr>
            <a:xfrm>
              <a:off x="4876624" y="3089470"/>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Choose the right disk storage for your virtual machine workload</a:t>
              </a:r>
            </a:p>
          </p:txBody>
        </p:sp>
        <p:sp>
          <p:nvSpPr>
            <p:cNvPr id="21" name="Rectangle 20">
              <a:extLst>
                <a:ext uri="{FF2B5EF4-FFF2-40B4-BE49-F238E27FC236}">
                  <a16:creationId xmlns:a16="http://schemas.microsoft.com/office/drawing/2014/main" id="{0FEB161E-2AA3-46F0-8769-33E354ACEEF8}"/>
                </a:ext>
              </a:extLst>
            </p:cNvPr>
            <p:cNvSpPr/>
            <p:nvPr/>
          </p:nvSpPr>
          <p:spPr>
            <a:xfrm>
              <a:off x="4866005" y="3656818"/>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Add and size disks in Azure virtual machines</a:t>
              </a:r>
            </a:p>
          </p:txBody>
        </p:sp>
        <p:sp>
          <p:nvSpPr>
            <p:cNvPr id="23" name="Rectangle 22">
              <a:extLst>
                <a:ext uri="{FF2B5EF4-FFF2-40B4-BE49-F238E27FC236}">
                  <a16:creationId xmlns:a16="http://schemas.microsoft.com/office/drawing/2014/main" id="{DF09DD98-8FC4-41F2-920F-C540BA5012CA}"/>
                </a:ext>
              </a:extLst>
            </p:cNvPr>
            <p:cNvSpPr/>
            <p:nvPr/>
          </p:nvSpPr>
          <p:spPr>
            <a:xfrm>
              <a:off x="4876624" y="4203214"/>
              <a:ext cx="7132320" cy="54102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Create a Linux virtual machine in Azure</a:t>
              </a:r>
            </a:p>
          </p:txBody>
        </p:sp>
        <p:sp>
          <p:nvSpPr>
            <p:cNvPr id="15" name="Rectangle 14">
              <a:extLst>
                <a:ext uri="{FF2B5EF4-FFF2-40B4-BE49-F238E27FC236}">
                  <a16:creationId xmlns:a16="http://schemas.microsoft.com/office/drawing/2014/main" id="{13FE7D31-5C35-4934-A2B9-9777D9F4B4C9}"/>
                </a:ext>
              </a:extLst>
            </p:cNvPr>
            <p:cNvSpPr/>
            <p:nvPr/>
          </p:nvSpPr>
          <p:spPr>
            <a:xfrm>
              <a:off x="4887243" y="4716579"/>
              <a:ext cx="7132320" cy="54102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Create a Windows virtual machine in Azure</a:t>
              </a:r>
            </a:p>
          </p:txBody>
        </p:sp>
        <p:sp>
          <p:nvSpPr>
            <p:cNvPr id="12" name="Rectangle 11">
              <a:extLst>
                <a:ext uri="{FF2B5EF4-FFF2-40B4-BE49-F238E27FC236}">
                  <a16:creationId xmlns:a16="http://schemas.microsoft.com/office/drawing/2014/main" id="{D2555CCF-3761-4F06-939F-02319108FBCB}"/>
                </a:ext>
              </a:extLst>
            </p:cNvPr>
            <p:cNvSpPr/>
            <p:nvPr/>
          </p:nvSpPr>
          <p:spPr>
            <a:xfrm>
              <a:off x="4866005" y="5257601"/>
              <a:ext cx="7132320" cy="73152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Connect to virtual machines through the Azure portal by using Azure Bastion</a:t>
              </a:r>
            </a:p>
          </p:txBody>
        </p:sp>
        <p:cxnSp>
          <p:nvCxnSpPr>
            <p:cNvPr id="7" name="Straight Connector 6">
              <a:extLst>
                <a:ext uri="{FF2B5EF4-FFF2-40B4-BE49-F238E27FC236}">
                  <a16:creationId xmlns:a16="http://schemas.microsoft.com/office/drawing/2014/main" id="{2EE64B8D-4B71-46B0-BAB2-6640998B9CCB}"/>
                </a:ext>
                <a:ext uri="{C183D7F6-B498-43B3-948B-1728B52AA6E4}">
                  <adec:decorative xmlns:adec="http://schemas.microsoft.com/office/drawing/2017/decorative" val="1"/>
                </a:ext>
              </a:extLst>
            </p:cNvPr>
            <p:cNvCxnSpPr>
              <a:cxnSpLocks/>
            </p:cNvCxnSpPr>
            <p:nvPr/>
          </p:nvCxnSpPr>
          <p:spPr>
            <a:xfrm>
              <a:off x="4876800" y="2538046"/>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598B1C6-6B27-488F-BB20-E2109DA0CDE2}"/>
                </a:ext>
                <a:ext uri="{C183D7F6-B498-43B3-948B-1728B52AA6E4}">
                  <adec:decorative xmlns:adec="http://schemas.microsoft.com/office/drawing/2017/decorative" val="1"/>
                </a:ext>
              </a:extLst>
            </p:cNvPr>
            <p:cNvCxnSpPr>
              <a:cxnSpLocks/>
            </p:cNvCxnSpPr>
            <p:nvPr/>
          </p:nvCxnSpPr>
          <p:spPr>
            <a:xfrm>
              <a:off x="4876800" y="3072667"/>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BC8D369-1261-4DE3-87E9-6FA0B7B9E1C8}"/>
                </a:ext>
                <a:ext uri="{C183D7F6-B498-43B3-948B-1728B52AA6E4}">
                  <adec:decorative xmlns:adec="http://schemas.microsoft.com/office/drawing/2017/decorative" val="1"/>
                </a:ext>
              </a:extLst>
            </p:cNvPr>
            <p:cNvCxnSpPr>
              <a:cxnSpLocks/>
            </p:cNvCxnSpPr>
            <p:nvPr/>
          </p:nvCxnSpPr>
          <p:spPr>
            <a:xfrm>
              <a:off x="4876624" y="4205458"/>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4E73B62-7BFC-4890-BAF8-A9EF60A1DF43}"/>
                </a:ext>
                <a:ext uri="{C183D7F6-B498-43B3-948B-1728B52AA6E4}">
                  <adec:decorative xmlns:adec="http://schemas.microsoft.com/office/drawing/2017/decorative" val="1"/>
                </a:ext>
              </a:extLst>
            </p:cNvPr>
            <p:cNvCxnSpPr>
              <a:cxnSpLocks/>
            </p:cNvCxnSpPr>
            <p:nvPr/>
          </p:nvCxnSpPr>
          <p:spPr>
            <a:xfrm>
              <a:off x="4901509" y="3656818"/>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4D73E2C-495A-469C-9CD9-B7A6D9FB19E7}"/>
                </a:ext>
                <a:ext uri="{C183D7F6-B498-43B3-948B-1728B52AA6E4}">
                  <adec:decorative xmlns:adec="http://schemas.microsoft.com/office/drawing/2017/decorative" val="1"/>
                </a:ext>
              </a:extLst>
            </p:cNvPr>
            <p:cNvCxnSpPr>
              <a:cxnSpLocks/>
            </p:cNvCxnSpPr>
            <p:nvPr/>
          </p:nvCxnSpPr>
          <p:spPr>
            <a:xfrm>
              <a:off x="4876624" y="4752541"/>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20D07B-216C-49D2-B3B5-E69FA384AA82}"/>
                </a:ext>
                <a:ext uri="{C183D7F6-B498-43B3-948B-1728B52AA6E4}">
                  <adec:decorative xmlns:adec="http://schemas.microsoft.com/office/drawing/2017/decorative" val="1"/>
                </a:ext>
              </a:extLst>
            </p:cNvPr>
            <p:cNvCxnSpPr>
              <a:cxnSpLocks/>
            </p:cNvCxnSpPr>
            <p:nvPr/>
          </p:nvCxnSpPr>
          <p:spPr>
            <a:xfrm>
              <a:off x="4901333" y="5264577"/>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CF509DE-364D-4E95-BBBC-00CF6B9E21C9}"/>
                </a:ext>
                <a:ext uri="{C183D7F6-B498-43B3-948B-1728B52AA6E4}">
                  <adec:decorative xmlns:adec="http://schemas.microsoft.com/office/drawing/2017/decorative" val="1"/>
                </a:ext>
              </a:extLst>
            </p:cNvPr>
            <p:cNvCxnSpPr>
              <a:cxnSpLocks/>
            </p:cNvCxnSpPr>
            <p:nvPr/>
          </p:nvCxnSpPr>
          <p:spPr>
            <a:xfrm>
              <a:off x="4901333" y="5989121"/>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764749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2998664"/>
            <a:ext cx="9240836" cy="997196"/>
          </a:xfrm>
        </p:spPr>
        <p:txBody>
          <a:bodyPr/>
          <a:lstStyle/>
          <a:p>
            <a:r>
              <a:rPr lang="en-US" dirty="0"/>
              <a:t>Lesson 02: Configure Virtual Machine Availability</a:t>
            </a:r>
          </a:p>
        </p:txBody>
      </p:sp>
      <p:pic>
        <p:nvPicPr>
          <p:cNvPr id="3" name="Picture 2" descr="Icon of check mark enclosed by an arc">
            <a:extLst>
              <a:ext uri="{FF2B5EF4-FFF2-40B4-BE49-F238E27FC236}">
                <a16:creationId xmlns:a16="http://schemas.microsoft.com/office/drawing/2014/main" id="{F6C20122-2437-48E3-B1BC-5E932F0EEB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0409" y="2816225"/>
            <a:ext cx="1438276" cy="1438276"/>
          </a:xfrm>
          <a:prstGeom prst="rect">
            <a:avLst/>
          </a:prstGeom>
        </p:spPr>
      </p:pic>
    </p:spTree>
    <p:extLst>
      <p:ext uri="{BB962C8B-B14F-4D97-AF65-F5344CB8AC3E}">
        <p14:creationId xmlns:p14="http://schemas.microsoft.com/office/powerpoint/2010/main" val="295140272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D4DA7-EEAE-4A8B-A91E-6590B153BF49}"/>
              </a:ext>
            </a:extLst>
          </p:cNvPr>
          <p:cNvSpPr>
            <a:spLocks noGrp="1"/>
          </p:cNvSpPr>
          <p:nvPr>
            <p:ph type="title"/>
          </p:nvPr>
        </p:nvSpPr>
        <p:spPr>
          <a:xfrm>
            <a:off x="465139" y="2471342"/>
            <a:ext cx="2176461" cy="2051844"/>
          </a:xfrm>
        </p:spPr>
        <p:txBody>
          <a:bodyPr/>
          <a:lstStyle/>
          <a:p>
            <a:r>
              <a:rPr lang="en-US" dirty="0"/>
              <a:t>Configure Azure Virtual Machine Availability Introduction</a:t>
            </a:r>
          </a:p>
        </p:txBody>
      </p:sp>
      <p:grpSp>
        <p:nvGrpSpPr>
          <p:cNvPr id="7" name="Group 6">
            <a:extLst>
              <a:ext uri="{FF2B5EF4-FFF2-40B4-BE49-F238E27FC236}">
                <a16:creationId xmlns:a16="http://schemas.microsoft.com/office/drawing/2014/main" id="{1B29F3EE-2755-4FF7-9D27-95EE8E9062E4}"/>
              </a:ext>
              <a:ext uri="{C183D7F6-B498-43B3-948B-1728B52AA6E4}">
                <adec:decorative xmlns:adec="http://schemas.microsoft.com/office/drawing/2017/decorative" val="1"/>
              </a:ext>
            </a:extLst>
          </p:cNvPr>
          <p:cNvGrpSpPr/>
          <p:nvPr/>
        </p:nvGrpSpPr>
        <p:grpSpPr>
          <a:xfrm>
            <a:off x="3658009" y="504506"/>
            <a:ext cx="500105" cy="5780792"/>
            <a:chOff x="3658009" y="504505"/>
            <a:chExt cx="557116" cy="6155565"/>
          </a:xfrm>
        </p:grpSpPr>
        <p:pic>
          <p:nvPicPr>
            <p:cNvPr id="16" name="Picture 15" descr="Icon of a cloud with multiples lines extending from it">
              <a:extLst>
                <a:ext uri="{FF2B5EF4-FFF2-40B4-BE49-F238E27FC236}">
                  <a16:creationId xmlns:a16="http://schemas.microsoft.com/office/drawing/2014/main" id="{D012A016-BF50-4A01-A6F5-7A2B0A7E74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2405" y="504505"/>
              <a:ext cx="545701" cy="493425"/>
            </a:xfrm>
            <a:prstGeom prst="rect">
              <a:avLst/>
            </a:prstGeom>
          </p:spPr>
        </p:pic>
        <p:pic>
          <p:nvPicPr>
            <p:cNvPr id="15" name="Picture 14" descr="Icon of four squares arranged to form a square">
              <a:extLst>
                <a:ext uri="{FF2B5EF4-FFF2-40B4-BE49-F238E27FC236}">
                  <a16:creationId xmlns:a16="http://schemas.microsoft.com/office/drawing/2014/main" id="{1399878A-64E6-43EB-93BD-8A1DEE873F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2405" y="1080489"/>
              <a:ext cx="545701" cy="494336"/>
            </a:xfrm>
            <a:prstGeom prst="rect">
              <a:avLst/>
            </a:prstGeom>
          </p:spPr>
        </p:pic>
        <p:pic>
          <p:nvPicPr>
            <p:cNvPr id="14" name="Picture 13" descr="Icon of a arrow in a circular path with a timer inside the circle">
              <a:extLst>
                <a:ext uri="{FF2B5EF4-FFF2-40B4-BE49-F238E27FC236}">
                  <a16:creationId xmlns:a16="http://schemas.microsoft.com/office/drawing/2014/main" id="{E712EC9A-F150-45EA-B0C8-C26F66C994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405" y="1664436"/>
              <a:ext cx="545701" cy="493425"/>
            </a:xfrm>
            <a:prstGeom prst="rect">
              <a:avLst/>
            </a:prstGeom>
          </p:spPr>
        </p:pic>
        <p:pic>
          <p:nvPicPr>
            <p:cNvPr id="13" name="Picture 12" descr="Icon of a clock">
              <a:extLst>
                <a:ext uri="{FF2B5EF4-FFF2-40B4-BE49-F238E27FC236}">
                  <a16:creationId xmlns:a16="http://schemas.microsoft.com/office/drawing/2014/main" id="{8A23AD91-0CD9-4875-BC5A-AFADEE0388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2405" y="2246559"/>
              <a:ext cx="545701" cy="493425"/>
            </a:xfrm>
            <a:prstGeom prst="rect">
              <a:avLst/>
            </a:prstGeom>
          </p:spPr>
        </p:pic>
        <p:pic>
          <p:nvPicPr>
            <p:cNvPr id="12" name="Picture 11" descr="Icon of a document with a checkmark">
              <a:extLst>
                <a:ext uri="{FF2B5EF4-FFF2-40B4-BE49-F238E27FC236}">
                  <a16:creationId xmlns:a16="http://schemas.microsoft.com/office/drawing/2014/main" id="{87C0EAE6-1E06-44FA-8463-D1747443113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62405" y="2828681"/>
              <a:ext cx="545701" cy="493425"/>
            </a:xfrm>
            <a:prstGeom prst="rect">
              <a:avLst/>
            </a:prstGeom>
          </p:spPr>
        </p:pic>
        <p:pic>
          <p:nvPicPr>
            <p:cNvPr id="20" name="Picture 19" descr="Icon of a square with a smaller square positioned in the lower left corner">
              <a:extLst>
                <a:ext uri="{FF2B5EF4-FFF2-40B4-BE49-F238E27FC236}">
                  <a16:creationId xmlns:a16="http://schemas.microsoft.com/office/drawing/2014/main" id="{D2FF8C9D-1D98-407B-9AA0-A15F2E1671F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9425" y="3397883"/>
              <a:ext cx="538681" cy="487078"/>
            </a:xfrm>
            <a:prstGeom prst="rect">
              <a:avLst/>
            </a:prstGeom>
          </p:spPr>
        </p:pic>
        <p:pic>
          <p:nvPicPr>
            <p:cNvPr id="19" name="Picture 18" descr="Icon of three gears with varying sizes">
              <a:extLst>
                <a:ext uri="{FF2B5EF4-FFF2-40B4-BE49-F238E27FC236}">
                  <a16:creationId xmlns:a16="http://schemas.microsoft.com/office/drawing/2014/main" id="{27519A09-DB42-40CC-A5E9-8E3C4A7DD6B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69425" y="3953570"/>
              <a:ext cx="538681" cy="487976"/>
            </a:xfrm>
            <a:prstGeom prst="rect">
              <a:avLst/>
            </a:prstGeom>
          </p:spPr>
        </p:pic>
        <p:pic>
          <p:nvPicPr>
            <p:cNvPr id="18" name="Picture 17" descr="Icon of a meter">
              <a:extLst>
                <a:ext uri="{FF2B5EF4-FFF2-40B4-BE49-F238E27FC236}">
                  <a16:creationId xmlns:a16="http://schemas.microsoft.com/office/drawing/2014/main" id="{DB56DD16-E5F8-49E5-BC58-F08ECF12D5D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69425" y="4528642"/>
              <a:ext cx="538681" cy="487078"/>
            </a:xfrm>
            <a:prstGeom prst="rect">
              <a:avLst/>
            </a:prstGeom>
          </p:spPr>
        </p:pic>
        <p:pic>
          <p:nvPicPr>
            <p:cNvPr id="17" name="Picture 16" descr="Icon of three concentric arcs">
              <a:extLst>
                <a:ext uri="{FF2B5EF4-FFF2-40B4-BE49-F238E27FC236}">
                  <a16:creationId xmlns:a16="http://schemas.microsoft.com/office/drawing/2014/main" id="{42F848EC-A32E-4A07-80EA-438261A0A9B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69425" y="5087827"/>
              <a:ext cx="538681" cy="487078"/>
            </a:xfrm>
            <a:prstGeom prst="rect">
              <a:avLst/>
            </a:prstGeom>
          </p:spPr>
        </p:pic>
        <p:pic>
          <p:nvPicPr>
            <p:cNvPr id="22" name="Picture 21">
              <a:extLst>
                <a:ext uri="{FF2B5EF4-FFF2-40B4-BE49-F238E27FC236}">
                  <a16:creationId xmlns:a16="http://schemas.microsoft.com/office/drawing/2014/main" id="{BCFBBCD6-527F-4B6A-B6B2-9270178F1B98}"/>
                </a:ext>
              </a:extLst>
            </p:cNvPr>
            <p:cNvPicPr>
              <a:picLocks noChangeAspect="1"/>
            </p:cNvPicPr>
            <p:nvPr/>
          </p:nvPicPr>
          <p:blipFill>
            <a:blip r:embed="rId12"/>
            <a:stretch>
              <a:fillRect/>
            </a:stretch>
          </p:blipFill>
          <p:spPr>
            <a:xfrm>
              <a:off x="3669425" y="6146293"/>
              <a:ext cx="545700" cy="513777"/>
            </a:xfrm>
            <a:prstGeom prst="rect">
              <a:avLst/>
            </a:prstGeom>
          </p:spPr>
        </p:pic>
        <p:grpSp>
          <p:nvGrpSpPr>
            <p:cNvPr id="23" name="Group 22">
              <a:extLst>
                <a:ext uri="{FF2B5EF4-FFF2-40B4-BE49-F238E27FC236}">
                  <a16:creationId xmlns:a16="http://schemas.microsoft.com/office/drawing/2014/main" id="{7EFCA80A-C44A-4E6A-AD10-46EF9F239854}"/>
                </a:ext>
              </a:extLst>
            </p:cNvPr>
            <p:cNvGrpSpPr/>
            <p:nvPr/>
          </p:nvGrpSpPr>
          <p:grpSpPr>
            <a:xfrm>
              <a:off x="3775243" y="6263867"/>
              <a:ext cx="313082" cy="278627"/>
              <a:chOff x="3876178" y="3413953"/>
              <a:chExt cx="297764" cy="255320"/>
            </a:xfrm>
          </p:grpSpPr>
          <p:sp>
            <p:nvSpPr>
              <p:cNvPr id="24" name="Freeform: Shape 23">
                <a:extLst>
                  <a:ext uri="{FF2B5EF4-FFF2-40B4-BE49-F238E27FC236}">
                    <a16:creationId xmlns:a16="http://schemas.microsoft.com/office/drawing/2014/main" id="{434E6912-94F8-4FF4-96EA-F19CE8C31E5E}"/>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58008DC-0CCA-4A1F-9916-CB8E77069C86}"/>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87E3AD2F-D735-49F1-9E66-F3616EC1B342}"/>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79A617B-C99B-4D1D-87FF-FAA71CC16D2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FD2FFC82-B596-42A2-AFFE-40E11FCEEE1C}"/>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AF9C2A71-7CF7-4DBF-9C7E-F93ED73E8C7A}"/>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947974B-3FA8-41C2-89D7-CFE6201CA937}"/>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1FEED94-3AC6-44EF-8BD2-42E5AC2AB367}"/>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pic>
          <p:nvPicPr>
            <p:cNvPr id="5" name="Picture 4" descr="Icon of a screen with a cursor ">
              <a:extLst>
                <a:ext uri="{FF2B5EF4-FFF2-40B4-BE49-F238E27FC236}">
                  <a16:creationId xmlns:a16="http://schemas.microsoft.com/office/drawing/2014/main" id="{F85A61B3-ED46-4029-8297-CD357689956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58009" y="5612080"/>
              <a:ext cx="545950" cy="475426"/>
            </a:xfrm>
            <a:prstGeom prst="rect">
              <a:avLst/>
            </a:prstGeom>
          </p:spPr>
        </p:pic>
      </p:grpSp>
      <p:sp>
        <p:nvSpPr>
          <p:cNvPr id="61" name="TextBox 60">
            <a:extLst>
              <a:ext uri="{FF2B5EF4-FFF2-40B4-BE49-F238E27FC236}">
                <a16:creationId xmlns:a16="http://schemas.microsoft.com/office/drawing/2014/main" id="{A9E7FC93-462D-4DF5-8B99-632CC08AC4C2}"/>
              </a:ext>
            </a:extLst>
          </p:cNvPr>
          <p:cNvSpPr txBox="1"/>
          <p:nvPr/>
        </p:nvSpPr>
        <p:spPr>
          <a:xfrm>
            <a:off x="4325070" y="504506"/>
            <a:ext cx="4150590" cy="430672"/>
          </a:xfrm>
          <a:prstGeom prst="rect">
            <a:avLst/>
          </a:prstGeom>
          <a:noFill/>
        </p:spPr>
        <p:txBody>
          <a:bodyPr wrap="square" lIns="0" tIns="0" rIns="0" bIns="0" rtlCol="0" anchor="ctr">
            <a:noAutofit/>
          </a:bodyPr>
          <a:lstStyle/>
          <a:p>
            <a:pPr>
              <a:spcBef>
                <a:spcPct val="0"/>
              </a:spcBef>
              <a:spcAft>
                <a:spcPts val="600"/>
              </a:spcAft>
            </a:pPr>
            <a:r>
              <a:rPr lang="en-US" sz="2000" dirty="0"/>
              <a:t>Plan for Maintenance and Downtime</a:t>
            </a:r>
          </a:p>
        </p:txBody>
      </p:sp>
      <p:sp>
        <p:nvSpPr>
          <p:cNvPr id="65" name="TextBox 64">
            <a:extLst>
              <a:ext uri="{FF2B5EF4-FFF2-40B4-BE49-F238E27FC236}">
                <a16:creationId xmlns:a16="http://schemas.microsoft.com/office/drawing/2014/main" id="{CA1BB250-02A4-419F-991F-8D935592F752}"/>
              </a:ext>
            </a:extLst>
          </p:cNvPr>
          <p:cNvSpPr txBox="1"/>
          <p:nvPr/>
        </p:nvSpPr>
        <p:spPr>
          <a:xfrm>
            <a:off x="4325070" y="1033540"/>
            <a:ext cx="3179121" cy="430672"/>
          </a:xfrm>
          <a:prstGeom prst="rect">
            <a:avLst/>
          </a:prstGeom>
          <a:noFill/>
        </p:spPr>
        <p:txBody>
          <a:bodyPr wrap="square" lIns="0" tIns="0" rIns="0" bIns="0" rtlCol="0" anchor="ctr">
            <a:noAutofit/>
          </a:bodyPr>
          <a:lstStyle/>
          <a:p>
            <a:pPr>
              <a:spcBef>
                <a:spcPct val="0"/>
              </a:spcBef>
              <a:spcAft>
                <a:spcPts val="600"/>
              </a:spcAft>
            </a:pPr>
            <a:r>
              <a:rPr lang="en-US" sz="2000" dirty="0"/>
              <a:t>Setup Availability Sets</a:t>
            </a:r>
          </a:p>
        </p:txBody>
      </p:sp>
      <p:sp>
        <p:nvSpPr>
          <p:cNvPr id="79" name="TextBox 78">
            <a:extLst>
              <a:ext uri="{FF2B5EF4-FFF2-40B4-BE49-F238E27FC236}">
                <a16:creationId xmlns:a16="http://schemas.microsoft.com/office/drawing/2014/main" id="{308BCC27-42A8-4D82-8A7C-C3A8A554D8C7}"/>
              </a:ext>
            </a:extLst>
          </p:cNvPr>
          <p:cNvSpPr txBox="1"/>
          <p:nvPr/>
        </p:nvSpPr>
        <p:spPr>
          <a:xfrm>
            <a:off x="4325070" y="1597135"/>
            <a:ext cx="4391890" cy="430672"/>
          </a:xfrm>
          <a:prstGeom prst="rect">
            <a:avLst/>
          </a:prstGeom>
          <a:noFill/>
        </p:spPr>
        <p:txBody>
          <a:bodyPr wrap="square" lIns="0" tIns="0" rIns="0" bIns="0" rtlCol="0" anchor="ctr">
            <a:noAutofit/>
          </a:bodyPr>
          <a:lstStyle/>
          <a:p>
            <a:pPr>
              <a:spcBef>
                <a:spcPct val="0"/>
              </a:spcBef>
              <a:spcAft>
                <a:spcPts val="600"/>
              </a:spcAft>
            </a:pPr>
            <a:r>
              <a:rPr lang="en-US" sz="2000" dirty="0"/>
              <a:t>Review Update and Fault Domains</a:t>
            </a:r>
          </a:p>
        </p:txBody>
      </p:sp>
      <p:sp>
        <p:nvSpPr>
          <p:cNvPr id="85" name="TextBox 84">
            <a:extLst>
              <a:ext uri="{FF2B5EF4-FFF2-40B4-BE49-F238E27FC236}">
                <a16:creationId xmlns:a16="http://schemas.microsoft.com/office/drawing/2014/main" id="{2F7408A8-1A06-4BF0-8067-1EE6849DAB92}"/>
              </a:ext>
            </a:extLst>
          </p:cNvPr>
          <p:cNvSpPr txBox="1"/>
          <p:nvPr/>
        </p:nvSpPr>
        <p:spPr>
          <a:xfrm>
            <a:off x="4325070" y="2082052"/>
            <a:ext cx="3716726" cy="579837"/>
          </a:xfrm>
          <a:prstGeom prst="rect">
            <a:avLst/>
          </a:prstGeom>
          <a:noFill/>
        </p:spPr>
        <p:txBody>
          <a:bodyPr wrap="square" lIns="0" tIns="0" rIns="0" bIns="0" rtlCol="0" anchor="ctr">
            <a:noAutofit/>
          </a:bodyPr>
          <a:lstStyle/>
          <a:p>
            <a:pPr>
              <a:spcBef>
                <a:spcPct val="0"/>
              </a:spcBef>
              <a:spcAft>
                <a:spcPts val="600"/>
              </a:spcAft>
            </a:pPr>
            <a:r>
              <a:rPr lang="en-US" sz="2000" dirty="0"/>
              <a:t>Review Availability Zones</a:t>
            </a:r>
          </a:p>
        </p:txBody>
      </p:sp>
      <p:sp>
        <p:nvSpPr>
          <p:cNvPr id="83" name="TextBox 82">
            <a:extLst>
              <a:ext uri="{FF2B5EF4-FFF2-40B4-BE49-F238E27FC236}">
                <a16:creationId xmlns:a16="http://schemas.microsoft.com/office/drawing/2014/main" id="{21526B02-3478-4F59-BEF4-6A0E132F01DA}"/>
              </a:ext>
            </a:extLst>
          </p:cNvPr>
          <p:cNvSpPr txBox="1"/>
          <p:nvPr/>
        </p:nvSpPr>
        <p:spPr>
          <a:xfrm>
            <a:off x="4325070" y="2689764"/>
            <a:ext cx="4569690" cy="430672"/>
          </a:xfrm>
          <a:prstGeom prst="rect">
            <a:avLst/>
          </a:prstGeom>
          <a:noFill/>
        </p:spPr>
        <p:txBody>
          <a:bodyPr wrap="square" lIns="0" tIns="0" rIns="0" bIns="0" rtlCol="0" anchor="ctr">
            <a:noAutofit/>
          </a:bodyPr>
          <a:lstStyle/>
          <a:p>
            <a:pPr>
              <a:spcBef>
                <a:spcPct val="0"/>
              </a:spcBef>
              <a:spcAft>
                <a:spcPts val="600"/>
              </a:spcAft>
            </a:pPr>
            <a:r>
              <a:rPr lang="en-US" sz="2000" dirty="0"/>
              <a:t>Compare Vertical to Horizontal Scaling</a:t>
            </a:r>
          </a:p>
        </p:txBody>
      </p:sp>
      <p:sp>
        <p:nvSpPr>
          <p:cNvPr id="87" name="TextBox 86">
            <a:extLst>
              <a:ext uri="{FF2B5EF4-FFF2-40B4-BE49-F238E27FC236}">
                <a16:creationId xmlns:a16="http://schemas.microsoft.com/office/drawing/2014/main" id="{352500E8-5C4F-41EE-B5FA-88C2E987B559}"/>
              </a:ext>
            </a:extLst>
          </p:cNvPr>
          <p:cNvSpPr txBox="1"/>
          <p:nvPr/>
        </p:nvSpPr>
        <p:spPr>
          <a:xfrm>
            <a:off x="4325070" y="3245167"/>
            <a:ext cx="3179121" cy="430672"/>
          </a:xfrm>
          <a:prstGeom prst="rect">
            <a:avLst/>
          </a:prstGeom>
          <a:noFill/>
        </p:spPr>
        <p:txBody>
          <a:bodyPr wrap="square" lIns="0" tIns="0" rIns="0" bIns="0" rtlCol="0" anchor="ctr">
            <a:noAutofit/>
          </a:bodyPr>
          <a:lstStyle/>
          <a:p>
            <a:pPr defTabSz="1022350">
              <a:spcBef>
                <a:spcPct val="0"/>
              </a:spcBef>
              <a:spcAft>
                <a:spcPct val="35000"/>
              </a:spcAft>
            </a:pPr>
            <a:r>
              <a:rPr lang="en-US" sz="2000" dirty="0"/>
              <a:t>Implement Scale Sets</a:t>
            </a:r>
          </a:p>
        </p:txBody>
      </p:sp>
      <p:sp>
        <p:nvSpPr>
          <p:cNvPr id="63" name="TextBox 62">
            <a:extLst>
              <a:ext uri="{FF2B5EF4-FFF2-40B4-BE49-F238E27FC236}">
                <a16:creationId xmlns:a16="http://schemas.microsoft.com/office/drawing/2014/main" id="{53B32C24-8E8C-4C38-A0AA-F38B4CD54499}"/>
              </a:ext>
            </a:extLst>
          </p:cNvPr>
          <p:cNvSpPr txBox="1"/>
          <p:nvPr/>
        </p:nvSpPr>
        <p:spPr>
          <a:xfrm>
            <a:off x="4325070" y="3774202"/>
            <a:ext cx="3716726" cy="430672"/>
          </a:xfrm>
          <a:prstGeom prst="rect">
            <a:avLst/>
          </a:prstGeom>
          <a:noFill/>
        </p:spPr>
        <p:txBody>
          <a:bodyPr wrap="square" lIns="0" tIns="0" rIns="0" bIns="0" rtlCol="0" anchor="ctr">
            <a:noAutofit/>
          </a:bodyPr>
          <a:lstStyle/>
          <a:p>
            <a:pPr>
              <a:spcBef>
                <a:spcPct val="0"/>
              </a:spcBef>
              <a:spcAft>
                <a:spcPts val="600"/>
              </a:spcAft>
            </a:pPr>
            <a:r>
              <a:rPr lang="en-US" sz="2000" dirty="0"/>
              <a:t>Create Scale Sets</a:t>
            </a:r>
          </a:p>
        </p:txBody>
      </p:sp>
      <p:sp>
        <p:nvSpPr>
          <p:cNvPr id="74" name="TextBox 73">
            <a:extLst>
              <a:ext uri="{FF2B5EF4-FFF2-40B4-BE49-F238E27FC236}">
                <a16:creationId xmlns:a16="http://schemas.microsoft.com/office/drawing/2014/main" id="{F835DB97-577A-4EFD-A40F-B0ACB1EEF5E1}"/>
              </a:ext>
            </a:extLst>
          </p:cNvPr>
          <p:cNvSpPr txBox="1"/>
          <p:nvPr/>
        </p:nvSpPr>
        <p:spPr>
          <a:xfrm>
            <a:off x="4325070" y="4303236"/>
            <a:ext cx="3716726" cy="430672"/>
          </a:xfrm>
          <a:prstGeom prst="rect">
            <a:avLst/>
          </a:prstGeom>
          <a:noFill/>
        </p:spPr>
        <p:txBody>
          <a:bodyPr wrap="square" lIns="0" tIns="0" rIns="0" bIns="0" rtlCol="0" anchor="ctr">
            <a:noAutofit/>
          </a:bodyPr>
          <a:lstStyle/>
          <a:p>
            <a:pPr>
              <a:spcBef>
                <a:spcPct val="0"/>
              </a:spcBef>
              <a:spcAft>
                <a:spcPts val="600"/>
              </a:spcAft>
            </a:pPr>
            <a:r>
              <a:rPr lang="en-US" sz="2000" dirty="0"/>
              <a:t>Implement </a:t>
            </a:r>
            <a:r>
              <a:rPr lang="en-US" sz="2000" dirty="0" err="1"/>
              <a:t>Autoscale</a:t>
            </a:r>
            <a:endParaRPr lang="en-US" sz="2000" dirty="0"/>
          </a:p>
        </p:txBody>
      </p:sp>
      <p:sp>
        <p:nvSpPr>
          <p:cNvPr id="81" name="TextBox 80">
            <a:extLst>
              <a:ext uri="{FF2B5EF4-FFF2-40B4-BE49-F238E27FC236}">
                <a16:creationId xmlns:a16="http://schemas.microsoft.com/office/drawing/2014/main" id="{F5C17FA3-BD3D-4C71-B581-029032327E57}"/>
              </a:ext>
            </a:extLst>
          </p:cNvPr>
          <p:cNvSpPr txBox="1"/>
          <p:nvPr/>
        </p:nvSpPr>
        <p:spPr>
          <a:xfrm>
            <a:off x="4325070" y="4832270"/>
            <a:ext cx="3716726" cy="430672"/>
          </a:xfrm>
          <a:prstGeom prst="rect">
            <a:avLst/>
          </a:prstGeom>
          <a:noFill/>
        </p:spPr>
        <p:txBody>
          <a:bodyPr wrap="square" lIns="0" tIns="0" rIns="0" bIns="0" rtlCol="0" anchor="ctr">
            <a:noAutofit/>
          </a:bodyPr>
          <a:lstStyle/>
          <a:p>
            <a:pPr>
              <a:spcBef>
                <a:spcPct val="0"/>
              </a:spcBef>
              <a:spcAft>
                <a:spcPts val="600"/>
              </a:spcAft>
            </a:pPr>
            <a:r>
              <a:rPr lang="en-US" sz="2000" dirty="0"/>
              <a:t>Configure </a:t>
            </a:r>
            <a:r>
              <a:rPr lang="en-US" sz="2000" dirty="0" err="1"/>
              <a:t>Autoscale</a:t>
            </a:r>
            <a:endParaRPr lang="en-US" sz="2000" dirty="0"/>
          </a:p>
        </p:txBody>
      </p:sp>
      <p:sp>
        <p:nvSpPr>
          <p:cNvPr id="6" name="TextBox 5">
            <a:extLst>
              <a:ext uri="{FF2B5EF4-FFF2-40B4-BE49-F238E27FC236}">
                <a16:creationId xmlns:a16="http://schemas.microsoft.com/office/drawing/2014/main" id="{16EE51BC-C153-4A5D-A8D9-6AEF2CB74854}"/>
              </a:ext>
            </a:extLst>
          </p:cNvPr>
          <p:cNvSpPr txBox="1"/>
          <p:nvPr/>
        </p:nvSpPr>
        <p:spPr>
          <a:xfrm>
            <a:off x="4325070" y="5313140"/>
            <a:ext cx="4901494" cy="430672"/>
          </a:xfrm>
          <a:prstGeom prst="rect">
            <a:avLst/>
          </a:prstGeom>
          <a:noFill/>
        </p:spPr>
        <p:txBody>
          <a:bodyPr wrap="square" lIns="0" tIns="0" rIns="0" bIns="0" rtlCol="0" anchor="ctr">
            <a:noAutofit/>
          </a:bodyPr>
          <a:lstStyle/>
          <a:p>
            <a:pPr>
              <a:spcBef>
                <a:spcPct val="0"/>
              </a:spcBef>
              <a:spcAft>
                <a:spcPts val="600"/>
              </a:spcAft>
            </a:pPr>
            <a:r>
              <a:rPr lang="en-US" sz="2000" dirty="0"/>
              <a:t>Demonstration – Virtual Machine Scaling</a:t>
            </a:r>
          </a:p>
        </p:txBody>
      </p:sp>
      <p:sp>
        <p:nvSpPr>
          <p:cNvPr id="4" name="TextBox 3">
            <a:extLst>
              <a:ext uri="{FF2B5EF4-FFF2-40B4-BE49-F238E27FC236}">
                <a16:creationId xmlns:a16="http://schemas.microsoft.com/office/drawing/2014/main" id="{9DA9B6B1-75B7-4E3E-AF99-0664B7573C0B}"/>
              </a:ext>
            </a:extLst>
          </p:cNvPr>
          <p:cNvSpPr txBox="1"/>
          <p:nvPr/>
        </p:nvSpPr>
        <p:spPr>
          <a:xfrm>
            <a:off x="4314529" y="5705462"/>
            <a:ext cx="3716726" cy="579837"/>
          </a:xfrm>
          <a:prstGeom prst="rect">
            <a:avLst/>
          </a:prstGeom>
          <a:noFill/>
        </p:spPr>
        <p:txBody>
          <a:bodyPr wrap="square" lIns="0" tIns="0" rIns="0" bIns="0" rtlCol="0" anchor="ctr">
            <a:noAutofit/>
          </a:bodyPr>
          <a:lstStyle/>
          <a:p>
            <a:pPr>
              <a:spcBef>
                <a:spcPct val="0"/>
              </a:spcBef>
              <a:spcAft>
                <a:spcPts val="600"/>
              </a:spcAft>
            </a:pPr>
            <a:r>
              <a:rPr lang="en-US" sz="2000" dirty="0"/>
              <a:t>Summary and Resources</a:t>
            </a:r>
          </a:p>
        </p:txBody>
      </p:sp>
    </p:spTree>
    <p:extLst>
      <p:ext uri="{BB962C8B-B14F-4D97-AF65-F5344CB8AC3E}">
        <p14:creationId xmlns:p14="http://schemas.microsoft.com/office/powerpoint/2010/main" val="206073531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for Maintenance and Downtime</a:t>
            </a:r>
          </a:p>
        </p:txBody>
      </p:sp>
      <p:sp>
        <p:nvSpPr>
          <p:cNvPr id="5" name="Rectangle 4">
            <a:extLst>
              <a:ext uri="{FF2B5EF4-FFF2-40B4-BE49-F238E27FC236}">
                <a16:creationId xmlns:a16="http://schemas.microsoft.com/office/drawing/2014/main" id="{3DA5EB5C-1F93-4E09-9925-4634DD4F62B6}"/>
              </a:ext>
              <a:ext uri="{C183D7F6-B498-43B3-948B-1728B52AA6E4}">
                <adec:decorative xmlns:adec="http://schemas.microsoft.com/office/drawing/2017/decorative" val="1"/>
              </a:ext>
            </a:extLst>
          </p:cNvPr>
          <p:cNvSpPr/>
          <p:nvPr/>
        </p:nvSpPr>
        <p:spPr bwMode="auto">
          <a:xfrm>
            <a:off x="423290" y="1435099"/>
            <a:ext cx="11586147" cy="210820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err="1">
              <a:solidFill>
                <a:srgbClr val="000000"/>
              </a:solidFill>
              <a:latin typeface="Consolas" panose="020B0609020204030204" pitchFamily="49" charset="0"/>
              <a:ea typeface="Verdana" panose="020B0604030504040204" pitchFamily="34" charset="0"/>
            </a:endParaRPr>
          </a:p>
        </p:txBody>
      </p:sp>
      <p:sp>
        <p:nvSpPr>
          <p:cNvPr id="11" name="Rectangle 10">
            <a:extLst>
              <a:ext uri="{FF2B5EF4-FFF2-40B4-BE49-F238E27FC236}">
                <a16:creationId xmlns:a16="http://schemas.microsoft.com/office/drawing/2014/main" id="{86FFE31A-1A7D-47A5-B5CE-41B5BA2F30BB}"/>
              </a:ext>
              <a:ext uri="{C183D7F6-B498-43B3-948B-1728B52AA6E4}">
                <adec:decorative xmlns:adec="http://schemas.microsoft.com/office/drawing/2017/decorative" val="0"/>
              </a:ext>
            </a:extLst>
          </p:cNvPr>
          <p:cNvSpPr/>
          <p:nvPr/>
        </p:nvSpPr>
        <p:spPr bwMode="auto">
          <a:xfrm>
            <a:off x="647127" y="1612900"/>
            <a:ext cx="3607511" cy="1752599"/>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57150" algn="ctr">
              <a:spcBef>
                <a:spcPts val="300"/>
              </a:spcBef>
              <a:spcAft>
                <a:spcPts val="600"/>
              </a:spcAft>
              <a:tabLst>
                <a:tab pos="342900" algn="l"/>
              </a:tabLst>
            </a:pPr>
            <a:r>
              <a:rPr lang="en-IN" sz="2600">
                <a:solidFill>
                  <a:schemeClr val="bg1"/>
                </a:solidFill>
                <a:latin typeface="+mj-lt"/>
              </a:rPr>
              <a:t>Unplanned Hardware Maintenance</a:t>
            </a:r>
            <a:endParaRPr lang="en-US" sz="2600">
              <a:solidFill>
                <a:schemeClr val="bg1"/>
              </a:solidFill>
              <a:latin typeface="+mj-lt"/>
            </a:endParaRPr>
          </a:p>
        </p:txBody>
      </p:sp>
      <p:sp>
        <p:nvSpPr>
          <p:cNvPr id="7" name="Rectangle 6">
            <a:extLst>
              <a:ext uri="{FF2B5EF4-FFF2-40B4-BE49-F238E27FC236}">
                <a16:creationId xmlns:a16="http://schemas.microsoft.com/office/drawing/2014/main" id="{FAEF052B-45AF-4FB6-B70C-CA33DE5C87B1}"/>
              </a:ext>
              <a:ext uri="{C183D7F6-B498-43B3-948B-1728B52AA6E4}">
                <adec:decorative xmlns:adec="http://schemas.microsoft.com/office/drawing/2017/decorative" val="0"/>
              </a:ext>
            </a:extLst>
          </p:cNvPr>
          <p:cNvSpPr/>
          <p:nvPr/>
        </p:nvSpPr>
        <p:spPr bwMode="auto">
          <a:xfrm>
            <a:off x="423291" y="3670301"/>
            <a:ext cx="3752503" cy="269144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57150">
              <a:spcBef>
                <a:spcPts val="300"/>
              </a:spcBef>
              <a:spcAft>
                <a:spcPts val="600"/>
              </a:spcAft>
              <a:tabLst>
                <a:tab pos="457200" algn="l"/>
              </a:tabLst>
            </a:pPr>
            <a:r>
              <a:rPr lang="en-US" sz="2200">
                <a:solidFill>
                  <a:schemeClr val="tx1"/>
                </a:solidFill>
              </a:rPr>
              <a:t>When the platform predicts a failure, it will issue an </a:t>
            </a:r>
            <a:r>
              <a:rPr lang="en-US" sz="2200">
                <a:solidFill>
                  <a:schemeClr val="tx1"/>
                </a:solidFill>
                <a:latin typeface="+mj-lt"/>
              </a:rPr>
              <a:t>unplanned hardware maintenance </a:t>
            </a:r>
            <a:r>
              <a:rPr lang="en-US" sz="2200">
                <a:solidFill>
                  <a:schemeClr val="tx1"/>
                </a:solidFill>
              </a:rPr>
              <a:t>event</a:t>
            </a:r>
          </a:p>
          <a:p>
            <a:pPr marL="57150">
              <a:spcBef>
                <a:spcPts val="300"/>
              </a:spcBef>
              <a:spcAft>
                <a:spcPts val="600"/>
              </a:spcAft>
              <a:tabLst>
                <a:tab pos="457200" algn="l"/>
              </a:tabLst>
            </a:pPr>
            <a:r>
              <a:rPr lang="en-US" sz="2200">
                <a:solidFill>
                  <a:schemeClr val="tx1"/>
                </a:solidFill>
                <a:latin typeface="+mj-lt"/>
              </a:rPr>
              <a:t>Action: </a:t>
            </a:r>
            <a:r>
              <a:rPr lang="en-US" sz="2200">
                <a:solidFill>
                  <a:schemeClr val="tx1"/>
                </a:solidFill>
              </a:rPr>
              <a:t>Live migration</a:t>
            </a:r>
          </a:p>
        </p:txBody>
      </p:sp>
      <p:sp>
        <p:nvSpPr>
          <p:cNvPr id="12" name="Rectangle 11">
            <a:extLst>
              <a:ext uri="{FF2B5EF4-FFF2-40B4-BE49-F238E27FC236}">
                <a16:creationId xmlns:a16="http://schemas.microsoft.com/office/drawing/2014/main" id="{181C5DAE-91A7-439E-A492-52EBBFCB5940}"/>
              </a:ext>
              <a:ext uri="{C183D7F6-B498-43B3-948B-1728B52AA6E4}">
                <adec:decorative xmlns:adec="http://schemas.microsoft.com/office/drawing/2017/decorative" val="0"/>
              </a:ext>
            </a:extLst>
          </p:cNvPr>
          <p:cNvSpPr/>
          <p:nvPr/>
        </p:nvSpPr>
        <p:spPr bwMode="auto">
          <a:xfrm>
            <a:off x="4410741" y="1612900"/>
            <a:ext cx="3607511" cy="1752599"/>
          </a:xfrm>
          <a:prstGeom prst="rect">
            <a:avLst/>
          </a:prstGeom>
          <a:solidFill>
            <a:schemeClr val="accent3"/>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57150" algn="ctr">
              <a:spcBef>
                <a:spcPts val="300"/>
              </a:spcBef>
              <a:spcAft>
                <a:spcPts val="600"/>
              </a:spcAft>
              <a:tabLst>
                <a:tab pos="342900" algn="l"/>
              </a:tabLst>
            </a:pPr>
            <a:r>
              <a:rPr lang="en-US" sz="2600">
                <a:solidFill>
                  <a:schemeClr val="bg1"/>
                </a:solidFill>
                <a:latin typeface="+mj-lt"/>
              </a:rPr>
              <a:t>Unexpected</a:t>
            </a:r>
            <a:br>
              <a:rPr lang="en-US" sz="2600">
                <a:solidFill>
                  <a:schemeClr val="bg1"/>
                </a:solidFill>
                <a:latin typeface="+mj-lt"/>
              </a:rPr>
            </a:br>
            <a:r>
              <a:rPr lang="en-US" sz="2600">
                <a:solidFill>
                  <a:schemeClr val="bg1"/>
                </a:solidFill>
                <a:latin typeface="+mj-lt"/>
              </a:rPr>
              <a:t>Downtime</a:t>
            </a:r>
            <a:endParaRPr lang="en-US" sz="2600">
              <a:solidFill>
                <a:schemeClr val="bg1"/>
              </a:solidFill>
            </a:endParaRPr>
          </a:p>
        </p:txBody>
      </p:sp>
      <p:sp>
        <p:nvSpPr>
          <p:cNvPr id="8" name="Rectangle 7">
            <a:extLst>
              <a:ext uri="{FF2B5EF4-FFF2-40B4-BE49-F238E27FC236}">
                <a16:creationId xmlns:a16="http://schemas.microsoft.com/office/drawing/2014/main" id="{57BC94AC-C85F-4967-BE63-2C3002D7500A}"/>
              </a:ext>
              <a:ext uri="{C183D7F6-B498-43B3-948B-1728B52AA6E4}">
                <adec:decorative xmlns:adec="http://schemas.microsoft.com/office/drawing/2017/decorative" val="0"/>
              </a:ext>
            </a:extLst>
          </p:cNvPr>
          <p:cNvSpPr/>
          <p:nvPr/>
        </p:nvSpPr>
        <p:spPr bwMode="auto">
          <a:xfrm>
            <a:off x="4338171" y="3670301"/>
            <a:ext cx="3752503" cy="269144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57150">
              <a:spcBef>
                <a:spcPts val="300"/>
              </a:spcBef>
              <a:spcAft>
                <a:spcPts val="600"/>
              </a:spcAft>
              <a:tabLst>
                <a:tab pos="342900" algn="l"/>
              </a:tabLst>
            </a:pPr>
            <a:r>
              <a:rPr lang="en-US" sz="2200">
                <a:solidFill>
                  <a:schemeClr val="tx1"/>
                </a:solidFill>
                <a:latin typeface="+mj-lt"/>
              </a:rPr>
              <a:t>Unexpected Downtime</a:t>
            </a:r>
            <a:br>
              <a:rPr lang="en-US" sz="2200">
                <a:solidFill>
                  <a:schemeClr val="tx1"/>
                </a:solidFill>
                <a:latin typeface="+mj-lt"/>
              </a:rPr>
            </a:br>
            <a:r>
              <a:rPr lang="en-US" sz="2200">
                <a:solidFill>
                  <a:schemeClr val="tx1"/>
                </a:solidFill>
              </a:rPr>
              <a:t>is when a virtual machine fails unexpectedly</a:t>
            </a:r>
          </a:p>
          <a:p>
            <a:pPr marL="57150">
              <a:spcBef>
                <a:spcPts val="300"/>
              </a:spcBef>
              <a:spcAft>
                <a:spcPts val="600"/>
              </a:spcAft>
              <a:tabLst>
                <a:tab pos="342900" algn="l"/>
              </a:tabLst>
            </a:pPr>
            <a:r>
              <a:rPr lang="en-US" sz="2200">
                <a:solidFill>
                  <a:schemeClr val="tx1"/>
                </a:solidFill>
                <a:latin typeface="+mj-lt"/>
              </a:rPr>
              <a:t>Action: </a:t>
            </a:r>
            <a:r>
              <a:rPr lang="en-US" sz="2200">
                <a:solidFill>
                  <a:schemeClr val="tx1"/>
                </a:solidFill>
              </a:rPr>
              <a:t>Automatically migrate (heal)</a:t>
            </a:r>
          </a:p>
        </p:txBody>
      </p:sp>
      <p:sp>
        <p:nvSpPr>
          <p:cNvPr id="13" name="Rectangle 12">
            <a:extLst>
              <a:ext uri="{FF2B5EF4-FFF2-40B4-BE49-F238E27FC236}">
                <a16:creationId xmlns:a16="http://schemas.microsoft.com/office/drawing/2014/main" id="{A24528C1-3D3E-4DCB-85C0-B87FE4EB74B1}"/>
              </a:ext>
              <a:ext uri="{C183D7F6-B498-43B3-948B-1728B52AA6E4}">
                <adec:decorative xmlns:adec="http://schemas.microsoft.com/office/drawing/2017/decorative" val="0"/>
              </a:ext>
            </a:extLst>
          </p:cNvPr>
          <p:cNvSpPr/>
          <p:nvPr/>
        </p:nvSpPr>
        <p:spPr bwMode="auto">
          <a:xfrm>
            <a:off x="8178088" y="1612900"/>
            <a:ext cx="3607511" cy="1752599"/>
          </a:xfrm>
          <a:prstGeom prst="rect">
            <a:avLst/>
          </a:prstGeom>
          <a:solidFill>
            <a:schemeClr val="accent5"/>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57150" algn="ctr">
              <a:spcBef>
                <a:spcPts val="300"/>
              </a:spcBef>
              <a:spcAft>
                <a:spcPts val="600"/>
              </a:spcAft>
              <a:tabLst>
                <a:tab pos="342900" algn="l"/>
              </a:tabLst>
            </a:pPr>
            <a:r>
              <a:rPr lang="en-US" sz="2600">
                <a:solidFill>
                  <a:srgbClr val="000000"/>
                </a:solidFill>
                <a:latin typeface="+mj-lt"/>
              </a:rPr>
              <a:t>Planned</a:t>
            </a:r>
            <a:br>
              <a:rPr lang="en-US" sz="2600">
                <a:solidFill>
                  <a:srgbClr val="000000"/>
                </a:solidFill>
                <a:latin typeface="+mj-lt"/>
              </a:rPr>
            </a:br>
            <a:r>
              <a:rPr lang="en-US" sz="2600">
                <a:solidFill>
                  <a:srgbClr val="000000"/>
                </a:solidFill>
                <a:latin typeface="+mj-lt"/>
              </a:rPr>
              <a:t>Maintenance</a:t>
            </a:r>
            <a:endParaRPr lang="en-US" sz="2600">
              <a:solidFill>
                <a:srgbClr val="000000"/>
              </a:solidFill>
            </a:endParaRPr>
          </a:p>
        </p:txBody>
      </p:sp>
      <p:sp>
        <p:nvSpPr>
          <p:cNvPr id="9" name="Rectangle 8">
            <a:extLst>
              <a:ext uri="{FF2B5EF4-FFF2-40B4-BE49-F238E27FC236}">
                <a16:creationId xmlns:a16="http://schemas.microsoft.com/office/drawing/2014/main" id="{D41D9B8E-9B2F-4131-8EAF-D6D0A7EBB605}"/>
              </a:ext>
              <a:ext uri="{C183D7F6-B498-43B3-948B-1728B52AA6E4}">
                <adec:decorative xmlns:adec="http://schemas.microsoft.com/office/drawing/2017/decorative" val="0"/>
              </a:ext>
            </a:extLst>
          </p:cNvPr>
          <p:cNvSpPr/>
          <p:nvPr/>
        </p:nvSpPr>
        <p:spPr bwMode="auto">
          <a:xfrm>
            <a:off x="8256934" y="3670301"/>
            <a:ext cx="3752503" cy="269144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marL="57150">
              <a:spcBef>
                <a:spcPts val="300"/>
              </a:spcBef>
              <a:spcAft>
                <a:spcPts val="600"/>
              </a:spcAft>
              <a:tabLst>
                <a:tab pos="342900" algn="l"/>
              </a:tabLst>
            </a:pPr>
            <a:r>
              <a:rPr lang="en-US" sz="2200">
                <a:solidFill>
                  <a:schemeClr val="tx1"/>
                </a:solidFill>
                <a:latin typeface="+mj-lt"/>
              </a:rPr>
              <a:t>Planned Maintenance </a:t>
            </a:r>
            <a:r>
              <a:rPr lang="en-US" sz="2200">
                <a:solidFill>
                  <a:schemeClr val="tx1"/>
                </a:solidFill>
              </a:rPr>
              <a:t>events are periodic updates made to the Azure platform</a:t>
            </a:r>
          </a:p>
          <a:p>
            <a:pPr marL="57150">
              <a:spcBef>
                <a:spcPts val="300"/>
              </a:spcBef>
              <a:spcAft>
                <a:spcPts val="600"/>
              </a:spcAft>
              <a:tabLst>
                <a:tab pos="342900" algn="l"/>
              </a:tabLst>
            </a:pPr>
            <a:r>
              <a:rPr lang="en-US" sz="2200">
                <a:solidFill>
                  <a:schemeClr val="tx1"/>
                </a:solidFill>
                <a:latin typeface="+mj-lt"/>
              </a:rPr>
              <a:t>Action: </a:t>
            </a:r>
            <a:r>
              <a:rPr lang="en-US" sz="2200">
                <a:solidFill>
                  <a:schemeClr val="tx1"/>
                </a:solidFill>
              </a:rPr>
              <a:t>No action</a:t>
            </a:r>
          </a:p>
        </p:txBody>
      </p:sp>
    </p:spTree>
    <p:extLst>
      <p:ext uri="{BB962C8B-B14F-4D97-AF65-F5344CB8AC3E}">
        <p14:creationId xmlns:p14="http://schemas.microsoft.com/office/powerpoint/2010/main" val="45530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Setup Availability Sets</a:t>
            </a:r>
          </a:p>
        </p:txBody>
      </p:sp>
      <p:sp>
        <p:nvSpPr>
          <p:cNvPr id="7" name="Rectangle 6">
            <a:extLst>
              <a:ext uri="{FF2B5EF4-FFF2-40B4-BE49-F238E27FC236}">
                <a16:creationId xmlns:a16="http://schemas.microsoft.com/office/drawing/2014/main" id="{322D9E37-27CF-4693-94B1-BF4648E601C8}"/>
              </a:ext>
              <a:ext uri="{C183D7F6-B498-43B3-948B-1728B52AA6E4}">
                <adec:decorative xmlns:adec="http://schemas.microsoft.com/office/drawing/2017/decorative" val="1"/>
              </a:ext>
            </a:extLst>
          </p:cNvPr>
          <p:cNvSpPr/>
          <p:nvPr/>
        </p:nvSpPr>
        <p:spPr bwMode="auto">
          <a:xfrm>
            <a:off x="427038" y="1192212"/>
            <a:ext cx="11582400" cy="35194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3" name="Picture 4" descr="A screenshot of creating an Availability Set in the portal">
            <a:extLst>
              <a:ext uri="{FF2B5EF4-FFF2-40B4-BE49-F238E27FC236}">
                <a16:creationId xmlns:a16="http://schemas.microsoft.com/office/drawing/2014/main" id="{9259CEDD-BA6C-4FE2-9F74-D93689A50B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345" y="1834541"/>
            <a:ext cx="7416296" cy="2234831"/>
          </a:xfrm>
          <a:prstGeom prst="rect">
            <a:avLst/>
          </a:prstGeom>
        </p:spPr>
      </p:pic>
      <p:sp>
        <p:nvSpPr>
          <p:cNvPr id="2" name="Rectangle 1">
            <a:extLst>
              <a:ext uri="{FF2B5EF4-FFF2-40B4-BE49-F238E27FC236}">
                <a16:creationId xmlns:a16="http://schemas.microsoft.com/office/drawing/2014/main" id="{0D59B8F1-90B0-44C4-A54B-4E2CBF12F448}"/>
              </a:ext>
            </a:extLst>
          </p:cNvPr>
          <p:cNvSpPr/>
          <p:nvPr/>
        </p:nvSpPr>
        <p:spPr>
          <a:xfrm>
            <a:off x="8275366" y="2644179"/>
            <a:ext cx="3450347" cy="615553"/>
          </a:xfrm>
          <a:prstGeom prst="rect">
            <a:avLst/>
          </a:prstGeom>
        </p:spPr>
        <p:txBody>
          <a:bodyPr wrap="square" lIns="0" tIns="0" rIns="0" bIns="0" anchor="ctr">
            <a:spAutoFit/>
          </a:bodyPr>
          <a:lstStyle/>
          <a:p>
            <a:r>
              <a:rPr lang="en-US" sz="2000">
                <a:cs typeface="Segoe UI" panose="020B0502040204020203" pitchFamily="34" charset="0"/>
              </a:rPr>
              <a:t>Two or more instances in Availability Sets = 99.95% SLA</a:t>
            </a:r>
          </a:p>
        </p:txBody>
      </p:sp>
      <p:sp>
        <p:nvSpPr>
          <p:cNvPr id="8" name="Rectangle 7">
            <a:extLst>
              <a:ext uri="{FF2B5EF4-FFF2-40B4-BE49-F238E27FC236}">
                <a16:creationId xmlns:a16="http://schemas.microsoft.com/office/drawing/2014/main" id="{A5ABBF56-31D5-4E44-A002-2EE06CA17FFA}"/>
              </a:ext>
            </a:extLst>
          </p:cNvPr>
          <p:cNvSpPr/>
          <p:nvPr/>
        </p:nvSpPr>
        <p:spPr>
          <a:xfrm>
            <a:off x="427038" y="4864099"/>
            <a:ext cx="2787671" cy="1497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dirty="0">
                <a:solidFill>
                  <a:schemeClr val="tx1"/>
                </a:solidFill>
              </a:rPr>
              <a:t>Configure multiple Virtual Machines in an Availability Set</a:t>
            </a:r>
            <a:endParaRPr lang="bs-Latn-BA" sz="2200" dirty="0">
              <a:solidFill>
                <a:schemeClr val="tx1"/>
              </a:solidFill>
            </a:endParaRPr>
          </a:p>
        </p:txBody>
      </p:sp>
      <p:sp>
        <p:nvSpPr>
          <p:cNvPr id="9" name="Rectangle 8">
            <a:extLst>
              <a:ext uri="{FF2B5EF4-FFF2-40B4-BE49-F238E27FC236}">
                <a16:creationId xmlns:a16="http://schemas.microsoft.com/office/drawing/2014/main" id="{3F839F7E-5C31-48FC-9491-01615A4E6135}"/>
              </a:ext>
            </a:extLst>
          </p:cNvPr>
          <p:cNvSpPr/>
          <p:nvPr/>
        </p:nvSpPr>
        <p:spPr>
          <a:xfrm>
            <a:off x="3358614" y="4864099"/>
            <a:ext cx="2787671" cy="1497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dirty="0">
                <a:solidFill>
                  <a:schemeClr val="tx1"/>
                </a:solidFill>
              </a:rPr>
              <a:t>Configure each application tier</a:t>
            </a:r>
            <a:br>
              <a:rPr lang="en-US" sz="2200" dirty="0">
                <a:solidFill>
                  <a:schemeClr val="tx1"/>
                </a:solidFill>
              </a:rPr>
            </a:br>
            <a:r>
              <a:rPr lang="en-US" sz="2200" dirty="0">
                <a:solidFill>
                  <a:schemeClr val="tx1"/>
                </a:solidFill>
              </a:rPr>
              <a:t>into separate Availability Sets</a:t>
            </a:r>
          </a:p>
        </p:txBody>
      </p:sp>
      <p:sp>
        <p:nvSpPr>
          <p:cNvPr id="10" name="Rectangle 9">
            <a:extLst>
              <a:ext uri="{FF2B5EF4-FFF2-40B4-BE49-F238E27FC236}">
                <a16:creationId xmlns:a16="http://schemas.microsoft.com/office/drawing/2014/main" id="{A5A7133B-EEE6-4EFE-B45A-94D82E018E19}"/>
              </a:ext>
            </a:extLst>
          </p:cNvPr>
          <p:cNvSpPr/>
          <p:nvPr/>
        </p:nvSpPr>
        <p:spPr>
          <a:xfrm>
            <a:off x="6290190" y="4864099"/>
            <a:ext cx="2787671" cy="1497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a:solidFill>
                  <a:schemeClr val="tx1"/>
                </a:solidFill>
              </a:rPr>
              <a:t>Combine a Load Balancer with Availability Sets</a:t>
            </a:r>
          </a:p>
        </p:txBody>
      </p:sp>
      <p:sp>
        <p:nvSpPr>
          <p:cNvPr id="18" name="Rectangle 17">
            <a:extLst>
              <a:ext uri="{FF2B5EF4-FFF2-40B4-BE49-F238E27FC236}">
                <a16:creationId xmlns:a16="http://schemas.microsoft.com/office/drawing/2014/main" id="{65414BF0-A0EB-430A-A23D-11B0AE371202}"/>
              </a:ext>
            </a:extLst>
          </p:cNvPr>
          <p:cNvSpPr/>
          <p:nvPr/>
        </p:nvSpPr>
        <p:spPr>
          <a:xfrm>
            <a:off x="9221767" y="4864099"/>
            <a:ext cx="2787671" cy="1497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dirty="0">
                <a:solidFill>
                  <a:schemeClr val="tx1"/>
                </a:solidFill>
              </a:rPr>
              <a:t>Use managed disks with the Virtual Machines</a:t>
            </a:r>
          </a:p>
        </p:txBody>
      </p:sp>
    </p:spTree>
    <p:extLst>
      <p:ext uri="{BB962C8B-B14F-4D97-AF65-F5344CB8AC3E}">
        <p14:creationId xmlns:p14="http://schemas.microsoft.com/office/powerpoint/2010/main" val="243550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D4DA7-EEAE-4A8B-A91E-6590B153BF49}"/>
              </a:ext>
            </a:extLst>
          </p:cNvPr>
          <p:cNvSpPr>
            <a:spLocks noGrp="1"/>
          </p:cNvSpPr>
          <p:nvPr>
            <p:ph type="title"/>
          </p:nvPr>
        </p:nvSpPr>
        <p:spPr>
          <a:xfrm>
            <a:off x="465139" y="2676526"/>
            <a:ext cx="2506662" cy="1641475"/>
          </a:xfrm>
        </p:spPr>
        <p:txBody>
          <a:bodyPr/>
          <a:lstStyle/>
          <a:p>
            <a:r>
              <a:rPr lang="en-US" dirty="0"/>
              <a:t>Administer Azure Virtual Machines Overview</a:t>
            </a:r>
          </a:p>
        </p:txBody>
      </p:sp>
      <p:pic>
        <p:nvPicPr>
          <p:cNvPr id="12" name="Picture 11" descr="Icon of three circles inside three squares">
            <a:extLst>
              <a:ext uri="{FF2B5EF4-FFF2-40B4-BE49-F238E27FC236}">
                <a16:creationId xmlns:a16="http://schemas.microsoft.com/office/drawing/2014/main" id="{79D6C724-7DB9-4C8E-9A5C-71865D6B48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6954" y="652308"/>
            <a:ext cx="879348" cy="879348"/>
          </a:xfrm>
          <a:prstGeom prst="rect">
            <a:avLst/>
          </a:prstGeom>
        </p:spPr>
      </p:pic>
      <p:pic>
        <p:nvPicPr>
          <p:cNvPr id="11" name="Picture 10" descr="Icon of check mark enclosed by an arc">
            <a:extLst>
              <a:ext uri="{FF2B5EF4-FFF2-40B4-BE49-F238E27FC236}">
                <a16:creationId xmlns:a16="http://schemas.microsoft.com/office/drawing/2014/main" id="{3BC32DFF-659D-45FD-97B7-AE53746647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6954" y="1684508"/>
            <a:ext cx="879348" cy="877824"/>
          </a:xfrm>
          <a:prstGeom prst="rect">
            <a:avLst/>
          </a:prstGeom>
        </p:spPr>
      </p:pic>
      <p:pic>
        <p:nvPicPr>
          <p:cNvPr id="10" name="Picture 9" descr="Icon of arrow pointing in four opposite directions">
            <a:extLst>
              <a:ext uri="{FF2B5EF4-FFF2-40B4-BE49-F238E27FC236}">
                <a16:creationId xmlns:a16="http://schemas.microsoft.com/office/drawing/2014/main" id="{04C7CB08-5B07-4EDE-83DD-4DC40978FE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26954" y="2716708"/>
            <a:ext cx="879348" cy="877824"/>
          </a:xfrm>
          <a:prstGeom prst="rect">
            <a:avLst/>
          </a:prstGeom>
        </p:spPr>
      </p:pic>
      <p:pic>
        <p:nvPicPr>
          <p:cNvPr id="9" name="Picture 8" descr="Icon of a lab flask">
            <a:extLst>
              <a:ext uri="{FF2B5EF4-FFF2-40B4-BE49-F238E27FC236}">
                <a16:creationId xmlns:a16="http://schemas.microsoft.com/office/drawing/2014/main" id="{0341CD09-BF7D-474E-BD92-85DF397353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26954" y="3748910"/>
            <a:ext cx="879348" cy="879348"/>
          </a:xfrm>
          <a:prstGeom prst="rect">
            <a:avLst/>
          </a:prstGeom>
        </p:spPr>
      </p:pic>
      <p:grpSp>
        <p:nvGrpSpPr>
          <p:cNvPr id="3" name="Group 2">
            <a:extLst>
              <a:ext uri="{FF2B5EF4-FFF2-40B4-BE49-F238E27FC236}">
                <a16:creationId xmlns:a16="http://schemas.microsoft.com/office/drawing/2014/main" id="{5551FF87-0195-48F3-ADAB-54804044985D}"/>
              </a:ext>
              <a:ext uri="{C183D7F6-B498-43B3-948B-1728B52AA6E4}">
                <adec:decorative xmlns:adec="http://schemas.microsoft.com/office/drawing/2017/decorative" val="1"/>
              </a:ext>
            </a:extLst>
          </p:cNvPr>
          <p:cNvGrpSpPr/>
          <p:nvPr/>
        </p:nvGrpSpPr>
        <p:grpSpPr>
          <a:xfrm>
            <a:off x="4813030" y="905531"/>
            <a:ext cx="6828511" cy="3412470"/>
            <a:chOff x="1551214" y="1800069"/>
            <a:chExt cx="10498138" cy="3412470"/>
          </a:xfrm>
        </p:grpSpPr>
        <p:sp>
          <p:nvSpPr>
            <p:cNvPr id="36" name="TextBox 35">
              <a:extLst>
                <a:ext uri="{FF2B5EF4-FFF2-40B4-BE49-F238E27FC236}">
                  <a16:creationId xmlns:a16="http://schemas.microsoft.com/office/drawing/2014/main" id="{040F0934-CAD0-43B5-AADB-E3F2479867F1}"/>
                </a:ext>
              </a:extLst>
            </p:cNvPr>
            <p:cNvSpPr txBox="1"/>
            <p:nvPr/>
          </p:nvSpPr>
          <p:spPr>
            <a:xfrm>
              <a:off x="1551214" y="1800069"/>
              <a:ext cx="10498138" cy="307777"/>
            </a:xfrm>
            <a:prstGeom prst="rect">
              <a:avLst/>
            </a:prstGeom>
            <a:noFill/>
          </p:spPr>
          <p:txBody>
            <a:bodyPr wrap="square" lIns="0" tIns="0" rIns="0" bIns="0" rtlCol="0" anchor="ctr">
              <a:noAutofit/>
            </a:bodyPr>
            <a:lstStyle/>
            <a:p>
              <a:pPr lvl="0">
                <a:spcBef>
                  <a:spcPct val="0"/>
                </a:spcBef>
                <a:spcAft>
                  <a:spcPct val="35000"/>
                </a:spcAft>
              </a:pPr>
              <a:r>
                <a:rPr lang="en-US" sz="2400" dirty="0"/>
                <a:t>Lesson 01: Configure Virtual Machines</a:t>
              </a:r>
              <a:endParaRPr lang="en-IN" sz="2400" dirty="0"/>
            </a:p>
          </p:txBody>
        </p:sp>
        <p:cxnSp>
          <p:nvCxnSpPr>
            <p:cNvPr id="32" name="Straight Connector 31">
              <a:extLst>
                <a:ext uri="{FF2B5EF4-FFF2-40B4-BE49-F238E27FC236}">
                  <a16:creationId xmlns:a16="http://schemas.microsoft.com/office/drawing/2014/main" id="{F1D9DA1C-A1B0-4510-934B-EDB72A3DDA41}"/>
                </a:ext>
                <a:ext uri="{C183D7F6-B498-43B3-948B-1728B52AA6E4}">
                  <adec:decorative xmlns:adec="http://schemas.microsoft.com/office/drawing/2017/decorative" val="1"/>
                </a:ext>
              </a:extLst>
            </p:cNvPr>
            <p:cNvCxnSpPr>
              <a:cxnSpLocks/>
            </p:cNvCxnSpPr>
            <p:nvPr/>
          </p:nvCxnSpPr>
          <p:spPr>
            <a:xfrm>
              <a:off x="1589314" y="2501337"/>
              <a:ext cx="104272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D046BED3-C37C-44F8-8066-145D9CF73A17}"/>
                </a:ext>
              </a:extLst>
            </p:cNvPr>
            <p:cNvSpPr txBox="1"/>
            <p:nvPr/>
          </p:nvSpPr>
          <p:spPr>
            <a:xfrm>
              <a:off x="1551214" y="2834967"/>
              <a:ext cx="10498138" cy="307777"/>
            </a:xfrm>
            <a:prstGeom prst="rect">
              <a:avLst/>
            </a:prstGeom>
            <a:noFill/>
          </p:spPr>
          <p:txBody>
            <a:bodyPr wrap="square" lIns="0" tIns="0" rIns="0" bIns="0" rtlCol="0" anchor="ctr">
              <a:noAutofit/>
            </a:bodyPr>
            <a:lstStyle/>
            <a:p>
              <a:pPr lvl="0">
                <a:spcBef>
                  <a:spcPct val="0"/>
                </a:spcBef>
                <a:spcAft>
                  <a:spcPct val="35000"/>
                </a:spcAft>
              </a:pPr>
              <a:r>
                <a:rPr lang="en-US" sz="2400" dirty="0"/>
                <a:t>Lesson 02: Configure Virtual Machine Availability</a:t>
              </a:r>
              <a:endParaRPr lang="en-IN" sz="2400" dirty="0"/>
            </a:p>
          </p:txBody>
        </p:sp>
        <p:cxnSp>
          <p:nvCxnSpPr>
            <p:cNvPr id="34" name="Straight Connector 33">
              <a:extLst>
                <a:ext uri="{FF2B5EF4-FFF2-40B4-BE49-F238E27FC236}">
                  <a16:creationId xmlns:a16="http://schemas.microsoft.com/office/drawing/2014/main" id="{945D8768-B1E7-4D80-9603-19D84E2C1CC2}"/>
                </a:ext>
                <a:ext uri="{C183D7F6-B498-43B3-948B-1728B52AA6E4}">
                  <adec:decorative xmlns:adec="http://schemas.microsoft.com/office/drawing/2017/decorative" val="1"/>
                </a:ext>
              </a:extLst>
            </p:cNvPr>
            <p:cNvCxnSpPr>
              <a:cxnSpLocks/>
            </p:cNvCxnSpPr>
            <p:nvPr/>
          </p:nvCxnSpPr>
          <p:spPr>
            <a:xfrm>
              <a:off x="1589314" y="3533537"/>
              <a:ext cx="104272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A099AC21-76B0-468F-93AA-277E90A18A5A}"/>
                </a:ext>
              </a:extLst>
            </p:cNvPr>
            <p:cNvSpPr txBox="1"/>
            <p:nvPr/>
          </p:nvSpPr>
          <p:spPr>
            <a:xfrm>
              <a:off x="1551214" y="3869865"/>
              <a:ext cx="10498138" cy="307777"/>
            </a:xfrm>
            <a:prstGeom prst="rect">
              <a:avLst/>
            </a:prstGeom>
            <a:noFill/>
          </p:spPr>
          <p:txBody>
            <a:bodyPr wrap="square" lIns="0" tIns="0" rIns="0" bIns="0" rtlCol="0" anchor="ctr">
              <a:noAutofit/>
            </a:bodyPr>
            <a:lstStyle/>
            <a:p>
              <a:pPr lvl="0">
                <a:spcBef>
                  <a:spcPct val="0"/>
                </a:spcBef>
                <a:spcAft>
                  <a:spcPct val="35000"/>
                </a:spcAft>
              </a:pPr>
              <a:r>
                <a:rPr lang="en-US" sz="2400" dirty="0"/>
                <a:t>Lesson 03: Configure Virtual Machine Extensions</a:t>
              </a:r>
              <a:endParaRPr lang="en-IN" sz="2400" dirty="0"/>
            </a:p>
          </p:txBody>
        </p:sp>
        <p:cxnSp>
          <p:nvCxnSpPr>
            <p:cNvPr id="40" name="Straight Connector 39">
              <a:extLst>
                <a:ext uri="{FF2B5EF4-FFF2-40B4-BE49-F238E27FC236}">
                  <a16:creationId xmlns:a16="http://schemas.microsoft.com/office/drawing/2014/main" id="{E5C49EBA-D198-4EA3-B26A-68D47F9BC586}"/>
                </a:ext>
                <a:ext uri="{C183D7F6-B498-43B3-948B-1728B52AA6E4}">
                  <adec:decorative xmlns:adec="http://schemas.microsoft.com/office/drawing/2017/decorative" val="1"/>
                </a:ext>
              </a:extLst>
            </p:cNvPr>
            <p:cNvCxnSpPr>
              <a:cxnSpLocks/>
            </p:cNvCxnSpPr>
            <p:nvPr/>
          </p:nvCxnSpPr>
          <p:spPr>
            <a:xfrm>
              <a:off x="1589314" y="4565737"/>
              <a:ext cx="104272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2C9951E-BFDE-43C2-B075-835D14D7A6F2}"/>
                </a:ext>
              </a:extLst>
            </p:cNvPr>
            <p:cNvSpPr txBox="1"/>
            <p:nvPr/>
          </p:nvSpPr>
          <p:spPr>
            <a:xfrm>
              <a:off x="1551214" y="4904762"/>
              <a:ext cx="10498138" cy="307777"/>
            </a:xfrm>
            <a:prstGeom prst="rect">
              <a:avLst/>
            </a:prstGeom>
            <a:noFill/>
          </p:spPr>
          <p:txBody>
            <a:bodyPr wrap="square" lIns="0" tIns="0" rIns="0" bIns="0" rtlCol="0" anchor="ctr">
              <a:noAutofit/>
            </a:bodyPr>
            <a:lstStyle/>
            <a:p>
              <a:pPr lvl="0">
                <a:spcBef>
                  <a:spcPct val="0"/>
                </a:spcBef>
                <a:spcAft>
                  <a:spcPct val="35000"/>
                </a:spcAft>
              </a:pPr>
              <a:r>
                <a:rPr lang="en-US" sz="2400" dirty="0"/>
                <a:t>Lesson 04: Module 08 Lab​</a:t>
              </a:r>
              <a:endParaRPr lang="en-IN" sz="2400" dirty="0"/>
            </a:p>
          </p:txBody>
        </p:sp>
      </p:grpSp>
    </p:spTree>
    <p:extLst>
      <p:ext uri="{BB962C8B-B14F-4D97-AF65-F5344CB8AC3E}">
        <p14:creationId xmlns:p14="http://schemas.microsoft.com/office/powerpoint/2010/main" val="227813780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Review Update and Fault Domains</a:t>
            </a:r>
          </a:p>
        </p:txBody>
      </p:sp>
      <p:sp>
        <p:nvSpPr>
          <p:cNvPr id="6" name="Rectangle 5">
            <a:extLst>
              <a:ext uri="{FF2B5EF4-FFF2-40B4-BE49-F238E27FC236}">
                <a16:creationId xmlns:a16="http://schemas.microsoft.com/office/drawing/2014/main" id="{EBA709A0-2044-4582-B489-A6EB350301B8}"/>
              </a:ext>
            </a:extLst>
          </p:cNvPr>
          <p:cNvSpPr/>
          <p:nvPr/>
        </p:nvSpPr>
        <p:spPr>
          <a:xfrm>
            <a:off x="416293" y="1271729"/>
            <a:ext cx="4319774" cy="241688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rPr>
              <a:t>Update domains </a:t>
            </a:r>
            <a:r>
              <a:rPr lang="en-US" sz="2000" dirty="0">
                <a:solidFill>
                  <a:schemeClr val="tx1"/>
                </a:solidFill>
              </a:rPr>
              <a:t>allows Azure to perform incremental or rolling upgrades across a deployment.</a:t>
            </a:r>
            <a:br>
              <a:rPr lang="en-US" sz="2000" dirty="0">
                <a:solidFill>
                  <a:schemeClr val="tx1"/>
                </a:solidFill>
              </a:rPr>
            </a:br>
            <a:r>
              <a:rPr lang="en-US" sz="2000" dirty="0">
                <a:solidFill>
                  <a:schemeClr val="tx1"/>
                </a:solidFill>
              </a:rPr>
              <a:t>During planned maintenance,</a:t>
            </a:r>
            <a:br>
              <a:rPr lang="en-US" sz="2000" dirty="0">
                <a:solidFill>
                  <a:schemeClr val="tx1"/>
                </a:solidFill>
              </a:rPr>
            </a:br>
            <a:r>
              <a:rPr lang="en-US" sz="2000" dirty="0">
                <a:solidFill>
                  <a:schemeClr val="tx1"/>
                </a:solidFill>
              </a:rPr>
              <a:t>only one update domain is rebooted at a time</a:t>
            </a:r>
          </a:p>
        </p:txBody>
      </p:sp>
      <p:sp>
        <p:nvSpPr>
          <p:cNvPr id="7" name="Rectangle 6">
            <a:extLst>
              <a:ext uri="{FF2B5EF4-FFF2-40B4-BE49-F238E27FC236}">
                <a16:creationId xmlns:a16="http://schemas.microsoft.com/office/drawing/2014/main" id="{D4F7F13A-FD08-422C-8908-8A1C41E12DFE}"/>
              </a:ext>
            </a:extLst>
          </p:cNvPr>
          <p:cNvSpPr/>
          <p:nvPr/>
        </p:nvSpPr>
        <p:spPr>
          <a:xfrm>
            <a:off x="416293" y="3916401"/>
            <a:ext cx="4319774" cy="241688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rPr>
              <a:t>Fault Domains </a:t>
            </a:r>
            <a:r>
              <a:rPr lang="en-US" sz="2000" dirty="0">
                <a:solidFill>
                  <a:schemeClr val="tx1"/>
                </a:solidFill>
              </a:rPr>
              <a:t>are a group of Virtual Machines that share a common set of hardware, switches, that share a single point of failure. VMs in an availability set are placed in at least two fault domains</a:t>
            </a:r>
          </a:p>
        </p:txBody>
      </p:sp>
      <p:sp>
        <p:nvSpPr>
          <p:cNvPr id="8" name="Rectangle 7">
            <a:extLst>
              <a:ext uri="{FF2B5EF4-FFF2-40B4-BE49-F238E27FC236}">
                <a16:creationId xmlns:a16="http://schemas.microsoft.com/office/drawing/2014/main" id="{802ED6C5-7BAB-4DDA-A83F-094F13FC6943}"/>
              </a:ext>
              <a:ext uri="{C183D7F6-B498-43B3-948B-1728B52AA6E4}">
                <adec:decorative xmlns:adec="http://schemas.microsoft.com/office/drawing/2017/decorative" val="1"/>
              </a:ext>
            </a:extLst>
          </p:cNvPr>
          <p:cNvSpPr/>
          <p:nvPr/>
        </p:nvSpPr>
        <p:spPr bwMode="auto">
          <a:xfrm>
            <a:off x="4899058" y="1192213"/>
            <a:ext cx="7121124"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2" name="Picture 4" descr="An illustration showing two fault domains with two virtual machines each. The two top virtual machines from each fault domain host Internet information service and are part of a common availability set. The next two virtual machines in each domain host SQL database and are part of another availability set">
            <a:extLst>
              <a:ext uri="{FF2B5EF4-FFF2-40B4-BE49-F238E27FC236}">
                <a16:creationId xmlns:a16="http://schemas.microsoft.com/office/drawing/2014/main" id="{DA5669C5-3638-43C9-9D38-EEE9F8F52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6404" y="1753276"/>
            <a:ext cx="6912824" cy="4230924"/>
          </a:xfrm>
          <a:prstGeom prst="rect">
            <a:avLst/>
          </a:prstGeom>
        </p:spPr>
      </p:pic>
    </p:spTree>
    <p:extLst>
      <p:ext uri="{BB962C8B-B14F-4D97-AF65-F5344CB8AC3E}">
        <p14:creationId xmlns:p14="http://schemas.microsoft.com/office/powerpoint/2010/main" val="4377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DE19D-C360-4535-A490-6DDA971D70E3}"/>
              </a:ext>
            </a:extLst>
          </p:cNvPr>
          <p:cNvSpPr>
            <a:spLocks noGrp="1"/>
          </p:cNvSpPr>
          <p:nvPr>
            <p:ph type="title"/>
          </p:nvPr>
        </p:nvSpPr>
        <p:spPr/>
        <p:txBody>
          <a:bodyPr/>
          <a:lstStyle/>
          <a:p>
            <a:r>
              <a:rPr lang="en-US" dirty="0"/>
              <a:t>Review Availability Zones</a:t>
            </a:r>
          </a:p>
        </p:txBody>
      </p:sp>
      <p:sp>
        <p:nvSpPr>
          <p:cNvPr id="5" name="Rectangle 4">
            <a:extLst>
              <a:ext uri="{FF2B5EF4-FFF2-40B4-BE49-F238E27FC236}">
                <a16:creationId xmlns:a16="http://schemas.microsoft.com/office/drawing/2014/main" id="{7A1FEA18-07CD-441B-873A-16F2611CB47B}"/>
              </a:ext>
            </a:extLst>
          </p:cNvPr>
          <p:cNvSpPr/>
          <p:nvPr/>
        </p:nvSpPr>
        <p:spPr>
          <a:xfrm>
            <a:off x="427036" y="1281663"/>
            <a:ext cx="4315968" cy="9571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tx1"/>
                </a:solidFill>
              </a:rPr>
              <a:t>Unique physical locations</a:t>
            </a:r>
            <a:br>
              <a:rPr lang="en-US" sz="2000" dirty="0">
                <a:solidFill>
                  <a:schemeClr val="tx1"/>
                </a:solidFill>
              </a:rPr>
            </a:br>
            <a:r>
              <a:rPr lang="en-US" sz="2000" dirty="0">
                <a:solidFill>
                  <a:schemeClr val="tx1"/>
                </a:solidFill>
              </a:rPr>
              <a:t>in a region </a:t>
            </a:r>
          </a:p>
        </p:txBody>
      </p:sp>
      <p:sp>
        <p:nvSpPr>
          <p:cNvPr id="7" name="Rectangle 6">
            <a:extLst>
              <a:ext uri="{FF2B5EF4-FFF2-40B4-BE49-F238E27FC236}">
                <a16:creationId xmlns:a16="http://schemas.microsoft.com/office/drawing/2014/main" id="{1D280C16-1EF3-46DA-AE49-4641BD2F3206}"/>
              </a:ext>
            </a:extLst>
          </p:cNvPr>
          <p:cNvSpPr/>
          <p:nvPr/>
        </p:nvSpPr>
        <p:spPr>
          <a:xfrm>
            <a:off x="427035" y="2414675"/>
            <a:ext cx="4315968" cy="106866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tx1"/>
                </a:solidFill>
              </a:rPr>
              <a:t>Includes datacenters with independent power, cooling,</a:t>
            </a:r>
            <a:br>
              <a:rPr lang="en-US" sz="2000">
                <a:solidFill>
                  <a:schemeClr val="tx1"/>
                </a:solidFill>
              </a:rPr>
            </a:br>
            <a:r>
              <a:rPr lang="en-US" sz="2000">
                <a:solidFill>
                  <a:schemeClr val="tx1"/>
                </a:solidFill>
              </a:rPr>
              <a:t>and networking</a:t>
            </a:r>
          </a:p>
        </p:txBody>
      </p:sp>
      <p:sp>
        <p:nvSpPr>
          <p:cNvPr id="8" name="Rectangle 7">
            <a:extLst>
              <a:ext uri="{FF2B5EF4-FFF2-40B4-BE49-F238E27FC236}">
                <a16:creationId xmlns:a16="http://schemas.microsoft.com/office/drawing/2014/main" id="{A5A633A2-0B20-44EF-9B73-CE847F2F9D0F}"/>
              </a:ext>
            </a:extLst>
          </p:cNvPr>
          <p:cNvSpPr/>
          <p:nvPr/>
        </p:nvSpPr>
        <p:spPr>
          <a:xfrm>
            <a:off x="427035" y="3691523"/>
            <a:ext cx="4315968" cy="63637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tx1"/>
                </a:solidFill>
              </a:rPr>
              <a:t>Protects from datacenter failures</a:t>
            </a:r>
          </a:p>
        </p:txBody>
      </p:sp>
      <p:sp>
        <p:nvSpPr>
          <p:cNvPr id="9" name="Rectangle 8">
            <a:extLst>
              <a:ext uri="{FF2B5EF4-FFF2-40B4-BE49-F238E27FC236}">
                <a16:creationId xmlns:a16="http://schemas.microsoft.com/office/drawing/2014/main" id="{93B9C827-FA1A-4C4D-9170-8C623FA77E38}"/>
              </a:ext>
            </a:extLst>
          </p:cNvPr>
          <p:cNvSpPr/>
          <p:nvPr/>
        </p:nvSpPr>
        <p:spPr>
          <a:xfrm>
            <a:off x="427035" y="4536084"/>
            <a:ext cx="4315968" cy="79931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tx1"/>
                </a:solidFill>
              </a:rPr>
              <a:t>Combines update and</a:t>
            </a:r>
            <a:br>
              <a:rPr lang="en-US" sz="2000">
                <a:solidFill>
                  <a:schemeClr val="tx1"/>
                </a:solidFill>
              </a:rPr>
            </a:br>
            <a:r>
              <a:rPr lang="en-US" sz="2000">
                <a:solidFill>
                  <a:schemeClr val="tx1"/>
                </a:solidFill>
              </a:rPr>
              <a:t>fault domains</a:t>
            </a:r>
          </a:p>
        </p:txBody>
      </p:sp>
      <p:sp>
        <p:nvSpPr>
          <p:cNvPr id="16" name="Rectangle 15">
            <a:extLst>
              <a:ext uri="{FF2B5EF4-FFF2-40B4-BE49-F238E27FC236}">
                <a16:creationId xmlns:a16="http://schemas.microsoft.com/office/drawing/2014/main" id="{CF3D9399-6E9E-4602-BD77-D430F82D90BB}"/>
              </a:ext>
            </a:extLst>
          </p:cNvPr>
          <p:cNvSpPr/>
          <p:nvPr/>
        </p:nvSpPr>
        <p:spPr>
          <a:xfrm>
            <a:off x="427035" y="5543585"/>
            <a:ext cx="4315968" cy="69846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tx1"/>
                </a:solidFill>
              </a:rPr>
              <a:t>Provides 99.99% SLA​</a:t>
            </a:r>
          </a:p>
        </p:txBody>
      </p:sp>
      <p:sp>
        <p:nvSpPr>
          <p:cNvPr id="12" name="Rectangle 11">
            <a:extLst>
              <a:ext uri="{FF2B5EF4-FFF2-40B4-BE49-F238E27FC236}">
                <a16:creationId xmlns:a16="http://schemas.microsoft.com/office/drawing/2014/main" id="{A73B500B-5E76-466C-9AF5-DC8BD4DE18A5}"/>
              </a:ext>
              <a:ext uri="{C183D7F6-B498-43B3-948B-1728B52AA6E4}">
                <adec:decorative xmlns:adec="http://schemas.microsoft.com/office/drawing/2017/decorative" val="1"/>
              </a:ext>
            </a:extLst>
          </p:cNvPr>
          <p:cNvSpPr/>
          <p:nvPr/>
        </p:nvSpPr>
        <p:spPr bwMode="auto">
          <a:xfrm>
            <a:off x="4899058" y="1192213"/>
            <a:ext cx="7121124"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6" name="Picture 5" descr="Screenshot of an Azure region that shows Availability Zone 1, 2 and 3 are connected to one another">
            <a:extLst>
              <a:ext uri="{FF2B5EF4-FFF2-40B4-BE49-F238E27FC236}">
                <a16:creationId xmlns:a16="http://schemas.microsoft.com/office/drawing/2014/main" id="{15C07BB5-2514-4CAC-9503-A3D6150CEF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461" y="1192212"/>
            <a:ext cx="5532317" cy="4960388"/>
          </a:xfrm>
          <a:prstGeom prst="rect">
            <a:avLst/>
          </a:prstGeom>
          <a:ln>
            <a:noFill/>
          </a:ln>
        </p:spPr>
      </p:pic>
    </p:spTree>
    <p:extLst>
      <p:ext uri="{BB962C8B-B14F-4D97-AF65-F5344CB8AC3E}">
        <p14:creationId xmlns:p14="http://schemas.microsoft.com/office/powerpoint/2010/main" val="328841804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D1404-3FDC-4DBE-A0CB-5E65EEC0ED42}"/>
              </a:ext>
            </a:extLst>
          </p:cNvPr>
          <p:cNvSpPr>
            <a:spLocks noGrp="1"/>
          </p:cNvSpPr>
          <p:nvPr>
            <p:ph type="title"/>
          </p:nvPr>
        </p:nvSpPr>
        <p:spPr/>
        <p:txBody>
          <a:bodyPr/>
          <a:lstStyle/>
          <a:p>
            <a:r>
              <a:rPr lang="en-US" dirty="0"/>
              <a:t>Compare Vertical to Horizontal Scaling</a:t>
            </a:r>
          </a:p>
        </p:txBody>
      </p:sp>
      <p:sp>
        <p:nvSpPr>
          <p:cNvPr id="325" name="Rectangle 324">
            <a:extLst>
              <a:ext uri="{FF2B5EF4-FFF2-40B4-BE49-F238E27FC236}">
                <a16:creationId xmlns:a16="http://schemas.microsoft.com/office/drawing/2014/main" id="{0A06DFB5-D93B-4C44-AB7D-3234903C476F}"/>
              </a:ext>
            </a:extLst>
          </p:cNvPr>
          <p:cNvSpPr/>
          <p:nvPr/>
        </p:nvSpPr>
        <p:spPr>
          <a:xfrm>
            <a:off x="427038" y="1172817"/>
            <a:ext cx="4315968" cy="253448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b="1" dirty="0">
                <a:solidFill>
                  <a:schemeClr val="tx2">
                    <a:lumMod val="50000"/>
                  </a:schemeClr>
                </a:solidFill>
              </a:rPr>
              <a:t>Vertical scaling </a:t>
            </a:r>
            <a:r>
              <a:rPr lang="en-US" sz="2400" dirty="0">
                <a:solidFill>
                  <a:schemeClr val="tx1"/>
                </a:solidFill>
              </a:rPr>
              <a:t>(scale up and scale down) is the process of increasing or decreasing power to a single instance of a workload; usually manual​</a:t>
            </a:r>
          </a:p>
        </p:txBody>
      </p:sp>
      <p:sp>
        <p:nvSpPr>
          <p:cNvPr id="327" name="Rectangle 326">
            <a:extLst>
              <a:ext uri="{FF2B5EF4-FFF2-40B4-BE49-F238E27FC236}">
                <a16:creationId xmlns:a16="http://schemas.microsoft.com/office/drawing/2014/main" id="{F5070BF8-A980-4DE8-9B27-1E8AFBA1C93F}"/>
              </a:ext>
            </a:extLst>
          </p:cNvPr>
          <p:cNvSpPr/>
          <p:nvPr/>
        </p:nvSpPr>
        <p:spPr>
          <a:xfrm>
            <a:off x="427038" y="3925142"/>
            <a:ext cx="4315968" cy="243660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b="1" dirty="0">
                <a:solidFill>
                  <a:schemeClr val="tx2">
                    <a:lumMod val="50000"/>
                  </a:schemeClr>
                </a:solidFill>
                <a:latin typeface="+mj-lt"/>
              </a:rPr>
              <a:t>Horizontal scaling </a:t>
            </a:r>
            <a:r>
              <a:rPr lang="en-US" sz="2400" dirty="0">
                <a:solidFill>
                  <a:schemeClr val="tx1"/>
                </a:solidFill>
              </a:rPr>
              <a:t>(scale out</a:t>
            </a:r>
            <a:br>
              <a:rPr lang="en-US" sz="2400" dirty="0">
                <a:solidFill>
                  <a:schemeClr val="tx1"/>
                </a:solidFill>
              </a:rPr>
            </a:br>
            <a:r>
              <a:rPr lang="en-US" sz="2400" dirty="0">
                <a:solidFill>
                  <a:schemeClr val="tx1"/>
                </a:solidFill>
              </a:rPr>
              <a:t>and scale in) is the process of increasing or decreasing the number of instances of a</a:t>
            </a:r>
            <a:br>
              <a:rPr lang="en-US" sz="2400" dirty="0">
                <a:solidFill>
                  <a:schemeClr val="tx1"/>
                </a:solidFill>
              </a:rPr>
            </a:br>
            <a:r>
              <a:rPr lang="en-US" sz="2400" dirty="0">
                <a:solidFill>
                  <a:schemeClr val="tx1"/>
                </a:solidFill>
              </a:rPr>
              <a:t>workload; frequently automated</a:t>
            </a:r>
          </a:p>
        </p:txBody>
      </p:sp>
      <p:sp>
        <p:nvSpPr>
          <p:cNvPr id="329" name="Rectangle 328">
            <a:extLst>
              <a:ext uri="{FF2B5EF4-FFF2-40B4-BE49-F238E27FC236}">
                <a16:creationId xmlns:a16="http://schemas.microsoft.com/office/drawing/2014/main" id="{72272A83-5525-4112-AFBB-7E4D7FC3E1D6}"/>
              </a:ext>
              <a:ext uri="{C183D7F6-B498-43B3-948B-1728B52AA6E4}">
                <adec:decorative xmlns:adec="http://schemas.microsoft.com/office/drawing/2017/decorative" val="1"/>
              </a:ext>
            </a:extLst>
          </p:cNvPr>
          <p:cNvSpPr/>
          <p:nvPr/>
        </p:nvSpPr>
        <p:spPr bwMode="auto">
          <a:xfrm>
            <a:off x="4899058" y="1192213"/>
            <a:ext cx="7121124"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651" name="Picture 650" descr="Vertical scaling shows Virtual Machines getting larger. Horizontal scaling shows more Virtual Machines being added">
            <a:extLst>
              <a:ext uri="{FF2B5EF4-FFF2-40B4-BE49-F238E27FC236}">
                <a16:creationId xmlns:a16="http://schemas.microsoft.com/office/drawing/2014/main" id="{A5A14898-4257-49D1-897F-C0FF123926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2950" y="1349925"/>
            <a:ext cx="3994404" cy="4712945"/>
          </a:xfrm>
          <a:prstGeom prst="rect">
            <a:avLst/>
          </a:prstGeom>
        </p:spPr>
      </p:pic>
    </p:spTree>
    <p:extLst>
      <p:ext uri="{BB962C8B-B14F-4D97-AF65-F5344CB8AC3E}">
        <p14:creationId xmlns:p14="http://schemas.microsoft.com/office/powerpoint/2010/main" val="259694986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Scale Sets</a:t>
            </a:r>
          </a:p>
        </p:txBody>
      </p:sp>
      <p:sp>
        <p:nvSpPr>
          <p:cNvPr id="6" name="Rectangle 5">
            <a:extLst>
              <a:ext uri="{FF2B5EF4-FFF2-40B4-BE49-F238E27FC236}">
                <a16:creationId xmlns:a16="http://schemas.microsoft.com/office/drawing/2014/main" id="{2926A05B-BAD1-4013-8D88-EFFD892251B7}"/>
              </a:ext>
              <a:ext uri="{C183D7F6-B498-43B3-948B-1728B52AA6E4}">
                <adec:decorative xmlns:adec="http://schemas.microsoft.com/office/drawing/2017/decorative" val="1"/>
              </a:ext>
            </a:extLst>
          </p:cNvPr>
          <p:cNvSpPr/>
          <p:nvPr/>
        </p:nvSpPr>
        <p:spPr bwMode="auto">
          <a:xfrm>
            <a:off x="427038" y="1192212"/>
            <a:ext cx="11582400" cy="34432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5" name="Picture 4" descr="A diagram showing demand increases the scale set adds more Virtual Machine instances. As the demand decreases Virtual Machines are removed from the availability set">
            <a:extLst>
              <a:ext uri="{FF2B5EF4-FFF2-40B4-BE49-F238E27FC236}">
                <a16:creationId xmlns:a16="http://schemas.microsoft.com/office/drawing/2014/main" id="{97ACEE34-B252-4175-A28F-A1DB72A12CF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439075" y="1440061"/>
            <a:ext cx="9558327" cy="2947590"/>
          </a:xfrm>
          <a:prstGeom prst="rect">
            <a:avLst/>
          </a:prstGeom>
          <a:noFill/>
        </p:spPr>
      </p:pic>
      <p:sp>
        <p:nvSpPr>
          <p:cNvPr id="7" name="Rectangle 6">
            <a:extLst>
              <a:ext uri="{FF2B5EF4-FFF2-40B4-BE49-F238E27FC236}">
                <a16:creationId xmlns:a16="http://schemas.microsoft.com/office/drawing/2014/main" id="{736FB147-0CFF-440D-99B4-812932D98690}"/>
              </a:ext>
            </a:extLst>
          </p:cNvPr>
          <p:cNvSpPr/>
          <p:nvPr/>
        </p:nvSpPr>
        <p:spPr>
          <a:xfrm>
            <a:off x="427039" y="4787899"/>
            <a:ext cx="2097167" cy="15738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1"/>
                </a:solidFill>
              </a:rPr>
              <a:t>Scale sets</a:t>
            </a:r>
            <a:br>
              <a:rPr lang="en-US" sz="2000" dirty="0">
                <a:solidFill>
                  <a:schemeClr val="tx1"/>
                </a:solidFill>
              </a:rPr>
            </a:br>
            <a:r>
              <a:rPr lang="en-US" sz="2000" dirty="0">
                <a:solidFill>
                  <a:schemeClr val="tx1"/>
                </a:solidFill>
              </a:rPr>
              <a:t>deploy a set of identical VMs</a:t>
            </a:r>
            <a:endParaRPr lang="bs-Latn-BA" sz="2000" dirty="0">
              <a:solidFill>
                <a:schemeClr val="tx1"/>
              </a:solidFill>
            </a:endParaRPr>
          </a:p>
        </p:txBody>
      </p:sp>
      <p:sp>
        <p:nvSpPr>
          <p:cNvPr id="8" name="Rectangle 7">
            <a:extLst>
              <a:ext uri="{FF2B5EF4-FFF2-40B4-BE49-F238E27FC236}">
                <a16:creationId xmlns:a16="http://schemas.microsoft.com/office/drawing/2014/main" id="{E009618E-4DDB-44D4-BFED-CE957E839FCE}"/>
              </a:ext>
            </a:extLst>
          </p:cNvPr>
          <p:cNvSpPr/>
          <p:nvPr/>
        </p:nvSpPr>
        <p:spPr>
          <a:xfrm>
            <a:off x="2640190" y="4787899"/>
            <a:ext cx="2449703" cy="15738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No </a:t>
            </a:r>
            <a:br>
              <a:rPr lang="en-US" sz="2000">
                <a:solidFill>
                  <a:schemeClr val="tx1"/>
                </a:solidFill>
              </a:rPr>
            </a:br>
            <a:r>
              <a:rPr lang="en-US" sz="2000">
                <a:solidFill>
                  <a:schemeClr val="tx1"/>
                </a:solidFill>
              </a:rPr>
              <a:t>pre-provisioning of </a:t>
            </a:r>
            <a:r>
              <a:rPr lang="en-US" sz="2000" err="1">
                <a:solidFill>
                  <a:schemeClr val="tx1"/>
                </a:solidFill>
              </a:rPr>
              <a:t>VMs</a:t>
            </a:r>
            <a:r>
              <a:rPr lang="en-US" sz="2000">
                <a:solidFill>
                  <a:schemeClr val="tx1"/>
                </a:solidFill>
              </a:rPr>
              <a:t> is required</a:t>
            </a:r>
          </a:p>
        </p:txBody>
      </p:sp>
      <p:sp>
        <p:nvSpPr>
          <p:cNvPr id="9" name="Rectangle 8">
            <a:extLst>
              <a:ext uri="{FF2B5EF4-FFF2-40B4-BE49-F238E27FC236}">
                <a16:creationId xmlns:a16="http://schemas.microsoft.com/office/drawing/2014/main" id="{A6C57045-3E48-456F-94A1-331C86B58267}"/>
              </a:ext>
            </a:extLst>
          </p:cNvPr>
          <p:cNvSpPr/>
          <p:nvPr/>
        </p:nvSpPr>
        <p:spPr>
          <a:xfrm>
            <a:off x="5205877" y="4787899"/>
            <a:ext cx="1933315" cy="15738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As demand</a:t>
            </a:r>
            <a:br>
              <a:rPr lang="en-US" sz="2000">
                <a:solidFill>
                  <a:schemeClr val="tx1"/>
                </a:solidFill>
              </a:rPr>
            </a:br>
            <a:r>
              <a:rPr lang="en-US" sz="2000">
                <a:solidFill>
                  <a:schemeClr val="tx1"/>
                </a:solidFill>
              </a:rPr>
              <a:t>goes up VMs</a:t>
            </a:r>
            <a:br>
              <a:rPr lang="en-US" sz="2000">
                <a:solidFill>
                  <a:schemeClr val="tx1"/>
                </a:solidFill>
              </a:rPr>
            </a:br>
            <a:r>
              <a:rPr lang="en-US" sz="2000">
                <a:solidFill>
                  <a:schemeClr val="tx1"/>
                </a:solidFill>
              </a:rPr>
              <a:t>are added</a:t>
            </a:r>
          </a:p>
        </p:txBody>
      </p:sp>
      <p:sp>
        <p:nvSpPr>
          <p:cNvPr id="10" name="Rectangle 9">
            <a:extLst>
              <a:ext uri="{FF2B5EF4-FFF2-40B4-BE49-F238E27FC236}">
                <a16:creationId xmlns:a16="http://schemas.microsoft.com/office/drawing/2014/main" id="{6BEE0146-E7E7-4CBB-8DFE-3E3DCCCE686C}"/>
              </a:ext>
            </a:extLst>
          </p:cNvPr>
          <p:cNvSpPr/>
          <p:nvPr/>
        </p:nvSpPr>
        <p:spPr>
          <a:xfrm>
            <a:off x="7255176" y="4787899"/>
            <a:ext cx="1961526" cy="15738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As demand goes down </a:t>
            </a:r>
            <a:r>
              <a:rPr lang="en-US" sz="2000" err="1">
                <a:solidFill>
                  <a:schemeClr val="tx1"/>
                </a:solidFill>
              </a:rPr>
              <a:t>VM</a:t>
            </a:r>
            <a:r>
              <a:rPr lang="en-US" sz="2000">
                <a:solidFill>
                  <a:schemeClr val="tx1"/>
                </a:solidFill>
              </a:rPr>
              <a:t> are removed</a:t>
            </a:r>
          </a:p>
        </p:txBody>
      </p:sp>
      <p:sp>
        <p:nvSpPr>
          <p:cNvPr id="16" name="Rectangle 15">
            <a:extLst>
              <a:ext uri="{FF2B5EF4-FFF2-40B4-BE49-F238E27FC236}">
                <a16:creationId xmlns:a16="http://schemas.microsoft.com/office/drawing/2014/main" id="{691933CF-8D46-453D-9B0A-6154784F01A4}"/>
              </a:ext>
            </a:extLst>
          </p:cNvPr>
          <p:cNvSpPr/>
          <p:nvPr/>
        </p:nvSpPr>
        <p:spPr>
          <a:xfrm>
            <a:off x="9332686" y="4787899"/>
            <a:ext cx="2676752" cy="15738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The process can </a:t>
            </a:r>
            <a:br>
              <a:rPr lang="en-US" sz="2000">
                <a:solidFill>
                  <a:schemeClr val="tx1"/>
                </a:solidFill>
              </a:rPr>
            </a:br>
            <a:r>
              <a:rPr lang="en-US" sz="2000">
                <a:solidFill>
                  <a:schemeClr val="tx1"/>
                </a:solidFill>
              </a:rPr>
              <a:t>be manual, automated, or a combination of both</a:t>
            </a:r>
          </a:p>
        </p:txBody>
      </p:sp>
    </p:spTree>
    <p:extLst>
      <p:ext uri="{BB962C8B-B14F-4D97-AF65-F5344CB8AC3E}">
        <p14:creationId xmlns:p14="http://schemas.microsoft.com/office/powerpoint/2010/main" val="2401577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4E4C7-C278-41E2-ABE5-CE81E9AEF3AE}"/>
              </a:ext>
            </a:extLst>
          </p:cNvPr>
          <p:cNvSpPr>
            <a:spLocks noGrp="1"/>
          </p:cNvSpPr>
          <p:nvPr>
            <p:ph type="title"/>
          </p:nvPr>
        </p:nvSpPr>
        <p:spPr/>
        <p:txBody>
          <a:bodyPr/>
          <a:lstStyle/>
          <a:p>
            <a:r>
              <a:rPr lang="en-US" dirty="0"/>
              <a:t>Create Scale Sets</a:t>
            </a:r>
          </a:p>
        </p:txBody>
      </p:sp>
      <p:sp>
        <p:nvSpPr>
          <p:cNvPr id="5" name="Rectangle 4">
            <a:extLst>
              <a:ext uri="{FF2B5EF4-FFF2-40B4-BE49-F238E27FC236}">
                <a16:creationId xmlns:a16="http://schemas.microsoft.com/office/drawing/2014/main" id="{83768B2D-D019-4BA3-8A2E-A7896D47056C}"/>
              </a:ext>
            </a:extLst>
          </p:cNvPr>
          <p:cNvSpPr/>
          <p:nvPr/>
        </p:nvSpPr>
        <p:spPr>
          <a:xfrm>
            <a:off x="427037" y="1192213"/>
            <a:ext cx="4475163" cy="102260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dirty="0">
                <a:solidFill>
                  <a:schemeClr val="tx1"/>
                </a:solidFill>
                <a:latin typeface="+mj-lt"/>
                <a:cs typeface="Segoe UI" panose="020B0502040204020203" pitchFamily="34" charset="0"/>
              </a:rPr>
              <a:t>Instance count. </a:t>
            </a:r>
            <a:r>
              <a:rPr lang="en-US" sz="2200" dirty="0">
                <a:solidFill>
                  <a:schemeClr val="tx1"/>
                </a:solidFill>
                <a:cs typeface="Segoe UI" panose="020B0502040204020203" pitchFamily="34" charset="0"/>
              </a:rPr>
              <a:t>Number of VMs in the scale set (0 to 1000)</a:t>
            </a:r>
          </a:p>
        </p:txBody>
      </p:sp>
      <p:sp>
        <p:nvSpPr>
          <p:cNvPr id="6" name="Rectangle 5">
            <a:extLst>
              <a:ext uri="{FF2B5EF4-FFF2-40B4-BE49-F238E27FC236}">
                <a16:creationId xmlns:a16="http://schemas.microsoft.com/office/drawing/2014/main" id="{F2352B88-176C-460C-8EA3-EBA5D86A9CC8}"/>
              </a:ext>
            </a:extLst>
          </p:cNvPr>
          <p:cNvSpPr/>
          <p:nvPr/>
        </p:nvSpPr>
        <p:spPr>
          <a:xfrm>
            <a:off x="427037" y="2363095"/>
            <a:ext cx="4475163" cy="107653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dirty="0">
                <a:solidFill>
                  <a:schemeClr val="tx1"/>
                </a:solidFill>
                <a:latin typeface="+mj-lt"/>
                <a:cs typeface="Segoe UI" panose="020B0502040204020203" pitchFamily="34" charset="0"/>
              </a:rPr>
              <a:t>Instance size</a:t>
            </a:r>
            <a:r>
              <a:rPr lang="en-US" sz="2200" dirty="0">
                <a:solidFill>
                  <a:schemeClr val="tx1"/>
                </a:solidFill>
                <a:cs typeface="Segoe UI" panose="020B0502040204020203" pitchFamily="34" charset="0"/>
              </a:rPr>
              <a:t>. The size of each virtual machine in the scale set </a:t>
            </a:r>
          </a:p>
        </p:txBody>
      </p:sp>
      <p:sp>
        <p:nvSpPr>
          <p:cNvPr id="7" name="Rectangle 6">
            <a:extLst>
              <a:ext uri="{FF2B5EF4-FFF2-40B4-BE49-F238E27FC236}">
                <a16:creationId xmlns:a16="http://schemas.microsoft.com/office/drawing/2014/main" id="{745699E2-9900-459A-9A07-092F7FB74052}"/>
              </a:ext>
            </a:extLst>
          </p:cNvPr>
          <p:cNvSpPr/>
          <p:nvPr/>
        </p:nvSpPr>
        <p:spPr>
          <a:xfrm>
            <a:off x="427037" y="3597713"/>
            <a:ext cx="4475163" cy="107653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dirty="0">
                <a:solidFill>
                  <a:schemeClr val="tx1"/>
                </a:solidFill>
                <a:latin typeface="+mj-lt"/>
                <a:cs typeface="Segoe UI" panose="020B0502040204020203" pitchFamily="34" charset="0"/>
              </a:rPr>
              <a:t>Azure Spot Instance. </a:t>
            </a:r>
            <a:r>
              <a:rPr lang="en-US" sz="2200" dirty="0">
                <a:solidFill>
                  <a:schemeClr val="tx1"/>
                </a:solidFill>
                <a:cs typeface="Segoe UI" panose="020B0502040204020203" pitchFamily="34" charset="0"/>
              </a:rPr>
              <a:t>Unused capacity at a discounted rate</a:t>
            </a:r>
          </a:p>
        </p:txBody>
      </p:sp>
      <p:sp>
        <p:nvSpPr>
          <p:cNvPr id="15" name="Rectangle 14">
            <a:extLst>
              <a:ext uri="{FF2B5EF4-FFF2-40B4-BE49-F238E27FC236}">
                <a16:creationId xmlns:a16="http://schemas.microsoft.com/office/drawing/2014/main" id="{17A483C7-E97D-4974-A18D-98390F10DB23}"/>
              </a:ext>
            </a:extLst>
          </p:cNvPr>
          <p:cNvSpPr/>
          <p:nvPr/>
        </p:nvSpPr>
        <p:spPr>
          <a:xfrm>
            <a:off x="427037" y="4854093"/>
            <a:ext cx="4475163" cy="66856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dirty="0">
                <a:solidFill>
                  <a:schemeClr val="tx1"/>
                </a:solidFill>
                <a:latin typeface="+mj-lt"/>
                <a:cs typeface="Segoe UI" panose="020B0502040204020203" pitchFamily="34" charset="0"/>
              </a:rPr>
              <a:t>Use managed disks</a:t>
            </a:r>
          </a:p>
        </p:txBody>
      </p:sp>
      <p:sp>
        <p:nvSpPr>
          <p:cNvPr id="16" name="Rectangle 15">
            <a:extLst>
              <a:ext uri="{FF2B5EF4-FFF2-40B4-BE49-F238E27FC236}">
                <a16:creationId xmlns:a16="http://schemas.microsoft.com/office/drawing/2014/main" id="{46130248-90F6-400A-9589-54F0DACCE417}"/>
              </a:ext>
            </a:extLst>
          </p:cNvPr>
          <p:cNvSpPr/>
          <p:nvPr/>
        </p:nvSpPr>
        <p:spPr>
          <a:xfrm>
            <a:off x="427036" y="5702501"/>
            <a:ext cx="4475163" cy="66911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dirty="0">
                <a:solidFill>
                  <a:schemeClr val="tx1"/>
                </a:solidFill>
                <a:latin typeface="+mj-lt"/>
                <a:cs typeface="Segoe UI" panose="020B0502040204020203" pitchFamily="34" charset="0"/>
              </a:rPr>
              <a:t>Enable scaling beyond 100 instances</a:t>
            </a:r>
          </a:p>
        </p:txBody>
      </p:sp>
      <p:sp>
        <p:nvSpPr>
          <p:cNvPr id="8" name="Rectangle 7">
            <a:extLst>
              <a:ext uri="{FF2B5EF4-FFF2-40B4-BE49-F238E27FC236}">
                <a16:creationId xmlns:a16="http://schemas.microsoft.com/office/drawing/2014/main" id="{7CFD68CD-4A99-4EED-8656-6A86B19D892F}"/>
              </a:ext>
              <a:ext uri="{C183D7F6-B498-43B3-948B-1728B52AA6E4}">
                <adec:decorative xmlns:adec="http://schemas.microsoft.com/office/drawing/2017/decorative" val="1"/>
              </a:ext>
            </a:extLst>
          </p:cNvPr>
          <p:cNvSpPr/>
          <p:nvPr/>
        </p:nvSpPr>
        <p:spPr bwMode="auto">
          <a:xfrm>
            <a:off x="5057648" y="1192213"/>
            <a:ext cx="6951789"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17" name="Picture 17" descr="A screenshot of an instance page showing the initial instance count to 2">
            <a:extLst>
              <a:ext uri="{FF2B5EF4-FFF2-40B4-BE49-F238E27FC236}">
                <a16:creationId xmlns:a16="http://schemas.microsoft.com/office/drawing/2014/main" id="{7B97B123-E590-42BB-81BB-4976288CE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1773" y="2214822"/>
            <a:ext cx="6603538" cy="3307831"/>
          </a:xfrm>
          <a:prstGeom prst="rect">
            <a:avLst/>
          </a:prstGeom>
          <a:ln w="6350">
            <a:solidFill>
              <a:schemeClr val="bg1">
                <a:lumMod val="75000"/>
              </a:schemeClr>
            </a:solidFill>
          </a:ln>
        </p:spPr>
      </p:pic>
    </p:spTree>
    <p:extLst>
      <p:ext uri="{BB962C8B-B14F-4D97-AF65-F5344CB8AC3E}">
        <p14:creationId xmlns:p14="http://schemas.microsoft.com/office/powerpoint/2010/main" val="199375148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a:t>
            </a:r>
            <a:r>
              <a:rPr lang="en-US" dirty="0" err="1"/>
              <a:t>Autoscale</a:t>
            </a:r>
            <a:endParaRPr lang="en-US" dirty="0"/>
          </a:p>
        </p:txBody>
      </p:sp>
      <p:sp>
        <p:nvSpPr>
          <p:cNvPr id="5" name="Rectangle 4">
            <a:extLst>
              <a:ext uri="{FF2B5EF4-FFF2-40B4-BE49-F238E27FC236}">
                <a16:creationId xmlns:a16="http://schemas.microsoft.com/office/drawing/2014/main" id="{86D3CFF7-3E40-4A3E-AE22-0F8FD363F0C7}"/>
              </a:ext>
              <a:ext uri="{C183D7F6-B498-43B3-948B-1728B52AA6E4}">
                <adec:decorative xmlns:adec="http://schemas.microsoft.com/office/drawing/2017/decorative" val="1"/>
              </a:ext>
            </a:extLst>
          </p:cNvPr>
          <p:cNvSpPr/>
          <p:nvPr/>
        </p:nvSpPr>
        <p:spPr bwMode="auto">
          <a:xfrm>
            <a:off x="427038" y="1192212"/>
            <a:ext cx="11582400" cy="35321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2" name="Picture 2" descr="A diagram of a virtual machine scale set scaling from a minimum of 2 to a maximum of 5">
            <a:extLst>
              <a:ext uri="{FF2B5EF4-FFF2-40B4-BE49-F238E27FC236}">
                <a16:creationId xmlns:a16="http://schemas.microsoft.com/office/drawing/2014/main" id="{F0E1F1F0-348D-4A40-9021-FA1CB330A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0651" y="1415366"/>
            <a:ext cx="10115174" cy="3085880"/>
          </a:xfrm>
          <a:prstGeom prst="rect">
            <a:avLst/>
          </a:prstGeom>
        </p:spPr>
      </p:pic>
      <p:sp>
        <p:nvSpPr>
          <p:cNvPr id="7" name="Rectangle 6">
            <a:extLst>
              <a:ext uri="{FF2B5EF4-FFF2-40B4-BE49-F238E27FC236}">
                <a16:creationId xmlns:a16="http://schemas.microsoft.com/office/drawing/2014/main" id="{64559243-125C-4145-B0D9-81E7543DDDA3}"/>
              </a:ext>
            </a:extLst>
          </p:cNvPr>
          <p:cNvSpPr/>
          <p:nvPr/>
        </p:nvSpPr>
        <p:spPr>
          <a:xfrm>
            <a:off x="427039" y="4876799"/>
            <a:ext cx="2208008" cy="14849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Define rules to automatically adjust capacity</a:t>
            </a:r>
            <a:endParaRPr lang="bs-Latn-BA" sz="2000">
              <a:solidFill>
                <a:schemeClr val="tx1"/>
              </a:solidFill>
            </a:endParaRPr>
          </a:p>
        </p:txBody>
      </p:sp>
      <p:sp>
        <p:nvSpPr>
          <p:cNvPr id="8" name="Rectangle 7">
            <a:extLst>
              <a:ext uri="{FF2B5EF4-FFF2-40B4-BE49-F238E27FC236}">
                <a16:creationId xmlns:a16="http://schemas.microsoft.com/office/drawing/2014/main" id="{9E61896F-8BBD-4B1F-BD58-31F6C87106A9}"/>
              </a:ext>
            </a:extLst>
          </p:cNvPr>
          <p:cNvSpPr/>
          <p:nvPr/>
        </p:nvSpPr>
        <p:spPr>
          <a:xfrm>
            <a:off x="2770637" y="4876799"/>
            <a:ext cx="2208008" cy="14849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Scale out (increase) the number of</a:t>
            </a:r>
            <a:br>
              <a:rPr lang="en-US" sz="2000">
                <a:solidFill>
                  <a:schemeClr val="tx1"/>
                </a:solidFill>
              </a:rPr>
            </a:br>
            <a:r>
              <a:rPr lang="en-US" sz="2000">
                <a:solidFill>
                  <a:schemeClr val="tx1"/>
                </a:solidFill>
              </a:rPr>
              <a:t>VMs in the set</a:t>
            </a:r>
          </a:p>
        </p:txBody>
      </p:sp>
      <p:sp>
        <p:nvSpPr>
          <p:cNvPr id="9" name="Rectangle 8">
            <a:extLst>
              <a:ext uri="{FF2B5EF4-FFF2-40B4-BE49-F238E27FC236}">
                <a16:creationId xmlns:a16="http://schemas.microsoft.com/office/drawing/2014/main" id="{22B44CAF-320E-4D47-8C36-391F45CCBAF1}"/>
              </a:ext>
            </a:extLst>
          </p:cNvPr>
          <p:cNvSpPr/>
          <p:nvPr/>
        </p:nvSpPr>
        <p:spPr>
          <a:xfrm>
            <a:off x="5114235" y="4876799"/>
            <a:ext cx="2208008" cy="14849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Scale in (reduce) the number of VMs in the set</a:t>
            </a:r>
          </a:p>
        </p:txBody>
      </p:sp>
      <p:sp>
        <p:nvSpPr>
          <p:cNvPr id="10" name="Rectangle 9">
            <a:extLst>
              <a:ext uri="{FF2B5EF4-FFF2-40B4-BE49-F238E27FC236}">
                <a16:creationId xmlns:a16="http://schemas.microsoft.com/office/drawing/2014/main" id="{F750869A-1F37-452D-988C-215A258BB016}"/>
              </a:ext>
            </a:extLst>
          </p:cNvPr>
          <p:cNvSpPr/>
          <p:nvPr/>
        </p:nvSpPr>
        <p:spPr>
          <a:xfrm>
            <a:off x="7457833" y="4876799"/>
            <a:ext cx="2208008" cy="14849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Schedule events to increase or decrease at a fixed time</a:t>
            </a:r>
          </a:p>
        </p:txBody>
      </p:sp>
      <p:sp>
        <p:nvSpPr>
          <p:cNvPr id="11" name="Rectangle 10">
            <a:extLst>
              <a:ext uri="{FF2B5EF4-FFF2-40B4-BE49-F238E27FC236}">
                <a16:creationId xmlns:a16="http://schemas.microsoft.com/office/drawing/2014/main" id="{E1E14B45-7DAF-41DA-A634-8D6A46610ABD}"/>
              </a:ext>
            </a:extLst>
          </p:cNvPr>
          <p:cNvSpPr/>
          <p:nvPr/>
        </p:nvSpPr>
        <p:spPr>
          <a:xfrm>
            <a:off x="9801430" y="4876799"/>
            <a:ext cx="2208008" cy="14849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a:solidFill>
                  <a:schemeClr val="tx1"/>
                </a:solidFill>
              </a:rPr>
              <a:t>Reduces monitoring</a:t>
            </a:r>
            <a:br>
              <a:rPr lang="en-US" sz="2000">
                <a:solidFill>
                  <a:schemeClr val="tx1"/>
                </a:solidFill>
              </a:rPr>
            </a:br>
            <a:r>
              <a:rPr lang="en-US" sz="2000">
                <a:solidFill>
                  <a:schemeClr val="tx1"/>
                </a:solidFill>
              </a:rPr>
              <a:t>and optimizes performance</a:t>
            </a:r>
          </a:p>
        </p:txBody>
      </p:sp>
    </p:spTree>
    <p:extLst>
      <p:ext uri="{BB962C8B-B14F-4D97-AF65-F5344CB8AC3E}">
        <p14:creationId xmlns:p14="http://schemas.microsoft.com/office/powerpoint/2010/main" val="96286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Configure </a:t>
            </a:r>
            <a:r>
              <a:rPr lang="en-US" dirty="0" err="1"/>
              <a:t>Autoscale</a:t>
            </a:r>
            <a:endParaRPr lang="en-US" dirty="0"/>
          </a:p>
        </p:txBody>
      </p:sp>
      <p:sp>
        <p:nvSpPr>
          <p:cNvPr id="5" name="Rectangle 4">
            <a:extLst>
              <a:ext uri="{FF2B5EF4-FFF2-40B4-BE49-F238E27FC236}">
                <a16:creationId xmlns:a16="http://schemas.microsoft.com/office/drawing/2014/main" id="{76CE474F-D26E-4CD8-8A59-0827C24D1247}"/>
              </a:ext>
            </a:extLst>
          </p:cNvPr>
          <p:cNvSpPr/>
          <p:nvPr/>
        </p:nvSpPr>
        <p:spPr>
          <a:xfrm>
            <a:off x="431800" y="1290520"/>
            <a:ext cx="4353112" cy="241688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Define a minimum, maximum, and default number of VM instances</a:t>
            </a:r>
          </a:p>
        </p:txBody>
      </p:sp>
      <p:sp>
        <p:nvSpPr>
          <p:cNvPr id="6" name="Rectangle 5">
            <a:extLst>
              <a:ext uri="{FF2B5EF4-FFF2-40B4-BE49-F238E27FC236}">
                <a16:creationId xmlns:a16="http://schemas.microsoft.com/office/drawing/2014/main" id="{E12CB13C-3AD3-45B0-87F7-9D48CEB53D5D}"/>
              </a:ext>
            </a:extLst>
          </p:cNvPr>
          <p:cNvSpPr/>
          <p:nvPr/>
        </p:nvSpPr>
        <p:spPr>
          <a:xfrm>
            <a:off x="431800" y="3844496"/>
            <a:ext cx="4353112" cy="241688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Create more advanced scale sets with scale out and</a:t>
            </a:r>
            <a:br>
              <a:rPr lang="en-US" sz="2400">
                <a:solidFill>
                  <a:schemeClr val="tx1"/>
                </a:solidFill>
              </a:rPr>
            </a:br>
            <a:r>
              <a:rPr lang="en-US" sz="2400">
                <a:solidFill>
                  <a:schemeClr val="tx1"/>
                </a:solidFill>
              </a:rPr>
              <a:t>scale in parameters</a:t>
            </a:r>
          </a:p>
        </p:txBody>
      </p:sp>
      <p:sp>
        <p:nvSpPr>
          <p:cNvPr id="7" name="Rectangle 6">
            <a:extLst>
              <a:ext uri="{FF2B5EF4-FFF2-40B4-BE49-F238E27FC236}">
                <a16:creationId xmlns:a16="http://schemas.microsoft.com/office/drawing/2014/main" id="{12585404-2E6A-4967-A584-9D5A5A936CBC}"/>
              </a:ext>
              <a:ext uri="{C183D7F6-B498-43B3-948B-1728B52AA6E4}">
                <adec:decorative xmlns:adec="http://schemas.microsoft.com/office/drawing/2017/decorative" val="1"/>
              </a:ext>
            </a:extLst>
          </p:cNvPr>
          <p:cNvSpPr/>
          <p:nvPr/>
        </p:nvSpPr>
        <p:spPr bwMode="auto">
          <a:xfrm>
            <a:off x="4925644" y="1212091"/>
            <a:ext cx="70945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4" name="Picture 4" descr="Screenshot of the instances and autoscale settings. The initial instance count is 2. The scaling policy is Custom. The minimum number of VMs is 1. The maximum number of VMs is 10. The CPU threshold is 75%. The Duration in minutes is 10. The Number of VMs to increase by is 1. The CPU threshold is 25%. The Number of VMs to decrease by is 1">
            <a:extLst>
              <a:ext uri="{FF2B5EF4-FFF2-40B4-BE49-F238E27FC236}">
                <a16:creationId xmlns:a16="http://schemas.microsoft.com/office/drawing/2014/main" id="{555D6A07-C9D2-4567-8BD4-9D18A595A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6012" y="1681943"/>
            <a:ext cx="6673801" cy="4373588"/>
          </a:xfrm>
          <a:prstGeom prst="rect">
            <a:avLst/>
          </a:prstGeom>
          <a:ln w="6350">
            <a:solidFill>
              <a:schemeClr val="bg1">
                <a:lumMod val="75000"/>
              </a:schemeClr>
            </a:solidFill>
          </a:ln>
        </p:spPr>
      </p:pic>
    </p:spTree>
    <p:extLst>
      <p:ext uri="{BB962C8B-B14F-4D97-AF65-F5344CB8AC3E}">
        <p14:creationId xmlns:p14="http://schemas.microsoft.com/office/powerpoint/2010/main" val="3263218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8FB20-46D2-4943-ADED-7641A1930BB9}"/>
              </a:ext>
            </a:extLst>
          </p:cNvPr>
          <p:cNvSpPr>
            <a:spLocks noGrp="1"/>
          </p:cNvSpPr>
          <p:nvPr>
            <p:ph type="title"/>
          </p:nvPr>
        </p:nvSpPr>
        <p:spPr/>
        <p:txBody>
          <a:bodyPr/>
          <a:lstStyle/>
          <a:p>
            <a:r>
              <a:rPr lang="en-US" dirty="0"/>
              <a:t>Demonstration – Virtual Machine Scaling</a:t>
            </a:r>
          </a:p>
        </p:txBody>
      </p:sp>
      <p:sp>
        <p:nvSpPr>
          <p:cNvPr id="26" name="Rectangle 25">
            <a:extLst>
              <a:ext uri="{FF2B5EF4-FFF2-40B4-BE49-F238E27FC236}">
                <a16:creationId xmlns:a16="http://schemas.microsoft.com/office/drawing/2014/main" id="{0BEFB359-20EB-4FF8-8FB8-ECA6887FB210}"/>
              </a:ext>
            </a:extLst>
          </p:cNvPr>
          <p:cNvSpPr/>
          <p:nvPr/>
        </p:nvSpPr>
        <p:spPr bwMode="auto">
          <a:xfrm>
            <a:off x="1811337" y="1522238"/>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dirty="0">
                <a:solidFill>
                  <a:schemeClr val="tx1"/>
                </a:solidFill>
              </a:rPr>
              <a:t>Create a scale out rule</a:t>
            </a:r>
          </a:p>
        </p:txBody>
      </p:sp>
      <p:cxnSp>
        <p:nvCxnSpPr>
          <p:cNvPr id="13" name="Straight Connector 12">
            <a:extLst>
              <a:ext uri="{FF2B5EF4-FFF2-40B4-BE49-F238E27FC236}">
                <a16:creationId xmlns:a16="http://schemas.microsoft.com/office/drawing/2014/main" id="{7665328E-AEB9-4203-A8F1-311B84F3EB14}"/>
              </a:ext>
              <a:ext uri="{C183D7F6-B498-43B3-948B-1728B52AA6E4}">
                <adec:decorative xmlns:adec="http://schemas.microsoft.com/office/drawing/2017/decorative" val="1"/>
              </a:ext>
            </a:extLst>
          </p:cNvPr>
          <p:cNvCxnSpPr>
            <a:cxnSpLocks/>
          </p:cNvCxnSpPr>
          <p:nvPr/>
        </p:nvCxnSpPr>
        <p:spPr>
          <a:xfrm>
            <a:off x="1806575" y="2674152"/>
            <a:ext cx="101568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1B4B466-163F-479F-8C60-490AB3C891D4}"/>
              </a:ext>
            </a:extLst>
          </p:cNvPr>
          <p:cNvSpPr/>
          <p:nvPr/>
        </p:nvSpPr>
        <p:spPr bwMode="auto">
          <a:xfrm>
            <a:off x="1811337" y="2790414"/>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dirty="0">
                <a:solidFill>
                  <a:schemeClr val="tx1"/>
                </a:solidFill>
              </a:rPr>
              <a:t>Create a scale in rule</a:t>
            </a:r>
          </a:p>
        </p:txBody>
      </p:sp>
      <p:cxnSp>
        <p:nvCxnSpPr>
          <p:cNvPr id="21" name="Straight Connector 20">
            <a:extLst>
              <a:ext uri="{FF2B5EF4-FFF2-40B4-BE49-F238E27FC236}">
                <a16:creationId xmlns:a16="http://schemas.microsoft.com/office/drawing/2014/main" id="{A6C1AE32-4967-493C-A078-C51C2A37D501}"/>
              </a:ext>
              <a:ext uri="{C183D7F6-B498-43B3-948B-1728B52AA6E4}">
                <adec:decorative xmlns:adec="http://schemas.microsoft.com/office/drawing/2017/decorative" val="1"/>
              </a:ext>
            </a:extLst>
          </p:cNvPr>
          <p:cNvCxnSpPr>
            <a:cxnSpLocks/>
          </p:cNvCxnSpPr>
          <p:nvPr/>
        </p:nvCxnSpPr>
        <p:spPr>
          <a:xfrm>
            <a:off x="1806575" y="3933076"/>
            <a:ext cx="101568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6588B806-90D9-45B0-838F-F581D244B4E1}"/>
              </a:ext>
              <a:ext uri="{C183D7F6-B498-43B3-948B-1728B52AA6E4}">
                <adec:decorative xmlns:adec="http://schemas.microsoft.com/office/drawing/2017/decorative" val="1"/>
              </a:ext>
            </a:extLst>
          </p:cNvPr>
          <p:cNvGrpSpPr/>
          <p:nvPr/>
        </p:nvGrpSpPr>
        <p:grpSpPr>
          <a:xfrm>
            <a:off x="809553" y="1668548"/>
            <a:ext cx="849857" cy="2056686"/>
            <a:chOff x="809553" y="1668548"/>
            <a:chExt cx="849857" cy="2056686"/>
          </a:xfrm>
        </p:grpSpPr>
        <p:pic>
          <p:nvPicPr>
            <p:cNvPr id="16" name="Picture 15">
              <a:extLst>
                <a:ext uri="{FF2B5EF4-FFF2-40B4-BE49-F238E27FC236}">
                  <a16:creationId xmlns:a16="http://schemas.microsoft.com/office/drawing/2014/main" id="{BA4B1ADE-94AD-4A61-884D-A62490C53ECB}"/>
                </a:ext>
              </a:extLst>
            </p:cNvPr>
            <p:cNvPicPr>
              <a:picLocks noChangeAspect="1"/>
            </p:cNvPicPr>
            <p:nvPr/>
          </p:nvPicPr>
          <p:blipFill>
            <a:blip r:embed="rId3"/>
            <a:stretch>
              <a:fillRect/>
            </a:stretch>
          </p:blipFill>
          <p:spPr>
            <a:xfrm>
              <a:off x="809553" y="1668548"/>
              <a:ext cx="849857" cy="837086"/>
            </a:xfrm>
            <a:prstGeom prst="rect">
              <a:avLst/>
            </a:prstGeom>
          </p:spPr>
        </p:pic>
        <p:pic>
          <p:nvPicPr>
            <p:cNvPr id="4" name="Graphic 3">
              <a:extLst>
                <a:ext uri="{FF2B5EF4-FFF2-40B4-BE49-F238E27FC236}">
                  <a16:creationId xmlns:a16="http://schemas.microsoft.com/office/drawing/2014/main" id="{A3367211-5DFF-496D-A0FA-086AB5B99F9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3370" y="1805980"/>
              <a:ext cx="562221" cy="562221"/>
            </a:xfrm>
            <a:prstGeom prst="rect">
              <a:avLst/>
            </a:prstGeom>
          </p:spPr>
        </p:pic>
        <p:pic>
          <p:nvPicPr>
            <p:cNvPr id="17" name="Picture 16">
              <a:extLst>
                <a:ext uri="{FF2B5EF4-FFF2-40B4-BE49-F238E27FC236}">
                  <a16:creationId xmlns:a16="http://schemas.microsoft.com/office/drawing/2014/main" id="{B86010E8-9E35-402A-BB20-1F4693D0FF12}"/>
                </a:ext>
              </a:extLst>
            </p:cNvPr>
            <p:cNvPicPr>
              <a:picLocks noChangeAspect="1"/>
            </p:cNvPicPr>
            <p:nvPr/>
          </p:nvPicPr>
          <p:blipFill>
            <a:blip r:embed="rId3"/>
            <a:stretch>
              <a:fillRect/>
            </a:stretch>
          </p:blipFill>
          <p:spPr>
            <a:xfrm>
              <a:off x="809553" y="2888148"/>
              <a:ext cx="849857" cy="837086"/>
            </a:xfrm>
            <a:prstGeom prst="rect">
              <a:avLst/>
            </a:prstGeom>
          </p:spPr>
        </p:pic>
        <p:pic>
          <p:nvPicPr>
            <p:cNvPr id="6" name="Graphic 5">
              <a:extLst>
                <a:ext uri="{FF2B5EF4-FFF2-40B4-BE49-F238E27FC236}">
                  <a16:creationId xmlns:a16="http://schemas.microsoft.com/office/drawing/2014/main" id="{E1D6BE04-B0F2-44E5-946D-52E4E1027F4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1332" y="3093543"/>
              <a:ext cx="426296" cy="426296"/>
            </a:xfrm>
            <a:prstGeom prst="rect">
              <a:avLst/>
            </a:prstGeom>
          </p:spPr>
        </p:pic>
      </p:grpSp>
    </p:spTree>
    <p:extLst>
      <p:ext uri="{BB962C8B-B14F-4D97-AF65-F5344CB8AC3E}">
        <p14:creationId xmlns:p14="http://schemas.microsoft.com/office/powerpoint/2010/main" val="18449921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Virtual Machine Availability</a:t>
            </a:r>
          </a:p>
        </p:txBody>
      </p:sp>
      <p:sp>
        <p:nvSpPr>
          <p:cNvPr id="4" name="Rectangle 3">
            <a:extLst>
              <a:ext uri="{FF2B5EF4-FFF2-40B4-BE49-F238E27FC236}">
                <a16:creationId xmlns:a16="http://schemas.microsoft.com/office/drawing/2014/main" id="{99CEA47A-6547-4050-BEF3-BA184418296B}"/>
              </a:ext>
            </a:extLst>
          </p:cNvPr>
          <p:cNvSpPr/>
          <p:nvPr/>
        </p:nvSpPr>
        <p:spPr bwMode="auto">
          <a:xfrm>
            <a:off x="427039" y="1268095"/>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 Questions</a:t>
            </a:r>
          </a:p>
        </p:txBody>
      </p:sp>
      <p:sp>
        <p:nvSpPr>
          <p:cNvPr id="5" name="Rectangle 4">
            <a:extLst>
              <a:ext uri="{FF2B5EF4-FFF2-40B4-BE49-F238E27FC236}">
                <a16:creationId xmlns:a16="http://schemas.microsoft.com/office/drawing/2014/main" id="{9267AD01-F0D9-4222-9157-302AAE29FF26}"/>
              </a:ext>
            </a:extLst>
          </p:cNvPr>
          <p:cNvSpPr/>
          <p:nvPr/>
        </p:nvSpPr>
        <p:spPr bwMode="auto">
          <a:xfrm>
            <a:off x="4876800" y="1268095"/>
            <a:ext cx="713232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grpSp>
        <p:nvGrpSpPr>
          <p:cNvPr id="10" name="Group 9">
            <a:extLst>
              <a:ext uri="{FF2B5EF4-FFF2-40B4-BE49-F238E27FC236}">
                <a16:creationId xmlns:a16="http://schemas.microsoft.com/office/drawing/2014/main" id="{0C36FAE3-25BB-4979-9458-BD1EE1639C09}"/>
              </a:ext>
              <a:ext uri="{C183D7F6-B498-43B3-948B-1728B52AA6E4}">
                <adec:decorative xmlns:adec="http://schemas.microsoft.com/office/drawing/2017/decorative" val="1"/>
              </a:ext>
            </a:extLst>
          </p:cNvPr>
          <p:cNvGrpSpPr/>
          <p:nvPr/>
        </p:nvGrpSpPr>
        <p:grpSpPr>
          <a:xfrm>
            <a:off x="4876624" y="2010703"/>
            <a:ext cx="7132496" cy="1824318"/>
            <a:chOff x="4876624" y="2010703"/>
            <a:chExt cx="7132496" cy="1404864"/>
          </a:xfrm>
        </p:grpSpPr>
        <p:sp>
          <p:nvSpPr>
            <p:cNvPr id="6" name="Rectangle 5">
              <a:extLst>
                <a:ext uri="{FF2B5EF4-FFF2-40B4-BE49-F238E27FC236}">
                  <a16:creationId xmlns:a16="http://schemas.microsoft.com/office/drawing/2014/main" id="{FBB9BCA6-470A-4AA8-A4F2-96EF8BEFDC84}"/>
                </a:ext>
              </a:extLst>
            </p:cNvPr>
            <p:cNvSpPr/>
            <p:nvPr/>
          </p:nvSpPr>
          <p:spPr>
            <a:xfrm>
              <a:off x="4876624" y="2010703"/>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Build a scalable application with virtual machine scale sets</a:t>
              </a:r>
            </a:p>
          </p:txBody>
        </p:sp>
        <p:cxnSp>
          <p:nvCxnSpPr>
            <p:cNvPr id="7" name="Straight Connector 6">
              <a:extLst>
                <a:ext uri="{FF2B5EF4-FFF2-40B4-BE49-F238E27FC236}">
                  <a16:creationId xmlns:a16="http://schemas.microsoft.com/office/drawing/2014/main" id="{2EE64B8D-4B71-46B0-BAB2-6640998B9CCB}"/>
                </a:ext>
                <a:ext uri="{C183D7F6-B498-43B3-948B-1728B52AA6E4}">
                  <adec:decorative xmlns:adec="http://schemas.microsoft.com/office/drawing/2017/decorative" val="1"/>
                </a:ext>
              </a:extLst>
            </p:cNvPr>
            <p:cNvCxnSpPr>
              <a:cxnSpLocks/>
            </p:cNvCxnSpPr>
            <p:nvPr/>
          </p:nvCxnSpPr>
          <p:spPr>
            <a:xfrm>
              <a:off x="4876800" y="2661871"/>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08488AB2-5B80-4F67-9D74-E3C563B9F693}"/>
                </a:ext>
              </a:extLst>
            </p:cNvPr>
            <p:cNvSpPr/>
            <p:nvPr/>
          </p:nvSpPr>
          <p:spPr>
            <a:xfrm>
              <a:off x="4876624" y="2764399"/>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Implement scale and high availability with Windows Server VM</a:t>
              </a:r>
            </a:p>
          </p:txBody>
        </p:sp>
        <p:cxnSp>
          <p:nvCxnSpPr>
            <p:cNvPr id="9" name="Straight Connector 8">
              <a:extLst>
                <a:ext uri="{FF2B5EF4-FFF2-40B4-BE49-F238E27FC236}">
                  <a16:creationId xmlns:a16="http://schemas.microsoft.com/office/drawing/2014/main" id="{5598B1C6-6B27-488F-BB20-E2109DA0CDE2}"/>
                </a:ext>
                <a:ext uri="{C183D7F6-B498-43B3-948B-1728B52AA6E4}">
                  <adec:decorative xmlns:adec="http://schemas.microsoft.com/office/drawing/2017/decorative" val="1"/>
                </a:ext>
              </a:extLst>
            </p:cNvPr>
            <p:cNvCxnSpPr>
              <a:cxnSpLocks/>
            </p:cNvCxnSpPr>
            <p:nvPr/>
          </p:nvCxnSpPr>
          <p:spPr>
            <a:xfrm>
              <a:off x="4876800" y="3415567"/>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4E2D225B-EB30-4D04-A66E-A8A0A1A66B5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397" y="2559343"/>
            <a:ext cx="1494645" cy="2173707"/>
          </a:xfrm>
          <a:prstGeom prst="rect">
            <a:avLst/>
          </a:prstGeom>
        </p:spPr>
      </p:pic>
    </p:spTree>
    <p:extLst>
      <p:ext uri="{BB962C8B-B14F-4D97-AF65-F5344CB8AC3E}">
        <p14:creationId xmlns:p14="http://schemas.microsoft.com/office/powerpoint/2010/main" val="278065285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2998664"/>
            <a:ext cx="9240836" cy="997196"/>
          </a:xfrm>
        </p:spPr>
        <p:txBody>
          <a:bodyPr/>
          <a:lstStyle/>
          <a:p>
            <a:r>
              <a:rPr lang="en-US" dirty="0"/>
              <a:t>Lesson 03: Configure Virtual Machine Extensions</a:t>
            </a:r>
          </a:p>
        </p:txBody>
      </p:sp>
      <p:pic>
        <p:nvPicPr>
          <p:cNvPr id="5" name="Picture 4" descr="Icon of arrow pointing in four opposite directions">
            <a:extLst>
              <a:ext uri="{FF2B5EF4-FFF2-40B4-BE49-F238E27FC236}">
                <a16:creationId xmlns:a16="http://schemas.microsoft.com/office/drawing/2014/main" id="{6913F2D4-702A-40E3-9CE5-4E1410EE1E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4837" y="2958310"/>
            <a:ext cx="1092990" cy="1092990"/>
          </a:xfrm>
          <a:prstGeom prst="rect">
            <a:avLst/>
          </a:prstGeom>
        </p:spPr>
      </p:pic>
    </p:spTree>
    <p:extLst>
      <p:ext uri="{BB962C8B-B14F-4D97-AF65-F5344CB8AC3E}">
        <p14:creationId xmlns:p14="http://schemas.microsoft.com/office/powerpoint/2010/main" val="128868251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01: Configure Virtual Machines</a:t>
            </a:r>
          </a:p>
        </p:txBody>
      </p:sp>
      <p:pic>
        <p:nvPicPr>
          <p:cNvPr id="2" name="Picture 1" descr="Icon of three circles inside three squares">
            <a:extLst>
              <a:ext uri="{FF2B5EF4-FFF2-40B4-BE49-F238E27FC236}">
                <a16:creationId xmlns:a16="http://schemas.microsoft.com/office/drawing/2014/main" id="{CB4D4FC5-5955-464F-BBA1-0CDE0E05BD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7400" y="2878701"/>
            <a:ext cx="1295971" cy="1295971"/>
          </a:xfrm>
          <a:prstGeom prst="rect">
            <a:avLst/>
          </a:prstGeom>
        </p:spPr>
      </p:pic>
    </p:spTree>
    <p:extLst>
      <p:ext uri="{BB962C8B-B14F-4D97-AF65-F5344CB8AC3E}">
        <p14:creationId xmlns:p14="http://schemas.microsoft.com/office/powerpoint/2010/main" val="366474244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D4DA7-EEAE-4A8B-A91E-6590B153BF49}"/>
              </a:ext>
            </a:extLst>
          </p:cNvPr>
          <p:cNvSpPr>
            <a:spLocks noGrp="1"/>
          </p:cNvSpPr>
          <p:nvPr>
            <p:ph type="title"/>
          </p:nvPr>
        </p:nvSpPr>
        <p:spPr>
          <a:xfrm>
            <a:off x="465139" y="2676526"/>
            <a:ext cx="2506662" cy="1641475"/>
          </a:xfrm>
        </p:spPr>
        <p:txBody>
          <a:bodyPr/>
          <a:lstStyle/>
          <a:p>
            <a:r>
              <a:rPr lang="en-US" dirty="0"/>
              <a:t>Configure Virtual Machine Extensions Introduction</a:t>
            </a:r>
          </a:p>
        </p:txBody>
      </p:sp>
      <p:sp>
        <p:nvSpPr>
          <p:cNvPr id="22" name="Rectangle 21">
            <a:extLst>
              <a:ext uri="{FF2B5EF4-FFF2-40B4-BE49-F238E27FC236}">
                <a16:creationId xmlns:a16="http://schemas.microsoft.com/office/drawing/2014/main" id="{84FC1CEA-4990-4177-B895-19B972555AB5}"/>
              </a:ext>
            </a:extLst>
          </p:cNvPr>
          <p:cNvSpPr/>
          <p:nvPr/>
        </p:nvSpPr>
        <p:spPr>
          <a:xfrm>
            <a:off x="4559657" y="582453"/>
            <a:ext cx="6554482" cy="52532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Implement Virtual Machine Extensions</a:t>
            </a:r>
          </a:p>
        </p:txBody>
      </p:sp>
      <p:sp>
        <p:nvSpPr>
          <p:cNvPr id="21" name="Rectangle 20">
            <a:extLst>
              <a:ext uri="{FF2B5EF4-FFF2-40B4-BE49-F238E27FC236}">
                <a16:creationId xmlns:a16="http://schemas.microsoft.com/office/drawing/2014/main" id="{A9C0759B-2500-4638-8032-E8E600D9EFD8}"/>
              </a:ext>
            </a:extLst>
          </p:cNvPr>
          <p:cNvSpPr/>
          <p:nvPr/>
        </p:nvSpPr>
        <p:spPr>
          <a:xfrm>
            <a:off x="4559657" y="1141104"/>
            <a:ext cx="6554482" cy="52532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Implement Custom Script Extensions</a:t>
            </a:r>
          </a:p>
        </p:txBody>
      </p:sp>
      <p:sp>
        <p:nvSpPr>
          <p:cNvPr id="19" name="Rectangle 18">
            <a:extLst>
              <a:ext uri="{FF2B5EF4-FFF2-40B4-BE49-F238E27FC236}">
                <a16:creationId xmlns:a16="http://schemas.microsoft.com/office/drawing/2014/main" id="{9E53A70C-648D-4FAE-9520-9C464DF68255}"/>
              </a:ext>
            </a:extLst>
          </p:cNvPr>
          <p:cNvSpPr/>
          <p:nvPr/>
        </p:nvSpPr>
        <p:spPr>
          <a:xfrm>
            <a:off x="4559657" y="1754564"/>
            <a:ext cx="6554482" cy="52532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Implement Desired State Configuration</a:t>
            </a:r>
          </a:p>
        </p:txBody>
      </p:sp>
      <p:sp>
        <p:nvSpPr>
          <p:cNvPr id="20" name="Rectangle 19">
            <a:extLst>
              <a:ext uri="{FF2B5EF4-FFF2-40B4-BE49-F238E27FC236}">
                <a16:creationId xmlns:a16="http://schemas.microsoft.com/office/drawing/2014/main" id="{6644BEEB-2FEB-4275-A0E1-97D612D4AE2D}"/>
              </a:ext>
            </a:extLst>
          </p:cNvPr>
          <p:cNvSpPr/>
          <p:nvPr/>
        </p:nvSpPr>
        <p:spPr>
          <a:xfrm>
            <a:off x="4559657" y="2361099"/>
            <a:ext cx="6554482" cy="52532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Demonstration – Custom Script Extension</a:t>
            </a:r>
          </a:p>
        </p:txBody>
      </p:sp>
      <p:sp>
        <p:nvSpPr>
          <p:cNvPr id="4" name="TextBox 3">
            <a:extLst>
              <a:ext uri="{FF2B5EF4-FFF2-40B4-BE49-F238E27FC236}">
                <a16:creationId xmlns:a16="http://schemas.microsoft.com/office/drawing/2014/main" id="{317FF5D5-8404-4DE8-910D-BC321AB0D465}"/>
              </a:ext>
            </a:extLst>
          </p:cNvPr>
          <p:cNvSpPr txBox="1"/>
          <p:nvPr/>
        </p:nvSpPr>
        <p:spPr>
          <a:xfrm>
            <a:off x="4559657" y="2886423"/>
            <a:ext cx="3068638" cy="615553"/>
          </a:xfrm>
          <a:prstGeom prst="rect">
            <a:avLst/>
          </a:prstGeom>
          <a:noFill/>
        </p:spPr>
        <p:txBody>
          <a:bodyPr wrap="square" lIns="0" tIns="0" rIns="0" bIns="0" rtlCol="0" anchor="ctr">
            <a:noAutofit/>
          </a:bodyPr>
          <a:lstStyle/>
          <a:p>
            <a:pPr>
              <a:spcBef>
                <a:spcPct val="0"/>
              </a:spcBef>
              <a:spcAft>
                <a:spcPts val="600"/>
              </a:spcAft>
            </a:pPr>
            <a:r>
              <a:rPr lang="en-US" sz="2000" dirty="0"/>
              <a:t>Summary and Resources</a:t>
            </a:r>
          </a:p>
        </p:txBody>
      </p:sp>
      <p:grpSp>
        <p:nvGrpSpPr>
          <p:cNvPr id="5" name="Group 4">
            <a:extLst>
              <a:ext uri="{FF2B5EF4-FFF2-40B4-BE49-F238E27FC236}">
                <a16:creationId xmlns:a16="http://schemas.microsoft.com/office/drawing/2014/main" id="{2342EE2C-59E9-458E-86D8-EFF5A289BB66}"/>
              </a:ext>
              <a:ext uri="{C183D7F6-B498-43B3-948B-1728B52AA6E4}">
                <adec:decorative xmlns:adec="http://schemas.microsoft.com/office/drawing/2017/decorative" val="1"/>
              </a:ext>
            </a:extLst>
          </p:cNvPr>
          <p:cNvGrpSpPr/>
          <p:nvPr/>
        </p:nvGrpSpPr>
        <p:grpSpPr>
          <a:xfrm>
            <a:off x="3847244" y="582453"/>
            <a:ext cx="567791" cy="2896225"/>
            <a:chOff x="3875236" y="969889"/>
            <a:chExt cx="567791" cy="2896225"/>
          </a:xfrm>
        </p:grpSpPr>
        <p:grpSp>
          <p:nvGrpSpPr>
            <p:cNvPr id="3" name="Group 2">
              <a:extLst>
                <a:ext uri="{FF2B5EF4-FFF2-40B4-BE49-F238E27FC236}">
                  <a16:creationId xmlns:a16="http://schemas.microsoft.com/office/drawing/2014/main" id="{DCEA3E63-8BE7-4DD6-A46D-42D3845F38B6}"/>
                </a:ext>
              </a:extLst>
            </p:cNvPr>
            <p:cNvGrpSpPr/>
            <p:nvPr/>
          </p:nvGrpSpPr>
          <p:grpSpPr>
            <a:xfrm>
              <a:off x="3875236" y="969889"/>
              <a:ext cx="556809" cy="2280672"/>
              <a:chOff x="3807232" y="969889"/>
              <a:chExt cx="905258" cy="3930132"/>
            </a:xfrm>
          </p:grpSpPr>
          <p:pic>
            <p:nvPicPr>
              <p:cNvPr id="10" name="Picture 9" descr="Icon of an arrow that is branched to left and right">
                <a:extLst>
                  <a:ext uri="{FF2B5EF4-FFF2-40B4-BE49-F238E27FC236}">
                    <a16:creationId xmlns:a16="http://schemas.microsoft.com/office/drawing/2014/main" id="{04A0CF56-36E9-4391-A314-81DAD3F0E4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234" y="969889"/>
                <a:ext cx="905256" cy="905256"/>
              </a:xfrm>
              <a:prstGeom prst="rect">
                <a:avLst/>
              </a:prstGeom>
            </p:spPr>
          </p:pic>
          <p:pic>
            <p:nvPicPr>
              <p:cNvPr id="9" name="Picture 8" descr="Icon of a screen with square, isosceles triangle and circle shapes in it">
                <a:extLst>
                  <a:ext uri="{FF2B5EF4-FFF2-40B4-BE49-F238E27FC236}">
                    <a16:creationId xmlns:a16="http://schemas.microsoft.com/office/drawing/2014/main" id="{849DF03F-3D65-4524-919F-B88E809ADC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234" y="1979198"/>
                <a:ext cx="905256" cy="903731"/>
              </a:xfrm>
              <a:prstGeom prst="rect">
                <a:avLst/>
              </a:prstGeom>
            </p:spPr>
          </p:pic>
          <p:pic>
            <p:nvPicPr>
              <p:cNvPr id="8" name="Picture 7" descr="Icon of a series of squares arranged in a square patten">
                <a:extLst>
                  <a:ext uri="{FF2B5EF4-FFF2-40B4-BE49-F238E27FC236}">
                    <a16:creationId xmlns:a16="http://schemas.microsoft.com/office/drawing/2014/main" id="{3A348D13-E4CE-4ECD-826B-199A337364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7233" y="2986981"/>
                <a:ext cx="905256" cy="903731"/>
              </a:xfrm>
              <a:prstGeom prst="rect">
                <a:avLst/>
              </a:prstGeom>
            </p:spPr>
          </p:pic>
          <p:pic>
            <p:nvPicPr>
              <p:cNvPr id="7" name="Picture 6" descr="Icon of a webpage showing a person on the screen">
                <a:extLst>
                  <a:ext uri="{FF2B5EF4-FFF2-40B4-BE49-F238E27FC236}">
                    <a16:creationId xmlns:a16="http://schemas.microsoft.com/office/drawing/2014/main" id="{2F92625E-8850-46C2-B715-BC246E0839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7232" y="3994765"/>
                <a:ext cx="905256" cy="905256"/>
              </a:xfrm>
              <a:prstGeom prst="rect">
                <a:avLst/>
              </a:prstGeom>
            </p:spPr>
          </p:pic>
        </p:grpSp>
        <p:grpSp>
          <p:nvGrpSpPr>
            <p:cNvPr id="14" name="Group 13">
              <a:extLst>
                <a:ext uri="{FF2B5EF4-FFF2-40B4-BE49-F238E27FC236}">
                  <a16:creationId xmlns:a16="http://schemas.microsoft.com/office/drawing/2014/main" id="{D7B028AE-E5CD-41B2-9EF2-54A7F02C1827}"/>
                </a:ext>
              </a:extLst>
            </p:cNvPr>
            <p:cNvGrpSpPr/>
            <p:nvPr/>
          </p:nvGrpSpPr>
          <p:grpSpPr>
            <a:xfrm>
              <a:off x="3886219" y="3331523"/>
              <a:ext cx="556808" cy="534591"/>
              <a:chOff x="10493727" y="629664"/>
              <a:chExt cx="519000" cy="503150"/>
            </a:xfrm>
          </p:grpSpPr>
          <p:pic>
            <p:nvPicPr>
              <p:cNvPr id="15" name="Picture 14">
                <a:extLst>
                  <a:ext uri="{FF2B5EF4-FFF2-40B4-BE49-F238E27FC236}">
                    <a16:creationId xmlns:a16="http://schemas.microsoft.com/office/drawing/2014/main" id="{C175BC77-9515-4236-8B2E-92B63C0C2FED}"/>
                  </a:ext>
                </a:extLst>
              </p:cNvPr>
              <p:cNvPicPr>
                <a:picLocks noChangeAspect="1"/>
              </p:cNvPicPr>
              <p:nvPr/>
            </p:nvPicPr>
            <p:blipFill>
              <a:blip r:embed="rId7"/>
              <a:stretch>
                <a:fillRect/>
              </a:stretch>
            </p:blipFill>
            <p:spPr>
              <a:xfrm>
                <a:off x="10493727" y="629664"/>
                <a:ext cx="519000" cy="503150"/>
              </a:xfrm>
              <a:prstGeom prst="rect">
                <a:avLst/>
              </a:prstGeom>
            </p:spPr>
          </p:pic>
          <p:grpSp>
            <p:nvGrpSpPr>
              <p:cNvPr id="16" name="Group 15">
                <a:extLst>
                  <a:ext uri="{FF2B5EF4-FFF2-40B4-BE49-F238E27FC236}">
                    <a16:creationId xmlns:a16="http://schemas.microsoft.com/office/drawing/2014/main" id="{462A985D-3B66-4F6D-B785-149E4CE4B82B}"/>
                  </a:ext>
                </a:extLst>
              </p:cNvPr>
              <p:cNvGrpSpPr/>
              <p:nvPr/>
            </p:nvGrpSpPr>
            <p:grpSpPr>
              <a:xfrm>
                <a:off x="10604345" y="727773"/>
                <a:ext cx="297764" cy="272864"/>
                <a:chOff x="3876178" y="3413953"/>
                <a:chExt cx="297764" cy="255320"/>
              </a:xfrm>
            </p:grpSpPr>
            <p:sp>
              <p:nvSpPr>
                <p:cNvPr id="17" name="Freeform: Shape 16">
                  <a:extLst>
                    <a:ext uri="{FF2B5EF4-FFF2-40B4-BE49-F238E27FC236}">
                      <a16:creationId xmlns:a16="http://schemas.microsoft.com/office/drawing/2014/main" id="{A562D475-A28A-49F6-B8BE-2E8D5CB6046E}"/>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EDA9C34-7A29-4309-8DC7-2C52677A8F07}"/>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22D1F2-AD41-4B66-94C9-DC16C7376617}"/>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F2C3EC7-EB5C-4100-9924-5461A3B48CF6}"/>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821F857-8179-47AF-82A2-8E13C3B231CD}"/>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186C6B3-32F1-44C9-85CB-1A39E64C2E8B}"/>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684B6212-FB09-4C23-8449-FA4E81A4D294}"/>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678B3F6-7DCC-423D-9BA3-1BCCA7C33B4D}"/>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5468804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z="2800" dirty="0">
                <a:solidFill>
                  <a:schemeClr val="tx1"/>
                </a:solidFill>
              </a:rPr>
              <a:t>Implement </a:t>
            </a:r>
            <a:r>
              <a:rPr lang="en-US" dirty="0"/>
              <a:t>Virtual Machine Extensions</a:t>
            </a:r>
          </a:p>
        </p:txBody>
      </p:sp>
      <p:sp>
        <p:nvSpPr>
          <p:cNvPr id="5" name="Rectangle 4">
            <a:extLst>
              <a:ext uri="{FF2B5EF4-FFF2-40B4-BE49-F238E27FC236}">
                <a16:creationId xmlns:a16="http://schemas.microsoft.com/office/drawing/2014/main" id="{FA2CBDEF-1A4F-467A-A9BC-A43438E0DDBB}"/>
              </a:ext>
            </a:extLst>
          </p:cNvPr>
          <p:cNvSpPr/>
          <p:nvPr/>
        </p:nvSpPr>
        <p:spPr>
          <a:xfrm>
            <a:off x="427038" y="1192213"/>
            <a:ext cx="6888162" cy="13716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a:solidFill>
                  <a:schemeClr val="tx1"/>
                </a:solidFill>
              </a:rPr>
              <a:t>Extensions are small applications that provide</a:t>
            </a:r>
            <a:br>
              <a:rPr lang="en-US" sz="2200">
                <a:solidFill>
                  <a:schemeClr val="tx1"/>
                </a:solidFill>
              </a:rPr>
            </a:br>
            <a:r>
              <a:rPr lang="en-US" sz="2200">
                <a:solidFill>
                  <a:schemeClr val="tx1"/>
                </a:solidFill>
              </a:rPr>
              <a:t>post-deployment VM configuration and </a:t>
            </a:r>
            <a:br>
              <a:rPr lang="en-US" sz="2200">
                <a:solidFill>
                  <a:schemeClr val="tx1"/>
                </a:solidFill>
              </a:rPr>
            </a:br>
            <a:r>
              <a:rPr lang="en-US" sz="2200">
                <a:solidFill>
                  <a:schemeClr val="tx1"/>
                </a:solidFill>
              </a:rPr>
              <a:t>automation tasks</a:t>
            </a:r>
          </a:p>
        </p:txBody>
      </p:sp>
      <p:sp>
        <p:nvSpPr>
          <p:cNvPr id="6" name="Rectangle 5">
            <a:extLst>
              <a:ext uri="{FF2B5EF4-FFF2-40B4-BE49-F238E27FC236}">
                <a16:creationId xmlns:a16="http://schemas.microsoft.com/office/drawing/2014/main" id="{D33CD246-A2AD-4ACB-BA58-BE235FB69D30}"/>
              </a:ext>
            </a:extLst>
          </p:cNvPr>
          <p:cNvSpPr/>
          <p:nvPr/>
        </p:nvSpPr>
        <p:spPr>
          <a:xfrm>
            <a:off x="427038" y="2683656"/>
            <a:ext cx="6888162" cy="137160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a:solidFill>
                  <a:schemeClr val="tx1"/>
                </a:solidFill>
              </a:rPr>
              <a:t>Managed with Azure CLI, PowerShell, Azure Resource Manager templates, and the Azure portal</a:t>
            </a:r>
          </a:p>
        </p:txBody>
      </p:sp>
      <p:sp>
        <p:nvSpPr>
          <p:cNvPr id="22" name="Rectangle 21">
            <a:extLst>
              <a:ext uri="{FF2B5EF4-FFF2-40B4-BE49-F238E27FC236}">
                <a16:creationId xmlns:a16="http://schemas.microsoft.com/office/drawing/2014/main" id="{4AF496D9-6133-41F3-A8A8-33633EE17CCA}"/>
              </a:ext>
            </a:extLst>
          </p:cNvPr>
          <p:cNvSpPr/>
          <p:nvPr/>
        </p:nvSpPr>
        <p:spPr>
          <a:xfrm>
            <a:off x="427038" y="4205364"/>
            <a:ext cx="6888162" cy="128318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a:solidFill>
                  <a:schemeClr val="tx1"/>
                </a:solidFill>
              </a:rPr>
              <a:t>Bundled with a new VM deployment or run against</a:t>
            </a:r>
            <a:br>
              <a:rPr lang="en-US" sz="2200">
                <a:solidFill>
                  <a:schemeClr val="tx1"/>
                </a:solidFill>
              </a:rPr>
            </a:br>
            <a:r>
              <a:rPr lang="en-US" sz="2200">
                <a:solidFill>
                  <a:schemeClr val="tx1"/>
                </a:solidFill>
              </a:rPr>
              <a:t>any existing system</a:t>
            </a:r>
          </a:p>
        </p:txBody>
      </p:sp>
      <p:sp>
        <p:nvSpPr>
          <p:cNvPr id="23" name="Rectangle 22">
            <a:extLst>
              <a:ext uri="{FF2B5EF4-FFF2-40B4-BE49-F238E27FC236}">
                <a16:creationId xmlns:a16="http://schemas.microsoft.com/office/drawing/2014/main" id="{BEF69BDC-8E31-417E-9E24-42BBB2B23FA1}"/>
              </a:ext>
            </a:extLst>
          </p:cNvPr>
          <p:cNvSpPr/>
          <p:nvPr/>
        </p:nvSpPr>
        <p:spPr>
          <a:xfrm>
            <a:off x="416295" y="5599748"/>
            <a:ext cx="6888162" cy="76199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a:solidFill>
                  <a:schemeClr val="tx1"/>
                </a:solidFill>
              </a:rPr>
              <a:t>Different for Windows and Linux machines</a:t>
            </a:r>
          </a:p>
        </p:txBody>
      </p:sp>
      <p:sp>
        <p:nvSpPr>
          <p:cNvPr id="7" name="Rectangle 6">
            <a:extLst>
              <a:ext uri="{FF2B5EF4-FFF2-40B4-BE49-F238E27FC236}">
                <a16:creationId xmlns:a16="http://schemas.microsoft.com/office/drawing/2014/main" id="{AFF931A3-2AE3-452C-97FC-115963E22A6C}"/>
              </a:ext>
              <a:ext uri="{C183D7F6-B498-43B3-948B-1728B52AA6E4}">
                <adec:decorative xmlns:adec="http://schemas.microsoft.com/office/drawing/2017/decorative" val="1"/>
              </a:ext>
            </a:extLst>
          </p:cNvPr>
          <p:cNvSpPr/>
          <p:nvPr/>
        </p:nvSpPr>
        <p:spPr bwMode="auto">
          <a:xfrm>
            <a:off x="7480299" y="1192213"/>
            <a:ext cx="4539881"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2" name="Picture 3" descr="Screenshot of the Windows extensions page. The Custom Script Extension and PowerShell Desired State Configuration extensions are highlighted">
            <a:extLst>
              <a:ext uri="{FF2B5EF4-FFF2-40B4-BE49-F238E27FC236}">
                <a16:creationId xmlns:a16="http://schemas.microsoft.com/office/drawing/2014/main" id="{05021455-9192-425E-98F3-E22E6BAC0F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8565" y="1282778"/>
            <a:ext cx="2809793" cy="4983141"/>
          </a:xfrm>
          <a:prstGeom prst="rect">
            <a:avLst/>
          </a:prstGeom>
          <a:ln>
            <a:solidFill>
              <a:schemeClr val="bg1">
                <a:lumMod val="75000"/>
              </a:schemeClr>
            </a:solidFill>
          </a:ln>
        </p:spPr>
      </p:pic>
    </p:spTree>
    <p:extLst>
      <p:ext uri="{BB962C8B-B14F-4D97-AF65-F5344CB8AC3E}">
        <p14:creationId xmlns:p14="http://schemas.microsoft.com/office/powerpoint/2010/main" val="2227079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z="2800" dirty="0">
                <a:solidFill>
                  <a:schemeClr val="tx1"/>
                </a:solidFill>
              </a:rPr>
              <a:t>Implement </a:t>
            </a:r>
            <a:r>
              <a:rPr lang="en-US" dirty="0"/>
              <a:t>Custom Script Extensions</a:t>
            </a:r>
          </a:p>
        </p:txBody>
      </p:sp>
      <p:sp>
        <p:nvSpPr>
          <p:cNvPr id="12" name="Rectangle 11">
            <a:extLst>
              <a:ext uri="{FF2B5EF4-FFF2-40B4-BE49-F238E27FC236}">
                <a16:creationId xmlns:a16="http://schemas.microsoft.com/office/drawing/2014/main" id="{9CE2899E-1AC0-411D-8E56-C881DEF829A1}"/>
              </a:ext>
            </a:extLst>
          </p:cNvPr>
          <p:cNvSpPr/>
          <p:nvPr/>
        </p:nvSpPr>
        <p:spPr>
          <a:xfrm>
            <a:off x="449136" y="1314208"/>
            <a:ext cx="4348163" cy="8651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r>
              <a:rPr lang="en-US" sz="2000">
                <a:solidFill>
                  <a:schemeClr val="tx1"/>
                </a:solidFill>
              </a:rPr>
              <a:t>Extension scripts can be simple</a:t>
            </a:r>
            <a:br>
              <a:rPr lang="en-US" sz="2000">
                <a:solidFill>
                  <a:schemeClr val="tx1"/>
                </a:solidFill>
              </a:rPr>
            </a:br>
            <a:r>
              <a:rPr lang="en-US" sz="2000">
                <a:solidFill>
                  <a:schemeClr val="tx1"/>
                </a:solidFill>
              </a:rPr>
              <a:t>or complex</a:t>
            </a:r>
          </a:p>
        </p:txBody>
      </p:sp>
      <p:sp>
        <p:nvSpPr>
          <p:cNvPr id="13" name="Rectangle 12">
            <a:extLst>
              <a:ext uri="{FF2B5EF4-FFF2-40B4-BE49-F238E27FC236}">
                <a16:creationId xmlns:a16="http://schemas.microsoft.com/office/drawing/2014/main" id="{B5B01A78-E7B5-408B-9BB8-8033A5FB1DDB}"/>
              </a:ext>
            </a:extLst>
          </p:cNvPr>
          <p:cNvSpPr/>
          <p:nvPr/>
        </p:nvSpPr>
        <p:spPr>
          <a:xfrm>
            <a:off x="427036" y="2275997"/>
            <a:ext cx="4348163" cy="63372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r>
              <a:rPr lang="en-US" sz="2000" dirty="0">
                <a:solidFill>
                  <a:schemeClr val="tx1"/>
                </a:solidFill>
              </a:rPr>
              <a:t>Extensions have 90 minutes to run</a:t>
            </a:r>
          </a:p>
        </p:txBody>
      </p:sp>
      <p:sp>
        <p:nvSpPr>
          <p:cNvPr id="14" name="Rectangle 13">
            <a:extLst>
              <a:ext uri="{FF2B5EF4-FFF2-40B4-BE49-F238E27FC236}">
                <a16:creationId xmlns:a16="http://schemas.microsoft.com/office/drawing/2014/main" id="{FB4D9121-E7CD-4014-B4BB-A4C20A475740}"/>
              </a:ext>
            </a:extLst>
          </p:cNvPr>
          <p:cNvSpPr/>
          <p:nvPr/>
        </p:nvSpPr>
        <p:spPr>
          <a:xfrm>
            <a:off x="427036" y="3063170"/>
            <a:ext cx="4348163" cy="8651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r>
              <a:rPr lang="en-US" sz="2000">
                <a:solidFill>
                  <a:schemeClr val="tx1"/>
                </a:solidFill>
              </a:rPr>
              <a:t>Double check dependencies to</a:t>
            </a:r>
            <a:br>
              <a:rPr lang="en-US" sz="2000">
                <a:solidFill>
                  <a:schemeClr val="tx1"/>
                </a:solidFill>
              </a:rPr>
            </a:br>
            <a:r>
              <a:rPr lang="en-US" sz="2000">
                <a:solidFill>
                  <a:schemeClr val="tx1"/>
                </a:solidFill>
              </a:rPr>
              <a:t>ensure availability</a:t>
            </a:r>
          </a:p>
        </p:txBody>
      </p:sp>
      <p:sp>
        <p:nvSpPr>
          <p:cNvPr id="15" name="Rectangle 14">
            <a:extLst>
              <a:ext uri="{FF2B5EF4-FFF2-40B4-BE49-F238E27FC236}">
                <a16:creationId xmlns:a16="http://schemas.microsoft.com/office/drawing/2014/main" id="{EC13D688-AB92-4F37-A14E-13C781362D85}"/>
              </a:ext>
            </a:extLst>
          </p:cNvPr>
          <p:cNvSpPr/>
          <p:nvPr/>
        </p:nvSpPr>
        <p:spPr>
          <a:xfrm>
            <a:off x="427036" y="4067444"/>
            <a:ext cx="4348163" cy="86518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r>
              <a:rPr lang="en-US" sz="2000">
                <a:solidFill>
                  <a:schemeClr val="tx1"/>
                </a:solidFill>
              </a:rPr>
              <a:t>Account for any errors that</a:t>
            </a:r>
            <a:br>
              <a:rPr lang="en-US" sz="2000">
                <a:solidFill>
                  <a:schemeClr val="tx1"/>
                </a:solidFill>
              </a:rPr>
            </a:br>
            <a:r>
              <a:rPr lang="en-US" sz="2000">
                <a:solidFill>
                  <a:schemeClr val="tx1"/>
                </a:solidFill>
              </a:rPr>
              <a:t>might occur </a:t>
            </a:r>
          </a:p>
        </p:txBody>
      </p:sp>
      <p:sp>
        <p:nvSpPr>
          <p:cNvPr id="16" name="Rectangle 15">
            <a:extLst>
              <a:ext uri="{FF2B5EF4-FFF2-40B4-BE49-F238E27FC236}">
                <a16:creationId xmlns:a16="http://schemas.microsoft.com/office/drawing/2014/main" id="{9F180AA1-96B6-4904-B5AD-0C6529CC6B2C}"/>
              </a:ext>
            </a:extLst>
          </p:cNvPr>
          <p:cNvSpPr/>
          <p:nvPr/>
        </p:nvSpPr>
        <p:spPr>
          <a:xfrm>
            <a:off x="427036" y="5031962"/>
            <a:ext cx="4348163" cy="63372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r>
              <a:rPr lang="en-US" sz="2000">
                <a:solidFill>
                  <a:schemeClr val="tx1"/>
                </a:solidFill>
              </a:rPr>
              <a:t>Protect/encrypt sensitive information</a:t>
            </a:r>
          </a:p>
        </p:txBody>
      </p:sp>
      <p:sp>
        <p:nvSpPr>
          <p:cNvPr id="18" name="Rectangle 17">
            <a:extLst>
              <a:ext uri="{FF2B5EF4-FFF2-40B4-BE49-F238E27FC236}">
                <a16:creationId xmlns:a16="http://schemas.microsoft.com/office/drawing/2014/main" id="{8D307AFF-4D5F-427D-9948-0AF350850B89}"/>
              </a:ext>
              <a:ext uri="{C183D7F6-B498-43B3-948B-1728B52AA6E4}">
                <adec:decorative xmlns:adec="http://schemas.microsoft.com/office/drawing/2017/decorative" val="1"/>
              </a:ext>
            </a:extLst>
          </p:cNvPr>
          <p:cNvSpPr/>
          <p:nvPr/>
        </p:nvSpPr>
        <p:spPr bwMode="auto">
          <a:xfrm>
            <a:off x="4936996" y="1315381"/>
            <a:ext cx="7094537" cy="436376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5" name="Picture 4" descr="Screenshot of the Install Custom Script extension page is shown. There are two text boxes. The script file information is required. The arguments information is optional">
            <a:extLst>
              <a:ext uri="{FF2B5EF4-FFF2-40B4-BE49-F238E27FC236}">
                <a16:creationId xmlns:a16="http://schemas.microsoft.com/office/drawing/2014/main" id="{C28BA805-85C9-4146-944D-8D7AA0A50C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7982" y="2055328"/>
            <a:ext cx="7050343" cy="2544733"/>
          </a:xfrm>
          <a:prstGeom prst="rect">
            <a:avLst/>
          </a:prstGeom>
        </p:spPr>
      </p:pic>
    </p:spTree>
    <p:extLst>
      <p:ext uri="{BB962C8B-B14F-4D97-AF65-F5344CB8AC3E}">
        <p14:creationId xmlns:p14="http://schemas.microsoft.com/office/powerpoint/2010/main" val="4113788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z="2800" dirty="0">
                <a:solidFill>
                  <a:schemeClr val="tx1"/>
                </a:solidFill>
              </a:rPr>
              <a:t>Implement </a:t>
            </a:r>
            <a:r>
              <a:rPr lang="en-US" dirty="0"/>
              <a:t>Desired State Configuration</a:t>
            </a:r>
          </a:p>
        </p:txBody>
      </p:sp>
      <p:sp>
        <p:nvSpPr>
          <p:cNvPr id="5" name="Rectangle 4">
            <a:extLst>
              <a:ext uri="{FF2B5EF4-FFF2-40B4-BE49-F238E27FC236}">
                <a16:creationId xmlns:a16="http://schemas.microsoft.com/office/drawing/2014/main" id="{13973F86-EDB0-4E0E-B07D-A460A60525E3}"/>
              </a:ext>
            </a:extLst>
          </p:cNvPr>
          <p:cNvSpPr/>
          <p:nvPr/>
        </p:nvSpPr>
        <p:spPr>
          <a:xfrm>
            <a:off x="427036" y="1340557"/>
            <a:ext cx="4348163" cy="10658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91440" rIns="182880" bIns="91440" numCol="1" spcCol="1270" anchor="ctr" anchorCtr="0">
            <a:noAutofit/>
          </a:bodyPr>
          <a:lstStyle/>
          <a:p>
            <a:r>
              <a:rPr lang="en-US" sz="2200">
                <a:solidFill>
                  <a:schemeClr val="tx1"/>
                </a:solidFill>
              </a:rPr>
              <a:t>Configuration block(s) have a name</a:t>
            </a:r>
          </a:p>
        </p:txBody>
      </p:sp>
      <p:sp>
        <p:nvSpPr>
          <p:cNvPr id="6" name="Rectangle 5">
            <a:extLst>
              <a:ext uri="{FF2B5EF4-FFF2-40B4-BE49-F238E27FC236}">
                <a16:creationId xmlns:a16="http://schemas.microsoft.com/office/drawing/2014/main" id="{33922A9F-CDD9-4202-88AC-3ED1C5B0F03A}"/>
              </a:ext>
            </a:extLst>
          </p:cNvPr>
          <p:cNvSpPr/>
          <p:nvPr/>
        </p:nvSpPr>
        <p:spPr>
          <a:xfrm>
            <a:off x="427036" y="2619737"/>
            <a:ext cx="4348163" cy="10658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91440" rIns="182880" bIns="91440" numCol="1" spcCol="1270" anchor="ctr" anchorCtr="0">
            <a:noAutofit/>
          </a:bodyPr>
          <a:lstStyle/>
          <a:p>
            <a:r>
              <a:rPr lang="en-US" sz="2200" dirty="0">
                <a:solidFill>
                  <a:schemeClr val="tx1"/>
                </a:solidFill>
              </a:rPr>
              <a:t>Node blocks define the computers or VMs that you are configuring</a:t>
            </a:r>
          </a:p>
        </p:txBody>
      </p:sp>
      <p:sp>
        <p:nvSpPr>
          <p:cNvPr id="7" name="Rectangle 6">
            <a:extLst>
              <a:ext uri="{FF2B5EF4-FFF2-40B4-BE49-F238E27FC236}">
                <a16:creationId xmlns:a16="http://schemas.microsoft.com/office/drawing/2014/main" id="{42C05224-1221-4F98-89C4-AA6FD0EF2DA7}"/>
              </a:ext>
            </a:extLst>
          </p:cNvPr>
          <p:cNvSpPr/>
          <p:nvPr/>
        </p:nvSpPr>
        <p:spPr>
          <a:xfrm>
            <a:off x="427035" y="3910892"/>
            <a:ext cx="4348163" cy="10658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91440" rIns="182880" bIns="91440" numCol="1" spcCol="1270" anchor="ctr" anchorCtr="0">
            <a:noAutofit/>
          </a:bodyPr>
          <a:lstStyle/>
          <a:p>
            <a:r>
              <a:rPr lang="en-US" sz="2200">
                <a:solidFill>
                  <a:schemeClr val="tx1"/>
                </a:solidFill>
              </a:rPr>
              <a:t>Resource block(s) configure the resource and its properties</a:t>
            </a:r>
          </a:p>
        </p:txBody>
      </p:sp>
      <p:sp>
        <p:nvSpPr>
          <p:cNvPr id="14" name="Rectangle 13">
            <a:extLst>
              <a:ext uri="{FF2B5EF4-FFF2-40B4-BE49-F238E27FC236}">
                <a16:creationId xmlns:a16="http://schemas.microsoft.com/office/drawing/2014/main" id="{9C7C2292-F58C-47D3-BC4A-C8AE85FB9284}"/>
              </a:ext>
            </a:extLst>
          </p:cNvPr>
          <p:cNvSpPr/>
          <p:nvPr/>
        </p:nvSpPr>
        <p:spPr>
          <a:xfrm>
            <a:off x="427035" y="5240304"/>
            <a:ext cx="4348163" cy="10658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91440" rIns="182880" bIns="91440" numCol="1" spcCol="1270" anchor="ctr" anchorCtr="0">
            <a:noAutofit/>
          </a:bodyPr>
          <a:lstStyle/>
          <a:p>
            <a:r>
              <a:rPr lang="en-US" sz="2200">
                <a:solidFill>
                  <a:schemeClr val="tx1"/>
                </a:solidFill>
              </a:rPr>
              <a:t>There are many built-in configuration resources</a:t>
            </a:r>
          </a:p>
        </p:txBody>
      </p:sp>
      <p:sp>
        <p:nvSpPr>
          <p:cNvPr id="11" name="Rectangle 10">
            <a:extLst>
              <a:ext uri="{FF2B5EF4-FFF2-40B4-BE49-F238E27FC236}">
                <a16:creationId xmlns:a16="http://schemas.microsoft.com/office/drawing/2014/main" id="{235C3BC1-B974-4897-A5B6-84E51C4E33A5}"/>
              </a:ext>
              <a:ext uri="{C183D7F6-B498-43B3-948B-1728B52AA6E4}">
                <adec:decorative xmlns:adec="http://schemas.microsoft.com/office/drawing/2017/decorative" val="0"/>
              </a:ext>
            </a:extLst>
          </p:cNvPr>
          <p:cNvSpPr/>
          <p:nvPr/>
        </p:nvSpPr>
        <p:spPr bwMode="auto">
          <a:xfrm>
            <a:off x="4914900" y="1192213"/>
            <a:ext cx="7094537" cy="516953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pPr lvl="0"/>
            <a:r>
              <a:rPr lang="en-US" sz="2800" b="1" dirty="0">
                <a:solidFill>
                  <a:srgbClr val="000000"/>
                </a:solidFill>
                <a:latin typeface="Consolas" panose="020B0609020204030204" pitchFamily="49" charset="0"/>
                <a:ea typeface="Verdana" panose="020B0604030504040204" pitchFamily="34" charset="0"/>
              </a:rPr>
              <a:t>configuration</a:t>
            </a:r>
            <a:r>
              <a:rPr lang="en-US" sz="2800" dirty="0">
                <a:solidFill>
                  <a:srgbClr val="000000"/>
                </a:solidFill>
                <a:latin typeface="Consolas" panose="020B0609020204030204" pitchFamily="49" charset="0"/>
                <a:ea typeface="Verdana" panose="020B0604030504040204" pitchFamily="34" charset="0"/>
              </a:rPr>
              <a:t> </a:t>
            </a:r>
            <a:r>
              <a:rPr lang="en-US" sz="2800" dirty="0" err="1">
                <a:solidFill>
                  <a:srgbClr val="000000"/>
                </a:solidFill>
                <a:latin typeface="Consolas" panose="020B0609020204030204" pitchFamily="49" charset="0"/>
                <a:ea typeface="Verdana" panose="020B0604030504040204" pitchFamily="34" charset="0"/>
              </a:rPr>
              <a:t>IISInstall</a:t>
            </a:r>
            <a:endParaRPr lang="en-US" sz="2800" dirty="0">
              <a:solidFill>
                <a:srgbClr val="000000"/>
              </a:solidFill>
              <a:latin typeface="Consolas" panose="020B0609020204030204" pitchFamily="49" charset="0"/>
              <a:ea typeface="Verdana" panose="020B0604030504040204" pitchFamily="34" charset="0"/>
            </a:endParaRPr>
          </a:p>
          <a:p>
            <a:pPr lvl="0"/>
            <a:r>
              <a:rPr lang="en-US" sz="2800" dirty="0">
                <a:solidFill>
                  <a:srgbClr val="000000"/>
                </a:solidFill>
                <a:latin typeface="Consolas" panose="020B0609020204030204" pitchFamily="49" charset="0"/>
                <a:ea typeface="Verdana" panose="020B0604030504040204" pitchFamily="34" charset="0"/>
              </a:rPr>
              <a:t>{</a:t>
            </a:r>
          </a:p>
          <a:p>
            <a:pPr lvl="0"/>
            <a:r>
              <a:rPr lang="en-US" sz="2800" dirty="0">
                <a:solidFill>
                  <a:srgbClr val="000000"/>
                </a:solidFill>
                <a:latin typeface="Consolas" panose="020B0609020204030204" pitchFamily="49" charset="0"/>
                <a:ea typeface="Verdana" panose="020B0604030504040204" pitchFamily="34" charset="0"/>
              </a:rPr>
              <a:t> Node “localhost”</a:t>
            </a:r>
          </a:p>
          <a:p>
            <a:pPr lvl="0"/>
            <a:r>
              <a:rPr lang="en-US" sz="2800" dirty="0">
                <a:solidFill>
                  <a:srgbClr val="000000"/>
                </a:solidFill>
                <a:latin typeface="Consolas" panose="020B0609020204030204" pitchFamily="49" charset="0"/>
                <a:ea typeface="Verdana" panose="020B0604030504040204" pitchFamily="34" charset="0"/>
              </a:rPr>
              <a:t> {</a:t>
            </a:r>
          </a:p>
          <a:p>
            <a:pPr lvl="0"/>
            <a:r>
              <a:rPr lang="en-US" sz="2800" dirty="0">
                <a:solidFill>
                  <a:srgbClr val="000000"/>
                </a:solidFill>
                <a:latin typeface="Consolas" panose="020B0609020204030204" pitchFamily="49" charset="0"/>
                <a:ea typeface="Verdana" panose="020B0604030504040204" pitchFamily="34" charset="0"/>
              </a:rPr>
              <a:t> </a:t>
            </a:r>
            <a:r>
              <a:rPr lang="en-US" sz="2800" dirty="0" err="1">
                <a:solidFill>
                  <a:srgbClr val="000000"/>
                </a:solidFill>
                <a:latin typeface="Consolas" panose="020B0609020204030204" pitchFamily="49" charset="0"/>
                <a:ea typeface="Verdana" panose="020B0604030504040204" pitchFamily="34" charset="0"/>
              </a:rPr>
              <a:t>WindowsFeature</a:t>
            </a:r>
            <a:r>
              <a:rPr lang="en-US" sz="2800" dirty="0">
                <a:solidFill>
                  <a:srgbClr val="000000"/>
                </a:solidFill>
                <a:latin typeface="Consolas" panose="020B0609020204030204" pitchFamily="49" charset="0"/>
                <a:ea typeface="Verdana" panose="020B0604030504040204" pitchFamily="34" charset="0"/>
              </a:rPr>
              <a:t> IIS</a:t>
            </a:r>
          </a:p>
          <a:p>
            <a:pPr lvl="0"/>
            <a:r>
              <a:rPr lang="en-US" sz="2800" dirty="0">
                <a:solidFill>
                  <a:srgbClr val="000000"/>
                </a:solidFill>
                <a:latin typeface="Consolas" panose="020B0609020204030204" pitchFamily="49" charset="0"/>
                <a:ea typeface="Verdana" panose="020B0604030504040204" pitchFamily="34" charset="0"/>
              </a:rPr>
              <a:t> {</a:t>
            </a:r>
          </a:p>
          <a:p>
            <a:pPr lvl="0"/>
            <a:r>
              <a:rPr lang="en-US" sz="2800" dirty="0">
                <a:solidFill>
                  <a:srgbClr val="000000"/>
                </a:solidFill>
                <a:latin typeface="Consolas" panose="020B0609020204030204" pitchFamily="49" charset="0"/>
                <a:ea typeface="Verdana" panose="020B0604030504040204" pitchFamily="34" charset="0"/>
              </a:rPr>
              <a:t> Ensure = “Present”</a:t>
            </a:r>
          </a:p>
          <a:p>
            <a:pPr lvl="0"/>
            <a:r>
              <a:rPr lang="en-US" sz="2800" dirty="0">
                <a:solidFill>
                  <a:srgbClr val="000000"/>
                </a:solidFill>
                <a:latin typeface="Consolas" panose="020B0609020204030204" pitchFamily="49" charset="0"/>
                <a:ea typeface="Verdana" panose="020B0604030504040204" pitchFamily="34" charset="0"/>
              </a:rPr>
              <a:t> Name = “Web-Server”</a:t>
            </a:r>
          </a:p>
          <a:p>
            <a:pPr lvl="0"/>
            <a:r>
              <a:rPr lang="en-US" sz="2800" dirty="0">
                <a:solidFill>
                  <a:srgbClr val="000000"/>
                </a:solidFill>
                <a:latin typeface="Consolas" panose="020B0609020204030204" pitchFamily="49" charset="0"/>
                <a:ea typeface="Verdana" panose="020B0604030504040204" pitchFamily="34" charset="0"/>
              </a:rPr>
              <a:t> }</a:t>
            </a:r>
          </a:p>
          <a:p>
            <a:pPr lvl="0"/>
            <a:r>
              <a:rPr lang="en-US" sz="2800" dirty="0">
                <a:solidFill>
                  <a:srgbClr val="000000"/>
                </a:solidFill>
                <a:latin typeface="Consolas" panose="020B0609020204030204" pitchFamily="49" charset="0"/>
                <a:ea typeface="Verdana" panose="020B0604030504040204" pitchFamily="34" charset="0"/>
              </a:rPr>
              <a:t> }</a:t>
            </a:r>
          </a:p>
          <a:p>
            <a:pPr lvl="0"/>
            <a:r>
              <a:rPr lang="en-US" sz="2800" dirty="0">
                <a:solidFill>
                  <a:srgbClr val="000000"/>
                </a:solidFill>
                <a:latin typeface="Consolas" panose="020B0609020204030204" pitchFamily="49" charset="0"/>
                <a:ea typeface="Verdana" panose="020B0604030504040204" pitchFamily="34" charset="0"/>
              </a:rPr>
              <a:t>}</a:t>
            </a:r>
          </a:p>
        </p:txBody>
      </p:sp>
    </p:spTree>
    <p:extLst>
      <p:ext uri="{BB962C8B-B14F-4D97-AF65-F5344CB8AC3E}">
        <p14:creationId xmlns:p14="http://schemas.microsoft.com/office/powerpoint/2010/main" val="332010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BC89C-E65A-4F34-9F22-76392372BFD4}"/>
              </a:ext>
            </a:extLst>
          </p:cNvPr>
          <p:cNvSpPr>
            <a:spLocks noGrp="1"/>
          </p:cNvSpPr>
          <p:nvPr>
            <p:ph type="title"/>
          </p:nvPr>
        </p:nvSpPr>
        <p:spPr/>
        <p:txBody>
          <a:bodyPr/>
          <a:lstStyle/>
          <a:p>
            <a:r>
              <a:rPr lang="en-US" dirty="0"/>
              <a:t>Demonstration – Custom Script Extension</a:t>
            </a:r>
          </a:p>
        </p:txBody>
      </p:sp>
      <p:pic>
        <p:nvPicPr>
          <p:cNvPr id="11" name="Picture 10" descr="Icon of a magnifying glass">
            <a:extLst>
              <a:ext uri="{FF2B5EF4-FFF2-40B4-BE49-F238E27FC236}">
                <a16:creationId xmlns:a16="http://schemas.microsoft.com/office/drawing/2014/main" id="{D85750A6-9113-4F9C-B62B-3418415DCD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687" y="1523291"/>
            <a:ext cx="1031748" cy="1030224"/>
          </a:xfrm>
          <a:prstGeom prst="rect">
            <a:avLst/>
          </a:prstGeom>
        </p:spPr>
      </p:pic>
      <p:sp>
        <p:nvSpPr>
          <p:cNvPr id="40" name="Rectangle 39">
            <a:extLst>
              <a:ext uri="{FF2B5EF4-FFF2-40B4-BE49-F238E27FC236}">
                <a16:creationId xmlns:a16="http://schemas.microsoft.com/office/drawing/2014/main" id="{B812210F-070A-41B5-91D2-4D447B602637}"/>
              </a:ext>
            </a:extLst>
          </p:cNvPr>
          <p:cNvSpPr/>
          <p:nvPr/>
        </p:nvSpPr>
        <p:spPr bwMode="auto">
          <a:xfrm>
            <a:off x="1811337" y="1522238"/>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Verify the Web Server feature is available on a virtual machine</a:t>
            </a:r>
          </a:p>
        </p:txBody>
      </p:sp>
      <p:cxnSp>
        <p:nvCxnSpPr>
          <p:cNvPr id="15" name="Straight Connector 14">
            <a:extLst>
              <a:ext uri="{FF2B5EF4-FFF2-40B4-BE49-F238E27FC236}">
                <a16:creationId xmlns:a16="http://schemas.microsoft.com/office/drawing/2014/main" id="{37796C1B-85CA-4E7F-A75C-2342316F9307}"/>
              </a:ext>
              <a:ext uri="{C183D7F6-B498-43B3-948B-1728B52AA6E4}">
                <adec:decorative xmlns:adec="http://schemas.microsoft.com/office/drawing/2017/decorative" val="1"/>
              </a:ext>
            </a:extLst>
          </p:cNvPr>
          <p:cNvCxnSpPr>
            <a:cxnSpLocks/>
          </p:cNvCxnSpPr>
          <p:nvPr/>
        </p:nvCxnSpPr>
        <p:spPr>
          <a:xfrm>
            <a:off x="1841500" y="2670209"/>
            <a:ext cx="101219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book with a bookmark">
            <a:extLst>
              <a:ext uri="{FF2B5EF4-FFF2-40B4-BE49-F238E27FC236}">
                <a16:creationId xmlns:a16="http://schemas.microsoft.com/office/drawing/2014/main" id="{90E0201C-18A6-495B-A276-13E76E8A5F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687" y="2787718"/>
            <a:ext cx="1031748" cy="1031748"/>
          </a:xfrm>
          <a:prstGeom prst="rect">
            <a:avLst/>
          </a:prstGeom>
        </p:spPr>
      </p:pic>
      <p:sp>
        <p:nvSpPr>
          <p:cNvPr id="41" name="Rectangle 40">
            <a:extLst>
              <a:ext uri="{FF2B5EF4-FFF2-40B4-BE49-F238E27FC236}">
                <a16:creationId xmlns:a16="http://schemas.microsoft.com/office/drawing/2014/main" id="{928FC0FC-7340-45BF-A1DC-C391525F1A08}"/>
              </a:ext>
            </a:extLst>
          </p:cNvPr>
          <p:cNvSpPr/>
          <p:nvPr/>
        </p:nvSpPr>
        <p:spPr bwMode="auto">
          <a:xfrm>
            <a:off x="1811337" y="2790414"/>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Create a PowerShell script file to install the Web Server</a:t>
            </a:r>
          </a:p>
        </p:txBody>
      </p:sp>
      <p:cxnSp>
        <p:nvCxnSpPr>
          <p:cNvPr id="17" name="Straight Connector 16">
            <a:extLst>
              <a:ext uri="{FF2B5EF4-FFF2-40B4-BE49-F238E27FC236}">
                <a16:creationId xmlns:a16="http://schemas.microsoft.com/office/drawing/2014/main" id="{9FFE63BC-80DB-4CB2-BE7A-B82240B05578}"/>
              </a:ext>
              <a:ext uri="{C183D7F6-B498-43B3-948B-1728B52AA6E4}">
                <adec:decorative xmlns:adec="http://schemas.microsoft.com/office/drawing/2017/decorative" val="1"/>
              </a:ext>
            </a:extLst>
          </p:cNvPr>
          <p:cNvCxnSpPr>
            <a:cxnSpLocks/>
          </p:cNvCxnSpPr>
          <p:nvPr/>
        </p:nvCxnSpPr>
        <p:spPr>
          <a:xfrm>
            <a:off x="1841500" y="3934636"/>
            <a:ext cx="101219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 series of squares arranged in a square patten">
            <a:extLst>
              <a:ext uri="{FF2B5EF4-FFF2-40B4-BE49-F238E27FC236}">
                <a16:creationId xmlns:a16="http://schemas.microsoft.com/office/drawing/2014/main" id="{269BA924-FFB9-411A-A55B-4335715DAD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2687" y="4052145"/>
            <a:ext cx="1031748" cy="1030224"/>
          </a:xfrm>
          <a:prstGeom prst="rect">
            <a:avLst/>
          </a:prstGeom>
        </p:spPr>
      </p:pic>
      <p:sp>
        <p:nvSpPr>
          <p:cNvPr id="42" name="Rectangle 41">
            <a:extLst>
              <a:ext uri="{FF2B5EF4-FFF2-40B4-BE49-F238E27FC236}">
                <a16:creationId xmlns:a16="http://schemas.microsoft.com/office/drawing/2014/main" id="{F311AADD-8A10-4487-BA48-846579E20ECB}"/>
              </a:ext>
            </a:extLst>
          </p:cNvPr>
          <p:cNvSpPr/>
          <p:nvPr/>
        </p:nvSpPr>
        <p:spPr bwMode="auto">
          <a:xfrm>
            <a:off x="1811337" y="4058590"/>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Configure an Extension in the Portal to run the script</a:t>
            </a:r>
          </a:p>
        </p:txBody>
      </p:sp>
      <p:cxnSp>
        <p:nvCxnSpPr>
          <p:cNvPr id="18" name="Straight Connector 17">
            <a:extLst>
              <a:ext uri="{FF2B5EF4-FFF2-40B4-BE49-F238E27FC236}">
                <a16:creationId xmlns:a16="http://schemas.microsoft.com/office/drawing/2014/main" id="{7E1AA87D-5484-4CD0-AFE7-0F343E3721C2}"/>
              </a:ext>
              <a:ext uri="{C183D7F6-B498-43B3-948B-1728B52AA6E4}">
                <adec:decorative xmlns:adec="http://schemas.microsoft.com/office/drawing/2017/decorative" val="1"/>
              </a:ext>
            </a:extLst>
          </p:cNvPr>
          <p:cNvCxnSpPr>
            <a:cxnSpLocks/>
          </p:cNvCxnSpPr>
          <p:nvPr/>
        </p:nvCxnSpPr>
        <p:spPr>
          <a:xfrm>
            <a:off x="1841500" y="5199062"/>
            <a:ext cx="101219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server with cloud in the middle">
            <a:extLst>
              <a:ext uri="{FF2B5EF4-FFF2-40B4-BE49-F238E27FC236}">
                <a16:creationId xmlns:a16="http://schemas.microsoft.com/office/drawing/2014/main" id="{B1A0768A-62C6-40AF-BA08-D695FD1013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687" y="5326062"/>
            <a:ext cx="1031748" cy="1030224"/>
          </a:xfrm>
          <a:prstGeom prst="rect">
            <a:avLst/>
          </a:prstGeom>
        </p:spPr>
      </p:pic>
      <p:sp>
        <p:nvSpPr>
          <p:cNvPr id="43" name="Rectangle 42">
            <a:extLst>
              <a:ext uri="{FF2B5EF4-FFF2-40B4-BE49-F238E27FC236}">
                <a16:creationId xmlns:a16="http://schemas.microsoft.com/office/drawing/2014/main" id="{8BD9FF09-496B-447E-8CBC-466B513C354A}"/>
              </a:ext>
            </a:extLst>
          </p:cNvPr>
          <p:cNvSpPr/>
          <p:nvPr/>
        </p:nvSpPr>
        <p:spPr bwMode="auto">
          <a:xfrm>
            <a:off x="1811337" y="5326765"/>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Verify the Web Server feature was installed</a:t>
            </a:r>
          </a:p>
        </p:txBody>
      </p:sp>
    </p:spTree>
    <p:extLst>
      <p:ext uri="{BB962C8B-B14F-4D97-AF65-F5344CB8AC3E}">
        <p14:creationId xmlns:p14="http://schemas.microsoft.com/office/powerpoint/2010/main" val="168910641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Virtual Machine Extensions</a:t>
            </a:r>
          </a:p>
        </p:txBody>
      </p:sp>
      <p:sp>
        <p:nvSpPr>
          <p:cNvPr id="4" name="Rectangle 3">
            <a:extLst>
              <a:ext uri="{FF2B5EF4-FFF2-40B4-BE49-F238E27FC236}">
                <a16:creationId xmlns:a16="http://schemas.microsoft.com/office/drawing/2014/main" id="{99CEA47A-6547-4050-BEF3-BA184418296B}"/>
              </a:ext>
            </a:extLst>
          </p:cNvPr>
          <p:cNvSpPr/>
          <p:nvPr/>
        </p:nvSpPr>
        <p:spPr bwMode="auto">
          <a:xfrm>
            <a:off x="427039" y="1268095"/>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a:latin typeface="+mj-lt"/>
              </a:rPr>
              <a:t>Knowledge Check Questions</a:t>
            </a:r>
            <a:endParaRPr lang="en-US" sz="2000" dirty="0">
              <a:latin typeface="+mj-lt"/>
            </a:endParaRPr>
          </a:p>
        </p:txBody>
      </p:sp>
      <p:sp>
        <p:nvSpPr>
          <p:cNvPr id="5" name="Rectangle 4">
            <a:extLst>
              <a:ext uri="{FF2B5EF4-FFF2-40B4-BE49-F238E27FC236}">
                <a16:creationId xmlns:a16="http://schemas.microsoft.com/office/drawing/2014/main" id="{9267AD01-F0D9-4222-9157-302AAE29FF26}"/>
              </a:ext>
            </a:extLst>
          </p:cNvPr>
          <p:cNvSpPr/>
          <p:nvPr/>
        </p:nvSpPr>
        <p:spPr bwMode="auto">
          <a:xfrm>
            <a:off x="4876800" y="1268095"/>
            <a:ext cx="713232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grpSp>
        <p:nvGrpSpPr>
          <p:cNvPr id="11" name="Group 10">
            <a:extLst>
              <a:ext uri="{FF2B5EF4-FFF2-40B4-BE49-F238E27FC236}">
                <a16:creationId xmlns:a16="http://schemas.microsoft.com/office/drawing/2014/main" id="{1DD40A34-487F-4388-889C-CB39738C0976}"/>
              </a:ext>
              <a:ext uri="{C183D7F6-B498-43B3-948B-1728B52AA6E4}">
                <adec:decorative xmlns:adec="http://schemas.microsoft.com/office/drawing/2017/decorative" val="1"/>
              </a:ext>
            </a:extLst>
          </p:cNvPr>
          <p:cNvGrpSpPr/>
          <p:nvPr/>
        </p:nvGrpSpPr>
        <p:grpSpPr>
          <a:xfrm>
            <a:off x="4876624" y="2010702"/>
            <a:ext cx="7281164" cy="2722347"/>
            <a:chOff x="4876624" y="2010703"/>
            <a:chExt cx="7281164" cy="2158560"/>
          </a:xfrm>
        </p:grpSpPr>
        <p:sp>
          <p:nvSpPr>
            <p:cNvPr id="6" name="Rectangle 5">
              <a:extLst>
                <a:ext uri="{FF2B5EF4-FFF2-40B4-BE49-F238E27FC236}">
                  <a16:creationId xmlns:a16="http://schemas.microsoft.com/office/drawing/2014/main" id="{FBB9BCA6-470A-4AA8-A4F2-96EF8BEFDC84}"/>
                </a:ext>
              </a:extLst>
            </p:cNvPr>
            <p:cNvSpPr/>
            <p:nvPr/>
          </p:nvSpPr>
          <p:spPr>
            <a:xfrm>
              <a:off x="4876624" y="2010703"/>
              <a:ext cx="728116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Automate the configuration of Windows Server IaaS Virtual Machines</a:t>
              </a:r>
            </a:p>
          </p:txBody>
        </p:sp>
        <p:cxnSp>
          <p:nvCxnSpPr>
            <p:cNvPr id="7" name="Straight Connector 6">
              <a:extLst>
                <a:ext uri="{FF2B5EF4-FFF2-40B4-BE49-F238E27FC236}">
                  <a16:creationId xmlns:a16="http://schemas.microsoft.com/office/drawing/2014/main" id="{2EE64B8D-4B71-46B0-BAB2-6640998B9CCB}"/>
                </a:ext>
                <a:ext uri="{C183D7F6-B498-43B3-948B-1728B52AA6E4}">
                  <adec:decorative xmlns:adec="http://schemas.microsoft.com/office/drawing/2017/decorative" val="1"/>
                </a:ext>
              </a:extLst>
            </p:cNvPr>
            <p:cNvCxnSpPr>
              <a:cxnSpLocks/>
            </p:cNvCxnSpPr>
            <p:nvPr/>
          </p:nvCxnSpPr>
          <p:spPr>
            <a:xfrm>
              <a:off x="4876800" y="2661871"/>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08488AB2-5B80-4F67-9D74-E3C563B9F693}"/>
                </a:ext>
              </a:extLst>
            </p:cNvPr>
            <p:cNvSpPr/>
            <p:nvPr/>
          </p:nvSpPr>
          <p:spPr>
            <a:xfrm>
              <a:off x="4876624" y="2764399"/>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Protect your virtual machine settings with Azure Automation State Configuration</a:t>
              </a:r>
            </a:p>
          </p:txBody>
        </p:sp>
        <p:cxnSp>
          <p:nvCxnSpPr>
            <p:cNvPr id="9" name="Straight Connector 8">
              <a:extLst>
                <a:ext uri="{FF2B5EF4-FFF2-40B4-BE49-F238E27FC236}">
                  <a16:creationId xmlns:a16="http://schemas.microsoft.com/office/drawing/2014/main" id="{5598B1C6-6B27-488F-BB20-E2109DA0CDE2}"/>
                </a:ext>
                <a:ext uri="{C183D7F6-B498-43B3-948B-1728B52AA6E4}">
                  <adec:decorative xmlns:adec="http://schemas.microsoft.com/office/drawing/2017/decorative" val="1"/>
                </a:ext>
              </a:extLst>
            </p:cNvPr>
            <p:cNvCxnSpPr>
              <a:cxnSpLocks/>
            </p:cNvCxnSpPr>
            <p:nvPr/>
          </p:nvCxnSpPr>
          <p:spPr>
            <a:xfrm>
              <a:off x="4876800" y="3415567"/>
              <a:ext cx="7132320"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873EFA14-76FA-4AAE-9639-E9AE3E90D9FF}"/>
                </a:ext>
              </a:extLst>
            </p:cNvPr>
            <p:cNvSpPr/>
            <p:nvPr/>
          </p:nvSpPr>
          <p:spPr>
            <a:xfrm>
              <a:off x="4876624" y="3518095"/>
              <a:ext cx="7132320"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9728" tIns="106040" rIns="106040" bIns="106040" numCol="1" spcCol="1270" anchor="ctr" anchorCtr="0">
              <a:noAutofit/>
            </a:bodyPr>
            <a:lstStyle/>
            <a:p>
              <a:pPr defTabSz="800100">
                <a:spcBef>
                  <a:spcPct val="0"/>
                </a:spcBef>
                <a:spcAft>
                  <a:spcPct val="35000"/>
                </a:spcAft>
              </a:pPr>
              <a:r>
                <a:rPr lang="en-US" sz="2000" dirty="0">
                  <a:solidFill>
                    <a:schemeClr val="tx1"/>
                  </a:solidFill>
                </a:rPr>
                <a:t>Build a scalable application with virtual machine scale sets</a:t>
              </a:r>
            </a:p>
          </p:txBody>
        </p:sp>
        <p:cxnSp>
          <p:nvCxnSpPr>
            <p:cNvPr id="28" name="Straight Connector 27">
              <a:extLst>
                <a:ext uri="{FF2B5EF4-FFF2-40B4-BE49-F238E27FC236}">
                  <a16:creationId xmlns:a16="http://schemas.microsoft.com/office/drawing/2014/main" id="{D4E73B62-7BFC-4890-BAF8-A9EF60A1DF43}"/>
                </a:ext>
                <a:ext uri="{C183D7F6-B498-43B3-948B-1728B52AA6E4}">
                  <adec:decorative xmlns:adec="http://schemas.microsoft.com/office/drawing/2017/decorative" val="1"/>
                </a:ext>
              </a:extLst>
            </p:cNvPr>
            <p:cNvCxnSpPr>
              <a:cxnSpLocks/>
            </p:cNvCxnSpPr>
            <p:nvPr/>
          </p:nvCxnSpPr>
          <p:spPr>
            <a:xfrm>
              <a:off x="4876800" y="4169263"/>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4E2D225B-EB30-4D04-A66E-A8A0A1A66B5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397" y="2559343"/>
            <a:ext cx="1494645" cy="2173707"/>
          </a:xfrm>
          <a:prstGeom prst="rect">
            <a:avLst/>
          </a:prstGeom>
        </p:spPr>
      </p:pic>
    </p:spTree>
    <p:extLst>
      <p:ext uri="{BB962C8B-B14F-4D97-AF65-F5344CB8AC3E}">
        <p14:creationId xmlns:p14="http://schemas.microsoft.com/office/powerpoint/2010/main" val="395032691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04: Module 08 Lab</a:t>
            </a:r>
          </a:p>
        </p:txBody>
      </p:sp>
      <p:pic>
        <p:nvPicPr>
          <p:cNvPr id="6" name="Picture 5" descr="Icon of a lab flask">
            <a:extLst>
              <a:ext uri="{FF2B5EF4-FFF2-40B4-BE49-F238E27FC236}">
                <a16:creationId xmlns:a16="http://schemas.microsoft.com/office/drawing/2014/main" id="{B2E2FABF-3808-40F8-A023-E4D05597FC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5674" y="2780655"/>
            <a:ext cx="1004690" cy="1461145"/>
          </a:xfrm>
          <a:prstGeom prst="rect">
            <a:avLst/>
          </a:prstGeom>
        </p:spPr>
      </p:pic>
    </p:spTree>
    <p:extLst>
      <p:ext uri="{BB962C8B-B14F-4D97-AF65-F5344CB8AC3E}">
        <p14:creationId xmlns:p14="http://schemas.microsoft.com/office/powerpoint/2010/main" val="4148653837"/>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a:t>Lab 08 – Manage Virtual Machines</a:t>
            </a:r>
          </a:p>
        </p:txBody>
      </p:sp>
      <p:sp>
        <p:nvSpPr>
          <p:cNvPr id="13" name="Rectangle 12">
            <a:extLst>
              <a:ext uri="{FF2B5EF4-FFF2-40B4-BE49-F238E27FC236}">
                <a16:creationId xmlns:a16="http://schemas.microsoft.com/office/drawing/2014/main" id="{E2BDE98F-689C-4431-9656-DF1A09738EE6}"/>
              </a:ext>
            </a:extLst>
          </p:cNvPr>
          <p:cNvSpPr/>
          <p:nvPr/>
        </p:nvSpPr>
        <p:spPr bwMode="auto">
          <a:xfrm>
            <a:off x="427039" y="1320801"/>
            <a:ext cx="11582398" cy="754053"/>
          </a:xfrm>
          <a:prstGeom prst="rect">
            <a:avLst/>
          </a:prstGeom>
        </p:spPr>
        <p:txBody>
          <a:bodyPr vert="horz" wrap="square" lIns="0" tIns="0" rIns="0" bIns="0" rtlCol="0" anchor="t">
            <a:spAutoFit/>
          </a:bodyPr>
          <a:lstStyle/>
          <a:p>
            <a:pPr>
              <a:spcBef>
                <a:spcPts val="600"/>
              </a:spcBef>
              <a:buSzPct val="90000"/>
            </a:pPr>
            <a:r>
              <a:rPr lang="en-US" sz="2400" dirty="0">
                <a:solidFill>
                  <a:schemeClr val="tx2">
                    <a:lumMod val="50000"/>
                  </a:schemeClr>
                </a:solidFill>
                <a:latin typeface="+mj-lt"/>
                <a:cs typeface="Segoe UI" panose="020B0502040204020203" pitchFamily="34" charset="0"/>
              </a:rPr>
              <a:t>Lab scenario</a:t>
            </a:r>
          </a:p>
          <a:p>
            <a:pPr>
              <a:spcBef>
                <a:spcPts val="600"/>
              </a:spcBef>
              <a:buSzPct val="90000"/>
            </a:pPr>
            <a:r>
              <a:rPr lang="en-US" sz="2000" dirty="0">
                <a:cs typeface="Segoe UI" panose="020B0502040204020203" pitchFamily="34" charset="0"/>
              </a:rPr>
              <a:t>You are tasked with identifying different options for deploying and configuring Azure Virtual Machines</a:t>
            </a:r>
          </a:p>
        </p:txBody>
      </p:sp>
      <p:sp>
        <p:nvSpPr>
          <p:cNvPr id="6" name="Text Placeholder 2">
            <a:extLst>
              <a:ext uri="{FF2B5EF4-FFF2-40B4-BE49-F238E27FC236}">
                <a16:creationId xmlns:a16="http://schemas.microsoft.com/office/drawing/2014/main" id="{8E507271-8313-49BD-93D5-1DB5F2CE17DA}"/>
              </a:ext>
            </a:extLst>
          </p:cNvPr>
          <p:cNvSpPr txBox="1">
            <a:spLocks/>
          </p:cNvSpPr>
          <p:nvPr/>
        </p:nvSpPr>
        <p:spPr>
          <a:xfrm>
            <a:off x="427038" y="2521331"/>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panose="020B0502040204020203" pitchFamily="34" charset="0"/>
              </a:rPr>
              <a:t>Objectives</a:t>
            </a:r>
          </a:p>
        </p:txBody>
      </p:sp>
      <p:sp>
        <p:nvSpPr>
          <p:cNvPr id="7" name="Rectangle 6">
            <a:extLst>
              <a:ext uri="{FF2B5EF4-FFF2-40B4-BE49-F238E27FC236}">
                <a16:creationId xmlns:a16="http://schemas.microsoft.com/office/drawing/2014/main" id="{A16AF3F2-F7DE-4D9A-8878-A4D334EA6175}"/>
              </a:ext>
            </a:extLst>
          </p:cNvPr>
          <p:cNvSpPr/>
          <p:nvPr/>
        </p:nvSpPr>
        <p:spPr bwMode="auto">
          <a:xfrm>
            <a:off x="427036" y="2984500"/>
            <a:ext cx="3756430" cy="14251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panose="020B0502040204020203" pitchFamily="34" charset="0"/>
              </a:rPr>
              <a:t>Task 1:</a:t>
            </a:r>
            <a:br>
              <a:rPr lang="en-US" sz="2000" dirty="0">
                <a:solidFill>
                  <a:schemeClr val="tx1"/>
                </a:solidFill>
                <a:cs typeface="Segoe UI" panose="020B0502040204020203" pitchFamily="34" charset="0"/>
              </a:rPr>
            </a:br>
            <a:r>
              <a:rPr lang="en-US" sz="2000" dirty="0">
                <a:solidFill>
                  <a:schemeClr val="tx1"/>
                </a:solidFill>
                <a:cs typeface="Segoe UI" panose="020B0502040204020203" pitchFamily="34" charset="0"/>
              </a:rPr>
              <a:t>Deploy zone-resilient Virtual Machines in the Azure portal and with templates</a:t>
            </a:r>
            <a:endParaRPr lang="en-US" sz="2000" dirty="0">
              <a:solidFill>
                <a:schemeClr val="tx1"/>
              </a:solidFill>
            </a:endParaRPr>
          </a:p>
        </p:txBody>
      </p:sp>
      <p:sp>
        <p:nvSpPr>
          <p:cNvPr id="8" name="Rectangle 7">
            <a:extLst>
              <a:ext uri="{FF2B5EF4-FFF2-40B4-BE49-F238E27FC236}">
                <a16:creationId xmlns:a16="http://schemas.microsoft.com/office/drawing/2014/main" id="{E4C0DEB7-442A-4F61-8324-EC315E0C319C}"/>
              </a:ext>
            </a:extLst>
          </p:cNvPr>
          <p:cNvSpPr/>
          <p:nvPr/>
        </p:nvSpPr>
        <p:spPr bwMode="auto">
          <a:xfrm>
            <a:off x="4340021" y="2984500"/>
            <a:ext cx="3756430" cy="14251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panose="020B0502040204020203" pitchFamily="34" charset="0"/>
              </a:rPr>
              <a:t>Task 2:</a:t>
            </a:r>
            <a:br>
              <a:rPr lang="en-US" sz="2000" dirty="0">
                <a:solidFill>
                  <a:schemeClr val="tx1"/>
                </a:solidFill>
                <a:cs typeface="Segoe UI" panose="020B0502040204020203" pitchFamily="34" charset="0"/>
              </a:rPr>
            </a:br>
            <a:r>
              <a:rPr lang="en-US" sz="2000" dirty="0">
                <a:solidFill>
                  <a:schemeClr val="tx1"/>
                </a:solidFill>
                <a:cs typeface="Segoe UI" panose="020B0502040204020203" pitchFamily="34" charset="0"/>
              </a:rPr>
              <a:t>Configure Azure Virtual Machines by using virtual machine extensions</a:t>
            </a:r>
            <a:endParaRPr lang="en-US" sz="2000" dirty="0">
              <a:solidFill>
                <a:schemeClr val="tx1"/>
              </a:solidFill>
            </a:endParaRPr>
          </a:p>
        </p:txBody>
      </p:sp>
      <p:sp>
        <p:nvSpPr>
          <p:cNvPr id="9" name="Rectangle 8">
            <a:extLst>
              <a:ext uri="{FF2B5EF4-FFF2-40B4-BE49-F238E27FC236}">
                <a16:creationId xmlns:a16="http://schemas.microsoft.com/office/drawing/2014/main" id="{C882ADF5-2F6C-4D1B-8EF8-DBAB46A55839}"/>
              </a:ext>
            </a:extLst>
          </p:cNvPr>
          <p:cNvSpPr/>
          <p:nvPr/>
        </p:nvSpPr>
        <p:spPr bwMode="auto">
          <a:xfrm>
            <a:off x="8253007" y="2984500"/>
            <a:ext cx="3756430" cy="14251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panose="020B0502040204020203" pitchFamily="34" charset="0"/>
              </a:rPr>
              <a:t>Task 3:</a:t>
            </a:r>
            <a:br>
              <a:rPr lang="en-US" sz="2000" dirty="0">
                <a:solidFill>
                  <a:schemeClr val="tx1"/>
                </a:solidFill>
                <a:cs typeface="Segoe UI" panose="020B0502040204020203" pitchFamily="34" charset="0"/>
              </a:rPr>
            </a:br>
            <a:r>
              <a:rPr lang="en-US" sz="2000" dirty="0">
                <a:solidFill>
                  <a:schemeClr val="tx1"/>
                </a:solidFill>
                <a:cs typeface="Segoe UI" panose="020B0502040204020203" pitchFamily="34" charset="0"/>
              </a:rPr>
              <a:t>Scale compute and storage for Azure Virtual Machines</a:t>
            </a:r>
            <a:endParaRPr lang="en-US" sz="2000" dirty="0">
              <a:solidFill>
                <a:schemeClr val="tx1"/>
              </a:solidFill>
            </a:endParaRPr>
          </a:p>
        </p:txBody>
      </p:sp>
      <p:sp>
        <p:nvSpPr>
          <p:cNvPr id="10" name="Rectangle 9">
            <a:extLst>
              <a:ext uri="{FF2B5EF4-FFF2-40B4-BE49-F238E27FC236}">
                <a16:creationId xmlns:a16="http://schemas.microsoft.com/office/drawing/2014/main" id="{C74B9275-46ED-447D-B6FF-458ABEE53E70}"/>
              </a:ext>
            </a:extLst>
          </p:cNvPr>
          <p:cNvSpPr/>
          <p:nvPr/>
        </p:nvSpPr>
        <p:spPr bwMode="auto">
          <a:xfrm>
            <a:off x="427036" y="4503470"/>
            <a:ext cx="3756430" cy="14251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panose="020B0502040204020203" pitchFamily="34" charset="0"/>
              </a:rPr>
              <a:t>Task 4:</a:t>
            </a:r>
            <a:br>
              <a:rPr lang="en-US" sz="2000" dirty="0">
                <a:solidFill>
                  <a:schemeClr val="tx1"/>
                </a:solidFill>
                <a:cs typeface="Segoe UI" panose="020B0502040204020203" pitchFamily="34" charset="0"/>
              </a:rPr>
            </a:br>
            <a:r>
              <a:rPr lang="en-US" sz="2000" dirty="0">
                <a:solidFill>
                  <a:schemeClr val="tx1"/>
                </a:solidFill>
                <a:cs typeface="Segoe UI" panose="020B0502040204020203" pitchFamily="34" charset="0"/>
              </a:rPr>
              <a:t>Deploy zone-resilient scale sets by using the Azure portal</a:t>
            </a:r>
            <a:endParaRPr lang="en-US" sz="2000" dirty="0">
              <a:solidFill>
                <a:schemeClr val="tx1"/>
              </a:solidFill>
            </a:endParaRPr>
          </a:p>
        </p:txBody>
      </p:sp>
      <p:sp>
        <p:nvSpPr>
          <p:cNvPr id="11" name="Rectangle 10">
            <a:extLst>
              <a:ext uri="{FF2B5EF4-FFF2-40B4-BE49-F238E27FC236}">
                <a16:creationId xmlns:a16="http://schemas.microsoft.com/office/drawing/2014/main" id="{2697B430-E21D-4384-AC4B-D66FCC6AF3D1}"/>
              </a:ext>
            </a:extLst>
          </p:cNvPr>
          <p:cNvSpPr/>
          <p:nvPr/>
        </p:nvSpPr>
        <p:spPr bwMode="auto">
          <a:xfrm>
            <a:off x="4340022" y="4503470"/>
            <a:ext cx="3756430" cy="14251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panose="020B0502040204020203" pitchFamily="34" charset="0"/>
              </a:rPr>
              <a:t>Task 5:</a:t>
            </a:r>
            <a:br>
              <a:rPr lang="en-US" sz="2000" dirty="0">
                <a:solidFill>
                  <a:schemeClr val="tx1"/>
                </a:solidFill>
                <a:cs typeface="Segoe UI" panose="020B0502040204020203" pitchFamily="34" charset="0"/>
              </a:rPr>
            </a:br>
            <a:r>
              <a:rPr lang="en-US" sz="2000" dirty="0">
                <a:solidFill>
                  <a:schemeClr val="tx1"/>
                </a:solidFill>
                <a:cs typeface="Segoe UI" panose="020B0502040204020203" pitchFamily="34" charset="0"/>
              </a:rPr>
              <a:t>Configure Azure virtual machine scale sets by</a:t>
            </a:r>
            <a:br>
              <a:rPr lang="en-US" sz="2000" dirty="0">
                <a:solidFill>
                  <a:schemeClr val="tx1"/>
                </a:solidFill>
                <a:cs typeface="Segoe UI" panose="020B0502040204020203" pitchFamily="34" charset="0"/>
              </a:rPr>
            </a:br>
            <a:r>
              <a:rPr lang="en-US" sz="2000" dirty="0">
                <a:solidFill>
                  <a:schemeClr val="tx1"/>
                </a:solidFill>
                <a:cs typeface="Segoe UI" panose="020B0502040204020203" pitchFamily="34" charset="0"/>
              </a:rPr>
              <a:t>using extensions</a:t>
            </a:r>
            <a:endParaRPr lang="en-US" sz="2000" dirty="0">
              <a:solidFill>
                <a:schemeClr val="tx1"/>
              </a:solidFill>
            </a:endParaRPr>
          </a:p>
        </p:txBody>
      </p:sp>
      <p:sp>
        <p:nvSpPr>
          <p:cNvPr id="12" name="Rectangle 11">
            <a:extLst>
              <a:ext uri="{FF2B5EF4-FFF2-40B4-BE49-F238E27FC236}">
                <a16:creationId xmlns:a16="http://schemas.microsoft.com/office/drawing/2014/main" id="{260F86DE-6431-4F78-9B6A-02315F866E2B}"/>
              </a:ext>
            </a:extLst>
          </p:cNvPr>
          <p:cNvSpPr/>
          <p:nvPr/>
        </p:nvSpPr>
        <p:spPr bwMode="auto">
          <a:xfrm>
            <a:off x="8253007" y="4503470"/>
            <a:ext cx="3756430" cy="14251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panose="020B0502040204020203" pitchFamily="34" charset="0"/>
              </a:rPr>
              <a:t>Task 6:</a:t>
            </a:r>
            <a:br>
              <a:rPr lang="en-US" sz="2000" dirty="0">
                <a:solidFill>
                  <a:schemeClr val="tx1"/>
                </a:solidFill>
                <a:cs typeface="Segoe UI" panose="020B0502040204020203" pitchFamily="34" charset="0"/>
              </a:rPr>
            </a:br>
            <a:r>
              <a:rPr lang="en-US" sz="2000" dirty="0">
                <a:solidFill>
                  <a:schemeClr val="tx1"/>
                </a:solidFill>
                <a:cs typeface="Segoe UI" panose="020B0502040204020203" pitchFamily="34" charset="0"/>
              </a:rPr>
              <a:t>Scale compute and storage for Azure virtual machine scale sets</a:t>
            </a:r>
            <a:endParaRPr lang="en-US" sz="2000" dirty="0">
              <a:solidFill>
                <a:schemeClr val="tx1"/>
              </a:solidFill>
            </a:endParaRPr>
          </a:p>
        </p:txBody>
      </p:sp>
      <p:sp>
        <p:nvSpPr>
          <p:cNvPr id="3" name="Text Placeholder 2">
            <a:extLst>
              <a:ext uri="{FF2B5EF4-FFF2-40B4-BE49-F238E27FC236}">
                <a16:creationId xmlns:a16="http://schemas.microsoft.com/office/drawing/2014/main" id="{092603F6-D3B4-450C-8EEB-0B23D44198BE}"/>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4" name="arrow_15">
            <a:extLst>
              <a:ext uri="{FF2B5EF4-FFF2-40B4-BE49-F238E27FC236}">
                <a16:creationId xmlns:a16="http://schemas.microsoft.com/office/drawing/2014/main" id="{0E05D441-4B6C-476A-A459-81B486EB263B}"/>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873800944"/>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54308-8F36-4209-9550-1EA4C2C92D25}"/>
              </a:ext>
            </a:extLst>
          </p:cNvPr>
          <p:cNvSpPr>
            <a:spLocks noGrp="1"/>
          </p:cNvSpPr>
          <p:nvPr>
            <p:ph type="title"/>
          </p:nvPr>
        </p:nvSpPr>
        <p:spPr/>
        <p:txBody>
          <a:bodyPr/>
          <a:lstStyle/>
          <a:p>
            <a:r>
              <a:rPr lang="en-US" dirty="0"/>
              <a:t>Lab 08 – Architecture diagram</a:t>
            </a:r>
          </a:p>
        </p:txBody>
      </p:sp>
      <p:grpSp>
        <p:nvGrpSpPr>
          <p:cNvPr id="3" name="Group 2" descr="Architecture diagram of the detailed lab steps. ">
            <a:extLst>
              <a:ext uri="{FF2B5EF4-FFF2-40B4-BE49-F238E27FC236}">
                <a16:creationId xmlns:a16="http://schemas.microsoft.com/office/drawing/2014/main" id="{2EF4EC28-A868-447A-BFC6-AE3EFD82EBFB}"/>
              </a:ext>
            </a:extLst>
          </p:cNvPr>
          <p:cNvGrpSpPr/>
          <p:nvPr/>
        </p:nvGrpSpPr>
        <p:grpSpPr>
          <a:xfrm>
            <a:off x="895820" y="1401510"/>
            <a:ext cx="10586362" cy="4794191"/>
            <a:chOff x="598455" y="1324728"/>
            <a:chExt cx="10586362" cy="4098576"/>
          </a:xfrm>
        </p:grpSpPr>
        <p:sp>
          <p:nvSpPr>
            <p:cNvPr id="4" name="Rectangle 3">
              <a:extLst>
                <a:ext uri="{FF2B5EF4-FFF2-40B4-BE49-F238E27FC236}">
                  <a16:creationId xmlns:a16="http://schemas.microsoft.com/office/drawing/2014/main" id="{7CA332DB-7287-484D-8C7B-01762359CDAB}"/>
                </a:ext>
              </a:extLst>
            </p:cNvPr>
            <p:cNvSpPr/>
            <p:nvPr/>
          </p:nvSpPr>
          <p:spPr bwMode="auto">
            <a:xfrm>
              <a:off x="6920689" y="1333726"/>
              <a:ext cx="4264128" cy="407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Rectangle 4">
              <a:extLst>
                <a:ext uri="{FF2B5EF4-FFF2-40B4-BE49-F238E27FC236}">
                  <a16:creationId xmlns:a16="http://schemas.microsoft.com/office/drawing/2014/main" id="{8CF251AB-3450-4AF3-96E1-D7C2F36EDF15}"/>
                </a:ext>
              </a:extLst>
            </p:cNvPr>
            <p:cNvSpPr/>
            <p:nvPr/>
          </p:nvSpPr>
          <p:spPr bwMode="auto">
            <a:xfrm>
              <a:off x="4839629" y="1345304"/>
              <a:ext cx="1976835" cy="407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6" name="Straight Connector 5">
              <a:extLst>
                <a:ext uri="{FF2B5EF4-FFF2-40B4-BE49-F238E27FC236}">
                  <a16:creationId xmlns:a16="http://schemas.microsoft.com/office/drawing/2014/main" id="{AAF3D4FD-F667-43CB-9F60-46915B19304C}"/>
                </a:ext>
              </a:extLst>
            </p:cNvPr>
            <p:cNvCxnSpPr>
              <a:cxnSpLocks/>
              <a:stCxn id="25" idx="2"/>
              <a:endCxn id="27" idx="0"/>
            </p:cNvCxnSpPr>
            <p:nvPr/>
          </p:nvCxnSpPr>
          <p:spPr>
            <a:xfrm>
              <a:off x="5883403" y="3730092"/>
              <a:ext cx="839" cy="45801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3821105-9B80-4B57-A514-7E807BF25BC9}"/>
                </a:ext>
              </a:extLst>
            </p:cNvPr>
            <p:cNvCxnSpPr>
              <a:cxnSpLocks/>
              <a:stCxn id="23" idx="2"/>
              <a:endCxn id="25" idx="0"/>
            </p:cNvCxnSpPr>
            <p:nvPr/>
          </p:nvCxnSpPr>
          <p:spPr>
            <a:xfrm>
              <a:off x="5876914" y="2735769"/>
              <a:ext cx="6489" cy="46220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EB8C150-737C-4AF4-A33D-BA5C2668F3D5}"/>
                </a:ext>
              </a:extLst>
            </p:cNvPr>
            <p:cNvSpPr/>
            <p:nvPr/>
          </p:nvSpPr>
          <p:spPr bwMode="auto">
            <a:xfrm>
              <a:off x="611536" y="1345304"/>
              <a:ext cx="4151821" cy="407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9" name="Graphic 8">
              <a:extLst>
                <a:ext uri="{FF2B5EF4-FFF2-40B4-BE49-F238E27FC236}">
                  <a16:creationId xmlns:a16="http://schemas.microsoft.com/office/drawing/2014/main" id="{BE95CE93-D76D-40DB-BAA2-2D05288E543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65620" y="2903107"/>
              <a:ext cx="403078" cy="403078"/>
            </a:xfrm>
            <a:prstGeom prst="rect">
              <a:avLst/>
            </a:prstGeom>
          </p:spPr>
        </p:pic>
        <p:sp>
          <p:nvSpPr>
            <p:cNvPr id="10" name="TextBox 9">
              <a:extLst>
                <a:ext uri="{FF2B5EF4-FFF2-40B4-BE49-F238E27FC236}">
                  <a16:creationId xmlns:a16="http://schemas.microsoft.com/office/drawing/2014/main" id="{0F7D97B9-282C-44CC-A1D1-98D550CE806A}"/>
                </a:ext>
              </a:extLst>
            </p:cNvPr>
            <p:cNvSpPr txBox="1"/>
            <p:nvPr/>
          </p:nvSpPr>
          <p:spPr>
            <a:xfrm>
              <a:off x="1506069" y="3324090"/>
              <a:ext cx="1322180" cy="633625"/>
            </a:xfrm>
            <a:prstGeom prst="rect">
              <a:avLst/>
            </a:prstGeom>
            <a:noFill/>
          </p:spPr>
          <p:txBody>
            <a:bodyPr wrap="square">
              <a:spAutoFit/>
            </a:bodyPr>
            <a:lstStyle/>
            <a:p>
              <a:pPr algn="ctr" defTabSz="914367"/>
              <a:r>
                <a:rPr lang="fr-FR" sz="1176" b="1" dirty="0">
                  <a:solidFill>
                    <a:srgbClr val="000000"/>
                  </a:solidFill>
                  <a:latin typeface="Segoe UI"/>
                </a:rPr>
                <a:t>az104-08-vm0</a:t>
              </a:r>
            </a:p>
            <a:p>
              <a:pPr algn="ctr" defTabSz="914367"/>
              <a:r>
                <a:rPr lang="fr-FR" sz="1176" dirty="0">
                  <a:solidFill>
                    <a:srgbClr val="000000"/>
                  </a:solidFill>
                  <a:latin typeface="Segoe UI"/>
                </a:rPr>
                <a:t>10.80.0.4</a:t>
              </a:r>
            </a:p>
            <a:p>
              <a:pPr algn="ctr" defTabSz="914367"/>
              <a:endParaRPr lang="fr-FR" sz="1176" b="1" dirty="0">
                <a:solidFill>
                  <a:srgbClr val="000000"/>
                </a:solidFill>
                <a:latin typeface="Segoe UI"/>
              </a:endParaRPr>
            </a:p>
          </p:txBody>
        </p:sp>
        <p:pic>
          <p:nvPicPr>
            <p:cNvPr id="11" name="Graphic 10">
              <a:extLst>
                <a:ext uri="{FF2B5EF4-FFF2-40B4-BE49-F238E27FC236}">
                  <a16:creationId xmlns:a16="http://schemas.microsoft.com/office/drawing/2014/main" id="{01B16981-90C6-4C46-A00F-16BF39D159C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7184" y="2102768"/>
              <a:ext cx="412418" cy="412418"/>
            </a:xfrm>
            <a:prstGeom prst="rect">
              <a:avLst/>
            </a:prstGeom>
          </p:spPr>
        </p:pic>
        <p:sp>
          <p:nvSpPr>
            <p:cNvPr id="12" name="Rectangle 11">
              <a:extLst>
                <a:ext uri="{FF2B5EF4-FFF2-40B4-BE49-F238E27FC236}">
                  <a16:creationId xmlns:a16="http://schemas.microsoft.com/office/drawing/2014/main" id="{F062E614-8061-4834-BE27-E0DB030C689A}"/>
                </a:ext>
              </a:extLst>
            </p:cNvPr>
            <p:cNvSpPr/>
            <p:nvPr/>
          </p:nvSpPr>
          <p:spPr bwMode="auto">
            <a:xfrm>
              <a:off x="1007184" y="2525604"/>
              <a:ext cx="3682003" cy="166926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3" name="TextBox 12">
              <a:extLst>
                <a:ext uri="{FF2B5EF4-FFF2-40B4-BE49-F238E27FC236}">
                  <a16:creationId xmlns:a16="http://schemas.microsoft.com/office/drawing/2014/main" id="{E391EDC6-2FB5-402C-AEF1-E9EB88D55B3A}"/>
                </a:ext>
              </a:extLst>
            </p:cNvPr>
            <p:cNvSpPr txBox="1"/>
            <p:nvPr/>
          </p:nvSpPr>
          <p:spPr>
            <a:xfrm>
              <a:off x="1419602" y="2139391"/>
              <a:ext cx="2688259" cy="271554"/>
            </a:xfrm>
            <a:prstGeom prst="rect">
              <a:avLst/>
            </a:prstGeom>
            <a:noFill/>
          </p:spPr>
          <p:txBody>
            <a:bodyPr wrap="square">
              <a:spAutoFit/>
            </a:bodyPr>
            <a:lstStyle/>
            <a:p>
              <a:pPr defTabSz="914367"/>
              <a:r>
                <a:rPr lang="fr-FR" sz="1176" b="1" dirty="0">
                  <a:solidFill>
                    <a:srgbClr val="000000"/>
                  </a:solidFill>
                  <a:latin typeface="Segoe UI"/>
                </a:rPr>
                <a:t>az104-06-vnet01 </a:t>
              </a:r>
              <a:r>
                <a:rPr lang="fr-FR" sz="1176" dirty="0">
                  <a:solidFill>
                    <a:srgbClr val="000000"/>
                  </a:solidFill>
                  <a:latin typeface="Segoe UI"/>
                </a:rPr>
                <a:t>10.80.0.0/20</a:t>
              </a:r>
            </a:p>
          </p:txBody>
        </p:sp>
        <p:sp>
          <p:nvSpPr>
            <p:cNvPr id="14" name="Rectangle 13">
              <a:extLst>
                <a:ext uri="{FF2B5EF4-FFF2-40B4-BE49-F238E27FC236}">
                  <a16:creationId xmlns:a16="http://schemas.microsoft.com/office/drawing/2014/main" id="{74DBABD1-D923-40CB-952B-4762173D5FFC}"/>
                </a:ext>
              </a:extLst>
            </p:cNvPr>
            <p:cNvSpPr/>
            <p:nvPr/>
          </p:nvSpPr>
          <p:spPr bwMode="auto">
            <a:xfrm>
              <a:off x="1378548" y="2814189"/>
              <a:ext cx="3195022" cy="1227322"/>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5" name="TextBox 14">
              <a:extLst>
                <a:ext uri="{FF2B5EF4-FFF2-40B4-BE49-F238E27FC236}">
                  <a16:creationId xmlns:a16="http://schemas.microsoft.com/office/drawing/2014/main" id="{EC78B55A-E2F3-493A-AC5E-1744D949C8F6}"/>
                </a:ext>
              </a:extLst>
            </p:cNvPr>
            <p:cNvSpPr txBox="1"/>
            <p:nvPr/>
          </p:nvSpPr>
          <p:spPr>
            <a:xfrm>
              <a:off x="1335860" y="2544937"/>
              <a:ext cx="1848143" cy="271554"/>
            </a:xfrm>
            <a:prstGeom prst="rect">
              <a:avLst/>
            </a:prstGeom>
            <a:noFill/>
          </p:spPr>
          <p:txBody>
            <a:bodyPr wrap="square">
              <a:spAutoFit/>
            </a:bodyPr>
            <a:lstStyle/>
            <a:p>
              <a:pPr defTabSz="914367"/>
              <a:r>
                <a:rPr lang="fr-FR" sz="1176" b="1" dirty="0">
                  <a:solidFill>
                    <a:srgbClr val="000000"/>
                  </a:solidFill>
                  <a:latin typeface="Segoe UI"/>
                </a:rPr>
                <a:t>Subnet0 </a:t>
              </a:r>
              <a:r>
                <a:rPr lang="fr-FR" sz="1176" dirty="0">
                  <a:solidFill>
                    <a:srgbClr val="000000"/>
                  </a:solidFill>
                  <a:latin typeface="Segoe UI"/>
                </a:rPr>
                <a:t>10.80.0.0/24</a:t>
              </a:r>
            </a:p>
          </p:txBody>
        </p:sp>
        <p:sp>
          <p:nvSpPr>
            <p:cNvPr id="16" name="TextBox 15">
              <a:extLst>
                <a:ext uri="{FF2B5EF4-FFF2-40B4-BE49-F238E27FC236}">
                  <a16:creationId xmlns:a16="http://schemas.microsoft.com/office/drawing/2014/main" id="{16A3B18C-B235-4716-9712-C46B1CC952B8}"/>
                </a:ext>
              </a:extLst>
            </p:cNvPr>
            <p:cNvSpPr txBox="1"/>
            <p:nvPr/>
          </p:nvSpPr>
          <p:spPr>
            <a:xfrm>
              <a:off x="1213393" y="1705411"/>
              <a:ext cx="1297732" cy="271554"/>
            </a:xfrm>
            <a:prstGeom prst="rect">
              <a:avLst/>
            </a:prstGeom>
            <a:noFill/>
          </p:spPr>
          <p:txBody>
            <a:bodyPr wrap="square">
              <a:spAutoFit/>
            </a:bodyPr>
            <a:lstStyle/>
            <a:p>
              <a:pPr defTabSz="914367"/>
              <a:r>
                <a:rPr lang="fr-FR" sz="1176" b="1" dirty="0">
                  <a:solidFill>
                    <a:srgbClr val="000000"/>
                  </a:solidFill>
                  <a:latin typeface="Segoe UI"/>
                </a:rPr>
                <a:t>az104-08-rg01</a:t>
              </a:r>
            </a:p>
          </p:txBody>
        </p:sp>
        <p:sp>
          <p:nvSpPr>
            <p:cNvPr id="17" name="Rectangle 16">
              <a:extLst>
                <a:ext uri="{FF2B5EF4-FFF2-40B4-BE49-F238E27FC236}">
                  <a16:creationId xmlns:a16="http://schemas.microsoft.com/office/drawing/2014/main" id="{7D6787B8-13F1-415B-A80E-84FBFBDF4DC5}"/>
                </a:ext>
              </a:extLst>
            </p:cNvPr>
            <p:cNvSpPr/>
            <p:nvPr/>
          </p:nvSpPr>
          <p:spPr bwMode="auto">
            <a:xfrm>
              <a:off x="840470" y="2070440"/>
              <a:ext cx="5899722" cy="308215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pic>
          <p:nvPicPr>
            <p:cNvPr id="18" name="Graphic 17">
              <a:extLst>
                <a:ext uri="{FF2B5EF4-FFF2-40B4-BE49-F238E27FC236}">
                  <a16:creationId xmlns:a16="http://schemas.microsoft.com/office/drawing/2014/main" id="{99F0FE3C-33C8-48F0-8350-49FC0BB596E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0469" y="1654024"/>
              <a:ext cx="376369" cy="376369"/>
            </a:xfrm>
            <a:prstGeom prst="rect">
              <a:avLst/>
            </a:prstGeom>
          </p:spPr>
        </p:pic>
        <p:pic>
          <p:nvPicPr>
            <p:cNvPr id="19" name="Graphic 18">
              <a:extLst>
                <a:ext uri="{FF2B5EF4-FFF2-40B4-BE49-F238E27FC236}">
                  <a16:creationId xmlns:a16="http://schemas.microsoft.com/office/drawing/2014/main" id="{A9250F9E-C52B-4093-B7FC-73972D94855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0941" y="2904483"/>
              <a:ext cx="403078" cy="403078"/>
            </a:xfrm>
            <a:prstGeom prst="rect">
              <a:avLst/>
            </a:prstGeom>
          </p:spPr>
        </p:pic>
        <p:sp>
          <p:nvSpPr>
            <p:cNvPr id="20" name="TextBox 19">
              <a:extLst>
                <a:ext uri="{FF2B5EF4-FFF2-40B4-BE49-F238E27FC236}">
                  <a16:creationId xmlns:a16="http://schemas.microsoft.com/office/drawing/2014/main" id="{0D5B5350-49D8-4784-8FD5-E3740DCF4656}"/>
                </a:ext>
              </a:extLst>
            </p:cNvPr>
            <p:cNvSpPr txBox="1"/>
            <p:nvPr/>
          </p:nvSpPr>
          <p:spPr>
            <a:xfrm>
              <a:off x="3251390" y="3325467"/>
              <a:ext cx="1322180" cy="633625"/>
            </a:xfrm>
            <a:prstGeom prst="rect">
              <a:avLst/>
            </a:prstGeom>
            <a:noFill/>
          </p:spPr>
          <p:txBody>
            <a:bodyPr wrap="square">
              <a:spAutoFit/>
            </a:bodyPr>
            <a:lstStyle/>
            <a:p>
              <a:pPr algn="ctr" defTabSz="914367"/>
              <a:r>
                <a:rPr lang="fr-FR" sz="1176" b="1" dirty="0">
                  <a:solidFill>
                    <a:srgbClr val="000000"/>
                  </a:solidFill>
                  <a:latin typeface="Segoe UI"/>
                </a:rPr>
                <a:t>az104-08-vm1</a:t>
              </a:r>
            </a:p>
            <a:p>
              <a:pPr algn="ctr" defTabSz="914367"/>
              <a:r>
                <a:rPr lang="fr-FR" sz="1176" dirty="0">
                  <a:solidFill>
                    <a:srgbClr val="000000"/>
                  </a:solidFill>
                  <a:latin typeface="Segoe UI"/>
                </a:rPr>
                <a:t>10.80.0.5</a:t>
              </a:r>
            </a:p>
            <a:p>
              <a:pPr algn="ctr" defTabSz="914367"/>
              <a:endParaRPr lang="fr-FR" sz="1176" b="1" dirty="0">
                <a:solidFill>
                  <a:srgbClr val="000000"/>
                </a:solidFill>
                <a:latin typeface="Segoe UI"/>
              </a:endParaRPr>
            </a:p>
          </p:txBody>
        </p:sp>
        <p:sp>
          <p:nvSpPr>
            <p:cNvPr id="21" name="TextBox 20">
              <a:extLst>
                <a:ext uri="{FF2B5EF4-FFF2-40B4-BE49-F238E27FC236}">
                  <a16:creationId xmlns:a16="http://schemas.microsoft.com/office/drawing/2014/main" id="{681500B7-F32E-46E2-88B7-4FD2C8019BB9}"/>
                </a:ext>
              </a:extLst>
            </p:cNvPr>
            <p:cNvSpPr txBox="1"/>
            <p:nvPr/>
          </p:nvSpPr>
          <p:spPr>
            <a:xfrm>
              <a:off x="1876077" y="3748373"/>
              <a:ext cx="1297732" cy="271554"/>
            </a:xfrm>
            <a:prstGeom prst="rect">
              <a:avLst/>
            </a:prstGeom>
            <a:noFill/>
          </p:spPr>
          <p:txBody>
            <a:bodyPr wrap="square">
              <a:spAutoFit/>
            </a:bodyPr>
            <a:lstStyle/>
            <a:p>
              <a:pPr defTabSz="914367"/>
              <a:r>
                <a:rPr lang="fr-FR" sz="1176" b="1" dirty="0">
                  <a:solidFill>
                    <a:srgbClr val="000000"/>
                  </a:solidFill>
                  <a:latin typeface="Segoe UI"/>
                </a:rPr>
                <a:t>Zone1</a:t>
              </a:r>
            </a:p>
          </p:txBody>
        </p:sp>
        <p:sp>
          <p:nvSpPr>
            <p:cNvPr id="22" name="TextBox 21">
              <a:extLst>
                <a:ext uri="{FF2B5EF4-FFF2-40B4-BE49-F238E27FC236}">
                  <a16:creationId xmlns:a16="http://schemas.microsoft.com/office/drawing/2014/main" id="{FF3ECC6E-386B-4DC2-A218-D33393296126}"/>
                </a:ext>
              </a:extLst>
            </p:cNvPr>
            <p:cNvSpPr txBox="1"/>
            <p:nvPr/>
          </p:nvSpPr>
          <p:spPr>
            <a:xfrm>
              <a:off x="3621293" y="3737306"/>
              <a:ext cx="1297732" cy="271554"/>
            </a:xfrm>
            <a:prstGeom prst="rect">
              <a:avLst/>
            </a:prstGeom>
            <a:noFill/>
          </p:spPr>
          <p:txBody>
            <a:bodyPr wrap="square">
              <a:spAutoFit/>
            </a:bodyPr>
            <a:lstStyle/>
            <a:p>
              <a:pPr defTabSz="914367"/>
              <a:r>
                <a:rPr lang="fr-FR" sz="1176" b="1" dirty="0">
                  <a:solidFill>
                    <a:srgbClr val="000000"/>
                  </a:solidFill>
                  <a:latin typeface="Segoe UI"/>
                </a:rPr>
                <a:t>Zone2</a:t>
              </a:r>
            </a:p>
          </p:txBody>
        </p:sp>
        <p:pic>
          <p:nvPicPr>
            <p:cNvPr id="23" name="Graphic 22">
              <a:extLst>
                <a:ext uri="{FF2B5EF4-FFF2-40B4-BE49-F238E27FC236}">
                  <a16:creationId xmlns:a16="http://schemas.microsoft.com/office/drawing/2014/main" id="{09656BFB-8D56-418B-AAA6-DEAF6A96E60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10854" y="2203650"/>
              <a:ext cx="532119" cy="532119"/>
            </a:xfrm>
            <a:prstGeom prst="rect">
              <a:avLst/>
            </a:prstGeom>
          </p:spPr>
        </p:pic>
        <p:sp>
          <p:nvSpPr>
            <p:cNvPr id="24" name="TextBox 23">
              <a:extLst>
                <a:ext uri="{FF2B5EF4-FFF2-40B4-BE49-F238E27FC236}">
                  <a16:creationId xmlns:a16="http://schemas.microsoft.com/office/drawing/2014/main" id="{4A2F6A5E-7A24-4BE0-835C-B93335AEBC30}"/>
                </a:ext>
              </a:extLst>
            </p:cNvPr>
            <p:cNvSpPr txBox="1"/>
            <p:nvPr/>
          </p:nvSpPr>
          <p:spPr>
            <a:xfrm>
              <a:off x="5046536" y="2735769"/>
              <a:ext cx="1693656" cy="271554"/>
            </a:xfrm>
            <a:prstGeom prst="rect">
              <a:avLst/>
            </a:prstGeom>
            <a:solidFill>
              <a:schemeClr val="bg1">
                <a:lumMod val="95000"/>
              </a:schemeClr>
            </a:solidFill>
          </p:spPr>
          <p:txBody>
            <a:bodyPr wrap="square">
              <a:spAutoFit/>
            </a:bodyPr>
            <a:lstStyle/>
            <a:p>
              <a:pPr defTabSz="914367"/>
              <a:r>
                <a:rPr lang="fr-FR" sz="1176" b="1" dirty="0">
                  <a:solidFill>
                    <a:srgbClr val="000000"/>
                  </a:solidFill>
                  <a:latin typeface="Segoe UI"/>
                </a:rPr>
                <a:t>az10408rg01diag938</a:t>
              </a:r>
            </a:p>
          </p:txBody>
        </p:sp>
        <p:pic>
          <p:nvPicPr>
            <p:cNvPr id="25" name="Graphic 24">
              <a:extLst>
                <a:ext uri="{FF2B5EF4-FFF2-40B4-BE49-F238E27FC236}">
                  <a16:creationId xmlns:a16="http://schemas.microsoft.com/office/drawing/2014/main" id="{8AD9702D-604F-46BC-B57E-6C7BB2E58B2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617344" y="3197974"/>
              <a:ext cx="532118" cy="532118"/>
            </a:xfrm>
            <a:prstGeom prst="rect">
              <a:avLst/>
            </a:prstGeom>
          </p:spPr>
        </p:pic>
        <p:sp>
          <p:nvSpPr>
            <p:cNvPr id="26" name="TextBox 25">
              <a:extLst>
                <a:ext uri="{FF2B5EF4-FFF2-40B4-BE49-F238E27FC236}">
                  <a16:creationId xmlns:a16="http://schemas.microsoft.com/office/drawing/2014/main" id="{7918D98E-8EC4-4B9B-9A87-C85608473C17}"/>
                </a:ext>
              </a:extLst>
            </p:cNvPr>
            <p:cNvSpPr txBox="1"/>
            <p:nvPr/>
          </p:nvSpPr>
          <p:spPr>
            <a:xfrm>
              <a:off x="5545976" y="3663328"/>
              <a:ext cx="1048629" cy="271554"/>
            </a:xfrm>
            <a:prstGeom prst="rect">
              <a:avLst/>
            </a:prstGeom>
            <a:solidFill>
              <a:schemeClr val="bg1">
                <a:lumMod val="95000"/>
              </a:schemeClr>
            </a:solidFill>
          </p:spPr>
          <p:txBody>
            <a:bodyPr wrap="square">
              <a:spAutoFit/>
            </a:bodyPr>
            <a:lstStyle/>
            <a:p>
              <a:pPr defTabSz="914367"/>
              <a:r>
                <a:rPr lang="fr-FR" sz="1176" b="1" dirty="0">
                  <a:solidFill>
                    <a:srgbClr val="000000"/>
                  </a:solidFill>
                  <a:latin typeface="Segoe UI"/>
                </a:rPr>
                <a:t>scripts</a:t>
              </a:r>
            </a:p>
          </p:txBody>
        </p:sp>
        <p:pic>
          <p:nvPicPr>
            <p:cNvPr id="27" name="Graphic 26" descr="Paper">
              <a:extLst>
                <a:ext uri="{FF2B5EF4-FFF2-40B4-BE49-F238E27FC236}">
                  <a16:creationId xmlns:a16="http://schemas.microsoft.com/office/drawing/2014/main" id="{4C9EA50F-C614-4043-922D-46EC6AC48AB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606006" y="4188105"/>
              <a:ext cx="556472" cy="556472"/>
            </a:xfrm>
            <a:prstGeom prst="rect">
              <a:avLst/>
            </a:prstGeom>
          </p:spPr>
        </p:pic>
        <p:sp>
          <p:nvSpPr>
            <p:cNvPr id="28" name="TextBox 27">
              <a:extLst>
                <a:ext uri="{FF2B5EF4-FFF2-40B4-BE49-F238E27FC236}">
                  <a16:creationId xmlns:a16="http://schemas.microsoft.com/office/drawing/2014/main" id="{D678C3FE-2B75-448D-9427-533E51440342}"/>
                </a:ext>
              </a:extLst>
            </p:cNvPr>
            <p:cNvSpPr txBox="1"/>
            <p:nvPr/>
          </p:nvSpPr>
          <p:spPr>
            <a:xfrm>
              <a:off x="4923937" y="4720379"/>
              <a:ext cx="1901782" cy="271554"/>
            </a:xfrm>
            <a:prstGeom prst="rect">
              <a:avLst/>
            </a:prstGeom>
            <a:noFill/>
          </p:spPr>
          <p:txBody>
            <a:bodyPr wrap="square">
              <a:spAutoFit/>
            </a:bodyPr>
            <a:lstStyle/>
            <a:p>
              <a:pPr defTabSz="914367"/>
              <a:r>
                <a:rPr lang="fr-FR" sz="1176" b="1" dirty="0">
                  <a:solidFill>
                    <a:srgbClr val="000000"/>
                  </a:solidFill>
                  <a:latin typeface="Segoe UI"/>
                </a:rPr>
                <a:t>az104-08-install_IIS.ps1</a:t>
              </a:r>
            </a:p>
          </p:txBody>
        </p:sp>
        <p:sp>
          <p:nvSpPr>
            <p:cNvPr id="29" name="TextBox 28">
              <a:extLst>
                <a:ext uri="{FF2B5EF4-FFF2-40B4-BE49-F238E27FC236}">
                  <a16:creationId xmlns:a16="http://schemas.microsoft.com/office/drawing/2014/main" id="{2C666AF3-B915-43B5-B90E-A69B774DB843}"/>
                </a:ext>
              </a:extLst>
            </p:cNvPr>
            <p:cNvSpPr txBox="1"/>
            <p:nvPr/>
          </p:nvSpPr>
          <p:spPr>
            <a:xfrm>
              <a:off x="7379175" y="1651982"/>
              <a:ext cx="1297732" cy="271554"/>
            </a:xfrm>
            <a:prstGeom prst="rect">
              <a:avLst/>
            </a:prstGeom>
            <a:noFill/>
          </p:spPr>
          <p:txBody>
            <a:bodyPr wrap="square">
              <a:spAutoFit/>
            </a:bodyPr>
            <a:lstStyle/>
            <a:p>
              <a:pPr defTabSz="914367"/>
              <a:r>
                <a:rPr lang="fr-FR" sz="1176" b="1" dirty="0">
                  <a:solidFill>
                    <a:srgbClr val="000000"/>
                  </a:solidFill>
                  <a:latin typeface="Segoe UI"/>
                </a:rPr>
                <a:t>az104-08-rg02</a:t>
              </a:r>
            </a:p>
          </p:txBody>
        </p:sp>
        <p:sp>
          <p:nvSpPr>
            <p:cNvPr id="30" name="Rectangle 29">
              <a:extLst>
                <a:ext uri="{FF2B5EF4-FFF2-40B4-BE49-F238E27FC236}">
                  <a16:creationId xmlns:a16="http://schemas.microsoft.com/office/drawing/2014/main" id="{6BDB143A-70EA-4E79-8420-4D31AF56C5DD}"/>
                </a:ext>
              </a:extLst>
            </p:cNvPr>
            <p:cNvSpPr/>
            <p:nvPr/>
          </p:nvSpPr>
          <p:spPr bwMode="auto">
            <a:xfrm>
              <a:off x="7006251" y="2070440"/>
              <a:ext cx="4093924" cy="308215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pic>
          <p:nvPicPr>
            <p:cNvPr id="31" name="Graphic 30">
              <a:extLst>
                <a:ext uri="{FF2B5EF4-FFF2-40B4-BE49-F238E27FC236}">
                  <a16:creationId xmlns:a16="http://schemas.microsoft.com/office/drawing/2014/main" id="{D3A782D0-1F21-46F6-8D30-DBA60189DBF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06251" y="1600595"/>
              <a:ext cx="376369" cy="376369"/>
            </a:xfrm>
            <a:prstGeom prst="rect">
              <a:avLst/>
            </a:prstGeom>
          </p:spPr>
        </p:pic>
        <p:pic>
          <p:nvPicPr>
            <p:cNvPr id="32" name="Graphic 31">
              <a:extLst>
                <a:ext uri="{FF2B5EF4-FFF2-40B4-BE49-F238E27FC236}">
                  <a16:creationId xmlns:a16="http://schemas.microsoft.com/office/drawing/2014/main" id="{6ED35BD0-FF7A-408D-B110-B6F6F017D955}"/>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052633" y="2903107"/>
              <a:ext cx="545491" cy="545491"/>
            </a:xfrm>
            <a:prstGeom prst="rect">
              <a:avLst/>
            </a:prstGeom>
          </p:spPr>
        </p:pic>
        <p:sp>
          <p:nvSpPr>
            <p:cNvPr id="33" name="TextBox 32">
              <a:extLst>
                <a:ext uri="{FF2B5EF4-FFF2-40B4-BE49-F238E27FC236}">
                  <a16:creationId xmlns:a16="http://schemas.microsoft.com/office/drawing/2014/main" id="{395A6683-A89B-4D1E-81F3-866C26655F8E}"/>
                </a:ext>
              </a:extLst>
            </p:cNvPr>
            <p:cNvSpPr txBox="1"/>
            <p:nvPr/>
          </p:nvSpPr>
          <p:spPr>
            <a:xfrm>
              <a:off x="7780327" y="3456912"/>
              <a:ext cx="1297732" cy="271554"/>
            </a:xfrm>
            <a:prstGeom prst="rect">
              <a:avLst/>
            </a:prstGeom>
            <a:noFill/>
          </p:spPr>
          <p:txBody>
            <a:bodyPr wrap="square">
              <a:spAutoFit/>
            </a:bodyPr>
            <a:lstStyle/>
            <a:p>
              <a:pPr defTabSz="914367"/>
              <a:r>
                <a:rPr lang="fr-FR" sz="1176" b="1" dirty="0">
                  <a:solidFill>
                    <a:srgbClr val="000000"/>
                  </a:solidFill>
                  <a:latin typeface="Segoe UI"/>
                </a:rPr>
                <a:t>az10408vmss0</a:t>
              </a:r>
            </a:p>
          </p:txBody>
        </p:sp>
        <p:sp>
          <p:nvSpPr>
            <p:cNvPr id="34" name="Rectangle 33">
              <a:extLst>
                <a:ext uri="{FF2B5EF4-FFF2-40B4-BE49-F238E27FC236}">
                  <a16:creationId xmlns:a16="http://schemas.microsoft.com/office/drawing/2014/main" id="{01FDDC22-5E4E-4539-8395-C3808B4DFA26}"/>
                </a:ext>
              </a:extLst>
            </p:cNvPr>
            <p:cNvSpPr/>
            <p:nvPr/>
          </p:nvSpPr>
          <p:spPr bwMode="auto">
            <a:xfrm>
              <a:off x="7126684" y="2492953"/>
              <a:ext cx="3729458" cy="249897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35" name="Rectangle 34">
              <a:extLst>
                <a:ext uri="{FF2B5EF4-FFF2-40B4-BE49-F238E27FC236}">
                  <a16:creationId xmlns:a16="http://schemas.microsoft.com/office/drawing/2014/main" id="{48619EFB-BCA7-4763-A2B2-B9120DEED103}"/>
                </a:ext>
              </a:extLst>
            </p:cNvPr>
            <p:cNvSpPr/>
            <p:nvPr/>
          </p:nvSpPr>
          <p:spPr bwMode="auto">
            <a:xfrm>
              <a:off x="7498049" y="2781538"/>
              <a:ext cx="3187882" cy="196303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pic>
          <p:nvPicPr>
            <p:cNvPr id="36" name="Graphic 35">
              <a:extLst>
                <a:ext uri="{FF2B5EF4-FFF2-40B4-BE49-F238E27FC236}">
                  <a16:creationId xmlns:a16="http://schemas.microsoft.com/office/drawing/2014/main" id="{5B9013E0-7A82-4491-8F97-DB3E22CBA51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45657" y="2095976"/>
              <a:ext cx="412418" cy="412418"/>
            </a:xfrm>
            <a:prstGeom prst="rect">
              <a:avLst/>
            </a:prstGeom>
          </p:spPr>
        </p:pic>
        <p:sp>
          <p:nvSpPr>
            <p:cNvPr id="37" name="TextBox 36">
              <a:extLst>
                <a:ext uri="{FF2B5EF4-FFF2-40B4-BE49-F238E27FC236}">
                  <a16:creationId xmlns:a16="http://schemas.microsoft.com/office/drawing/2014/main" id="{8085C07C-38C3-48A4-8AF7-6F6C16C01CC0}"/>
                </a:ext>
              </a:extLst>
            </p:cNvPr>
            <p:cNvSpPr txBox="1"/>
            <p:nvPr/>
          </p:nvSpPr>
          <p:spPr>
            <a:xfrm>
              <a:off x="7558075" y="2152117"/>
              <a:ext cx="2688259" cy="271554"/>
            </a:xfrm>
            <a:prstGeom prst="rect">
              <a:avLst/>
            </a:prstGeom>
            <a:noFill/>
          </p:spPr>
          <p:txBody>
            <a:bodyPr wrap="square">
              <a:spAutoFit/>
            </a:bodyPr>
            <a:lstStyle/>
            <a:p>
              <a:pPr defTabSz="914367"/>
              <a:r>
                <a:rPr lang="fr-FR" sz="1176" b="1" dirty="0">
                  <a:solidFill>
                    <a:srgbClr val="000000"/>
                  </a:solidFill>
                  <a:latin typeface="Segoe UI"/>
                </a:rPr>
                <a:t>az104-08-rg02-vnet </a:t>
              </a:r>
              <a:r>
                <a:rPr lang="fr-FR" sz="1176" dirty="0">
                  <a:solidFill>
                    <a:srgbClr val="000000"/>
                  </a:solidFill>
                  <a:latin typeface="Segoe UI"/>
                </a:rPr>
                <a:t>10.82.0.0/20</a:t>
              </a:r>
            </a:p>
          </p:txBody>
        </p:sp>
        <p:sp>
          <p:nvSpPr>
            <p:cNvPr id="38" name="TextBox 37">
              <a:extLst>
                <a:ext uri="{FF2B5EF4-FFF2-40B4-BE49-F238E27FC236}">
                  <a16:creationId xmlns:a16="http://schemas.microsoft.com/office/drawing/2014/main" id="{9B808792-9BFE-4E88-AAF2-0E17BB7F3BD7}"/>
                </a:ext>
              </a:extLst>
            </p:cNvPr>
            <p:cNvSpPr txBox="1"/>
            <p:nvPr/>
          </p:nvSpPr>
          <p:spPr>
            <a:xfrm>
              <a:off x="7432645" y="2523835"/>
              <a:ext cx="1848143" cy="271554"/>
            </a:xfrm>
            <a:prstGeom prst="rect">
              <a:avLst/>
            </a:prstGeom>
            <a:noFill/>
          </p:spPr>
          <p:txBody>
            <a:bodyPr wrap="square">
              <a:spAutoFit/>
            </a:bodyPr>
            <a:lstStyle/>
            <a:p>
              <a:pPr defTabSz="914367"/>
              <a:r>
                <a:rPr lang="fr-FR" sz="1176" b="1" dirty="0">
                  <a:solidFill>
                    <a:srgbClr val="000000"/>
                  </a:solidFill>
                  <a:latin typeface="Segoe UI"/>
                </a:rPr>
                <a:t>Subnet0 </a:t>
              </a:r>
              <a:r>
                <a:rPr lang="fr-FR" sz="1176" dirty="0">
                  <a:solidFill>
                    <a:srgbClr val="000000"/>
                  </a:solidFill>
                  <a:latin typeface="Segoe UI"/>
                </a:rPr>
                <a:t>10.82.0.0/24</a:t>
              </a:r>
            </a:p>
          </p:txBody>
        </p:sp>
        <p:pic>
          <p:nvPicPr>
            <p:cNvPr id="39" name="Graphic 38">
              <a:extLst>
                <a:ext uri="{FF2B5EF4-FFF2-40B4-BE49-F238E27FC236}">
                  <a16:creationId xmlns:a16="http://schemas.microsoft.com/office/drawing/2014/main" id="{A217A4F0-12CE-4C97-A39D-7571D57D5E6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183225" y="3943529"/>
              <a:ext cx="414898" cy="414898"/>
            </a:xfrm>
            <a:prstGeom prst="rect">
              <a:avLst/>
            </a:prstGeom>
          </p:spPr>
        </p:pic>
        <p:sp>
          <p:nvSpPr>
            <p:cNvPr id="40" name="TextBox 39">
              <a:extLst>
                <a:ext uri="{FF2B5EF4-FFF2-40B4-BE49-F238E27FC236}">
                  <a16:creationId xmlns:a16="http://schemas.microsoft.com/office/drawing/2014/main" id="{F2F52DF8-F5C0-4EAD-A304-EFAFA780CB5F}"/>
                </a:ext>
              </a:extLst>
            </p:cNvPr>
            <p:cNvSpPr txBox="1"/>
            <p:nvPr/>
          </p:nvSpPr>
          <p:spPr>
            <a:xfrm>
              <a:off x="7618482" y="4389989"/>
              <a:ext cx="1698607" cy="271554"/>
            </a:xfrm>
            <a:prstGeom prst="rect">
              <a:avLst/>
            </a:prstGeom>
            <a:noFill/>
          </p:spPr>
          <p:txBody>
            <a:bodyPr wrap="square">
              <a:spAutoFit/>
            </a:bodyPr>
            <a:lstStyle/>
            <a:p>
              <a:pPr defTabSz="914367"/>
              <a:r>
                <a:rPr lang="fr-FR" sz="1176" b="1" dirty="0">
                  <a:solidFill>
                    <a:srgbClr val="000000"/>
                  </a:solidFill>
                  <a:latin typeface="Segoe UI"/>
                </a:rPr>
                <a:t>az10408vmss0-nsg</a:t>
              </a:r>
            </a:p>
          </p:txBody>
        </p:sp>
        <p:pic>
          <p:nvPicPr>
            <p:cNvPr id="41" name="Graphic 40">
              <a:extLst>
                <a:ext uri="{FF2B5EF4-FFF2-40B4-BE49-F238E27FC236}">
                  <a16:creationId xmlns:a16="http://schemas.microsoft.com/office/drawing/2014/main" id="{D27F407F-1E4A-45EF-8EC4-3AC48287BE51}"/>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728128" y="2899104"/>
              <a:ext cx="498254" cy="498254"/>
            </a:xfrm>
            <a:prstGeom prst="rect">
              <a:avLst/>
            </a:prstGeom>
          </p:spPr>
        </p:pic>
        <p:sp>
          <p:nvSpPr>
            <p:cNvPr id="42" name="TextBox 41">
              <a:extLst>
                <a:ext uri="{FF2B5EF4-FFF2-40B4-BE49-F238E27FC236}">
                  <a16:creationId xmlns:a16="http://schemas.microsoft.com/office/drawing/2014/main" id="{356A971C-71E6-46F9-81B0-1EFCB1729A48}"/>
                </a:ext>
              </a:extLst>
            </p:cNvPr>
            <p:cNvSpPr txBox="1"/>
            <p:nvPr/>
          </p:nvSpPr>
          <p:spPr>
            <a:xfrm>
              <a:off x="9303969" y="3445737"/>
              <a:ext cx="1542542" cy="271554"/>
            </a:xfrm>
            <a:prstGeom prst="rect">
              <a:avLst/>
            </a:prstGeom>
            <a:noFill/>
          </p:spPr>
          <p:txBody>
            <a:bodyPr wrap="square">
              <a:spAutoFit/>
            </a:bodyPr>
            <a:lstStyle/>
            <a:p>
              <a:pPr defTabSz="914367"/>
              <a:r>
                <a:rPr lang="fr-FR" sz="1176" b="1" dirty="0">
                  <a:solidFill>
                    <a:srgbClr val="000000"/>
                  </a:solidFill>
                  <a:latin typeface="Segoe UI"/>
                </a:rPr>
                <a:t>az10408vmss0-lb</a:t>
              </a:r>
            </a:p>
          </p:txBody>
        </p:sp>
        <p:pic>
          <p:nvPicPr>
            <p:cNvPr id="43" name="Graphic 42">
              <a:extLst>
                <a:ext uri="{FF2B5EF4-FFF2-40B4-BE49-F238E27FC236}">
                  <a16:creationId xmlns:a16="http://schemas.microsoft.com/office/drawing/2014/main" id="{7359F2C1-EA91-44DD-8ECE-7BA2173ACCD2}"/>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776462" y="3944711"/>
              <a:ext cx="414898" cy="414898"/>
            </a:xfrm>
            <a:prstGeom prst="rect">
              <a:avLst/>
            </a:prstGeom>
          </p:spPr>
        </p:pic>
        <p:sp>
          <p:nvSpPr>
            <p:cNvPr id="44" name="TextBox 43">
              <a:extLst>
                <a:ext uri="{FF2B5EF4-FFF2-40B4-BE49-F238E27FC236}">
                  <a16:creationId xmlns:a16="http://schemas.microsoft.com/office/drawing/2014/main" id="{3CE02A5D-EF2E-4D89-8DD6-DEEB7DBF448D}"/>
                </a:ext>
              </a:extLst>
            </p:cNvPr>
            <p:cNvSpPr txBox="1"/>
            <p:nvPr/>
          </p:nvSpPr>
          <p:spPr>
            <a:xfrm>
              <a:off x="9346060" y="4382280"/>
              <a:ext cx="1542541" cy="271554"/>
            </a:xfrm>
            <a:prstGeom prst="rect">
              <a:avLst/>
            </a:prstGeom>
            <a:noFill/>
          </p:spPr>
          <p:txBody>
            <a:bodyPr wrap="square">
              <a:spAutoFit/>
            </a:bodyPr>
            <a:lstStyle/>
            <a:p>
              <a:pPr defTabSz="914367"/>
              <a:r>
                <a:rPr lang="fr-FR" sz="1176" b="1" dirty="0">
                  <a:solidFill>
                    <a:srgbClr val="000000"/>
                  </a:solidFill>
                  <a:latin typeface="Segoe UI"/>
                </a:rPr>
                <a:t>az10408vmss0-ip</a:t>
              </a:r>
            </a:p>
          </p:txBody>
        </p:sp>
        <p:sp>
          <p:nvSpPr>
            <p:cNvPr id="45" name="TextBox 44">
              <a:extLst>
                <a:ext uri="{FF2B5EF4-FFF2-40B4-BE49-F238E27FC236}">
                  <a16:creationId xmlns:a16="http://schemas.microsoft.com/office/drawing/2014/main" id="{EF3C7B6C-839C-42F8-99FE-5297BA7ED543}"/>
                </a:ext>
              </a:extLst>
            </p:cNvPr>
            <p:cNvSpPr txBox="1"/>
            <p:nvPr/>
          </p:nvSpPr>
          <p:spPr>
            <a:xfrm>
              <a:off x="598455" y="1333727"/>
              <a:ext cx="856478"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1</a:t>
              </a:r>
            </a:p>
          </p:txBody>
        </p:sp>
        <p:sp>
          <p:nvSpPr>
            <p:cNvPr id="46" name="TextBox 45">
              <a:extLst>
                <a:ext uri="{FF2B5EF4-FFF2-40B4-BE49-F238E27FC236}">
                  <a16:creationId xmlns:a16="http://schemas.microsoft.com/office/drawing/2014/main" id="{0AF8E876-56C5-4995-A030-CE3B79B48BFC}"/>
                </a:ext>
              </a:extLst>
            </p:cNvPr>
            <p:cNvSpPr txBox="1"/>
            <p:nvPr/>
          </p:nvSpPr>
          <p:spPr>
            <a:xfrm>
              <a:off x="4839628" y="1367216"/>
              <a:ext cx="856478"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2</a:t>
              </a:r>
            </a:p>
          </p:txBody>
        </p:sp>
        <p:sp>
          <p:nvSpPr>
            <p:cNvPr id="47" name="TextBox 46">
              <a:extLst>
                <a:ext uri="{FF2B5EF4-FFF2-40B4-BE49-F238E27FC236}">
                  <a16:creationId xmlns:a16="http://schemas.microsoft.com/office/drawing/2014/main" id="{1EC83B1D-FFB9-4390-8C37-0DD3481BAAA7}"/>
                </a:ext>
              </a:extLst>
            </p:cNvPr>
            <p:cNvSpPr txBox="1"/>
            <p:nvPr/>
          </p:nvSpPr>
          <p:spPr>
            <a:xfrm>
              <a:off x="6892733" y="1324728"/>
              <a:ext cx="2835394"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3,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4,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5,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6,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7 </a:t>
              </a:r>
            </a:p>
          </p:txBody>
        </p:sp>
      </p:grpSp>
      <p:sp>
        <p:nvSpPr>
          <p:cNvPr id="49" name="Rectangle 48">
            <a:extLst>
              <a:ext uri="{FF2B5EF4-FFF2-40B4-BE49-F238E27FC236}">
                <a16:creationId xmlns:a16="http://schemas.microsoft.com/office/drawing/2014/main" id="{B5FD1044-0E09-4255-8399-DE5F07FA9AF7}"/>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2979112730"/>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A0D3CF-ADD4-41A7-96B2-E01A5F7155E6}"/>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281530406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D4DA7-EEAE-4A8B-A91E-6590B153BF49}"/>
              </a:ext>
            </a:extLst>
          </p:cNvPr>
          <p:cNvSpPr>
            <a:spLocks noGrp="1"/>
          </p:cNvSpPr>
          <p:nvPr>
            <p:ph type="title"/>
          </p:nvPr>
        </p:nvSpPr>
        <p:spPr>
          <a:xfrm>
            <a:off x="465140" y="2471342"/>
            <a:ext cx="2189160" cy="2051844"/>
          </a:xfrm>
        </p:spPr>
        <p:txBody>
          <a:bodyPr/>
          <a:lstStyle/>
          <a:p>
            <a:r>
              <a:rPr lang="en-US" dirty="0"/>
              <a:t>Configure Virtual Machines Introduction</a:t>
            </a:r>
          </a:p>
        </p:txBody>
      </p:sp>
      <p:sp>
        <p:nvSpPr>
          <p:cNvPr id="90" name="Rectangle 89">
            <a:extLst>
              <a:ext uri="{FF2B5EF4-FFF2-40B4-BE49-F238E27FC236}">
                <a16:creationId xmlns:a16="http://schemas.microsoft.com/office/drawing/2014/main" id="{66E84C45-5287-4582-AB25-A5FA3815FEDC}"/>
              </a:ext>
            </a:extLst>
          </p:cNvPr>
          <p:cNvSpPr/>
          <p:nvPr/>
        </p:nvSpPr>
        <p:spPr bwMode="auto">
          <a:xfrm>
            <a:off x="4417818" y="375808"/>
            <a:ext cx="5231149" cy="58852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1022350">
              <a:spcBef>
                <a:spcPct val="0"/>
              </a:spcBef>
              <a:spcAft>
                <a:spcPts val="1800"/>
              </a:spcAft>
            </a:pPr>
            <a:r>
              <a:rPr lang="en-US" sz="2000" dirty="0">
                <a:solidFill>
                  <a:schemeClr val="tx1"/>
                </a:solidFill>
              </a:rPr>
              <a:t>Review Cloud Services Responsibilities</a:t>
            </a:r>
          </a:p>
          <a:p>
            <a:pPr defTabSz="1022350">
              <a:spcBef>
                <a:spcPct val="0"/>
              </a:spcBef>
              <a:spcAft>
                <a:spcPts val="1800"/>
              </a:spcAft>
            </a:pPr>
            <a:r>
              <a:rPr lang="en-US" sz="2000" dirty="0">
                <a:solidFill>
                  <a:schemeClr val="tx1"/>
                </a:solidFill>
              </a:rPr>
              <a:t>Plan Virtual Machines</a:t>
            </a:r>
          </a:p>
          <a:p>
            <a:pPr defTabSz="1022350">
              <a:spcBef>
                <a:spcPct val="0"/>
              </a:spcBef>
              <a:spcAft>
                <a:spcPts val="1800"/>
              </a:spcAft>
            </a:pPr>
            <a:r>
              <a:rPr lang="en-US" sz="2000" dirty="0">
                <a:solidFill>
                  <a:schemeClr val="tx1"/>
                </a:solidFill>
              </a:rPr>
              <a:t>Determine Virtual Machine Sizing</a:t>
            </a:r>
          </a:p>
          <a:p>
            <a:pPr defTabSz="1022350">
              <a:spcBef>
                <a:spcPct val="0"/>
              </a:spcBef>
              <a:spcAft>
                <a:spcPts val="1800"/>
              </a:spcAft>
            </a:pPr>
            <a:r>
              <a:rPr lang="en-US" sz="2000" dirty="0">
                <a:solidFill>
                  <a:schemeClr val="tx1"/>
                </a:solidFill>
              </a:rPr>
              <a:t>Determine Virtual Machine Storage</a:t>
            </a:r>
          </a:p>
          <a:p>
            <a:pPr defTabSz="1022350">
              <a:spcBef>
                <a:spcPct val="0"/>
              </a:spcBef>
              <a:spcAft>
                <a:spcPts val="1800"/>
              </a:spcAft>
            </a:pPr>
            <a:r>
              <a:rPr lang="en-US" sz="2000" dirty="0">
                <a:solidFill>
                  <a:schemeClr val="tx1"/>
                </a:solidFill>
              </a:rPr>
              <a:t>Create Virtual Machines in the Portal</a:t>
            </a:r>
          </a:p>
          <a:p>
            <a:pPr defTabSz="1022350">
              <a:spcBef>
                <a:spcPct val="0"/>
              </a:spcBef>
              <a:spcAft>
                <a:spcPts val="1800"/>
              </a:spcAft>
            </a:pPr>
            <a:r>
              <a:rPr lang="en-US" sz="2000" dirty="0">
                <a:solidFill>
                  <a:schemeClr val="tx1"/>
                </a:solidFill>
              </a:rPr>
              <a:t>Demonstration  - Creating a VM in the Portal</a:t>
            </a:r>
          </a:p>
          <a:p>
            <a:pPr defTabSz="1022350">
              <a:spcBef>
                <a:spcPct val="0"/>
              </a:spcBef>
              <a:spcAft>
                <a:spcPts val="1800"/>
              </a:spcAft>
            </a:pPr>
            <a:r>
              <a:rPr lang="en-US" sz="2000" dirty="0">
                <a:solidFill>
                  <a:schemeClr val="tx1"/>
                </a:solidFill>
              </a:rPr>
              <a:t>Connect to Virtual Machines</a:t>
            </a:r>
          </a:p>
          <a:p>
            <a:pPr defTabSz="1022350">
              <a:spcBef>
                <a:spcPct val="0"/>
              </a:spcBef>
              <a:spcAft>
                <a:spcPts val="1800"/>
              </a:spcAft>
            </a:pPr>
            <a:r>
              <a:rPr lang="en-US" sz="2000" dirty="0">
                <a:solidFill>
                  <a:schemeClr val="tx1"/>
                </a:solidFill>
              </a:rPr>
              <a:t>Connect to Windows Virtual Machines</a:t>
            </a:r>
          </a:p>
          <a:p>
            <a:pPr defTabSz="1022350">
              <a:spcBef>
                <a:spcPct val="0"/>
              </a:spcBef>
              <a:spcAft>
                <a:spcPts val="1800"/>
              </a:spcAft>
            </a:pPr>
            <a:r>
              <a:rPr lang="en-US" sz="2000" dirty="0">
                <a:solidFill>
                  <a:schemeClr val="tx1"/>
                </a:solidFill>
              </a:rPr>
              <a:t>Connect to Linux Virtual Machines</a:t>
            </a:r>
          </a:p>
          <a:p>
            <a:pPr defTabSz="1022350">
              <a:spcBef>
                <a:spcPct val="0"/>
              </a:spcBef>
              <a:spcAft>
                <a:spcPts val="1800"/>
              </a:spcAft>
            </a:pPr>
            <a:r>
              <a:rPr lang="en-US" sz="2000" dirty="0">
                <a:solidFill>
                  <a:schemeClr val="tx1"/>
                </a:solidFill>
              </a:rPr>
              <a:t>Demonstration – Connect to Linux VMs</a:t>
            </a:r>
          </a:p>
          <a:p>
            <a:pPr defTabSz="1022350">
              <a:spcBef>
                <a:spcPct val="0"/>
              </a:spcBef>
              <a:spcAft>
                <a:spcPts val="1800"/>
              </a:spcAft>
            </a:pPr>
            <a:r>
              <a:rPr lang="en-US" sz="2000" dirty="0">
                <a:solidFill>
                  <a:schemeClr val="tx1"/>
                </a:solidFill>
              </a:rPr>
              <a:t>Summary and Resources</a:t>
            </a:r>
          </a:p>
        </p:txBody>
      </p:sp>
      <p:grpSp>
        <p:nvGrpSpPr>
          <p:cNvPr id="10" name="Group 9">
            <a:extLst>
              <a:ext uri="{FF2B5EF4-FFF2-40B4-BE49-F238E27FC236}">
                <a16:creationId xmlns:a16="http://schemas.microsoft.com/office/drawing/2014/main" id="{561C6475-F760-4CDE-BF94-64C89CBCA361}"/>
              </a:ext>
              <a:ext uri="{C183D7F6-B498-43B3-948B-1728B52AA6E4}">
                <adec:decorative xmlns:adec="http://schemas.microsoft.com/office/drawing/2017/decorative" val="1"/>
              </a:ext>
            </a:extLst>
          </p:cNvPr>
          <p:cNvGrpSpPr/>
          <p:nvPr/>
        </p:nvGrpSpPr>
        <p:grpSpPr>
          <a:xfrm>
            <a:off x="3687619" y="310791"/>
            <a:ext cx="585801" cy="5823032"/>
            <a:chOff x="3687619" y="310791"/>
            <a:chExt cx="585801" cy="5823032"/>
          </a:xfrm>
        </p:grpSpPr>
        <p:grpSp>
          <p:nvGrpSpPr>
            <p:cNvPr id="8" name="Group 7">
              <a:extLst>
                <a:ext uri="{FF2B5EF4-FFF2-40B4-BE49-F238E27FC236}">
                  <a16:creationId xmlns:a16="http://schemas.microsoft.com/office/drawing/2014/main" id="{A30A1B29-D024-4A00-AE29-772C10C628EB}"/>
                </a:ext>
              </a:extLst>
            </p:cNvPr>
            <p:cNvGrpSpPr/>
            <p:nvPr/>
          </p:nvGrpSpPr>
          <p:grpSpPr>
            <a:xfrm>
              <a:off x="3687619" y="310791"/>
              <a:ext cx="585801" cy="5268915"/>
              <a:chOff x="3687619" y="311172"/>
              <a:chExt cx="660446" cy="6039530"/>
            </a:xfrm>
          </p:grpSpPr>
          <p:grpSp>
            <p:nvGrpSpPr>
              <p:cNvPr id="3" name="Group 2">
                <a:extLst>
                  <a:ext uri="{FF2B5EF4-FFF2-40B4-BE49-F238E27FC236}">
                    <a16:creationId xmlns:a16="http://schemas.microsoft.com/office/drawing/2014/main" id="{51E72C1E-1143-4E42-BD8C-C466600708BC}"/>
                  </a:ext>
                  <a:ext uri="{C183D7F6-B498-43B3-948B-1728B52AA6E4}">
                    <adec:decorative xmlns:adec="http://schemas.microsoft.com/office/drawing/2017/decorative" val="1"/>
                  </a:ext>
                </a:extLst>
              </p:cNvPr>
              <p:cNvGrpSpPr/>
              <p:nvPr/>
            </p:nvGrpSpPr>
            <p:grpSpPr>
              <a:xfrm>
                <a:off x="3694922" y="311172"/>
                <a:ext cx="653143" cy="4214175"/>
                <a:chOff x="3520763" y="-254940"/>
                <a:chExt cx="1056396" cy="7850988"/>
              </a:xfrm>
            </p:grpSpPr>
            <p:pic>
              <p:nvPicPr>
                <p:cNvPr id="14" name="Picture 13" descr="Icon of a cloud with multiples lines extending from it">
                  <a:extLst>
                    <a:ext uri="{FF2B5EF4-FFF2-40B4-BE49-F238E27FC236}">
                      <a16:creationId xmlns:a16="http://schemas.microsoft.com/office/drawing/2014/main" id="{E2F3E917-65F0-4C56-84A1-3A89D5A1F3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9983" y="-254940"/>
                  <a:ext cx="1027176" cy="1027176"/>
                </a:xfrm>
                <a:prstGeom prst="rect">
                  <a:avLst/>
                </a:prstGeom>
              </p:spPr>
            </p:pic>
            <p:pic>
              <p:nvPicPr>
                <p:cNvPr id="13" name="Picture 12" descr="Icon of a document">
                  <a:extLst>
                    <a:ext uri="{FF2B5EF4-FFF2-40B4-BE49-F238E27FC236}">
                      <a16:creationId xmlns:a16="http://schemas.microsoft.com/office/drawing/2014/main" id="{0F075DB5-2F21-4C52-A689-A3B6584D58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9983" y="882362"/>
                  <a:ext cx="1027176" cy="1027176"/>
                </a:xfrm>
                <a:prstGeom prst="rect">
                  <a:avLst/>
                </a:prstGeom>
              </p:spPr>
            </p:pic>
            <p:pic>
              <p:nvPicPr>
                <p:cNvPr id="12" name="Picture 11" descr="Icon of a circular arrow with dollar sign at the centre">
                  <a:extLst>
                    <a:ext uri="{FF2B5EF4-FFF2-40B4-BE49-F238E27FC236}">
                      <a16:creationId xmlns:a16="http://schemas.microsoft.com/office/drawing/2014/main" id="{2FBE4F37-50E5-46AC-B536-D0864B0279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9264" y="2019664"/>
                  <a:ext cx="1027176" cy="1027176"/>
                </a:xfrm>
                <a:prstGeom prst="rect">
                  <a:avLst/>
                </a:prstGeom>
              </p:spPr>
            </p:pic>
            <p:pic>
              <p:nvPicPr>
                <p:cNvPr id="11" name="Picture 10" descr="Icon of a square with a smaller square positioned in the lower left corner">
                  <a:extLst>
                    <a:ext uri="{FF2B5EF4-FFF2-40B4-BE49-F238E27FC236}">
                      <a16:creationId xmlns:a16="http://schemas.microsoft.com/office/drawing/2014/main" id="{ED9C2A8D-2A76-40CF-A5E6-522B0AB341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20763" y="3156966"/>
                  <a:ext cx="1027176" cy="1027176"/>
                </a:xfrm>
                <a:prstGeom prst="rect">
                  <a:avLst/>
                </a:prstGeom>
              </p:spPr>
            </p:pic>
            <p:pic>
              <p:nvPicPr>
                <p:cNvPr id="18" name="Picture 17" descr="Icon of four servers">
                  <a:extLst>
                    <a:ext uri="{FF2B5EF4-FFF2-40B4-BE49-F238E27FC236}">
                      <a16:creationId xmlns:a16="http://schemas.microsoft.com/office/drawing/2014/main" id="{093C7F9E-C833-4D44-9C4B-95BE2732F40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20763" y="4294268"/>
                  <a:ext cx="1027176" cy="1027176"/>
                </a:xfrm>
                <a:prstGeom prst="rect">
                  <a:avLst/>
                </a:prstGeom>
              </p:spPr>
            </p:pic>
            <p:pic>
              <p:nvPicPr>
                <p:cNvPr id="17" name="Picture 16" descr="Icon of a square with two smaller squares inside it">
                  <a:extLst>
                    <a:ext uri="{FF2B5EF4-FFF2-40B4-BE49-F238E27FC236}">
                      <a16:creationId xmlns:a16="http://schemas.microsoft.com/office/drawing/2014/main" id="{BABAF07F-35EC-4175-AFEA-1082C506411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20763" y="5431570"/>
                  <a:ext cx="1027176" cy="1027176"/>
                </a:xfrm>
                <a:prstGeom prst="rect">
                  <a:avLst/>
                </a:prstGeom>
              </p:spPr>
            </p:pic>
            <p:pic>
              <p:nvPicPr>
                <p:cNvPr id="16" name="Picture 15" descr="Icon of a gear inside a circle">
                  <a:extLst>
                    <a:ext uri="{FF2B5EF4-FFF2-40B4-BE49-F238E27FC236}">
                      <a16:creationId xmlns:a16="http://schemas.microsoft.com/office/drawing/2014/main" id="{23116B01-8A1B-4609-9DB1-8411544F0C3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20763" y="6568872"/>
                  <a:ext cx="1027176" cy="1027176"/>
                </a:xfrm>
                <a:prstGeom prst="rect">
                  <a:avLst/>
                </a:prstGeom>
              </p:spPr>
            </p:pic>
          </p:grpSp>
          <p:grpSp>
            <p:nvGrpSpPr>
              <p:cNvPr id="7" name="Group 6">
                <a:extLst>
                  <a:ext uri="{FF2B5EF4-FFF2-40B4-BE49-F238E27FC236}">
                    <a16:creationId xmlns:a16="http://schemas.microsoft.com/office/drawing/2014/main" id="{075C760A-2B04-4979-B440-833192F10CE2}"/>
                  </a:ext>
                </a:extLst>
              </p:cNvPr>
              <p:cNvGrpSpPr/>
              <p:nvPr/>
            </p:nvGrpSpPr>
            <p:grpSpPr>
              <a:xfrm>
                <a:off x="3687619" y="4584460"/>
                <a:ext cx="635077" cy="1766242"/>
                <a:chOff x="3760418" y="4584460"/>
                <a:chExt cx="562278" cy="1766242"/>
              </a:xfrm>
            </p:grpSpPr>
            <p:pic>
              <p:nvPicPr>
                <p:cNvPr id="4" name="Picture 3" descr="Icon of a mobile phone with bar charts on the screen">
                  <a:extLst>
                    <a:ext uri="{FF2B5EF4-FFF2-40B4-BE49-F238E27FC236}">
                      <a16:creationId xmlns:a16="http://schemas.microsoft.com/office/drawing/2014/main" id="{8D4F3C4E-B6B5-442A-8A5C-28E2817E1A9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60418" y="4584460"/>
                  <a:ext cx="544960" cy="544960"/>
                </a:xfrm>
                <a:prstGeom prst="rect">
                  <a:avLst/>
                </a:prstGeom>
              </p:spPr>
            </p:pic>
            <p:pic>
              <p:nvPicPr>
                <p:cNvPr id="5" name="Picture 4" descr="Icon of a circle branched into three connect circles">
                  <a:extLst>
                    <a:ext uri="{FF2B5EF4-FFF2-40B4-BE49-F238E27FC236}">
                      <a16:creationId xmlns:a16="http://schemas.microsoft.com/office/drawing/2014/main" id="{5DA9A025-2470-4A9C-8DF8-D140B9A7F27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77736" y="5221538"/>
                  <a:ext cx="544960" cy="544960"/>
                </a:xfrm>
                <a:prstGeom prst="rect">
                  <a:avLst/>
                </a:prstGeom>
              </p:spPr>
            </p:pic>
            <p:pic>
              <p:nvPicPr>
                <p:cNvPr id="6" name="Picture 5" descr="Icon of a screen with a cursor ">
                  <a:extLst>
                    <a:ext uri="{FF2B5EF4-FFF2-40B4-BE49-F238E27FC236}">
                      <a16:creationId xmlns:a16="http://schemas.microsoft.com/office/drawing/2014/main" id="{C5D6512A-3ABB-4F51-8CD7-A91EFA4574F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60418" y="5805742"/>
                  <a:ext cx="544960" cy="544960"/>
                </a:xfrm>
                <a:prstGeom prst="rect">
                  <a:avLst/>
                </a:prstGeom>
              </p:spPr>
            </p:pic>
          </p:grpSp>
        </p:grpSp>
        <p:grpSp>
          <p:nvGrpSpPr>
            <p:cNvPr id="19" name="Group 18">
              <a:extLst>
                <a:ext uri="{FF2B5EF4-FFF2-40B4-BE49-F238E27FC236}">
                  <a16:creationId xmlns:a16="http://schemas.microsoft.com/office/drawing/2014/main" id="{7AF17D38-197D-4EA5-80CD-DE74C5516ABE}"/>
                </a:ext>
              </a:extLst>
            </p:cNvPr>
            <p:cNvGrpSpPr/>
            <p:nvPr/>
          </p:nvGrpSpPr>
          <p:grpSpPr>
            <a:xfrm>
              <a:off x="3707851" y="5660070"/>
              <a:ext cx="525718" cy="473753"/>
              <a:chOff x="10493727" y="629664"/>
              <a:chExt cx="519000" cy="503150"/>
            </a:xfrm>
          </p:grpSpPr>
          <p:pic>
            <p:nvPicPr>
              <p:cNvPr id="20" name="Picture 19">
                <a:extLst>
                  <a:ext uri="{FF2B5EF4-FFF2-40B4-BE49-F238E27FC236}">
                    <a16:creationId xmlns:a16="http://schemas.microsoft.com/office/drawing/2014/main" id="{19792FF9-E2E5-4DB2-B213-A2A6A9E43133}"/>
                  </a:ext>
                </a:extLst>
              </p:cNvPr>
              <p:cNvPicPr>
                <a:picLocks noChangeAspect="1"/>
              </p:cNvPicPr>
              <p:nvPr/>
            </p:nvPicPr>
            <p:blipFill>
              <a:blip r:embed="rId13"/>
              <a:stretch>
                <a:fillRect/>
              </a:stretch>
            </p:blipFill>
            <p:spPr>
              <a:xfrm>
                <a:off x="10493727" y="629664"/>
                <a:ext cx="519000" cy="503150"/>
              </a:xfrm>
              <a:prstGeom prst="rect">
                <a:avLst/>
              </a:prstGeom>
            </p:spPr>
          </p:pic>
          <p:grpSp>
            <p:nvGrpSpPr>
              <p:cNvPr id="21" name="Group 20">
                <a:extLst>
                  <a:ext uri="{FF2B5EF4-FFF2-40B4-BE49-F238E27FC236}">
                    <a16:creationId xmlns:a16="http://schemas.microsoft.com/office/drawing/2014/main" id="{AA471FC6-4C27-4EB8-9D81-B84513A045F5}"/>
                  </a:ext>
                </a:extLst>
              </p:cNvPr>
              <p:cNvGrpSpPr/>
              <p:nvPr/>
            </p:nvGrpSpPr>
            <p:grpSpPr>
              <a:xfrm>
                <a:off x="10604345" y="727773"/>
                <a:ext cx="297764" cy="272864"/>
                <a:chOff x="3876178" y="3413953"/>
                <a:chExt cx="297764" cy="255320"/>
              </a:xfrm>
            </p:grpSpPr>
            <p:sp>
              <p:nvSpPr>
                <p:cNvPr id="22" name="Freeform: Shape 21">
                  <a:extLst>
                    <a:ext uri="{FF2B5EF4-FFF2-40B4-BE49-F238E27FC236}">
                      <a16:creationId xmlns:a16="http://schemas.microsoft.com/office/drawing/2014/main" id="{FDCD6BF4-6674-4BCE-8241-ED3DA89220BA}"/>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A20F855-D29D-4F30-9BD9-5A44936E106A}"/>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A587E7C-1C98-4F4A-BE96-EC0A93D057D7}"/>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F13B5E4-DF49-4D7A-9EA4-D1119B92149C}"/>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8E61A5E-368F-4545-AF02-FFA86966BE89}"/>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A8CFBF4-AA1E-4488-942C-A87B876D4A9A}"/>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F4AFDCB-2DE3-461F-97FA-FCBD4DEA66B4}"/>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23B4E7E-42A5-4EA9-8B99-8F5ABC4A7537}"/>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0722855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Planning Checklist</a:t>
            </a:r>
          </a:p>
        </p:txBody>
      </p:sp>
      <p:pic>
        <p:nvPicPr>
          <p:cNvPr id="13" name="Picture 12" descr="Icon of small circles connected by lines forming a big circle">
            <a:extLst>
              <a:ext uri="{FF2B5EF4-FFF2-40B4-BE49-F238E27FC236}">
                <a16:creationId xmlns:a16="http://schemas.microsoft.com/office/drawing/2014/main" id="{064CDB85-93DA-410F-8598-F7ADE82282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937" y="1406134"/>
            <a:ext cx="871728" cy="871728"/>
          </a:xfrm>
          <a:prstGeom prst="rect">
            <a:avLst/>
          </a:prstGeom>
        </p:spPr>
      </p:pic>
      <p:sp>
        <p:nvSpPr>
          <p:cNvPr id="49" name="Rectangle 48">
            <a:extLst>
              <a:ext uri="{FF2B5EF4-FFF2-40B4-BE49-F238E27FC236}">
                <a16:creationId xmlns:a16="http://schemas.microsoft.com/office/drawing/2014/main" id="{A1054490-5765-4502-834C-BCD95240F47A}"/>
              </a:ext>
            </a:extLst>
          </p:cNvPr>
          <p:cNvSpPr/>
          <p:nvPr/>
        </p:nvSpPr>
        <p:spPr>
          <a:xfrm>
            <a:off x="1574800" y="1419227"/>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Start with the network</a:t>
            </a:r>
          </a:p>
        </p:txBody>
      </p:sp>
      <p:cxnSp>
        <p:nvCxnSpPr>
          <p:cNvPr id="21" name="Straight Connector 20">
            <a:extLst>
              <a:ext uri="{FF2B5EF4-FFF2-40B4-BE49-F238E27FC236}">
                <a16:creationId xmlns:a16="http://schemas.microsoft.com/office/drawing/2014/main" id="{6F88D0DC-CA1A-4B81-ABB5-59B0C7EA3B00}"/>
              </a:ext>
              <a:ext uri="{C183D7F6-B498-43B3-948B-1728B52AA6E4}">
                <adec:decorative xmlns:adec="http://schemas.microsoft.com/office/drawing/2017/decorative" val="1"/>
              </a:ext>
            </a:extLst>
          </p:cNvPr>
          <p:cNvCxnSpPr>
            <a:cxnSpLocks/>
          </p:cNvCxnSpPr>
          <p:nvPr/>
        </p:nvCxnSpPr>
        <p:spPr>
          <a:xfrm>
            <a:off x="1530350" y="2522849"/>
            <a:ext cx="43180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descr="Icon of a closed and open bracket">
            <a:extLst>
              <a:ext uri="{FF2B5EF4-FFF2-40B4-BE49-F238E27FC236}">
                <a16:creationId xmlns:a16="http://schemas.microsoft.com/office/drawing/2014/main" id="{342D40BA-20A3-469C-90FB-21E8BC580A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937" y="2754052"/>
            <a:ext cx="871728" cy="871728"/>
          </a:xfrm>
          <a:prstGeom prst="rect">
            <a:avLst/>
          </a:prstGeom>
        </p:spPr>
      </p:pic>
      <p:sp>
        <p:nvSpPr>
          <p:cNvPr id="51" name="Rectangle 50">
            <a:extLst>
              <a:ext uri="{FF2B5EF4-FFF2-40B4-BE49-F238E27FC236}">
                <a16:creationId xmlns:a16="http://schemas.microsoft.com/office/drawing/2014/main" id="{289F306A-83FB-4A65-8319-2641F7C4A00A}"/>
              </a:ext>
            </a:extLst>
          </p:cNvPr>
          <p:cNvSpPr/>
          <p:nvPr/>
        </p:nvSpPr>
        <p:spPr>
          <a:xfrm>
            <a:off x="1574800" y="2773308"/>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a:solidFill>
                  <a:schemeClr val="tx1"/>
                </a:solidFill>
              </a:rPr>
              <a:t>Name the VM</a:t>
            </a:r>
          </a:p>
        </p:txBody>
      </p:sp>
      <p:cxnSp>
        <p:nvCxnSpPr>
          <p:cNvPr id="32" name="Straight Connector 31">
            <a:extLst>
              <a:ext uri="{FF2B5EF4-FFF2-40B4-BE49-F238E27FC236}">
                <a16:creationId xmlns:a16="http://schemas.microsoft.com/office/drawing/2014/main" id="{9FE2B211-47AF-448F-A4C2-1856F47D4BBE}"/>
              </a:ext>
              <a:ext uri="{C183D7F6-B498-43B3-948B-1728B52AA6E4}">
                <adec:decorative xmlns:adec="http://schemas.microsoft.com/office/drawing/2017/decorative" val="1"/>
              </a:ext>
            </a:extLst>
          </p:cNvPr>
          <p:cNvCxnSpPr>
            <a:cxnSpLocks/>
          </p:cNvCxnSpPr>
          <p:nvPr/>
        </p:nvCxnSpPr>
        <p:spPr>
          <a:xfrm>
            <a:off x="1530350" y="3878262"/>
            <a:ext cx="43180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descr="Icon of a globe">
            <a:extLst>
              <a:ext uri="{FF2B5EF4-FFF2-40B4-BE49-F238E27FC236}">
                <a16:creationId xmlns:a16="http://schemas.microsoft.com/office/drawing/2014/main" id="{0811F17B-F5E5-4D98-B581-F61D0910BB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937" y="4101970"/>
            <a:ext cx="871728" cy="871728"/>
          </a:xfrm>
          <a:prstGeom prst="rect">
            <a:avLst/>
          </a:prstGeom>
        </p:spPr>
      </p:pic>
      <p:sp>
        <p:nvSpPr>
          <p:cNvPr id="52" name="Rectangle 51">
            <a:extLst>
              <a:ext uri="{FF2B5EF4-FFF2-40B4-BE49-F238E27FC236}">
                <a16:creationId xmlns:a16="http://schemas.microsoft.com/office/drawing/2014/main" id="{50B5384D-9880-4CAF-B5D9-6A6D2AA9CA66}"/>
              </a:ext>
            </a:extLst>
          </p:cNvPr>
          <p:cNvSpPr/>
          <p:nvPr/>
        </p:nvSpPr>
        <p:spPr>
          <a:xfrm>
            <a:off x="1574800" y="4127389"/>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a:solidFill>
                  <a:schemeClr val="tx1"/>
                </a:solidFill>
              </a:rPr>
              <a:t>Decide the location for the VM</a:t>
            </a:r>
          </a:p>
        </p:txBody>
      </p:sp>
      <p:cxnSp>
        <p:nvCxnSpPr>
          <p:cNvPr id="33" name="Straight Connector 32">
            <a:extLst>
              <a:ext uri="{FF2B5EF4-FFF2-40B4-BE49-F238E27FC236}">
                <a16:creationId xmlns:a16="http://schemas.microsoft.com/office/drawing/2014/main" id="{2BE5C038-3E1A-442C-89B3-A08880057FFD}"/>
              </a:ext>
              <a:ext uri="{C183D7F6-B498-43B3-948B-1728B52AA6E4}">
                <adec:decorative xmlns:adec="http://schemas.microsoft.com/office/drawing/2017/decorative" val="1"/>
              </a:ext>
            </a:extLst>
          </p:cNvPr>
          <p:cNvCxnSpPr>
            <a:cxnSpLocks/>
          </p:cNvCxnSpPr>
          <p:nvPr/>
        </p:nvCxnSpPr>
        <p:spPr>
          <a:xfrm>
            <a:off x="1530350" y="5211762"/>
            <a:ext cx="43180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square with a smaller square positioned in the lower left corner">
            <a:extLst>
              <a:ext uri="{FF2B5EF4-FFF2-40B4-BE49-F238E27FC236}">
                <a16:creationId xmlns:a16="http://schemas.microsoft.com/office/drawing/2014/main" id="{B1CDEBB6-0734-4C93-AD99-53C7A2CEBD0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937" y="5449887"/>
            <a:ext cx="871728" cy="871728"/>
          </a:xfrm>
          <a:prstGeom prst="rect">
            <a:avLst/>
          </a:prstGeom>
        </p:spPr>
      </p:pic>
      <p:sp>
        <p:nvSpPr>
          <p:cNvPr id="56" name="Rectangle 55">
            <a:extLst>
              <a:ext uri="{FF2B5EF4-FFF2-40B4-BE49-F238E27FC236}">
                <a16:creationId xmlns:a16="http://schemas.microsoft.com/office/drawing/2014/main" id="{C3AA1F4F-A929-4A21-B4CE-9CCEBBBCCCA1}"/>
              </a:ext>
            </a:extLst>
          </p:cNvPr>
          <p:cNvSpPr/>
          <p:nvPr/>
        </p:nvSpPr>
        <p:spPr>
          <a:xfrm>
            <a:off x="1574800" y="5481469"/>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a:solidFill>
                  <a:schemeClr val="tx1"/>
                </a:solidFill>
              </a:rPr>
              <a:t>Determine the size of the VM</a:t>
            </a:r>
          </a:p>
        </p:txBody>
      </p:sp>
      <p:pic>
        <p:nvPicPr>
          <p:cNvPr id="16" name="Picture 15" descr="Icon of a rectangle with a dollar sign at the centre">
            <a:extLst>
              <a:ext uri="{FF2B5EF4-FFF2-40B4-BE49-F238E27FC236}">
                <a16:creationId xmlns:a16="http://schemas.microsoft.com/office/drawing/2014/main" id="{8F92790A-80B9-4727-9CAB-1DB0E5737C7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7449" y="1406134"/>
            <a:ext cx="871728" cy="871728"/>
          </a:xfrm>
          <a:prstGeom prst="rect">
            <a:avLst/>
          </a:prstGeom>
        </p:spPr>
      </p:pic>
      <p:sp>
        <p:nvSpPr>
          <p:cNvPr id="73" name="Rectangle 72">
            <a:extLst>
              <a:ext uri="{FF2B5EF4-FFF2-40B4-BE49-F238E27FC236}">
                <a16:creationId xmlns:a16="http://schemas.microsoft.com/office/drawing/2014/main" id="{4372F144-C856-423E-9643-061D92791B5B}"/>
              </a:ext>
            </a:extLst>
          </p:cNvPr>
          <p:cNvSpPr/>
          <p:nvPr/>
        </p:nvSpPr>
        <p:spPr>
          <a:xfrm>
            <a:off x="7404100" y="1419227"/>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a:solidFill>
                  <a:schemeClr val="tx1"/>
                </a:solidFill>
              </a:rPr>
              <a:t>Understand the pricing model</a:t>
            </a:r>
          </a:p>
        </p:txBody>
      </p:sp>
      <p:cxnSp>
        <p:nvCxnSpPr>
          <p:cNvPr id="37" name="Straight Connector 36">
            <a:extLst>
              <a:ext uri="{FF2B5EF4-FFF2-40B4-BE49-F238E27FC236}">
                <a16:creationId xmlns:a16="http://schemas.microsoft.com/office/drawing/2014/main" id="{26A9FECA-387E-47F9-BC6C-AD86B6C6B83A}"/>
              </a:ext>
              <a:ext uri="{C183D7F6-B498-43B3-948B-1728B52AA6E4}">
                <adec:decorative xmlns:adec="http://schemas.microsoft.com/office/drawing/2017/decorative" val="1"/>
              </a:ext>
            </a:extLst>
          </p:cNvPr>
          <p:cNvCxnSpPr>
            <a:cxnSpLocks/>
          </p:cNvCxnSpPr>
          <p:nvPr/>
        </p:nvCxnSpPr>
        <p:spPr>
          <a:xfrm>
            <a:off x="7408862" y="2522849"/>
            <a:ext cx="43180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descr="Icon of a square with two smaller squares inside it">
            <a:extLst>
              <a:ext uri="{FF2B5EF4-FFF2-40B4-BE49-F238E27FC236}">
                <a16:creationId xmlns:a16="http://schemas.microsoft.com/office/drawing/2014/main" id="{D224B0EA-9F21-4BB7-AF2E-0DDD4C556AC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67449" y="2754052"/>
            <a:ext cx="871728" cy="871728"/>
          </a:xfrm>
          <a:prstGeom prst="rect">
            <a:avLst/>
          </a:prstGeom>
        </p:spPr>
      </p:pic>
      <p:sp>
        <p:nvSpPr>
          <p:cNvPr id="74" name="Rectangle 73">
            <a:extLst>
              <a:ext uri="{FF2B5EF4-FFF2-40B4-BE49-F238E27FC236}">
                <a16:creationId xmlns:a16="http://schemas.microsoft.com/office/drawing/2014/main" id="{5A310ED8-80F1-4478-8BA5-2C1BB06CAB4D}"/>
              </a:ext>
            </a:extLst>
          </p:cNvPr>
          <p:cNvSpPr/>
          <p:nvPr/>
        </p:nvSpPr>
        <p:spPr>
          <a:xfrm>
            <a:off x="7404100" y="2773308"/>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a:solidFill>
                  <a:schemeClr val="tx1"/>
                </a:solidFill>
              </a:rPr>
              <a:t>Consider storage for the VM</a:t>
            </a:r>
          </a:p>
        </p:txBody>
      </p:sp>
      <p:cxnSp>
        <p:nvCxnSpPr>
          <p:cNvPr id="44" name="Straight Connector 43">
            <a:extLst>
              <a:ext uri="{FF2B5EF4-FFF2-40B4-BE49-F238E27FC236}">
                <a16:creationId xmlns:a16="http://schemas.microsoft.com/office/drawing/2014/main" id="{DEE29C7E-9E46-40B4-B284-4052A4988D60}"/>
              </a:ext>
              <a:ext uri="{C183D7F6-B498-43B3-948B-1728B52AA6E4}">
                <adec:decorative xmlns:adec="http://schemas.microsoft.com/office/drawing/2017/decorative" val="1"/>
              </a:ext>
            </a:extLst>
          </p:cNvPr>
          <p:cNvCxnSpPr>
            <a:cxnSpLocks/>
          </p:cNvCxnSpPr>
          <p:nvPr/>
        </p:nvCxnSpPr>
        <p:spPr>
          <a:xfrm>
            <a:off x="7408862" y="3878262"/>
            <a:ext cx="43180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descr="Icon of a lightning bolt symbol inside a circle">
            <a:extLst>
              <a:ext uri="{FF2B5EF4-FFF2-40B4-BE49-F238E27FC236}">
                <a16:creationId xmlns:a16="http://schemas.microsoft.com/office/drawing/2014/main" id="{99BB4A58-65CB-47EB-ACB2-8A6ED615B7A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67449" y="4101970"/>
            <a:ext cx="871728" cy="871728"/>
          </a:xfrm>
          <a:prstGeom prst="rect">
            <a:avLst/>
          </a:prstGeom>
        </p:spPr>
      </p:pic>
      <p:sp>
        <p:nvSpPr>
          <p:cNvPr id="75" name="Rectangle 74">
            <a:extLst>
              <a:ext uri="{FF2B5EF4-FFF2-40B4-BE49-F238E27FC236}">
                <a16:creationId xmlns:a16="http://schemas.microsoft.com/office/drawing/2014/main" id="{F0E82701-25CE-4D86-B44F-DAE132612891}"/>
              </a:ext>
            </a:extLst>
          </p:cNvPr>
          <p:cNvSpPr/>
          <p:nvPr/>
        </p:nvSpPr>
        <p:spPr>
          <a:xfrm>
            <a:off x="7404100" y="4127389"/>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a:solidFill>
                  <a:schemeClr val="tx1"/>
                </a:solidFill>
              </a:rPr>
              <a:t>Select an operating system</a:t>
            </a:r>
          </a:p>
        </p:txBody>
      </p:sp>
    </p:spTree>
    <p:extLst>
      <p:ext uri="{BB962C8B-B14F-4D97-AF65-F5344CB8AC3E}">
        <p14:creationId xmlns:p14="http://schemas.microsoft.com/office/powerpoint/2010/main" val="3343820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Supported Operating Systems</a:t>
            </a:r>
          </a:p>
        </p:txBody>
      </p:sp>
      <p:sp>
        <p:nvSpPr>
          <p:cNvPr id="5" name="Rectangle 4">
            <a:extLst>
              <a:ext uri="{FF2B5EF4-FFF2-40B4-BE49-F238E27FC236}">
                <a16:creationId xmlns:a16="http://schemas.microsoft.com/office/drawing/2014/main" id="{F18A0F85-44DE-4283-B0E5-FBC5AEF586C1}"/>
              </a:ext>
            </a:extLst>
          </p:cNvPr>
          <p:cNvSpPr/>
          <p:nvPr/>
        </p:nvSpPr>
        <p:spPr>
          <a:xfrm>
            <a:off x="427037" y="1192212"/>
            <a:ext cx="4475163" cy="24642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cs typeface="Segoe UI" panose="020B0502040204020203" pitchFamily="34" charset="0"/>
              </a:rPr>
              <a:t>Windows Server includes many common products, requires a license, doesn’t support OS upgrades</a:t>
            </a:r>
          </a:p>
        </p:txBody>
      </p:sp>
      <p:sp>
        <p:nvSpPr>
          <p:cNvPr id="7" name="Rectangle 6">
            <a:extLst>
              <a:ext uri="{FF2B5EF4-FFF2-40B4-BE49-F238E27FC236}">
                <a16:creationId xmlns:a16="http://schemas.microsoft.com/office/drawing/2014/main" id="{8CE47D9A-3EF7-44AC-9D74-04982DDD99D5}"/>
              </a:ext>
            </a:extLst>
          </p:cNvPr>
          <p:cNvSpPr/>
          <p:nvPr/>
        </p:nvSpPr>
        <p:spPr>
          <a:xfrm>
            <a:off x="427037" y="3948528"/>
            <a:ext cx="4475163" cy="24642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cs typeface="Segoe UI" panose="020B0502040204020203" pitchFamily="34" charset="0"/>
              </a:rPr>
              <a:t>Linux distributions are supported, upgrade of</a:t>
            </a:r>
            <a:br>
              <a:rPr lang="en-US" sz="2400" dirty="0">
                <a:solidFill>
                  <a:schemeClr val="tx1"/>
                </a:solidFill>
                <a:cs typeface="Segoe UI" panose="020B0502040204020203" pitchFamily="34" charset="0"/>
              </a:rPr>
            </a:br>
            <a:r>
              <a:rPr lang="en-US" sz="2400" dirty="0">
                <a:solidFill>
                  <a:schemeClr val="tx1"/>
                </a:solidFill>
                <a:cs typeface="Segoe UI" panose="020B0502040204020203" pitchFamily="34" charset="0"/>
              </a:rPr>
              <a:t>the OS is supported</a:t>
            </a:r>
          </a:p>
        </p:txBody>
      </p:sp>
      <p:pic>
        <p:nvPicPr>
          <p:cNvPr id="2" name="Picture 1" descr="Screenshot showing a list of Operating Systems, Windows server, Ubuntu server Red Hat Enterprise Linux 7.5, Windows Client and SUSE Linux Enterprise Server">
            <a:extLst>
              <a:ext uri="{FF2B5EF4-FFF2-40B4-BE49-F238E27FC236}">
                <a16:creationId xmlns:a16="http://schemas.microsoft.com/office/drawing/2014/main" id="{2E867695-9CEC-4DDD-885B-C26459FCC9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7889" y="1324707"/>
            <a:ext cx="3491306" cy="5088061"/>
          </a:xfrm>
          <a:prstGeom prst="rect">
            <a:avLst/>
          </a:prstGeom>
          <a:ln>
            <a:solidFill>
              <a:schemeClr val="bg1">
                <a:lumMod val="95000"/>
              </a:schemeClr>
            </a:solidFill>
          </a:ln>
        </p:spPr>
      </p:pic>
      <p:sp>
        <p:nvSpPr>
          <p:cNvPr id="9" name="Rectangle 8">
            <a:extLst>
              <a:ext uri="{FF2B5EF4-FFF2-40B4-BE49-F238E27FC236}">
                <a16:creationId xmlns:a16="http://schemas.microsoft.com/office/drawing/2014/main" id="{5386AA46-FE6B-4AAF-B7E6-4D4B506212A9}"/>
              </a:ext>
              <a:ext uri="{C183D7F6-B498-43B3-948B-1728B52AA6E4}">
                <adec:decorative xmlns:adec="http://schemas.microsoft.com/office/drawing/2017/decorative" val="1"/>
              </a:ext>
            </a:extLst>
          </p:cNvPr>
          <p:cNvSpPr/>
          <p:nvPr/>
        </p:nvSpPr>
        <p:spPr bwMode="auto">
          <a:xfrm>
            <a:off x="5057648" y="1192213"/>
            <a:ext cx="6951789" cy="522055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spTree>
    <p:extLst>
      <p:ext uri="{BB962C8B-B14F-4D97-AF65-F5344CB8AC3E}">
        <p14:creationId xmlns:p14="http://schemas.microsoft.com/office/powerpoint/2010/main" val="347014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79C5D-C4CB-463A-A7DA-40EC636EEE8F}"/>
              </a:ext>
            </a:extLst>
          </p:cNvPr>
          <p:cNvSpPr>
            <a:spLocks noGrp="1"/>
          </p:cNvSpPr>
          <p:nvPr>
            <p:ph type="title"/>
          </p:nvPr>
        </p:nvSpPr>
        <p:spPr/>
        <p:txBody>
          <a:bodyPr/>
          <a:lstStyle/>
          <a:p>
            <a:r>
              <a:rPr lang="en-US"/>
              <a:t>Windows Virtual Machines</a:t>
            </a:r>
          </a:p>
        </p:txBody>
      </p:sp>
      <p:sp>
        <p:nvSpPr>
          <p:cNvPr id="13" name="Rectangle 12">
            <a:extLst>
              <a:ext uri="{FF2B5EF4-FFF2-40B4-BE49-F238E27FC236}">
                <a16:creationId xmlns:a16="http://schemas.microsoft.com/office/drawing/2014/main" id="{CF55ADAB-760D-4CD6-BBC6-BD41A6FEF983}"/>
              </a:ext>
            </a:extLst>
          </p:cNvPr>
          <p:cNvSpPr/>
          <p:nvPr/>
        </p:nvSpPr>
        <p:spPr>
          <a:xfrm>
            <a:off x="427035" y="1192212"/>
            <a:ext cx="4352544" cy="12112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Unique hybrid capabilities</a:t>
            </a:r>
          </a:p>
        </p:txBody>
      </p:sp>
      <p:sp>
        <p:nvSpPr>
          <p:cNvPr id="9" name="Rectangle 8">
            <a:extLst>
              <a:ext uri="{FF2B5EF4-FFF2-40B4-BE49-F238E27FC236}">
                <a16:creationId xmlns:a16="http://schemas.microsoft.com/office/drawing/2014/main" id="{4304AAEE-BBD3-4FA8-8E80-1A6E3FF5AE30}"/>
              </a:ext>
            </a:extLst>
          </p:cNvPr>
          <p:cNvSpPr/>
          <p:nvPr/>
        </p:nvSpPr>
        <p:spPr>
          <a:xfrm>
            <a:off x="427038" y="2552639"/>
            <a:ext cx="4352544" cy="11476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Advanced multi-layer security </a:t>
            </a:r>
          </a:p>
        </p:txBody>
      </p:sp>
      <p:sp>
        <p:nvSpPr>
          <p:cNvPr id="10" name="Rectangle 9">
            <a:extLst>
              <a:ext uri="{FF2B5EF4-FFF2-40B4-BE49-F238E27FC236}">
                <a16:creationId xmlns:a16="http://schemas.microsoft.com/office/drawing/2014/main" id="{D3BB4AEC-2A36-4E23-9C0E-2EE19D913E6F}"/>
              </a:ext>
            </a:extLst>
          </p:cNvPr>
          <p:cNvSpPr/>
          <p:nvPr/>
        </p:nvSpPr>
        <p:spPr>
          <a:xfrm>
            <a:off x="434150" y="3901826"/>
            <a:ext cx="4352544"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Faster innovation for applications </a:t>
            </a:r>
          </a:p>
        </p:txBody>
      </p:sp>
      <p:sp>
        <p:nvSpPr>
          <p:cNvPr id="11" name="Rectangle 10">
            <a:extLst>
              <a:ext uri="{FF2B5EF4-FFF2-40B4-BE49-F238E27FC236}">
                <a16:creationId xmlns:a16="http://schemas.microsoft.com/office/drawing/2014/main" id="{CC1759B9-D34D-4A4B-A57C-BB74186730C9}"/>
              </a:ext>
            </a:extLst>
          </p:cNvPr>
          <p:cNvSpPr/>
          <p:nvPr/>
        </p:nvSpPr>
        <p:spPr>
          <a:xfrm>
            <a:off x="427038" y="5321183"/>
            <a:ext cx="4352544"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Unprecedented hyper-converged infrastructure</a:t>
            </a:r>
          </a:p>
        </p:txBody>
      </p:sp>
      <p:sp>
        <p:nvSpPr>
          <p:cNvPr id="12" name="Rectangle 11">
            <a:extLst>
              <a:ext uri="{FF2B5EF4-FFF2-40B4-BE49-F238E27FC236}">
                <a16:creationId xmlns:a16="http://schemas.microsoft.com/office/drawing/2014/main" id="{D29CDC44-66B9-4E15-A901-3C38720FCC8B}"/>
              </a:ext>
              <a:ext uri="{C183D7F6-B498-43B3-948B-1728B52AA6E4}">
                <adec:decorative xmlns:adec="http://schemas.microsoft.com/office/drawing/2017/decorative" val="1"/>
              </a:ext>
            </a:extLst>
          </p:cNvPr>
          <p:cNvSpPr/>
          <p:nvPr/>
        </p:nvSpPr>
        <p:spPr bwMode="auto">
          <a:xfrm>
            <a:off x="4914900" y="1192213"/>
            <a:ext cx="70945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4" name="Picture 3" descr="Marketplace screenshot of Windows server, IIS on Windows server 2016, SQL server 2016 SPI on Windows Server 2016 and Pyramid 2018 - Windows server">
            <a:extLst>
              <a:ext uri="{FF2B5EF4-FFF2-40B4-BE49-F238E27FC236}">
                <a16:creationId xmlns:a16="http://schemas.microsoft.com/office/drawing/2014/main" id="{CB76ACE4-215D-4247-B380-7C6CD565A8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105" y="2678019"/>
            <a:ext cx="6838126" cy="2381437"/>
          </a:xfrm>
          <a:prstGeom prst="rect">
            <a:avLst/>
          </a:prstGeom>
        </p:spPr>
      </p:pic>
    </p:spTree>
    <p:extLst>
      <p:ext uri="{BB962C8B-B14F-4D97-AF65-F5344CB8AC3E}">
        <p14:creationId xmlns:p14="http://schemas.microsoft.com/office/powerpoint/2010/main" val="259242569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Linux Virtual Machines</a:t>
            </a:r>
          </a:p>
        </p:txBody>
      </p:sp>
      <p:sp>
        <p:nvSpPr>
          <p:cNvPr id="5" name="Rectangle 4">
            <a:extLst>
              <a:ext uri="{FF2B5EF4-FFF2-40B4-BE49-F238E27FC236}">
                <a16:creationId xmlns:a16="http://schemas.microsoft.com/office/drawing/2014/main" id="{08C6B05E-FE8D-48C1-9F2B-653618D40D97}"/>
              </a:ext>
              <a:ext uri="{C183D7F6-B498-43B3-948B-1728B52AA6E4}">
                <adec:decorative xmlns:adec="http://schemas.microsoft.com/office/drawing/2017/decorative" val="1"/>
              </a:ext>
            </a:extLst>
          </p:cNvPr>
          <p:cNvSpPr/>
          <p:nvPr/>
        </p:nvSpPr>
        <p:spPr bwMode="auto">
          <a:xfrm>
            <a:off x="427038" y="1192212"/>
            <a:ext cx="11582400" cy="38115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7" name="Picture 6" descr="Screenshot of the Marketplace showing Debian Linux, Clear Linux OS, SuSE Linux, and Red Hat Enterprise">
            <a:extLst>
              <a:ext uri="{FF2B5EF4-FFF2-40B4-BE49-F238E27FC236}">
                <a16:creationId xmlns:a16="http://schemas.microsoft.com/office/drawing/2014/main" id="{705A89D0-68C4-4394-A515-2D6E7FB5A7F2}"/>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676400" y="1316628"/>
            <a:ext cx="9083678" cy="3562756"/>
          </a:xfrm>
          <a:prstGeom prst="rect">
            <a:avLst/>
          </a:prstGeom>
          <a:ln>
            <a:solidFill>
              <a:schemeClr val="accent1"/>
            </a:solidFill>
          </a:ln>
        </p:spPr>
      </p:pic>
      <p:sp>
        <p:nvSpPr>
          <p:cNvPr id="6" name="Rectangle 5">
            <a:extLst>
              <a:ext uri="{FF2B5EF4-FFF2-40B4-BE49-F238E27FC236}">
                <a16:creationId xmlns:a16="http://schemas.microsoft.com/office/drawing/2014/main" id="{C4AF8655-1862-4269-8CF8-BD76512C1340}"/>
              </a:ext>
            </a:extLst>
          </p:cNvPr>
          <p:cNvSpPr/>
          <p:nvPr/>
        </p:nvSpPr>
        <p:spPr>
          <a:xfrm>
            <a:off x="427037" y="5117385"/>
            <a:ext cx="3749058" cy="11674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a:solidFill>
                  <a:schemeClr val="tx1"/>
                </a:solidFill>
              </a:rPr>
              <a:t>Hundreds of</a:t>
            </a:r>
            <a:br>
              <a:rPr lang="en-US" sz="2200">
                <a:solidFill>
                  <a:schemeClr val="tx1"/>
                </a:solidFill>
              </a:rPr>
            </a:br>
            <a:r>
              <a:rPr lang="en-US" sz="2200">
                <a:solidFill>
                  <a:schemeClr val="tx1"/>
                </a:solidFill>
              </a:rPr>
              <a:t>community-built images</a:t>
            </a:r>
            <a:br>
              <a:rPr lang="en-US" sz="2200">
                <a:solidFill>
                  <a:schemeClr val="tx1"/>
                </a:solidFill>
              </a:rPr>
            </a:br>
            <a:r>
              <a:rPr lang="en-US" sz="2200">
                <a:solidFill>
                  <a:schemeClr val="tx1"/>
                </a:solidFill>
              </a:rPr>
              <a:t>in the Azure Marketplace</a:t>
            </a:r>
            <a:endParaRPr lang="bs-Latn-BA" sz="2200">
              <a:solidFill>
                <a:schemeClr val="tx1"/>
              </a:solidFill>
            </a:endParaRPr>
          </a:p>
        </p:txBody>
      </p:sp>
      <p:sp>
        <p:nvSpPr>
          <p:cNvPr id="8" name="Rectangle 7">
            <a:extLst>
              <a:ext uri="{FF2B5EF4-FFF2-40B4-BE49-F238E27FC236}">
                <a16:creationId xmlns:a16="http://schemas.microsoft.com/office/drawing/2014/main" id="{2CCBAB63-C830-41CB-89AE-2FFBF4CDB471}"/>
              </a:ext>
            </a:extLst>
          </p:cNvPr>
          <p:cNvSpPr/>
          <p:nvPr/>
        </p:nvSpPr>
        <p:spPr>
          <a:xfrm>
            <a:off x="4343708" y="5117385"/>
            <a:ext cx="3749058" cy="11674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a:solidFill>
                  <a:schemeClr val="tx1"/>
                </a:solidFill>
              </a:rPr>
              <a:t>Linux has the same deployment options</a:t>
            </a:r>
            <a:br>
              <a:rPr lang="en-US" sz="2200">
                <a:solidFill>
                  <a:schemeClr val="tx1"/>
                </a:solidFill>
              </a:rPr>
            </a:br>
            <a:r>
              <a:rPr lang="en-US" sz="2200">
                <a:solidFill>
                  <a:schemeClr val="tx1"/>
                </a:solidFill>
              </a:rPr>
              <a:t>as for Windows VMs</a:t>
            </a:r>
          </a:p>
        </p:txBody>
      </p:sp>
      <p:sp>
        <p:nvSpPr>
          <p:cNvPr id="9" name="Rectangle 8">
            <a:extLst>
              <a:ext uri="{FF2B5EF4-FFF2-40B4-BE49-F238E27FC236}">
                <a16:creationId xmlns:a16="http://schemas.microsoft.com/office/drawing/2014/main" id="{7B753EDE-0F5B-4802-A3F6-72393BC9C196}"/>
              </a:ext>
            </a:extLst>
          </p:cNvPr>
          <p:cNvSpPr/>
          <p:nvPr/>
        </p:nvSpPr>
        <p:spPr>
          <a:xfrm>
            <a:off x="8260378" y="5117385"/>
            <a:ext cx="3749058" cy="11674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200">
                <a:solidFill>
                  <a:schemeClr val="tx1"/>
                </a:solidFill>
              </a:rPr>
              <a:t>Manage Linux VMs with many popular open-source DevOps tools</a:t>
            </a:r>
          </a:p>
        </p:txBody>
      </p:sp>
    </p:spTree>
    <p:extLst>
      <p:ext uri="{BB962C8B-B14F-4D97-AF65-F5344CB8AC3E}">
        <p14:creationId xmlns:p14="http://schemas.microsoft.com/office/powerpoint/2010/main" val="138919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Review Cloud Services Responsibilities</a:t>
            </a:r>
          </a:p>
        </p:txBody>
      </p:sp>
      <p:sp>
        <p:nvSpPr>
          <p:cNvPr id="11" name="Rectangle 10">
            <a:extLst>
              <a:ext uri="{FF2B5EF4-FFF2-40B4-BE49-F238E27FC236}">
                <a16:creationId xmlns:a16="http://schemas.microsoft.com/office/drawing/2014/main" id="{73695DDB-F78C-41DF-BB72-DE9FD67BB7B2}"/>
              </a:ext>
              <a:ext uri="{C183D7F6-B498-43B3-948B-1728B52AA6E4}">
                <adec:decorative xmlns:adec="http://schemas.microsoft.com/office/drawing/2017/decorative" val="1"/>
              </a:ext>
            </a:extLst>
          </p:cNvPr>
          <p:cNvSpPr/>
          <p:nvPr/>
        </p:nvSpPr>
        <p:spPr bwMode="auto">
          <a:xfrm>
            <a:off x="427038" y="1192213"/>
            <a:ext cx="11582400" cy="440119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a:extLst>
              <a:ext uri="{FF2B5EF4-FFF2-40B4-BE49-F238E27FC236}">
                <a16:creationId xmlns:a16="http://schemas.microsoft.com/office/drawing/2014/main" id="{19543A14-2CBA-4BB5-A47A-7FBC038EE187}"/>
              </a:ext>
            </a:extLst>
          </p:cNvPr>
          <p:cNvSpPr/>
          <p:nvPr/>
        </p:nvSpPr>
        <p:spPr bwMode="auto">
          <a:xfrm>
            <a:off x="427038" y="5700409"/>
            <a:ext cx="11599862" cy="661337"/>
          </a:xfrm>
          <a:prstGeom prst="rect">
            <a:avLst/>
          </a:prstGeom>
          <a:solidFill>
            <a:schemeClr val="bg1">
              <a:lumMod val="95000"/>
            </a:schemeClr>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a:solidFill>
                  <a:schemeClr val="tx1"/>
                </a:solidFill>
                <a:ea typeface="Segoe UI" pitchFamily="34" charset="0"/>
                <a:cs typeface="Segoe UI" pitchFamily="34" charset="0"/>
              </a:rPr>
              <a:t>Test and development, website hosting, storage, backup, recovery,</a:t>
            </a:r>
            <a:br>
              <a:rPr lang="en-US" sz="2000">
                <a:solidFill>
                  <a:schemeClr val="tx1"/>
                </a:solidFill>
                <a:ea typeface="Segoe UI" pitchFamily="34" charset="0"/>
                <a:cs typeface="Segoe UI" pitchFamily="34" charset="0"/>
              </a:rPr>
            </a:br>
            <a:r>
              <a:rPr lang="en-US" sz="2000">
                <a:solidFill>
                  <a:schemeClr val="tx1"/>
                </a:solidFill>
                <a:ea typeface="Segoe UI" pitchFamily="34" charset="0"/>
                <a:cs typeface="Segoe UI" pitchFamily="34" charset="0"/>
              </a:rPr>
              <a:t>high-performance computing, big data analysis, and extended data center</a:t>
            </a:r>
            <a:endParaRPr lang="en-IN" sz="2000">
              <a:solidFill>
                <a:schemeClr val="tx1"/>
              </a:solidFill>
              <a:ea typeface="Segoe UI" pitchFamily="34" charset="0"/>
              <a:cs typeface="Segoe UI" pitchFamily="34" charset="0"/>
            </a:endParaRPr>
          </a:p>
        </p:txBody>
      </p:sp>
      <p:pic>
        <p:nvPicPr>
          <p:cNvPr id="3" name="Picture 2" descr="Shared responsibility showing SaaS, PaaS, IaaS, and On-premises ownership. ">
            <a:extLst>
              <a:ext uri="{FF2B5EF4-FFF2-40B4-BE49-F238E27FC236}">
                <a16:creationId xmlns:a16="http://schemas.microsoft.com/office/drawing/2014/main" id="{53F4F59B-ED9A-4050-B36C-FD52EB7C6F11}"/>
              </a:ext>
            </a:extLst>
          </p:cNvPr>
          <p:cNvPicPr>
            <a:picLocks noChangeAspect="1"/>
          </p:cNvPicPr>
          <p:nvPr/>
        </p:nvPicPr>
        <p:blipFill>
          <a:blip r:embed="rId3"/>
          <a:stretch>
            <a:fillRect/>
          </a:stretch>
        </p:blipFill>
        <p:spPr>
          <a:xfrm>
            <a:off x="737211" y="1339438"/>
            <a:ext cx="10740685" cy="4106740"/>
          </a:xfrm>
          <a:prstGeom prst="rect">
            <a:avLst/>
          </a:prstGeom>
        </p:spPr>
      </p:pic>
    </p:spTree>
    <p:extLst>
      <p:ext uri="{BB962C8B-B14F-4D97-AF65-F5344CB8AC3E}">
        <p14:creationId xmlns:p14="http://schemas.microsoft.com/office/powerpoint/2010/main" val="267195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Virtual Machines</a:t>
            </a:r>
          </a:p>
        </p:txBody>
      </p:sp>
      <p:sp>
        <p:nvSpPr>
          <p:cNvPr id="4" name="Rectangle 3">
            <a:extLst>
              <a:ext uri="{FF2B5EF4-FFF2-40B4-BE49-F238E27FC236}">
                <a16:creationId xmlns:a16="http://schemas.microsoft.com/office/drawing/2014/main" id="{0B38F7CB-9A04-4476-86B9-AE551DB95F2C}"/>
              </a:ext>
            </a:extLst>
          </p:cNvPr>
          <p:cNvSpPr/>
          <p:nvPr/>
        </p:nvSpPr>
        <p:spPr>
          <a:xfrm>
            <a:off x="427037" y="1252288"/>
            <a:ext cx="7410677" cy="65609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600"/>
              </a:spcBef>
            </a:pPr>
            <a:r>
              <a:rPr lang="en-US" sz="2200" dirty="0">
                <a:solidFill>
                  <a:schemeClr val="tx2">
                    <a:lumMod val="50000"/>
                  </a:schemeClr>
                </a:solidFill>
                <a:latin typeface="+mj-lt"/>
                <a:cs typeface="Segoe UI" panose="020B0502040204020203" pitchFamily="34" charset="0"/>
              </a:rPr>
              <a:t>Start with the network</a:t>
            </a:r>
            <a:endParaRPr lang="en-US" sz="2000" dirty="0">
              <a:solidFill>
                <a:schemeClr val="tx1"/>
              </a:solidFill>
              <a:cs typeface="Segoe UI" panose="020B0502040204020203" pitchFamily="34" charset="0"/>
            </a:endParaRPr>
          </a:p>
        </p:txBody>
      </p:sp>
      <p:sp>
        <p:nvSpPr>
          <p:cNvPr id="3" name="Rectangle 2">
            <a:extLst>
              <a:ext uri="{FF2B5EF4-FFF2-40B4-BE49-F238E27FC236}">
                <a16:creationId xmlns:a16="http://schemas.microsoft.com/office/drawing/2014/main" id="{64D3374B-2332-4BA2-8090-F603380D9546}"/>
              </a:ext>
            </a:extLst>
          </p:cNvPr>
          <p:cNvSpPr/>
          <p:nvPr/>
        </p:nvSpPr>
        <p:spPr>
          <a:xfrm>
            <a:off x="5820229" y="1986860"/>
            <a:ext cx="3712475" cy="84137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a:solidFill>
                  <a:schemeClr val="tx1"/>
                </a:solidFill>
              </a:rPr>
              <a:t>Name the VM</a:t>
            </a:r>
          </a:p>
        </p:txBody>
      </p:sp>
      <p:sp>
        <p:nvSpPr>
          <p:cNvPr id="7" name="Rectangle 6">
            <a:extLst>
              <a:ext uri="{FF2B5EF4-FFF2-40B4-BE49-F238E27FC236}">
                <a16:creationId xmlns:a16="http://schemas.microsoft.com/office/drawing/2014/main" id="{D073BC41-904A-494D-BE50-F92083777885}"/>
              </a:ext>
            </a:extLst>
          </p:cNvPr>
          <p:cNvSpPr/>
          <p:nvPr/>
        </p:nvSpPr>
        <p:spPr>
          <a:xfrm>
            <a:off x="427037" y="2786557"/>
            <a:ext cx="7410677" cy="17785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600"/>
              </a:spcBef>
            </a:pPr>
            <a:r>
              <a:rPr lang="en-US" sz="2200" dirty="0">
                <a:solidFill>
                  <a:schemeClr val="tx2">
                    <a:lumMod val="50000"/>
                  </a:schemeClr>
                </a:solidFill>
                <a:latin typeface="+mj-lt"/>
                <a:cs typeface="Segoe UI" panose="020B0502040204020203" pitchFamily="34" charset="0"/>
              </a:rPr>
              <a:t>Choose a location</a:t>
            </a:r>
            <a:endParaRPr lang="en-US" sz="2200" dirty="0">
              <a:solidFill>
                <a:schemeClr val="tx1"/>
              </a:solidFill>
              <a:latin typeface="+mj-lt"/>
              <a:cs typeface="Segoe UI" panose="020B0502040204020203" pitchFamily="34" charset="0"/>
            </a:endParaRPr>
          </a:p>
          <a:p>
            <a:pPr marL="230188" indent="-230188">
              <a:spcBef>
                <a:spcPts val="600"/>
              </a:spcBef>
              <a:spcAft>
                <a:spcPts val="600"/>
              </a:spcAft>
              <a:buFont typeface="Arial" panose="020B0604020202020204" pitchFamily="34" charset="0"/>
              <a:buChar char="•"/>
            </a:pPr>
            <a:r>
              <a:rPr lang="en-US" sz="2000" dirty="0">
                <a:solidFill>
                  <a:schemeClr val="tx1"/>
                </a:solidFill>
                <a:cs typeface="Segoe UI" panose="020B0502040204020203" pitchFamily="34" charset="0"/>
              </a:rPr>
              <a:t>Each region has different hardware and service capabilities</a:t>
            </a:r>
          </a:p>
          <a:p>
            <a:pPr marL="230188" indent="-230188">
              <a:spcBef>
                <a:spcPts val="600"/>
              </a:spcBef>
              <a:spcAft>
                <a:spcPts val="600"/>
              </a:spcAft>
              <a:buFont typeface="Arial" panose="020B0604020202020204" pitchFamily="34" charset="0"/>
              <a:buChar char="•"/>
            </a:pPr>
            <a:r>
              <a:rPr lang="en-US" sz="2000" dirty="0">
                <a:solidFill>
                  <a:schemeClr val="tx1"/>
                </a:solidFill>
                <a:cs typeface="Segoe UI" panose="020B0502040204020203" pitchFamily="34" charset="0"/>
              </a:rPr>
              <a:t>Locate Virtual Machines as close as possible to your users and to ensure compliance and legal obligations</a:t>
            </a:r>
          </a:p>
        </p:txBody>
      </p:sp>
      <p:sp>
        <p:nvSpPr>
          <p:cNvPr id="9" name="Rectangle 8">
            <a:extLst>
              <a:ext uri="{FF2B5EF4-FFF2-40B4-BE49-F238E27FC236}">
                <a16:creationId xmlns:a16="http://schemas.microsoft.com/office/drawing/2014/main" id="{377F92E8-3C3A-4507-A271-A921AF7E08C6}"/>
              </a:ext>
            </a:extLst>
          </p:cNvPr>
          <p:cNvSpPr/>
          <p:nvPr/>
        </p:nvSpPr>
        <p:spPr>
          <a:xfrm>
            <a:off x="427037" y="4707787"/>
            <a:ext cx="7410677" cy="145974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600"/>
              </a:spcBef>
            </a:pPr>
            <a:r>
              <a:rPr lang="en-US" sz="2200" dirty="0">
                <a:solidFill>
                  <a:schemeClr val="tx2">
                    <a:lumMod val="50000"/>
                  </a:schemeClr>
                </a:solidFill>
                <a:latin typeface="+mj-lt"/>
                <a:cs typeface="Segoe UI" panose="020B0502040204020203" pitchFamily="34" charset="0"/>
              </a:rPr>
              <a:t>Consider pricing</a:t>
            </a:r>
            <a:endParaRPr lang="en-US" sz="2200" dirty="0">
              <a:solidFill>
                <a:schemeClr val="tx1"/>
              </a:solidFill>
              <a:latin typeface="+mj-lt"/>
              <a:cs typeface="Segoe UI" panose="020B0502040204020203" pitchFamily="34" charset="0"/>
            </a:endParaRPr>
          </a:p>
          <a:p>
            <a:pPr marL="230188" indent="-230188">
              <a:spcBef>
                <a:spcPts val="600"/>
              </a:spcBef>
              <a:spcAft>
                <a:spcPts val="600"/>
              </a:spcAft>
              <a:buFont typeface="Arial" panose="020B0604020202020204" pitchFamily="34" charset="0"/>
              <a:buChar char="•"/>
            </a:pPr>
            <a:r>
              <a:rPr lang="en-US" sz="2000" dirty="0">
                <a:solidFill>
                  <a:schemeClr val="tx1"/>
                </a:solidFill>
                <a:cs typeface="Segoe UI" panose="020B0502040204020203" pitchFamily="34" charset="0"/>
              </a:rPr>
              <a:t>Compute costs</a:t>
            </a:r>
          </a:p>
          <a:p>
            <a:pPr marL="230188" indent="-230188">
              <a:spcBef>
                <a:spcPts val="600"/>
              </a:spcBef>
              <a:spcAft>
                <a:spcPts val="600"/>
              </a:spcAft>
              <a:buFont typeface="Arial" panose="020B0604020202020204" pitchFamily="34" charset="0"/>
              <a:buChar char="•"/>
            </a:pPr>
            <a:r>
              <a:rPr lang="en-US" sz="2000" dirty="0">
                <a:solidFill>
                  <a:schemeClr val="tx1"/>
                </a:solidFill>
                <a:cs typeface="Segoe UI" panose="020B0502040204020203" pitchFamily="34" charset="0"/>
              </a:rPr>
              <a:t>Storage costs (consumption-based and reserved instances)</a:t>
            </a:r>
          </a:p>
        </p:txBody>
      </p:sp>
      <p:sp>
        <p:nvSpPr>
          <p:cNvPr id="10" name="Rectangle 9">
            <a:extLst>
              <a:ext uri="{FF2B5EF4-FFF2-40B4-BE49-F238E27FC236}">
                <a16:creationId xmlns:a16="http://schemas.microsoft.com/office/drawing/2014/main" id="{E1AA8D67-E72B-41FB-8B4B-507DD45B6EF4}"/>
              </a:ext>
              <a:ext uri="{C183D7F6-B498-43B3-948B-1728B52AA6E4}">
                <adec:decorative xmlns:adec="http://schemas.microsoft.com/office/drawing/2017/decorative" val="1"/>
              </a:ext>
            </a:extLst>
          </p:cNvPr>
          <p:cNvSpPr/>
          <p:nvPr/>
        </p:nvSpPr>
        <p:spPr bwMode="auto">
          <a:xfrm>
            <a:off x="8089641" y="1192213"/>
            <a:ext cx="3919796"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a:extLst>
              <a:ext uri="{FF2B5EF4-FFF2-40B4-BE49-F238E27FC236}">
                <a16:creationId xmlns:a16="http://schemas.microsoft.com/office/drawing/2014/main" id="{64BA56FD-C044-4BBF-9DF5-C0B24A57048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4630" y="1622425"/>
            <a:ext cx="2905562" cy="3085362"/>
          </a:xfrm>
          <a:prstGeom prst="rect">
            <a:avLst/>
          </a:prstGeom>
        </p:spPr>
      </p:pic>
      <p:sp>
        <p:nvSpPr>
          <p:cNvPr id="8" name="Rectangle 7">
            <a:extLst>
              <a:ext uri="{FF2B5EF4-FFF2-40B4-BE49-F238E27FC236}">
                <a16:creationId xmlns:a16="http://schemas.microsoft.com/office/drawing/2014/main" id="{0211898C-7C14-4D3A-9AAA-E1B5433C96F8}"/>
              </a:ext>
              <a:ext uri="{C183D7F6-B498-43B3-948B-1728B52AA6E4}">
                <adec:decorative xmlns:adec="http://schemas.microsoft.com/office/drawing/2017/decorative" val="1"/>
              </a:ext>
            </a:extLst>
          </p:cNvPr>
          <p:cNvSpPr/>
          <p:nvPr/>
        </p:nvSpPr>
        <p:spPr>
          <a:xfrm>
            <a:off x="8704630" y="4978393"/>
            <a:ext cx="3264112" cy="734534"/>
          </a:xfrm>
          <a:prstGeom prst="rect">
            <a:avLst/>
          </a:prstGeom>
        </p:spPr>
        <p:txBody>
          <a:bodyPr wrap="square" anchor="t">
            <a:spAutoFit/>
          </a:bodyPr>
          <a:lstStyle/>
          <a:p>
            <a:pPr algn="ctr"/>
            <a:r>
              <a:rPr lang="en-US" sz="2000" dirty="0"/>
              <a:t>60+ Azure regions </a:t>
            </a:r>
          </a:p>
          <a:p>
            <a:pPr algn="ctr"/>
            <a:r>
              <a:rPr lang="en-US" sz="2000" dirty="0"/>
              <a:t>Available in 140 countries </a:t>
            </a:r>
          </a:p>
        </p:txBody>
      </p:sp>
      <p:sp>
        <p:nvSpPr>
          <p:cNvPr id="5" name="Rectangle 4">
            <a:extLst>
              <a:ext uri="{FF2B5EF4-FFF2-40B4-BE49-F238E27FC236}">
                <a16:creationId xmlns:a16="http://schemas.microsoft.com/office/drawing/2014/main" id="{8E35B561-956B-4D3A-B4B2-26F99CEAB21E}"/>
              </a:ext>
              <a:ext uri="{C183D7F6-B498-43B3-948B-1728B52AA6E4}">
                <adec:decorative xmlns:adec="http://schemas.microsoft.com/office/drawing/2017/decorative" val="1"/>
              </a:ext>
            </a:extLst>
          </p:cNvPr>
          <p:cNvSpPr/>
          <p:nvPr/>
        </p:nvSpPr>
        <p:spPr>
          <a:xfrm>
            <a:off x="427038" y="1996303"/>
            <a:ext cx="7410677" cy="65609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600"/>
              </a:spcBef>
            </a:pPr>
            <a:r>
              <a:rPr lang="en-US" sz="2200" dirty="0">
                <a:solidFill>
                  <a:schemeClr val="tx2">
                    <a:lumMod val="50000"/>
                  </a:schemeClr>
                </a:solidFill>
                <a:latin typeface="+mj-lt"/>
                <a:cs typeface="Segoe UI" panose="020B0502040204020203" pitchFamily="34" charset="0"/>
              </a:rPr>
              <a:t>Name the virtual machine</a:t>
            </a:r>
            <a:endParaRPr lang="en-US" sz="2000" dirty="0">
              <a:solidFill>
                <a:schemeClr val="tx1"/>
              </a:solidFill>
              <a:cs typeface="Segoe UI" panose="020B0502040204020203" pitchFamily="34" charset="0"/>
            </a:endParaRPr>
          </a:p>
        </p:txBody>
      </p:sp>
    </p:spTree>
    <p:extLst>
      <p:ext uri="{BB962C8B-B14F-4D97-AF65-F5344CB8AC3E}">
        <p14:creationId xmlns:p14="http://schemas.microsoft.com/office/powerpoint/2010/main" val="3930096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F6337-F202-454A-BA39-5FA0CBB07415}"/>
              </a:ext>
            </a:extLst>
          </p:cNvPr>
          <p:cNvSpPr>
            <a:spLocks noGrp="1"/>
          </p:cNvSpPr>
          <p:nvPr>
            <p:ph type="title"/>
          </p:nvPr>
        </p:nvSpPr>
        <p:spPr/>
        <p:txBody>
          <a:bodyPr/>
          <a:lstStyle/>
          <a:p>
            <a:r>
              <a:rPr lang="en-US" dirty="0">
                <a:cs typeface="Segoe UI"/>
              </a:rPr>
              <a:t>Determine Virtual Machine Sizing</a:t>
            </a:r>
            <a:endParaRPr lang="en-US" dirty="0"/>
          </a:p>
        </p:txBody>
      </p:sp>
      <p:sp>
        <p:nvSpPr>
          <p:cNvPr id="4" name="Rectangle 3">
            <a:extLst>
              <a:ext uri="{FF2B5EF4-FFF2-40B4-BE49-F238E27FC236}">
                <a16:creationId xmlns:a16="http://schemas.microsoft.com/office/drawing/2014/main" id="{9EAD309A-686A-44A7-83E1-BB99EF1DB5F8}"/>
              </a:ext>
            </a:extLst>
          </p:cNvPr>
          <p:cNvSpPr/>
          <p:nvPr/>
        </p:nvSpPr>
        <p:spPr>
          <a:xfrm>
            <a:off x="909672" y="1301594"/>
            <a:ext cx="4759552" cy="7224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Segoe UI Semibold"/>
                <a:cs typeface="Segoe UI Semibold"/>
              </a:rPr>
              <a:t>A Series</a:t>
            </a:r>
            <a:r>
              <a:rPr lang="en-US" dirty="0">
                <a:solidFill>
                  <a:schemeClr val="tx1"/>
                </a:solidFill>
              </a:rPr>
              <a:t> - Entry-level for dev/test</a:t>
            </a:r>
            <a:endParaRPr lang="en-US" dirty="0">
              <a:solidFill>
                <a:schemeClr val="tx1"/>
              </a:solidFill>
              <a:cs typeface="Segoe UI"/>
            </a:endParaRPr>
          </a:p>
        </p:txBody>
      </p:sp>
      <p:sp>
        <p:nvSpPr>
          <p:cNvPr id="6" name="Rectangle 5">
            <a:extLst>
              <a:ext uri="{FF2B5EF4-FFF2-40B4-BE49-F238E27FC236}">
                <a16:creationId xmlns:a16="http://schemas.microsoft.com/office/drawing/2014/main" id="{3527C1F1-8C32-4574-ABE2-251D295D1C95}"/>
              </a:ext>
            </a:extLst>
          </p:cNvPr>
          <p:cNvSpPr/>
          <p:nvPr/>
        </p:nvSpPr>
        <p:spPr>
          <a:xfrm>
            <a:off x="909672" y="2181218"/>
            <a:ext cx="4759552" cy="7197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B</a:t>
            </a:r>
            <a:r>
              <a:rPr lang="en-US" dirty="0">
                <a:solidFill>
                  <a:schemeClr val="tx2">
                    <a:lumMod val="50000"/>
                  </a:schemeClr>
                </a:solidFill>
                <a:latin typeface="Segoe UI Semibold"/>
                <a:cs typeface="Segoe UI Semibold"/>
              </a:rPr>
              <a:t> Series </a:t>
            </a:r>
            <a:r>
              <a:rPr lang="en-US" dirty="0">
                <a:solidFill>
                  <a:schemeClr val="tx1"/>
                </a:solidFill>
              </a:rPr>
              <a:t>– Economical bursting</a:t>
            </a:r>
          </a:p>
        </p:txBody>
      </p:sp>
      <p:sp>
        <p:nvSpPr>
          <p:cNvPr id="8" name="Rectangle 7">
            <a:extLst>
              <a:ext uri="{FF2B5EF4-FFF2-40B4-BE49-F238E27FC236}">
                <a16:creationId xmlns:a16="http://schemas.microsoft.com/office/drawing/2014/main" id="{AE06D838-6A24-4513-A11D-7B1C8295034C}"/>
              </a:ext>
            </a:extLst>
          </p:cNvPr>
          <p:cNvSpPr/>
          <p:nvPr/>
        </p:nvSpPr>
        <p:spPr>
          <a:xfrm>
            <a:off x="909672" y="3058105"/>
            <a:ext cx="4759552" cy="6935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D </a:t>
            </a:r>
            <a:r>
              <a:rPr lang="en-US" dirty="0">
                <a:solidFill>
                  <a:schemeClr val="tx2">
                    <a:lumMod val="50000"/>
                  </a:schemeClr>
                </a:solidFill>
                <a:latin typeface="Segoe UI Semibold"/>
                <a:cs typeface="Segoe UI Semibold"/>
              </a:rPr>
              <a:t>Series</a:t>
            </a:r>
            <a:r>
              <a:rPr lang="en-US" dirty="0">
                <a:solidFill>
                  <a:schemeClr val="tx1"/>
                </a:solidFill>
              </a:rPr>
              <a:t> – General purpose compute</a:t>
            </a:r>
          </a:p>
        </p:txBody>
      </p:sp>
      <p:sp>
        <p:nvSpPr>
          <p:cNvPr id="10" name="Rectangle 9">
            <a:extLst>
              <a:ext uri="{FF2B5EF4-FFF2-40B4-BE49-F238E27FC236}">
                <a16:creationId xmlns:a16="http://schemas.microsoft.com/office/drawing/2014/main" id="{18971B7B-991F-4A40-8B19-0BBB514C2D2E}"/>
              </a:ext>
            </a:extLst>
          </p:cNvPr>
          <p:cNvSpPr/>
          <p:nvPr/>
        </p:nvSpPr>
        <p:spPr>
          <a:xfrm>
            <a:off x="909672" y="3908822"/>
            <a:ext cx="4759552" cy="66687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Dc Series</a:t>
            </a:r>
            <a:r>
              <a:rPr lang="en-US" dirty="0">
                <a:solidFill>
                  <a:schemeClr val="tx2">
                    <a:lumMod val="50000"/>
                  </a:schemeClr>
                </a:solidFill>
                <a:latin typeface="Segoe UI Semibold"/>
                <a:cs typeface="Segoe UI Semibold"/>
              </a:rPr>
              <a:t> </a:t>
            </a:r>
            <a:r>
              <a:rPr lang="en-US" dirty="0">
                <a:solidFill>
                  <a:schemeClr val="tx1"/>
                </a:solidFill>
              </a:rPr>
              <a:t>– Protect data in use</a:t>
            </a:r>
            <a:endParaRPr lang="en-US" dirty="0">
              <a:solidFill>
                <a:schemeClr val="tx1"/>
              </a:solidFill>
              <a:cs typeface="Segoe UI"/>
            </a:endParaRPr>
          </a:p>
        </p:txBody>
      </p:sp>
      <p:sp>
        <p:nvSpPr>
          <p:cNvPr id="12" name="Rectangle 11">
            <a:extLst>
              <a:ext uri="{FF2B5EF4-FFF2-40B4-BE49-F238E27FC236}">
                <a16:creationId xmlns:a16="http://schemas.microsoft.com/office/drawing/2014/main" id="{B760A083-7704-4A08-827F-02C43211D851}"/>
              </a:ext>
            </a:extLst>
          </p:cNvPr>
          <p:cNvSpPr/>
          <p:nvPr/>
        </p:nvSpPr>
        <p:spPr>
          <a:xfrm>
            <a:off x="909672" y="4732876"/>
            <a:ext cx="4759552" cy="73622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E Series</a:t>
            </a:r>
            <a:r>
              <a:rPr lang="en-US" dirty="0">
                <a:solidFill>
                  <a:schemeClr val="tx1"/>
                </a:solidFill>
              </a:rPr>
              <a:t> – In-memory hyper-threaded applications optimized</a:t>
            </a:r>
          </a:p>
        </p:txBody>
      </p:sp>
      <p:sp>
        <p:nvSpPr>
          <p:cNvPr id="13" name="Rectangle 12">
            <a:extLst>
              <a:ext uri="{FF2B5EF4-FFF2-40B4-BE49-F238E27FC236}">
                <a16:creationId xmlns:a16="http://schemas.microsoft.com/office/drawing/2014/main" id="{C3906439-2F39-4EA0-B150-E2E5CFDF745F}"/>
              </a:ext>
            </a:extLst>
          </p:cNvPr>
          <p:cNvSpPr/>
          <p:nvPr/>
        </p:nvSpPr>
        <p:spPr>
          <a:xfrm>
            <a:off x="909672" y="5626276"/>
            <a:ext cx="4759552" cy="73622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F Series</a:t>
            </a:r>
            <a:r>
              <a:rPr lang="en-US" dirty="0">
                <a:solidFill>
                  <a:schemeClr val="tx1"/>
                </a:solidFill>
              </a:rPr>
              <a:t> – Compute optimized </a:t>
            </a:r>
            <a:endParaRPr lang="en-US" dirty="0">
              <a:solidFill>
                <a:schemeClr val="tx1"/>
              </a:solidFill>
              <a:cs typeface="Segoe UI"/>
            </a:endParaRPr>
          </a:p>
        </p:txBody>
      </p:sp>
      <p:sp>
        <p:nvSpPr>
          <p:cNvPr id="14" name="Rectangle 13">
            <a:extLst>
              <a:ext uri="{FF2B5EF4-FFF2-40B4-BE49-F238E27FC236}">
                <a16:creationId xmlns:a16="http://schemas.microsoft.com/office/drawing/2014/main" id="{40F1BDA6-0690-40D6-A568-EA8A0E43D5D2}"/>
              </a:ext>
            </a:extLst>
          </p:cNvPr>
          <p:cNvSpPr/>
          <p:nvPr/>
        </p:nvSpPr>
        <p:spPr>
          <a:xfrm>
            <a:off x="6400791" y="1283826"/>
            <a:ext cx="4759552" cy="7224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Segoe UI Semibold"/>
                <a:cs typeface="Segoe UI Semibold"/>
              </a:rPr>
              <a:t>G Series</a:t>
            </a:r>
            <a:r>
              <a:rPr lang="en-US" dirty="0">
                <a:solidFill>
                  <a:schemeClr val="tx1"/>
                </a:solidFill>
              </a:rPr>
              <a:t> – Memory and storage optimized</a:t>
            </a:r>
            <a:endParaRPr lang="en-US" dirty="0">
              <a:solidFill>
                <a:schemeClr val="tx1"/>
              </a:solidFill>
              <a:cs typeface="Segoe UI"/>
            </a:endParaRPr>
          </a:p>
        </p:txBody>
      </p:sp>
      <p:sp>
        <p:nvSpPr>
          <p:cNvPr id="15" name="Rectangle 14">
            <a:extLst>
              <a:ext uri="{FF2B5EF4-FFF2-40B4-BE49-F238E27FC236}">
                <a16:creationId xmlns:a16="http://schemas.microsoft.com/office/drawing/2014/main" id="{6858AE3F-D5C7-416B-BC51-C9953D81AB62}"/>
              </a:ext>
            </a:extLst>
          </p:cNvPr>
          <p:cNvSpPr/>
          <p:nvPr/>
        </p:nvSpPr>
        <p:spPr>
          <a:xfrm>
            <a:off x="6400791" y="2170557"/>
            <a:ext cx="4759552" cy="7197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H</a:t>
            </a:r>
            <a:r>
              <a:rPr lang="en-US" dirty="0">
                <a:solidFill>
                  <a:schemeClr val="tx2">
                    <a:lumMod val="50000"/>
                  </a:schemeClr>
                </a:solidFill>
                <a:latin typeface="Segoe UI Semibold"/>
                <a:cs typeface="Segoe UI Semibold"/>
              </a:rPr>
              <a:t> Series - </a:t>
            </a:r>
            <a:r>
              <a:rPr lang="en-US" dirty="0">
                <a:solidFill>
                  <a:schemeClr val="tx1"/>
                </a:solidFill>
              </a:rPr>
              <a:t>High performance computing</a:t>
            </a:r>
            <a:endParaRPr lang="en-US" dirty="0">
              <a:solidFill>
                <a:schemeClr val="tx1"/>
              </a:solidFill>
              <a:cs typeface="Segoe UI"/>
            </a:endParaRPr>
          </a:p>
        </p:txBody>
      </p:sp>
      <p:sp>
        <p:nvSpPr>
          <p:cNvPr id="16" name="Rectangle 15">
            <a:extLst>
              <a:ext uri="{FF2B5EF4-FFF2-40B4-BE49-F238E27FC236}">
                <a16:creationId xmlns:a16="http://schemas.microsoft.com/office/drawing/2014/main" id="{744D7660-AE16-4D85-B66C-046B5DA4D6D3}"/>
              </a:ext>
            </a:extLst>
          </p:cNvPr>
          <p:cNvSpPr/>
          <p:nvPr/>
        </p:nvSpPr>
        <p:spPr>
          <a:xfrm>
            <a:off x="6400791" y="3054551"/>
            <a:ext cx="4759552" cy="6935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L </a:t>
            </a:r>
            <a:r>
              <a:rPr lang="en-US" dirty="0">
                <a:solidFill>
                  <a:schemeClr val="tx2">
                    <a:lumMod val="50000"/>
                  </a:schemeClr>
                </a:solidFill>
                <a:latin typeface="Segoe UI Semibold"/>
                <a:cs typeface="Segoe UI Semibold"/>
              </a:rPr>
              <a:t>Series</a:t>
            </a:r>
            <a:r>
              <a:rPr lang="en-US" dirty="0">
                <a:solidFill>
                  <a:schemeClr val="tx1"/>
                </a:solidFill>
              </a:rPr>
              <a:t> – Storage optimized</a:t>
            </a:r>
          </a:p>
        </p:txBody>
      </p:sp>
      <p:sp>
        <p:nvSpPr>
          <p:cNvPr id="17" name="Rectangle 16">
            <a:extLst>
              <a:ext uri="{FF2B5EF4-FFF2-40B4-BE49-F238E27FC236}">
                <a16:creationId xmlns:a16="http://schemas.microsoft.com/office/drawing/2014/main" id="{50CB03C4-0E7B-4327-B1A6-444568A34154}"/>
              </a:ext>
            </a:extLst>
          </p:cNvPr>
          <p:cNvSpPr/>
          <p:nvPr/>
        </p:nvSpPr>
        <p:spPr>
          <a:xfrm>
            <a:off x="6400791" y="3912375"/>
            <a:ext cx="4759552" cy="66687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M Series</a:t>
            </a:r>
            <a:r>
              <a:rPr lang="en-US" dirty="0">
                <a:solidFill>
                  <a:schemeClr val="tx2">
                    <a:lumMod val="50000"/>
                  </a:schemeClr>
                </a:solidFill>
                <a:latin typeface="Segoe UI Semibold"/>
                <a:cs typeface="Segoe UI Semibold"/>
              </a:rPr>
              <a:t> </a:t>
            </a:r>
            <a:r>
              <a:rPr lang="en-US" dirty="0">
                <a:solidFill>
                  <a:schemeClr val="tx1"/>
                </a:solidFill>
              </a:rPr>
              <a:t>– Memory optimized</a:t>
            </a:r>
            <a:endParaRPr lang="en-US" dirty="0">
              <a:solidFill>
                <a:schemeClr val="tx1"/>
              </a:solidFill>
              <a:cs typeface="Segoe UI"/>
            </a:endParaRPr>
          </a:p>
        </p:txBody>
      </p:sp>
      <p:sp>
        <p:nvSpPr>
          <p:cNvPr id="18" name="Rectangle 17">
            <a:extLst>
              <a:ext uri="{FF2B5EF4-FFF2-40B4-BE49-F238E27FC236}">
                <a16:creationId xmlns:a16="http://schemas.microsoft.com/office/drawing/2014/main" id="{E53A24A4-500B-4F52-BA57-D438097532B9}"/>
              </a:ext>
            </a:extLst>
          </p:cNvPr>
          <p:cNvSpPr/>
          <p:nvPr/>
        </p:nvSpPr>
        <p:spPr>
          <a:xfrm>
            <a:off x="6400791" y="4743536"/>
            <a:ext cx="4759552" cy="73622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Mv2 Series</a:t>
            </a:r>
            <a:r>
              <a:rPr lang="en-US" dirty="0">
                <a:solidFill>
                  <a:schemeClr val="tx1"/>
                </a:solidFill>
              </a:rPr>
              <a:t> – Largest memory optimized</a:t>
            </a:r>
            <a:endParaRPr lang="en-US" dirty="0">
              <a:solidFill>
                <a:schemeClr val="tx1"/>
              </a:solidFill>
              <a:cs typeface="Segoe UI"/>
            </a:endParaRPr>
          </a:p>
        </p:txBody>
      </p:sp>
      <p:sp>
        <p:nvSpPr>
          <p:cNvPr id="19" name="Rectangle 18">
            <a:extLst>
              <a:ext uri="{FF2B5EF4-FFF2-40B4-BE49-F238E27FC236}">
                <a16:creationId xmlns:a16="http://schemas.microsoft.com/office/drawing/2014/main" id="{0876D7E3-04FF-4893-8459-57D35BFB54FA}"/>
              </a:ext>
            </a:extLst>
          </p:cNvPr>
          <p:cNvSpPr/>
          <p:nvPr/>
        </p:nvSpPr>
        <p:spPr>
          <a:xfrm>
            <a:off x="6400791" y="5644042"/>
            <a:ext cx="4759552" cy="73622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N Series</a:t>
            </a:r>
            <a:r>
              <a:rPr lang="en-US" dirty="0">
                <a:solidFill>
                  <a:schemeClr val="tx1"/>
                </a:solidFill>
              </a:rPr>
              <a:t> – GPU enabled</a:t>
            </a:r>
            <a:endParaRPr lang="en-US" dirty="0">
              <a:solidFill>
                <a:schemeClr val="tx1"/>
              </a:solidFill>
              <a:cs typeface="Segoe UI"/>
            </a:endParaRPr>
          </a:p>
        </p:txBody>
      </p:sp>
    </p:spTree>
    <p:extLst>
      <p:ext uri="{BB962C8B-B14F-4D97-AF65-F5344CB8AC3E}">
        <p14:creationId xmlns:p14="http://schemas.microsoft.com/office/powerpoint/2010/main" val="212327649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856EAA-3A0A-466A-88FB-C56331146A02}"/>
              </a:ext>
            </a:extLst>
          </p:cNvPr>
          <p:cNvSpPr>
            <a:spLocks noGrp="1"/>
          </p:cNvSpPr>
          <p:nvPr>
            <p:ph type="title"/>
          </p:nvPr>
        </p:nvSpPr>
        <p:spPr>
          <a:xfrm>
            <a:off x="465138" y="632779"/>
            <a:ext cx="11533187" cy="411162"/>
          </a:xfrm>
        </p:spPr>
        <p:txBody>
          <a:bodyPr/>
          <a:lstStyle/>
          <a:p>
            <a:r>
              <a:rPr lang="en-US" dirty="0"/>
              <a:t>Determine Virtual Machine Storage</a:t>
            </a:r>
          </a:p>
        </p:txBody>
      </p:sp>
      <p:sp>
        <p:nvSpPr>
          <p:cNvPr id="2" name="Rectangle 1">
            <a:extLst>
              <a:ext uri="{FF2B5EF4-FFF2-40B4-BE49-F238E27FC236}">
                <a16:creationId xmlns:a16="http://schemas.microsoft.com/office/drawing/2014/main" id="{63DC344E-E8B3-4E04-ACF6-33C4AD16A587}"/>
              </a:ext>
            </a:extLst>
          </p:cNvPr>
          <p:cNvSpPr/>
          <p:nvPr/>
        </p:nvSpPr>
        <p:spPr>
          <a:xfrm>
            <a:off x="465138" y="1301450"/>
            <a:ext cx="7192732" cy="160479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0" indent="0">
              <a:buNone/>
            </a:pPr>
            <a:r>
              <a:rPr lang="en-US" sz="2000" dirty="0">
                <a:solidFill>
                  <a:schemeClr val="tx2">
                    <a:lumMod val="50000"/>
                  </a:schemeClr>
                </a:solidFill>
              </a:rPr>
              <a:t>Each Azure VM has two or more disks:</a:t>
            </a:r>
          </a:p>
          <a:p>
            <a:pPr marL="571500" lvl="1" indent="-342900">
              <a:buFont typeface="Arial" panose="020B0604020202020204" pitchFamily="34" charset="0"/>
              <a:buChar char="•"/>
            </a:pPr>
            <a:r>
              <a:rPr lang="en-US" sz="2000" dirty="0">
                <a:solidFill>
                  <a:schemeClr val="tx1"/>
                </a:solidFill>
              </a:rPr>
              <a:t>OS disk</a:t>
            </a:r>
          </a:p>
          <a:p>
            <a:pPr marL="571500" lvl="1" indent="-342900">
              <a:buFont typeface="Arial" panose="020B0604020202020204" pitchFamily="34" charset="0"/>
              <a:buChar char="•"/>
            </a:pPr>
            <a:r>
              <a:rPr lang="en-US" sz="2000" dirty="0">
                <a:solidFill>
                  <a:schemeClr val="tx1"/>
                </a:solidFill>
              </a:rPr>
              <a:t>Temporary disk (contents can be lost)</a:t>
            </a:r>
          </a:p>
          <a:p>
            <a:pPr marL="571500" lvl="1" indent="-342900">
              <a:buFont typeface="Arial" panose="020B0604020202020204" pitchFamily="34" charset="0"/>
              <a:buChar char="•"/>
            </a:pPr>
            <a:r>
              <a:rPr lang="en-US" sz="2000" dirty="0">
                <a:solidFill>
                  <a:schemeClr val="tx1"/>
                </a:solidFill>
              </a:rPr>
              <a:t>Data disks (optional)</a:t>
            </a:r>
          </a:p>
        </p:txBody>
      </p:sp>
      <p:sp>
        <p:nvSpPr>
          <p:cNvPr id="20" name="Rectangle 19">
            <a:extLst>
              <a:ext uri="{FF2B5EF4-FFF2-40B4-BE49-F238E27FC236}">
                <a16:creationId xmlns:a16="http://schemas.microsoft.com/office/drawing/2014/main" id="{B6DEB8C6-4067-40F7-977C-847F3A1253C1}"/>
              </a:ext>
            </a:extLst>
          </p:cNvPr>
          <p:cNvSpPr/>
          <p:nvPr/>
        </p:nvSpPr>
        <p:spPr>
          <a:xfrm>
            <a:off x="460171" y="3038989"/>
            <a:ext cx="7192732" cy="152699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0" indent="0">
              <a:buNone/>
            </a:pPr>
            <a:r>
              <a:rPr lang="en-US" sz="2000" dirty="0">
                <a:solidFill>
                  <a:schemeClr val="tx2">
                    <a:lumMod val="50000"/>
                  </a:schemeClr>
                </a:solidFill>
              </a:rPr>
              <a:t>OS and data disks reside in Azure Storage accounts:</a:t>
            </a:r>
          </a:p>
          <a:p>
            <a:pPr marL="571500" lvl="1" indent="-342900">
              <a:buFont typeface="Arial" panose="020B0604020202020204" pitchFamily="34" charset="0"/>
              <a:buChar char="•"/>
            </a:pPr>
            <a:r>
              <a:rPr lang="en-US" sz="2000" dirty="0">
                <a:solidFill>
                  <a:schemeClr val="tx1"/>
                </a:solidFill>
              </a:rPr>
              <a:t>Azure-based storage service</a:t>
            </a:r>
          </a:p>
          <a:p>
            <a:pPr marL="571500" lvl="1" indent="-342900">
              <a:buFont typeface="Arial" panose="020B0604020202020204" pitchFamily="34" charset="0"/>
              <a:buChar char="•"/>
            </a:pPr>
            <a:r>
              <a:rPr lang="en-US" sz="2000" dirty="0">
                <a:solidFill>
                  <a:schemeClr val="tx1"/>
                </a:solidFill>
              </a:rPr>
              <a:t>Standard (HDD, SSD)  or Premium (SSD), or Ultra (SSD)</a:t>
            </a:r>
          </a:p>
        </p:txBody>
      </p:sp>
      <p:sp>
        <p:nvSpPr>
          <p:cNvPr id="26" name="Rectangle 25">
            <a:extLst>
              <a:ext uri="{FF2B5EF4-FFF2-40B4-BE49-F238E27FC236}">
                <a16:creationId xmlns:a16="http://schemas.microsoft.com/office/drawing/2014/main" id="{B3DBC099-9F3B-4465-9753-68B5D8080FDC}"/>
              </a:ext>
            </a:extLst>
          </p:cNvPr>
          <p:cNvSpPr/>
          <p:nvPr/>
        </p:nvSpPr>
        <p:spPr>
          <a:xfrm>
            <a:off x="438366" y="4786942"/>
            <a:ext cx="7192732" cy="145871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0" indent="0">
              <a:buNone/>
            </a:pPr>
            <a:r>
              <a:rPr lang="en-US" sz="2000" dirty="0">
                <a:solidFill>
                  <a:schemeClr val="tx2">
                    <a:lumMod val="50000"/>
                  </a:schemeClr>
                </a:solidFill>
              </a:rPr>
              <a:t>When creating an Azure VM, you can choose between:</a:t>
            </a:r>
          </a:p>
          <a:p>
            <a:pPr marL="571500" lvl="1" indent="-342900">
              <a:buFont typeface="Arial" panose="020B0604020202020204" pitchFamily="34" charset="0"/>
              <a:buChar char="•"/>
            </a:pPr>
            <a:r>
              <a:rPr lang="en-US" sz="2000" dirty="0">
                <a:solidFill>
                  <a:schemeClr val="tx1"/>
                </a:solidFill>
              </a:rPr>
              <a:t>Managed disks (recommended)</a:t>
            </a:r>
          </a:p>
          <a:p>
            <a:pPr marL="571500" lvl="1" indent="-342900">
              <a:buFont typeface="Arial" panose="020B0604020202020204" pitchFamily="34" charset="0"/>
              <a:buChar char="•"/>
            </a:pPr>
            <a:r>
              <a:rPr lang="en-US" sz="2000" dirty="0">
                <a:solidFill>
                  <a:schemeClr val="tx1"/>
                </a:solidFill>
              </a:rPr>
              <a:t>Unmanaged disks</a:t>
            </a:r>
          </a:p>
        </p:txBody>
      </p:sp>
      <p:grpSp>
        <p:nvGrpSpPr>
          <p:cNvPr id="4" name="Group 3" descr="Illustration of disks of an Azure VM, which includes the C:\ OS disk, D:\ temporary disk and F:\ data disk. The OS and data disk resize in Azure blob storage.">
            <a:extLst>
              <a:ext uri="{FF2B5EF4-FFF2-40B4-BE49-F238E27FC236}">
                <a16:creationId xmlns:a16="http://schemas.microsoft.com/office/drawing/2014/main" id="{F024B8CB-D651-4960-BAC4-0A57D58F3C32}"/>
              </a:ext>
            </a:extLst>
          </p:cNvPr>
          <p:cNvGrpSpPr/>
          <p:nvPr/>
        </p:nvGrpSpPr>
        <p:grpSpPr>
          <a:xfrm>
            <a:off x="8028354" y="1635598"/>
            <a:ext cx="4158915" cy="4333771"/>
            <a:chOff x="2792953" y="-713519"/>
            <a:chExt cx="7641048" cy="7340107"/>
          </a:xfrm>
        </p:grpSpPr>
        <p:pic>
          <p:nvPicPr>
            <p:cNvPr id="5" name="Graphic 4">
              <a:extLst>
                <a:ext uri="{FF2B5EF4-FFF2-40B4-BE49-F238E27FC236}">
                  <a16:creationId xmlns:a16="http://schemas.microsoft.com/office/drawing/2014/main" id="{036441E3-A1DE-4E4A-A71D-19FEBEF5B7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23386" y="2648436"/>
              <a:ext cx="1407459" cy="1407460"/>
            </a:xfrm>
            <a:prstGeom prst="rect">
              <a:avLst/>
            </a:prstGeom>
          </p:spPr>
        </p:pic>
        <p:pic>
          <p:nvPicPr>
            <p:cNvPr id="6" name="Graphic 5">
              <a:extLst>
                <a:ext uri="{FF2B5EF4-FFF2-40B4-BE49-F238E27FC236}">
                  <a16:creationId xmlns:a16="http://schemas.microsoft.com/office/drawing/2014/main" id="{C03EAC88-C53A-4C01-B375-EB9FABAB0F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32117" y="2678274"/>
              <a:ext cx="1407459" cy="1407460"/>
            </a:xfrm>
            <a:prstGeom prst="rect">
              <a:avLst/>
            </a:prstGeom>
          </p:spPr>
        </p:pic>
        <p:pic>
          <p:nvPicPr>
            <p:cNvPr id="7" name="Graphic 6">
              <a:extLst>
                <a:ext uri="{FF2B5EF4-FFF2-40B4-BE49-F238E27FC236}">
                  <a16:creationId xmlns:a16="http://schemas.microsoft.com/office/drawing/2014/main" id="{E7309D98-9A53-4863-8BA0-3A15484CDB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12227" y="2678274"/>
              <a:ext cx="1407459" cy="1407460"/>
            </a:xfrm>
            <a:prstGeom prst="rect">
              <a:avLst/>
            </a:prstGeom>
          </p:spPr>
        </p:pic>
        <p:pic>
          <p:nvPicPr>
            <p:cNvPr id="8" name="Graphic 7">
              <a:extLst>
                <a:ext uri="{FF2B5EF4-FFF2-40B4-BE49-F238E27FC236}">
                  <a16:creationId xmlns:a16="http://schemas.microsoft.com/office/drawing/2014/main" id="{76DC5CCF-4984-4FBF-8F3A-8C0EC2A343C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63342" y="5018129"/>
              <a:ext cx="1131010" cy="1131010"/>
            </a:xfrm>
            <a:prstGeom prst="rect">
              <a:avLst/>
            </a:prstGeom>
          </p:spPr>
        </p:pic>
        <p:pic>
          <p:nvPicPr>
            <p:cNvPr id="9" name="Graphic 8">
              <a:extLst>
                <a:ext uri="{FF2B5EF4-FFF2-40B4-BE49-F238E27FC236}">
                  <a16:creationId xmlns:a16="http://schemas.microsoft.com/office/drawing/2014/main" id="{22DAC400-2598-45C2-8990-2E2AB82BBEA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94502" y="-102586"/>
              <a:ext cx="1298573" cy="1298573"/>
            </a:xfrm>
            <a:prstGeom prst="rect">
              <a:avLst/>
            </a:prstGeom>
          </p:spPr>
        </p:pic>
        <p:cxnSp>
          <p:nvCxnSpPr>
            <p:cNvPr id="10" name="Straight Arrow Connector 9">
              <a:extLst>
                <a:ext uri="{FF2B5EF4-FFF2-40B4-BE49-F238E27FC236}">
                  <a16:creationId xmlns:a16="http://schemas.microsoft.com/office/drawing/2014/main" id="{685E318F-DACB-4FF0-9FFD-E1D441D8D1C8}"/>
                </a:ext>
              </a:extLst>
            </p:cNvPr>
            <p:cNvCxnSpPr>
              <a:cxnSpLocks/>
              <a:stCxn id="7" idx="2"/>
              <a:endCxn id="8" idx="1"/>
            </p:cNvCxnSpPr>
            <p:nvPr/>
          </p:nvCxnSpPr>
          <p:spPr>
            <a:xfrm>
              <a:off x="3715956" y="4085733"/>
              <a:ext cx="2347386" cy="149790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8E72F1A6-7278-4341-B106-E5AB1FDBF835}"/>
                </a:ext>
              </a:extLst>
            </p:cNvPr>
            <p:cNvCxnSpPr>
              <a:cxnSpLocks/>
              <a:stCxn id="6" idx="2"/>
              <a:endCxn id="8" idx="3"/>
            </p:cNvCxnSpPr>
            <p:nvPr/>
          </p:nvCxnSpPr>
          <p:spPr>
            <a:xfrm flipH="1">
              <a:off x="7194353" y="4085733"/>
              <a:ext cx="2241493" cy="149790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086F83D-B03B-498A-A7FB-951CF248394F}"/>
                </a:ext>
              </a:extLst>
            </p:cNvPr>
            <p:cNvSpPr txBox="1"/>
            <p:nvPr/>
          </p:nvSpPr>
          <p:spPr>
            <a:xfrm>
              <a:off x="5141211" y="6053179"/>
              <a:ext cx="3005156" cy="573409"/>
            </a:xfrm>
            <a:prstGeom prst="rect">
              <a:avLst/>
            </a:prstGeom>
            <a:noFill/>
            <a:ln>
              <a:noFill/>
            </a:ln>
          </p:spPr>
          <p:txBody>
            <a:bodyPr wrap="square" rtlCol="0">
              <a:spAutoFit/>
            </a:bodyPr>
            <a:lstStyle/>
            <a:p>
              <a:pPr algn="ctr"/>
              <a:r>
                <a:rPr lang="en-US" sz="1600" dirty="0">
                  <a:latin typeface="Segoe UI" panose="020B0502040204020203" pitchFamily="34" charset="0"/>
                  <a:ea typeface="Segoe UI" panose="020B0502040204020203" pitchFamily="34" charset="0"/>
                  <a:cs typeface="Segoe UI" panose="020B0502040204020203" pitchFamily="34" charset="0"/>
                </a:rPr>
                <a:t>Azure blob</a:t>
              </a:r>
            </a:p>
          </p:txBody>
        </p:sp>
        <p:sp>
          <p:nvSpPr>
            <p:cNvPr id="13" name="TextBox 12">
              <a:extLst>
                <a:ext uri="{FF2B5EF4-FFF2-40B4-BE49-F238E27FC236}">
                  <a16:creationId xmlns:a16="http://schemas.microsoft.com/office/drawing/2014/main" id="{B4C2B11E-C8A1-4C39-B19C-453305D2F3C0}"/>
                </a:ext>
              </a:extLst>
            </p:cNvPr>
            <p:cNvSpPr txBox="1"/>
            <p:nvPr/>
          </p:nvSpPr>
          <p:spPr>
            <a:xfrm>
              <a:off x="4187806" y="-713519"/>
              <a:ext cx="4678613" cy="573409"/>
            </a:xfrm>
            <a:prstGeom prst="rect">
              <a:avLst/>
            </a:prstGeom>
            <a:noFill/>
            <a:ln>
              <a:noFill/>
            </a:ln>
          </p:spPr>
          <p:txBody>
            <a:bodyPr wrap="square" rtlCol="0">
              <a:spAutoFit/>
            </a:bodyPr>
            <a:lstStyle/>
            <a:p>
              <a:pPr algn="ctr"/>
              <a:r>
                <a:rPr lang="en-US" sz="1600" dirty="0">
                  <a:latin typeface="Segoe UI" panose="020B0502040204020203" pitchFamily="34" charset="0"/>
                  <a:ea typeface="Segoe UI" panose="020B0502040204020203" pitchFamily="34" charset="0"/>
                  <a:cs typeface="Segoe UI" panose="020B0502040204020203" pitchFamily="34" charset="0"/>
                </a:rPr>
                <a:t>Azure VM (Windows)</a:t>
              </a:r>
            </a:p>
          </p:txBody>
        </p:sp>
        <p:sp>
          <p:nvSpPr>
            <p:cNvPr id="14" name="TextBox 13">
              <a:extLst>
                <a:ext uri="{FF2B5EF4-FFF2-40B4-BE49-F238E27FC236}">
                  <a16:creationId xmlns:a16="http://schemas.microsoft.com/office/drawing/2014/main" id="{10DC45D1-61BC-42A9-9B42-6807809F1D5B}"/>
                </a:ext>
              </a:extLst>
            </p:cNvPr>
            <p:cNvSpPr txBox="1"/>
            <p:nvPr/>
          </p:nvSpPr>
          <p:spPr>
            <a:xfrm>
              <a:off x="2792953" y="1765886"/>
              <a:ext cx="1863032" cy="990433"/>
            </a:xfrm>
            <a:prstGeom prst="rect">
              <a:avLst/>
            </a:prstGeom>
            <a:noFill/>
            <a:ln>
              <a:noFill/>
            </a:ln>
          </p:spPr>
          <p:txBody>
            <a:bodyPr wrap="square" rtlCol="0">
              <a:spAutoFit/>
            </a:bodyPr>
            <a:lstStyle/>
            <a:p>
              <a:pPr algn="ctr"/>
              <a:r>
                <a:rPr lang="en-US" sz="1600" dirty="0">
                  <a:latin typeface="Segoe UI" panose="020B0502040204020203" pitchFamily="34" charset="0"/>
                  <a:ea typeface="Segoe UI" panose="020B0502040204020203" pitchFamily="34" charset="0"/>
                  <a:cs typeface="Segoe UI" panose="020B0502040204020203" pitchFamily="34" charset="0"/>
                </a:rPr>
                <a:t>C:\</a:t>
              </a:r>
            </a:p>
            <a:p>
              <a:pPr algn="ctr"/>
              <a:r>
                <a:rPr lang="en-US" sz="1600" dirty="0">
                  <a:latin typeface="Segoe UI" panose="020B0502040204020203" pitchFamily="34" charset="0"/>
                  <a:ea typeface="Segoe UI" panose="020B0502040204020203" pitchFamily="34" charset="0"/>
                  <a:cs typeface="Segoe UI" panose="020B0502040204020203" pitchFamily="34" charset="0"/>
                </a:rPr>
                <a:t>OS disk</a:t>
              </a:r>
            </a:p>
          </p:txBody>
        </p:sp>
        <p:sp>
          <p:nvSpPr>
            <p:cNvPr id="16" name="TextBox 15">
              <a:extLst>
                <a:ext uri="{FF2B5EF4-FFF2-40B4-BE49-F238E27FC236}">
                  <a16:creationId xmlns:a16="http://schemas.microsoft.com/office/drawing/2014/main" id="{C4570FCC-A0A2-4966-A17F-B1FDE6EE4822}"/>
                </a:ext>
              </a:extLst>
            </p:cNvPr>
            <p:cNvSpPr txBox="1"/>
            <p:nvPr/>
          </p:nvSpPr>
          <p:spPr>
            <a:xfrm>
              <a:off x="3941832" y="1713512"/>
              <a:ext cx="5170564" cy="990433"/>
            </a:xfrm>
            <a:prstGeom prst="rect">
              <a:avLst/>
            </a:prstGeom>
            <a:noFill/>
            <a:ln>
              <a:noFill/>
            </a:ln>
          </p:spPr>
          <p:txBody>
            <a:bodyPr wrap="square" rtlCol="0">
              <a:spAutoFit/>
            </a:bodyPr>
            <a:lstStyle/>
            <a:p>
              <a:pPr algn="ctr"/>
              <a:r>
                <a:rPr lang="en-US" sz="1600" dirty="0">
                  <a:latin typeface="Segoe UI" panose="020B0502040204020203" pitchFamily="34" charset="0"/>
                  <a:ea typeface="Segoe UI" panose="020B0502040204020203" pitchFamily="34" charset="0"/>
                  <a:cs typeface="Segoe UI" panose="020B0502040204020203" pitchFamily="34" charset="0"/>
                </a:rPr>
                <a:t>D:\</a:t>
              </a:r>
            </a:p>
            <a:p>
              <a:pPr algn="ctr"/>
              <a:r>
                <a:rPr lang="en-US" sz="1600" dirty="0">
                  <a:latin typeface="Segoe UI" panose="020B0502040204020203" pitchFamily="34" charset="0"/>
                  <a:ea typeface="Segoe UI" panose="020B0502040204020203" pitchFamily="34" charset="0"/>
                  <a:cs typeface="Segoe UI" panose="020B0502040204020203" pitchFamily="34" charset="0"/>
                </a:rPr>
                <a:t>Temporary disk</a:t>
              </a:r>
            </a:p>
          </p:txBody>
        </p:sp>
        <p:sp>
          <p:nvSpPr>
            <p:cNvPr id="17" name="TextBox 16">
              <a:extLst>
                <a:ext uri="{FF2B5EF4-FFF2-40B4-BE49-F238E27FC236}">
                  <a16:creationId xmlns:a16="http://schemas.microsoft.com/office/drawing/2014/main" id="{A720AEBD-81E0-4903-B1BE-4E0B8D4F2347}"/>
                </a:ext>
              </a:extLst>
            </p:cNvPr>
            <p:cNvSpPr txBox="1"/>
            <p:nvPr/>
          </p:nvSpPr>
          <p:spPr>
            <a:xfrm>
              <a:off x="8477737" y="1727986"/>
              <a:ext cx="1956264" cy="990433"/>
            </a:xfrm>
            <a:prstGeom prst="rect">
              <a:avLst/>
            </a:prstGeom>
            <a:noFill/>
            <a:ln>
              <a:noFill/>
            </a:ln>
          </p:spPr>
          <p:txBody>
            <a:bodyPr wrap="square" rtlCol="0">
              <a:spAutoFit/>
            </a:bodyPr>
            <a:lstStyle/>
            <a:p>
              <a:pPr algn="ctr"/>
              <a:r>
                <a:rPr lang="en-US" sz="1600" dirty="0">
                  <a:latin typeface="Segoe UI" panose="020B0502040204020203" pitchFamily="34" charset="0"/>
                  <a:ea typeface="Segoe UI" panose="020B0502040204020203" pitchFamily="34" charset="0"/>
                  <a:cs typeface="Segoe UI" panose="020B0502040204020203" pitchFamily="34" charset="0"/>
                </a:rPr>
                <a:t>F:\</a:t>
              </a:r>
            </a:p>
            <a:p>
              <a:pPr algn="ctr"/>
              <a:r>
                <a:rPr lang="en-US" sz="1600" dirty="0">
                  <a:latin typeface="Segoe UI" panose="020B0502040204020203" pitchFamily="34" charset="0"/>
                  <a:ea typeface="Segoe UI" panose="020B0502040204020203" pitchFamily="34" charset="0"/>
                  <a:cs typeface="Segoe UI" panose="020B0502040204020203" pitchFamily="34" charset="0"/>
                </a:rPr>
                <a:t>Data disk</a:t>
              </a:r>
            </a:p>
          </p:txBody>
        </p:sp>
      </p:grpSp>
      <p:sp>
        <p:nvSpPr>
          <p:cNvPr id="36" name="Rectangle 35">
            <a:extLst>
              <a:ext uri="{FF2B5EF4-FFF2-40B4-BE49-F238E27FC236}">
                <a16:creationId xmlns:a16="http://schemas.microsoft.com/office/drawing/2014/main" id="{DA2906B4-C776-44BB-873E-10A4A8C35707}"/>
              </a:ext>
              <a:ext uri="{C183D7F6-B498-43B3-948B-1728B52AA6E4}">
                <adec:decorative xmlns:adec="http://schemas.microsoft.com/office/drawing/2017/decorative" val="1"/>
              </a:ext>
            </a:extLst>
          </p:cNvPr>
          <p:cNvSpPr/>
          <p:nvPr/>
        </p:nvSpPr>
        <p:spPr bwMode="auto">
          <a:xfrm>
            <a:off x="7909682" y="1192213"/>
            <a:ext cx="4396261"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362419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73F0F-0CDD-427E-B32B-B71E8938D8CC}"/>
              </a:ext>
            </a:extLst>
          </p:cNvPr>
          <p:cNvSpPr>
            <a:spLocks noGrp="1"/>
          </p:cNvSpPr>
          <p:nvPr>
            <p:ph type="title"/>
          </p:nvPr>
        </p:nvSpPr>
        <p:spPr/>
        <p:txBody>
          <a:bodyPr/>
          <a:lstStyle/>
          <a:p>
            <a:r>
              <a:rPr lang="en-US" dirty="0"/>
              <a:t>Create Virtual Machines in the Portal</a:t>
            </a:r>
          </a:p>
        </p:txBody>
      </p:sp>
      <p:sp>
        <p:nvSpPr>
          <p:cNvPr id="6" name="Rectangle 5">
            <a:extLst>
              <a:ext uri="{FF2B5EF4-FFF2-40B4-BE49-F238E27FC236}">
                <a16:creationId xmlns:a16="http://schemas.microsoft.com/office/drawing/2014/main" id="{0E6F92E4-CEF6-4AD0-A664-D668AB4A4F4F}"/>
              </a:ext>
            </a:extLst>
          </p:cNvPr>
          <p:cNvSpPr/>
          <p:nvPr/>
        </p:nvSpPr>
        <p:spPr>
          <a:xfrm>
            <a:off x="427036" y="1192212"/>
            <a:ext cx="4350633" cy="12112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Basic (required)</a:t>
            </a:r>
            <a:r>
              <a:rPr lang="en-US" dirty="0">
                <a:solidFill>
                  <a:schemeClr val="tx2">
                    <a:lumMod val="50000"/>
                  </a:schemeClr>
                </a:solidFill>
              </a:rPr>
              <a:t> </a:t>
            </a:r>
            <a:r>
              <a:rPr lang="en-US" dirty="0">
                <a:solidFill>
                  <a:schemeClr val="tx1"/>
                </a:solidFill>
              </a:rPr>
              <a:t>– Project details, Administrator account,</a:t>
            </a:r>
            <a:br>
              <a:rPr lang="en-US" dirty="0">
                <a:solidFill>
                  <a:schemeClr val="tx1"/>
                </a:solidFill>
              </a:rPr>
            </a:br>
            <a:r>
              <a:rPr lang="en-US" dirty="0">
                <a:solidFill>
                  <a:schemeClr val="tx1"/>
                </a:solidFill>
              </a:rPr>
              <a:t>Inbound port rules</a:t>
            </a:r>
          </a:p>
        </p:txBody>
      </p:sp>
      <p:sp>
        <p:nvSpPr>
          <p:cNvPr id="7" name="Rectangle 6">
            <a:extLst>
              <a:ext uri="{FF2B5EF4-FFF2-40B4-BE49-F238E27FC236}">
                <a16:creationId xmlns:a16="http://schemas.microsoft.com/office/drawing/2014/main" id="{1789F0AB-DD5A-4BD9-8755-68A05E25459D}"/>
              </a:ext>
            </a:extLst>
          </p:cNvPr>
          <p:cNvSpPr/>
          <p:nvPr/>
        </p:nvSpPr>
        <p:spPr>
          <a:xfrm>
            <a:off x="427036" y="2552639"/>
            <a:ext cx="4350633" cy="53307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Disks</a:t>
            </a:r>
            <a:r>
              <a:rPr lang="en-US" dirty="0">
                <a:solidFill>
                  <a:schemeClr val="tx1"/>
                </a:solidFill>
              </a:rPr>
              <a:t> – OS disk type, data disks</a:t>
            </a:r>
          </a:p>
        </p:txBody>
      </p:sp>
      <p:sp>
        <p:nvSpPr>
          <p:cNvPr id="8" name="Rectangle 7">
            <a:extLst>
              <a:ext uri="{FF2B5EF4-FFF2-40B4-BE49-F238E27FC236}">
                <a16:creationId xmlns:a16="http://schemas.microsoft.com/office/drawing/2014/main" id="{C1BAE85B-6BCF-4E2F-A97F-DA330E880E53}"/>
              </a:ext>
            </a:extLst>
          </p:cNvPr>
          <p:cNvSpPr/>
          <p:nvPr/>
        </p:nvSpPr>
        <p:spPr>
          <a:xfrm>
            <a:off x="427036" y="3234874"/>
            <a:ext cx="4350633" cy="89795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Networking</a:t>
            </a:r>
            <a:r>
              <a:rPr lang="en-US" dirty="0">
                <a:solidFill>
                  <a:schemeClr val="tx1"/>
                </a:solidFill>
              </a:rPr>
              <a:t> – Virtual networks,</a:t>
            </a:r>
            <a:br>
              <a:rPr lang="en-US" dirty="0">
                <a:solidFill>
                  <a:schemeClr val="tx1"/>
                </a:solidFill>
              </a:rPr>
            </a:br>
            <a:r>
              <a:rPr lang="en-US" dirty="0">
                <a:solidFill>
                  <a:schemeClr val="tx1"/>
                </a:solidFill>
              </a:rPr>
              <a:t>load balancing</a:t>
            </a:r>
          </a:p>
        </p:txBody>
      </p:sp>
      <p:sp>
        <p:nvSpPr>
          <p:cNvPr id="23" name="Rectangle 22">
            <a:extLst>
              <a:ext uri="{FF2B5EF4-FFF2-40B4-BE49-F238E27FC236}">
                <a16:creationId xmlns:a16="http://schemas.microsoft.com/office/drawing/2014/main" id="{8C4CB771-6127-4E4C-BC19-132D966F6FA4}"/>
              </a:ext>
            </a:extLst>
          </p:cNvPr>
          <p:cNvSpPr/>
          <p:nvPr/>
        </p:nvSpPr>
        <p:spPr>
          <a:xfrm>
            <a:off x="427036" y="4281992"/>
            <a:ext cx="4350633" cy="89795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Management</a:t>
            </a:r>
            <a:r>
              <a:rPr lang="en-US" dirty="0">
                <a:solidFill>
                  <a:schemeClr val="tx1"/>
                </a:solidFill>
              </a:rPr>
              <a:t> – Monitoring,</a:t>
            </a:r>
            <a:br>
              <a:rPr lang="en-US" dirty="0">
                <a:solidFill>
                  <a:schemeClr val="tx1"/>
                </a:solidFill>
              </a:rPr>
            </a:br>
            <a:r>
              <a:rPr lang="en-US" dirty="0">
                <a:solidFill>
                  <a:schemeClr val="tx1"/>
                </a:solidFill>
              </a:rPr>
              <a:t>Auto-shutdown, Backup</a:t>
            </a:r>
          </a:p>
        </p:txBody>
      </p:sp>
      <p:sp>
        <p:nvSpPr>
          <p:cNvPr id="24" name="Rectangle 23">
            <a:extLst>
              <a:ext uri="{FF2B5EF4-FFF2-40B4-BE49-F238E27FC236}">
                <a16:creationId xmlns:a16="http://schemas.microsoft.com/office/drawing/2014/main" id="{0F47B71D-5DF3-42F2-BB56-AA708454BF0B}"/>
              </a:ext>
            </a:extLst>
          </p:cNvPr>
          <p:cNvSpPr/>
          <p:nvPr/>
        </p:nvSpPr>
        <p:spPr>
          <a:xfrm>
            <a:off x="427036" y="5329109"/>
            <a:ext cx="4350633" cy="103053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2">
                    <a:lumMod val="50000"/>
                  </a:schemeClr>
                </a:solidFill>
                <a:latin typeface="+mj-lt"/>
              </a:rPr>
              <a:t>Advanced </a:t>
            </a:r>
            <a:r>
              <a:rPr lang="en-US" dirty="0">
                <a:solidFill>
                  <a:schemeClr val="tx1"/>
                </a:solidFill>
              </a:rPr>
              <a:t>– Add additional configuration, agents, scripts or applications</a:t>
            </a:r>
          </a:p>
        </p:txBody>
      </p:sp>
      <p:sp>
        <p:nvSpPr>
          <p:cNvPr id="10" name="Rectangle 9">
            <a:extLst>
              <a:ext uri="{FF2B5EF4-FFF2-40B4-BE49-F238E27FC236}">
                <a16:creationId xmlns:a16="http://schemas.microsoft.com/office/drawing/2014/main" id="{31598577-0A3B-49E8-929C-B9C5E92E2D6E}"/>
              </a:ext>
              <a:ext uri="{C183D7F6-B498-43B3-948B-1728B52AA6E4}">
                <adec:decorative xmlns:adec="http://schemas.microsoft.com/office/drawing/2017/decorative" val="1"/>
              </a:ext>
            </a:extLst>
          </p:cNvPr>
          <p:cNvSpPr/>
          <p:nvPr/>
        </p:nvSpPr>
        <p:spPr bwMode="auto">
          <a:xfrm>
            <a:off x="4914900" y="1192213"/>
            <a:ext cx="7094537" cy="519313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28600" rIns="274320" bIns="228600" numCol="1" spcCol="0" rtlCol="0" fromWordArt="0" anchor="t" anchorCtr="0" forceAA="0" compatLnSpc="1">
            <a:prstTxWarp prst="textNoShape">
              <a:avLst/>
            </a:prstTxWarp>
            <a:noAutofit/>
          </a:bodyPr>
          <a:lstStyle/>
          <a:p>
            <a:endParaRPr lang="en-IN" sz="2800" b="1">
              <a:solidFill>
                <a:srgbClr val="000000"/>
              </a:solidFill>
              <a:latin typeface="Consolas" panose="020B0609020204030204" pitchFamily="49" charset="0"/>
              <a:ea typeface="Verdana" panose="020B0604030504040204" pitchFamily="34" charset="0"/>
            </a:endParaRPr>
          </a:p>
        </p:txBody>
      </p:sp>
      <p:pic>
        <p:nvPicPr>
          <p:cNvPr id="4" name="Picture 5" descr="Screenshot of the portal menu for creating a virtual machine">
            <a:extLst>
              <a:ext uri="{FF2B5EF4-FFF2-40B4-BE49-F238E27FC236}">
                <a16:creationId xmlns:a16="http://schemas.microsoft.com/office/drawing/2014/main" id="{3978CE8A-4DAF-41EB-AF8C-DDD929EE3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7935" y="1409925"/>
            <a:ext cx="6748466" cy="1059526"/>
          </a:xfrm>
          <a:prstGeom prst="rect">
            <a:avLst/>
          </a:prstGeom>
          <a:ln>
            <a:solidFill>
              <a:schemeClr val="bg1">
                <a:lumMod val="75000"/>
              </a:schemeClr>
            </a:solidFill>
          </a:ln>
        </p:spPr>
      </p:pic>
      <p:pic>
        <p:nvPicPr>
          <p:cNvPr id="9" name="Picture 9" descr="A screenshot of the list of different operating systems highlighting Ubuntu server 18.04 LTS">
            <a:extLst>
              <a:ext uri="{FF2B5EF4-FFF2-40B4-BE49-F238E27FC236}">
                <a16:creationId xmlns:a16="http://schemas.microsoft.com/office/drawing/2014/main" id="{1D1EF054-D4DC-499E-8C10-03BD45159C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8237" y="2617723"/>
            <a:ext cx="4728059" cy="3741924"/>
          </a:xfrm>
          <a:prstGeom prst="rect">
            <a:avLst/>
          </a:prstGeom>
          <a:ln>
            <a:solidFill>
              <a:schemeClr val="bg1">
                <a:lumMod val="75000"/>
              </a:schemeClr>
            </a:solidFill>
          </a:ln>
        </p:spPr>
      </p:pic>
    </p:spTree>
    <p:extLst>
      <p:ext uri="{BB962C8B-B14F-4D97-AF65-F5344CB8AC3E}">
        <p14:creationId xmlns:p14="http://schemas.microsoft.com/office/powerpoint/2010/main" val="776579090"/>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3832</Words>
  <Application>Microsoft Office PowerPoint</Application>
  <PresentationFormat>Custom</PresentationFormat>
  <Paragraphs>448</Paragraphs>
  <Slides>43</Slides>
  <Notes>41</Notes>
  <HiddenSlides>4</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Consolas</vt:lpstr>
      <vt:lpstr>Segoe UI</vt:lpstr>
      <vt:lpstr>Segoe UI Semibold</vt:lpstr>
      <vt:lpstr>Wingdings</vt:lpstr>
      <vt:lpstr>Azure 1</vt:lpstr>
      <vt:lpstr>AZ-104T00A Module 08: Administer Azure Virtual Machines</vt:lpstr>
      <vt:lpstr>Administer Azure Virtual Machines Overview</vt:lpstr>
      <vt:lpstr>Lesson 01: Configure Virtual Machines</vt:lpstr>
      <vt:lpstr>Configure Virtual Machines Introduction</vt:lpstr>
      <vt:lpstr>Review Cloud Services Responsibilities</vt:lpstr>
      <vt:lpstr>Plan Virtual Machines</vt:lpstr>
      <vt:lpstr>Determine Virtual Machine Sizing</vt:lpstr>
      <vt:lpstr>Determine Virtual Machine Storage</vt:lpstr>
      <vt:lpstr>Create Virtual Machines in the Portal</vt:lpstr>
      <vt:lpstr>Demonstration – Creating a VM in the Portal</vt:lpstr>
      <vt:lpstr>Connect to Virtual Machines</vt:lpstr>
      <vt:lpstr>Connect to Windows Virtual Machines</vt:lpstr>
      <vt:lpstr>Connect to Linux Virtual Machines</vt:lpstr>
      <vt:lpstr>Demonstration – Connect to Linux VMs</vt:lpstr>
      <vt:lpstr>Summary and Resources - Configure Virtual Machines</vt:lpstr>
      <vt:lpstr>Lesson 02: Configure Virtual Machine Availability</vt:lpstr>
      <vt:lpstr>Configure Azure Virtual Machine Availability Introduction</vt:lpstr>
      <vt:lpstr>Plan for Maintenance and Downtime</vt:lpstr>
      <vt:lpstr>Setup Availability Sets</vt:lpstr>
      <vt:lpstr>Review Update and Fault Domains</vt:lpstr>
      <vt:lpstr>Review Availability Zones</vt:lpstr>
      <vt:lpstr>Compare Vertical to Horizontal Scaling</vt:lpstr>
      <vt:lpstr>Implement Scale Sets</vt:lpstr>
      <vt:lpstr>Create Scale Sets</vt:lpstr>
      <vt:lpstr>Implement Autoscale</vt:lpstr>
      <vt:lpstr>Configure Autoscale</vt:lpstr>
      <vt:lpstr>Demonstration – Virtual Machine Scaling</vt:lpstr>
      <vt:lpstr>Summary and Resources – Configure Virtual Machine Availability</vt:lpstr>
      <vt:lpstr>Lesson 03: Configure Virtual Machine Extensions</vt:lpstr>
      <vt:lpstr>Configure Virtual Machine Extensions Introduction</vt:lpstr>
      <vt:lpstr>Implement Virtual Machine Extensions</vt:lpstr>
      <vt:lpstr>Implement Custom Script Extensions</vt:lpstr>
      <vt:lpstr>Implement Desired State Configuration</vt:lpstr>
      <vt:lpstr>Demonstration – Custom Script Extension</vt:lpstr>
      <vt:lpstr>Summary and Resources -  Configure Virtual Machine Extensions</vt:lpstr>
      <vt:lpstr>Lesson 04: Module 08 Lab</vt:lpstr>
      <vt:lpstr>Lab 08 – Manage Virtual Machines</vt:lpstr>
      <vt:lpstr>Lab 08 – Architecture diagram</vt:lpstr>
      <vt:lpstr>End of presentation</vt:lpstr>
      <vt:lpstr>Planning Checklist</vt:lpstr>
      <vt:lpstr>Supported Operating Systems</vt:lpstr>
      <vt:lpstr>Windows Virtual Machines</vt:lpstr>
      <vt:lpstr>Linux Virtual Machines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2020-08-04T15:33:07Z</dcterms:created>
  <dcterms:modified xsi:type="dcterms:W3CDTF">2021-07-01T21:54:59Z</dcterms:modified>
</cp:coreProperties>
</file>