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removePersonalInfoOnSave="1" saveSubsetFonts="1" autoCompressPictures="0">
  <p:sldMasterIdLst>
    <p:sldMasterId id="2147484551" r:id="rId1"/>
  </p:sldMasterIdLst>
  <p:notesMasterIdLst>
    <p:notesMasterId r:id="rId41"/>
  </p:notesMasterIdLst>
  <p:handoutMasterIdLst>
    <p:handoutMasterId r:id="rId42"/>
  </p:handoutMasterIdLst>
  <p:sldIdLst>
    <p:sldId id="1719" r:id="rId2"/>
    <p:sldId id="2021" r:id="rId3"/>
    <p:sldId id="1865" r:id="rId4"/>
    <p:sldId id="2013" r:id="rId5"/>
    <p:sldId id="2242" r:id="rId6"/>
    <p:sldId id="1856" r:id="rId7"/>
    <p:sldId id="1857" r:id="rId8"/>
    <p:sldId id="1973" r:id="rId9"/>
    <p:sldId id="2239" r:id="rId10"/>
    <p:sldId id="1863" r:id="rId11"/>
    <p:sldId id="2237" r:id="rId12"/>
    <p:sldId id="2241" r:id="rId13"/>
    <p:sldId id="2011" r:id="rId14"/>
    <p:sldId id="2016" r:id="rId15"/>
    <p:sldId id="1971" r:id="rId16"/>
    <p:sldId id="1875" r:id="rId17"/>
    <p:sldId id="1876" r:id="rId18"/>
    <p:sldId id="1877" r:id="rId19"/>
    <p:sldId id="1878" r:id="rId20"/>
    <p:sldId id="1879" r:id="rId21"/>
    <p:sldId id="1880" r:id="rId22"/>
    <p:sldId id="2019" r:id="rId23"/>
    <p:sldId id="2583" r:id="rId24"/>
    <p:sldId id="1872" r:id="rId25"/>
    <p:sldId id="2574" r:id="rId26"/>
    <p:sldId id="2579" r:id="rId27"/>
    <p:sldId id="1906" r:id="rId28"/>
    <p:sldId id="2578" r:id="rId29"/>
    <p:sldId id="1899" r:id="rId30"/>
    <p:sldId id="1905" r:id="rId31"/>
    <p:sldId id="1898" r:id="rId32"/>
    <p:sldId id="1966" r:id="rId33"/>
    <p:sldId id="2584" r:id="rId34"/>
    <p:sldId id="2007" r:id="rId35"/>
    <p:sldId id="2571" r:id="rId36"/>
    <p:sldId id="2581" r:id="rId37"/>
    <p:sldId id="2572" r:id="rId38"/>
    <p:sldId id="2582" r:id="rId39"/>
    <p:sldId id="2580" r:id="rId40"/>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6" name="Author" initials="A" lastIdx="0" clrIdx="6"/>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43A5E"/>
    <a:srgbClr val="FFFFFF"/>
    <a:srgbClr val="75757A"/>
    <a:srgbClr val="EBEBEB"/>
    <a:srgbClr val="59B4D9"/>
    <a:srgbClr val="FFF100"/>
    <a:srgbClr val="3C3C41"/>
    <a:srgbClr val="30E5D0"/>
    <a:srgbClr val="008272"/>
    <a:srgbClr val="0777D3"/>
  </p:clrMru>
  <p:extLst>
    <p:ext uri="{E76CE94A-603C-4142-B9EB-6D1370010A27}">
      <p14:discardImageEditData xmlns:p14="http://schemas.microsoft.com/office/powerpoint/2010/main" val="1"/>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E21D00A-D01C-4A1C-9ED5-4399B6514A21}" v="125" dt="2020-07-22T08:45:49.626"/>
    <p1510:client id="{F284919D-009F-13DE-801A-BF052861E5F6}" v="2" dt="2020-07-23T04:47:39.878"/>
    <p1510:client id="{FEBE8195-4FAA-4CB3-B280-AC1D7EBA1A7C}" v="15" dt="2020-07-22T07:02:05.568"/>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91EBBBCC-DAD2-459C-BE2E-F6DE35CF9A28}" styleName="Dark Style 2 - Accent 3/Accent 4">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3">
              <a:tint val="20000"/>
            </a:schemeClr>
          </a:solidFill>
        </a:fill>
      </a:tcStyle>
    </a:lastRow>
    <a:firstRow>
      <a:tcTxStyle b="on">
        <a:fontRef idx="minor">
          <a:scrgbClr r="0" g="0" b="0"/>
        </a:fontRef>
        <a:schemeClr val="lt1"/>
      </a:tcTxStyle>
      <a:tcStyle>
        <a:tcBdr/>
        <a:fill>
          <a:solidFill>
            <a:schemeClr val="accent4"/>
          </a:solidFill>
        </a:fill>
      </a:tcStyle>
    </a:firstRow>
  </a:tblStyle>
  <a:tblStyle styleId="{46F890A9-2807-4EBB-B81D-B2AA78EC7F39}" styleName="Dark Style 2 - Accent 5/Accent 6">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5">
              <a:tint val="20000"/>
            </a:schemeClr>
          </a:solidFill>
        </a:fill>
      </a:tcStyle>
    </a:lastRow>
    <a:firstRow>
      <a:tcTxStyle b="on">
        <a:fontRef idx="minor">
          <a:scrgbClr r="0" g="0" b="0"/>
        </a:fontRef>
        <a:schemeClr val="lt1"/>
      </a:tcTxStyle>
      <a:tcStyle>
        <a:tcBdr/>
        <a:fill>
          <a:solidFill>
            <a:schemeClr val="accent6"/>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69C7853C-536D-4A76-A0AE-DD22124D55A5}" styleName="Themed Style 1 - Acc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126" autoAdjust="0"/>
    <p:restoredTop sz="91011" autoAdjust="0"/>
  </p:normalViewPr>
  <p:slideViewPr>
    <p:cSldViewPr snapToGrid="0">
      <p:cViewPr varScale="1">
        <p:scale>
          <a:sx n="79" d="100"/>
          <a:sy n="79" d="100"/>
        </p:scale>
        <p:origin x="126" y="462"/>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125" d="100"/>
        <a:sy n="125" d="100"/>
      </p:scale>
      <p:origin x="0" y="-1962"/>
    </p:cViewPr>
  </p:sorterViewPr>
  <p:notesViewPr>
    <p:cSldViewPr snapToGrid="0">
      <p:cViewPr>
        <p:scale>
          <a:sx n="1" d="2"/>
          <a:sy n="1" d="2"/>
        </p:scale>
        <p:origin x="0" y="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handoutMaster" Target="handoutMasters/handoutMaster1.xml"/><Relationship Id="rId47"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commentAuthors" Target="commentAuthors.xml"/><Relationship Id="rId48" Type="http://schemas.microsoft.com/office/2015/10/relationships/revisionInfo" Target="revisionInfo.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11574"/>
            <a:ext cx="2971800" cy="457200"/>
          </a:xfrm>
          <a:prstGeom prst="rect">
            <a:avLst/>
          </a:prstGeom>
        </p:spPr>
        <p:txBody>
          <a:bodyPr vert="horz" lIns="91440" tIns="45720" rIns="91440" bIns="45720" rtlCol="0"/>
          <a:lstStyle>
            <a:lvl1pPr algn="l">
              <a:defRPr sz="1200"/>
            </a:lvl1pPr>
          </a:lstStyle>
          <a:p>
            <a:endParaRPr lang="en-US">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4A5FDB7B-8DB8-4A3A-95C8-7102BBC9A9E1}" type="datetime8">
              <a:rPr lang="en-US" smtClean="0">
                <a:latin typeface="Segoe UI" pitchFamily="34" charset="0"/>
              </a:rPr>
              <a:t>7/12/2021 6:46 AM</a:t>
            </a:fld>
            <a:endParaRPr lang="en-US">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a:gradFill>
                  <a:gsLst>
                    <a:gs pos="0">
                      <a:schemeClr val="tx1"/>
                    </a:gs>
                    <a:gs pos="100000">
                      <a:schemeClr val="tx1"/>
                    </a:gs>
                  </a:gsLst>
                  <a:lin ang="5400000" scaled="0"/>
                </a:gradFill>
                <a:latin typeface="Segoe UI" pitchFamily="34" charset="0"/>
                <a:ea typeface="Segoe UI" pitchFamily="34" charset="0"/>
                <a:cs typeface="Segoe UI" pitchFamily="34" charset="0"/>
              </a:rPr>
              <a:t>© Microsoft Corporation</a:t>
            </a: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endParaRPr lang="en-US"/>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DCE60099-03E7-4FA1-8A7F-E6E6CFB0F855}" type="datetime8">
              <a:rPr lang="en-US" smtClean="0"/>
              <a:t>7/12/2021 6:46 AM</a:t>
            </a:fld>
            <a:endParaRPr lang="en-US"/>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dt="0"/>
  <p:notesStyle>
    <a:lvl1pPr marL="0" algn="l" defTabSz="932742" rtl="0" eaLnBrk="1" latinLnBrk="0" hangingPunct="1">
      <a:lnSpc>
        <a:spcPct val="90000"/>
      </a:lnSpc>
      <a:spcAft>
        <a:spcPts val="340"/>
      </a:spcAft>
      <a:defRPr sz="900" kern="1200">
        <a:solidFill>
          <a:schemeClr val="tx1"/>
        </a:solidFill>
        <a:latin typeface="Segoe UI" panose="020B0502040204020203"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panose="020B0502040204020203"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panose="020B0502040204020203"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panose="020B0502040204020203"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panose="020B0502040204020203"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11"/>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3619146B-24F9-441E-A368-DB3B5A84C1D4}"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7/12/2021 6:46 AM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208039592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Cost savings - https://docs.microsoft.com/en-us/learn/modules/predict-costs-and-optimize-spending/4-save-on-infrastructure-costs</a:t>
            </a:r>
          </a:p>
        </p:txBody>
      </p:sp>
      <p:sp>
        <p:nvSpPr>
          <p:cNvPr id="4" name="Slide Number Placeholder 3"/>
          <p:cNvSpPr>
            <a:spLocks noGrp="1"/>
          </p:cNvSpPr>
          <p:nvPr>
            <p:ph type="sldNum" sz="quarter" idx="5"/>
          </p:nvPr>
        </p:nvSpPr>
        <p:spPr/>
        <p:txBody>
          <a:bodyPr/>
          <a:lstStyle/>
          <a:p>
            <a:fld id="{8507DC7E-BC41-4478-BA30-CBCC3A644F0A}" type="slidenum">
              <a:rPr lang="en-US" smtClean="0"/>
              <a:t>11</a:t>
            </a:fld>
            <a:endParaRPr lang="en-US"/>
          </a:p>
        </p:txBody>
      </p:sp>
    </p:spTree>
    <p:extLst>
      <p:ext uri="{BB962C8B-B14F-4D97-AF65-F5344CB8AC3E}">
        <p14:creationId xmlns:p14="http://schemas.microsoft.com/office/powerpoint/2010/main" val="390743686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Learn - https://docs.microsoft.com/en-us/learn/browse/</a:t>
            </a:r>
          </a:p>
          <a:p>
            <a:endParaRPr lang="en-US" dirty="0"/>
          </a:p>
        </p:txBody>
      </p:sp>
      <p:sp>
        <p:nvSpPr>
          <p:cNvPr id="4" name="Slide Number Placeholder 3"/>
          <p:cNvSpPr>
            <a:spLocks noGrp="1"/>
          </p:cNvSpPr>
          <p:nvPr>
            <p:ph type="sldNum" sz="quarter" idx="5"/>
          </p:nvPr>
        </p:nvSpPr>
        <p:spPr/>
        <p:txBody>
          <a:bodyPr/>
          <a:lstStyle/>
          <a:p>
            <a:fld id="{8507DC7E-BC41-4478-BA30-CBCC3A644F0A}" type="slidenum">
              <a:rPr lang="en-US" smtClean="0"/>
              <a:t>12</a:t>
            </a:fld>
            <a:endParaRPr lang="en-US"/>
          </a:p>
        </p:txBody>
      </p:sp>
    </p:spTree>
    <p:extLst>
      <p:ext uri="{BB962C8B-B14F-4D97-AF65-F5344CB8AC3E}">
        <p14:creationId xmlns:p14="http://schemas.microsoft.com/office/powerpoint/2010/main" val="295262319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Manage Azure identities and governance (15-20%)</a:t>
            </a:r>
          </a:p>
          <a:p>
            <a:r>
              <a:rPr lang="en-US" dirty="0"/>
              <a:t>Manage subscriptions and governance</a:t>
            </a:r>
          </a:p>
          <a:p>
            <a:pPr marL="285750" marR="0" lvl="0" indent="-285750" algn="l" defTabSz="932742" rtl="0" eaLnBrk="1" fontAlgn="auto" latinLnBrk="0" hangingPunct="1">
              <a:lnSpc>
                <a:spcPct val="90000"/>
              </a:lnSpc>
              <a:spcBef>
                <a:spcPts val="0"/>
              </a:spcBef>
              <a:spcAft>
                <a:spcPts val="340"/>
              </a:spcAft>
              <a:buClrTx/>
              <a:buSzTx/>
              <a:buFont typeface="Arial" panose="020B0604020202020204" pitchFamily="34" charset="0"/>
              <a:buChar char="•"/>
              <a:tabLst/>
              <a:defRPr/>
            </a:pPr>
            <a:r>
              <a:rPr lang="en-US" sz="1800" dirty="0">
                <a:effectLst/>
                <a:latin typeface="Calibri" panose="020F0502020204030204" pitchFamily="34" charset="0"/>
                <a:ea typeface="Times New Roman" panose="02020603050405020304" pitchFamily="18" charset="0"/>
                <a:cs typeface="Times New Roman" panose="02020603050405020304" pitchFamily="18" charset="0"/>
              </a:rPr>
              <a:t>Configure Azure policies </a:t>
            </a:r>
          </a:p>
          <a:p>
            <a:pPr marL="285750" marR="0" lvl="0" indent="-285750" algn="l" defTabSz="932742" rtl="0" eaLnBrk="1" fontAlgn="auto" latinLnBrk="0" hangingPunct="1">
              <a:lnSpc>
                <a:spcPct val="90000"/>
              </a:lnSpc>
              <a:spcBef>
                <a:spcPts val="0"/>
              </a:spcBef>
              <a:spcAft>
                <a:spcPts val="340"/>
              </a:spcAft>
              <a:buClrTx/>
              <a:buSzTx/>
              <a:buFont typeface="Arial" panose="020B0604020202020204" pitchFamily="34" charset="0"/>
              <a:buChar char="•"/>
              <a:tabLst/>
              <a:defRPr/>
            </a:pPr>
            <a:r>
              <a:rPr lang="en-US" sz="1800" dirty="0">
                <a:effectLst/>
                <a:latin typeface="Calibri" panose="020F0502020204030204" pitchFamily="34" charset="0"/>
                <a:ea typeface="Times New Roman" panose="02020603050405020304" pitchFamily="18" charset="0"/>
                <a:cs typeface="Times New Roman" panose="02020603050405020304" pitchFamily="18" charset="0"/>
              </a:rPr>
              <a:t>Apply tags </a:t>
            </a:r>
          </a:p>
          <a:p>
            <a:pPr marL="285750" marR="0" lvl="0" indent="-285750" algn="l" defTabSz="932742" rtl="0" eaLnBrk="1" fontAlgn="auto" latinLnBrk="0" hangingPunct="1">
              <a:lnSpc>
                <a:spcPct val="90000"/>
              </a:lnSpc>
              <a:spcBef>
                <a:spcPts val="0"/>
              </a:spcBef>
              <a:spcAft>
                <a:spcPts val="340"/>
              </a:spcAft>
              <a:buClrTx/>
              <a:buSzTx/>
              <a:buFont typeface="Arial" panose="020B0604020202020204" pitchFamily="34" charset="0"/>
              <a:buChar char="•"/>
              <a:tabLst/>
              <a:defRPr/>
            </a:pPr>
            <a:r>
              <a:rPr lang="en-US" sz="1800" dirty="0">
                <a:effectLst/>
                <a:latin typeface="Calibri" panose="020F0502020204030204" pitchFamily="34" charset="0"/>
                <a:ea typeface="Times New Roman" panose="02020603050405020304" pitchFamily="18" charset="0"/>
                <a:cs typeface="Times New Roman" panose="02020603050405020304" pitchFamily="18" charset="0"/>
              </a:rPr>
              <a:t>Configure management groups</a:t>
            </a:r>
          </a:p>
        </p:txBody>
      </p:sp>
      <p:sp>
        <p:nvSpPr>
          <p:cNvPr id="4" name="Slide Number Placeholder 3"/>
          <p:cNvSpPr>
            <a:spLocks noGrp="1"/>
          </p:cNvSpPr>
          <p:nvPr>
            <p:ph type="sldNum" sz="quarter" idx="5"/>
          </p:nvPr>
        </p:nvSpPr>
        <p:spPr/>
        <p:txBody>
          <a:bodyPr/>
          <a:lstStyle/>
          <a:p>
            <a:fld id="{8507DC7E-BC41-4478-BA30-CBCC3A644F0A}" type="slidenum">
              <a:rPr lang="en-US" smtClean="0"/>
              <a:t>14</a:t>
            </a:fld>
            <a:endParaRPr lang="en-US"/>
          </a:p>
        </p:txBody>
      </p:sp>
    </p:spTree>
    <p:extLst>
      <p:ext uri="{BB962C8B-B14F-4D97-AF65-F5344CB8AC3E}">
        <p14:creationId xmlns:p14="http://schemas.microsoft.com/office/powerpoint/2010/main" val="141035199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900" kern="1200" dirty="0">
                <a:solidFill>
                  <a:schemeClr val="tx1"/>
                </a:solidFill>
                <a:effectLst/>
                <a:ea typeface="+mn-ea"/>
                <a:cs typeface="+mn-cs"/>
              </a:rPr>
              <a:t>Create management groups for resource organization and management - https://docs.microsoft.com/en-us/azure/governance/management-groups/create</a:t>
            </a:r>
          </a:p>
          <a:p>
            <a:endParaRPr lang="en-US" sz="900" kern="1200" dirty="0">
              <a:solidFill>
                <a:schemeClr val="tx1"/>
              </a:solidFill>
              <a:effectLst/>
              <a:ea typeface="+mn-ea"/>
              <a:cs typeface="+mn-cs"/>
            </a:endParaRPr>
          </a:p>
          <a:p>
            <a:r>
              <a:rPr lang="en-US" sz="900" kern="1200" dirty="0">
                <a:solidFill>
                  <a:schemeClr val="tx1"/>
                </a:solidFill>
                <a:effectLst/>
                <a:ea typeface="+mn-ea"/>
                <a:cs typeface="+mn-cs"/>
              </a:rPr>
              <a:t>Manage your resources with management groups - https://docs.microsoft.com/en-us/azure/governance/management-groups/manage</a:t>
            </a:r>
          </a:p>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72E0C910-0166-48E0-B8EF-5071277A02A8}" type="datetime8">
              <a:rPr lang="en-US" smtClean="0"/>
              <a:t>7/12/2021 6:46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15</a:t>
            </a:fld>
            <a:endParaRPr lang="en-US"/>
          </a:p>
        </p:txBody>
      </p:sp>
    </p:spTree>
    <p:extLst>
      <p:ext uri="{BB962C8B-B14F-4D97-AF65-F5344CB8AC3E}">
        <p14:creationId xmlns:p14="http://schemas.microsoft.com/office/powerpoint/2010/main" val="160108967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882" kern="1200" dirty="0">
                <a:solidFill>
                  <a:schemeClr val="tx1"/>
                </a:solidFill>
                <a:effectLst/>
                <a:ea typeface="+mn-ea"/>
                <a:cs typeface="+mn-cs"/>
              </a:rPr>
              <a:t>What is Azure Policy? - https://docs.microsoft.com/en-us/azure/governance/policy/overview</a:t>
            </a:r>
          </a:p>
          <a:p>
            <a:pPr marL="0" marR="0" lvl="0" indent="0" algn="l" defTabSz="932742" rtl="0" eaLnBrk="1" fontAlgn="auto" latinLnBrk="0" hangingPunct="1">
              <a:lnSpc>
                <a:spcPct val="90000"/>
              </a:lnSpc>
              <a:spcBef>
                <a:spcPts val="0"/>
              </a:spcBef>
              <a:spcAft>
                <a:spcPts val="340"/>
              </a:spcAft>
              <a:buClrTx/>
              <a:buSzTx/>
              <a:buFontTx/>
              <a:buNone/>
              <a:tabLst/>
              <a:defRPr/>
            </a:pPr>
            <a:endParaRPr lang="en-US" sz="882" kern="1200" dirty="0">
              <a:solidFill>
                <a:schemeClr val="tx1"/>
              </a:solidFill>
              <a:effectLst/>
              <a:ea typeface="+mn-ea"/>
              <a:cs typeface="+mn-cs"/>
            </a:endParaRPr>
          </a:p>
          <a:p>
            <a:pPr marL="0" marR="0" lvl="0" indent="0" algn="l" defTabSz="932742" rtl="0" eaLnBrk="1" fontAlgn="auto" latinLnBrk="0" hangingPunct="1">
              <a:lnSpc>
                <a:spcPct val="90000"/>
              </a:lnSpc>
              <a:spcBef>
                <a:spcPts val="0"/>
              </a:spcBef>
              <a:spcAft>
                <a:spcPts val="340"/>
              </a:spcAft>
              <a:buClrTx/>
              <a:buSzTx/>
              <a:buFontTx/>
              <a:buNone/>
              <a:tabLst/>
              <a:defRPr/>
            </a:pPr>
            <a:r>
              <a:rPr lang="en-US" sz="882" kern="1200" dirty="0" err="1">
                <a:solidFill>
                  <a:schemeClr val="tx1"/>
                </a:solidFill>
                <a:effectLst/>
                <a:ea typeface="+mn-ea"/>
                <a:cs typeface="+mn-cs"/>
              </a:rPr>
              <a:t>Quickstart</a:t>
            </a:r>
            <a:r>
              <a:rPr lang="en-US" sz="882" kern="1200" dirty="0">
                <a:solidFill>
                  <a:schemeClr val="tx1"/>
                </a:solidFill>
                <a:effectLst/>
                <a:ea typeface="+mn-ea"/>
                <a:cs typeface="+mn-cs"/>
              </a:rPr>
              <a:t>: Create a policy assignment to identify non-compliant resources - https://docs.microsoft.com/en-us/azure/governance/policy/assign-policy-portal</a:t>
            </a: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7/12/2021 6:46 AM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16</a:t>
            </a:fld>
            <a:endParaRPr lang="en-US"/>
          </a:p>
        </p:txBody>
      </p:sp>
    </p:spTree>
    <p:extLst>
      <p:ext uri="{BB962C8B-B14F-4D97-AF65-F5344CB8AC3E}">
        <p14:creationId xmlns:p14="http://schemas.microsoft.com/office/powerpoint/2010/main" val="423623163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32742" rtl="0" eaLnBrk="1" fontAlgn="auto" latinLnBrk="0" hangingPunct="1">
              <a:lnSpc>
                <a:spcPct val="90000"/>
              </a:lnSpc>
              <a:spcBef>
                <a:spcPts val="0"/>
              </a:spcBef>
              <a:spcAft>
                <a:spcPts val="340"/>
              </a:spcAft>
              <a:buClrTx/>
              <a:buSzTx/>
              <a:buFontTx/>
              <a:buNone/>
              <a:tabLst/>
              <a:defRPr/>
            </a:pPr>
            <a:r>
              <a:rPr lang="en-US" sz="882" kern="1200" dirty="0">
                <a:solidFill>
                  <a:schemeClr val="tx1"/>
                </a:solidFill>
                <a:effectLst/>
                <a:ea typeface="+mn-ea"/>
                <a:cs typeface="+mn-cs"/>
              </a:rPr>
              <a:t>Tutorial: Create and manage policies to enforce compliance - https://docs.microsoft.com/en-us/azure/governance/policy/tutorials/create-and-manage</a:t>
            </a:r>
          </a:p>
          <a:p>
            <a:pPr marL="0" marR="0" lvl="0" indent="0" algn="l" defTabSz="932742" rtl="0" eaLnBrk="1" fontAlgn="auto" latinLnBrk="0" hangingPunct="1">
              <a:lnSpc>
                <a:spcPct val="90000"/>
              </a:lnSpc>
              <a:spcBef>
                <a:spcPts val="0"/>
              </a:spcBef>
              <a:spcAft>
                <a:spcPts val="340"/>
              </a:spcAft>
              <a:buClrTx/>
              <a:buSzTx/>
              <a:buFontTx/>
              <a:buNone/>
              <a:tabLst/>
              <a:defRPr/>
            </a:pPr>
            <a:endParaRPr lang="en-US" sz="882" kern="1200" dirty="0">
              <a:solidFill>
                <a:schemeClr val="tx1"/>
              </a:solidFill>
              <a:effectLst/>
              <a:ea typeface="+mn-ea"/>
              <a:cs typeface="+mn-cs"/>
            </a:endParaRPr>
          </a:p>
          <a:p>
            <a:pPr marL="0" marR="0" lvl="0" indent="0" algn="l" defTabSz="932742" rtl="0" eaLnBrk="1" fontAlgn="auto" latinLnBrk="0" hangingPunct="1">
              <a:lnSpc>
                <a:spcPct val="90000"/>
              </a:lnSpc>
              <a:spcBef>
                <a:spcPts val="0"/>
              </a:spcBef>
              <a:spcAft>
                <a:spcPts val="340"/>
              </a:spcAft>
              <a:buClrTx/>
              <a:buSzTx/>
              <a:buFontTx/>
              <a:buNone/>
              <a:tabLst/>
              <a:defRPr/>
            </a:pPr>
            <a:r>
              <a:rPr lang="en-US" sz="882" kern="1200" dirty="0">
                <a:solidFill>
                  <a:schemeClr val="tx1"/>
                </a:solidFill>
                <a:effectLst/>
                <a:ea typeface="+mn-ea"/>
                <a:cs typeface="+mn-cs"/>
              </a:rPr>
              <a:t>Apply and monitor infrastructure standards with Azure Policy (Learn) - https://docs.microsoft.com/learn/modules/intro-to-governance/</a:t>
            </a:r>
          </a:p>
          <a:p>
            <a:endParaRPr lang="en-US" sz="882" kern="1200" dirty="0">
              <a:solidFill>
                <a:schemeClr val="tx1"/>
              </a:solidFill>
              <a:effectLst/>
              <a:ea typeface="+mn-ea"/>
              <a:cs typeface="+mn-cs"/>
            </a:endParaRPr>
          </a:p>
          <a:p>
            <a:r>
              <a:rPr lang="en-US" sz="882" kern="1200" dirty="0">
                <a:solidFill>
                  <a:schemeClr val="tx1"/>
                </a:solidFill>
                <a:effectLst/>
                <a:ea typeface="+mn-ea"/>
                <a:cs typeface="+mn-cs"/>
              </a:rPr>
              <a:t>The next topics step you through creating an Azure policy. </a:t>
            </a:r>
          </a:p>
          <a:p>
            <a:endParaRPr lang="en-US" sz="882" kern="1200" dirty="0">
              <a:solidFill>
                <a:schemeClr val="tx1"/>
              </a:solidFill>
              <a:effectLst/>
              <a:ea typeface="+mn-ea"/>
              <a:cs typeface="+mn-cs"/>
            </a:endParaRPr>
          </a:p>
          <a:p>
            <a:r>
              <a:rPr lang="en-US" sz="882" kern="1200" dirty="0">
                <a:solidFill>
                  <a:schemeClr val="tx1"/>
                </a:solidFill>
                <a:effectLst/>
                <a:ea typeface="+mn-ea"/>
                <a:cs typeface="+mn-cs"/>
              </a:rPr>
              <a:t>✔ Even if you have only a few Policy Definitions, we recommend creating an Initiative Definition.</a:t>
            </a:r>
          </a:p>
          <a:p>
            <a:r>
              <a:rPr lang="en-US" sz="882" kern="1200" dirty="0">
                <a:solidFill>
                  <a:schemeClr val="tx1"/>
                </a:solidFill>
                <a:effectLst/>
                <a:ea typeface="+mn-ea"/>
                <a:cs typeface="+mn-cs"/>
              </a:rPr>
              <a:t> </a:t>
            </a:r>
          </a:p>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7/12/2021 6:46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17</a:t>
            </a:fld>
            <a:endParaRPr lang="en-US"/>
          </a:p>
        </p:txBody>
      </p:sp>
    </p:spTree>
    <p:extLst>
      <p:ext uri="{BB962C8B-B14F-4D97-AF65-F5344CB8AC3E}">
        <p14:creationId xmlns:p14="http://schemas.microsoft.com/office/powerpoint/2010/main" val="186355396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882" kern="1200" dirty="0">
                <a:solidFill>
                  <a:schemeClr val="tx1"/>
                </a:solidFill>
                <a:effectLst/>
                <a:ea typeface="+mn-ea"/>
                <a:cs typeface="+mn-cs"/>
              </a:rPr>
              <a:t>Azure Policy built-in policy definitions - https://docs.microsoft.com/en-us/azure/governance/policy/samples/built-in-policies</a:t>
            </a:r>
          </a:p>
          <a:p>
            <a:endParaRPr lang="en-US" sz="882" kern="1200" dirty="0">
              <a:solidFill>
                <a:schemeClr val="tx1"/>
              </a:solidFill>
              <a:effectLst/>
              <a:ea typeface="+mn-ea"/>
              <a:cs typeface="+mn-cs"/>
            </a:endParaRPr>
          </a:p>
          <a:p>
            <a:r>
              <a:rPr lang="en-US" sz="882" kern="1200" dirty="0">
                <a:solidFill>
                  <a:schemeClr val="tx1"/>
                </a:solidFill>
                <a:effectLst/>
                <a:ea typeface="+mn-ea"/>
                <a:cs typeface="+mn-cs"/>
              </a:rPr>
              <a:t> ✔️ Policy Definitions have a specific JSON format. As an Azure Administrator you will not need to create files in this format, but you may want to review, so you are familiar. Review the available definitions in the portal and in GitHub. </a:t>
            </a:r>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7/12/2021 6:46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18</a:t>
            </a:fld>
            <a:endParaRPr lang="en-US"/>
          </a:p>
        </p:txBody>
      </p:sp>
    </p:spTree>
    <p:extLst>
      <p:ext uri="{BB962C8B-B14F-4D97-AF65-F5344CB8AC3E}">
        <p14:creationId xmlns:p14="http://schemas.microsoft.com/office/powerpoint/2010/main" val="278988247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882" kern="1200" dirty="0">
                <a:solidFill>
                  <a:schemeClr val="tx1"/>
                </a:solidFill>
                <a:effectLst/>
                <a:ea typeface="+mn-ea"/>
                <a:cs typeface="+mn-cs"/>
              </a:rPr>
              <a:t>Azure Policy built-in initiative definitions - https://docs.microsoft.com/en-us/azure/governance/policy/samples/built-in-initiatives</a:t>
            </a:r>
          </a:p>
          <a:p>
            <a:endParaRPr lang="en-US" sz="882" kern="1200" dirty="0">
              <a:solidFill>
                <a:schemeClr val="tx1"/>
              </a:solidFill>
              <a:effectLst/>
              <a:ea typeface="+mn-ea"/>
              <a:cs typeface="+mn-cs"/>
            </a:endParaRPr>
          </a:p>
          <a:p>
            <a:r>
              <a:rPr lang="en-US" sz="882" kern="1200" dirty="0">
                <a:solidFill>
                  <a:schemeClr val="tx1"/>
                </a:solidFill>
                <a:effectLst/>
                <a:ea typeface="+mn-ea"/>
                <a:cs typeface="+mn-cs"/>
              </a:rPr>
              <a:t>✔️ Can you see how this will require some planning to organize your policies?</a:t>
            </a: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7/12/2021 6:46 AM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19</a:t>
            </a:fld>
            <a:endParaRPr lang="en-US"/>
          </a:p>
        </p:txBody>
      </p:sp>
    </p:spTree>
    <p:extLst>
      <p:ext uri="{BB962C8B-B14F-4D97-AF65-F5344CB8AC3E}">
        <p14:creationId xmlns:p14="http://schemas.microsoft.com/office/powerpoint/2010/main" val="207610192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882" kern="1200" dirty="0">
              <a:solidFill>
                <a:schemeClr val="tx1"/>
              </a:solidFill>
              <a:effectLst/>
              <a:ea typeface="+mn-ea"/>
              <a:cs typeface="+mn-cs"/>
            </a:endParaRPr>
          </a:p>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7/12/2021 6:46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20</a:t>
            </a:fld>
            <a:endParaRPr lang="en-US"/>
          </a:p>
        </p:txBody>
      </p:sp>
    </p:spTree>
    <p:extLst>
      <p:ext uri="{BB962C8B-B14F-4D97-AF65-F5344CB8AC3E}">
        <p14:creationId xmlns:p14="http://schemas.microsoft.com/office/powerpoint/2010/main" val="233991168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882" kern="1200">
                <a:solidFill>
                  <a:schemeClr val="tx1"/>
                </a:solidFill>
                <a:effectLst/>
                <a:ea typeface="+mn-ea"/>
                <a:cs typeface="+mn-cs"/>
              </a:rPr>
              <a:t>✔️ Policy evaluation happens about once an hour, which means that if you make changes to your policy definition and create a policy assignment then it will be re-evaluated over your resources within the hour.</a:t>
            </a:r>
          </a:p>
          <a:p>
            <a:endParaRPr lang="en-US"/>
          </a:p>
          <a:p>
            <a:endParaRPr lang="en-US"/>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7/12/2021 6:46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21</a:t>
            </a:fld>
            <a:endParaRPr lang="en-US"/>
          </a:p>
        </p:txBody>
      </p:sp>
    </p:spTree>
    <p:extLst>
      <p:ext uri="{BB962C8B-B14F-4D97-AF65-F5344CB8AC3E}">
        <p14:creationId xmlns:p14="http://schemas.microsoft.com/office/powerpoint/2010/main" val="169568365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2</a:t>
            </a:fld>
            <a:endParaRPr lang="en-US"/>
          </a:p>
        </p:txBody>
      </p:sp>
    </p:spTree>
    <p:extLst>
      <p:ext uri="{BB962C8B-B14F-4D97-AF65-F5344CB8AC3E}">
        <p14:creationId xmlns:p14="http://schemas.microsoft.com/office/powerpoint/2010/main" val="232625903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 Always consider having students walk-through the demonstrations themselves. Also, consider the overlap with the formal labs and your best use of time. </a:t>
            </a:r>
          </a:p>
        </p:txBody>
      </p:sp>
      <p:sp>
        <p:nvSpPr>
          <p:cNvPr id="4" name="Slide Number Placeholder 3"/>
          <p:cNvSpPr>
            <a:spLocks noGrp="1"/>
          </p:cNvSpPr>
          <p:nvPr>
            <p:ph type="sldNum" sz="quarter" idx="5"/>
          </p:nvPr>
        </p:nvSpPr>
        <p:spPr/>
        <p:txBody>
          <a:bodyPr/>
          <a:lstStyle/>
          <a:p>
            <a:fld id="{8507DC7E-BC41-4478-BA30-CBCC3A644F0A}" type="slidenum">
              <a:rPr lang="en-US" smtClean="0"/>
              <a:t>22</a:t>
            </a:fld>
            <a:endParaRPr lang="en-US"/>
          </a:p>
        </p:txBody>
      </p:sp>
    </p:spTree>
    <p:extLst>
      <p:ext uri="{BB962C8B-B14F-4D97-AF65-F5344CB8AC3E}">
        <p14:creationId xmlns:p14="http://schemas.microsoft.com/office/powerpoint/2010/main" val="379137444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Learn - https://docs.microsoft.com/en-us/learn/browse/</a:t>
            </a:r>
          </a:p>
          <a:p>
            <a:endParaRPr lang="en-US" dirty="0"/>
          </a:p>
        </p:txBody>
      </p:sp>
      <p:sp>
        <p:nvSpPr>
          <p:cNvPr id="4" name="Slide Number Placeholder 3"/>
          <p:cNvSpPr>
            <a:spLocks noGrp="1"/>
          </p:cNvSpPr>
          <p:nvPr>
            <p:ph type="sldNum" sz="quarter" idx="5"/>
          </p:nvPr>
        </p:nvSpPr>
        <p:spPr/>
        <p:txBody>
          <a:bodyPr/>
          <a:lstStyle/>
          <a:p>
            <a:fld id="{8507DC7E-BC41-4478-BA30-CBCC3A644F0A}" type="slidenum">
              <a:rPr lang="en-US" smtClean="0"/>
              <a:t>23</a:t>
            </a:fld>
            <a:endParaRPr lang="en-US"/>
          </a:p>
        </p:txBody>
      </p:sp>
    </p:spTree>
    <p:extLst>
      <p:ext uri="{BB962C8B-B14F-4D97-AF65-F5344CB8AC3E}">
        <p14:creationId xmlns:p14="http://schemas.microsoft.com/office/powerpoint/2010/main" val="295262319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a:p>
          <a:p>
            <a:endParaRPr lang="en-US"/>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386CE63F-9E7F-4C04-9D0D-FCA25A8E9E86}" type="datetime8">
              <a:rPr lang="en-US" smtClean="0"/>
              <a:t>7/12/2021 6:46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24</a:t>
            </a:fld>
            <a:endParaRPr lang="en-US"/>
          </a:p>
        </p:txBody>
      </p:sp>
    </p:spTree>
    <p:extLst>
      <p:ext uri="{BB962C8B-B14F-4D97-AF65-F5344CB8AC3E}">
        <p14:creationId xmlns:p14="http://schemas.microsoft.com/office/powerpoint/2010/main" val="160792181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Manage Azure identities and governance (15-20%)</a:t>
            </a:r>
          </a:p>
          <a:p>
            <a:pPr marL="0" marR="0" lvl="0" indent="0" algn="l" defTabSz="932742" rtl="0" eaLnBrk="1" fontAlgn="auto" latinLnBrk="0" hangingPunct="1">
              <a:lnSpc>
                <a:spcPct val="90000"/>
              </a:lnSpc>
              <a:spcBef>
                <a:spcPts val="0"/>
              </a:spcBef>
              <a:spcAft>
                <a:spcPts val="340"/>
              </a:spcAft>
              <a:buClrTx/>
              <a:buSzTx/>
              <a:buFontTx/>
              <a:buNone/>
              <a:tabLst/>
              <a:defRPr/>
            </a:pPr>
            <a:r>
              <a:rPr lang="en-US" sz="900" b="0" dirty="0">
                <a:effectLst/>
                <a:latin typeface="Calibri" panose="020F0502020204030204" pitchFamily="34" charset="0"/>
                <a:ea typeface="Times New Roman" panose="02020603050405020304" pitchFamily="18" charset="0"/>
                <a:cs typeface="Calibri" panose="020F0502020204030204" pitchFamily="34" charset="0"/>
              </a:rPr>
              <a:t>Manage role-based access control (RBAC)</a:t>
            </a:r>
          </a:p>
          <a:p>
            <a:pPr marL="285750" marR="0" lvl="0" indent="-285750" algn="l" defTabSz="932742" rtl="0" eaLnBrk="1" fontAlgn="auto" latinLnBrk="0" hangingPunct="1">
              <a:lnSpc>
                <a:spcPct val="90000"/>
              </a:lnSpc>
              <a:spcBef>
                <a:spcPts val="0"/>
              </a:spcBef>
              <a:spcAft>
                <a:spcPts val="340"/>
              </a:spcAft>
              <a:buClrTx/>
              <a:buSzTx/>
              <a:buFont typeface="Arial" panose="020B0604020202020204" pitchFamily="34" charset="0"/>
              <a:buChar char="•"/>
              <a:tabLst/>
              <a:defRPr/>
            </a:pPr>
            <a:r>
              <a:rPr lang="en-US" sz="900" dirty="0">
                <a:effectLst/>
                <a:latin typeface="Calibri" panose="020F0502020204030204" pitchFamily="34" charset="0"/>
                <a:ea typeface="Times New Roman" panose="02020603050405020304" pitchFamily="18" charset="0"/>
                <a:cs typeface="Times New Roman" panose="02020603050405020304" pitchFamily="18" charset="0"/>
              </a:rPr>
              <a:t>Create a custom role </a:t>
            </a:r>
          </a:p>
          <a:p>
            <a:pPr marL="285750" marR="0" lvl="0" indent="-285750" algn="l" defTabSz="932742" rtl="0" eaLnBrk="1" fontAlgn="auto" latinLnBrk="0" hangingPunct="1">
              <a:lnSpc>
                <a:spcPct val="90000"/>
              </a:lnSpc>
              <a:spcBef>
                <a:spcPts val="0"/>
              </a:spcBef>
              <a:spcAft>
                <a:spcPts val="340"/>
              </a:spcAft>
              <a:buClrTx/>
              <a:buSzTx/>
              <a:buFont typeface="Arial" panose="020B0604020202020204" pitchFamily="34" charset="0"/>
              <a:buChar char="•"/>
              <a:tabLst/>
              <a:defRPr/>
            </a:pPr>
            <a:r>
              <a:rPr lang="en-US" sz="900" dirty="0">
                <a:effectLst/>
                <a:latin typeface="Calibri" panose="020F0502020204030204" pitchFamily="34" charset="0"/>
                <a:ea typeface="Times New Roman" panose="02020603050405020304" pitchFamily="18" charset="0"/>
                <a:cs typeface="Times New Roman" panose="02020603050405020304" pitchFamily="18" charset="0"/>
              </a:rPr>
              <a:t>Provide access to Azure resources by assigning roles (subscriptions, resource groups. resources)</a:t>
            </a:r>
          </a:p>
          <a:p>
            <a:pPr marL="285750" marR="0" lvl="0" indent="-285750" algn="l" defTabSz="932742" rtl="0" eaLnBrk="1" fontAlgn="auto" latinLnBrk="0" hangingPunct="1">
              <a:lnSpc>
                <a:spcPct val="90000"/>
              </a:lnSpc>
              <a:spcBef>
                <a:spcPts val="0"/>
              </a:spcBef>
              <a:spcAft>
                <a:spcPts val="340"/>
              </a:spcAft>
              <a:buClrTx/>
              <a:buSzTx/>
              <a:buFont typeface="Arial" panose="020B0604020202020204" pitchFamily="34" charset="0"/>
              <a:buChar char="•"/>
              <a:tabLst/>
              <a:defRPr/>
            </a:pPr>
            <a:r>
              <a:rPr lang="en-US" sz="900" dirty="0">
                <a:effectLst/>
                <a:latin typeface="Calibri" panose="020F0502020204030204" pitchFamily="34" charset="0"/>
                <a:ea typeface="Times New Roman" panose="02020603050405020304" pitchFamily="18" charset="0"/>
                <a:cs typeface="Times New Roman" panose="02020603050405020304" pitchFamily="18" charset="0"/>
              </a:rPr>
              <a:t>Interpret access assignments </a:t>
            </a:r>
          </a:p>
        </p:txBody>
      </p:sp>
      <p:sp>
        <p:nvSpPr>
          <p:cNvPr id="4" name="Slide Number Placeholder 3"/>
          <p:cNvSpPr>
            <a:spLocks noGrp="1"/>
          </p:cNvSpPr>
          <p:nvPr>
            <p:ph type="sldNum" sz="quarter" idx="5"/>
          </p:nvPr>
        </p:nvSpPr>
        <p:spPr/>
        <p:txBody>
          <a:bodyPr/>
          <a:lstStyle/>
          <a:p>
            <a:fld id="{8507DC7E-BC41-4478-BA30-CBCC3A644F0A}" type="slidenum">
              <a:rPr lang="en-US" smtClean="0"/>
              <a:t>25</a:t>
            </a:fld>
            <a:endParaRPr lang="en-US"/>
          </a:p>
        </p:txBody>
      </p:sp>
    </p:spTree>
    <p:extLst>
      <p:ext uri="{BB962C8B-B14F-4D97-AF65-F5344CB8AC3E}">
        <p14:creationId xmlns:p14="http://schemas.microsoft.com/office/powerpoint/2010/main" val="233751422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32742" rtl="0" eaLnBrk="1" fontAlgn="auto" latinLnBrk="0" hangingPunct="1">
              <a:lnSpc>
                <a:spcPct val="90000"/>
              </a:lnSpc>
              <a:spcBef>
                <a:spcPts val="0"/>
              </a:spcBef>
              <a:spcAft>
                <a:spcPts val="340"/>
              </a:spcAft>
              <a:buClrTx/>
              <a:buSzTx/>
              <a:buFontTx/>
              <a:buNone/>
              <a:tabLst/>
              <a:defRPr/>
            </a:pPr>
            <a:r>
              <a:rPr lang="en-US" dirty="0"/>
              <a:t>What is role-based access control (RBAC) for Azure resources? - https://docs.microsoft.com/en-us/azure/role-based-access-control/overview</a:t>
            </a:r>
          </a:p>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26</a:t>
            </a:fld>
            <a:endParaRPr lang="en-US"/>
          </a:p>
        </p:txBody>
      </p:sp>
    </p:spTree>
    <p:extLst>
      <p:ext uri="{BB962C8B-B14F-4D97-AF65-F5344CB8AC3E}">
        <p14:creationId xmlns:p14="http://schemas.microsoft.com/office/powerpoint/2010/main" val="218630099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List role definitions in Azure RBAC - https://docs.microsoft.com/azure/role-based-access-control/role-definitions-list</a:t>
            </a:r>
          </a:p>
          <a:p>
            <a:endParaRPr lang="en-US" dirty="0"/>
          </a:p>
          <a:p>
            <a:r>
              <a:rPr lang="en-US" dirty="0"/>
              <a:t>Create custom roles for Azure resources with role-based access control - https://docs.microsoft.com/learn/modules/create-custom-azure-roles-with-rbac/</a:t>
            </a:r>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386CE63F-9E7F-4C04-9D0D-FCA25A8E9E86}" type="datetime8">
              <a:rPr lang="en-US" smtClean="0"/>
              <a:t>7/12/2021 6:46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27</a:t>
            </a:fld>
            <a:endParaRPr lang="en-US"/>
          </a:p>
        </p:txBody>
      </p:sp>
    </p:spTree>
    <p:extLst>
      <p:ext uri="{BB962C8B-B14F-4D97-AF65-F5344CB8AC3E}">
        <p14:creationId xmlns:p14="http://schemas.microsoft.com/office/powerpoint/2010/main" val="252611571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Add or remove role assignments using Azure RBAC and the Azure portal - https://docs.microsoft.com/azure/role-based-access-control/role-assignments-portal</a:t>
            </a:r>
          </a:p>
          <a:p>
            <a:endParaRPr lang="en-US" dirty="0"/>
          </a:p>
          <a:p>
            <a:r>
              <a:rPr lang="en-US" dirty="0"/>
              <a:t>Explain that the role assignment completes the process of implementing</a:t>
            </a:r>
            <a:r>
              <a:rPr lang="en-US" baseline="0" dirty="0"/>
              <a:t> RBAC and combining service principals, a role definition, and a scope.</a:t>
            </a:r>
          </a:p>
          <a:p>
            <a:endParaRPr lang="en-US" baseline="0"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386CE63F-9E7F-4C04-9D0D-FCA25A8E9E86}" type="datetime8">
              <a:rPr lang="en-US" smtClean="0"/>
              <a:t>7/12/2021 6:46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28</a:t>
            </a:fld>
            <a:endParaRPr lang="en-US"/>
          </a:p>
        </p:txBody>
      </p:sp>
    </p:spTree>
    <p:extLst>
      <p:ext uri="{BB962C8B-B14F-4D97-AF65-F5344CB8AC3E}">
        <p14:creationId xmlns:p14="http://schemas.microsoft.com/office/powerpoint/2010/main" val="215236969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882" b="0" i="0" kern="1200">
              <a:solidFill>
                <a:schemeClr val="tx1"/>
              </a:solidFill>
              <a:effectLst/>
              <a:ea typeface="+mn-ea"/>
              <a:cs typeface="+mn-cs"/>
            </a:endParaRPr>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386CE63F-9E7F-4C04-9D0D-FCA25A8E9E86}" type="datetime8">
              <a:rPr lang="en-US" smtClean="0"/>
              <a:t>7/12/2021 6:46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29</a:t>
            </a:fld>
            <a:endParaRPr lang="en-US"/>
          </a:p>
        </p:txBody>
      </p:sp>
    </p:spTree>
    <p:extLst>
      <p:ext uri="{BB962C8B-B14F-4D97-AF65-F5344CB8AC3E}">
        <p14:creationId xmlns:p14="http://schemas.microsoft.com/office/powerpoint/2010/main" val="218672225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32742" rtl="0" eaLnBrk="1" fontAlgn="auto" latinLnBrk="0" hangingPunct="1">
              <a:lnSpc>
                <a:spcPct val="90000"/>
              </a:lnSpc>
              <a:spcBef>
                <a:spcPts val="0"/>
              </a:spcBef>
              <a:spcAft>
                <a:spcPts val="340"/>
              </a:spcAft>
              <a:buClrTx/>
              <a:buSzTx/>
              <a:buFontTx/>
              <a:buNone/>
              <a:tabLst/>
              <a:defRPr/>
            </a:pPr>
            <a:r>
              <a:rPr lang="en-US" sz="882" b="0" i="0" kern="1200" dirty="0">
                <a:solidFill>
                  <a:schemeClr val="tx1"/>
                </a:solidFill>
                <a:effectLst/>
                <a:ea typeface="+mn-ea"/>
                <a:cs typeface="+mn-cs"/>
              </a:rPr>
              <a:t>Manage access to an Azure subscription by using Azure role-based access control - https://docs.microsoft.com/learn/modules/manage-subscription-access-azure-rbac/3-elevate-your-access-user-access-admin</a:t>
            </a:r>
          </a:p>
          <a:p>
            <a:endParaRPr lang="en-US" sz="882" b="0" i="0" kern="1200" dirty="0">
              <a:solidFill>
                <a:schemeClr val="tx1"/>
              </a:solidFill>
              <a:effectLst/>
              <a:ea typeface="+mn-ea"/>
              <a:cs typeface="+mn-cs"/>
            </a:endParaRPr>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386CE63F-9E7F-4C04-9D0D-FCA25A8E9E86}" type="datetime8">
              <a:rPr lang="en-US" smtClean="0"/>
              <a:t>7/12/2021 6:46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30</a:t>
            </a:fld>
            <a:endParaRPr lang="en-US"/>
          </a:p>
        </p:txBody>
      </p:sp>
    </p:spTree>
    <p:extLst>
      <p:ext uri="{BB962C8B-B14F-4D97-AF65-F5344CB8AC3E}">
        <p14:creationId xmlns:p14="http://schemas.microsoft.com/office/powerpoint/2010/main" val="50162603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32742" rtl="0" eaLnBrk="1" fontAlgn="auto" latinLnBrk="0" hangingPunct="1">
              <a:lnSpc>
                <a:spcPct val="90000"/>
              </a:lnSpc>
              <a:spcBef>
                <a:spcPts val="0"/>
              </a:spcBef>
              <a:spcAft>
                <a:spcPts val="340"/>
              </a:spcAft>
              <a:buClrTx/>
              <a:buSzTx/>
              <a:buFontTx/>
              <a:buNone/>
              <a:tabLst/>
              <a:defRPr/>
            </a:pPr>
            <a:r>
              <a:rPr lang="en-US" dirty="0"/>
              <a:t>Custom roles for Azure resources - https://docs.microsoft.com/azure/role-based-access-control/custom-roles</a:t>
            </a:r>
          </a:p>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386CE63F-9E7F-4C04-9D0D-FCA25A8E9E86}" type="datetime8">
              <a:rPr lang="en-US" smtClean="0"/>
              <a:t>7/12/2021 6:46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31</a:t>
            </a:fld>
            <a:endParaRPr lang="en-US"/>
          </a:p>
        </p:txBody>
      </p:sp>
    </p:spTree>
    <p:extLst>
      <p:ext uri="{BB962C8B-B14F-4D97-AF65-F5344CB8AC3E}">
        <p14:creationId xmlns:p14="http://schemas.microsoft.com/office/powerpoint/2010/main" val="54793359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Manage Azure identities and governance (15-20%)</a:t>
            </a:r>
          </a:p>
          <a:p>
            <a:r>
              <a:rPr lang="en-US" dirty="0"/>
              <a:t>Manage subscriptions and governance</a:t>
            </a:r>
          </a:p>
          <a:p>
            <a:r>
              <a:rPr lang="en-US" dirty="0"/>
              <a:t>•  Manage subscriptions </a:t>
            </a:r>
          </a:p>
          <a:p>
            <a:r>
              <a:rPr lang="en-US" dirty="0"/>
              <a:t>•  Configure Cost Management </a:t>
            </a:r>
          </a:p>
        </p:txBody>
      </p:sp>
      <p:sp>
        <p:nvSpPr>
          <p:cNvPr id="4" name="Slide Number Placeholder 3"/>
          <p:cNvSpPr>
            <a:spLocks noGrp="1"/>
          </p:cNvSpPr>
          <p:nvPr>
            <p:ph type="sldNum" sz="quarter" idx="5"/>
          </p:nvPr>
        </p:nvSpPr>
        <p:spPr/>
        <p:txBody>
          <a:bodyPr/>
          <a:lstStyle/>
          <a:p>
            <a:fld id="{8507DC7E-BC41-4478-BA30-CBCC3A644F0A}" type="slidenum">
              <a:rPr lang="en-US" smtClean="0"/>
              <a:t>4</a:t>
            </a:fld>
            <a:endParaRPr lang="en-US"/>
          </a:p>
        </p:txBody>
      </p:sp>
    </p:spTree>
    <p:extLst>
      <p:ext uri="{BB962C8B-B14F-4D97-AF65-F5344CB8AC3E}">
        <p14:creationId xmlns:p14="http://schemas.microsoft.com/office/powerpoint/2010/main" val="293546355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Always consider having students walk-through the demonstrations themselves. Also, consider the overlap with the formal labs and your best use of time. </a:t>
            </a:r>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72E0C910-0166-48E0-B8EF-5071277A02A8}" type="datetime8">
              <a:rPr lang="en-US" smtClean="0"/>
              <a:t>7/12/2021 6:46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32</a:t>
            </a:fld>
            <a:endParaRPr lang="en-US"/>
          </a:p>
        </p:txBody>
      </p:sp>
    </p:spTree>
    <p:extLst>
      <p:ext uri="{BB962C8B-B14F-4D97-AF65-F5344CB8AC3E}">
        <p14:creationId xmlns:p14="http://schemas.microsoft.com/office/powerpoint/2010/main" val="344649759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Learn - https://docs.microsoft.com/en-us/learn/browse/</a:t>
            </a:r>
          </a:p>
          <a:p>
            <a:endParaRPr lang="en-US" dirty="0"/>
          </a:p>
        </p:txBody>
      </p:sp>
      <p:sp>
        <p:nvSpPr>
          <p:cNvPr id="4" name="Slide Number Placeholder 3"/>
          <p:cNvSpPr>
            <a:spLocks noGrp="1"/>
          </p:cNvSpPr>
          <p:nvPr>
            <p:ph type="sldNum" sz="quarter" idx="5"/>
          </p:nvPr>
        </p:nvSpPr>
        <p:spPr/>
        <p:txBody>
          <a:bodyPr/>
          <a:lstStyle/>
          <a:p>
            <a:fld id="{8507DC7E-BC41-4478-BA30-CBCC3A644F0A}" type="slidenum">
              <a:rPr lang="en-US" smtClean="0"/>
              <a:t>33</a:t>
            </a:fld>
            <a:endParaRPr lang="en-US"/>
          </a:p>
        </p:txBody>
      </p:sp>
    </p:spTree>
    <p:extLst>
      <p:ext uri="{BB962C8B-B14F-4D97-AF65-F5344CB8AC3E}">
        <p14:creationId xmlns:p14="http://schemas.microsoft.com/office/powerpoint/2010/main" val="295262319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8507DC7E-BC41-4478-BA30-CBCC3A644F0A}" type="slidenum">
              <a:rPr lang="en-US" smtClean="0"/>
              <a:t>34</a:t>
            </a:fld>
            <a:endParaRPr lang="en-US"/>
          </a:p>
        </p:txBody>
      </p:sp>
    </p:spTree>
    <p:extLst>
      <p:ext uri="{BB962C8B-B14F-4D97-AF65-F5344CB8AC3E}">
        <p14:creationId xmlns:p14="http://schemas.microsoft.com/office/powerpoint/2010/main" val="33727287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32742" rtl="0" eaLnBrk="1" fontAlgn="auto" latinLnBrk="0" hangingPunct="1">
              <a:lnSpc>
                <a:spcPct val="90000"/>
              </a:lnSpc>
              <a:spcBef>
                <a:spcPts val="0"/>
              </a:spcBef>
              <a:spcAft>
                <a:spcPts val="340"/>
              </a:spcAft>
              <a:buClrTx/>
              <a:buSzTx/>
              <a:buFontTx/>
              <a:buNone/>
              <a:tabLst/>
              <a:defRPr/>
            </a:pPr>
            <a:r>
              <a:rPr lang="en-US" dirty="0"/>
              <a:t>LAB 02a - Manage Subscriptions and RBAC - ESTIMATED DURATION 30 MIN</a:t>
            </a:r>
          </a:p>
          <a:p>
            <a:pPr marL="0" marR="0" lvl="0" indent="0" algn="l" defTabSz="932742" rtl="0" eaLnBrk="1" fontAlgn="auto" latinLnBrk="0" hangingPunct="1">
              <a:lnSpc>
                <a:spcPct val="90000"/>
              </a:lnSpc>
              <a:spcBef>
                <a:spcPts val="0"/>
              </a:spcBef>
              <a:spcAft>
                <a:spcPts val="340"/>
              </a:spcAft>
              <a:buClrTx/>
              <a:buSzTx/>
              <a:buFontTx/>
              <a:buNone/>
              <a:tabLst/>
              <a:defRPr/>
            </a:pPr>
            <a:r>
              <a:rPr lang="en-US" dirty="0"/>
              <a:t>Lab Repository - https://microsoftlearning.github.io/AZ-104-MicrosoftAzureAdministrator/</a:t>
            </a:r>
          </a:p>
          <a:p>
            <a:pPr marL="0" marR="0" lvl="0" indent="0" algn="l" defTabSz="932742" rtl="0" eaLnBrk="1" fontAlgn="auto" latinLnBrk="0" hangingPunct="1">
              <a:lnSpc>
                <a:spcPct val="90000"/>
              </a:lnSpc>
              <a:spcBef>
                <a:spcPts val="0"/>
              </a:spcBef>
              <a:spcAft>
                <a:spcPts val="340"/>
              </a:spcAft>
              <a:buClrTx/>
              <a:buSzTx/>
              <a:buFontTx/>
              <a:buNone/>
              <a:tabLst/>
              <a:defRPr/>
            </a:pPr>
            <a:endParaRPr lang="en-US" dirty="0"/>
          </a:p>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35</a:t>
            </a:fld>
            <a:endParaRPr lang="en-US"/>
          </a:p>
        </p:txBody>
      </p:sp>
    </p:spTree>
    <p:extLst>
      <p:ext uri="{BB962C8B-B14F-4D97-AF65-F5344CB8AC3E}">
        <p14:creationId xmlns:p14="http://schemas.microsoft.com/office/powerpoint/2010/main" val="38150150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32742" rtl="0" eaLnBrk="1" fontAlgn="auto" latinLnBrk="0" hangingPunct="1">
              <a:lnSpc>
                <a:spcPct val="90000"/>
              </a:lnSpc>
              <a:spcBef>
                <a:spcPts val="0"/>
              </a:spcBef>
              <a:spcAft>
                <a:spcPts val="340"/>
              </a:spcAft>
              <a:buClrTx/>
              <a:buSzTx/>
              <a:buFontTx/>
              <a:buNone/>
              <a:tabLst/>
              <a:defRPr/>
            </a:pPr>
            <a:r>
              <a:rPr lang="en-US" dirty="0"/>
              <a:t>LAB 02b - Manage Governance via Azure Policy - ESTIMATED DURATION 30 MIN</a:t>
            </a:r>
          </a:p>
          <a:p>
            <a:pPr marL="0" marR="0" lvl="0" indent="0" algn="l" defTabSz="932742" rtl="0" eaLnBrk="1" fontAlgn="auto" latinLnBrk="0" hangingPunct="1">
              <a:lnSpc>
                <a:spcPct val="90000"/>
              </a:lnSpc>
              <a:spcBef>
                <a:spcPts val="0"/>
              </a:spcBef>
              <a:spcAft>
                <a:spcPts val="340"/>
              </a:spcAft>
              <a:buClrTx/>
              <a:buSzTx/>
              <a:buFontTx/>
              <a:buNone/>
              <a:tabLst/>
              <a:defRPr/>
            </a:pPr>
            <a:r>
              <a:rPr lang="en-US" dirty="0"/>
              <a:t>Lab Repository - https://microsoftlearning.github.io/AZ-104-MicrosoftAzureAdministrator/</a:t>
            </a:r>
          </a:p>
          <a:p>
            <a:pPr marL="0" marR="0" lvl="0" indent="0" algn="l" defTabSz="932742" rtl="0" eaLnBrk="1" fontAlgn="auto" latinLnBrk="0" hangingPunct="1">
              <a:lnSpc>
                <a:spcPct val="90000"/>
              </a:lnSpc>
              <a:spcBef>
                <a:spcPts val="0"/>
              </a:spcBef>
              <a:spcAft>
                <a:spcPts val="340"/>
              </a:spcAft>
              <a:buClrTx/>
              <a:buSzTx/>
              <a:buFontTx/>
              <a:buNone/>
              <a:tabLst/>
              <a:defRPr/>
            </a:pPr>
            <a:endParaRPr lang="en-US" dirty="0"/>
          </a:p>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37</a:t>
            </a:fld>
            <a:endParaRPr lang="en-US"/>
          </a:p>
        </p:txBody>
      </p:sp>
    </p:spTree>
    <p:extLst>
      <p:ext uri="{BB962C8B-B14F-4D97-AF65-F5344CB8AC3E}">
        <p14:creationId xmlns:p14="http://schemas.microsoft.com/office/powerpoint/2010/main" val="191471983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38</a:t>
            </a:fld>
            <a:endParaRPr lang="en-US"/>
          </a:p>
        </p:txBody>
      </p:sp>
    </p:spTree>
    <p:extLst>
      <p:ext uri="{BB962C8B-B14F-4D97-AF65-F5344CB8AC3E}">
        <p14:creationId xmlns:p14="http://schemas.microsoft.com/office/powerpoint/2010/main" val="333829702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sz="900" b="0" i="0" u="none" strike="noStrike" kern="1200" dirty="0">
                <a:solidFill>
                  <a:schemeClr val="tx1"/>
                </a:solidFill>
                <a:effectLst/>
                <a:ea typeface="+mn-ea"/>
                <a:cs typeface="+mn-cs"/>
              </a:rPr>
              <a:t>A list of regions and their locations is available at </a:t>
            </a:r>
            <a:r>
              <a:rPr lang="en-IE" sz="900" u="sng" dirty="0"/>
              <a:t>https://azure.microsoft.com/en-us/global-infrastructure/locations/</a:t>
            </a:r>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72E0C910-0166-48E0-B8EF-5071277A02A8}" type="datetime8">
              <a:rPr lang="en-US" smtClean="0"/>
              <a:t>7/12/2021 6:46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5</a:t>
            </a:fld>
            <a:endParaRPr lang="en-US"/>
          </a:p>
        </p:txBody>
      </p:sp>
    </p:spTree>
    <p:extLst>
      <p:ext uri="{BB962C8B-B14F-4D97-AF65-F5344CB8AC3E}">
        <p14:creationId xmlns:p14="http://schemas.microsoft.com/office/powerpoint/2010/main" val="188568122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367" rtl="0" eaLnBrk="1" fontAlgn="auto" latinLnBrk="0" hangingPunct="1">
              <a:lnSpc>
                <a:spcPct val="90000"/>
              </a:lnSpc>
              <a:spcBef>
                <a:spcPts val="0"/>
              </a:spcBef>
              <a:spcAft>
                <a:spcPts val="333"/>
              </a:spcAft>
              <a:buClrTx/>
              <a:buSzTx/>
              <a:buFontTx/>
              <a:buNone/>
              <a:tabLst/>
              <a:defRPr/>
            </a:pPr>
            <a:r>
              <a:rPr lang="en-US" sz="882" kern="1200" dirty="0">
                <a:solidFill>
                  <a:schemeClr val="tx1"/>
                </a:solidFill>
                <a:effectLst/>
                <a:ea typeface="+mn-ea"/>
                <a:cs typeface="+mn-cs"/>
              </a:rPr>
              <a:t>Create an additional Azure subscription - https://docs.microsoft.com/en-us/azure/cost-management-billing/manage/create-subscription</a:t>
            </a:r>
          </a:p>
          <a:p>
            <a:pPr marL="0" marR="0" lvl="0" indent="0" algn="l" defTabSz="914367" rtl="0" eaLnBrk="1" fontAlgn="auto" latinLnBrk="0" hangingPunct="1">
              <a:lnSpc>
                <a:spcPct val="90000"/>
              </a:lnSpc>
              <a:spcBef>
                <a:spcPts val="0"/>
              </a:spcBef>
              <a:spcAft>
                <a:spcPts val="333"/>
              </a:spcAft>
              <a:buClrTx/>
              <a:buSzTx/>
              <a:buFontTx/>
              <a:buNone/>
              <a:tabLst/>
              <a:defRPr/>
            </a:pPr>
            <a:endParaRPr lang="en-US" sz="882" kern="1200" dirty="0">
              <a:solidFill>
                <a:schemeClr val="tx1"/>
              </a:solidFill>
              <a:effectLst/>
              <a:ea typeface="+mn-ea"/>
              <a:cs typeface="+mn-cs"/>
            </a:endParaRPr>
          </a:p>
          <a:p>
            <a:pPr marL="0" marR="0" lvl="0" indent="0" algn="l" defTabSz="914367" rtl="0" eaLnBrk="1" fontAlgn="auto" latinLnBrk="0" hangingPunct="1">
              <a:lnSpc>
                <a:spcPct val="90000"/>
              </a:lnSpc>
              <a:spcBef>
                <a:spcPts val="0"/>
              </a:spcBef>
              <a:spcAft>
                <a:spcPts val="333"/>
              </a:spcAft>
              <a:buClrTx/>
              <a:buSzTx/>
              <a:buFontTx/>
              <a:buNone/>
              <a:tabLst/>
              <a:defRPr/>
            </a:pPr>
            <a:r>
              <a:rPr lang="en-US" sz="882" kern="1200" dirty="0">
                <a:solidFill>
                  <a:schemeClr val="tx1"/>
                </a:solidFill>
                <a:effectLst/>
                <a:ea typeface="+mn-ea"/>
                <a:cs typeface="+mn-cs"/>
              </a:rPr>
              <a:t>Change your Azure subscription to a different offer - https://docs.microsoft.com/en-us/azure/cost-management-billing/manage/switch-azure-offer</a:t>
            </a:r>
          </a:p>
          <a:p>
            <a:pPr marL="0" marR="0" lvl="0" indent="0" algn="l" defTabSz="914367" rtl="0" eaLnBrk="1" fontAlgn="auto" latinLnBrk="0" hangingPunct="1">
              <a:lnSpc>
                <a:spcPct val="90000"/>
              </a:lnSpc>
              <a:spcBef>
                <a:spcPts val="0"/>
              </a:spcBef>
              <a:spcAft>
                <a:spcPts val="333"/>
              </a:spcAft>
              <a:buClrTx/>
              <a:buSzTx/>
              <a:buFontTx/>
              <a:buNone/>
              <a:tabLst/>
              <a:defRPr/>
            </a:pPr>
            <a:endParaRPr lang="en-US" sz="882" kern="1200" dirty="0">
              <a:solidFill>
                <a:schemeClr val="tx1"/>
              </a:solidFill>
              <a:effectLst/>
              <a:ea typeface="+mn-ea"/>
              <a:cs typeface="+mn-cs"/>
            </a:endParaRPr>
          </a:p>
          <a:p>
            <a:pPr marL="0" marR="0" lvl="0" indent="0" algn="l" defTabSz="914367" rtl="0" eaLnBrk="1" fontAlgn="auto" latinLnBrk="0" hangingPunct="1">
              <a:lnSpc>
                <a:spcPct val="90000"/>
              </a:lnSpc>
              <a:spcBef>
                <a:spcPts val="0"/>
              </a:spcBef>
              <a:spcAft>
                <a:spcPts val="333"/>
              </a:spcAft>
              <a:buClrTx/>
              <a:buSzTx/>
              <a:buFontTx/>
              <a:buNone/>
              <a:tabLst/>
              <a:defRPr/>
            </a:pPr>
            <a:r>
              <a:rPr lang="en-US" sz="882" kern="1200" dirty="0">
                <a:solidFill>
                  <a:schemeClr val="tx1"/>
                </a:solidFill>
                <a:effectLst/>
                <a:ea typeface="+mn-ea"/>
                <a:cs typeface="+mn-cs"/>
              </a:rPr>
              <a:t>✔️ Do you know how many subscriptions your organization has? </a:t>
            </a:r>
          </a:p>
          <a:p>
            <a:pPr marL="0" marR="0" lvl="0" indent="0" algn="l" defTabSz="914367" rtl="0" eaLnBrk="1" fontAlgn="auto" latinLnBrk="0" hangingPunct="1">
              <a:lnSpc>
                <a:spcPct val="90000"/>
              </a:lnSpc>
              <a:spcBef>
                <a:spcPts val="0"/>
              </a:spcBef>
              <a:spcAft>
                <a:spcPts val="333"/>
              </a:spcAft>
              <a:buClrTx/>
              <a:buSzTx/>
              <a:buFontTx/>
              <a:buNone/>
              <a:tabLst/>
              <a:defRPr/>
            </a:pPr>
            <a:endParaRPr lang="en-US" sz="882" kern="1200" dirty="0">
              <a:solidFill>
                <a:schemeClr val="tx1"/>
              </a:solidFill>
              <a:effectLst/>
              <a:ea typeface="+mn-ea"/>
              <a:cs typeface="+mn-cs"/>
            </a:endParaRPr>
          </a:p>
          <a:p>
            <a:pPr marL="0" marR="0" lvl="0" indent="0" algn="l" defTabSz="914367" rtl="0" eaLnBrk="1" fontAlgn="auto" latinLnBrk="0" hangingPunct="1">
              <a:lnSpc>
                <a:spcPct val="90000"/>
              </a:lnSpc>
              <a:spcBef>
                <a:spcPts val="0"/>
              </a:spcBef>
              <a:spcAft>
                <a:spcPts val="333"/>
              </a:spcAft>
              <a:buClrTx/>
              <a:buSzTx/>
              <a:buFontTx/>
              <a:buNone/>
              <a:tabLst/>
              <a:defRPr/>
            </a:pPr>
            <a:r>
              <a:rPr lang="en-US" sz="882" kern="1200" dirty="0">
                <a:solidFill>
                  <a:schemeClr val="tx1"/>
                </a:solidFill>
                <a:effectLst/>
                <a:ea typeface="+mn-ea"/>
                <a:cs typeface="+mn-cs"/>
              </a:rPr>
              <a:t>Clarification on the last bullet - </a:t>
            </a:r>
            <a:r>
              <a:rPr lang="en-US" sz="1600" b="0" i="0" dirty="0">
                <a:effectLst/>
                <a:latin typeface="Segoe UI VSS (Regular)"/>
              </a:rPr>
              <a:t>Only Identities in Azure Active Directory (Azure AD) or in a directory that is trusted by Azure AD (such as a work or school organization) can create a Subscription.  For example, Account Owner role can be used to create a Subscription in an Enterprise Agreement.</a:t>
            </a:r>
            <a:endParaRPr lang="en-US" sz="800" dirty="0"/>
          </a:p>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72E0C910-0166-48E0-B8EF-5071277A02A8}" type="datetime8">
              <a:rPr lang="en-US" smtClean="0"/>
              <a:t>7/12/2021 6:46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6</a:t>
            </a:fld>
            <a:endParaRPr lang="en-US"/>
          </a:p>
        </p:txBody>
      </p:sp>
    </p:spTree>
    <p:extLst>
      <p:ext uri="{BB962C8B-B14F-4D97-AF65-F5344CB8AC3E}">
        <p14:creationId xmlns:p14="http://schemas.microsoft.com/office/powerpoint/2010/main" val="354934365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32742" rtl="0" eaLnBrk="1" fontAlgn="auto" latinLnBrk="0" hangingPunct="1">
              <a:lnSpc>
                <a:spcPct val="90000"/>
              </a:lnSpc>
              <a:spcBef>
                <a:spcPts val="0"/>
              </a:spcBef>
              <a:spcAft>
                <a:spcPts val="340"/>
              </a:spcAft>
              <a:buClrTx/>
              <a:buSzTx/>
              <a:buFontTx/>
              <a:buNone/>
              <a:tabLst/>
              <a:defRPr/>
            </a:pPr>
            <a:r>
              <a:rPr lang="en-US" dirty="0"/>
              <a:t>Subscription decision guide - https://docs.microsoft.com/en-us/azure/cloud-adoption-framework/decision-guides/subscriptions/</a:t>
            </a:r>
          </a:p>
          <a:p>
            <a:endParaRPr lang="en-US" dirty="0"/>
          </a:p>
          <a:p>
            <a:r>
              <a:rPr lang="en-US" dirty="0"/>
              <a:t>✔️ Which subscription model are you most interested in? </a:t>
            </a:r>
          </a:p>
          <a:p>
            <a:endParaRPr lang="en-US" dirty="0"/>
          </a:p>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72E0C910-0166-48E0-B8EF-5071277A02A8}" type="datetime8">
              <a:rPr lang="en-US" smtClean="0"/>
              <a:t>7/12/2021 6:46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7</a:t>
            </a:fld>
            <a:endParaRPr lang="en-US"/>
          </a:p>
        </p:txBody>
      </p:sp>
    </p:spTree>
    <p:extLst>
      <p:ext uri="{BB962C8B-B14F-4D97-AF65-F5344CB8AC3E}">
        <p14:creationId xmlns:p14="http://schemas.microsoft.com/office/powerpoint/2010/main" val="168386527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Credit card information is used for identity verification only. You won’t be charged for any services until you upgrade.</a:t>
            </a: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7/12/2021 6:46 AM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8</a:t>
            </a:fld>
            <a:endParaRPr lang="en-US"/>
          </a:p>
        </p:txBody>
      </p:sp>
    </p:spTree>
    <p:extLst>
      <p:ext uri="{BB962C8B-B14F-4D97-AF65-F5344CB8AC3E}">
        <p14:creationId xmlns:p14="http://schemas.microsoft.com/office/powerpoint/2010/main" val="327061071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What is Azure Cost Management and Billing? - https://docs.microsoft.com/en-us/azure/cost-management-billing/cost-management-billing-overview</a:t>
            </a:r>
          </a:p>
          <a:p>
            <a:endParaRPr lang="en-US" dirty="0"/>
          </a:p>
          <a:p>
            <a:r>
              <a:rPr lang="en-US" dirty="0" err="1"/>
              <a:t>Quickstart</a:t>
            </a:r>
            <a:r>
              <a:rPr lang="en-US" dirty="0"/>
              <a:t>: Explore and analyze costs with cost analysis - https://docs.microsoft.com/en-us/azure/cost-management-billing/costs/quick-acm-cost-analysis</a:t>
            </a:r>
          </a:p>
          <a:p>
            <a:endParaRPr lang="en-US" dirty="0"/>
          </a:p>
          <a:p>
            <a:r>
              <a:rPr lang="en-US" dirty="0"/>
              <a:t>Analyze costs and create budgets with Azure Cost Management - https://docs.microsoft.com/en-us/learn/modules/analyze-costs-create-budgets-azure-cost-management/</a:t>
            </a:r>
          </a:p>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9</a:t>
            </a:fld>
            <a:endParaRPr lang="en-US"/>
          </a:p>
        </p:txBody>
      </p:sp>
    </p:spTree>
    <p:extLst>
      <p:ext uri="{BB962C8B-B14F-4D97-AF65-F5344CB8AC3E}">
        <p14:creationId xmlns:p14="http://schemas.microsoft.com/office/powerpoint/2010/main" val="94055036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882" kern="1200" dirty="0">
                <a:solidFill>
                  <a:schemeClr val="tx1"/>
                </a:solidFill>
                <a:effectLst/>
                <a:ea typeface="+mn-ea"/>
                <a:cs typeface="+mn-cs"/>
              </a:rPr>
              <a:t>Resource naming and tagging decision guide - https://docs.microsoft.com/en-us/azure/cloud-adoption-framework/decision-guides/resource-tagging	</a:t>
            </a:r>
          </a:p>
          <a:p>
            <a:endParaRPr lang="en-US" sz="882" kern="1200" dirty="0">
              <a:solidFill>
                <a:schemeClr val="tx1"/>
              </a:solidFill>
              <a:effectLst/>
              <a:ea typeface="+mn-ea"/>
              <a:cs typeface="+mn-cs"/>
            </a:endParaRPr>
          </a:p>
          <a:p>
            <a:r>
              <a:rPr lang="en-US" sz="882" kern="1200" dirty="0">
                <a:solidFill>
                  <a:schemeClr val="tx1"/>
                </a:solidFill>
                <a:effectLst/>
                <a:ea typeface="+mn-ea"/>
                <a:cs typeface="+mn-cs"/>
              </a:rPr>
              <a:t>✔️ If you need to create a lot of tags you will want to do that programmatically. You can use PowerShell or the CLI.</a:t>
            </a:r>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7/12/2021 6:46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10</a:t>
            </a:fld>
            <a:endParaRPr lang="en-US"/>
          </a:p>
        </p:txBody>
      </p:sp>
    </p:spTree>
    <p:extLst>
      <p:ext uri="{BB962C8B-B14F-4D97-AF65-F5344CB8AC3E}">
        <p14:creationId xmlns:p14="http://schemas.microsoft.com/office/powerpoint/2010/main" val="221639291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5">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F7E4AC65-3150-034F-B089-A8B21D5F2E61}"/>
              </a:ext>
            </a:extLst>
          </p:cNvPr>
          <p:cNvSpPr>
            <a:spLocks noGrp="1"/>
          </p:cNvSpPr>
          <p:nvPr>
            <p:ph type="title"/>
          </p:nvPr>
        </p:nvSpPr>
        <p:spPr>
          <a:xfrm>
            <a:off x="437277" y="2582862"/>
            <a:ext cx="5537797" cy="1828800"/>
          </a:xfrm>
          <a:prstGeom prst="rect">
            <a:avLst/>
          </a:prstGeom>
          <a:noFill/>
        </p:spPr>
        <p:txBody>
          <a:bodyPr lIns="0" tIns="0" rIns="0" bIns="182880" anchor="b" anchorCtr="0"/>
          <a:lstStyle>
            <a:lvl1pPr>
              <a:defRPr sz="4800" strike="noStrike" spc="-50" baseline="0">
                <a:solidFill>
                  <a:srgbClr val="000000"/>
                </a:solidFill>
              </a:defRPr>
            </a:lvl1pPr>
          </a:lstStyle>
          <a:p>
            <a:endParaRPr lang="en-US"/>
          </a:p>
        </p:txBody>
      </p:sp>
      <p:pic>
        <p:nvPicPr>
          <p:cNvPr id="8" name="Picture 7" descr="Microsoft Azure logo">
            <a:extLst>
              <a:ext uri="{FF2B5EF4-FFF2-40B4-BE49-F238E27FC236}">
                <a16:creationId xmlns:a16="http://schemas.microsoft.com/office/drawing/2014/main" id="{4A30F35A-BAFD-4B2D-AB0B-07BDB81E88C5}"/>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463276" y="448056"/>
            <a:ext cx="1362456" cy="192347"/>
          </a:xfrm>
          <a:prstGeom prst="rect">
            <a:avLst/>
          </a:prstGeom>
        </p:spPr>
      </p:pic>
      <p:sp>
        <p:nvSpPr>
          <p:cNvPr id="3" name="Footer Placeholder 1">
            <a:extLst>
              <a:ext uri="{FF2B5EF4-FFF2-40B4-BE49-F238E27FC236}">
                <a16:creationId xmlns:a16="http://schemas.microsoft.com/office/drawing/2014/main" id="{62B00059-8BDD-4D63-AEED-E873AFF3EAA4}"/>
              </a:ext>
            </a:extLst>
          </p:cNvPr>
          <p:cNvSpPr txBox="1">
            <a:spLocks/>
          </p:cNvSpPr>
          <p:nvPr userDrawn="1"/>
        </p:nvSpPr>
        <p:spPr>
          <a:xfrm>
            <a:off x="9126319" y="6583737"/>
            <a:ext cx="3310156" cy="138499"/>
          </a:xfrm>
          <a:prstGeom prst="rect">
            <a:avLst/>
          </a:prstGeom>
        </p:spPr>
        <p:txBody>
          <a:bodyPr vert="horz" wrap="square"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340294545"/>
      </p:ext>
    </p:extLst>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p:cSld name="Titl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27038" y="632779"/>
            <a:ext cx="11571287" cy="411162"/>
          </a:xfrm>
          <a:prstGeom prst="rect">
            <a:avLst/>
          </a:prstGeom>
        </p:spPr>
        <p:txBody>
          <a:bodyPr wrap="square" lIns="0" tIns="0" rIns="0" bIns="0">
            <a:spAutoFit/>
          </a:bodyPr>
          <a:lstStyle>
            <a:lvl1pPr>
              <a:lnSpc>
                <a:spcPts val="3200"/>
              </a:lnSpc>
              <a:defRPr sz="2800" strike="noStrike">
                <a:solidFill>
                  <a:srgbClr val="000000"/>
                </a:solidFill>
              </a:defRPr>
            </a:lvl1pPr>
          </a:lstStyle>
          <a:p>
            <a:r>
              <a:rPr lang="en-US" dirty="0"/>
              <a:t>Title</a:t>
            </a:r>
          </a:p>
        </p:txBody>
      </p:sp>
      <p:sp>
        <p:nvSpPr>
          <p:cNvPr id="6" name="Footer Placeholder 1">
            <a:extLst>
              <a:ext uri="{FF2B5EF4-FFF2-40B4-BE49-F238E27FC236}">
                <a16:creationId xmlns:a16="http://schemas.microsoft.com/office/drawing/2014/main" id="{8486A157-0BB4-4594-83C0-72E6508C9CD1}"/>
              </a:ext>
            </a:extLst>
          </p:cNvPr>
          <p:cNvSpPr txBox="1">
            <a:spLocks/>
          </p:cNvSpPr>
          <p:nvPr userDrawn="1"/>
        </p:nvSpPr>
        <p:spPr>
          <a:xfrm>
            <a:off x="9126319" y="6583737"/>
            <a:ext cx="3310156" cy="138499"/>
          </a:xfrm>
          <a:prstGeom prst="rect">
            <a:avLst/>
          </a:prstGeom>
        </p:spPr>
        <p:txBody>
          <a:bodyPr vert="horz" wrap="square"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4107187434"/>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p:cSld name="3_Titl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65139" y="3292078"/>
            <a:ext cx="2506662" cy="410369"/>
          </a:xfrm>
          <a:prstGeom prst="rect">
            <a:avLst/>
          </a:prstGeom>
        </p:spPr>
        <p:txBody>
          <a:bodyPr wrap="square" lIns="0" tIns="0" rIns="0" bIns="0" anchor="ctr">
            <a:spAutoFit/>
          </a:bodyPr>
          <a:lstStyle>
            <a:lvl1pPr>
              <a:lnSpc>
                <a:spcPts val="3200"/>
              </a:lnSpc>
              <a:defRPr sz="2800" strike="noStrike">
                <a:solidFill>
                  <a:schemeClr val="bg1"/>
                </a:solidFill>
              </a:defRPr>
            </a:lvl1pPr>
          </a:lstStyle>
          <a:p>
            <a:r>
              <a:rPr lang="en-US"/>
              <a:t>Title</a:t>
            </a:r>
          </a:p>
        </p:txBody>
      </p:sp>
      <p:sp>
        <p:nvSpPr>
          <p:cNvPr id="8" name="Footer Placeholder 1">
            <a:extLst>
              <a:ext uri="{FF2B5EF4-FFF2-40B4-BE49-F238E27FC236}">
                <a16:creationId xmlns:a16="http://schemas.microsoft.com/office/drawing/2014/main" id="{CF43956B-668C-471C-9485-7E53C0C8BB4C}"/>
              </a:ext>
            </a:extLst>
          </p:cNvPr>
          <p:cNvSpPr txBox="1">
            <a:spLocks/>
          </p:cNvSpPr>
          <p:nvPr userDrawn="1"/>
        </p:nvSpPr>
        <p:spPr>
          <a:xfrm>
            <a:off x="9126319" y="6583737"/>
            <a:ext cx="3310156" cy="138499"/>
          </a:xfrm>
          <a:prstGeom prst="rect">
            <a:avLst/>
          </a:prstGeom>
        </p:spPr>
        <p:txBody>
          <a:bodyPr vert="horz" wrap="square"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451886731"/>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Section divider">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D1FDE817-4581-481C-9C54-D23C2F82ACA3}"/>
              </a:ext>
            </a:extLst>
          </p:cNvPr>
          <p:cNvSpPr>
            <a:spLocks noGrp="1"/>
          </p:cNvSpPr>
          <p:nvPr>
            <p:ph type="title" hasCustomPrompt="1"/>
          </p:nvPr>
        </p:nvSpPr>
        <p:spPr>
          <a:xfrm>
            <a:off x="596951" y="3243000"/>
            <a:ext cx="9070923" cy="508524"/>
          </a:xfrm>
          <a:noFill/>
        </p:spPr>
        <p:txBody>
          <a:bodyPr wrap="square" lIns="0" tIns="0" rIns="0" bIns="0" anchor="b" anchorCtr="0">
            <a:spAutoFit/>
          </a:bodyPr>
          <a:lstStyle>
            <a:lvl1pPr algn="l" defTabSz="951304" rtl="0" eaLnBrk="1" latinLnBrk="0" hangingPunct="1">
              <a:lnSpc>
                <a:spcPct val="90000"/>
              </a:lnSpc>
              <a:spcBef>
                <a:spcPct val="0"/>
              </a:spcBef>
              <a:buNone/>
              <a:defRPr lang="en-US" sz="3600" b="0" kern="1200" cap="none" spc="-51" baseline="0" dirty="0">
                <a:ln w="3175">
                  <a:noFill/>
                </a:ln>
                <a:solidFill>
                  <a:schemeClr val="bg1"/>
                </a:solidFill>
                <a:effectLst/>
                <a:latin typeface="+mj-lt"/>
                <a:ea typeface="+mn-ea"/>
                <a:cs typeface="Segoe UI" pitchFamily="34" charset="0"/>
              </a:defRPr>
            </a:lvl1pPr>
          </a:lstStyle>
          <a:p>
            <a:r>
              <a:rPr lang="en-US" dirty="0"/>
              <a:t>Section title</a:t>
            </a:r>
          </a:p>
        </p:txBody>
      </p:sp>
      <p:sp>
        <p:nvSpPr>
          <p:cNvPr id="8" name="Footer Placeholder 1">
            <a:extLst>
              <a:ext uri="{FF2B5EF4-FFF2-40B4-BE49-F238E27FC236}">
                <a16:creationId xmlns:a16="http://schemas.microsoft.com/office/drawing/2014/main" id="{6A3AC91E-2806-47B3-A75D-5F652963CD06}"/>
              </a:ext>
            </a:extLst>
          </p:cNvPr>
          <p:cNvSpPr txBox="1">
            <a:spLocks/>
          </p:cNvSpPr>
          <p:nvPr userDrawn="1"/>
        </p:nvSpPr>
        <p:spPr>
          <a:xfrm>
            <a:off x="9126319" y="6583737"/>
            <a:ext cx="3310156" cy="138499"/>
          </a:xfrm>
          <a:prstGeom prst="rect">
            <a:avLst/>
          </a:prstGeom>
        </p:spPr>
        <p:txBody>
          <a:bodyPr vert="horz" wrap="square"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735891136"/>
      </p:ext>
    </p:extLst>
  </p:cSld>
  <p:clrMapOvr>
    <a:masterClrMapping/>
  </p:clrMapOvr>
  <p:transition>
    <p:fade/>
  </p:transition>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65138" y="567457"/>
            <a:ext cx="11530584" cy="830020"/>
          </a:xfrm>
          <a:prstGeom prst="rect">
            <a:avLst/>
          </a:prstGeom>
        </p:spPr>
        <p:txBody>
          <a:bodyPr vert="horz" wrap="square" lIns="0" tIns="91440" rIns="146304" bIns="91440" rtlCol="0" anchor="t">
            <a:noAutofit/>
          </a:bodyPr>
          <a:lstStyle/>
          <a:p>
            <a:r>
              <a:rPr lang="en-US"/>
              <a:t>Heading Segoe UI </a:t>
            </a:r>
            <a:r>
              <a:rPr lang="en-US" err="1"/>
              <a:t>Semibold</a:t>
            </a:r>
            <a:r>
              <a:rPr lang="en-US"/>
              <a:t> 28/32</a:t>
            </a:r>
          </a:p>
        </p:txBody>
      </p:sp>
      <p:sp>
        <p:nvSpPr>
          <p:cNvPr id="4" name="Text Placeholder 3"/>
          <p:cNvSpPr>
            <a:spLocks noGrp="1"/>
          </p:cNvSpPr>
          <p:nvPr>
            <p:ph type="body" idx="1"/>
          </p:nvPr>
        </p:nvSpPr>
        <p:spPr>
          <a:xfrm>
            <a:off x="465138" y="1853742"/>
            <a:ext cx="11456988" cy="2062103"/>
          </a:xfrm>
          <a:prstGeom prst="rect">
            <a:avLst/>
          </a:prstGeom>
        </p:spPr>
        <p:txBody>
          <a:bodyPr vert="horz" wrap="square" lIns="0" tIns="91440" rIns="146304" bIns="91440" rtlCol="0">
            <a:spAutoFit/>
          </a:bodyPr>
          <a:lstStyle/>
          <a:p>
            <a:pPr lvl="1"/>
            <a:r>
              <a:rPr lang="en-US"/>
              <a:t>Large: subhead Segoe UI Regular 20/24</a:t>
            </a:r>
          </a:p>
          <a:p>
            <a:pPr lvl="1"/>
            <a:endParaRPr lang="en-US"/>
          </a:p>
          <a:p>
            <a:pPr lvl="2"/>
            <a:r>
              <a:rPr lang="en-US"/>
              <a:t>Medium: paragraph heading Segoe UI </a:t>
            </a:r>
            <a:r>
              <a:rPr lang="en-US" err="1"/>
              <a:t>Semibold</a:t>
            </a:r>
            <a:r>
              <a:rPr lang="en-US"/>
              <a:t> 14/18</a:t>
            </a:r>
          </a:p>
          <a:p>
            <a:pPr lvl="3"/>
            <a:r>
              <a:rPr lang="en-US"/>
              <a:t>Medium: paragraph body copy Segoe UI Regular 14/18</a:t>
            </a:r>
          </a:p>
          <a:p>
            <a:pPr lvl="3"/>
            <a:endParaRPr lang="en-US"/>
          </a:p>
          <a:p>
            <a:pPr lvl="4"/>
            <a:r>
              <a:rPr lang="en-US"/>
              <a:t>Small: caption heading Segoe UI Bold 10/12</a:t>
            </a:r>
          </a:p>
          <a:p>
            <a:pPr lvl="6"/>
            <a:r>
              <a:rPr lang="en-US"/>
              <a:t>Small: caption body copy Segoe UI Regular 10/12</a:t>
            </a:r>
          </a:p>
          <a:p>
            <a:pPr lvl="6"/>
            <a:endParaRPr lang="en-US"/>
          </a:p>
          <a:p>
            <a:pPr lvl="6"/>
            <a:endParaRPr lang="en-US"/>
          </a:p>
        </p:txBody>
      </p:sp>
      <p:pic>
        <p:nvPicPr>
          <p:cNvPr id="7" name="Picture 6"/>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rot="5400000">
            <a:off x="9621908" y="2898552"/>
            <a:ext cx="6979503" cy="1188133"/>
          </a:xfrm>
          <a:prstGeom prst="rect">
            <a:avLst/>
          </a:prstGeom>
        </p:spPr>
      </p:pic>
    </p:spTree>
    <p:extLst>
      <p:ext uri="{BB962C8B-B14F-4D97-AF65-F5344CB8AC3E}">
        <p14:creationId xmlns:p14="http://schemas.microsoft.com/office/powerpoint/2010/main" val="1881724970"/>
      </p:ext>
    </p:extLst>
  </p:cSld>
  <p:clrMap bg1="lt1" tx1="dk1" bg2="lt2" tx2="dk2" accent1="accent1" accent2="accent2" accent3="accent3" accent4="accent4" accent5="accent5" accent6="accent6" hlink="hlink" folHlink="folHlink"/>
  <p:sldLayoutIdLst>
    <p:sldLayoutId id="2147484585" r:id="rId1"/>
    <p:sldLayoutId id="2147484562" r:id="rId2"/>
    <p:sldLayoutId id="2147484672" r:id="rId3"/>
    <p:sldLayoutId id="2147484671" r:id="rId4"/>
  </p:sldLayoutIdLst>
  <p:transition>
    <p:fade/>
  </p:transition>
  <p:hf hdr="0" dt="0"/>
  <p:txStyles>
    <p:titleStyle>
      <a:lvl1pPr algn="l" defTabSz="932742" rtl="0" eaLnBrk="1" latinLnBrk="0" hangingPunct="1">
        <a:lnSpc>
          <a:spcPct val="90000"/>
        </a:lnSpc>
        <a:spcBef>
          <a:spcPct val="0"/>
        </a:spcBef>
        <a:buNone/>
        <a:defRPr lang="en-US" sz="2800" b="0" kern="1200" cap="none" spc="-50" baseline="0" dirty="0" smtClean="0">
          <a:ln w="3175">
            <a:noFill/>
          </a:ln>
          <a:solidFill>
            <a:srgbClr val="000000"/>
          </a:solidFill>
          <a:effectLst/>
          <a:latin typeface="+mj-lt"/>
          <a:ea typeface="+mn-ea"/>
          <a:cs typeface="Segoe UI" pitchFamily="34" charset="0"/>
        </a:defRPr>
      </a:lvl1pPr>
    </p:titleStyle>
    <p:bodyStyle>
      <a:lvl1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2400" kern="1200" spc="-50" baseline="0">
          <a:solidFill>
            <a:srgbClr val="000000"/>
          </a:solidFill>
          <a:latin typeface="+mj-lt"/>
          <a:ea typeface="+mn-ea"/>
          <a:cs typeface="+mn-cs"/>
        </a:defRPr>
      </a:lvl1pPr>
      <a:lvl2pPr marL="0" marR="0" indent="0" algn="l" defTabSz="932742" rtl="0" eaLnBrk="1" fontAlgn="auto" latinLnBrk="0" hangingPunct="1">
        <a:lnSpc>
          <a:spcPct val="100000"/>
        </a:lnSpc>
        <a:spcBef>
          <a:spcPts val="0"/>
        </a:spcBef>
        <a:spcAft>
          <a:spcPts val="0"/>
        </a:spcAft>
        <a:buClrTx/>
        <a:buSzPct val="90000"/>
        <a:buFontTx/>
        <a:buNone/>
        <a:tabLst/>
        <a:defRPr sz="2000" kern="1200" spc="0" baseline="0">
          <a:solidFill>
            <a:srgbClr val="000000"/>
          </a:solidFill>
          <a:latin typeface="+mn-lt"/>
          <a:ea typeface="+mn-ea"/>
          <a:cs typeface="+mn-cs"/>
        </a:defRPr>
      </a:lvl2pPr>
      <a:lvl3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chemeClr val="tx2"/>
          </a:solidFill>
          <a:latin typeface="+mj-lt"/>
          <a:ea typeface="+mn-ea"/>
          <a:cs typeface="+mn-cs"/>
        </a:defRPr>
      </a:lvl3pPr>
      <a:lvl4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rgbClr val="000000"/>
          </a:solidFill>
          <a:latin typeface="+mn-lt"/>
          <a:ea typeface="+mn-ea"/>
          <a:cs typeface="+mn-cs"/>
        </a:defRPr>
      </a:lvl4pPr>
      <a:lvl5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000" b="1" kern="1200" spc="0" baseline="0">
          <a:solidFill>
            <a:srgbClr val="000000"/>
          </a:solidFill>
          <a:latin typeface="+mn-lt"/>
          <a:ea typeface="+mn-ea"/>
          <a:cs typeface="+mn-cs"/>
        </a:defRPr>
      </a:lvl5pPr>
      <a:lvl6pPr marL="2331854" indent="0" algn="l" defTabSz="932742" rtl="0" eaLnBrk="1" latinLnBrk="0" hangingPunct="1">
        <a:spcBef>
          <a:spcPct val="20000"/>
        </a:spcBef>
        <a:buFont typeface="Arial" pitchFamily="34" charset="0"/>
        <a:buNone/>
        <a:defRPr sz="2000" kern="1200">
          <a:solidFill>
            <a:schemeClr val="tx1"/>
          </a:solidFill>
          <a:latin typeface="+mn-lt"/>
          <a:ea typeface="+mn-ea"/>
          <a:cs typeface="+mn-cs"/>
        </a:defRPr>
      </a:lvl6pPr>
      <a:lvl7pPr marL="0" indent="0" algn="l" defTabSz="932742" rtl="0" eaLnBrk="1" latinLnBrk="0" hangingPunct="1">
        <a:lnSpc>
          <a:spcPct val="100000"/>
        </a:lnSpc>
        <a:spcBef>
          <a:spcPts val="0"/>
        </a:spcBef>
        <a:spcAft>
          <a:spcPts val="0"/>
        </a:spcAft>
        <a:buFont typeface="Arial" pitchFamily="34" charset="0"/>
        <a:buNone/>
        <a:defRPr sz="1000" kern="1200">
          <a:solidFill>
            <a:srgbClr val="000000"/>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31" pos="1349" userDrawn="1">
          <p15:clr>
            <a:srgbClr val="C35EA4"/>
          </p15:clr>
        </p15:guide>
        <p15:guide id="32" pos="1528" userDrawn="1">
          <p15:clr>
            <a:srgbClr val="C35EA4"/>
          </p15:clr>
        </p15:guide>
        <p15:guide id="33" pos="2621" userDrawn="1">
          <p15:clr>
            <a:srgbClr val="C35EA4"/>
          </p15:clr>
        </p15:guide>
        <p15:guide id="34" pos="2765" userDrawn="1">
          <p15:clr>
            <a:srgbClr val="C35EA4"/>
          </p15:clr>
        </p15:guide>
        <p15:guide id="35" pos="3854" userDrawn="1">
          <p15:clr>
            <a:srgbClr val="C35EA4"/>
          </p15:clr>
        </p15:guide>
        <p15:guide id="36" pos="4003" userDrawn="1">
          <p15:clr>
            <a:srgbClr val="C35EA4"/>
          </p15:clr>
        </p15:guide>
        <p15:guide id="37" pos="5083" userDrawn="1">
          <p15:clr>
            <a:srgbClr val="C35EA4"/>
          </p15:clr>
        </p15:guide>
        <p15:guide id="38" pos="5230" userDrawn="1">
          <p15:clr>
            <a:srgbClr val="C35EA4"/>
          </p15:clr>
        </p15:guide>
        <p15:guide id="39" pos="6323" userDrawn="1">
          <p15:clr>
            <a:srgbClr val="C35EA4"/>
          </p15:clr>
        </p15:guide>
        <p15:guide id="40" pos="6469" userDrawn="1">
          <p15:clr>
            <a:srgbClr val="C35EA4"/>
          </p15:clr>
        </p15:guide>
        <p15:guide id="41" pos="269" userDrawn="1">
          <p15:clr>
            <a:srgbClr val="F26B43"/>
          </p15:clr>
        </p15:guide>
        <p15:guide id="42" pos="7565" userDrawn="1">
          <p15:clr>
            <a:srgbClr val="F26B43"/>
          </p15:clr>
        </p15:guide>
        <p15:guide id="43" orient="horz" pos="751" userDrawn="1">
          <p15:clr>
            <a:srgbClr val="5ACBF0"/>
          </p15:clr>
        </p15:guide>
        <p15:guide id="44" orient="horz" pos="1387" userDrawn="1">
          <p15:clr>
            <a:srgbClr val="5ACBF0"/>
          </p15:clr>
        </p15:guide>
        <p15:guide id="45" orient="horz" pos="605" userDrawn="1">
          <p15:clr>
            <a:srgbClr val="5ACBF0"/>
          </p15:clr>
        </p15:guide>
        <p15:guide id="46" orient="horz" pos="1514" userDrawn="1">
          <p15:clr>
            <a:srgbClr val="5ACBF0"/>
          </p15:clr>
        </p15:guide>
        <p15:guide id="47" orient="horz" pos="2130" userDrawn="1">
          <p15:clr>
            <a:srgbClr val="5ACBF0"/>
          </p15:clr>
        </p15:guide>
        <p15:guide id="48" orient="horz" pos="2299" userDrawn="1">
          <p15:clr>
            <a:srgbClr val="5ACBF0"/>
          </p15:clr>
        </p15:guide>
        <p15:guide id="49" orient="horz" pos="283" userDrawn="1">
          <p15:clr>
            <a:srgbClr val="F26B43"/>
          </p15:clr>
        </p15:guide>
        <p15:guide id="50" orient="horz" pos="4123" userDrawn="1">
          <p15:clr>
            <a:srgbClr val="F26B43"/>
          </p15:clr>
        </p15:guide>
        <p15:guide id="51" orient="horz" pos="2891" userDrawn="1">
          <p15:clr>
            <a:srgbClr val="5ACBF0"/>
          </p15:clr>
        </p15:guide>
        <p15:guide id="52" orient="horz" pos="3019" userDrawn="1">
          <p15:clr>
            <a:srgbClr val="5ACBF0"/>
          </p15:clr>
        </p15:guide>
        <p15:guide id="53" orient="horz" pos="3643" userDrawn="1">
          <p15:clr>
            <a:srgbClr val="5ACBF0"/>
          </p15:clr>
        </p15:guide>
        <p15:guide id="54" orient="horz" pos="3763" userDrawn="1">
          <p15:clr>
            <a:srgbClr val="5ACBF0"/>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5.emf"/><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5.emf"/><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8" Type="http://schemas.openxmlformats.org/officeDocument/2006/relationships/image" Target="../media/image31.emf"/><Relationship Id="rId3" Type="http://schemas.openxmlformats.org/officeDocument/2006/relationships/image" Target="../media/image26.emf"/><Relationship Id="rId7" Type="http://schemas.openxmlformats.org/officeDocument/2006/relationships/image" Target="../media/image30.emf"/><Relationship Id="rId2" Type="http://schemas.openxmlformats.org/officeDocument/2006/relationships/notesSlide" Target="../notesSlides/notesSlide12.xml"/><Relationship Id="rId1" Type="http://schemas.openxmlformats.org/officeDocument/2006/relationships/slideLayout" Target="../slideLayouts/slideLayout3.xml"/><Relationship Id="rId6" Type="http://schemas.openxmlformats.org/officeDocument/2006/relationships/image" Target="../media/image29.emf"/><Relationship Id="rId11" Type="http://schemas.openxmlformats.org/officeDocument/2006/relationships/image" Target="../media/image18.wmf"/><Relationship Id="rId5" Type="http://schemas.openxmlformats.org/officeDocument/2006/relationships/image" Target="../media/image28.emf"/><Relationship Id="rId10" Type="http://schemas.openxmlformats.org/officeDocument/2006/relationships/image" Target="../media/image33.emf"/><Relationship Id="rId4" Type="http://schemas.openxmlformats.org/officeDocument/2006/relationships/image" Target="../media/image27.emf"/><Relationship Id="rId9" Type="http://schemas.openxmlformats.org/officeDocument/2006/relationships/image" Target="../media/image32.emf"/></Relationships>
</file>

<file path=ppt/slides/_rels/slide15.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2.xml"/><Relationship Id="rId1" Type="http://schemas.openxmlformats.org/officeDocument/2006/relationships/slideLayout" Target="../slideLayouts/slideLayout3.xml"/><Relationship Id="rId6" Type="http://schemas.openxmlformats.org/officeDocument/2006/relationships/image" Target="../media/image9.emf"/><Relationship Id="rId5" Type="http://schemas.openxmlformats.org/officeDocument/2006/relationships/image" Target="../media/image8.emf"/><Relationship Id="rId4" Type="http://schemas.openxmlformats.org/officeDocument/2006/relationships/image" Target="../media/image7.emf"/></Relationships>
</file>

<file path=ppt/slides/_rels/slide20.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40.emf"/><Relationship Id="rId7" Type="http://schemas.openxmlformats.org/officeDocument/2006/relationships/image" Target="../media/image44.emf"/><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43.emf"/><Relationship Id="rId5" Type="http://schemas.openxmlformats.org/officeDocument/2006/relationships/image" Target="../media/image42.emf"/><Relationship Id="rId4" Type="http://schemas.openxmlformats.org/officeDocument/2006/relationships/image" Target="../media/image41.emf"/></Relationships>
</file>

<file path=ppt/slides/_rels/slide23.xml.rels><?xml version="1.0" encoding="UTF-8" standalone="yes"?>
<Relationships xmlns="http://schemas.openxmlformats.org/package/2006/relationships"><Relationship Id="rId3" Type="http://schemas.openxmlformats.org/officeDocument/2006/relationships/image" Target="../media/image25.emf"/><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45.emf"/><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8" Type="http://schemas.openxmlformats.org/officeDocument/2006/relationships/image" Target="../media/image51.emf"/><Relationship Id="rId3" Type="http://schemas.openxmlformats.org/officeDocument/2006/relationships/image" Target="../media/image46.emf"/><Relationship Id="rId7" Type="http://schemas.openxmlformats.org/officeDocument/2006/relationships/image" Target="../media/image50.emf"/><Relationship Id="rId2" Type="http://schemas.openxmlformats.org/officeDocument/2006/relationships/notesSlide" Target="../notesSlides/notesSlide23.xml"/><Relationship Id="rId1" Type="http://schemas.openxmlformats.org/officeDocument/2006/relationships/slideLayout" Target="../slideLayouts/slideLayout3.xml"/><Relationship Id="rId6" Type="http://schemas.openxmlformats.org/officeDocument/2006/relationships/image" Target="../media/image49.emf"/><Relationship Id="rId5" Type="http://schemas.openxmlformats.org/officeDocument/2006/relationships/image" Target="../media/image48.emf"/><Relationship Id="rId10" Type="http://schemas.openxmlformats.org/officeDocument/2006/relationships/image" Target="../media/image18.wmf"/><Relationship Id="rId4" Type="http://schemas.openxmlformats.org/officeDocument/2006/relationships/image" Target="../media/image47.emf"/><Relationship Id="rId9" Type="http://schemas.openxmlformats.org/officeDocument/2006/relationships/image" Target="../media/image52.emf"/></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8" Type="http://schemas.openxmlformats.org/officeDocument/2006/relationships/image" Target="../media/image58.svg"/><Relationship Id="rId13" Type="http://schemas.openxmlformats.org/officeDocument/2006/relationships/image" Target="../media/image63.png"/><Relationship Id="rId3" Type="http://schemas.openxmlformats.org/officeDocument/2006/relationships/image" Target="../media/image53.wmf"/><Relationship Id="rId7" Type="http://schemas.openxmlformats.org/officeDocument/2006/relationships/image" Target="../media/image57.png"/><Relationship Id="rId12" Type="http://schemas.openxmlformats.org/officeDocument/2006/relationships/image" Target="../media/image62.emf"/><Relationship Id="rId2" Type="http://schemas.openxmlformats.org/officeDocument/2006/relationships/notesSlide" Target="../notesSlides/notesSlide26.xml"/><Relationship Id="rId1" Type="http://schemas.openxmlformats.org/officeDocument/2006/relationships/slideLayout" Target="../slideLayouts/slideLayout2.xml"/><Relationship Id="rId6" Type="http://schemas.openxmlformats.org/officeDocument/2006/relationships/image" Target="../media/image56.svg"/><Relationship Id="rId11" Type="http://schemas.openxmlformats.org/officeDocument/2006/relationships/image" Target="../media/image61.svg"/><Relationship Id="rId5" Type="http://schemas.openxmlformats.org/officeDocument/2006/relationships/image" Target="../media/image55.png"/><Relationship Id="rId10" Type="http://schemas.openxmlformats.org/officeDocument/2006/relationships/image" Target="../media/image60.png"/><Relationship Id="rId4" Type="http://schemas.openxmlformats.org/officeDocument/2006/relationships/image" Target="../media/image54.wmf"/><Relationship Id="rId9" Type="http://schemas.openxmlformats.org/officeDocument/2006/relationships/image" Target="../media/image59.emf"/><Relationship Id="rId14" Type="http://schemas.openxmlformats.org/officeDocument/2006/relationships/image" Target="../media/image64.svg"/></Relationships>
</file>

<file path=ppt/slides/_rels/slide29.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8" Type="http://schemas.openxmlformats.org/officeDocument/2006/relationships/image" Target="../media/image59.emf"/><Relationship Id="rId13" Type="http://schemas.openxmlformats.org/officeDocument/2006/relationships/image" Target="../media/image71.svg"/><Relationship Id="rId3" Type="http://schemas.openxmlformats.org/officeDocument/2006/relationships/image" Target="../media/image66.wmf"/><Relationship Id="rId7" Type="http://schemas.openxmlformats.org/officeDocument/2006/relationships/image" Target="../media/image58.svg"/><Relationship Id="rId12" Type="http://schemas.openxmlformats.org/officeDocument/2006/relationships/image" Target="../media/image70.png"/><Relationship Id="rId17" Type="http://schemas.openxmlformats.org/officeDocument/2006/relationships/image" Target="../media/image75.svg"/><Relationship Id="rId2" Type="http://schemas.openxmlformats.org/officeDocument/2006/relationships/notesSlide" Target="../notesSlides/notesSlide28.xml"/><Relationship Id="rId16" Type="http://schemas.openxmlformats.org/officeDocument/2006/relationships/image" Target="../media/image74.png"/><Relationship Id="rId1" Type="http://schemas.openxmlformats.org/officeDocument/2006/relationships/slideLayout" Target="../slideLayouts/slideLayout2.xml"/><Relationship Id="rId6" Type="http://schemas.openxmlformats.org/officeDocument/2006/relationships/image" Target="../media/image57.png"/><Relationship Id="rId11" Type="http://schemas.openxmlformats.org/officeDocument/2006/relationships/image" Target="../media/image56.svg"/><Relationship Id="rId5" Type="http://schemas.openxmlformats.org/officeDocument/2006/relationships/image" Target="../media/image68.svg"/><Relationship Id="rId15" Type="http://schemas.openxmlformats.org/officeDocument/2006/relationships/image" Target="../media/image73.svg"/><Relationship Id="rId10" Type="http://schemas.openxmlformats.org/officeDocument/2006/relationships/image" Target="../media/image55.png"/><Relationship Id="rId4" Type="http://schemas.openxmlformats.org/officeDocument/2006/relationships/image" Target="../media/image67.png"/><Relationship Id="rId9" Type="http://schemas.openxmlformats.org/officeDocument/2006/relationships/image" Target="../media/image69.png"/><Relationship Id="rId14" Type="http://schemas.openxmlformats.org/officeDocument/2006/relationships/image" Target="../media/image72.pn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76.wmf"/><Relationship Id="rId2" Type="http://schemas.openxmlformats.org/officeDocument/2006/relationships/notesSlide" Target="../notesSlides/notesSlide30.xml"/><Relationship Id="rId1" Type="http://schemas.openxmlformats.org/officeDocument/2006/relationships/slideLayout" Target="../slideLayouts/slideLayout2.xml"/><Relationship Id="rId6" Type="http://schemas.openxmlformats.org/officeDocument/2006/relationships/image" Target="../media/image79.wmf"/><Relationship Id="rId5" Type="http://schemas.openxmlformats.org/officeDocument/2006/relationships/image" Target="../media/image78.wmf"/><Relationship Id="rId4" Type="http://schemas.openxmlformats.org/officeDocument/2006/relationships/image" Target="../media/image77.wmf"/></Relationships>
</file>

<file path=ppt/slides/_rels/slide33.xml.rels><?xml version="1.0" encoding="UTF-8" standalone="yes"?>
<Relationships xmlns="http://schemas.openxmlformats.org/package/2006/relationships"><Relationship Id="rId3" Type="http://schemas.openxmlformats.org/officeDocument/2006/relationships/image" Target="../media/image25.emf"/><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80.emf"/><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8" Type="http://schemas.openxmlformats.org/officeDocument/2006/relationships/image" Target="../media/image87.svg"/><Relationship Id="rId3" Type="http://schemas.openxmlformats.org/officeDocument/2006/relationships/image" Target="../media/image82.svg"/><Relationship Id="rId7" Type="http://schemas.openxmlformats.org/officeDocument/2006/relationships/image" Target="../media/image86.png"/><Relationship Id="rId2" Type="http://schemas.openxmlformats.org/officeDocument/2006/relationships/image" Target="../media/image81.png"/><Relationship Id="rId1" Type="http://schemas.openxmlformats.org/officeDocument/2006/relationships/slideLayout" Target="../slideLayouts/slideLayout2.xml"/><Relationship Id="rId6" Type="http://schemas.openxmlformats.org/officeDocument/2006/relationships/image" Target="../media/image85.svg"/><Relationship Id="rId5" Type="http://schemas.openxmlformats.org/officeDocument/2006/relationships/image" Target="../media/image84.png"/><Relationship Id="rId10" Type="http://schemas.openxmlformats.org/officeDocument/2006/relationships/image" Target="../media/image89.svg"/><Relationship Id="rId4" Type="http://schemas.openxmlformats.org/officeDocument/2006/relationships/image" Target="../media/image83.png"/><Relationship Id="rId9" Type="http://schemas.openxmlformats.org/officeDocument/2006/relationships/image" Target="../media/image88.png"/></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8" Type="http://schemas.openxmlformats.org/officeDocument/2006/relationships/image" Target="../media/image95.svg"/><Relationship Id="rId3" Type="http://schemas.openxmlformats.org/officeDocument/2006/relationships/image" Target="../media/image90.png"/><Relationship Id="rId7" Type="http://schemas.openxmlformats.org/officeDocument/2006/relationships/image" Target="../media/image94.png"/><Relationship Id="rId2" Type="http://schemas.openxmlformats.org/officeDocument/2006/relationships/notesSlide" Target="../notesSlides/notesSlide35.xml"/><Relationship Id="rId1" Type="http://schemas.openxmlformats.org/officeDocument/2006/relationships/slideLayout" Target="../slideLayouts/slideLayout2.xml"/><Relationship Id="rId6" Type="http://schemas.openxmlformats.org/officeDocument/2006/relationships/image" Target="../media/image93.svg"/><Relationship Id="rId5" Type="http://schemas.openxmlformats.org/officeDocument/2006/relationships/image" Target="../media/image92.png"/><Relationship Id="rId10" Type="http://schemas.openxmlformats.org/officeDocument/2006/relationships/image" Target="../media/image97.svg"/><Relationship Id="rId4" Type="http://schemas.openxmlformats.org/officeDocument/2006/relationships/image" Target="../media/image91.svg"/><Relationship Id="rId9" Type="http://schemas.openxmlformats.org/officeDocument/2006/relationships/image" Target="../media/image96.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8" Type="http://schemas.openxmlformats.org/officeDocument/2006/relationships/image" Target="../media/image16.emf"/><Relationship Id="rId3" Type="http://schemas.openxmlformats.org/officeDocument/2006/relationships/image" Target="../media/image11.emf"/><Relationship Id="rId7" Type="http://schemas.openxmlformats.org/officeDocument/2006/relationships/image" Target="../media/image15.emf"/><Relationship Id="rId2" Type="http://schemas.openxmlformats.org/officeDocument/2006/relationships/notesSlide" Target="../notesSlides/notesSlide3.xml"/><Relationship Id="rId1" Type="http://schemas.openxmlformats.org/officeDocument/2006/relationships/slideLayout" Target="../slideLayouts/slideLayout3.xml"/><Relationship Id="rId6" Type="http://schemas.openxmlformats.org/officeDocument/2006/relationships/image" Target="../media/image14.emf"/><Relationship Id="rId5" Type="http://schemas.openxmlformats.org/officeDocument/2006/relationships/image" Target="../media/image13.emf"/><Relationship Id="rId10" Type="http://schemas.openxmlformats.org/officeDocument/2006/relationships/image" Target="../media/image18.wmf"/><Relationship Id="rId4" Type="http://schemas.openxmlformats.org/officeDocument/2006/relationships/image" Target="../media/image12.emf"/><Relationship Id="rId9" Type="http://schemas.openxmlformats.org/officeDocument/2006/relationships/image" Target="../media/image17.emf"/></Relationships>
</file>

<file path=ppt/slides/_rels/slide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itle 24">
            <a:extLst>
              <a:ext uri="{FF2B5EF4-FFF2-40B4-BE49-F238E27FC236}">
                <a16:creationId xmlns:a16="http://schemas.microsoft.com/office/drawing/2014/main" id="{0D715F50-FC57-4DCD-B496-FB0A5BF999BA}"/>
              </a:ext>
            </a:extLst>
          </p:cNvPr>
          <p:cNvSpPr>
            <a:spLocks noGrp="1"/>
          </p:cNvSpPr>
          <p:nvPr>
            <p:ph type="title"/>
          </p:nvPr>
        </p:nvSpPr>
        <p:spPr>
          <a:xfrm>
            <a:off x="505010" y="1917964"/>
            <a:ext cx="5286190" cy="3158595"/>
          </a:xfrm>
        </p:spPr>
        <p:txBody>
          <a:bodyPr/>
          <a:lstStyle/>
          <a:p>
            <a:r>
              <a:rPr lang="en-IN" sz="4200" dirty="0">
                <a:cs typeface="Segoe UI"/>
              </a:rPr>
              <a:t>AZ-104T00A</a:t>
            </a:r>
            <a:br>
              <a:rPr lang="en-IN" sz="4200" dirty="0"/>
            </a:br>
            <a:r>
              <a:rPr lang="en-IN" sz="4200" dirty="0">
                <a:cs typeface="Segoe UI"/>
              </a:rPr>
              <a:t>Module 02: Administer Governance and Compliance</a:t>
            </a:r>
            <a:endParaRPr lang="en-IN" sz="4200" dirty="0"/>
          </a:p>
        </p:txBody>
      </p:sp>
    </p:spTree>
    <p:extLst>
      <p:ext uri="{BB962C8B-B14F-4D97-AF65-F5344CB8AC3E}">
        <p14:creationId xmlns:p14="http://schemas.microsoft.com/office/powerpoint/2010/main" val="3635852913"/>
      </p:ext>
    </p:extLst>
  </p:cSld>
  <p:clrMapOvr>
    <a:masterClrMapping/>
  </p:clrMapOvr>
  <p:transition>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solidFill>
                  <a:schemeClr val="tx1"/>
                </a:solidFill>
              </a:rPr>
              <a:t>Apply Resource Tagging</a:t>
            </a:r>
          </a:p>
        </p:txBody>
      </p:sp>
      <p:sp>
        <p:nvSpPr>
          <p:cNvPr id="15" name="Rectangle 14">
            <a:extLst>
              <a:ext uri="{FF2B5EF4-FFF2-40B4-BE49-F238E27FC236}">
                <a16:creationId xmlns:a16="http://schemas.microsoft.com/office/drawing/2014/main" id="{9CF7744D-412C-4170-B3D3-EE56A388EAAC}"/>
              </a:ext>
              <a:ext uri="{C183D7F6-B498-43B3-948B-1728B52AA6E4}">
                <adec:decorative xmlns:adec="http://schemas.microsoft.com/office/drawing/2017/decorative" val="0"/>
              </a:ext>
            </a:extLst>
          </p:cNvPr>
          <p:cNvSpPr/>
          <p:nvPr/>
        </p:nvSpPr>
        <p:spPr bwMode="auto">
          <a:xfrm>
            <a:off x="452438" y="1549083"/>
            <a:ext cx="5458968" cy="1099955"/>
          </a:xfrm>
          <a:prstGeom prst="rect">
            <a:avLst/>
          </a:prstGeom>
          <a:solidFill>
            <a:schemeClr val="bg1">
              <a:lumMod val="95000"/>
            </a:schemeClr>
          </a:solidFill>
          <a:ln w="19050">
            <a:solidFill>
              <a:schemeClr val="bg1">
                <a:lumMod val="9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37160" rIns="182880" bIns="137160" numCol="1" spcCol="0" rtlCol="0" fromWordArt="0" anchor="ctr" anchorCtr="0" forceAA="0" compatLnSpc="1">
            <a:prstTxWarp prst="textNoShape">
              <a:avLst/>
            </a:prstTxWarp>
            <a:noAutofit/>
          </a:bodyPr>
          <a:lstStyle/>
          <a:p>
            <a:pPr>
              <a:spcBef>
                <a:spcPts val="1200"/>
              </a:spcBef>
            </a:pPr>
            <a:r>
              <a:rPr lang="en-US" sz="2400">
                <a:solidFill>
                  <a:schemeClr val="tx1"/>
                </a:solidFill>
              </a:rPr>
              <a:t>Provides metadata for your Azure resources </a:t>
            </a:r>
          </a:p>
        </p:txBody>
      </p:sp>
      <p:sp>
        <p:nvSpPr>
          <p:cNvPr id="16" name="Rectangle 15">
            <a:extLst>
              <a:ext uri="{FF2B5EF4-FFF2-40B4-BE49-F238E27FC236}">
                <a16:creationId xmlns:a16="http://schemas.microsoft.com/office/drawing/2014/main" id="{EAFC77C0-F36C-433B-B35D-9961EF2306E9}"/>
              </a:ext>
              <a:ext uri="{C183D7F6-B498-43B3-948B-1728B52AA6E4}">
                <adec:decorative xmlns:adec="http://schemas.microsoft.com/office/drawing/2017/decorative" val="0"/>
              </a:ext>
            </a:extLst>
          </p:cNvPr>
          <p:cNvSpPr/>
          <p:nvPr/>
        </p:nvSpPr>
        <p:spPr bwMode="auto">
          <a:xfrm>
            <a:off x="452438" y="2748870"/>
            <a:ext cx="5458968" cy="1099955"/>
          </a:xfrm>
          <a:prstGeom prst="rect">
            <a:avLst/>
          </a:prstGeom>
          <a:solidFill>
            <a:schemeClr val="bg1">
              <a:lumMod val="95000"/>
            </a:schemeClr>
          </a:solidFill>
          <a:ln w="19050">
            <a:solidFill>
              <a:schemeClr val="bg1">
                <a:lumMod val="9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37160" rIns="182880" bIns="137160" numCol="1" spcCol="0" rtlCol="0" fromWordArt="0" anchor="ctr" anchorCtr="0" forceAA="0" compatLnSpc="1">
            <a:prstTxWarp prst="textNoShape">
              <a:avLst/>
            </a:prstTxWarp>
            <a:noAutofit/>
          </a:bodyPr>
          <a:lstStyle/>
          <a:p>
            <a:pPr>
              <a:spcBef>
                <a:spcPts val="1200"/>
              </a:spcBef>
            </a:pPr>
            <a:r>
              <a:rPr lang="en-US" sz="2400">
                <a:solidFill>
                  <a:schemeClr val="tx1"/>
                </a:solidFill>
              </a:rPr>
              <a:t>Logically organizes resources into a taxonomy </a:t>
            </a:r>
          </a:p>
        </p:txBody>
      </p:sp>
      <p:sp>
        <p:nvSpPr>
          <p:cNvPr id="18" name="Rectangle 17">
            <a:extLst>
              <a:ext uri="{FF2B5EF4-FFF2-40B4-BE49-F238E27FC236}">
                <a16:creationId xmlns:a16="http://schemas.microsoft.com/office/drawing/2014/main" id="{2E0C1068-618E-4598-9F94-094272EBE16A}"/>
              </a:ext>
              <a:ext uri="{C183D7F6-B498-43B3-948B-1728B52AA6E4}">
                <adec:decorative xmlns:adec="http://schemas.microsoft.com/office/drawing/2017/decorative" val="0"/>
              </a:ext>
            </a:extLst>
          </p:cNvPr>
          <p:cNvSpPr/>
          <p:nvPr/>
        </p:nvSpPr>
        <p:spPr bwMode="auto">
          <a:xfrm>
            <a:off x="452438" y="3948657"/>
            <a:ext cx="5458968" cy="1099955"/>
          </a:xfrm>
          <a:prstGeom prst="rect">
            <a:avLst/>
          </a:prstGeom>
          <a:solidFill>
            <a:schemeClr val="bg1">
              <a:lumMod val="95000"/>
            </a:schemeClr>
          </a:solidFill>
          <a:ln w="19050">
            <a:solidFill>
              <a:schemeClr val="bg1">
                <a:lumMod val="9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37160" rIns="182880" bIns="137160" numCol="1" spcCol="0" rtlCol="0" fromWordArt="0" anchor="ctr" anchorCtr="0" forceAA="0" compatLnSpc="1">
            <a:prstTxWarp prst="textNoShape">
              <a:avLst/>
            </a:prstTxWarp>
            <a:noAutofit/>
          </a:bodyPr>
          <a:lstStyle/>
          <a:p>
            <a:pPr>
              <a:spcBef>
                <a:spcPts val="1200"/>
              </a:spcBef>
            </a:pPr>
            <a:r>
              <a:rPr lang="en-US" sz="2400">
                <a:solidFill>
                  <a:schemeClr val="tx1"/>
                </a:solidFill>
              </a:rPr>
              <a:t>Consists of a name-value pair</a:t>
            </a:r>
          </a:p>
        </p:txBody>
      </p:sp>
      <p:sp>
        <p:nvSpPr>
          <p:cNvPr id="19" name="Rectangle 18">
            <a:extLst>
              <a:ext uri="{FF2B5EF4-FFF2-40B4-BE49-F238E27FC236}">
                <a16:creationId xmlns:a16="http://schemas.microsoft.com/office/drawing/2014/main" id="{90A59D18-0BC9-40EA-B64F-2A7FEAC8094F}"/>
              </a:ext>
              <a:ext uri="{C183D7F6-B498-43B3-948B-1728B52AA6E4}">
                <adec:decorative xmlns:adec="http://schemas.microsoft.com/office/drawing/2017/decorative" val="0"/>
              </a:ext>
            </a:extLst>
          </p:cNvPr>
          <p:cNvSpPr/>
          <p:nvPr/>
        </p:nvSpPr>
        <p:spPr bwMode="auto">
          <a:xfrm>
            <a:off x="452438" y="5148444"/>
            <a:ext cx="5458968" cy="1099955"/>
          </a:xfrm>
          <a:prstGeom prst="rect">
            <a:avLst/>
          </a:prstGeom>
          <a:solidFill>
            <a:schemeClr val="bg1">
              <a:lumMod val="95000"/>
            </a:schemeClr>
          </a:solidFill>
          <a:ln w="19050">
            <a:solidFill>
              <a:schemeClr val="bg1">
                <a:lumMod val="9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37160" rIns="182880" bIns="137160" numCol="1" spcCol="0" rtlCol="0" fromWordArt="0" anchor="ctr" anchorCtr="0" forceAA="0" compatLnSpc="1">
            <a:prstTxWarp prst="textNoShape">
              <a:avLst/>
            </a:prstTxWarp>
            <a:noAutofit/>
          </a:bodyPr>
          <a:lstStyle/>
          <a:p>
            <a:pPr>
              <a:spcBef>
                <a:spcPts val="1200"/>
              </a:spcBef>
            </a:pPr>
            <a:r>
              <a:rPr lang="en-US" sz="2400">
                <a:solidFill>
                  <a:schemeClr val="tx1"/>
                </a:solidFill>
              </a:rPr>
              <a:t>Very useful for rolling up billing information</a:t>
            </a:r>
          </a:p>
        </p:txBody>
      </p:sp>
      <p:pic>
        <p:nvPicPr>
          <p:cNvPr id="20" name="Picture 19" descr="A tag is associated with a resource or a resource group">
            <a:extLst>
              <a:ext uri="{FF2B5EF4-FFF2-40B4-BE49-F238E27FC236}">
                <a16:creationId xmlns:a16="http://schemas.microsoft.com/office/drawing/2014/main" id="{58CD51F4-F03B-4127-A196-A40C36150EB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037944" y="1549080"/>
            <a:ext cx="5969609" cy="4700016"/>
          </a:xfrm>
          <a:prstGeom prst="rect">
            <a:avLst/>
          </a:prstGeom>
          <a:solidFill>
            <a:schemeClr val="bg1"/>
          </a:solidFill>
          <a:ln w="19050">
            <a:solidFill>
              <a:schemeClr val="bg1">
                <a:lumMod val="95000"/>
              </a:schemeClr>
            </a:solidFill>
            <a:headEnd type="none" w="med" len="med"/>
            <a:tailEnd type="none" w="med" len="med"/>
          </a:ln>
          <a:effectLst/>
        </p:spPr>
      </p:pic>
    </p:spTree>
    <p:extLst>
      <p:ext uri="{BB962C8B-B14F-4D97-AF65-F5344CB8AC3E}">
        <p14:creationId xmlns:p14="http://schemas.microsoft.com/office/powerpoint/2010/main" val="29792272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5993AA-4DA8-4B19-9E38-18F12BE14C8A}"/>
              </a:ext>
            </a:extLst>
          </p:cNvPr>
          <p:cNvSpPr>
            <a:spLocks noGrp="1"/>
          </p:cNvSpPr>
          <p:nvPr>
            <p:ph type="title"/>
          </p:nvPr>
        </p:nvSpPr>
        <p:spPr/>
        <p:txBody>
          <a:bodyPr/>
          <a:lstStyle/>
          <a:p>
            <a:r>
              <a:rPr lang="en-US" dirty="0">
                <a:cs typeface="Segoe UI"/>
              </a:rPr>
              <a:t>Apply Cost Savings</a:t>
            </a:r>
            <a:endParaRPr lang="en-US" dirty="0"/>
          </a:p>
        </p:txBody>
      </p:sp>
      <p:sp>
        <p:nvSpPr>
          <p:cNvPr id="9" name="Rectangle 8">
            <a:extLst>
              <a:ext uri="{FF2B5EF4-FFF2-40B4-BE49-F238E27FC236}">
                <a16:creationId xmlns:a16="http://schemas.microsoft.com/office/drawing/2014/main" id="{D8BDD821-BCFF-4A4B-8306-2ACB41F15AD4}"/>
              </a:ext>
              <a:ext uri="{C183D7F6-B498-43B3-948B-1728B52AA6E4}">
                <adec:decorative xmlns:adec="http://schemas.microsoft.com/office/drawing/2017/decorative" val="0"/>
              </a:ext>
            </a:extLst>
          </p:cNvPr>
          <p:cNvSpPr/>
          <p:nvPr/>
        </p:nvSpPr>
        <p:spPr bwMode="auto">
          <a:xfrm>
            <a:off x="452438" y="1549084"/>
            <a:ext cx="5458968" cy="909456"/>
          </a:xfrm>
          <a:prstGeom prst="rect">
            <a:avLst/>
          </a:prstGeom>
          <a:solidFill>
            <a:schemeClr val="bg1">
              <a:lumMod val="95000"/>
            </a:schemeClr>
          </a:solidFill>
          <a:ln w="19050">
            <a:solidFill>
              <a:schemeClr val="bg1">
                <a:lumMod val="9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spcBef>
                <a:spcPts val="1200"/>
              </a:spcBef>
            </a:pPr>
            <a:r>
              <a:rPr lang="en-US" sz="2000" dirty="0">
                <a:solidFill>
                  <a:schemeClr val="tx1"/>
                </a:solidFill>
                <a:latin typeface="+mj-lt"/>
              </a:rPr>
              <a:t>Azure Reservations </a:t>
            </a:r>
            <a:r>
              <a:rPr lang="en-US" sz="2000" dirty="0">
                <a:solidFill>
                  <a:schemeClr val="tx1"/>
                </a:solidFill>
                <a:latin typeface="+mj-lt"/>
                <a:cs typeface="Segoe UI" panose="020B0502040204020203" pitchFamily="34" charset="0"/>
              </a:rPr>
              <a:t>–</a:t>
            </a:r>
            <a:r>
              <a:rPr lang="en-US" sz="2000" dirty="0">
                <a:solidFill>
                  <a:schemeClr val="tx1"/>
                </a:solidFill>
              </a:rPr>
              <a:t> Helps you save money</a:t>
            </a:r>
            <a:br>
              <a:rPr lang="en-US" sz="2000" dirty="0">
                <a:solidFill>
                  <a:schemeClr val="tx1"/>
                </a:solidFill>
              </a:rPr>
            </a:br>
            <a:r>
              <a:rPr lang="en-US" sz="2000" dirty="0">
                <a:solidFill>
                  <a:schemeClr val="tx1"/>
                </a:solidFill>
              </a:rPr>
              <a:t>by pre-paying for services</a:t>
            </a:r>
          </a:p>
        </p:txBody>
      </p:sp>
      <p:sp>
        <p:nvSpPr>
          <p:cNvPr id="10" name="Rectangle 9">
            <a:extLst>
              <a:ext uri="{FF2B5EF4-FFF2-40B4-BE49-F238E27FC236}">
                <a16:creationId xmlns:a16="http://schemas.microsoft.com/office/drawing/2014/main" id="{6A839273-14F6-4EA0-AA7A-4DDC984CEDAC}"/>
              </a:ext>
              <a:ext uri="{C183D7F6-B498-43B3-948B-1728B52AA6E4}">
                <adec:decorative xmlns:adec="http://schemas.microsoft.com/office/drawing/2017/decorative" val="0"/>
              </a:ext>
            </a:extLst>
          </p:cNvPr>
          <p:cNvSpPr/>
          <p:nvPr/>
        </p:nvSpPr>
        <p:spPr bwMode="auto">
          <a:xfrm>
            <a:off x="452438" y="2546124"/>
            <a:ext cx="5458968" cy="1308825"/>
          </a:xfrm>
          <a:prstGeom prst="rect">
            <a:avLst/>
          </a:prstGeom>
          <a:solidFill>
            <a:schemeClr val="bg1">
              <a:lumMod val="95000"/>
            </a:schemeClr>
          </a:solidFill>
          <a:ln w="19050">
            <a:solidFill>
              <a:schemeClr val="bg1">
                <a:lumMod val="9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spcBef>
                <a:spcPts val="1200"/>
              </a:spcBef>
            </a:pPr>
            <a:r>
              <a:rPr lang="en-US" sz="2000" dirty="0">
                <a:solidFill>
                  <a:schemeClr val="tx1"/>
                </a:solidFill>
                <a:latin typeface="+mj-lt"/>
              </a:rPr>
              <a:t>Azure Hybrid Benefits </a:t>
            </a:r>
            <a:r>
              <a:rPr lang="en-US" sz="2000" dirty="0">
                <a:solidFill>
                  <a:schemeClr val="tx1"/>
                </a:solidFill>
                <a:latin typeface="+mj-lt"/>
                <a:cs typeface="Segoe UI" panose="020B0502040204020203" pitchFamily="34" charset="0"/>
              </a:rPr>
              <a:t>–</a:t>
            </a:r>
            <a:r>
              <a:rPr lang="en-US" sz="2000" dirty="0">
                <a:solidFill>
                  <a:schemeClr val="tx1"/>
                </a:solidFill>
              </a:rPr>
              <a:t> Use Windows Server and SQL Server on-premises licenses with Software Assurance </a:t>
            </a:r>
          </a:p>
        </p:txBody>
      </p:sp>
      <p:sp>
        <p:nvSpPr>
          <p:cNvPr id="11" name="Rectangle 10">
            <a:extLst>
              <a:ext uri="{FF2B5EF4-FFF2-40B4-BE49-F238E27FC236}">
                <a16:creationId xmlns:a16="http://schemas.microsoft.com/office/drawing/2014/main" id="{AD115376-30EB-4A60-83B4-B255E6201B1A}"/>
              </a:ext>
              <a:ext uri="{C183D7F6-B498-43B3-948B-1728B52AA6E4}">
                <adec:decorative xmlns:adec="http://schemas.microsoft.com/office/drawing/2017/decorative" val="0"/>
              </a:ext>
            </a:extLst>
          </p:cNvPr>
          <p:cNvSpPr/>
          <p:nvPr/>
        </p:nvSpPr>
        <p:spPr bwMode="auto">
          <a:xfrm>
            <a:off x="452438" y="3942533"/>
            <a:ext cx="5458968" cy="1308825"/>
          </a:xfrm>
          <a:prstGeom prst="rect">
            <a:avLst/>
          </a:prstGeom>
          <a:solidFill>
            <a:schemeClr val="bg1">
              <a:lumMod val="95000"/>
            </a:schemeClr>
          </a:solidFill>
          <a:ln w="19050">
            <a:solidFill>
              <a:schemeClr val="bg1">
                <a:lumMod val="9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spcBef>
                <a:spcPts val="1200"/>
              </a:spcBef>
            </a:pPr>
            <a:r>
              <a:rPr lang="en-US" sz="2000">
                <a:solidFill>
                  <a:schemeClr val="tx1"/>
                </a:solidFill>
                <a:latin typeface="+mj-lt"/>
              </a:rPr>
              <a:t>Azure Credits </a:t>
            </a:r>
            <a:r>
              <a:rPr lang="en-US" sz="2000">
                <a:solidFill>
                  <a:schemeClr val="tx1"/>
                </a:solidFill>
                <a:latin typeface="+mj-lt"/>
                <a:cs typeface="Segoe UI" panose="020B0502040204020203" pitchFamily="34" charset="0"/>
              </a:rPr>
              <a:t>–</a:t>
            </a:r>
            <a:r>
              <a:rPr lang="en-US" sz="2000">
                <a:solidFill>
                  <a:schemeClr val="tx1"/>
                </a:solidFill>
                <a:cs typeface="Segoe UI" panose="020B0502040204020203" pitchFamily="34" charset="0"/>
              </a:rPr>
              <a:t> </a:t>
            </a:r>
            <a:r>
              <a:rPr lang="en-US" sz="2000">
                <a:solidFill>
                  <a:schemeClr val="tx1"/>
                </a:solidFill>
              </a:rPr>
              <a:t>Monthly credit benefit that allows you to experiment with, develop, and test new solutions on Azure</a:t>
            </a:r>
          </a:p>
        </p:txBody>
      </p:sp>
      <p:sp>
        <p:nvSpPr>
          <p:cNvPr id="12" name="Rectangle 11">
            <a:extLst>
              <a:ext uri="{FF2B5EF4-FFF2-40B4-BE49-F238E27FC236}">
                <a16:creationId xmlns:a16="http://schemas.microsoft.com/office/drawing/2014/main" id="{A259C9E6-A3DC-4507-8B61-9F8CFE71491C}"/>
              </a:ext>
              <a:ext uri="{C183D7F6-B498-43B3-948B-1728B52AA6E4}">
                <adec:decorative xmlns:adec="http://schemas.microsoft.com/office/drawing/2017/decorative" val="0"/>
              </a:ext>
            </a:extLst>
          </p:cNvPr>
          <p:cNvSpPr/>
          <p:nvPr/>
        </p:nvSpPr>
        <p:spPr bwMode="auto">
          <a:xfrm>
            <a:off x="452438" y="5338943"/>
            <a:ext cx="5458968" cy="909456"/>
          </a:xfrm>
          <a:prstGeom prst="rect">
            <a:avLst/>
          </a:prstGeom>
          <a:solidFill>
            <a:schemeClr val="bg1">
              <a:lumMod val="95000"/>
            </a:schemeClr>
          </a:solidFill>
          <a:ln w="19050">
            <a:solidFill>
              <a:schemeClr val="bg1">
                <a:lumMod val="9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spcBef>
                <a:spcPts val="1200"/>
              </a:spcBef>
            </a:pPr>
            <a:r>
              <a:rPr lang="en-US" sz="2000">
                <a:solidFill>
                  <a:schemeClr val="tx1"/>
                </a:solidFill>
                <a:latin typeface="+mj-lt"/>
              </a:rPr>
              <a:t>Regions </a:t>
            </a:r>
            <a:r>
              <a:rPr lang="en-US" sz="2000">
                <a:solidFill>
                  <a:schemeClr val="tx1"/>
                </a:solidFill>
                <a:latin typeface="+mj-lt"/>
                <a:cs typeface="Segoe UI" panose="020B0502040204020203" pitchFamily="34" charset="0"/>
              </a:rPr>
              <a:t>–</a:t>
            </a:r>
            <a:r>
              <a:rPr lang="en-US" sz="2000">
                <a:solidFill>
                  <a:schemeClr val="tx1"/>
                </a:solidFill>
              </a:rPr>
              <a:t> Choose low-cost locations and regions</a:t>
            </a:r>
          </a:p>
        </p:txBody>
      </p:sp>
      <p:pic>
        <p:nvPicPr>
          <p:cNvPr id="13" name="Picture 7" descr="Bar chart with three bars. The largest bar is pay-as-you-go. The next bar is 72% savings with Azure reserved instances. The last bar is 80% savings with Azure reserved instances and Azure hybrid benefit">
            <a:extLst>
              <a:ext uri="{FF2B5EF4-FFF2-40B4-BE49-F238E27FC236}">
                <a16:creationId xmlns:a16="http://schemas.microsoft.com/office/drawing/2014/main" id="{531BD71E-6E47-4B69-80C6-67B728FA34BE}"/>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6266" t="-3732" r="-6266" b="-3732"/>
          <a:stretch/>
        </p:blipFill>
        <p:spPr>
          <a:xfrm>
            <a:off x="6037943" y="1549081"/>
            <a:ext cx="5971495" cy="4699318"/>
          </a:xfrm>
          <a:prstGeom prst="rect">
            <a:avLst/>
          </a:prstGeom>
          <a:solidFill>
            <a:schemeClr val="bg1"/>
          </a:solidFill>
          <a:ln w="19050">
            <a:solidFill>
              <a:schemeClr val="bg1">
                <a:lumMod val="95000"/>
              </a:schemeClr>
            </a:solidFill>
            <a:headEnd type="none" w="med" len="med"/>
            <a:tailEnd type="none" w="med" len="med"/>
          </a:ln>
          <a:effectLst/>
        </p:spPr>
      </p:pic>
    </p:spTree>
    <p:extLst>
      <p:ext uri="{BB962C8B-B14F-4D97-AF65-F5344CB8AC3E}">
        <p14:creationId xmlns:p14="http://schemas.microsoft.com/office/powerpoint/2010/main" val="3257352775"/>
      </p:ext>
    </p:extLst>
  </p:cSld>
  <p:clrMapOvr>
    <a:masterClrMapping/>
  </p:clrMapOvr>
  <p:transition>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9AEBD2-4AD6-4182-BF38-A3DE71D14CCF}"/>
              </a:ext>
            </a:extLst>
          </p:cNvPr>
          <p:cNvSpPr>
            <a:spLocks noGrp="1"/>
          </p:cNvSpPr>
          <p:nvPr>
            <p:ph type="title"/>
          </p:nvPr>
        </p:nvSpPr>
        <p:spPr/>
        <p:txBody>
          <a:bodyPr/>
          <a:lstStyle/>
          <a:p>
            <a:r>
              <a:rPr lang="en-US" dirty="0">
                <a:solidFill>
                  <a:schemeClr val="tx1"/>
                </a:solidFill>
              </a:rPr>
              <a:t>Summary and Resources - Configure Subscriptions</a:t>
            </a:r>
          </a:p>
        </p:txBody>
      </p:sp>
      <p:sp>
        <p:nvSpPr>
          <p:cNvPr id="9" name="Rectangle 8">
            <a:extLst>
              <a:ext uri="{FF2B5EF4-FFF2-40B4-BE49-F238E27FC236}">
                <a16:creationId xmlns:a16="http://schemas.microsoft.com/office/drawing/2014/main" id="{424F4C05-BE9A-402D-B23C-791A63FB8118}"/>
              </a:ext>
            </a:extLst>
          </p:cNvPr>
          <p:cNvSpPr/>
          <p:nvPr/>
        </p:nvSpPr>
        <p:spPr bwMode="auto">
          <a:xfrm>
            <a:off x="427039" y="1385888"/>
            <a:ext cx="4297362" cy="640080"/>
          </a:xfrm>
          <a:prstGeom prst="rect">
            <a:avLst/>
          </a:prstGeom>
          <a:solidFill>
            <a:srgbClr val="243A5E"/>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82880" tIns="137160" rIns="182880" bIns="137160" numCol="1" spcCol="1270" anchor="ctr" anchorCtr="0">
            <a:noAutofit/>
          </a:bodyPr>
          <a:lstStyle/>
          <a:p>
            <a:pPr algn="ctr">
              <a:spcBef>
                <a:spcPts val="600"/>
              </a:spcBef>
            </a:pPr>
            <a:r>
              <a:rPr lang="en-US" sz="2000" dirty="0">
                <a:solidFill>
                  <a:schemeClr val="bg1"/>
                </a:solidFill>
                <a:latin typeface="+mj-lt"/>
              </a:rPr>
              <a:t>Knowledge Check Questions</a:t>
            </a:r>
          </a:p>
        </p:txBody>
      </p:sp>
      <p:sp>
        <p:nvSpPr>
          <p:cNvPr id="10" name="Rectangle 9">
            <a:extLst>
              <a:ext uri="{FF2B5EF4-FFF2-40B4-BE49-F238E27FC236}">
                <a16:creationId xmlns:a16="http://schemas.microsoft.com/office/drawing/2014/main" id="{159F81F5-C140-46D7-BAFE-5A3A4D9DCB42}"/>
              </a:ext>
            </a:extLst>
          </p:cNvPr>
          <p:cNvSpPr/>
          <p:nvPr/>
        </p:nvSpPr>
        <p:spPr bwMode="auto">
          <a:xfrm>
            <a:off x="4876800" y="1385888"/>
            <a:ext cx="7148540" cy="640080"/>
          </a:xfrm>
          <a:prstGeom prst="rect">
            <a:avLst/>
          </a:prstGeom>
          <a:solidFill>
            <a:srgbClr val="243A5E"/>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82880" tIns="137160" rIns="182880" bIns="137160" numCol="1" spcCol="1270" anchor="ctr" anchorCtr="0">
            <a:noAutofit/>
          </a:bodyPr>
          <a:lstStyle/>
          <a:p>
            <a:pPr>
              <a:spcBef>
                <a:spcPts val="600"/>
              </a:spcBef>
            </a:pPr>
            <a:r>
              <a:rPr lang="en-US" sz="2000">
                <a:solidFill>
                  <a:schemeClr val="bg1"/>
                </a:solidFill>
                <a:latin typeface="+mj-lt"/>
              </a:rPr>
              <a:t>Microsoft Learn Modules (docs.microsoft.com/Learn)</a:t>
            </a:r>
          </a:p>
        </p:txBody>
      </p:sp>
      <p:sp>
        <p:nvSpPr>
          <p:cNvPr id="11" name="Rectangle 10">
            <a:extLst>
              <a:ext uri="{FF2B5EF4-FFF2-40B4-BE49-F238E27FC236}">
                <a16:creationId xmlns:a16="http://schemas.microsoft.com/office/drawing/2014/main" id="{CE7AA768-A8F3-4C4E-94C3-43FF0EC03C4B}"/>
              </a:ext>
            </a:extLst>
          </p:cNvPr>
          <p:cNvSpPr/>
          <p:nvPr/>
        </p:nvSpPr>
        <p:spPr>
          <a:xfrm>
            <a:off x="4877294" y="2086755"/>
            <a:ext cx="7132144" cy="548640"/>
          </a:xfrm>
          <a:prstGeom prst="rect">
            <a:avLst/>
          </a:pr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6040" tIns="106040" rIns="106040" bIns="106040" numCol="1" spcCol="1270" anchor="ctr" anchorCtr="0">
            <a:noAutofit/>
          </a:bodyPr>
          <a:lstStyle/>
          <a:p>
            <a:pPr defTabSz="800100">
              <a:spcBef>
                <a:spcPct val="0"/>
              </a:spcBef>
              <a:spcAft>
                <a:spcPct val="35000"/>
              </a:spcAft>
            </a:pPr>
            <a:r>
              <a:rPr lang="en-US">
                <a:solidFill>
                  <a:schemeClr val="tx1"/>
                </a:solidFill>
              </a:rPr>
              <a:t>Analyze costs and create budgets with Azure Cost Management</a:t>
            </a:r>
          </a:p>
        </p:txBody>
      </p:sp>
      <p:cxnSp>
        <p:nvCxnSpPr>
          <p:cNvPr id="15" name="Straight Connector 14">
            <a:extLst>
              <a:ext uri="{FF2B5EF4-FFF2-40B4-BE49-F238E27FC236}">
                <a16:creationId xmlns:a16="http://schemas.microsoft.com/office/drawing/2014/main" id="{C551524D-065C-4116-8D4C-4F873FE510EE}"/>
              </a:ext>
              <a:ext uri="{C183D7F6-B498-43B3-948B-1728B52AA6E4}">
                <adec:decorative xmlns:adec="http://schemas.microsoft.com/office/drawing/2017/decorative" val="1"/>
              </a:ext>
            </a:extLst>
          </p:cNvPr>
          <p:cNvCxnSpPr>
            <a:cxnSpLocks/>
          </p:cNvCxnSpPr>
          <p:nvPr/>
        </p:nvCxnSpPr>
        <p:spPr>
          <a:xfrm>
            <a:off x="4877294" y="2678822"/>
            <a:ext cx="7132144" cy="0"/>
          </a:xfrm>
          <a:prstGeom prst="line">
            <a:avLst/>
          </a:prstGeom>
          <a:ln w="19050">
            <a:solidFill>
              <a:schemeClr val="bg1">
                <a:lumMod val="7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6" name="Rectangle 15">
            <a:extLst>
              <a:ext uri="{FF2B5EF4-FFF2-40B4-BE49-F238E27FC236}">
                <a16:creationId xmlns:a16="http://schemas.microsoft.com/office/drawing/2014/main" id="{8A896E46-4860-4F41-8152-7B3BE0BBC2C9}"/>
              </a:ext>
            </a:extLst>
          </p:cNvPr>
          <p:cNvSpPr/>
          <p:nvPr/>
        </p:nvSpPr>
        <p:spPr>
          <a:xfrm>
            <a:off x="4877294" y="2722249"/>
            <a:ext cx="7132144" cy="548640"/>
          </a:xfrm>
          <a:prstGeom prst="rect">
            <a:avLst/>
          </a:pr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6040" tIns="106040" rIns="106040" bIns="106040" numCol="1" spcCol="1270" anchor="ctr" anchorCtr="0">
            <a:noAutofit/>
          </a:bodyPr>
          <a:lstStyle/>
          <a:p>
            <a:pPr defTabSz="800100">
              <a:spcBef>
                <a:spcPct val="0"/>
              </a:spcBef>
              <a:spcAft>
                <a:spcPct val="35000"/>
              </a:spcAft>
            </a:pPr>
            <a:r>
              <a:rPr lang="en-US">
                <a:solidFill>
                  <a:schemeClr val="tx1"/>
                </a:solidFill>
              </a:rPr>
              <a:t>Predict costs and optimize spending for Azure</a:t>
            </a:r>
          </a:p>
        </p:txBody>
      </p:sp>
      <p:pic>
        <p:nvPicPr>
          <p:cNvPr id="3" name="Picture 2">
            <a:extLst>
              <a:ext uri="{FF2B5EF4-FFF2-40B4-BE49-F238E27FC236}">
                <a16:creationId xmlns:a16="http://schemas.microsoft.com/office/drawing/2014/main" id="{9AF86294-D1BB-4023-B40B-83FA03B942F1}"/>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678845" y="2635395"/>
            <a:ext cx="1494645" cy="2173707"/>
          </a:xfrm>
          <a:prstGeom prst="rect">
            <a:avLst/>
          </a:prstGeom>
        </p:spPr>
      </p:pic>
      <p:cxnSp>
        <p:nvCxnSpPr>
          <p:cNvPr id="4" name="Straight Connector 3">
            <a:extLst>
              <a:ext uri="{FF2B5EF4-FFF2-40B4-BE49-F238E27FC236}">
                <a16:creationId xmlns:a16="http://schemas.microsoft.com/office/drawing/2014/main" id="{BB33794D-C8C2-4F9C-8066-91A08495CFF8}"/>
              </a:ext>
              <a:ext uri="{C183D7F6-B498-43B3-948B-1728B52AA6E4}">
                <adec:decorative xmlns:adec="http://schemas.microsoft.com/office/drawing/2017/decorative" val="1"/>
              </a:ext>
            </a:extLst>
          </p:cNvPr>
          <p:cNvCxnSpPr>
            <a:cxnSpLocks/>
          </p:cNvCxnSpPr>
          <p:nvPr/>
        </p:nvCxnSpPr>
        <p:spPr>
          <a:xfrm>
            <a:off x="4964380" y="3344406"/>
            <a:ext cx="7132144" cy="0"/>
          </a:xfrm>
          <a:prstGeom prst="line">
            <a:avLst/>
          </a:prstGeom>
          <a:ln w="19050">
            <a:solidFill>
              <a:schemeClr val="bg1">
                <a:lumMod val="7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53630756"/>
      </p:ext>
    </p:extLst>
  </p:cSld>
  <p:clrMapOvr>
    <a:masterClrMapping/>
  </p:clrMapOvr>
  <p:transition>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CD8665D-5A50-4F07-9D33-48CCD3FD74C7}"/>
              </a:ext>
            </a:extLst>
          </p:cNvPr>
          <p:cNvSpPr>
            <a:spLocks noGrp="1"/>
          </p:cNvSpPr>
          <p:nvPr>
            <p:ph type="title"/>
          </p:nvPr>
        </p:nvSpPr>
        <p:spPr/>
        <p:txBody>
          <a:bodyPr/>
          <a:lstStyle/>
          <a:p>
            <a:r>
              <a:rPr lang="en-US" dirty="0"/>
              <a:t>Lesson 02: Configure Azure Policy</a:t>
            </a:r>
          </a:p>
        </p:txBody>
      </p:sp>
      <p:pic>
        <p:nvPicPr>
          <p:cNvPr id="5" name="Picture 4" descr="Icon of a document with a checkmark">
            <a:extLst>
              <a:ext uri="{FF2B5EF4-FFF2-40B4-BE49-F238E27FC236}">
                <a16:creationId xmlns:a16="http://schemas.microsoft.com/office/drawing/2014/main" id="{3CB1096A-9574-40CF-BA20-8376EA076DFF}"/>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0458192" y="2855536"/>
            <a:ext cx="913504" cy="1328536"/>
          </a:xfrm>
          <a:prstGeom prst="rect">
            <a:avLst/>
          </a:prstGeom>
        </p:spPr>
      </p:pic>
    </p:spTree>
    <p:extLst>
      <p:ext uri="{BB962C8B-B14F-4D97-AF65-F5344CB8AC3E}">
        <p14:creationId xmlns:p14="http://schemas.microsoft.com/office/powerpoint/2010/main" val="2000246402"/>
      </p:ext>
    </p:extLst>
  </p:cSld>
  <p:clrMapOvr>
    <a:masterClrMapping/>
  </p:clrMapOvr>
  <p:transition>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506FB1-ADCB-44A6-A586-4BE06B83C4E8}"/>
              </a:ext>
            </a:extLst>
          </p:cNvPr>
          <p:cNvSpPr>
            <a:spLocks noGrp="1"/>
          </p:cNvSpPr>
          <p:nvPr>
            <p:ph type="title"/>
          </p:nvPr>
        </p:nvSpPr>
        <p:spPr>
          <a:xfrm>
            <a:off x="465139" y="2881710"/>
            <a:ext cx="2506662" cy="1231106"/>
          </a:xfrm>
        </p:spPr>
        <p:txBody>
          <a:bodyPr/>
          <a:lstStyle/>
          <a:p>
            <a:r>
              <a:rPr lang="en-US" dirty="0">
                <a:solidFill>
                  <a:schemeClr val="bg1"/>
                </a:solidFill>
              </a:rPr>
              <a:t>Configure Azure Policy Introduction</a:t>
            </a:r>
          </a:p>
        </p:txBody>
      </p:sp>
      <p:sp>
        <p:nvSpPr>
          <p:cNvPr id="22" name="TextBox 21">
            <a:extLst>
              <a:ext uri="{FF2B5EF4-FFF2-40B4-BE49-F238E27FC236}">
                <a16:creationId xmlns:a16="http://schemas.microsoft.com/office/drawing/2014/main" id="{508C55D0-0F26-4904-B8D6-7EE3C9B301D0}"/>
              </a:ext>
            </a:extLst>
          </p:cNvPr>
          <p:cNvSpPr txBox="1"/>
          <p:nvPr/>
        </p:nvSpPr>
        <p:spPr>
          <a:xfrm>
            <a:off x="4501471" y="609733"/>
            <a:ext cx="7058616" cy="307777"/>
          </a:xfrm>
          <a:prstGeom prst="rect">
            <a:avLst/>
          </a:prstGeom>
          <a:noFill/>
        </p:spPr>
        <p:txBody>
          <a:bodyPr wrap="square" lIns="0" tIns="0" rIns="0" bIns="0" rtlCol="0">
            <a:spAutoFit/>
          </a:bodyPr>
          <a:lstStyle/>
          <a:p>
            <a:pPr defTabSz="444500">
              <a:spcBef>
                <a:spcPct val="0"/>
              </a:spcBef>
              <a:spcAft>
                <a:spcPct val="35000"/>
              </a:spcAft>
            </a:pPr>
            <a:r>
              <a:rPr lang="en-US" sz="2000" dirty="0"/>
              <a:t>Create Management Groups</a:t>
            </a:r>
          </a:p>
        </p:txBody>
      </p:sp>
      <p:sp>
        <p:nvSpPr>
          <p:cNvPr id="21" name="TextBox 20">
            <a:extLst>
              <a:ext uri="{FF2B5EF4-FFF2-40B4-BE49-F238E27FC236}">
                <a16:creationId xmlns:a16="http://schemas.microsoft.com/office/drawing/2014/main" id="{4E9D70D4-3462-47D1-A0CE-44D024E7D202}"/>
              </a:ext>
            </a:extLst>
          </p:cNvPr>
          <p:cNvSpPr txBox="1"/>
          <p:nvPr/>
        </p:nvSpPr>
        <p:spPr>
          <a:xfrm>
            <a:off x="4501471" y="1300389"/>
            <a:ext cx="7058616" cy="307777"/>
          </a:xfrm>
          <a:prstGeom prst="rect">
            <a:avLst/>
          </a:prstGeom>
          <a:noFill/>
        </p:spPr>
        <p:txBody>
          <a:bodyPr wrap="square" lIns="0" tIns="0" rIns="0" bIns="0" rtlCol="0">
            <a:spAutoFit/>
          </a:bodyPr>
          <a:lstStyle/>
          <a:p>
            <a:pPr defTabSz="444500">
              <a:spcBef>
                <a:spcPct val="0"/>
              </a:spcBef>
              <a:spcAft>
                <a:spcPct val="35000"/>
              </a:spcAft>
            </a:pPr>
            <a:r>
              <a:rPr lang="en-US" sz="2000" dirty="0"/>
              <a:t>Implement Azure Policy</a:t>
            </a:r>
          </a:p>
        </p:txBody>
      </p:sp>
      <p:sp>
        <p:nvSpPr>
          <p:cNvPr id="8" name="TextBox 7">
            <a:extLst>
              <a:ext uri="{FF2B5EF4-FFF2-40B4-BE49-F238E27FC236}">
                <a16:creationId xmlns:a16="http://schemas.microsoft.com/office/drawing/2014/main" id="{D67157F0-477B-4A74-8250-72A10473FFE1}"/>
              </a:ext>
            </a:extLst>
          </p:cNvPr>
          <p:cNvSpPr txBox="1"/>
          <p:nvPr/>
        </p:nvSpPr>
        <p:spPr>
          <a:xfrm>
            <a:off x="4501471" y="1991045"/>
            <a:ext cx="7058616" cy="307777"/>
          </a:xfrm>
          <a:prstGeom prst="rect">
            <a:avLst/>
          </a:prstGeom>
          <a:noFill/>
        </p:spPr>
        <p:txBody>
          <a:bodyPr wrap="square" lIns="0" tIns="0" rIns="0" bIns="0" rtlCol="0">
            <a:spAutoFit/>
          </a:bodyPr>
          <a:lstStyle/>
          <a:p>
            <a:pPr defTabSz="444500">
              <a:spcBef>
                <a:spcPct val="0"/>
              </a:spcBef>
              <a:spcAft>
                <a:spcPct val="35000"/>
              </a:spcAft>
            </a:pPr>
            <a:r>
              <a:rPr lang="en-US" sz="2000" dirty="0"/>
              <a:t>Create Azure Policies</a:t>
            </a:r>
          </a:p>
        </p:txBody>
      </p:sp>
      <p:sp>
        <p:nvSpPr>
          <p:cNvPr id="12" name="TextBox 11">
            <a:extLst>
              <a:ext uri="{FF2B5EF4-FFF2-40B4-BE49-F238E27FC236}">
                <a16:creationId xmlns:a16="http://schemas.microsoft.com/office/drawing/2014/main" id="{27D2240F-0F2B-42A8-86CB-7F035501A88E}"/>
              </a:ext>
            </a:extLst>
          </p:cNvPr>
          <p:cNvSpPr txBox="1"/>
          <p:nvPr/>
        </p:nvSpPr>
        <p:spPr>
          <a:xfrm>
            <a:off x="4501471" y="2681701"/>
            <a:ext cx="7058616" cy="307777"/>
          </a:xfrm>
          <a:prstGeom prst="rect">
            <a:avLst/>
          </a:prstGeom>
          <a:noFill/>
        </p:spPr>
        <p:txBody>
          <a:bodyPr wrap="square" lIns="0" tIns="0" rIns="0" bIns="0" rtlCol="0">
            <a:spAutoFit/>
          </a:bodyPr>
          <a:lstStyle/>
          <a:p>
            <a:pPr defTabSz="444500">
              <a:spcBef>
                <a:spcPct val="0"/>
              </a:spcBef>
              <a:spcAft>
                <a:spcPct val="35000"/>
              </a:spcAft>
            </a:pPr>
            <a:r>
              <a:rPr lang="en-US" sz="2000" dirty="0"/>
              <a:t>Create Policy Definitions</a:t>
            </a:r>
          </a:p>
        </p:txBody>
      </p:sp>
      <p:sp>
        <p:nvSpPr>
          <p:cNvPr id="16" name="TextBox 15">
            <a:extLst>
              <a:ext uri="{FF2B5EF4-FFF2-40B4-BE49-F238E27FC236}">
                <a16:creationId xmlns:a16="http://schemas.microsoft.com/office/drawing/2014/main" id="{D8BA35FB-1421-472C-BEE5-FF6A3A271A04}"/>
              </a:ext>
            </a:extLst>
          </p:cNvPr>
          <p:cNvSpPr txBox="1"/>
          <p:nvPr/>
        </p:nvSpPr>
        <p:spPr>
          <a:xfrm>
            <a:off x="4501471" y="3372357"/>
            <a:ext cx="7058616" cy="307777"/>
          </a:xfrm>
          <a:prstGeom prst="rect">
            <a:avLst/>
          </a:prstGeom>
          <a:noFill/>
        </p:spPr>
        <p:txBody>
          <a:bodyPr wrap="square" lIns="0" tIns="0" rIns="0" bIns="0" rtlCol="0">
            <a:spAutoFit/>
          </a:bodyPr>
          <a:lstStyle/>
          <a:p>
            <a:pPr defTabSz="444500">
              <a:spcBef>
                <a:spcPct val="0"/>
              </a:spcBef>
              <a:spcAft>
                <a:spcPct val="35000"/>
              </a:spcAft>
            </a:pPr>
            <a:r>
              <a:rPr lang="en-US" sz="2000" dirty="0"/>
              <a:t>Create Initiative Definitions</a:t>
            </a:r>
          </a:p>
        </p:txBody>
      </p:sp>
      <p:sp>
        <p:nvSpPr>
          <p:cNvPr id="17" name="TextBox 16">
            <a:extLst>
              <a:ext uri="{FF2B5EF4-FFF2-40B4-BE49-F238E27FC236}">
                <a16:creationId xmlns:a16="http://schemas.microsoft.com/office/drawing/2014/main" id="{C932C335-726B-4F11-83A3-FE76085443FA}"/>
              </a:ext>
            </a:extLst>
          </p:cNvPr>
          <p:cNvSpPr txBox="1"/>
          <p:nvPr/>
        </p:nvSpPr>
        <p:spPr>
          <a:xfrm>
            <a:off x="4501471" y="4063013"/>
            <a:ext cx="7058616" cy="307777"/>
          </a:xfrm>
          <a:prstGeom prst="rect">
            <a:avLst/>
          </a:prstGeom>
          <a:noFill/>
        </p:spPr>
        <p:txBody>
          <a:bodyPr wrap="square" lIns="0" tIns="0" rIns="0" bIns="0" rtlCol="0">
            <a:spAutoFit/>
          </a:bodyPr>
          <a:lstStyle/>
          <a:p>
            <a:pPr defTabSz="444500">
              <a:spcBef>
                <a:spcPct val="0"/>
              </a:spcBef>
              <a:spcAft>
                <a:spcPct val="35000"/>
              </a:spcAft>
            </a:pPr>
            <a:r>
              <a:rPr lang="en-US" sz="2000" dirty="0"/>
              <a:t>Scope the Initiative Definition</a:t>
            </a:r>
          </a:p>
        </p:txBody>
      </p:sp>
      <p:sp>
        <p:nvSpPr>
          <p:cNvPr id="23" name="TextBox 22">
            <a:extLst>
              <a:ext uri="{FF2B5EF4-FFF2-40B4-BE49-F238E27FC236}">
                <a16:creationId xmlns:a16="http://schemas.microsoft.com/office/drawing/2014/main" id="{956D8506-C82F-4C03-BF1A-6BDC023200DB}"/>
              </a:ext>
            </a:extLst>
          </p:cNvPr>
          <p:cNvSpPr txBox="1"/>
          <p:nvPr/>
        </p:nvSpPr>
        <p:spPr>
          <a:xfrm>
            <a:off x="4501471" y="4753669"/>
            <a:ext cx="7058616" cy="307777"/>
          </a:xfrm>
          <a:prstGeom prst="rect">
            <a:avLst/>
          </a:prstGeom>
          <a:noFill/>
        </p:spPr>
        <p:txBody>
          <a:bodyPr wrap="square" lIns="0" tIns="0" rIns="0" bIns="0" rtlCol="0">
            <a:spAutoFit/>
          </a:bodyPr>
          <a:lstStyle/>
          <a:p>
            <a:pPr defTabSz="444500">
              <a:spcBef>
                <a:spcPct val="0"/>
              </a:spcBef>
              <a:spcAft>
                <a:spcPct val="35000"/>
              </a:spcAft>
            </a:pPr>
            <a:r>
              <a:rPr lang="en-US" sz="2000" dirty="0"/>
              <a:t>Determine Compliance</a:t>
            </a:r>
          </a:p>
        </p:txBody>
      </p:sp>
      <p:sp>
        <p:nvSpPr>
          <p:cNvPr id="33" name="TextBox 32">
            <a:extLst>
              <a:ext uri="{FF2B5EF4-FFF2-40B4-BE49-F238E27FC236}">
                <a16:creationId xmlns:a16="http://schemas.microsoft.com/office/drawing/2014/main" id="{6FE686D9-BFF1-48A4-A1A1-E01D8CCF42D7}"/>
              </a:ext>
            </a:extLst>
          </p:cNvPr>
          <p:cNvSpPr txBox="1"/>
          <p:nvPr/>
        </p:nvSpPr>
        <p:spPr>
          <a:xfrm>
            <a:off x="4501471" y="5444325"/>
            <a:ext cx="7058616" cy="307777"/>
          </a:xfrm>
          <a:prstGeom prst="rect">
            <a:avLst/>
          </a:prstGeom>
          <a:noFill/>
        </p:spPr>
        <p:txBody>
          <a:bodyPr wrap="square" lIns="0" tIns="0" rIns="0" bIns="0" rtlCol="0">
            <a:spAutoFit/>
          </a:bodyPr>
          <a:lstStyle/>
          <a:p>
            <a:pPr defTabSz="444500">
              <a:spcBef>
                <a:spcPct val="0"/>
              </a:spcBef>
              <a:spcAft>
                <a:spcPct val="35000"/>
              </a:spcAft>
            </a:pPr>
            <a:r>
              <a:rPr lang="en-US" sz="2000" dirty="0"/>
              <a:t>Demonstration – Azure Policy</a:t>
            </a:r>
          </a:p>
        </p:txBody>
      </p:sp>
      <p:grpSp>
        <p:nvGrpSpPr>
          <p:cNvPr id="3" name="Group 2">
            <a:extLst>
              <a:ext uri="{FF2B5EF4-FFF2-40B4-BE49-F238E27FC236}">
                <a16:creationId xmlns:a16="http://schemas.microsoft.com/office/drawing/2014/main" id="{20BC2A2F-0FE8-49E4-8295-0DE8C9751F8F}"/>
              </a:ext>
              <a:ext uri="{C183D7F6-B498-43B3-948B-1728B52AA6E4}">
                <adec:decorative xmlns:adec="http://schemas.microsoft.com/office/drawing/2017/decorative" val="1"/>
              </a:ext>
            </a:extLst>
          </p:cNvPr>
          <p:cNvGrpSpPr/>
          <p:nvPr/>
        </p:nvGrpSpPr>
        <p:grpSpPr>
          <a:xfrm>
            <a:off x="3689711" y="408658"/>
            <a:ext cx="629865" cy="6141432"/>
            <a:chOff x="3970127" y="408658"/>
            <a:chExt cx="701230" cy="6886338"/>
          </a:xfrm>
        </p:grpSpPr>
        <p:pic>
          <p:nvPicPr>
            <p:cNvPr id="66" name="Picture 65" descr="Icon of 5 circles spreading around one big circle">
              <a:extLst>
                <a:ext uri="{FF2B5EF4-FFF2-40B4-BE49-F238E27FC236}">
                  <a16:creationId xmlns:a16="http://schemas.microsoft.com/office/drawing/2014/main" id="{EFB23963-35BA-4ED1-9192-A0878F2512C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970127" y="408658"/>
              <a:ext cx="690372" cy="688848"/>
            </a:xfrm>
            <a:prstGeom prst="rect">
              <a:avLst/>
            </a:prstGeom>
          </p:spPr>
        </p:pic>
        <p:pic>
          <p:nvPicPr>
            <p:cNvPr id="65" name="Picture 64" descr="Icon of a document with a checkmark">
              <a:extLst>
                <a:ext uri="{FF2B5EF4-FFF2-40B4-BE49-F238E27FC236}">
                  <a16:creationId xmlns:a16="http://schemas.microsoft.com/office/drawing/2014/main" id="{11888427-5DD7-4ED8-84BA-72D6FD43215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970127" y="1188049"/>
              <a:ext cx="690372" cy="687324"/>
            </a:xfrm>
            <a:prstGeom prst="rect">
              <a:avLst/>
            </a:prstGeom>
          </p:spPr>
        </p:pic>
        <p:pic>
          <p:nvPicPr>
            <p:cNvPr id="34" name="Picture 33" descr="Icon of arrows pointing in 4 different directions">
              <a:extLst>
                <a:ext uri="{FF2B5EF4-FFF2-40B4-BE49-F238E27FC236}">
                  <a16:creationId xmlns:a16="http://schemas.microsoft.com/office/drawing/2014/main" id="{44B7AE3F-FA3E-428E-AC7E-FDA4ECE21D2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970127" y="1967440"/>
              <a:ext cx="690372" cy="688848"/>
            </a:xfrm>
            <a:prstGeom prst="rect">
              <a:avLst/>
            </a:prstGeom>
          </p:spPr>
        </p:pic>
        <p:pic>
          <p:nvPicPr>
            <p:cNvPr id="19" name="Picture 18" descr="Icon of a web page layout">
              <a:extLst>
                <a:ext uri="{FF2B5EF4-FFF2-40B4-BE49-F238E27FC236}">
                  <a16:creationId xmlns:a16="http://schemas.microsoft.com/office/drawing/2014/main" id="{01BD6038-EAD9-4E56-A06E-EC16251C82E7}"/>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3970127" y="2746831"/>
              <a:ext cx="690372" cy="688848"/>
            </a:xfrm>
            <a:prstGeom prst="rect">
              <a:avLst/>
            </a:prstGeom>
          </p:spPr>
        </p:pic>
        <p:pic>
          <p:nvPicPr>
            <p:cNvPr id="18" name="Picture 17" descr="Icon of 2 gears">
              <a:extLst>
                <a:ext uri="{FF2B5EF4-FFF2-40B4-BE49-F238E27FC236}">
                  <a16:creationId xmlns:a16="http://schemas.microsoft.com/office/drawing/2014/main" id="{285E7301-F715-4B40-8B27-766699B4B7CD}"/>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3970127" y="3526222"/>
              <a:ext cx="690372" cy="688848"/>
            </a:xfrm>
            <a:prstGeom prst="rect">
              <a:avLst/>
            </a:prstGeom>
          </p:spPr>
        </p:pic>
        <p:pic>
          <p:nvPicPr>
            <p:cNvPr id="15" name="Picture 14" descr="Icon of four circles on each corner of a diamond">
              <a:extLst>
                <a:ext uri="{FF2B5EF4-FFF2-40B4-BE49-F238E27FC236}">
                  <a16:creationId xmlns:a16="http://schemas.microsoft.com/office/drawing/2014/main" id="{DEF6C05E-A356-4E5B-82BF-6128E0136035}"/>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3970127" y="4305613"/>
              <a:ext cx="690372" cy="688848"/>
            </a:xfrm>
            <a:prstGeom prst="rect">
              <a:avLst/>
            </a:prstGeom>
          </p:spPr>
        </p:pic>
        <p:pic>
          <p:nvPicPr>
            <p:cNvPr id="14" name="Picture 13" descr="Icon of three circles on three lines">
              <a:extLst>
                <a:ext uri="{FF2B5EF4-FFF2-40B4-BE49-F238E27FC236}">
                  <a16:creationId xmlns:a16="http://schemas.microsoft.com/office/drawing/2014/main" id="{52764C63-F28C-46D1-9590-477B3E378B60}"/>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3970127" y="5085004"/>
              <a:ext cx="690372" cy="687324"/>
            </a:xfrm>
            <a:prstGeom prst="rect">
              <a:avLst/>
            </a:prstGeom>
          </p:spPr>
        </p:pic>
        <p:pic>
          <p:nvPicPr>
            <p:cNvPr id="13" name="Picture 12" descr="Icon of a webpage with a person">
              <a:extLst>
                <a:ext uri="{FF2B5EF4-FFF2-40B4-BE49-F238E27FC236}">
                  <a16:creationId xmlns:a16="http://schemas.microsoft.com/office/drawing/2014/main" id="{A4F393D0-0DB5-4C85-91F8-DC30F644FFCD}"/>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3970127" y="5864393"/>
              <a:ext cx="690372" cy="688848"/>
            </a:xfrm>
            <a:prstGeom prst="rect">
              <a:avLst/>
            </a:prstGeom>
          </p:spPr>
        </p:pic>
        <p:grpSp>
          <p:nvGrpSpPr>
            <p:cNvPr id="20" name="Group 19">
              <a:extLst>
                <a:ext uri="{FF2B5EF4-FFF2-40B4-BE49-F238E27FC236}">
                  <a16:creationId xmlns:a16="http://schemas.microsoft.com/office/drawing/2014/main" id="{91AB16A3-71C4-4541-8E99-61B5E118907E}"/>
                </a:ext>
              </a:extLst>
            </p:cNvPr>
            <p:cNvGrpSpPr/>
            <p:nvPr/>
          </p:nvGrpSpPr>
          <p:grpSpPr>
            <a:xfrm>
              <a:off x="3970127" y="6680567"/>
              <a:ext cx="701230" cy="614429"/>
              <a:chOff x="10493727" y="625999"/>
              <a:chExt cx="519000" cy="503150"/>
            </a:xfrm>
          </p:grpSpPr>
          <p:pic>
            <p:nvPicPr>
              <p:cNvPr id="24" name="Picture 23">
                <a:extLst>
                  <a:ext uri="{FF2B5EF4-FFF2-40B4-BE49-F238E27FC236}">
                    <a16:creationId xmlns:a16="http://schemas.microsoft.com/office/drawing/2014/main" id="{0ED21118-19B0-4B67-9141-8C9C0F2C259F}"/>
                  </a:ext>
                </a:extLst>
              </p:cNvPr>
              <p:cNvPicPr>
                <a:picLocks noChangeAspect="1"/>
              </p:cNvPicPr>
              <p:nvPr/>
            </p:nvPicPr>
            <p:blipFill>
              <a:blip r:embed="rId11"/>
              <a:stretch>
                <a:fillRect/>
              </a:stretch>
            </p:blipFill>
            <p:spPr>
              <a:xfrm>
                <a:off x="10493727" y="625999"/>
                <a:ext cx="519000" cy="503150"/>
              </a:xfrm>
              <a:prstGeom prst="rect">
                <a:avLst/>
              </a:prstGeom>
            </p:spPr>
          </p:pic>
          <p:grpSp>
            <p:nvGrpSpPr>
              <p:cNvPr id="25" name="Group 24">
                <a:extLst>
                  <a:ext uri="{FF2B5EF4-FFF2-40B4-BE49-F238E27FC236}">
                    <a16:creationId xmlns:a16="http://schemas.microsoft.com/office/drawing/2014/main" id="{EA1A18AE-A682-483E-A952-4A11DF4FEF49}"/>
                  </a:ext>
                </a:extLst>
              </p:cNvPr>
              <p:cNvGrpSpPr/>
              <p:nvPr/>
            </p:nvGrpSpPr>
            <p:grpSpPr>
              <a:xfrm>
                <a:off x="10604345" y="727773"/>
                <a:ext cx="297764" cy="272864"/>
                <a:chOff x="3876178" y="3413953"/>
                <a:chExt cx="297764" cy="255320"/>
              </a:xfrm>
            </p:grpSpPr>
            <p:sp>
              <p:nvSpPr>
                <p:cNvPr id="26" name="Freeform: Shape 25">
                  <a:extLst>
                    <a:ext uri="{FF2B5EF4-FFF2-40B4-BE49-F238E27FC236}">
                      <a16:creationId xmlns:a16="http://schemas.microsoft.com/office/drawing/2014/main" id="{8DB8C93D-7631-4934-AF47-87405AFA3135}"/>
                    </a:ext>
                  </a:extLst>
                </p:cNvPr>
                <p:cNvSpPr/>
                <p:nvPr/>
              </p:nvSpPr>
              <p:spPr>
                <a:xfrm>
                  <a:off x="4062866" y="3543483"/>
                  <a:ext cx="111076" cy="51930"/>
                </a:xfrm>
                <a:custGeom>
                  <a:avLst/>
                  <a:gdLst>
                    <a:gd name="connsiteX0" fmla="*/ 1994 w 182056"/>
                    <a:gd name="connsiteY0" fmla="*/ 91743 h 91027"/>
                    <a:gd name="connsiteX1" fmla="*/ 91744 w 182056"/>
                    <a:gd name="connsiteY1" fmla="*/ 1994 h 91027"/>
                    <a:gd name="connsiteX2" fmla="*/ 181493 w 182056"/>
                    <a:gd name="connsiteY2" fmla="*/ 91743 h 91027"/>
                    <a:gd name="connsiteX3" fmla="*/ 1994 w 182056"/>
                    <a:gd name="connsiteY3" fmla="*/ 91743 h 91027"/>
                  </a:gdLst>
                  <a:ahLst/>
                  <a:cxnLst>
                    <a:cxn ang="0">
                      <a:pos x="connsiteX0" y="connsiteY0"/>
                    </a:cxn>
                    <a:cxn ang="0">
                      <a:pos x="connsiteX1" y="connsiteY1"/>
                    </a:cxn>
                    <a:cxn ang="0">
                      <a:pos x="connsiteX2" y="connsiteY2"/>
                    </a:cxn>
                    <a:cxn ang="0">
                      <a:pos x="connsiteX3" y="connsiteY3"/>
                    </a:cxn>
                  </a:cxnLst>
                  <a:rect l="l" t="t" r="r" b="b"/>
                  <a:pathLst>
                    <a:path w="182056" h="91027">
                      <a:moveTo>
                        <a:pt x="1994" y="91743"/>
                      </a:moveTo>
                      <a:cubicBezTo>
                        <a:pt x="1994" y="42138"/>
                        <a:pt x="42139" y="1994"/>
                        <a:pt x="91744" y="1994"/>
                      </a:cubicBezTo>
                      <a:cubicBezTo>
                        <a:pt x="141349" y="1994"/>
                        <a:pt x="181493" y="42138"/>
                        <a:pt x="181493" y="91743"/>
                      </a:cubicBezTo>
                      <a:lnTo>
                        <a:pt x="1994" y="91743"/>
                      </a:lnTo>
                      <a:close/>
                    </a:path>
                  </a:pathLst>
                </a:custGeom>
                <a:solidFill>
                  <a:srgbClr val="50E6FF"/>
                </a:solidFill>
                <a:ln w="5008" cap="flat">
                  <a:noFill/>
                  <a:prstDash val="solid"/>
                  <a:miter/>
                </a:ln>
              </p:spPr>
              <p:txBody>
                <a:bodyPr rtlCol="0" anchor="ctr"/>
                <a:lstStyle/>
                <a:p>
                  <a:endParaRPr lang="en-US"/>
                </a:p>
              </p:txBody>
            </p:sp>
            <p:sp>
              <p:nvSpPr>
                <p:cNvPr id="27" name="Freeform: Shape 26">
                  <a:extLst>
                    <a:ext uri="{FF2B5EF4-FFF2-40B4-BE49-F238E27FC236}">
                      <a16:creationId xmlns:a16="http://schemas.microsoft.com/office/drawing/2014/main" id="{F5DA6B22-7CC1-4628-8732-E386C43B835B}"/>
                    </a:ext>
                  </a:extLst>
                </p:cNvPr>
                <p:cNvSpPr/>
                <p:nvPr/>
              </p:nvSpPr>
              <p:spPr>
                <a:xfrm>
                  <a:off x="4087044" y="3472284"/>
                  <a:ext cx="61709" cy="57699"/>
                </a:xfrm>
                <a:custGeom>
                  <a:avLst/>
                  <a:gdLst>
                    <a:gd name="connsiteX0" fmla="*/ 102398 w 101142"/>
                    <a:gd name="connsiteY0" fmla="*/ 52195 h 101141"/>
                    <a:gd name="connsiteX1" fmla="*/ 52196 w 101142"/>
                    <a:gd name="connsiteY1" fmla="*/ 102397 h 101141"/>
                    <a:gd name="connsiteX2" fmla="*/ 1994 w 101142"/>
                    <a:gd name="connsiteY2" fmla="*/ 52195 h 101141"/>
                    <a:gd name="connsiteX3" fmla="*/ 52196 w 101142"/>
                    <a:gd name="connsiteY3" fmla="*/ 1994 h 101141"/>
                    <a:gd name="connsiteX4" fmla="*/ 102398 w 101142"/>
                    <a:gd name="connsiteY4" fmla="*/ 52195 h 101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142" h="101141">
                      <a:moveTo>
                        <a:pt x="102398" y="52195"/>
                      </a:moveTo>
                      <a:cubicBezTo>
                        <a:pt x="102398" y="79981"/>
                        <a:pt x="79896" y="102397"/>
                        <a:pt x="52196" y="102397"/>
                      </a:cubicBezTo>
                      <a:cubicBezTo>
                        <a:pt x="24495" y="102397"/>
                        <a:pt x="1994" y="79896"/>
                        <a:pt x="1994" y="52195"/>
                      </a:cubicBezTo>
                      <a:cubicBezTo>
                        <a:pt x="1994" y="24495"/>
                        <a:pt x="24495" y="1994"/>
                        <a:pt x="52196" y="1994"/>
                      </a:cubicBezTo>
                      <a:cubicBezTo>
                        <a:pt x="79896" y="1994"/>
                        <a:pt x="102398" y="24495"/>
                        <a:pt x="102398" y="52195"/>
                      </a:cubicBezTo>
                      <a:close/>
                    </a:path>
                  </a:pathLst>
                </a:custGeom>
                <a:solidFill>
                  <a:srgbClr val="50E6FF"/>
                </a:solidFill>
                <a:ln w="5008" cap="flat">
                  <a:noFill/>
                  <a:prstDash val="solid"/>
                  <a:miter/>
                </a:ln>
              </p:spPr>
              <p:txBody>
                <a:bodyPr rtlCol="0" anchor="ctr"/>
                <a:lstStyle/>
                <a:p>
                  <a:endParaRPr lang="en-US"/>
                </a:p>
              </p:txBody>
            </p:sp>
            <p:sp>
              <p:nvSpPr>
                <p:cNvPr id="28" name="Freeform: Shape 27">
                  <a:extLst>
                    <a:ext uri="{FF2B5EF4-FFF2-40B4-BE49-F238E27FC236}">
                      <a16:creationId xmlns:a16="http://schemas.microsoft.com/office/drawing/2014/main" id="{3996A000-23D2-4163-8A6E-AF40B336E7F2}"/>
                    </a:ext>
                  </a:extLst>
                </p:cNvPr>
                <p:cNvSpPr/>
                <p:nvPr/>
              </p:nvSpPr>
              <p:spPr>
                <a:xfrm>
                  <a:off x="3969260" y="3485131"/>
                  <a:ext cx="111076" cy="51930"/>
                </a:xfrm>
                <a:custGeom>
                  <a:avLst/>
                  <a:gdLst>
                    <a:gd name="connsiteX0" fmla="*/ 1994 w 182056"/>
                    <a:gd name="connsiteY0" fmla="*/ 91743 h 91027"/>
                    <a:gd name="connsiteX1" fmla="*/ 91744 w 182056"/>
                    <a:gd name="connsiteY1" fmla="*/ 1994 h 91027"/>
                    <a:gd name="connsiteX2" fmla="*/ 181493 w 182056"/>
                    <a:gd name="connsiteY2" fmla="*/ 91743 h 91027"/>
                    <a:gd name="connsiteX3" fmla="*/ 1994 w 182056"/>
                    <a:gd name="connsiteY3" fmla="*/ 91743 h 91027"/>
                  </a:gdLst>
                  <a:ahLst/>
                  <a:cxnLst>
                    <a:cxn ang="0">
                      <a:pos x="connsiteX0" y="connsiteY0"/>
                    </a:cxn>
                    <a:cxn ang="0">
                      <a:pos x="connsiteX1" y="connsiteY1"/>
                    </a:cxn>
                    <a:cxn ang="0">
                      <a:pos x="connsiteX2" y="connsiteY2"/>
                    </a:cxn>
                    <a:cxn ang="0">
                      <a:pos x="connsiteX3" y="connsiteY3"/>
                    </a:cxn>
                  </a:cxnLst>
                  <a:rect l="l" t="t" r="r" b="b"/>
                  <a:pathLst>
                    <a:path w="182056" h="91027">
                      <a:moveTo>
                        <a:pt x="1994" y="91743"/>
                      </a:moveTo>
                      <a:cubicBezTo>
                        <a:pt x="1994" y="42138"/>
                        <a:pt x="42139" y="1994"/>
                        <a:pt x="91744" y="1994"/>
                      </a:cubicBezTo>
                      <a:cubicBezTo>
                        <a:pt x="141349" y="1994"/>
                        <a:pt x="181493" y="42138"/>
                        <a:pt x="181493" y="91743"/>
                      </a:cubicBezTo>
                      <a:lnTo>
                        <a:pt x="1994" y="91743"/>
                      </a:lnTo>
                      <a:close/>
                    </a:path>
                  </a:pathLst>
                </a:custGeom>
                <a:solidFill>
                  <a:srgbClr val="0078D7"/>
                </a:solidFill>
                <a:ln w="5008" cap="flat">
                  <a:noFill/>
                  <a:prstDash val="solid"/>
                  <a:miter/>
                </a:ln>
              </p:spPr>
              <p:txBody>
                <a:bodyPr rtlCol="0" anchor="ctr"/>
                <a:lstStyle/>
                <a:p>
                  <a:endParaRPr lang="en-US"/>
                </a:p>
              </p:txBody>
            </p:sp>
            <p:sp>
              <p:nvSpPr>
                <p:cNvPr id="29" name="Freeform: Shape 28">
                  <a:extLst>
                    <a:ext uri="{FF2B5EF4-FFF2-40B4-BE49-F238E27FC236}">
                      <a16:creationId xmlns:a16="http://schemas.microsoft.com/office/drawing/2014/main" id="{D34AAEF3-D62A-498B-B7DA-1A9EA053F76D}"/>
                    </a:ext>
                  </a:extLst>
                </p:cNvPr>
                <p:cNvSpPr/>
                <p:nvPr/>
              </p:nvSpPr>
              <p:spPr>
                <a:xfrm>
                  <a:off x="3993444" y="3413953"/>
                  <a:ext cx="61709" cy="57699"/>
                </a:xfrm>
                <a:custGeom>
                  <a:avLst/>
                  <a:gdLst>
                    <a:gd name="connsiteX0" fmla="*/ 102398 w 101142"/>
                    <a:gd name="connsiteY0" fmla="*/ 52196 h 101141"/>
                    <a:gd name="connsiteX1" fmla="*/ 52196 w 101142"/>
                    <a:gd name="connsiteY1" fmla="*/ 102397 h 101141"/>
                    <a:gd name="connsiteX2" fmla="*/ 1994 w 101142"/>
                    <a:gd name="connsiteY2" fmla="*/ 52196 h 101141"/>
                    <a:gd name="connsiteX3" fmla="*/ 52111 w 101142"/>
                    <a:gd name="connsiteY3" fmla="*/ 1994 h 101141"/>
                    <a:gd name="connsiteX4" fmla="*/ 102398 w 101142"/>
                    <a:gd name="connsiteY4" fmla="*/ 52196 h 101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142" h="101141">
                      <a:moveTo>
                        <a:pt x="102398" y="52196"/>
                      </a:moveTo>
                      <a:cubicBezTo>
                        <a:pt x="102398" y="79982"/>
                        <a:pt x="79896" y="102397"/>
                        <a:pt x="52196" y="102397"/>
                      </a:cubicBezTo>
                      <a:cubicBezTo>
                        <a:pt x="24496" y="102397"/>
                        <a:pt x="1994" y="79896"/>
                        <a:pt x="1994" y="52196"/>
                      </a:cubicBezTo>
                      <a:cubicBezTo>
                        <a:pt x="1994" y="24495"/>
                        <a:pt x="24410" y="1994"/>
                        <a:pt x="52111" y="1994"/>
                      </a:cubicBezTo>
                      <a:cubicBezTo>
                        <a:pt x="79812" y="1994"/>
                        <a:pt x="102398" y="24495"/>
                        <a:pt x="102398" y="52196"/>
                      </a:cubicBezTo>
                      <a:close/>
                    </a:path>
                  </a:pathLst>
                </a:custGeom>
                <a:solidFill>
                  <a:srgbClr val="0078D7"/>
                </a:solidFill>
                <a:ln w="5008" cap="flat">
                  <a:noFill/>
                  <a:prstDash val="solid"/>
                  <a:miter/>
                </a:ln>
              </p:spPr>
              <p:txBody>
                <a:bodyPr rtlCol="0" anchor="ctr"/>
                <a:lstStyle/>
                <a:p>
                  <a:endParaRPr lang="en-US"/>
                </a:p>
              </p:txBody>
            </p:sp>
            <p:sp>
              <p:nvSpPr>
                <p:cNvPr id="30" name="Freeform: Shape 29">
                  <a:extLst>
                    <a:ext uri="{FF2B5EF4-FFF2-40B4-BE49-F238E27FC236}">
                      <a16:creationId xmlns:a16="http://schemas.microsoft.com/office/drawing/2014/main" id="{A8415C48-916E-405F-8375-3E14DFC832DA}"/>
                    </a:ext>
                  </a:extLst>
                </p:cNvPr>
                <p:cNvSpPr/>
                <p:nvPr/>
              </p:nvSpPr>
              <p:spPr>
                <a:xfrm>
                  <a:off x="3969260" y="3617343"/>
                  <a:ext cx="111076" cy="51930"/>
                </a:xfrm>
                <a:custGeom>
                  <a:avLst/>
                  <a:gdLst>
                    <a:gd name="connsiteX0" fmla="*/ 1994 w 182056"/>
                    <a:gd name="connsiteY0" fmla="*/ 91743 h 91027"/>
                    <a:gd name="connsiteX1" fmla="*/ 91744 w 182056"/>
                    <a:gd name="connsiteY1" fmla="*/ 1994 h 91027"/>
                    <a:gd name="connsiteX2" fmla="*/ 181493 w 182056"/>
                    <a:gd name="connsiteY2" fmla="*/ 91743 h 91027"/>
                    <a:gd name="connsiteX3" fmla="*/ 1994 w 182056"/>
                    <a:gd name="connsiteY3" fmla="*/ 91743 h 91027"/>
                  </a:gdLst>
                  <a:ahLst/>
                  <a:cxnLst>
                    <a:cxn ang="0">
                      <a:pos x="connsiteX0" y="connsiteY0"/>
                    </a:cxn>
                    <a:cxn ang="0">
                      <a:pos x="connsiteX1" y="connsiteY1"/>
                    </a:cxn>
                    <a:cxn ang="0">
                      <a:pos x="connsiteX2" y="connsiteY2"/>
                    </a:cxn>
                    <a:cxn ang="0">
                      <a:pos x="connsiteX3" y="connsiteY3"/>
                    </a:cxn>
                  </a:cxnLst>
                  <a:rect l="l" t="t" r="r" b="b"/>
                  <a:pathLst>
                    <a:path w="182056" h="91027">
                      <a:moveTo>
                        <a:pt x="1994" y="91743"/>
                      </a:moveTo>
                      <a:cubicBezTo>
                        <a:pt x="1994" y="42138"/>
                        <a:pt x="42139" y="1994"/>
                        <a:pt x="91744" y="1994"/>
                      </a:cubicBezTo>
                      <a:cubicBezTo>
                        <a:pt x="141349" y="1994"/>
                        <a:pt x="181493" y="42138"/>
                        <a:pt x="181493" y="91743"/>
                      </a:cubicBezTo>
                      <a:lnTo>
                        <a:pt x="1994" y="91743"/>
                      </a:lnTo>
                      <a:close/>
                    </a:path>
                  </a:pathLst>
                </a:custGeom>
                <a:solidFill>
                  <a:srgbClr val="50E6FF"/>
                </a:solidFill>
                <a:ln w="5008"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F83E205E-B7BC-41B7-8729-7E2FC5C899EF}"/>
                    </a:ext>
                  </a:extLst>
                </p:cNvPr>
                <p:cNvSpPr/>
                <p:nvPr/>
              </p:nvSpPr>
              <p:spPr>
                <a:xfrm>
                  <a:off x="3993444" y="3546188"/>
                  <a:ext cx="61709" cy="57699"/>
                </a:xfrm>
                <a:custGeom>
                  <a:avLst/>
                  <a:gdLst>
                    <a:gd name="connsiteX0" fmla="*/ 102398 w 101142"/>
                    <a:gd name="connsiteY0" fmla="*/ 52196 h 101141"/>
                    <a:gd name="connsiteX1" fmla="*/ 52196 w 101142"/>
                    <a:gd name="connsiteY1" fmla="*/ 102398 h 101141"/>
                    <a:gd name="connsiteX2" fmla="*/ 1994 w 101142"/>
                    <a:gd name="connsiteY2" fmla="*/ 52196 h 101141"/>
                    <a:gd name="connsiteX3" fmla="*/ 52196 w 101142"/>
                    <a:gd name="connsiteY3" fmla="*/ 1994 h 101141"/>
                    <a:gd name="connsiteX4" fmla="*/ 102398 w 101142"/>
                    <a:gd name="connsiteY4" fmla="*/ 52196 h 101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142" h="101141">
                      <a:moveTo>
                        <a:pt x="102398" y="52196"/>
                      </a:moveTo>
                      <a:cubicBezTo>
                        <a:pt x="102398" y="79982"/>
                        <a:pt x="79896" y="102398"/>
                        <a:pt x="52196" y="102398"/>
                      </a:cubicBezTo>
                      <a:cubicBezTo>
                        <a:pt x="24496" y="102398"/>
                        <a:pt x="1994" y="79896"/>
                        <a:pt x="1994" y="52196"/>
                      </a:cubicBezTo>
                      <a:cubicBezTo>
                        <a:pt x="1994" y="24496"/>
                        <a:pt x="24496" y="1994"/>
                        <a:pt x="52196" y="1994"/>
                      </a:cubicBezTo>
                      <a:cubicBezTo>
                        <a:pt x="79896" y="1994"/>
                        <a:pt x="102398" y="24410"/>
                        <a:pt x="102398" y="52196"/>
                      </a:cubicBezTo>
                      <a:close/>
                    </a:path>
                  </a:pathLst>
                </a:custGeom>
                <a:solidFill>
                  <a:srgbClr val="50E6FF"/>
                </a:solidFill>
                <a:ln w="5008"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11AC87AE-E967-4079-8BDD-B6EAEE50C6C7}"/>
                    </a:ext>
                  </a:extLst>
                </p:cNvPr>
                <p:cNvSpPr/>
                <p:nvPr/>
              </p:nvSpPr>
              <p:spPr>
                <a:xfrm>
                  <a:off x="3876178" y="3543483"/>
                  <a:ext cx="111076" cy="51930"/>
                </a:xfrm>
                <a:custGeom>
                  <a:avLst/>
                  <a:gdLst>
                    <a:gd name="connsiteX0" fmla="*/ 1994 w 182056"/>
                    <a:gd name="connsiteY0" fmla="*/ 91743 h 91027"/>
                    <a:gd name="connsiteX1" fmla="*/ 91744 w 182056"/>
                    <a:gd name="connsiteY1" fmla="*/ 1994 h 91027"/>
                    <a:gd name="connsiteX2" fmla="*/ 181493 w 182056"/>
                    <a:gd name="connsiteY2" fmla="*/ 91743 h 91027"/>
                    <a:gd name="connsiteX3" fmla="*/ 1994 w 182056"/>
                    <a:gd name="connsiteY3" fmla="*/ 91743 h 91027"/>
                  </a:gdLst>
                  <a:ahLst/>
                  <a:cxnLst>
                    <a:cxn ang="0">
                      <a:pos x="connsiteX0" y="connsiteY0"/>
                    </a:cxn>
                    <a:cxn ang="0">
                      <a:pos x="connsiteX1" y="connsiteY1"/>
                    </a:cxn>
                    <a:cxn ang="0">
                      <a:pos x="connsiteX2" y="connsiteY2"/>
                    </a:cxn>
                    <a:cxn ang="0">
                      <a:pos x="connsiteX3" y="connsiteY3"/>
                    </a:cxn>
                  </a:cxnLst>
                  <a:rect l="l" t="t" r="r" b="b"/>
                  <a:pathLst>
                    <a:path w="182056" h="91027">
                      <a:moveTo>
                        <a:pt x="1994" y="91743"/>
                      </a:moveTo>
                      <a:cubicBezTo>
                        <a:pt x="1994" y="42138"/>
                        <a:pt x="42139" y="1994"/>
                        <a:pt x="91744" y="1994"/>
                      </a:cubicBezTo>
                      <a:cubicBezTo>
                        <a:pt x="141349" y="1994"/>
                        <a:pt x="181493" y="42138"/>
                        <a:pt x="181493" y="91743"/>
                      </a:cubicBezTo>
                      <a:lnTo>
                        <a:pt x="1994" y="91743"/>
                      </a:lnTo>
                      <a:close/>
                    </a:path>
                  </a:pathLst>
                </a:custGeom>
                <a:solidFill>
                  <a:srgbClr val="0078D7"/>
                </a:solidFill>
                <a:ln w="5008" cap="flat">
                  <a:noFill/>
                  <a:prstDash val="solid"/>
                  <a:miter/>
                </a:ln>
              </p:spPr>
              <p:txBody>
                <a:bodyPr rtlCol="0" anchor="ctr"/>
                <a:lstStyle/>
                <a:p>
                  <a:endParaRPr lang="en-US"/>
                </a:p>
              </p:txBody>
            </p:sp>
            <p:sp>
              <p:nvSpPr>
                <p:cNvPr id="35" name="Freeform: Shape 34">
                  <a:extLst>
                    <a:ext uri="{FF2B5EF4-FFF2-40B4-BE49-F238E27FC236}">
                      <a16:creationId xmlns:a16="http://schemas.microsoft.com/office/drawing/2014/main" id="{B2B19D78-6F3B-47B4-A2DB-A3A8E9754185}"/>
                    </a:ext>
                  </a:extLst>
                </p:cNvPr>
                <p:cNvSpPr/>
                <p:nvPr/>
              </p:nvSpPr>
              <p:spPr>
                <a:xfrm>
                  <a:off x="3900362" y="3472284"/>
                  <a:ext cx="61709" cy="57699"/>
                </a:xfrm>
                <a:custGeom>
                  <a:avLst/>
                  <a:gdLst>
                    <a:gd name="connsiteX0" fmla="*/ 102398 w 101142"/>
                    <a:gd name="connsiteY0" fmla="*/ 52195 h 101141"/>
                    <a:gd name="connsiteX1" fmla="*/ 52196 w 101142"/>
                    <a:gd name="connsiteY1" fmla="*/ 102397 h 101141"/>
                    <a:gd name="connsiteX2" fmla="*/ 1994 w 101142"/>
                    <a:gd name="connsiteY2" fmla="*/ 52195 h 101141"/>
                    <a:gd name="connsiteX3" fmla="*/ 52111 w 101142"/>
                    <a:gd name="connsiteY3" fmla="*/ 1994 h 101141"/>
                    <a:gd name="connsiteX4" fmla="*/ 102398 w 101142"/>
                    <a:gd name="connsiteY4" fmla="*/ 52195 h 101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142" h="101141">
                      <a:moveTo>
                        <a:pt x="102398" y="52195"/>
                      </a:moveTo>
                      <a:cubicBezTo>
                        <a:pt x="102398" y="79981"/>
                        <a:pt x="79897" y="102397"/>
                        <a:pt x="52196" y="102397"/>
                      </a:cubicBezTo>
                      <a:cubicBezTo>
                        <a:pt x="24495" y="102397"/>
                        <a:pt x="1994" y="79896"/>
                        <a:pt x="1994" y="52195"/>
                      </a:cubicBezTo>
                      <a:cubicBezTo>
                        <a:pt x="1994" y="24495"/>
                        <a:pt x="24410" y="1994"/>
                        <a:pt x="52111" y="1994"/>
                      </a:cubicBezTo>
                      <a:cubicBezTo>
                        <a:pt x="79811" y="1994"/>
                        <a:pt x="102398" y="24495"/>
                        <a:pt x="102398" y="52195"/>
                      </a:cubicBezTo>
                      <a:close/>
                    </a:path>
                  </a:pathLst>
                </a:custGeom>
                <a:solidFill>
                  <a:srgbClr val="0078D7"/>
                </a:solidFill>
                <a:ln w="5008" cap="flat">
                  <a:noFill/>
                  <a:prstDash val="solid"/>
                  <a:miter/>
                </a:ln>
              </p:spPr>
              <p:txBody>
                <a:bodyPr rtlCol="0" anchor="ctr"/>
                <a:lstStyle/>
                <a:p>
                  <a:endParaRPr lang="en-US"/>
                </a:p>
              </p:txBody>
            </p:sp>
          </p:grpSp>
        </p:grpSp>
      </p:grpSp>
      <p:sp>
        <p:nvSpPr>
          <p:cNvPr id="36" name="TextBox 35">
            <a:extLst>
              <a:ext uri="{FF2B5EF4-FFF2-40B4-BE49-F238E27FC236}">
                <a16:creationId xmlns:a16="http://schemas.microsoft.com/office/drawing/2014/main" id="{0AC09031-AE38-45D9-9836-11ACF7591FE8}"/>
              </a:ext>
            </a:extLst>
          </p:cNvPr>
          <p:cNvSpPr txBox="1"/>
          <p:nvPr/>
        </p:nvSpPr>
        <p:spPr>
          <a:xfrm>
            <a:off x="4501471" y="6134984"/>
            <a:ext cx="7058616" cy="307777"/>
          </a:xfrm>
          <a:prstGeom prst="rect">
            <a:avLst/>
          </a:prstGeom>
          <a:noFill/>
        </p:spPr>
        <p:txBody>
          <a:bodyPr wrap="square" lIns="0" tIns="0" rIns="0" bIns="0" rtlCol="0">
            <a:spAutoFit/>
          </a:bodyPr>
          <a:lstStyle/>
          <a:p>
            <a:pPr defTabSz="444500">
              <a:spcBef>
                <a:spcPct val="0"/>
              </a:spcBef>
              <a:spcAft>
                <a:spcPct val="35000"/>
              </a:spcAft>
            </a:pPr>
            <a:r>
              <a:rPr lang="en-US" sz="2000" dirty="0"/>
              <a:t>Summary and Resources</a:t>
            </a:r>
            <a:endParaRPr lang="en-US" sz="2400" dirty="0"/>
          </a:p>
        </p:txBody>
      </p:sp>
    </p:spTree>
    <p:extLst>
      <p:ext uri="{BB962C8B-B14F-4D97-AF65-F5344CB8AC3E}">
        <p14:creationId xmlns:p14="http://schemas.microsoft.com/office/powerpoint/2010/main" val="1718279649"/>
      </p:ext>
    </p:extLst>
  </p:cSld>
  <p:clrMapOvr>
    <a:masterClrMapping/>
  </p:clrMapOvr>
  <p:transition>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solidFill>
                  <a:schemeClr val="tx1"/>
                </a:solidFill>
              </a:rPr>
              <a:t>Create Management Groups</a:t>
            </a:r>
          </a:p>
        </p:txBody>
      </p:sp>
      <p:sp>
        <p:nvSpPr>
          <p:cNvPr id="8" name="Rectangle 7">
            <a:extLst>
              <a:ext uri="{FF2B5EF4-FFF2-40B4-BE49-F238E27FC236}">
                <a16:creationId xmlns:a16="http://schemas.microsoft.com/office/drawing/2014/main" id="{C9F18DA1-C7A9-4D5D-B95A-12E8638F461B}"/>
              </a:ext>
              <a:ext uri="{C183D7F6-B498-43B3-948B-1728B52AA6E4}">
                <adec:decorative xmlns:adec="http://schemas.microsoft.com/office/drawing/2017/decorative" val="0"/>
              </a:ext>
            </a:extLst>
          </p:cNvPr>
          <p:cNvSpPr/>
          <p:nvPr/>
        </p:nvSpPr>
        <p:spPr bwMode="auto">
          <a:xfrm>
            <a:off x="452438" y="1549083"/>
            <a:ext cx="5458968" cy="1477066"/>
          </a:xfrm>
          <a:prstGeom prst="rect">
            <a:avLst/>
          </a:prstGeom>
          <a:solidFill>
            <a:schemeClr val="bg1">
              <a:lumMod val="95000"/>
            </a:schemeClr>
          </a:solidFill>
          <a:ln w="19050">
            <a:solidFill>
              <a:schemeClr val="bg1">
                <a:lumMod val="9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37160" rIns="182880" bIns="137160" numCol="1" spcCol="0" rtlCol="0" fromWordArt="0" anchor="ctr" anchorCtr="0" forceAA="0" compatLnSpc="1">
            <a:prstTxWarp prst="textNoShape">
              <a:avLst/>
            </a:prstTxWarp>
            <a:noAutofit/>
          </a:bodyPr>
          <a:lstStyle/>
          <a:p>
            <a:pPr>
              <a:spcBef>
                <a:spcPts val="1200"/>
              </a:spcBef>
            </a:pPr>
            <a:r>
              <a:rPr lang="en-US" sz="2400">
                <a:solidFill>
                  <a:schemeClr val="tx1"/>
                </a:solidFill>
              </a:rPr>
              <a:t>Provides a level of scope above subscriptions</a:t>
            </a:r>
          </a:p>
        </p:txBody>
      </p:sp>
      <p:sp>
        <p:nvSpPr>
          <p:cNvPr id="9" name="Rectangle 8">
            <a:extLst>
              <a:ext uri="{FF2B5EF4-FFF2-40B4-BE49-F238E27FC236}">
                <a16:creationId xmlns:a16="http://schemas.microsoft.com/office/drawing/2014/main" id="{08202D1F-CA7A-4292-BF01-69390AD26196}"/>
              </a:ext>
              <a:ext uri="{C183D7F6-B498-43B3-948B-1728B52AA6E4}">
                <adec:decorative xmlns:adec="http://schemas.microsoft.com/office/drawing/2017/decorative" val="0"/>
              </a:ext>
            </a:extLst>
          </p:cNvPr>
          <p:cNvSpPr/>
          <p:nvPr/>
        </p:nvSpPr>
        <p:spPr bwMode="auto">
          <a:xfrm>
            <a:off x="452438" y="3160208"/>
            <a:ext cx="5458968" cy="1477066"/>
          </a:xfrm>
          <a:prstGeom prst="rect">
            <a:avLst/>
          </a:prstGeom>
          <a:solidFill>
            <a:schemeClr val="bg1">
              <a:lumMod val="95000"/>
            </a:schemeClr>
          </a:solidFill>
          <a:ln w="19050">
            <a:solidFill>
              <a:schemeClr val="bg1">
                <a:lumMod val="9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37160" rIns="182880" bIns="137160" numCol="1" spcCol="0" rtlCol="0" fromWordArt="0" anchor="ctr" anchorCtr="0" forceAA="0" compatLnSpc="1">
            <a:prstTxWarp prst="textNoShape">
              <a:avLst/>
            </a:prstTxWarp>
            <a:noAutofit/>
          </a:bodyPr>
          <a:lstStyle/>
          <a:p>
            <a:pPr>
              <a:spcBef>
                <a:spcPts val="1200"/>
              </a:spcBef>
            </a:pPr>
            <a:r>
              <a:rPr lang="en-US" sz="2400" dirty="0">
                <a:solidFill>
                  <a:schemeClr val="tx1"/>
                </a:solidFill>
              </a:rPr>
              <a:t>Targeting of policies and spend budgets across subscriptions and inheritance down the hierarchies</a:t>
            </a:r>
          </a:p>
        </p:txBody>
      </p:sp>
      <p:sp>
        <p:nvSpPr>
          <p:cNvPr id="10" name="Rectangle 9">
            <a:extLst>
              <a:ext uri="{FF2B5EF4-FFF2-40B4-BE49-F238E27FC236}">
                <a16:creationId xmlns:a16="http://schemas.microsoft.com/office/drawing/2014/main" id="{EE6E2F34-A1BE-410F-ACB4-2742DA5B8387}"/>
              </a:ext>
              <a:ext uri="{C183D7F6-B498-43B3-948B-1728B52AA6E4}">
                <adec:decorative xmlns:adec="http://schemas.microsoft.com/office/drawing/2017/decorative" val="0"/>
              </a:ext>
            </a:extLst>
          </p:cNvPr>
          <p:cNvSpPr/>
          <p:nvPr/>
        </p:nvSpPr>
        <p:spPr bwMode="auto">
          <a:xfrm>
            <a:off x="452438" y="4771333"/>
            <a:ext cx="5458968" cy="1477066"/>
          </a:xfrm>
          <a:prstGeom prst="rect">
            <a:avLst/>
          </a:prstGeom>
          <a:solidFill>
            <a:schemeClr val="bg1">
              <a:lumMod val="95000"/>
            </a:schemeClr>
          </a:solidFill>
          <a:ln w="19050">
            <a:solidFill>
              <a:schemeClr val="bg1">
                <a:lumMod val="9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37160" rIns="182880" bIns="137160" numCol="1" spcCol="0" rtlCol="0" fromWordArt="0" anchor="ctr" anchorCtr="0" forceAA="0" compatLnSpc="1">
            <a:prstTxWarp prst="textNoShape">
              <a:avLst/>
            </a:prstTxWarp>
            <a:noAutofit/>
          </a:bodyPr>
          <a:lstStyle/>
          <a:p>
            <a:pPr>
              <a:spcBef>
                <a:spcPts val="1200"/>
              </a:spcBef>
            </a:pPr>
            <a:r>
              <a:rPr lang="en-US" sz="2400">
                <a:solidFill>
                  <a:schemeClr val="tx1"/>
                </a:solidFill>
              </a:rPr>
              <a:t>Compliance and cost reporting by organization (business/teams)</a:t>
            </a:r>
          </a:p>
        </p:txBody>
      </p:sp>
      <p:sp>
        <p:nvSpPr>
          <p:cNvPr id="5" name="Rectangle 4">
            <a:extLst>
              <a:ext uri="{FF2B5EF4-FFF2-40B4-BE49-F238E27FC236}">
                <a16:creationId xmlns:a16="http://schemas.microsoft.com/office/drawing/2014/main" id="{06C7797C-EA3B-40E9-A2F1-536960370C2F}"/>
              </a:ext>
              <a:ext uri="{C183D7F6-B498-43B3-948B-1728B52AA6E4}">
                <adec:decorative xmlns:adec="http://schemas.microsoft.com/office/drawing/2017/decorative" val="1"/>
              </a:ext>
            </a:extLst>
          </p:cNvPr>
          <p:cNvSpPr/>
          <p:nvPr/>
        </p:nvSpPr>
        <p:spPr bwMode="auto">
          <a:xfrm>
            <a:off x="6037943" y="1549081"/>
            <a:ext cx="5971495" cy="4699318"/>
          </a:xfrm>
          <a:prstGeom prst="rect">
            <a:avLst/>
          </a:prstGeom>
          <a:noFill/>
          <a:ln w="19050">
            <a:solidFill>
              <a:schemeClr val="bg1">
                <a:lumMod val="9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IN" sz="2400">
              <a:gradFill>
                <a:gsLst>
                  <a:gs pos="0">
                    <a:srgbClr val="FFFFFF"/>
                  </a:gs>
                  <a:gs pos="100000">
                    <a:srgbClr val="FFFFFF"/>
                  </a:gs>
                </a:gsLst>
                <a:lin ang="5400000" scaled="0"/>
              </a:gradFill>
              <a:cs typeface="Segoe UI" pitchFamily="34" charset="0"/>
            </a:endParaRPr>
          </a:p>
        </p:txBody>
      </p:sp>
      <p:pic>
        <p:nvPicPr>
          <p:cNvPr id="2" name="Picture 2" descr="Diagram showing how Azure management groups are used to organize subscriptions in a hierarchy of unified policy and access management. A single top-level management, or root group (Contoso) and every directory below is folded into it">
            <a:extLst>
              <a:ext uri="{FF2B5EF4-FFF2-40B4-BE49-F238E27FC236}">
                <a16:creationId xmlns:a16="http://schemas.microsoft.com/office/drawing/2014/main" id="{E67EE83F-BF82-4A40-8F99-A5815D7E7F98}"/>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6100284" y="2113374"/>
            <a:ext cx="5846812" cy="3570732"/>
          </a:xfrm>
          <a:prstGeom prst="rect">
            <a:avLst/>
          </a:prstGeom>
        </p:spPr>
      </p:pic>
    </p:spTree>
    <p:extLst>
      <p:ext uri="{BB962C8B-B14F-4D97-AF65-F5344CB8AC3E}">
        <p14:creationId xmlns:p14="http://schemas.microsoft.com/office/powerpoint/2010/main" val="32037646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F74ED2-7C0F-4A3B-99ED-148A0B1F1B8C}"/>
              </a:ext>
            </a:extLst>
          </p:cNvPr>
          <p:cNvSpPr>
            <a:spLocks noGrp="1"/>
          </p:cNvSpPr>
          <p:nvPr>
            <p:ph type="title"/>
          </p:nvPr>
        </p:nvSpPr>
        <p:spPr/>
        <p:txBody>
          <a:bodyPr/>
          <a:lstStyle/>
          <a:p>
            <a:r>
              <a:rPr lang="en-US" dirty="0"/>
              <a:t>Implement Azure Policies</a:t>
            </a:r>
          </a:p>
        </p:txBody>
      </p:sp>
      <p:sp>
        <p:nvSpPr>
          <p:cNvPr id="6" name="Rectangle 5">
            <a:extLst>
              <a:ext uri="{FF2B5EF4-FFF2-40B4-BE49-F238E27FC236}">
                <a16:creationId xmlns:a16="http://schemas.microsoft.com/office/drawing/2014/main" id="{E84E9C54-EDEE-4A9C-A16E-ABD69BFFAA39}"/>
              </a:ext>
              <a:ext uri="{C183D7F6-B498-43B3-948B-1728B52AA6E4}">
                <adec:decorative xmlns:adec="http://schemas.microsoft.com/office/drawing/2017/decorative" val="0"/>
              </a:ext>
            </a:extLst>
          </p:cNvPr>
          <p:cNvSpPr/>
          <p:nvPr/>
        </p:nvSpPr>
        <p:spPr bwMode="auto">
          <a:xfrm>
            <a:off x="452438" y="1549084"/>
            <a:ext cx="5458968" cy="1452192"/>
          </a:xfrm>
          <a:prstGeom prst="rect">
            <a:avLst/>
          </a:prstGeom>
          <a:solidFill>
            <a:schemeClr val="bg1">
              <a:lumMod val="95000"/>
            </a:schemeClr>
          </a:solidFill>
          <a:ln w="19050">
            <a:solidFill>
              <a:schemeClr val="bg1">
                <a:lumMod val="9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37160" rIns="182880" bIns="137160" numCol="1" spcCol="0" rtlCol="0" fromWordArt="0" anchor="ctr" anchorCtr="0" forceAA="0" compatLnSpc="1">
            <a:prstTxWarp prst="textNoShape">
              <a:avLst/>
            </a:prstTxWarp>
            <a:noAutofit/>
          </a:bodyPr>
          <a:lstStyle/>
          <a:p>
            <a:pPr>
              <a:spcBef>
                <a:spcPts val="1200"/>
              </a:spcBef>
            </a:pPr>
            <a:r>
              <a:rPr lang="en-US" sz="2400" dirty="0">
                <a:solidFill>
                  <a:schemeClr val="tx1"/>
                </a:solidFill>
              </a:rPr>
              <a:t>A service to create, assign, and manage policies</a:t>
            </a:r>
          </a:p>
        </p:txBody>
      </p:sp>
      <p:sp>
        <p:nvSpPr>
          <p:cNvPr id="8" name="Rectangle 7">
            <a:extLst>
              <a:ext uri="{FF2B5EF4-FFF2-40B4-BE49-F238E27FC236}">
                <a16:creationId xmlns:a16="http://schemas.microsoft.com/office/drawing/2014/main" id="{7CE739AD-1067-41B6-A49C-4C1F18A35C88}"/>
              </a:ext>
              <a:ext uri="{C183D7F6-B498-43B3-948B-1728B52AA6E4}">
                <adec:decorative xmlns:adec="http://schemas.microsoft.com/office/drawing/2017/decorative" val="0"/>
              </a:ext>
            </a:extLst>
          </p:cNvPr>
          <p:cNvSpPr/>
          <p:nvPr/>
        </p:nvSpPr>
        <p:spPr bwMode="auto">
          <a:xfrm>
            <a:off x="452438" y="3136899"/>
            <a:ext cx="5458968" cy="1095197"/>
          </a:xfrm>
          <a:prstGeom prst="rect">
            <a:avLst/>
          </a:prstGeom>
          <a:solidFill>
            <a:schemeClr val="bg1">
              <a:lumMod val="95000"/>
            </a:schemeClr>
          </a:solidFill>
          <a:ln w="19050">
            <a:solidFill>
              <a:schemeClr val="bg1">
                <a:lumMod val="9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37160" rIns="182880" bIns="137160" numCol="1" spcCol="0" rtlCol="0" fromWordArt="0" anchor="ctr" anchorCtr="0" forceAA="0" compatLnSpc="1">
            <a:prstTxWarp prst="textNoShape">
              <a:avLst/>
            </a:prstTxWarp>
            <a:noAutofit/>
          </a:bodyPr>
          <a:lstStyle/>
          <a:p>
            <a:pPr>
              <a:spcBef>
                <a:spcPts val="1200"/>
              </a:spcBef>
            </a:pPr>
            <a:r>
              <a:rPr lang="en-US" sz="2400" dirty="0">
                <a:solidFill>
                  <a:schemeClr val="tx1"/>
                </a:solidFill>
              </a:rPr>
              <a:t>Runs evaluations and scans for non-compliant resources</a:t>
            </a:r>
          </a:p>
        </p:txBody>
      </p:sp>
      <p:sp>
        <p:nvSpPr>
          <p:cNvPr id="9" name="Rectangle 8">
            <a:extLst>
              <a:ext uri="{FF2B5EF4-FFF2-40B4-BE49-F238E27FC236}">
                <a16:creationId xmlns:a16="http://schemas.microsoft.com/office/drawing/2014/main" id="{A48DEB6E-18F9-4D04-85B2-6C005556FCC2}"/>
              </a:ext>
              <a:ext uri="{C183D7F6-B498-43B3-948B-1728B52AA6E4}">
                <adec:decorative xmlns:adec="http://schemas.microsoft.com/office/drawing/2017/decorative" val="0"/>
              </a:ext>
            </a:extLst>
          </p:cNvPr>
          <p:cNvSpPr/>
          <p:nvPr/>
        </p:nvSpPr>
        <p:spPr bwMode="auto">
          <a:xfrm>
            <a:off x="452438" y="4367719"/>
            <a:ext cx="5458968" cy="1880680"/>
          </a:xfrm>
          <a:prstGeom prst="rect">
            <a:avLst/>
          </a:prstGeom>
          <a:solidFill>
            <a:schemeClr val="bg1">
              <a:lumMod val="95000"/>
            </a:schemeClr>
          </a:solidFill>
          <a:ln w="19050">
            <a:solidFill>
              <a:schemeClr val="bg1">
                <a:lumMod val="9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37160" rIns="182880" bIns="137160" numCol="1" spcCol="0" rtlCol="0" fromWordArt="0" anchor="ctr" anchorCtr="0" forceAA="0" compatLnSpc="1">
            <a:prstTxWarp prst="textNoShape">
              <a:avLst/>
            </a:prstTxWarp>
            <a:noAutofit/>
          </a:bodyPr>
          <a:lstStyle/>
          <a:p>
            <a:pPr>
              <a:spcBef>
                <a:spcPts val="1200"/>
              </a:spcBef>
            </a:pPr>
            <a:r>
              <a:rPr lang="en-US" sz="2400" dirty="0">
                <a:solidFill>
                  <a:schemeClr val="tx1"/>
                </a:solidFill>
                <a:latin typeface="+mj-lt"/>
              </a:rPr>
              <a:t>Advantages:</a:t>
            </a:r>
          </a:p>
          <a:p>
            <a:pPr>
              <a:spcBef>
                <a:spcPts val="600"/>
              </a:spcBef>
            </a:pPr>
            <a:r>
              <a:rPr lang="en-US" sz="2000" dirty="0">
                <a:solidFill>
                  <a:schemeClr val="tx1"/>
                </a:solidFill>
              </a:rPr>
              <a:t>Enforcement and compliance</a:t>
            </a:r>
          </a:p>
          <a:p>
            <a:pPr>
              <a:spcBef>
                <a:spcPts val="600"/>
              </a:spcBef>
            </a:pPr>
            <a:r>
              <a:rPr lang="en-US" sz="2000" dirty="0">
                <a:solidFill>
                  <a:schemeClr val="tx1"/>
                </a:solidFill>
              </a:rPr>
              <a:t>Apply policies at scale</a:t>
            </a:r>
          </a:p>
          <a:p>
            <a:pPr>
              <a:spcBef>
                <a:spcPts val="600"/>
              </a:spcBef>
            </a:pPr>
            <a:r>
              <a:rPr lang="en-US" sz="2000" dirty="0">
                <a:solidFill>
                  <a:schemeClr val="tx1"/>
                </a:solidFill>
              </a:rPr>
              <a:t>Remediation</a:t>
            </a:r>
          </a:p>
        </p:txBody>
      </p:sp>
      <p:graphicFrame>
        <p:nvGraphicFramePr>
          <p:cNvPr id="5" name="Table 5">
            <a:extLst>
              <a:ext uri="{FF2B5EF4-FFF2-40B4-BE49-F238E27FC236}">
                <a16:creationId xmlns:a16="http://schemas.microsoft.com/office/drawing/2014/main" id="{9F46DC19-A3CC-43D4-860D-67C56B3C4255}"/>
              </a:ext>
            </a:extLst>
          </p:cNvPr>
          <p:cNvGraphicFramePr>
            <a:graphicFrameLocks noGrp="1"/>
          </p:cNvGraphicFramePr>
          <p:nvPr>
            <p:extLst>
              <p:ext uri="{D42A27DB-BD31-4B8C-83A1-F6EECF244321}">
                <p14:modId xmlns:p14="http://schemas.microsoft.com/office/powerpoint/2010/main" val="1688810759"/>
              </p:ext>
            </p:extLst>
          </p:nvPr>
        </p:nvGraphicFramePr>
        <p:xfrm>
          <a:off x="6037943" y="1554480"/>
          <a:ext cx="5960382" cy="4693920"/>
        </p:xfrm>
        <a:graphic>
          <a:graphicData uri="http://schemas.openxmlformats.org/drawingml/2006/table">
            <a:tbl>
              <a:tblPr firstRow="1" bandRow="1">
                <a:tableStyleId>{5C22544A-7EE6-4342-B048-85BDC9FD1C3A}</a:tableStyleId>
              </a:tblPr>
              <a:tblGrid>
                <a:gridCol w="5960382">
                  <a:extLst>
                    <a:ext uri="{9D8B030D-6E8A-4147-A177-3AD203B41FA5}">
                      <a16:colId xmlns:a16="http://schemas.microsoft.com/office/drawing/2014/main" val="2502348108"/>
                    </a:ext>
                  </a:extLst>
                </a:gridCol>
              </a:tblGrid>
              <a:tr h="45123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schemeClr val="bg1"/>
                          </a:solidFill>
                          <a:effectLst/>
                          <a:uLnTx/>
                          <a:uFillTx/>
                          <a:latin typeface="+mj-lt"/>
                          <a:ea typeface="+mn-ea"/>
                          <a:cs typeface="+mn-cs"/>
                        </a:rPr>
                        <a:t>Usage Cases</a:t>
                      </a:r>
                      <a:endParaRPr kumimoji="0" lang="en-US" sz="1800" b="0" i="0" u="none" strike="noStrike" kern="1200" cap="none" spc="0" normalizeH="0" baseline="0" noProof="0" dirty="0">
                        <a:ln>
                          <a:noFill/>
                        </a:ln>
                        <a:solidFill>
                          <a:schemeClr val="bg1"/>
                        </a:solidFill>
                        <a:effectLst/>
                        <a:uLnTx/>
                        <a:uFillTx/>
                        <a:latin typeface="+mj-lt"/>
                        <a:ea typeface="+mn-ea"/>
                        <a:cs typeface="+mn-cs"/>
                      </a:endParaRPr>
                    </a:p>
                  </a:txBody>
                  <a:tcPr marL="93260" marR="93260" marT="46630" marB="46630">
                    <a:lnL w="6350" cap="flat" cmpd="sng" algn="ctr">
                      <a:solidFill>
                        <a:srgbClr val="243A5E"/>
                      </a:solidFill>
                      <a:prstDash val="solid"/>
                      <a:round/>
                      <a:headEnd type="none" w="med" len="med"/>
                      <a:tailEnd type="none" w="med" len="med"/>
                    </a:lnL>
                    <a:lnR w="6350" cap="flat" cmpd="sng" algn="ctr">
                      <a:solidFill>
                        <a:srgbClr val="243A5E"/>
                      </a:solidFill>
                      <a:prstDash val="solid"/>
                      <a:round/>
                      <a:headEnd type="none" w="med" len="med"/>
                      <a:tailEnd type="none" w="med" len="med"/>
                    </a:lnR>
                    <a:lnT w="6350" cap="flat" cmpd="sng" algn="ctr">
                      <a:solidFill>
                        <a:srgbClr val="243A5E"/>
                      </a:solidFill>
                      <a:prstDash val="solid"/>
                      <a:round/>
                      <a:headEnd type="none" w="med" len="med"/>
                      <a:tailEnd type="none" w="med" len="med"/>
                    </a:lnT>
                    <a:lnB w="6350" cap="flat" cmpd="sng" algn="ctr">
                      <a:noFill/>
                      <a:prstDash val="solid"/>
                      <a:round/>
                      <a:headEnd type="none" w="med" len="med"/>
                      <a:tailEnd type="none" w="med" len="med"/>
                    </a:lnB>
                    <a:solidFill>
                      <a:srgbClr val="243A5E"/>
                    </a:solidFill>
                  </a:tcPr>
                </a:tc>
                <a:extLst>
                  <a:ext uri="{0D108BD9-81ED-4DB2-BD59-A6C34878D82A}">
                    <a16:rowId xmlns:a16="http://schemas.microsoft.com/office/drawing/2014/main" val="950649416"/>
                  </a:ext>
                </a:extLst>
              </a:tr>
              <a:tr h="80101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chemeClr val="tx2">
                              <a:lumMod val="50000"/>
                            </a:schemeClr>
                          </a:solidFill>
                          <a:effectLst/>
                          <a:uLnTx/>
                          <a:uFillTx/>
                          <a:latin typeface="+mj-lt"/>
                          <a:ea typeface="+mn-ea"/>
                          <a:cs typeface="+mn-cs"/>
                        </a:rPr>
                        <a:t>Allowed resource types</a:t>
                      </a:r>
                      <a:r>
                        <a:rPr kumimoji="0" lang="en-US" sz="1800" b="0" i="0" u="none" strike="noStrike" kern="1200" cap="none" spc="0" normalizeH="0" baseline="0" noProof="0" dirty="0">
                          <a:ln>
                            <a:noFill/>
                          </a:ln>
                          <a:solidFill>
                            <a:schemeClr val="tx2">
                              <a:lumMod val="50000"/>
                            </a:schemeClr>
                          </a:solidFill>
                          <a:effectLst/>
                          <a:uLnTx/>
                          <a:uFillTx/>
                          <a:latin typeface="+mn-lt"/>
                          <a:ea typeface="+mn-ea"/>
                          <a:cs typeface="Segoe UI" panose="020B0502040204020203" pitchFamily="34" charset="0"/>
                        </a:rPr>
                        <a:t> </a:t>
                      </a:r>
                      <a:r>
                        <a:rPr kumimoji="0" lang="en-US" sz="1800" b="0" i="0" u="none" strike="noStrike" kern="1200" cap="none" spc="0" normalizeH="0" baseline="0" noProof="0" dirty="0">
                          <a:ln>
                            <a:noFill/>
                          </a:ln>
                          <a:solidFill>
                            <a:schemeClr val="tx1"/>
                          </a:solidFill>
                          <a:effectLst/>
                          <a:uLnTx/>
                          <a:uFillTx/>
                          <a:latin typeface="+mn-lt"/>
                          <a:ea typeface="+mn-ea"/>
                          <a:cs typeface="Segoe UI" panose="020B0502040204020203" pitchFamily="34" charset="0"/>
                        </a:rPr>
                        <a:t>– Specify the resource types that your organization can deploy</a:t>
                      </a:r>
                    </a:p>
                  </a:txBody>
                  <a:tcPr marL="93260" marR="93260" marT="46630" marB="4663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extLst>
                  <a:ext uri="{0D108BD9-81ED-4DB2-BD59-A6C34878D82A}">
                    <a16:rowId xmlns:a16="http://schemas.microsoft.com/office/drawing/2014/main" val="2813561710"/>
                  </a:ext>
                </a:extLst>
              </a:tr>
              <a:tr h="80101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chemeClr val="tx2">
                              <a:lumMod val="50000"/>
                            </a:schemeClr>
                          </a:solidFill>
                          <a:effectLst/>
                          <a:uLnTx/>
                          <a:uFillTx/>
                          <a:latin typeface="+mj-lt"/>
                          <a:ea typeface="+mn-ea"/>
                          <a:cs typeface="+mn-cs"/>
                        </a:rPr>
                        <a:t>Allowed virtual machine SKUs </a:t>
                      </a:r>
                      <a:r>
                        <a:rPr kumimoji="0" lang="en-US" sz="1800" b="0" i="0" u="none" strike="noStrike" kern="1200" cap="none" spc="0" normalizeH="0" baseline="0" noProof="0" dirty="0">
                          <a:ln>
                            <a:noFill/>
                          </a:ln>
                          <a:solidFill>
                            <a:schemeClr val="tx1"/>
                          </a:solidFill>
                          <a:effectLst/>
                          <a:uLnTx/>
                          <a:uFillTx/>
                          <a:latin typeface="+mn-lt"/>
                          <a:ea typeface="+mn-ea"/>
                          <a:cs typeface="Segoe UI" panose="020B0502040204020203" pitchFamily="34" charset="0"/>
                        </a:rPr>
                        <a:t>– Specify a set of virtual machine SKUs that your organization can deploy</a:t>
                      </a:r>
                    </a:p>
                  </a:txBody>
                  <a:tcPr marL="93260" marR="93260" marT="46630" marB="4663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extLst>
                  <a:ext uri="{0D108BD9-81ED-4DB2-BD59-A6C34878D82A}">
                    <a16:rowId xmlns:a16="http://schemas.microsoft.com/office/drawing/2014/main" val="3119131118"/>
                  </a:ext>
                </a:extLst>
              </a:tr>
              <a:tr h="80101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chemeClr val="tx2">
                              <a:lumMod val="50000"/>
                            </a:schemeClr>
                          </a:solidFill>
                          <a:effectLst/>
                          <a:uLnTx/>
                          <a:uFillTx/>
                          <a:latin typeface="+mj-lt"/>
                          <a:ea typeface="+mn-ea"/>
                          <a:cs typeface="+mn-cs"/>
                        </a:rPr>
                        <a:t>Allowed locations </a:t>
                      </a:r>
                      <a:r>
                        <a:rPr kumimoji="0" lang="en-US" sz="1800" b="0" i="0" u="none" strike="noStrike" kern="1200" cap="none" spc="0" normalizeH="0" baseline="0" noProof="0" dirty="0">
                          <a:ln>
                            <a:noFill/>
                          </a:ln>
                          <a:solidFill>
                            <a:schemeClr val="tx1"/>
                          </a:solidFill>
                          <a:effectLst/>
                          <a:uLnTx/>
                          <a:uFillTx/>
                          <a:latin typeface="+mn-lt"/>
                          <a:ea typeface="+mn-ea"/>
                          <a:cs typeface="Segoe UI" panose="020B0502040204020203" pitchFamily="34" charset="0"/>
                        </a:rPr>
                        <a:t>– Restrict the locations your organization can specify when deploying resources</a:t>
                      </a:r>
                    </a:p>
                  </a:txBody>
                  <a:tcPr marL="93260" marR="93260" marT="46630" marB="4663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extLst>
                  <a:ext uri="{0D108BD9-81ED-4DB2-BD59-A6C34878D82A}">
                    <a16:rowId xmlns:a16="http://schemas.microsoft.com/office/drawing/2014/main" val="1842671478"/>
                  </a:ext>
                </a:extLst>
              </a:tr>
              <a:tr h="80101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chemeClr val="tx2">
                              <a:lumMod val="50000"/>
                            </a:schemeClr>
                          </a:solidFill>
                          <a:effectLst/>
                          <a:uLnTx/>
                          <a:uFillTx/>
                          <a:latin typeface="+mj-lt"/>
                          <a:ea typeface="+mn-ea"/>
                          <a:cs typeface="+mn-cs"/>
                        </a:rPr>
                        <a:t>Require tag and its value </a:t>
                      </a:r>
                      <a:r>
                        <a:rPr kumimoji="0" lang="en-US" sz="1800" b="0" i="0" u="none" strike="noStrike" kern="1200" cap="none" spc="0" normalizeH="0" baseline="0" noProof="0" dirty="0">
                          <a:ln>
                            <a:noFill/>
                          </a:ln>
                          <a:solidFill>
                            <a:schemeClr val="tx1"/>
                          </a:solidFill>
                          <a:effectLst/>
                          <a:uLnTx/>
                          <a:uFillTx/>
                          <a:latin typeface="+mn-lt"/>
                          <a:ea typeface="+mn-ea"/>
                          <a:cs typeface="Segoe UI" panose="020B0502040204020203" pitchFamily="34" charset="0"/>
                        </a:rPr>
                        <a:t>– Enforces a required tag and its value</a:t>
                      </a:r>
                    </a:p>
                  </a:txBody>
                  <a:tcPr marL="93260" marR="93260" marT="46630" marB="4663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extLst>
                  <a:ext uri="{0D108BD9-81ED-4DB2-BD59-A6C34878D82A}">
                    <a16:rowId xmlns:a16="http://schemas.microsoft.com/office/drawing/2014/main" val="2187691757"/>
                  </a:ext>
                </a:extLst>
              </a:tr>
              <a:tr h="103861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chemeClr val="tx2">
                              <a:lumMod val="50000"/>
                            </a:schemeClr>
                          </a:solidFill>
                          <a:effectLst/>
                          <a:uLnTx/>
                          <a:uFillTx/>
                          <a:latin typeface="+mj-lt"/>
                          <a:ea typeface="+mn-ea"/>
                          <a:cs typeface="+mn-cs"/>
                        </a:rPr>
                        <a:t>Azure Backup should be enabled for Virtual Machines </a:t>
                      </a:r>
                      <a:r>
                        <a:rPr kumimoji="0" lang="en-US" sz="1800" b="0" i="0" u="none" strike="noStrike" kern="1200" cap="none" spc="0" normalizeH="0" baseline="0" noProof="0" dirty="0">
                          <a:ln>
                            <a:noFill/>
                          </a:ln>
                          <a:solidFill>
                            <a:schemeClr val="tx1"/>
                          </a:solidFill>
                          <a:effectLst/>
                          <a:uLnTx/>
                          <a:uFillTx/>
                          <a:latin typeface="+mn-lt"/>
                          <a:ea typeface="+mn-ea"/>
                          <a:cs typeface="Segoe UI" panose="020B0502040204020203" pitchFamily="34" charset="0"/>
                        </a:rPr>
                        <a:t>–</a:t>
                      </a:r>
                      <a:r>
                        <a:rPr kumimoji="0" lang="en-US" sz="1800" b="0" i="0" u="none" strike="noStrike" kern="1200" cap="none" spc="0" normalizeH="0" baseline="0" noProof="0" dirty="0">
                          <a:ln>
                            <a:noFill/>
                          </a:ln>
                          <a:solidFill>
                            <a:schemeClr val="tx1"/>
                          </a:solidFill>
                          <a:effectLst/>
                          <a:uLnTx/>
                          <a:uFillTx/>
                          <a:latin typeface="+mn-lt"/>
                          <a:ea typeface="+mn-ea"/>
                          <a:cs typeface="+mn-cs"/>
                        </a:rPr>
                        <a:t> Audit if Azure Backup service is enabled for all Virtual machines</a:t>
                      </a:r>
                    </a:p>
                  </a:txBody>
                  <a:tcPr marL="93260" marR="93260" marT="46630" marB="4663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extLst>
                  <a:ext uri="{0D108BD9-81ED-4DB2-BD59-A6C34878D82A}">
                    <a16:rowId xmlns:a16="http://schemas.microsoft.com/office/drawing/2014/main" val="3037058963"/>
                  </a:ext>
                </a:extLst>
              </a:tr>
            </a:tbl>
          </a:graphicData>
        </a:graphic>
      </p:graphicFrame>
    </p:spTree>
    <p:extLst>
      <p:ext uri="{BB962C8B-B14F-4D97-AF65-F5344CB8AC3E}">
        <p14:creationId xmlns:p14="http://schemas.microsoft.com/office/powerpoint/2010/main" val="183497865"/>
      </p:ext>
    </p:extLst>
  </p:cSld>
  <p:clrMapOvr>
    <a:masterClrMapping/>
  </p:clrMapOvr>
  <p:transition>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Create Azure Policies</a:t>
            </a:r>
          </a:p>
        </p:txBody>
      </p:sp>
      <p:sp>
        <p:nvSpPr>
          <p:cNvPr id="8" name="Rectangle 7">
            <a:extLst>
              <a:ext uri="{FF2B5EF4-FFF2-40B4-BE49-F238E27FC236}">
                <a16:creationId xmlns:a16="http://schemas.microsoft.com/office/drawing/2014/main" id="{86A89EE7-2C82-405A-AC26-13169C041F67}"/>
              </a:ext>
              <a:ext uri="{C183D7F6-B498-43B3-948B-1728B52AA6E4}">
                <adec:decorative xmlns:adec="http://schemas.microsoft.com/office/drawing/2017/decorative" val="0"/>
              </a:ext>
            </a:extLst>
          </p:cNvPr>
          <p:cNvSpPr/>
          <p:nvPr/>
        </p:nvSpPr>
        <p:spPr bwMode="auto">
          <a:xfrm>
            <a:off x="452438" y="1549083"/>
            <a:ext cx="5458968" cy="1099955"/>
          </a:xfrm>
          <a:prstGeom prst="rect">
            <a:avLst/>
          </a:prstGeom>
          <a:solidFill>
            <a:schemeClr val="bg1">
              <a:lumMod val="95000"/>
            </a:schemeClr>
          </a:solidFill>
          <a:ln w="19050">
            <a:solidFill>
              <a:schemeClr val="bg1">
                <a:lumMod val="9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37160" rIns="182880" bIns="137160" numCol="1" spcCol="0" rtlCol="0" fromWordArt="0" anchor="ctr" anchorCtr="0" forceAA="0" compatLnSpc="1">
            <a:prstTxWarp prst="textNoShape">
              <a:avLst/>
            </a:prstTxWarp>
            <a:noAutofit/>
          </a:bodyPr>
          <a:lstStyle/>
          <a:p>
            <a:pPr marL="342900" indent="-342900">
              <a:spcBef>
                <a:spcPts val="1200"/>
              </a:spcBef>
              <a:buFont typeface="+mj-lt"/>
              <a:buAutoNum type="arabicPeriod"/>
            </a:pPr>
            <a:r>
              <a:rPr lang="en-US" sz="2400" dirty="0">
                <a:solidFill>
                  <a:schemeClr val="tx1"/>
                </a:solidFill>
              </a:rPr>
              <a:t>Create Policy Definitions</a:t>
            </a:r>
          </a:p>
        </p:txBody>
      </p:sp>
      <p:sp>
        <p:nvSpPr>
          <p:cNvPr id="9" name="Rectangle 8">
            <a:extLst>
              <a:ext uri="{FF2B5EF4-FFF2-40B4-BE49-F238E27FC236}">
                <a16:creationId xmlns:a16="http://schemas.microsoft.com/office/drawing/2014/main" id="{55C229D2-252B-4BDD-B9C5-D47A58E40AC3}"/>
              </a:ext>
              <a:ext uri="{C183D7F6-B498-43B3-948B-1728B52AA6E4}">
                <adec:decorative xmlns:adec="http://schemas.microsoft.com/office/drawing/2017/decorative" val="0"/>
              </a:ext>
            </a:extLst>
          </p:cNvPr>
          <p:cNvSpPr/>
          <p:nvPr/>
        </p:nvSpPr>
        <p:spPr bwMode="auto">
          <a:xfrm>
            <a:off x="452438" y="2748870"/>
            <a:ext cx="5458968" cy="1099955"/>
          </a:xfrm>
          <a:prstGeom prst="rect">
            <a:avLst/>
          </a:prstGeom>
          <a:solidFill>
            <a:schemeClr val="bg1">
              <a:lumMod val="95000"/>
            </a:schemeClr>
          </a:solidFill>
          <a:ln w="19050">
            <a:solidFill>
              <a:schemeClr val="bg1">
                <a:lumMod val="9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37160" rIns="182880" bIns="137160" numCol="1" spcCol="0" rtlCol="0" fromWordArt="0" anchor="ctr" anchorCtr="0" forceAA="0" compatLnSpc="1">
            <a:prstTxWarp prst="textNoShape">
              <a:avLst/>
            </a:prstTxWarp>
            <a:noAutofit/>
          </a:bodyPr>
          <a:lstStyle/>
          <a:p>
            <a:pPr marL="342900" indent="-342900">
              <a:spcBef>
                <a:spcPts val="1200"/>
              </a:spcBef>
              <a:buFont typeface="+mj-lt"/>
              <a:buAutoNum type="arabicPeriod" startAt="2"/>
            </a:pPr>
            <a:r>
              <a:rPr lang="en-US" sz="2400">
                <a:solidFill>
                  <a:schemeClr val="tx1"/>
                </a:solidFill>
              </a:rPr>
              <a:t>Create Initiative Definitions</a:t>
            </a:r>
          </a:p>
        </p:txBody>
      </p:sp>
      <p:sp>
        <p:nvSpPr>
          <p:cNvPr id="10" name="Rectangle 9">
            <a:extLst>
              <a:ext uri="{FF2B5EF4-FFF2-40B4-BE49-F238E27FC236}">
                <a16:creationId xmlns:a16="http://schemas.microsoft.com/office/drawing/2014/main" id="{55FBA0FF-A3C3-463D-B54E-85D90A33CA79}"/>
              </a:ext>
              <a:ext uri="{C183D7F6-B498-43B3-948B-1728B52AA6E4}">
                <adec:decorative xmlns:adec="http://schemas.microsoft.com/office/drawing/2017/decorative" val="0"/>
              </a:ext>
            </a:extLst>
          </p:cNvPr>
          <p:cNvSpPr/>
          <p:nvPr/>
        </p:nvSpPr>
        <p:spPr bwMode="auto">
          <a:xfrm>
            <a:off x="452438" y="3948657"/>
            <a:ext cx="5458968" cy="1099955"/>
          </a:xfrm>
          <a:prstGeom prst="rect">
            <a:avLst/>
          </a:prstGeom>
          <a:solidFill>
            <a:schemeClr val="bg1">
              <a:lumMod val="95000"/>
            </a:schemeClr>
          </a:solidFill>
          <a:ln w="19050">
            <a:solidFill>
              <a:schemeClr val="bg1">
                <a:lumMod val="9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37160" rIns="182880" bIns="137160" numCol="1" spcCol="0" rtlCol="0" fromWordArt="0" anchor="ctr" anchorCtr="0" forceAA="0" compatLnSpc="1">
            <a:prstTxWarp prst="textNoShape">
              <a:avLst/>
            </a:prstTxWarp>
            <a:noAutofit/>
          </a:bodyPr>
          <a:lstStyle/>
          <a:p>
            <a:pPr marL="342900" indent="-342900">
              <a:spcBef>
                <a:spcPts val="1200"/>
              </a:spcBef>
              <a:buFont typeface="+mj-lt"/>
              <a:buAutoNum type="arabicPeriod" startAt="3"/>
            </a:pPr>
            <a:r>
              <a:rPr lang="en-US" sz="2400">
                <a:solidFill>
                  <a:schemeClr val="tx1"/>
                </a:solidFill>
              </a:rPr>
              <a:t>Scope the Initiative Definition</a:t>
            </a:r>
          </a:p>
        </p:txBody>
      </p:sp>
      <p:sp>
        <p:nvSpPr>
          <p:cNvPr id="11" name="Rectangle 10">
            <a:extLst>
              <a:ext uri="{FF2B5EF4-FFF2-40B4-BE49-F238E27FC236}">
                <a16:creationId xmlns:a16="http://schemas.microsoft.com/office/drawing/2014/main" id="{790195F8-DDA9-462E-B194-2B9F9B5B008E}"/>
              </a:ext>
              <a:ext uri="{C183D7F6-B498-43B3-948B-1728B52AA6E4}">
                <adec:decorative xmlns:adec="http://schemas.microsoft.com/office/drawing/2017/decorative" val="0"/>
              </a:ext>
            </a:extLst>
          </p:cNvPr>
          <p:cNvSpPr/>
          <p:nvPr/>
        </p:nvSpPr>
        <p:spPr bwMode="auto">
          <a:xfrm>
            <a:off x="452438" y="5148444"/>
            <a:ext cx="5458968" cy="1099955"/>
          </a:xfrm>
          <a:prstGeom prst="rect">
            <a:avLst/>
          </a:prstGeom>
          <a:solidFill>
            <a:schemeClr val="bg1">
              <a:lumMod val="95000"/>
            </a:schemeClr>
          </a:solidFill>
          <a:ln w="19050">
            <a:solidFill>
              <a:schemeClr val="bg1">
                <a:lumMod val="9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37160" rIns="182880" bIns="137160" numCol="1" spcCol="0" rtlCol="0" fromWordArt="0" anchor="ctr" anchorCtr="0" forceAA="0" compatLnSpc="1">
            <a:prstTxWarp prst="textNoShape">
              <a:avLst/>
            </a:prstTxWarp>
            <a:noAutofit/>
          </a:bodyPr>
          <a:lstStyle/>
          <a:p>
            <a:pPr marL="342900" indent="-342900">
              <a:spcBef>
                <a:spcPts val="1200"/>
              </a:spcBef>
              <a:buFont typeface="+mj-lt"/>
              <a:buAutoNum type="arabicPeriod" startAt="4"/>
            </a:pPr>
            <a:r>
              <a:rPr lang="en-US" sz="2400" dirty="0">
                <a:solidFill>
                  <a:schemeClr val="tx1"/>
                </a:solidFill>
              </a:rPr>
              <a:t>Determine Compliance</a:t>
            </a:r>
          </a:p>
        </p:txBody>
      </p:sp>
      <p:pic>
        <p:nvPicPr>
          <p:cNvPr id="12" name="Picture 11" descr="Several policy definitions are grouped into an initiative and assigned to resources">
            <a:extLst>
              <a:ext uri="{FF2B5EF4-FFF2-40B4-BE49-F238E27FC236}">
                <a16:creationId xmlns:a16="http://schemas.microsoft.com/office/drawing/2014/main" id="{8F3B8D7C-E08E-48BA-A991-66395E99F795}"/>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1607" t="-84760" r="-1415" b="-84760"/>
          <a:stretch/>
        </p:blipFill>
        <p:spPr>
          <a:xfrm>
            <a:off x="6037944" y="1549082"/>
            <a:ext cx="5960381" cy="4699317"/>
          </a:xfrm>
          <a:prstGeom prst="rect">
            <a:avLst/>
          </a:prstGeom>
          <a:solidFill>
            <a:schemeClr val="bg1"/>
          </a:solidFill>
          <a:ln w="19050">
            <a:noFill/>
            <a:headEnd type="none" w="med" len="med"/>
            <a:tailEnd type="none" w="med" len="med"/>
          </a:ln>
          <a:effectLst/>
        </p:spPr>
      </p:pic>
      <p:sp>
        <p:nvSpPr>
          <p:cNvPr id="2" name="Rectangle 1">
            <a:extLst>
              <a:ext uri="{FF2B5EF4-FFF2-40B4-BE49-F238E27FC236}">
                <a16:creationId xmlns:a16="http://schemas.microsoft.com/office/drawing/2014/main" id="{6A1A67EE-F1C4-4A0F-B067-34390EDAA7E2}"/>
              </a:ext>
              <a:ext uri="{C183D7F6-B498-43B3-948B-1728B52AA6E4}">
                <adec:decorative xmlns:adec="http://schemas.microsoft.com/office/drawing/2017/decorative" val="1"/>
              </a:ext>
            </a:extLst>
          </p:cNvPr>
          <p:cNvSpPr/>
          <p:nvPr/>
        </p:nvSpPr>
        <p:spPr bwMode="auto">
          <a:xfrm>
            <a:off x="6037943" y="1549081"/>
            <a:ext cx="5971495" cy="4699318"/>
          </a:xfrm>
          <a:prstGeom prst="rect">
            <a:avLst/>
          </a:prstGeom>
          <a:noFill/>
          <a:ln w="19050">
            <a:solidFill>
              <a:schemeClr val="bg1">
                <a:lumMod val="9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IN" sz="2400">
              <a:gradFill>
                <a:gsLst>
                  <a:gs pos="0">
                    <a:srgbClr val="FFFFFF"/>
                  </a:gs>
                  <a:gs pos="100000">
                    <a:srgbClr val="FFFFFF"/>
                  </a:gs>
                </a:gsLst>
                <a:lin ang="5400000" scaled="0"/>
              </a:gradFill>
              <a:cs typeface="Segoe UI" pitchFamily="34" charset="0"/>
            </a:endParaRPr>
          </a:p>
        </p:txBody>
      </p:sp>
    </p:spTree>
    <p:extLst>
      <p:ext uri="{BB962C8B-B14F-4D97-AF65-F5344CB8AC3E}">
        <p14:creationId xmlns:p14="http://schemas.microsoft.com/office/powerpoint/2010/main" val="37174965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1. Create Policy Definitions</a:t>
            </a:r>
          </a:p>
        </p:txBody>
      </p:sp>
      <p:sp>
        <p:nvSpPr>
          <p:cNvPr id="7" name="Rectangle 6">
            <a:extLst>
              <a:ext uri="{FF2B5EF4-FFF2-40B4-BE49-F238E27FC236}">
                <a16:creationId xmlns:a16="http://schemas.microsoft.com/office/drawing/2014/main" id="{CCD13CC8-9A7F-4B66-B779-5448E0601EEB}"/>
              </a:ext>
              <a:ext uri="{C183D7F6-B498-43B3-948B-1728B52AA6E4}">
                <adec:decorative xmlns:adec="http://schemas.microsoft.com/office/drawing/2017/decorative" val="0"/>
              </a:ext>
            </a:extLst>
          </p:cNvPr>
          <p:cNvSpPr/>
          <p:nvPr/>
        </p:nvSpPr>
        <p:spPr bwMode="auto">
          <a:xfrm>
            <a:off x="452438" y="1549083"/>
            <a:ext cx="5458968" cy="1099955"/>
          </a:xfrm>
          <a:prstGeom prst="rect">
            <a:avLst/>
          </a:prstGeom>
          <a:solidFill>
            <a:schemeClr val="bg1">
              <a:lumMod val="95000"/>
            </a:schemeClr>
          </a:solidFill>
          <a:ln w="19050">
            <a:solidFill>
              <a:schemeClr val="bg1">
                <a:lumMod val="9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37160" rIns="182880" bIns="137160" numCol="1" spcCol="0" rtlCol="0" fromWordArt="0" anchor="ctr" anchorCtr="0" forceAA="0" compatLnSpc="1">
            <a:prstTxWarp prst="textNoShape">
              <a:avLst/>
            </a:prstTxWarp>
            <a:noAutofit/>
          </a:bodyPr>
          <a:lstStyle/>
          <a:p>
            <a:pPr>
              <a:spcBef>
                <a:spcPts val="1200"/>
              </a:spcBef>
            </a:pPr>
            <a:r>
              <a:rPr lang="en-US" sz="2400" dirty="0">
                <a:solidFill>
                  <a:schemeClr val="tx1"/>
                </a:solidFill>
              </a:rPr>
              <a:t>Many policy definitions are available</a:t>
            </a:r>
          </a:p>
        </p:txBody>
      </p:sp>
      <p:sp>
        <p:nvSpPr>
          <p:cNvPr id="10" name="Rectangle 9">
            <a:extLst>
              <a:ext uri="{FF2B5EF4-FFF2-40B4-BE49-F238E27FC236}">
                <a16:creationId xmlns:a16="http://schemas.microsoft.com/office/drawing/2014/main" id="{449DF635-E16E-44C9-8087-96AB0CC0E59D}"/>
              </a:ext>
              <a:ext uri="{C183D7F6-B498-43B3-948B-1728B52AA6E4}">
                <adec:decorative xmlns:adec="http://schemas.microsoft.com/office/drawing/2017/decorative" val="0"/>
              </a:ext>
            </a:extLst>
          </p:cNvPr>
          <p:cNvSpPr/>
          <p:nvPr/>
        </p:nvSpPr>
        <p:spPr bwMode="auto">
          <a:xfrm>
            <a:off x="452438" y="2748870"/>
            <a:ext cx="5458968" cy="1099955"/>
          </a:xfrm>
          <a:prstGeom prst="rect">
            <a:avLst/>
          </a:prstGeom>
          <a:solidFill>
            <a:schemeClr val="bg1">
              <a:lumMod val="95000"/>
            </a:schemeClr>
          </a:solidFill>
          <a:ln w="19050">
            <a:solidFill>
              <a:schemeClr val="bg1">
                <a:lumMod val="9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37160" rIns="182880" bIns="137160" numCol="1" spcCol="0" rtlCol="0" fromWordArt="0" anchor="ctr" anchorCtr="0" forceAA="0" compatLnSpc="1">
            <a:prstTxWarp prst="textNoShape">
              <a:avLst/>
            </a:prstTxWarp>
            <a:noAutofit/>
          </a:bodyPr>
          <a:lstStyle/>
          <a:p>
            <a:pPr>
              <a:spcBef>
                <a:spcPts val="1200"/>
              </a:spcBef>
            </a:pPr>
            <a:r>
              <a:rPr lang="en-US" sz="2400">
                <a:solidFill>
                  <a:schemeClr val="tx1"/>
                </a:solidFill>
              </a:rPr>
              <a:t>You can import policies from GitHub</a:t>
            </a:r>
          </a:p>
        </p:txBody>
      </p:sp>
      <p:sp>
        <p:nvSpPr>
          <p:cNvPr id="11" name="Rectangle 10">
            <a:extLst>
              <a:ext uri="{FF2B5EF4-FFF2-40B4-BE49-F238E27FC236}">
                <a16:creationId xmlns:a16="http://schemas.microsoft.com/office/drawing/2014/main" id="{34980FA4-8BB1-4870-BC12-930E2BD4B760}"/>
              </a:ext>
              <a:ext uri="{C183D7F6-B498-43B3-948B-1728B52AA6E4}">
                <adec:decorative xmlns:adec="http://schemas.microsoft.com/office/drawing/2017/decorative" val="0"/>
              </a:ext>
            </a:extLst>
          </p:cNvPr>
          <p:cNvSpPr/>
          <p:nvPr/>
        </p:nvSpPr>
        <p:spPr bwMode="auto">
          <a:xfrm>
            <a:off x="452438" y="3948657"/>
            <a:ext cx="5458968" cy="1099955"/>
          </a:xfrm>
          <a:prstGeom prst="rect">
            <a:avLst/>
          </a:prstGeom>
          <a:solidFill>
            <a:schemeClr val="bg1">
              <a:lumMod val="95000"/>
            </a:schemeClr>
          </a:solidFill>
          <a:ln w="19050">
            <a:solidFill>
              <a:schemeClr val="bg1">
                <a:lumMod val="9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37160" rIns="182880" bIns="137160" numCol="1" spcCol="0" rtlCol="0" fromWordArt="0" anchor="ctr" anchorCtr="0" forceAA="0" compatLnSpc="1">
            <a:prstTxWarp prst="textNoShape">
              <a:avLst/>
            </a:prstTxWarp>
            <a:noAutofit/>
          </a:bodyPr>
          <a:lstStyle/>
          <a:p>
            <a:pPr>
              <a:spcBef>
                <a:spcPts val="1200"/>
              </a:spcBef>
            </a:pPr>
            <a:r>
              <a:rPr lang="en-US" sz="2400">
                <a:solidFill>
                  <a:schemeClr val="tx1"/>
                </a:solidFill>
              </a:rPr>
              <a:t>Policy Definitions have a specific JSON format </a:t>
            </a:r>
          </a:p>
        </p:txBody>
      </p:sp>
      <p:sp>
        <p:nvSpPr>
          <p:cNvPr id="12" name="Rectangle 11">
            <a:extLst>
              <a:ext uri="{FF2B5EF4-FFF2-40B4-BE49-F238E27FC236}">
                <a16:creationId xmlns:a16="http://schemas.microsoft.com/office/drawing/2014/main" id="{6D323F65-F0AF-4E80-A89A-960483259EEC}"/>
              </a:ext>
              <a:ext uri="{C183D7F6-B498-43B3-948B-1728B52AA6E4}">
                <adec:decorative xmlns:adec="http://schemas.microsoft.com/office/drawing/2017/decorative" val="0"/>
              </a:ext>
            </a:extLst>
          </p:cNvPr>
          <p:cNvSpPr/>
          <p:nvPr/>
        </p:nvSpPr>
        <p:spPr bwMode="auto">
          <a:xfrm>
            <a:off x="452438" y="5148444"/>
            <a:ext cx="5458968" cy="1099955"/>
          </a:xfrm>
          <a:prstGeom prst="rect">
            <a:avLst/>
          </a:prstGeom>
          <a:solidFill>
            <a:schemeClr val="bg1">
              <a:lumMod val="95000"/>
            </a:schemeClr>
          </a:solidFill>
          <a:ln w="19050">
            <a:solidFill>
              <a:schemeClr val="bg1">
                <a:lumMod val="9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37160" rIns="182880" bIns="137160" numCol="1" spcCol="0" rtlCol="0" fromWordArt="0" anchor="ctr" anchorCtr="0" forceAA="0" compatLnSpc="1">
            <a:prstTxWarp prst="textNoShape">
              <a:avLst/>
            </a:prstTxWarp>
            <a:noAutofit/>
          </a:bodyPr>
          <a:lstStyle/>
          <a:p>
            <a:pPr>
              <a:spcBef>
                <a:spcPts val="1200"/>
              </a:spcBef>
            </a:pPr>
            <a:r>
              <a:rPr lang="en-US" sz="2400">
                <a:solidFill>
                  <a:schemeClr val="tx1"/>
                </a:solidFill>
              </a:rPr>
              <a:t>You can create custom policy definitions</a:t>
            </a:r>
          </a:p>
        </p:txBody>
      </p:sp>
      <p:pic>
        <p:nvPicPr>
          <p:cNvPr id="9" name="Picture 6" descr="Screenshot of the Policy definition page. the import sample policy definition from GitHub link is highlighted">
            <a:extLst>
              <a:ext uri="{FF2B5EF4-FFF2-40B4-BE49-F238E27FC236}">
                <a16:creationId xmlns:a16="http://schemas.microsoft.com/office/drawing/2014/main" id="{21ACA726-A7AC-476B-BB51-99EE8672F3A6}"/>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58866" t="-1919" r="-58866" b="-1919"/>
          <a:stretch/>
        </p:blipFill>
        <p:spPr>
          <a:xfrm>
            <a:off x="6037943" y="1549080"/>
            <a:ext cx="5971495" cy="4699317"/>
          </a:xfrm>
          <a:prstGeom prst="rect">
            <a:avLst/>
          </a:prstGeom>
          <a:solidFill>
            <a:schemeClr val="bg1"/>
          </a:solidFill>
          <a:ln w="19050">
            <a:solidFill>
              <a:schemeClr val="bg1">
                <a:lumMod val="95000"/>
              </a:schemeClr>
            </a:solidFill>
            <a:headEnd type="none" w="med" len="med"/>
            <a:tailEnd type="none" w="med" len="med"/>
          </a:ln>
          <a:effectLst/>
        </p:spPr>
      </p:pic>
    </p:spTree>
    <p:extLst>
      <p:ext uri="{BB962C8B-B14F-4D97-AF65-F5344CB8AC3E}">
        <p14:creationId xmlns:p14="http://schemas.microsoft.com/office/powerpoint/2010/main" val="21818289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02D1CF0-95BA-44EB-9EE8-1B4E09105856}"/>
              </a:ext>
            </a:extLst>
          </p:cNvPr>
          <p:cNvSpPr>
            <a:spLocks noGrp="1"/>
          </p:cNvSpPr>
          <p:nvPr>
            <p:ph type="title"/>
          </p:nvPr>
        </p:nvSpPr>
        <p:spPr/>
        <p:txBody>
          <a:bodyPr/>
          <a:lstStyle/>
          <a:p>
            <a:r>
              <a:rPr lang="en-US" dirty="0"/>
              <a:t>2. Create Initiative Definitions</a:t>
            </a:r>
          </a:p>
        </p:txBody>
      </p:sp>
      <p:sp>
        <p:nvSpPr>
          <p:cNvPr id="9" name="Rectangle 8">
            <a:extLst>
              <a:ext uri="{FF2B5EF4-FFF2-40B4-BE49-F238E27FC236}">
                <a16:creationId xmlns:a16="http://schemas.microsoft.com/office/drawing/2014/main" id="{5CC32537-B959-41AA-8945-1EC064D8BE57}"/>
              </a:ext>
              <a:ext uri="{C183D7F6-B498-43B3-948B-1728B52AA6E4}">
                <adec:decorative xmlns:adec="http://schemas.microsoft.com/office/drawing/2017/decorative" val="0"/>
              </a:ext>
            </a:extLst>
          </p:cNvPr>
          <p:cNvSpPr/>
          <p:nvPr/>
        </p:nvSpPr>
        <p:spPr bwMode="auto">
          <a:xfrm>
            <a:off x="452438" y="1549083"/>
            <a:ext cx="5458968" cy="1477066"/>
          </a:xfrm>
          <a:prstGeom prst="rect">
            <a:avLst/>
          </a:prstGeom>
          <a:solidFill>
            <a:schemeClr val="bg1">
              <a:lumMod val="95000"/>
            </a:schemeClr>
          </a:solidFill>
          <a:ln w="19050">
            <a:solidFill>
              <a:schemeClr val="bg1">
                <a:lumMod val="9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37160" rIns="182880" bIns="137160" numCol="1" spcCol="0" rtlCol="0" fromWordArt="0" anchor="ctr" anchorCtr="0" forceAA="0" compatLnSpc="1">
            <a:prstTxWarp prst="textNoShape">
              <a:avLst/>
            </a:prstTxWarp>
            <a:noAutofit/>
          </a:bodyPr>
          <a:lstStyle/>
          <a:p>
            <a:pPr>
              <a:spcBef>
                <a:spcPts val="1200"/>
              </a:spcBef>
            </a:pPr>
            <a:r>
              <a:rPr lang="en-US" sz="2400" dirty="0">
                <a:solidFill>
                  <a:schemeClr val="tx1"/>
                </a:solidFill>
              </a:rPr>
              <a:t>Group policy definitions</a:t>
            </a:r>
          </a:p>
        </p:txBody>
      </p:sp>
      <p:sp>
        <p:nvSpPr>
          <p:cNvPr id="10" name="Rectangle 9">
            <a:extLst>
              <a:ext uri="{FF2B5EF4-FFF2-40B4-BE49-F238E27FC236}">
                <a16:creationId xmlns:a16="http://schemas.microsoft.com/office/drawing/2014/main" id="{8DA06C78-9348-4D23-82E8-5A15C7757809}"/>
              </a:ext>
              <a:ext uri="{C183D7F6-B498-43B3-948B-1728B52AA6E4}">
                <adec:decorative xmlns:adec="http://schemas.microsoft.com/office/drawing/2017/decorative" val="0"/>
              </a:ext>
            </a:extLst>
          </p:cNvPr>
          <p:cNvSpPr/>
          <p:nvPr/>
        </p:nvSpPr>
        <p:spPr bwMode="auto">
          <a:xfrm>
            <a:off x="452438" y="3160208"/>
            <a:ext cx="5458968" cy="1477066"/>
          </a:xfrm>
          <a:prstGeom prst="rect">
            <a:avLst/>
          </a:prstGeom>
          <a:solidFill>
            <a:schemeClr val="bg1">
              <a:lumMod val="95000"/>
            </a:schemeClr>
          </a:solidFill>
          <a:ln w="19050">
            <a:solidFill>
              <a:schemeClr val="bg1">
                <a:lumMod val="9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37160" rIns="182880" bIns="137160" numCol="1" spcCol="0" rtlCol="0" fromWordArt="0" anchor="ctr" anchorCtr="0" forceAA="0" compatLnSpc="1">
            <a:prstTxWarp prst="textNoShape">
              <a:avLst/>
            </a:prstTxWarp>
            <a:noAutofit/>
          </a:bodyPr>
          <a:lstStyle/>
          <a:p>
            <a:pPr>
              <a:spcBef>
                <a:spcPts val="1200"/>
              </a:spcBef>
            </a:pPr>
            <a:r>
              <a:rPr lang="en-US" sz="2400">
                <a:solidFill>
                  <a:schemeClr val="tx1"/>
                </a:solidFill>
              </a:rPr>
              <a:t>Include one or more policies</a:t>
            </a:r>
          </a:p>
        </p:txBody>
      </p:sp>
      <p:sp>
        <p:nvSpPr>
          <p:cNvPr id="11" name="Rectangle 10">
            <a:extLst>
              <a:ext uri="{FF2B5EF4-FFF2-40B4-BE49-F238E27FC236}">
                <a16:creationId xmlns:a16="http://schemas.microsoft.com/office/drawing/2014/main" id="{B535585A-BC6B-47D2-BD11-0E4C349342C8}"/>
              </a:ext>
              <a:ext uri="{C183D7F6-B498-43B3-948B-1728B52AA6E4}">
                <adec:decorative xmlns:adec="http://schemas.microsoft.com/office/drawing/2017/decorative" val="0"/>
              </a:ext>
            </a:extLst>
          </p:cNvPr>
          <p:cNvSpPr/>
          <p:nvPr/>
        </p:nvSpPr>
        <p:spPr bwMode="auto">
          <a:xfrm>
            <a:off x="452438" y="4771333"/>
            <a:ext cx="5458968" cy="1477066"/>
          </a:xfrm>
          <a:prstGeom prst="rect">
            <a:avLst/>
          </a:prstGeom>
          <a:solidFill>
            <a:schemeClr val="bg1">
              <a:lumMod val="95000"/>
            </a:schemeClr>
          </a:solidFill>
          <a:ln w="19050">
            <a:solidFill>
              <a:schemeClr val="bg1">
                <a:lumMod val="9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37160" rIns="182880" bIns="137160" numCol="1" spcCol="0" rtlCol="0" fromWordArt="0" anchor="ctr" anchorCtr="0" forceAA="0" compatLnSpc="1">
            <a:prstTxWarp prst="textNoShape">
              <a:avLst/>
            </a:prstTxWarp>
            <a:noAutofit/>
          </a:bodyPr>
          <a:lstStyle/>
          <a:p>
            <a:pPr>
              <a:spcBef>
                <a:spcPts val="1200"/>
              </a:spcBef>
            </a:pPr>
            <a:r>
              <a:rPr lang="en-US" sz="2400">
                <a:solidFill>
                  <a:schemeClr val="tx1"/>
                </a:solidFill>
              </a:rPr>
              <a:t>Requires planning</a:t>
            </a:r>
          </a:p>
        </p:txBody>
      </p:sp>
      <p:pic>
        <p:nvPicPr>
          <p:cNvPr id="8" name="Picture 4" descr="Screenshot of the New Initiative definition page. Options shown for Definition location, Name, Description, and Category. POLICIES is highlighted with examples of policies that be used to create Initiative definitions">
            <a:extLst>
              <a:ext uri="{FF2B5EF4-FFF2-40B4-BE49-F238E27FC236}">
                <a16:creationId xmlns:a16="http://schemas.microsoft.com/office/drawing/2014/main" id="{DE36556F-BBA4-4CAA-8ECD-5566A28174B7}"/>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1723" t="-2038" r="-1531" b="-2038"/>
          <a:stretch/>
        </p:blipFill>
        <p:spPr>
          <a:xfrm>
            <a:off x="6037943" y="1549081"/>
            <a:ext cx="5960382" cy="4699318"/>
          </a:xfrm>
          <a:prstGeom prst="rect">
            <a:avLst/>
          </a:prstGeom>
          <a:noFill/>
          <a:ln w="19050">
            <a:solidFill>
              <a:schemeClr val="bg1">
                <a:lumMod val="95000"/>
              </a:schemeClr>
            </a:solidFill>
            <a:headEnd type="none" w="med" len="med"/>
            <a:tailEnd type="none" w="med" len="med"/>
          </a:ln>
          <a:effectLst/>
        </p:spPr>
      </p:pic>
    </p:spTree>
    <p:extLst>
      <p:ext uri="{BB962C8B-B14F-4D97-AF65-F5344CB8AC3E}">
        <p14:creationId xmlns:p14="http://schemas.microsoft.com/office/powerpoint/2010/main" val="439930262"/>
      </p:ext>
    </p:extLst>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2DB1E87C-4723-4ECE-8C35-5D8DB4F9F771}"/>
              </a:ext>
            </a:extLst>
          </p:cNvPr>
          <p:cNvSpPr>
            <a:spLocks noGrp="1"/>
          </p:cNvSpPr>
          <p:nvPr>
            <p:ph type="title"/>
          </p:nvPr>
        </p:nvSpPr>
        <p:spPr>
          <a:xfrm>
            <a:off x="379855" y="2469549"/>
            <a:ext cx="2595053" cy="2051844"/>
          </a:xfrm>
        </p:spPr>
        <p:txBody>
          <a:bodyPr/>
          <a:lstStyle/>
          <a:p>
            <a:r>
              <a:rPr lang="en-US" dirty="0"/>
              <a:t>Administer Governance and Compliance</a:t>
            </a:r>
            <a:br>
              <a:rPr lang="en-US" dirty="0"/>
            </a:br>
            <a:r>
              <a:rPr lang="en-US" dirty="0"/>
              <a:t>Introduction</a:t>
            </a:r>
            <a:endParaRPr lang="en-IN" dirty="0"/>
          </a:p>
        </p:txBody>
      </p:sp>
      <p:pic>
        <p:nvPicPr>
          <p:cNvPr id="11" name="Picture 10" descr="Icon of a whiteboard with a cloud symbol drawn on it">
            <a:extLst>
              <a:ext uri="{FF2B5EF4-FFF2-40B4-BE49-F238E27FC236}">
                <a16:creationId xmlns:a16="http://schemas.microsoft.com/office/drawing/2014/main" id="{4F57C6EC-EA34-4973-807E-7B9E4EB7282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536950" y="427926"/>
            <a:ext cx="1010666" cy="1022604"/>
          </a:xfrm>
          <a:prstGeom prst="rect">
            <a:avLst/>
          </a:prstGeom>
        </p:spPr>
      </p:pic>
      <p:sp>
        <p:nvSpPr>
          <p:cNvPr id="16" name="TextBox 15">
            <a:extLst>
              <a:ext uri="{FF2B5EF4-FFF2-40B4-BE49-F238E27FC236}">
                <a16:creationId xmlns:a16="http://schemas.microsoft.com/office/drawing/2014/main" id="{217F6EA4-ED68-41DE-B9F2-5B37DB585F11}"/>
              </a:ext>
            </a:extLst>
          </p:cNvPr>
          <p:cNvSpPr txBox="1"/>
          <p:nvPr/>
        </p:nvSpPr>
        <p:spPr>
          <a:xfrm>
            <a:off x="4810759" y="754213"/>
            <a:ext cx="7173978" cy="369332"/>
          </a:xfrm>
          <a:prstGeom prst="rect">
            <a:avLst/>
          </a:prstGeom>
          <a:noFill/>
        </p:spPr>
        <p:txBody>
          <a:bodyPr wrap="square" lIns="0" tIns="0" rIns="0" bIns="0" rtlCol="0" anchor="ctr">
            <a:spAutoFit/>
          </a:bodyPr>
          <a:lstStyle/>
          <a:p>
            <a:pPr defTabSz="444500">
              <a:spcBef>
                <a:spcPct val="0"/>
              </a:spcBef>
              <a:spcAft>
                <a:spcPct val="35000"/>
              </a:spcAft>
            </a:pPr>
            <a:r>
              <a:rPr lang="en-US" sz="2400" dirty="0"/>
              <a:t>Lesson 01: Configure Subscriptions</a:t>
            </a:r>
          </a:p>
        </p:txBody>
      </p:sp>
      <p:cxnSp>
        <p:nvCxnSpPr>
          <p:cNvPr id="21" name="Straight Connector 20">
            <a:extLst>
              <a:ext uri="{FF2B5EF4-FFF2-40B4-BE49-F238E27FC236}">
                <a16:creationId xmlns:a16="http://schemas.microsoft.com/office/drawing/2014/main" id="{861E4FA1-66DC-4B83-8553-90C08014A46D}"/>
              </a:ext>
              <a:ext uri="{C183D7F6-B498-43B3-948B-1728B52AA6E4}">
                <adec:decorative xmlns:adec="http://schemas.microsoft.com/office/drawing/2017/decorative" val="1"/>
              </a:ext>
            </a:extLst>
          </p:cNvPr>
          <p:cNvCxnSpPr>
            <a:cxnSpLocks/>
          </p:cNvCxnSpPr>
          <p:nvPr/>
        </p:nvCxnSpPr>
        <p:spPr>
          <a:xfrm>
            <a:off x="4810758" y="1567686"/>
            <a:ext cx="7173978"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10" name="Picture 9" descr="Icon of a document with a checkmark">
            <a:extLst>
              <a:ext uri="{FF2B5EF4-FFF2-40B4-BE49-F238E27FC236}">
                <a16:creationId xmlns:a16="http://schemas.microsoft.com/office/drawing/2014/main" id="{0D9C178E-60CB-478F-B849-03F3F4A3063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536950" y="1685540"/>
            <a:ext cx="1010666" cy="1024128"/>
          </a:xfrm>
          <a:prstGeom prst="rect">
            <a:avLst/>
          </a:prstGeom>
        </p:spPr>
      </p:pic>
      <p:sp>
        <p:nvSpPr>
          <p:cNvPr id="18" name="TextBox 17">
            <a:extLst>
              <a:ext uri="{FF2B5EF4-FFF2-40B4-BE49-F238E27FC236}">
                <a16:creationId xmlns:a16="http://schemas.microsoft.com/office/drawing/2014/main" id="{A3146003-9179-47A0-9CB4-C5105EE6B974}"/>
              </a:ext>
            </a:extLst>
          </p:cNvPr>
          <p:cNvSpPr txBox="1"/>
          <p:nvPr/>
        </p:nvSpPr>
        <p:spPr>
          <a:xfrm>
            <a:off x="4810759" y="2011827"/>
            <a:ext cx="7173978" cy="369332"/>
          </a:xfrm>
          <a:prstGeom prst="rect">
            <a:avLst/>
          </a:prstGeom>
          <a:noFill/>
        </p:spPr>
        <p:txBody>
          <a:bodyPr wrap="square" lIns="0" tIns="0" rIns="0" bIns="0" rtlCol="0" anchor="ctr">
            <a:spAutoFit/>
          </a:bodyPr>
          <a:lstStyle/>
          <a:p>
            <a:pPr defTabSz="444500">
              <a:spcBef>
                <a:spcPct val="0"/>
              </a:spcBef>
              <a:spcAft>
                <a:spcPct val="35000"/>
              </a:spcAft>
            </a:pPr>
            <a:r>
              <a:rPr lang="en-US" sz="2400" dirty="0"/>
              <a:t>Lesson 02: Configure Azure Policy</a:t>
            </a:r>
          </a:p>
        </p:txBody>
      </p:sp>
      <p:cxnSp>
        <p:nvCxnSpPr>
          <p:cNvPr id="22" name="Straight Connector 21">
            <a:extLst>
              <a:ext uri="{FF2B5EF4-FFF2-40B4-BE49-F238E27FC236}">
                <a16:creationId xmlns:a16="http://schemas.microsoft.com/office/drawing/2014/main" id="{44E64E46-C2E2-4EE0-B089-3D6DF0C944E1}"/>
              </a:ext>
              <a:ext uri="{C183D7F6-B498-43B3-948B-1728B52AA6E4}">
                <adec:decorative xmlns:adec="http://schemas.microsoft.com/office/drawing/2017/decorative" val="1"/>
              </a:ext>
            </a:extLst>
          </p:cNvPr>
          <p:cNvCxnSpPr>
            <a:cxnSpLocks/>
          </p:cNvCxnSpPr>
          <p:nvPr/>
        </p:nvCxnSpPr>
        <p:spPr>
          <a:xfrm>
            <a:off x="4810758" y="2825300"/>
            <a:ext cx="7173978"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9" name="Picture 8" descr="Icon of a security lock">
            <a:extLst>
              <a:ext uri="{FF2B5EF4-FFF2-40B4-BE49-F238E27FC236}">
                <a16:creationId xmlns:a16="http://schemas.microsoft.com/office/drawing/2014/main" id="{F8D35E2A-4008-4B39-BB2C-6D721628C87B}"/>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536950" y="2943154"/>
            <a:ext cx="1010666" cy="1024128"/>
          </a:xfrm>
          <a:prstGeom prst="rect">
            <a:avLst/>
          </a:prstGeom>
        </p:spPr>
      </p:pic>
      <p:sp>
        <p:nvSpPr>
          <p:cNvPr id="20" name="TextBox 19">
            <a:extLst>
              <a:ext uri="{FF2B5EF4-FFF2-40B4-BE49-F238E27FC236}">
                <a16:creationId xmlns:a16="http://schemas.microsoft.com/office/drawing/2014/main" id="{58841EF2-5DBF-4096-81A1-55B9B2C95992}"/>
              </a:ext>
            </a:extLst>
          </p:cNvPr>
          <p:cNvSpPr txBox="1"/>
          <p:nvPr/>
        </p:nvSpPr>
        <p:spPr>
          <a:xfrm>
            <a:off x="4810759" y="3269441"/>
            <a:ext cx="7173978" cy="369332"/>
          </a:xfrm>
          <a:prstGeom prst="rect">
            <a:avLst/>
          </a:prstGeom>
          <a:noFill/>
        </p:spPr>
        <p:txBody>
          <a:bodyPr wrap="square" lIns="0" tIns="0" rIns="0" bIns="0" rtlCol="0" anchor="ctr">
            <a:spAutoFit/>
          </a:bodyPr>
          <a:lstStyle/>
          <a:p>
            <a:pPr defTabSz="444500">
              <a:spcBef>
                <a:spcPct val="0"/>
              </a:spcBef>
              <a:spcAft>
                <a:spcPct val="35000"/>
              </a:spcAft>
            </a:pPr>
            <a:r>
              <a:rPr lang="en-US" sz="2400" dirty="0"/>
              <a:t>Lesson 03: Configure Role-Based Access Control</a:t>
            </a:r>
          </a:p>
        </p:txBody>
      </p:sp>
      <p:cxnSp>
        <p:nvCxnSpPr>
          <p:cNvPr id="24" name="Straight Connector 23">
            <a:extLst>
              <a:ext uri="{FF2B5EF4-FFF2-40B4-BE49-F238E27FC236}">
                <a16:creationId xmlns:a16="http://schemas.microsoft.com/office/drawing/2014/main" id="{063DB3B2-4DD2-44FB-9864-D1700911F214}"/>
              </a:ext>
              <a:ext uri="{C183D7F6-B498-43B3-948B-1728B52AA6E4}">
                <adec:decorative xmlns:adec="http://schemas.microsoft.com/office/drawing/2017/decorative" val="1"/>
              </a:ext>
            </a:extLst>
          </p:cNvPr>
          <p:cNvCxnSpPr>
            <a:cxnSpLocks/>
          </p:cNvCxnSpPr>
          <p:nvPr/>
        </p:nvCxnSpPr>
        <p:spPr>
          <a:xfrm>
            <a:off x="4810758" y="4082913"/>
            <a:ext cx="7173978"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8" name="Picture 7" descr="Icon of a lab flask">
            <a:extLst>
              <a:ext uri="{FF2B5EF4-FFF2-40B4-BE49-F238E27FC236}">
                <a16:creationId xmlns:a16="http://schemas.microsoft.com/office/drawing/2014/main" id="{52FAF259-A3ED-4E92-BA49-4568906DECED}"/>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3536950" y="4200766"/>
            <a:ext cx="1010666" cy="1024128"/>
          </a:xfrm>
          <a:prstGeom prst="rect">
            <a:avLst/>
          </a:prstGeom>
        </p:spPr>
      </p:pic>
      <p:sp>
        <p:nvSpPr>
          <p:cNvPr id="23" name="TextBox 22">
            <a:extLst>
              <a:ext uri="{FF2B5EF4-FFF2-40B4-BE49-F238E27FC236}">
                <a16:creationId xmlns:a16="http://schemas.microsoft.com/office/drawing/2014/main" id="{6693C6F2-FDB9-4EAA-89F4-3AA4E1A9A242}"/>
              </a:ext>
            </a:extLst>
          </p:cNvPr>
          <p:cNvSpPr txBox="1"/>
          <p:nvPr/>
        </p:nvSpPr>
        <p:spPr>
          <a:xfrm>
            <a:off x="4810759" y="4527053"/>
            <a:ext cx="7173978" cy="369332"/>
          </a:xfrm>
          <a:prstGeom prst="rect">
            <a:avLst/>
          </a:prstGeom>
          <a:noFill/>
        </p:spPr>
        <p:txBody>
          <a:bodyPr wrap="square" lIns="0" tIns="0" rIns="0" bIns="0" rtlCol="0" anchor="ctr">
            <a:spAutoFit/>
          </a:bodyPr>
          <a:lstStyle/>
          <a:p>
            <a:pPr defTabSz="444500">
              <a:spcBef>
                <a:spcPct val="0"/>
              </a:spcBef>
              <a:spcAft>
                <a:spcPct val="35000"/>
              </a:spcAft>
            </a:pPr>
            <a:r>
              <a:rPr lang="en-US" sz="2400" dirty="0"/>
              <a:t>Lesson 04: Module 02 Lab</a:t>
            </a:r>
          </a:p>
        </p:txBody>
      </p:sp>
    </p:spTree>
    <p:extLst>
      <p:ext uri="{BB962C8B-B14F-4D97-AF65-F5344CB8AC3E}">
        <p14:creationId xmlns:p14="http://schemas.microsoft.com/office/powerpoint/2010/main" val="532585946"/>
      </p:ext>
    </p:extLst>
  </p:cSld>
  <p:clrMapOvr>
    <a:masterClrMapping/>
  </p:clrMapOvr>
  <p:transition>
    <p:fad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3. Scope the Initiative Definition</a:t>
            </a:r>
          </a:p>
        </p:txBody>
      </p:sp>
      <p:pic>
        <p:nvPicPr>
          <p:cNvPr id="8" name="Picture 2" descr="Screenshot of the Definitions page for assigning an Initiative Definition to resources or groups or resources">
            <a:extLst>
              <a:ext uri="{FF2B5EF4-FFF2-40B4-BE49-F238E27FC236}">
                <a16:creationId xmlns:a16="http://schemas.microsoft.com/office/drawing/2014/main" id="{F6E9BE85-3D53-4512-88CD-3126C90D320A}"/>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2243" t="-12819" r="-2143" b="-12819"/>
          <a:stretch/>
        </p:blipFill>
        <p:spPr>
          <a:xfrm>
            <a:off x="427037" y="1192212"/>
            <a:ext cx="11571287" cy="3709987"/>
          </a:xfrm>
          <a:prstGeom prst="rect">
            <a:avLst/>
          </a:prstGeom>
          <a:noFill/>
          <a:ln w="19050">
            <a:solidFill>
              <a:schemeClr val="bg1">
                <a:lumMod val="95000"/>
              </a:schemeClr>
            </a:solidFill>
            <a:headEnd type="none" w="med" len="med"/>
            <a:tailEnd type="none" w="med" len="med"/>
          </a:ln>
          <a:effectLst/>
        </p:spPr>
      </p:pic>
      <p:sp>
        <p:nvSpPr>
          <p:cNvPr id="12" name="Freeform: Shape 11">
            <a:extLst>
              <a:ext uri="{FF2B5EF4-FFF2-40B4-BE49-F238E27FC236}">
                <a16:creationId xmlns:a16="http://schemas.microsoft.com/office/drawing/2014/main" id="{F8FDC64B-C9ED-4822-A03D-B17C8E4D1282}"/>
              </a:ext>
            </a:extLst>
          </p:cNvPr>
          <p:cNvSpPr/>
          <p:nvPr/>
        </p:nvSpPr>
        <p:spPr>
          <a:xfrm>
            <a:off x="427037" y="5050971"/>
            <a:ext cx="3766190" cy="1310775"/>
          </a:xfrm>
          <a:custGeom>
            <a:avLst/>
            <a:gdLst>
              <a:gd name="connsiteX0" fmla="*/ 0 w 2377347"/>
              <a:gd name="connsiteY0" fmla="*/ 0 h 1188673"/>
              <a:gd name="connsiteX1" fmla="*/ 2377347 w 2377347"/>
              <a:gd name="connsiteY1" fmla="*/ 0 h 1188673"/>
              <a:gd name="connsiteX2" fmla="*/ 2377347 w 2377347"/>
              <a:gd name="connsiteY2" fmla="*/ 1188673 h 1188673"/>
              <a:gd name="connsiteX3" fmla="*/ 0 w 2377347"/>
              <a:gd name="connsiteY3" fmla="*/ 1188673 h 1188673"/>
              <a:gd name="connsiteX4" fmla="*/ 0 w 2377347"/>
              <a:gd name="connsiteY4" fmla="*/ 0 h 11886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77347" h="1188673">
                <a:moveTo>
                  <a:pt x="0" y="0"/>
                </a:moveTo>
                <a:lnTo>
                  <a:pt x="2377347" y="0"/>
                </a:lnTo>
                <a:lnTo>
                  <a:pt x="2377347" y="1188673"/>
                </a:lnTo>
                <a:lnTo>
                  <a:pt x="0" y="1188673"/>
                </a:lnTo>
                <a:lnTo>
                  <a:pt x="0" y="0"/>
                </a:lnTo>
                <a:close/>
              </a:path>
            </a:pathLst>
          </a:custGeom>
          <a:solidFill>
            <a:schemeClr val="bg1">
              <a:lumMod val="95000"/>
            </a:schemeClr>
          </a:solidFill>
          <a:ln w="19050">
            <a:solidFill>
              <a:schemeClr val="bg1">
                <a:lumMod val="9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37160" rIns="182880" bIns="137160" numCol="1" spcCol="0" rtlCol="0" fromWordArt="0" anchor="ctr" anchorCtr="0" forceAA="0" compatLnSpc="1">
            <a:prstTxWarp prst="textNoShape">
              <a:avLst/>
            </a:prstTxWarp>
            <a:noAutofit/>
          </a:bodyPr>
          <a:lstStyle/>
          <a:p>
            <a:pPr algn="ctr">
              <a:spcBef>
                <a:spcPts val="1200"/>
              </a:spcBef>
            </a:pPr>
            <a:r>
              <a:rPr lang="en-US" sz="2400">
                <a:solidFill>
                  <a:schemeClr val="tx1"/>
                </a:solidFill>
              </a:rPr>
              <a:t>Assign the definition</a:t>
            </a:r>
            <a:br>
              <a:rPr lang="en-US" sz="2400">
                <a:solidFill>
                  <a:schemeClr val="tx1"/>
                </a:solidFill>
              </a:rPr>
            </a:br>
            <a:r>
              <a:rPr lang="en-US" sz="2400">
                <a:solidFill>
                  <a:schemeClr val="tx1"/>
                </a:solidFill>
              </a:rPr>
              <a:t>to a scope</a:t>
            </a:r>
          </a:p>
        </p:txBody>
      </p:sp>
      <p:sp>
        <p:nvSpPr>
          <p:cNvPr id="13" name="Freeform: Shape 12">
            <a:extLst>
              <a:ext uri="{FF2B5EF4-FFF2-40B4-BE49-F238E27FC236}">
                <a16:creationId xmlns:a16="http://schemas.microsoft.com/office/drawing/2014/main" id="{D61776F2-1DB6-44A0-A7A7-94BE65933B96}"/>
              </a:ext>
            </a:extLst>
          </p:cNvPr>
          <p:cNvSpPr/>
          <p:nvPr/>
        </p:nvSpPr>
        <p:spPr>
          <a:xfrm>
            <a:off x="4335142" y="5050971"/>
            <a:ext cx="3766190" cy="1310775"/>
          </a:xfrm>
          <a:custGeom>
            <a:avLst/>
            <a:gdLst>
              <a:gd name="connsiteX0" fmla="*/ 0 w 2377347"/>
              <a:gd name="connsiteY0" fmla="*/ 0 h 1188673"/>
              <a:gd name="connsiteX1" fmla="*/ 2377347 w 2377347"/>
              <a:gd name="connsiteY1" fmla="*/ 0 h 1188673"/>
              <a:gd name="connsiteX2" fmla="*/ 2377347 w 2377347"/>
              <a:gd name="connsiteY2" fmla="*/ 1188673 h 1188673"/>
              <a:gd name="connsiteX3" fmla="*/ 0 w 2377347"/>
              <a:gd name="connsiteY3" fmla="*/ 1188673 h 1188673"/>
              <a:gd name="connsiteX4" fmla="*/ 0 w 2377347"/>
              <a:gd name="connsiteY4" fmla="*/ 0 h 11886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77347" h="1188673">
                <a:moveTo>
                  <a:pt x="0" y="0"/>
                </a:moveTo>
                <a:lnTo>
                  <a:pt x="2377347" y="0"/>
                </a:lnTo>
                <a:lnTo>
                  <a:pt x="2377347" y="1188673"/>
                </a:lnTo>
                <a:lnTo>
                  <a:pt x="0" y="1188673"/>
                </a:lnTo>
                <a:lnTo>
                  <a:pt x="0" y="0"/>
                </a:lnTo>
                <a:close/>
              </a:path>
            </a:pathLst>
          </a:custGeom>
          <a:solidFill>
            <a:schemeClr val="bg1">
              <a:lumMod val="95000"/>
            </a:schemeClr>
          </a:solidFill>
          <a:ln w="19050">
            <a:solidFill>
              <a:schemeClr val="bg1">
                <a:lumMod val="9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37160" rIns="182880" bIns="137160" numCol="1" spcCol="0" rtlCol="0" fromWordArt="0" anchor="ctr" anchorCtr="0" forceAA="0" compatLnSpc="1">
            <a:prstTxWarp prst="textNoShape">
              <a:avLst/>
            </a:prstTxWarp>
            <a:noAutofit/>
          </a:bodyPr>
          <a:lstStyle/>
          <a:p>
            <a:pPr algn="ctr">
              <a:spcBef>
                <a:spcPts val="1200"/>
              </a:spcBef>
            </a:pPr>
            <a:r>
              <a:rPr lang="en-US" sz="2400">
                <a:solidFill>
                  <a:schemeClr val="tx1"/>
                </a:solidFill>
              </a:rPr>
              <a:t>The scope enforces</a:t>
            </a:r>
            <a:br>
              <a:rPr lang="en-US" sz="2400">
                <a:solidFill>
                  <a:schemeClr val="tx1"/>
                </a:solidFill>
              </a:rPr>
            </a:br>
            <a:r>
              <a:rPr lang="en-US" sz="2400">
                <a:solidFill>
                  <a:schemeClr val="tx1"/>
                </a:solidFill>
              </a:rPr>
              <a:t>the policy</a:t>
            </a:r>
          </a:p>
        </p:txBody>
      </p:sp>
      <p:sp>
        <p:nvSpPr>
          <p:cNvPr id="14" name="Freeform: Shape 13">
            <a:extLst>
              <a:ext uri="{FF2B5EF4-FFF2-40B4-BE49-F238E27FC236}">
                <a16:creationId xmlns:a16="http://schemas.microsoft.com/office/drawing/2014/main" id="{B6B2ECA9-32BD-464D-9A39-9F9D4DCDFFE0}"/>
              </a:ext>
            </a:extLst>
          </p:cNvPr>
          <p:cNvSpPr/>
          <p:nvPr/>
        </p:nvSpPr>
        <p:spPr>
          <a:xfrm>
            <a:off x="8243247" y="5050971"/>
            <a:ext cx="3766190" cy="1310775"/>
          </a:xfrm>
          <a:custGeom>
            <a:avLst/>
            <a:gdLst>
              <a:gd name="connsiteX0" fmla="*/ 0 w 2377347"/>
              <a:gd name="connsiteY0" fmla="*/ 0 h 1188673"/>
              <a:gd name="connsiteX1" fmla="*/ 2377347 w 2377347"/>
              <a:gd name="connsiteY1" fmla="*/ 0 h 1188673"/>
              <a:gd name="connsiteX2" fmla="*/ 2377347 w 2377347"/>
              <a:gd name="connsiteY2" fmla="*/ 1188673 h 1188673"/>
              <a:gd name="connsiteX3" fmla="*/ 0 w 2377347"/>
              <a:gd name="connsiteY3" fmla="*/ 1188673 h 1188673"/>
              <a:gd name="connsiteX4" fmla="*/ 0 w 2377347"/>
              <a:gd name="connsiteY4" fmla="*/ 0 h 11886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77347" h="1188673">
                <a:moveTo>
                  <a:pt x="0" y="0"/>
                </a:moveTo>
                <a:lnTo>
                  <a:pt x="2377347" y="0"/>
                </a:lnTo>
                <a:lnTo>
                  <a:pt x="2377347" y="1188673"/>
                </a:lnTo>
                <a:lnTo>
                  <a:pt x="0" y="1188673"/>
                </a:lnTo>
                <a:lnTo>
                  <a:pt x="0" y="0"/>
                </a:lnTo>
                <a:close/>
              </a:path>
            </a:pathLst>
          </a:custGeom>
          <a:solidFill>
            <a:schemeClr val="bg1">
              <a:lumMod val="95000"/>
            </a:schemeClr>
          </a:solidFill>
          <a:ln w="19050">
            <a:solidFill>
              <a:schemeClr val="bg1">
                <a:lumMod val="9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37160" rIns="182880" bIns="137160" numCol="1" spcCol="0" rtlCol="0" fromWordArt="0" anchor="ctr" anchorCtr="0" forceAA="0" compatLnSpc="1">
            <a:prstTxWarp prst="textNoShape">
              <a:avLst/>
            </a:prstTxWarp>
            <a:noAutofit/>
          </a:bodyPr>
          <a:lstStyle/>
          <a:p>
            <a:pPr algn="ctr">
              <a:spcBef>
                <a:spcPts val="1200"/>
              </a:spcBef>
            </a:pPr>
            <a:r>
              <a:rPr lang="en-US" sz="2400">
                <a:solidFill>
                  <a:schemeClr val="tx1"/>
                </a:solidFill>
              </a:rPr>
              <a:t>Select the subscription,</a:t>
            </a:r>
            <a:br>
              <a:rPr lang="en-US" sz="2400">
                <a:solidFill>
                  <a:schemeClr val="tx1"/>
                </a:solidFill>
              </a:rPr>
            </a:br>
            <a:r>
              <a:rPr lang="en-US" sz="2400">
                <a:solidFill>
                  <a:schemeClr val="tx1"/>
                </a:solidFill>
              </a:rPr>
              <a:t>and optionally the</a:t>
            </a:r>
            <a:br>
              <a:rPr lang="en-US" sz="2400">
                <a:solidFill>
                  <a:schemeClr val="tx1"/>
                </a:solidFill>
              </a:rPr>
            </a:br>
            <a:r>
              <a:rPr lang="en-US" sz="2400">
                <a:solidFill>
                  <a:schemeClr val="tx1"/>
                </a:solidFill>
              </a:rPr>
              <a:t>resource group</a:t>
            </a:r>
          </a:p>
        </p:txBody>
      </p:sp>
    </p:spTree>
    <p:extLst>
      <p:ext uri="{BB962C8B-B14F-4D97-AF65-F5344CB8AC3E}">
        <p14:creationId xmlns:p14="http://schemas.microsoft.com/office/powerpoint/2010/main" val="27401668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4. Determine Compliance</a:t>
            </a:r>
          </a:p>
        </p:txBody>
      </p:sp>
      <p:pic>
        <p:nvPicPr>
          <p:cNvPr id="12" name="Picture 2" descr="Screenshot of the Compliance blade. The East Region policy is selected. There are choices for non-compliant initiatives, non-compliant policies, and non-compliant resources">
            <a:extLst>
              <a:ext uri="{FF2B5EF4-FFF2-40B4-BE49-F238E27FC236}">
                <a16:creationId xmlns:a16="http://schemas.microsoft.com/office/drawing/2014/main" id="{71DECDA0-BD16-4824-8BAC-B5AE8CC3994B}"/>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2027" t="-10506" r="-1712" b="-10521"/>
          <a:stretch/>
        </p:blipFill>
        <p:spPr>
          <a:xfrm>
            <a:off x="427037" y="1192211"/>
            <a:ext cx="11571287" cy="3709988"/>
          </a:xfrm>
          <a:prstGeom prst="rect">
            <a:avLst/>
          </a:prstGeom>
          <a:noFill/>
          <a:ln w="19050">
            <a:solidFill>
              <a:schemeClr val="bg1">
                <a:lumMod val="95000"/>
              </a:schemeClr>
            </a:solidFill>
            <a:headEnd type="none" w="med" len="med"/>
            <a:tailEnd type="none" w="med" len="med"/>
          </a:ln>
          <a:effectLst/>
        </p:spPr>
      </p:pic>
      <p:sp>
        <p:nvSpPr>
          <p:cNvPr id="14" name="Freeform: Shape 13">
            <a:extLst>
              <a:ext uri="{FF2B5EF4-FFF2-40B4-BE49-F238E27FC236}">
                <a16:creationId xmlns:a16="http://schemas.microsoft.com/office/drawing/2014/main" id="{D86A5B11-2AFB-40F8-9A12-46254E4E91F0}"/>
              </a:ext>
            </a:extLst>
          </p:cNvPr>
          <p:cNvSpPr/>
          <p:nvPr/>
        </p:nvSpPr>
        <p:spPr>
          <a:xfrm>
            <a:off x="427037" y="5050971"/>
            <a:ext cx="3766190" cy="1310775"/>
          </a:xfrm>
          <a:custGeom>
            <a:avLst/>
            <a:gdLst>
              <a:gd name="connsiteX0" fmla="*/ 0 w 2377347"/>
              <a:gd name="connsiteY0" fmla="*/ 0 h 1188673"/>
              <a:gd name="connsiteX1" fmla="*/ 2377347 w 2377347"/>
              <a:gd name="connsiteY1" fmla="*/ 0 h 1188673"/>
              <a:gd name="connsiteX2" fmla="*/ 2377347 w 2377347"/>
              <a:gd name="connsiteY2" fmla="*/ 1188673 h 1188673"/>
              <a:gd name="connsiteX3" fmla="*/ 0 w 2377347"/>
              <a:gd name="connsiteY3" fmla="*/ 1188673 h 1188673"/>
              <a:gd name="connsiteX4" fmla="*/ 0 w 2377347"/>
              <a:gd name="connsiteY4" fmla="*/ 0 h 11886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77347" h="1188673">
                <a:moveTo>
                  <a:pt x="0" y="0"/>
                </a:moveTo>
                <a:lnTo>
                  <a:pt x="2377347" y="0"/>
                </a:lnTo>
                <a:lnTo>
                  <a:pt x="2377347" y="1188673"/>
                </a:lnTo>
                <a:lnTo>
                  <a:pt x="0" y="1188673"/>
                </a:lnTo>
                <a:lnTo>
                  <a:pt x="0" y="0"/>
                </a:lnTo>
                <a:close/>
              </a:path>
            </a:pathLst>
          </a:custGeom>
          <a:solidFill>
            <a:schemeClr val="bg1">
              <a:lumMod val="95000"/>
            </a:schemeClr>
          </a:solidFill>
          <a:ln w="19050">
            <a:solidFill>
              <a:schemeClr val="bg1">
                <a:lumMod val="95000"/>
              </a:schemeClr>
            </a:solid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ctr" anchorCtr="0">
            <a:noAutofit/>
          </a:bodyPr>
          <a:lstStyle/>
          <a:p>
            <a:pPr algn="ctr">
              <a:spcBef>
                <a:spcPts val="1200"/>
              </a:spcBef>
            </a:pPr>
            <a:r>
              <a:rPr lang="en-US" sz="2200">
                <a:solidFill>
                  <a:schemeClr val="tx1"/>
                </a:solidFill>
              </a:rPr>
              <a:t>Non-compliant initiatives</a:t>
            </a:r>
          </a:p>
        </p:txBody>
      </p:sp>
      <p:sp>
        <p:nvSpPr>
          <p:cNvPr id="15" name="Freeform: Shape 14">
            <a:extLst>
              <a:ext uri="{FF2B5EF4-FFF2-40B4-BE49-F238E27FC236}">
                <a16:creationId xmlns:a16="http://schemas.microsoft.com/office/drawing/2014/main" id="{901D4E05-4EA7-4980-A881-0685BDEAB28F}"/>
              </a:ext>
            </a:extLst>
          </p:cNvPr>
          <p:cNvSpPr/>
          <p:nvPr/>
        </p:nvSpPr>
        <p:spPr>
          <a:xfrm>
            <a:off x="4335142" y="5050971"/>
            <a:ext cx="3766190" cy="1310775"/>
          </a:xfrm>
          <a:custGeom>
            <a:avLst/>
            <a:gdLst>
              <a:gd name="connsiteX0" fmla="*/ 0 w 2377347"/>
              <a:gd name="connsiteY0" fmla="*/ 0 h 1188673"/>
              <a:gd name="connsiteX1" fmla="*/ 2377347 w 2377347"/>
              <a:gd name="connsiteY1" fmla="*/ 0 h 1188673"/>
              <a:gd name="connsiteX2" fmla="*/ 2377347 w 2377347"/>
              <a:gd name="connsiteY2" fmla="*/ 1188673 h 1188673"/>
              <a:gd name="connsiteX3" fmla="*/ 0 w 2377347"/>
              <a:gd name="connsiteY3" fmla="*/ 1188673 h 1188673"/>
              <a:gd name="connsiteX4" fmla="*/ 0 w 2377347"/>
              <a:gd name="connsiteY4" fmla="*/ 0 h 11886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77347" h="1188673">
                <a:moveTo>
                  <a:pt x="0" y="0"/>
                </a:moveTo>
                <a:lnTo>
                  <a:pt x="2377347" y="0"/>
                </a:lnTo>
                <a:lnTo>
                  <a:pt x="2377347" y="1188673"/>
                </a:lnTo>
                <a:lnTo>
                  <a:pt x="0" y="1188673"/>
                </a:lnTo>
                <a:lnTo>
                  <a:pt x="0" y="0"/>
                </a:lnTo>
                <a:close/>
              </a:path>
            </a:pathLst>
          </a:custGeom>
          <a:solidFill>
            <a:schemeClr val="bg1">
              <a:lumMod val="95000"/>
            </a:schemeClr>
          </a:solidFill>
          <a:ln w="19050">
            <a:solidFill>
              <a:schemeClr val="bg1">
                <a:lumMod val="95000"/>
              </a:schemeClr>
            </a:solid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ctr" anchorCtr="0">
            <a:noAutofit/>
          </a:bodyPr>
          <a:lstStyle/>
          <a:p>
            <a:pPr algn="ctr">
              <a:spcBef>
                <a:spcPts val="1200"/>
              </a:spcBef>
            </a:pPr>
            <a:r>
              <a:rPr lang="en-US" sz="2200">
                <a:solidFill>
                  <a:schemeClr val="tx1"/>
                </a:solidFill>
              </a:rPr>
              <a:t>Non-compliant policies</a:t>
            </a:r>
          </a:p>
        </p:txBody>
      </p:sp>
      <p:sp>
        <p:nvSpPr>
          <p:cNvPr id="16" name="Freeform: Shape 15">
            <a:extLst>
              <a:ext uri="{FF2B5EF4-FFF2-40B4-BE49-F238E27FC236}">
                <a16:creationId xmlns:a16="http://schemas.microsoft.com/office/drawing/2014/main" id="{BD0D982C-734E-4F3C-8BFD-0C83FD0A9C09}"/>
              </a:ext>
            </a:extLst>
          </p:cNvPr>
          <p:cNvSpPr/>
          <p:nvPr/>
        </p:nvSpPr>
        <p:spPr>
          <a:xfrm>
            <a:off x="8243247" y="5050971"/>
            <a:ext cx="3766190" cy="1310775"/>
          </a:xfrm>
          <a:custGeom>
            <a:avLst/>
            <a:gdLst>
              <a:gd name="connsiteX0" fmla="*/ 0 w 2377347"/>
              <a:gd name="connsiteY0" fmla="*/ 0 h 1188673"/>
              <a:gd name="connsiteX1" fmla="*/ 2377347 w 2377347"/>
              <a:gd name="connsiteY1" fmla="*/ 0 h 1188673"/>
              <a:gd name="connsiteX2" fmla="*/ 2377347 w 2377347"/>
              <a:gd name="connsiteY2" fmla="*/ 1188673 h 1188673"/>
              <a:gd name="connsiteX3" fmla="*/ 0 w 2377347"/>
              <a:gd name="connsiteY3" fmla="*/ 1188673 h 1188673"/>
              <a:gd name="connsiteX4" fmla="*/ 0 w 2377347"/>
              <a:gd name="connsiteY4" fmla="*/ 0 h 11886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77347" h="1188673">
                <a:moveTo>
                  <a:pt x="0" y="0"/>
                </a:moveTo>
                <a:lnTo>
                  <a:pt x="2377347" y="0"/>
                </a:lnTo>
                <a:lnTo>
                  <a:pt x="2377347" y="1188673"/>
                </a:lnTo>
                <a:lnTo>
                  <a:pt x="0" y="1188673"/>
                </a:lnTo>
                <a:lnTo>
                  <a:pt x="0" y="0"/>
                </a:lnTo>
                <a:close/>
              </a:path>
            </a:pathLst>
          </a:custGeom>
          <a:solidFill>
            <a:schemeClr val="bg1">
              <a:lumMod val="95000"/>
            </a:schemeClr>
          </a:solidFill>
          <a:ln w="19050">
            <a:solidFill>
              <a:schemeClr val="bg1">
                <a:lumMod val="95000"/>
              </a:schemeClr>
            </a:solid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ctr" anchorCtr="0">
            <a:noAutofit/>
          </a:bodyPr>
          <a:lstStyle/>
          <a:p>
            <a:pPr algn="ctr">
              <a:spcBef>
                <a:spcPts val="1200"/>
              </a:spcBef>
            </a:pPr>
            <a:r>
              <a:rPr lang="en-US" sz="2200">
                <a:solidFill>
                  <a:schemeClr val="tx1"/>
                </a:solidFill>
              </a:rPr>
              <a:t>Non-compliant resources</a:t>
            </a:r>
          </a:p>
        </p:txBody>
      </p:sp>
    </p:spTree>
    <p:extLst>
      <p:ext uri="{BB962C8B-B14F-4D97-AF65-F5344CB8AC3E}">
        <p14:creationId xmlns:p14="http://schemas.microsoft.com/office/powerpoint/2010/main" val="37899530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887465-720B-4261-972B-C0E07DBE9939}"/>
              </a:ext>
            </a:extLst>
          </p:cNvPr>
          <p:cNvSpPr>
            <a:spLocks noGrp="1"/>
          </p:cNvSpPr>
          <p:nvPr>
            <p:ph type="title"/>
          </p:nvPr>
        </p:nvSpPr>
        <p:spPr/>
        <p:txBody>
          <a:bodyPr/>
          <a:lstStyle/>
          <a:p>
            <a:r>
              <a:rPr lang="en-US" dirty="0"/>
              <a:t>Demonstration – Azure Policy</a:t>
            </a:r>
          </a:p>
        </p:txBody>
      </p:sp>
      <p:pic>
        <p:nvPicPr>
          <p:cNvPr id="72" name="Picture 71" descr="Icon of a book with a bookmark">
            <a:extLst>
              <a:ext uri="{FF2B5EF4-FFF2-40B4-BE49-F238E27FC236}">
                <a16:creationId xmlns:a16="http://schemas.microsoft.com/office/drawing/2014/main" id="{73FBF4F1-0B10-4D91-BFA2-57825DF2307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33388" y="1468422"/>
            <a:ext cx="867156" cy="870204"/>
          </a:xfrm>
          <a:prstGeom prst="rect">
            <a:avLst/>
          </a:prstGeom>
        </p:spPr>
      </p:pic>
      <p:sp>
        <p:nvSpPr>
          <p:cNvPr id="9" name="TextBox 8">
            <a:extLst>
              <a:ext uri="{FF2B5EF4-FFF2-40B4-BE49-F238E27FC236}">
                <a16:creationId xmlns:a16="http://schemas.microsoft.com/office/drawing/2014/main" id="{CD5D50C7-E740-46D4-B1E0-6C6370714AC7}"/>
              </a:ext>
            </a:extLst>
          </p:cNvPr>
          <p:cNvSpPr txBox="1"/>
          <p:nvPr/>
        </p:nvSpPr>
        <p:spPr>
          <a:xfrm>
            <a:off x="1511300" y="1716893"/>
            <a:ext cx="10498138" cy="338554"/>
          </a:xfrm>
          <a:prstGeom prst="rect">
            <a:avLst/>
          </a:prstGeom>
          <a:noFill/>
        </p:spPr>
        <p:txBody>
          <a:bodyPr wrap="square" lIns="0" tIns="0" rIns="0" bIns="0" rtlCol="0">
            <a:spAutoFit/>
          </a:bodyPr>
          <a:lstStyle/>
          <a:p>
            <a:pPr>
              <a:spcBef>
                <a:spcPts val="600"/>
              </a:spcBef>
            </a:pPr>
            <a:r>
              <a:rPr lang="en-US" sz="2200" dirty="0"/>
              <a:t>Assign a policy</a:t>
            </a:r>
          </a:p>
        </p:txBody>
      </p:sp>
      <p:cxnSp>
        <p:nvCxnSpPr>
          <p:cNvPr id="22" name="Straight Connector 21">
            <a:extLst>
              <a:ext uri="{FF2B5EF4-FFF2-40B4-BE49-F238E27FC236}">
                <a16:creationId xmlns:a16="http://schemas.microsoft.com/office/drawing/2014/main" id="{7FEE4967-E7D9-469A-A8A7-DA97BD0A4525}"/>
              </a:ext>
              <a:ext uri="{C183D7F6-B498-43B3-948B-1728B52AA6E4}">
                <adec:decorative xmlns:adec="http://schemas.microsoft.com/office/drawing/2017/decorative" val="1"/>
              </a:ext>
            </a:extLst>
          </p:cNvPr>
          <p:cNvCxnSpPr>
            <a:cxnSpLocks/>
          </p:cNvCxnSpPr>
          <p:nvPr/>
        </p:nvCxnSpPr>
        <p:spPr>
          <a:xfrm>
            <a:off x="1511300" y="2403619"/>
            <a:ext cx="10472738"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71" name="Picture 70" descr="Icon of two gears with different sizes">
            <a:extLst>
              <a:ext uri="{FF2B5EF4-FFF2-40B4-BE49-F238E27FC236}">
                <a16:creationId xmlns:a16="http://schemas.microsoft.com/office/drawing/2014/main" id="{737BFFEE-1015-43B1-80BF-D018EAB4F7D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33388" y="2503687"/>
            <a:ext cx="867156" cy="870204"/>
          </a:xfrm>
          <a:prstGeom prst="rect">
            <a:avLst/>
          </a:prstGeom>
        </p:spPr>
      </p:pic>
      <p:sp>
        <p:nvSpPr>
          <p:cNvPr id="14" name="TextBox 13">
            <a:extLst>
              <a:ext uri="{FF2B5EF4-FFF2-40B4-BE49-F238E27FC236}">
                <a16:creationId xmlns:a16="http://schemas.microsoft.com/office/drawing/2014/main" id="{73A7A1E3-6356-4F72-AEC3-3024755BAC0B}"/>
              </a:ext>
            </a:extLst>
          </p:cNvPr>
          <p:cNvSpPr txBox="1"/>
          <p:nvPr/>
        </p:nvSpPr>
        <p:spPr>
          <a:xfrm>
            <a:off x="1511300" y="2751791"/>
            <a:ext cx="10498138" cy="338554"/>
          </a:xfrm>
          <a:prstGeom prst="rect">
            <a:avLst/>
          </a:prstGeom>
          <a:noFill/>
        </p:spPr>
        <p:txBody>
          <a:bodyPr wrap="square" lIns="0" tIns="0" rIns="0" bIns="0" rtlCol="0">
            <a:spAutoFit/>
          </a:bodyPr>
          <a:lstStyle/>
          <a:p>
            <a:pPr>
              <a:spcBef>
                <a:spcPts val="600"/>
              </a:spcBef>
            </a:pPr>
            <a:r>
              <a:rPr lang="en-US" sz="2200"/>
              <a:t>Create and assign an initiative definition</a:t>
            </a:r>
          </a:p>
        </p:txBody>
      </p:sp>
      <p:cxnSp>
        <p:nvCxnSpPr>
          <p:cNvPr id="23" name="Straight Connector 22">
            <a:extLst>
              <a:ext uri="{FF2B5EF4-FFF2-40B4-BE49-F238E27FC236}">
                <a16:creationId xmlns:a16="http://schemas.microsoft.com/office/drawing/2014/main" id="{1888BDC4-0F0F-41BC-AA2D-220CF8CC3943}"/>
              </a:ext>
              <a:ext uri="{C183D7F6-B498-43B3-948B-1728B52AA6E4}">
                <adec:decorative xmlns:adec="http://schemas.microsoft.com/office/drawing/2017/decorative" val="1"/>
              </a:ext>
            </a:extLst>
          </p:cNvPr>
          <p:cNvCxnSpPr>
            <a:cxnSpLocks/>
          </p:cNvCxnSpPr>
          <p:nvPr/>
        </p:nvCxnSpPr>
        <p:spPr>
          <a:xfrm>
            <a:off x="1511300" y="3438517"/>
            <a:ext cx="10472738"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70" name="Picture 69" descr="Icon of check mark enclosed by an arc">
            <a:extLst>
              <a:ext uri="{FF2B5EF4-FFF2-40B4-BE49-F238E27FC236}">
                <a16:creationId xmlns:a16="http://schemas.microsoft.com/office/drawing/2014/main" id="{1BB76544-4023-4EBD-8D7F-621B6FDB38D7}"/>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33388" y="3538952"/>
            <a:ext cx="867156" cy="870204"/>
          </a:xfrm>
          <a:prstGeom prst="rect">
            <a:avLst/>
          </a:prstGeom>
        </p:spPr>
      </p:pic>
      <p:sp>
        <p:nvSpPr>
          <p:cNvPr id="19" name="TextBox 18">
            <a:extLst>
              <a:ext uri="{FF2B5EF4-FFF2-40B4-BE49-F238E27FC236}">
                <a16:creationId xmlns:a16="http://schemas.microsoft.com/office/drawing/2014/main" id="{D55E51A7-DCE5-4F6B-ADBE-4ABA19C9C0AA}"/>
              </a:ext>
            </a:extLst>
          </p:cNvPr>
          <p:cNvSpPr txBox="1"/>
          <p:nvPr/>
        </p:nvSpPr>
        <p:spPr>
          <a:xfrm>
            <a:off x="1511300" y="3786689"/>
            <a:ext cx="10498138" cy="338554"/>
          </a:xfrm>
          <a:prstGeom prst="rect">
            <a:avLst/>
          </a:prstGeom>
          <a:noFill/>
        </p:spPr>
        <p:txBody>
          <a:bodyPr wrap="square" lIns="0" tIns="0" rIns="0" bIns="0" rtlCol="0">
            <a:spAutoFit/>
          </a:bodyPr>
          <a:lstStyle/>
          <a:p>
            <a:pPr>
              <a:spcBef>
                <a:spcPts val="600"/>
              </a:spcBef>
            </a:pPr>
            <a:r>
              <a:rPr lang="en-US" sz="2200" dirty="0"/>
              <a:t>Check for compliance</a:t>
            </a:r>
          </a:p>
        </p:txBody>
      </p:sp>
      <p:cxnSp>
        <p:nvCxnSpPr>
          <p:cNvPr id="24" name="Straight Connector 23">
            <a:extLst>
              <a:ext uri="{FF2B5EF4-FFF2-40B4-BE49-F238E27FC236}">
                <a16:creationId xmlns:a16="http://schemas.microsoft.com/office/drawing/2014/main" id="{0A1F1D24-C2BA-40E3-BFED-FA5C55418E7A}"/>
              </a:ext>
              <a:ext uri="{C183D7F6-B498-43B3-948B-1728B52AA6E4}">
                <adec:decorative xmlns:adec="http://schemas.microsoft.com/office/drawing/2017/decorative" val="1"/>
              </a:ext>
            </a:extLst>
          </p:cNvPr>
          <p:cNvCxnSpPr>
            <a:cxnSpLocks/>
          </p:cNvCxnSpPr>
          <p:nvPr/>
        </p:nvCxnSpPr>
        <p:spPr>
          <a:xfrm>
            <a:off x="1511300" y="4473415"/>
            <a:ext cx="10472738"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17" name="Picture 16" descr="Icon of wrench and screw driver">
            <a:extLst>
              <a:ext uri="{FF2B5EF4-FFF2-40B4-BE49-F238E27FC236}">
                <a16:creationId xmlns:a16="http://schemas.microsoft.com/office/drawing/2014/main" id="{4A1F0B17-76CD-4ED2-BFD0-F0A045EBBB47}"/>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433388" y="4574217"/>
            <a:ext cx="867156" cy="870204"/>
          </a:xfrm>
          <a:prstGeom prst="rect">
            <a:avLst/>
          </a:prstGeom>
        </p:spPr>
      </p:pic>
      <p:sp>
        <p:nvSpPr>
          <p:cNvPr id="27" name="TextBox 26">
            <a:extLst>
              <a:ext uri="{FF2B5EF4-FFF2-40B4-BE49-F238E27FC236}">
                <a16:creationId xmlns:a16="http://schemas.microsoft.com/office/drawing/2014/main" id="{58E092A1-C596-4C2D-81CF-BF9D995344CC}"/>
              </a:ext>
            </a:extLst>
          </p:cNvPr>
          <p:cNvSpPr txBox="1"/>
          <p:nvPr/>
        </p:nvSpPr>
        <p:spPr>
          <a:xfrm>
            <a:off x="1511300" y="4821587"/>
            <a:ext cx="10498138" cy="338554"/>
          </a:xfrm>
          <a:prstGeom prst="rect">
            <a:avLst/>
          </a:prstGeom>
          <a:noFill/>
        </p:spPr>
        <p:txBody>
          <a:bodyPr wrap="square" lIns="0" tIns="0" rIns="0" bIns="0" rtlCol="0">
            <a:spAutoFit/>
          </a:bodyPr>
          <a:lstStyle/>
          <a:p>
            <a:pPr>
              <a:spcBef>
                <a:spcPts val="600"/>
              </a:spcBef>
            </a:pPr>
            <a:r>
              <a:rPr lang="en-US" sz="2200" dirty="0"/>
              <a:t>Check for remediation tasks</a:t>
            </a:r>
          </a:p>
        </p:txBody>
      </p:sp>
      <p:cxnSp>
        <p:nvCxnSpPr>
          <p:cNvPr id="25" name="Straight Connector 24">
            <a:extLst>
              <a:ext uri="{FF2B5EF4-FFF2-40B4-BE49-F238E27FC236}">
                <a16:creationId xmlns:a16="http://schemas.microsoft.com/office/drawing/2014/main" id="{6EF6DF1C-6E2D-4064-83C0-4632D42E0B72}"/>
              </a:ext>
              <a:ext uri="{C183D7F6-B498-43B3-948B-1728B52AA6E4}">
                <adec:decorative xmlns:adec="http://schemas.microsoft.com/office/drawing/2017/decorative" val="1"/>
              </a:ext>
            </a:extLst>
          </p:cNvPr>
          <p:cNvCxnSpPr>
            <a:cxnSpLocks/>
          </p:cNvCxnSpPr>
          <p:nvPr/>
        </p:nvCxnSpPr>
        <p:spPr>
          <a:xfrm>
            <a:off x="1511300" y="5508313"/>
            <a:ext cx="10472738"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16" name="Picture 15" descr="Icon of a checkmark inside a badge">
            <a:extLst>
              <a:ext uri="{FF2B5EF4-FFF2-40B4-BE49-F238E27FC236}">
                <a16:creationId xmlns:a16="http://schemas.microsoft.com/office/drawing/2014/main" id="{44DAD938-310D-4B97-9F9C-628A9D7A9385}"/>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433388" y="5609481"/>
            <a:ext cx="867156" cy="870204"/>
          </a:xfrm>
          <a:prstGeom prst="rect">
            <a:avLst/>
          </a:prstGeom>
        </p:spPr>
      </p:pic>
      <p:sp>
        <p:nvSpPr>
          <p:cNvPr id="28" name="TextBox 27">
            <a:extLst>
              <a:ext uri="{FF2B5EF4-FFF2-40B4-BE49-F238E27FC236}">
                <a16:creationId xmlns:a16="http://schemas.microsoft.com/office/drawing/2014/main" id="{7599D296-90C8-420F-A991-B806C26A961B}"/>
              </a:ext>
            </a:extLst>
          </p:cNvPr>
          <p:cNvSpPr txBox="1"/>
          <p:nvPr/>
        </p:nvSpPr>
        <p:spPr>
          <a:xfrm>
            <a:off x="1511300" y="5856484"/>
            <a:ext cx="10498138" cy="338554"/>
          </a:xfrm>
          <a:prstGeom prst="rect">
            <a:avLst/>
          </a:prstGeom>
          <a:noFill/>
        </p:spPr>
        <p:txBody>
          <a:bodyPr wrap="square" lIns="0" tIns="0" rIns="0" bIns="0" rtlCol="0">
            <a:spAutoFit/>
          </a:bodyPr>
          <a:lstStyle/>
          <a:p>
            <a:pPr>
              <a:spcBef>
                <a:spcPts val="600"/>
              </a:spcBef>
            </a:pPr>
            <a:r>
              <a:rPr lang="en-US" sz="2200"/>
              <a:t>Remove your policy and initiative</a:t>
            </a:r>
          </a:p>
        </p:txBody>
      </p:sp>
    </p:spTree>
    <p:extLst>
      <p:ext uri="{BB962C8B-B14F-4D97-AF65-F5344CB8AC3E}">
        <p14:creationId xmlns:p14="http://schemas.microsoft.com/office/powerpoint/2010/main" val="1890784261"/>
      </p:ext>
    </p:extLst>
  </p:cSld>
  <p:clrMapOvr>
    <a:masterClrMapping/>
  </p:clrMapOvr>
  <p:transition>
    <p:fad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9AEBD2-4AD6-4182-BF38-A3DE71D14CCF}"/>
              </a:ext>
            </a:extLst>
          </p:cNvPr>
          <p:cNvSpPr>
            <a:spLocks noGrp="1"/>
          </p:cNvSpPr>
          <p:nvPr>
            <p:ph type="title"/>
          </p:nvPr>
        </p:nvSpPr>
        <p:spPr/>
        <p:txBody>
          <a:bodyPr/>
          <a:lstStyle/>
          <a:p>
            <a:r>
              <a:rPr lang="en-US" dirty="0">
                <a:solidFill>
                  <a:schemeClr val="tx1"/>
                </a:solidFill>
              </a:rPr>
              <a:t>Summary and Resources – Configure Azure Policy</a:t>
            </a:r>
          </a:p>
        </p:txBody>
      </p:sp>
      <p:sp>
        <p:nvSpPr>
          <p:cNvPr id="9" name="Rectangle 8">
            <a:extLst>
              <a:ext uri="{FF2B5EF4-FFF2-40B4-BE49-F238E27FC236}">
                <a16:creationId xmlns:a16="http://schemas.microsoft.com/office/drawing/2014/main" id="{424F4C05-BE9A-402D-B23C-791A63FB8118}"/>
              </a:ext>
            </a:extLst>
          </p:cNvPr>
          <p:cNvSpPr/>
          <p:nvPr/>
        </p:nvSpPr>
        <p:spPr bwMode="auto">
          <a:xfrm>
            <a:off x="427039" y="1385888"/>
            <a:ext cx="4297362" cy="640080"/>
          </a:xfrm>
          <a:prstGeom prst="rect">
            <a:avLst/>
          </a:prstGeom>
          <a:solidFill>
            <a:srgbClr val="243A5E"/>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82880" tIns="137160" rIns="182880" bIns="137160" numCol="1" spcCol="1270" anchor="ctr" anchorCtr="0">
            <a:noAutofit/>
          </a:bodyPr>
          <a:lstStyle/>
          <a:p>
            <a:pPr algn="ctr">
              <a:spcBef>
                <a:spcPts val="600"/>
              </a:spcBef>
            </a:pPr>
            <a:r>
              <a:rPr lang="en-US" sz="2000" dirty="0">
                <a:solidFill>
                  <a:schemeClr val="bg1"/>
                </a:solidFill>
                <a:latin typeface="+mj-lt"/>
              </a:rPr>
              <a:t>Knowledge Check Questions</a:t>
            </a:r>
          </a:p>
        </p:txBody>
      </p:sp>
      <p:sp>
        <p:nvSpPr>
          <p:cNvPr id="10" name="Rectangle 9">
            <a:extLst>
              <a:ext uri="{FF2B5EF4-FFF2-40B4-BE49-F238E27FC236}">
                <a16:creationId xmlns:a16="http://schemas.microsoft.com/office/drawing/2014/main" id="{159F81F5-C140-46D7-BAFE-5A3A4D9DCB42}"/>
              </a:ext>
            </a:extLst>
          </p:cNvPr>
          <p:cNvSpPr/>
          <p:nvPr/>
        </p:nvSpPr>
        <p:spPr bwMode="auto">
          <a:xfrm>
            <a:off x="4876800" y="1385888"/>
            <a:ext cx="7148540" cy="640080"/>
          </a:xfrm>
          <a:prstGeom prst="rect">
            <a:avLst/>
          </a:prstGeom>
          <a:solidFill>
            <a:srgbClr val="243A5E"/>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82880" tIns="137160" rIns="182880" bIns="137160" numCol="1" spcCol="1270" anchor="ctr" anchorCtr="0">
            <a:noAutofit/>
          </a:bodyPr>
          <a:lstStyle/>
          <a:p>
            <a:pPr>
              <a:spcBef>
                <a:spcPts val="600"/>
              </a:spcBef>
            </a:pPr>
            <a:r>
              <a:rPr lang="en-US" sz="2000">
                <a:solidFill>
                  <a:schemeClr val="bg1"/>
                </a:solidFill>
                <a:latin typeface="+mj-lt"/>
              </a:rPr>
              <a:t>Microsoft Learn Modules (docs.microsoft.com/Learn)</a:t>
            </a:r>
          </a:p>
        </p:txBody>
      </p:sp>
      <p:sp>
        <p:nvSpPr>
          <p:cNvPr id="21" name="Rectangle 20">
            <a:extLst>
              <a:ext uri="{FF2B5EF4-FFF2-40B4-BE49-F238E27FC236}">
                <a16:creationId xmlns:a16="http://schemas.microsoft.com/office/drawing/2014/main" id="{B5787F5C-B57E-48FF-97C9-56B0FDEA7025}"/>
              </a:ext>
            </a:extLst>
          </p:cNvPr>
          <p:cNvSpPr/>
          <p:nvPr/>
        </p:nvSpPr>
        <p:spPr>
          <a:xfrm>
            <a:off x="4866181" y="2099788"/>
            <a:ext cx="7132144" cy="548640"/>
          </a:xfrm>
          <a:prstGeom prst="rect">
            <a:avLst/>
          </a:pr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6040" tIns="106040" rIns="106040" bIns="106040" numCol="1" spcCol="1270" anchor="ctr" anchorCtr="0">
            <a:noAutofit/>
          </a:bodyPr>
          <a:lstStyle/>
          <a:p>
            <a:pPr defTabSz="800100">
              <a:spcBef>
                <a:spcPct val="0"/>
              </a:spcBef>
              <a:spcAft>
                <a:spcPct val="35000"/>
              </a:spcAft>
            </a:pPr>
            <a:r>
              <a:rPr lang="en-US" sz="2000" dirty="0">
                <a:solidFill>
                  <a:schemeClr val="tx1"/>
                </a:solidFill>
              </a:rPr>
              <a:t>Apply and monitor infrastructure standards with Azure Policy</a:t>
            </a:r>
          </a:p>
        </p:txBody>
      </p:sp>
      <p:sp>
        <p:nvSpPr>
          <p:cNvPr id="16" name="Rectangle 15">
            <a:extLst>
              <a:ext uri="{FF2B5EF4-FFF2-40B4-BE49-F238E27FC236}">
                <a16:creationId xmlns:a16="http://schemas.microsoft.com/office/drawing/2014/main" id="{8A896E46-4860-4F41-8152-7B3BE0BBC2C9}"/>
              </a:ext>
            </a:extLst>
          </p:cNvPr>
          <p:cNvSpPr/>
          <p:nvPr/>
        </p:nvSpPr>
        <p:spPr>
          <a:xfrm>
            <a:off x="4877294" y="2722249"/>
            <a:ext cx="7132144" cy="548640"/>
          </a:xfrm>
          <a:prstGeom prst="rect">
            <a:avLst/>
          </a:pr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6040" tIns="106040" rIns="106040" bIns="106040" numCol="1" spcCol="1270" anchor="ctr" anchorCtr="0">
            <a:noAutofit/>
          </a:bodyPr>
          <a:lstStyle/>
          <a:p>
            <a:pPr defTabSz="800100">
              <a:spcBef>
                <a:spcPct val="0"/>
              </a:spcBef>
              <a:spcAft>
                <a:spcPct val="35000"/>
              </a:spcAft>
            </a:pPr>
            <a:r>
              <a:rPr lang="en-US" sz="2000" dirty="0">
                <a:solidFill>
                  <a:schemeClr val="tx1"/>
                </a:solidFill>
              </a:rPr>
              <a:t>Build a cloud governance strategy</a:t>
            </a:r>
          </a:p>
        </p:txBody>
      </p:sp>
      <p:cxnSp>
        <p:nvCxnSpPr>
          <p:cNvPr id="15" name="Straight Connector 14">
            <a:extLst>
              <a:ext uri="{FF2B5EF4-FFF2-40B4-BE49-F238E27FC236}">
                <a16:creationId xmlns:a16="http://schemas.microsoft.com/office/drawing/2014/main" id="{C551524D-065C-4116-8D4C-4F873FE510EE}"/>
              </a:ext>
              <a:ext uri="{C183D7F6-B498-43B3-948B-1728B52AA6E4}">
                <adec:decorative xmlns:adec="http://schemas.microsoft.com/office/drawing/2017/decorative" val="1"/>
              </a:ext>
            </a:extLst>
          </p:cNvPr>
          <p:cNvCxnSpPr>
            <a:cxnSpLocks/>
          </p:cNvCxnSpPr>
          <p:nvPr/>
        </p:nvCxnSpPr>
        <p:spPr>
          <a:xfrm>
            <a:off x="4877294" y="2678822"/>
            <a:ext cx="7132144" cy="0"/>
          </a:xfrm>
          <a:prstGeom prst="line">
            <a:avLst/>
          </a:prstGeom>
          <a:ln w="19050">
            <a:solidFill>
              <a:schemeClr val="bg1">
                <a:lumMod val="7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3E6EDCEA-4D85-43F1-B39E-B83C72A8C3EE}"/>
              </a:ext>
              <a:ext uri="{C183D7F6-B498-43B3-948B-1728B52AA6E4}">
                <adec:decorative xmlns:adec="http://schemas.microsoft.com/office/drawing/2017/decorative" val="1"/>
              </a:ext>
            </a:extLst>
          </p:cNvPr>
          <p:cNvCxnSpPr>
            <a:cxnSpLocks/>
          </p:cNvCxnSpPr>
          <p:nvPr/>
        </p:nvCxnSpPr>
        <p:spPr>
          <a:xfrm>
            <a:off x="4877294" y="3314316"/>
            <a:ext cx="7132144" cy="0"/>
          </a:xfrm>
          <a:prstGeom prst="line">
            <a:avLst/>
          </a:prstGeom>
          <a:ln w="19050">
            <a:solidFill>
              <a:schemeClr val="bg1">
                <a:lumMod val="7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3" name="Picture 2">
            <a:extLst>
              <a:ext uri="{FF2B5EF4-FFF2-40B4-BE49-F238E27FC236}">
                <a16:creationId xmlns:a16="http://schemas.microsoft.com/office/drawing/2014/main" id="{9AF86294-D1BB-4023-B40B-83FA03B942F1}"/>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678845" y="2635395"/>
            <a:ext cx="1494645" cy="2173707"/>
          </a:xfrm>
          <a:prstGeom prst="rect">
            <a:avLst/>
          </a:prstGeom>
        </p:spPr>
      </p:pic>
    </p:spTree>
    <p:extLst>
      <p:ext uri="{BB962C8B-B14F-4D97-AF65-F5344CB8AC3E}">
        <p14:creationId xmlns:p14="http://schemas.microsoft.com/office/powerpoint/2010/main" val="3879636317"/>
      </p:ext>
    </p:extLst>
  </p:cSld>
  <p:clrMapOvr>
    <a:masterClrMapping/>
  </p:clrMapOvr>
  <p:transition>
    <p:fad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CD8665D-5A50-4F07-9D33-48CCD3FD74C7}"/>
              </a:ext>
            </a:extLst>
          </p:cNvPr>
          <p:cNvSpPr>
            <a:spLocks noGrp="1"/>
          </p:cNvSpPr>
          <p:nvPr>
            <p:ph type="title"/>
          </p:nvPr>
        </p:nvSpPr>
        <p:spPr>
          <a:xfrm>
            <a:off x="580017" y="2979904"/>
            <a:ext cx="9070923" cy="997196"/>
          </a:xfrm>
        </p:spPr>
        <p:txBody>
          <a:bodyPr/>
          <a:lstStyle/>
          <a:p>
            <a:r>
              <a:rPr lang="en-US" dirty="0"/>
              <a:t>Lesson 03: Configure Role-Based Access Control</a:t>
            </a:r>
          </a:p>
        </p:txBody>
      </p:sp>
      <p:pic>
        <p:nvPicPr>
          <p:cNvPr id="3" name="Picture 2" descr="Icon of a security lock">
            <a:extLst>
              <a:ext uri="{FF2B5EF4-FFF2-40B4-BE49-F238E27FC236}">
                <a16:creationId xmlns:a16="http://schemas.microsoft.com/office/drawing/2014/main" id="{D19152D7-85C3-47A8-8D1F-07616FF7DD22}"/>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b="23934"/>
          <a:stretch/>
        </p:blipFill>
        <p:spPr>
          <a:xfrm>
            <a:off x="10480988" y="2979904"/>
            <a:ext cx="885513" cy="1136316"/>
          </a:xfrm>
          <a:prstGeom prst="rect">
            <a:avLst/>
          </a:prstGeom>
        </p:spPr>
      </p:pic>
    </p:spTree>
    <p:extLst>
      <p:ext uri="{BB962C8B-B14F-4D97-AF65-F5344CB8AC3E}">
        <p14:creationId xmlns:p14="http://schemas.microsoft.com/office/powerpoint/2010/main" val="3546179792"/>
      </p:ext>
    </p:extLst>
  </p:cSld>
  <p:clrMapOvr>
    <a:masterClrMapping/>
  </p:clrMapOvr>
  <p:transition>
    <p:fad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506FB1-ADCB-44A6-A586-4BE06B83C4E8}"/>
              </a:ext>
            </a:extLst>
          </p:cNvPr>
          <p:cNvSpPr>
            <a:spLocks noGrp="1"/>
          </p:cNvSpPr>
          <p:nvPr>
            <p:ph type="title"/>
          </p:nvPr>
        </p:nvSpPr>
        <p:spPr>
          <a:xfrm>
            <a:off x="465139" y="2676526"/>
            <a:ext cx="2389573" cy="1641475"/>
          </a:xfrm>
        </p:spPr>
        <p:txBody>
          <a:bodyPr/>
          <a:lstStyle/>
          <a:p>
            <a:r>
              <a:rPr lang="en-US" dirty="0"/>
              <a:t>Configure Role-Based Access Control Introduction</a:t>
            </a:r>
          </a:p>
        </p:txBody>
      </p:sp>
      <p:sp>
        <p:nvSpPr>
          <p:cNvPr id="22" name="TextBox 21">
            <a:extLst>
              <a:ext uri="{FF2B5EF4-FFF2-40B4-BE49-F238E27FC236}">
                <a16:creationId xmlns:a16="http://schemas.microsoft.com/office/drawing/2014/main" id="{03A127EE-61EC-48BB-9E56-A47B04AFC25F}"/>
              </a:ext>
            </a:extLst>
          </p:cNvPr>
          <p:cNvSpPr txBox="1"/>
          <p:nvPr/>
        </p:nvSpPr>
        <p:spPr>
          <a:xfrm>
            <a:off x="4780134" y="569811"/>
            <a:ext cx="7058616" cy="369332"/>
          </a:xfrm>
          <a:prstGeom prst="rect">
            <a:avLst/>
          </a:prstGeom>
          <a:noFill/>
        </p:spPr>
        <p:txBody>
          <a:bodyPr wrap="square" lIns="0" tIns="0" rIns="0" bIns="0" rtlCol="0">
            <a:spAutoFit/>
          </a:bodyPr>
          <a:lstStyle/>
          <a:p>
            <a:pPr defTabSz="444500">
              <a:spcBef>
                <a:spcPct val="0"/>
              </a:spcBef>
              <a:spcAft>
                <a:spcPct val="35000"/>
              </a:spcAft>
            </a:pPr>
            <a:r>
              <a:rPr lang="en-US" sz="2400" dirty="0"/>
              <a:t>Implement Role-Based Access Control</a:t>
            </a:r>
          </a:p>
        </p:txBody>
      </p:sp>
      <p:sp>
        <p:nvSpPr>
          <p:cNvPr id="21" name="TextBox 20">
            <a:extLst>
              <a:ext uri="{FF2B5EF4-FFF2-40B4-BE49-F238E27FC236}">
                <a16:creationId xmlns:a16="http://schemas.microsoft.com/office/drawing/2014/main" id="{124C4A68-12E3-4F14-B9F7-9079EF3CE5A7}"/>
              </a:ext>
            </a:extLst>
          </p:cNvPr>
          <p:cNvSpPr txBox="1"/>
          <p:nvPr/>
        </p:nvSpPr>
        <p:spPr>
          <a:xfrm>
            <a:off x="4780134" y="1303643"/>
            <a:ext cx="7058616" cy="369332"/>
          </a:xfrm>
          <a:prstGeom prst="rect">
            <a:avLst/>
          </a:prstGeom>
          <a:noFill/>
        </p:spPr>
        <p:txBody>
          <a:bodyPr wrap="square" lIns="0" tIns="0" rIns="0" bIns="0" rtlCol="0">
            <a:spAutoFit/>
          </a:bodyPr>
          <a:lstStyle/>
          <a:p>
            <a:pPr defTabSz="444500">
              <a:spcBef>
                <a:spcPct val="0"/>
              </a:spcBef>
              <a:spcAft>
                <a:spcPct val="35000"/>
              </a:spcAft>
            </a:pPr>
            <a:r>
              <a:rPr lang="en-US" sz="2400" dirty="0"/>
              <a:t>Create a Role Definition</a:t>
            </a:r>
          </a:p>
        </p:txBody>
      </p:sp>
      <p:sp>
        <p:nvSpPr>
          <p:cNvPr id="8" name="TextBox 7">
            <a:extLst>
              <a:ext uri="{FF2B5EF4-FFF2-40B4-BE49-F238E27FC236}">
                <a16:creationId xmlns:a16="http://schemas.microsoft.com/office/drawing/2014/main" id="{C5C7E837-1D35-46F7-B16D-60BA988D3CEB}"/>
              </a:ext>
            </a:extLst>
          </p:cNvPr>
          <p:cNvSpPr txBox="1"/>
          <p:nvPr/>
        </p:nvSpPr>
        <p:spPr>
          <a:xfrm>
            <a:off x="4780134" y="2105737"/>
            <a:ext cx="7058616" cy="369332"/>
          </a:xfrm>
          <a:prstGeom prst="rect">
            <a:avLst/>
          </a:prstGeom>
          <a:noFill/>
        </p:spPr>
        <p:txBody>
          <a:bodyPr wrap="square" lIns="0" tIns="0" rIns="0" bIns="0" rtlCol="0">
            <a:spAutoFit/>
          </a:bodyPr>
          <a:lstStyle/>
          <a:p>
            <a:pPr defTabSz="444500">
              <a:spcBef>
                <a:spcPct val="0"/>
              </a:spcBef>
              <a:spcAft>
                <a:spcPct val="35000"/>
              </a:spcAft>
            </a:pPr>
            <a:r>
              <a:rPr lang="en-US" sz="2400" dirty="0"/>
              <a:t>Create a Role Assignment</a:t>
            </a:r>
          </a:p>
        </p:txBody>
      </p:sp>
      <p:sp>
        <p:nvSpPr>
          <p:cNvPr id="12" name="TextBox 11">
            <a:extLst>
              <a:ext uri="{FF2B5EF4-FFF2-40B4-BE49-F238E27FC236}">
                <a16:creationId xmlns:a16="http://schemas.microsoft.com/office/drawing/2014/main" id="{6A068504-ED7B-4D73-8CB8-BB97C657B946}"/>
              </a:ext>
            </a:extLst>
          </p:cNvPr>
          <p:cNvSpPr txBox="1"/>
          <p:nvPr/>
        </p:nvSpPr>
        <p:spPr>
          <a:xfrm>
            <a:off x="4780134" y="2875953"/>
            <a:ext cx="7058616" cy="369332"/>
          </a:xfrm>
          <a:prstGeom prst="rect">
            <a:avLst/>
          </a:prstGeom>
          <a:noFill/>
        </p:spPr>
        <p:txBody>
          <a:bodyPr wrap="square" lIns="0" tIns="0" rIns="0" bIns="0" rtlCol="0">
            <a:spAutoFit/>
          </a:bodyPr>
          <a:lstStyle/>
          <a:p>
            <a:pPr defTabSz="444500">
              <a:spcBef>
                <a:spcPct val="0"/>
              </a:spcBef>
              <a:spcAft>
                <a:spcPct val="35000"/>
              </a:spcAft>
            </a:pPr>
            <a:r>
              <a:rPr lang="en-US" sz="2400" dirty="0"/>
              <a:t>Compare Azure RBAC Roles to Azure AD Roles</a:t>
            </a:r>
          </a:p>
        </p:txBody>
      </p:sp>
      <p:sp>
        <p:nvSpPr>
          <p:cNvPr id="16" name="TextBox 15">
            <a:extLst>
              <a:ext uri="{FF2B5EF4-FFF2-40B4-BE49-F238E27FC236}">
                <a16:creationId xmlns:a16="http://schemas.microsoft.com/office/drawing/2014/main" id="{E1BA3B0B-0636-4A8A-9797-28DABA258B29}"/>
              </a:ext>
            </a:extLst>
          </p:cNvPr>
          <p:cNvSpPr txBox="1"/>
          <p:nvPr/>
        </p:nvSpPr>
        <p:spPr>
          <a:xfrm>
            <a:off x="4742032" y="3662448"/>
            <a:ext cx="7058616" cy="369332"/>
          </a:xfrm>
          <a:prstGeom prst="rect">
            <a:avLst/>
          </a:prstGeom>
          <a:noFill/>
        </p:spPr>
        <p:txBody>
          <a:bodyPr wrap="square" lIns="0" tIns="0" rIns="0" bIns="0" rtlCol="0">
            <a:spAutoFit/>
          </a:bodyPr>
          <a:lstStyle/>
          <a:p>
            <a:pPr defTabSz="444500">
              <a:spcBef>
                <a:spcPct val="0"/>
              </a:spcBef>
              <a:spcAft>
                <a:spcPct val="35000"/>
              </a:spcAft>
            </a:pPr>
            <a:r>
              <a:rPr lang="en-US" sz="2400" dirty="0"/>
              <a:t>Apply RBAC Authentication</a:t>
            </a:r>
          </a:p>
        </p:txBody>
      </p:sp>
      <p:sp>
        <p:nvSpPr>
          <p:cNvPr id="17" name="TextBox 16">
            <a:extLst>
              <a:ext uri="{FF2B5EF4-FFF2-40B4-BE49-F238E27FC236}">
                <a16:creationId xmlns:a16="http://schemas.microsoft.com/office/drawing/2014/main" id="{D99C6824-1915-4629-A755-E9F0162438F2}"/>
              </a:ext>
            </a:extLst>
          </p:cNvPr>
          <p:cNvSpPr txBox="1"/>
          <p:nvPr/>
        </p:nvSpPr>
        <p:spPr>
          <a:xfrm>
            <a:off x="4742032" y="4419658"/>
            <a:ext cx="7058616" cy="369332"/>
          </a:xfrm>
          <a:prstGeom prst="rect">
            <a:avLst/>
          </a:prstGeom>
          <a:noFill/>
        </p:spPr>
        <p:txBody>
          <a:bodyPr wrap="square" lIns="0" tIns="0" rIns="0" bIns="0" rtlCol="0">
            <a:spAutoFit/>
          </a:bodyPr>
          <a:lstStyle/>
          <a:p>
            <a:pPr defTabSz="444500">
              <a:spcBef>
                <a:spcPct val="0"/>
              </a:spcBef>
              <a:spcAft>
                <a:spcPct val="35000"/>
              </a:spcAft>
            </a:pPr>
            <a:r>
              <a:rPr lang="en-US" sz="2400" dirty="0"/>
              <a:t>Determine Azure RBAC Roles</a:t>
            </a:r>
          </a:p>
        </p:txBody>
      </p:sp>
      <p:grpSp>
        <p:nvGrpSpPr>
          <p:cNvPr id="9" name="Group 8">
            <a:extLst>
              <a:ext uri="{FF2B5EF4-FFF2-40B4-BE49-F238E27FC236}">
                <a16:creationId xmlns:a16="http://schemas.microsoft.com/office/drawing/2014/main" id="{CA4AD25C-1B2F-4672-B787-04067E8C8B51}"/>
              </a:ext>
              <a:ext uri="{C183D7F6-B498-43B3-948B-1728B52AA6E4}">
                <adec:decorative xmlns:adec="http://schemas.microsoft.com/office/drawing/2017/decorative" val="1"/>
              </a:ext>
            </a:extLst>
          </p:cNvPr>
          <p:cNvGrpSpPr/>
          <p:nvPr/>
        </p:nvGrpSpPr>
        <p:grpSpPr>
          <a:xfrm>
            <a:off x="3681421" y="352680"/>
            <a:ext cx="701230" cy="5415878"/>
            <a:chOff x="3852109" y="462408"/>
            <a:chExt cx="783336" cy="6075678"/>
          </a:xfrm>
        </p:grpSpPr>
        <p:pic>
          <p:nvPicPr>
            <p:cNvPr id="20" name="Picture 19" descr="Icon of a key">
              <a:extLst>
                <a:ext uri="{FF2B5EF4-FFF2-40B4-BE49-F238E27FC236}">
                  <a16:creationId xmlns:a16="http://schemas.microsoft.com/office/drawing/2014/main" id="{7EB74C0E-4BE9-48F7-9DCE-70E4AADDC66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852109" y="462408"/>
              <a:ext cx="783336" cy="783336"/>
            </a:xfrm>
            <a:prstGeom prst="rect">
              <a:avLst/>
            </a:prstGeom>
          </p:spPr>
        </p:pic>
        <p:pic>
          <p:nvPicPr>
            <p:cNvPr id="19" name="Picture 18" descr="Icon of a document">
              <a:extLst>
                <a:ext uri="{FF2B5EF4-FFF2-40B4-BE49-F238E27FC236}">
                  <a16:creationId xmlns:a16="http://schemas.microsoft.com/office/drawing/2014/main" id="{4F17AB2B-EE1F-47E1-A91E-8DE02AF40F4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852109" y="1344719"/>
              <a:ext cx="783336" cy="783336"/>
            </a:xfrm>
            <a:prstGeom prst="rect">
              <a:avLst/>
            </a:prstGeom>
          </p:spPr>
        </p:pic>
        <p:pic>
          <p:nvPicPr>
            <p:cNvPr id="18" name="Picture 17" descr="Icon of a person sitting in a desk">
              <a:extLst>
                <a:ext uri="{FF2B5EF4-FFF2-40B4-BE49-F238E27FC236}">
                  <a16:creationId xmlns:a16="http://schemas.microsoft.com/office/drawing/2014/main" id="{E8FD4353-C5FA-4E5D-BB55-EEA62225F0AF}"/>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852109" y="2227030"/>
              <a:ext cx="783336" cy="783336"/>
            </a:xfrm>
            <a:prstGeom prst="rect">
              <a:avLst/>
            </a:prstGeom>
          </p:spPr>
        </p:pic>
        <p:pic>
          <p:nvPicPr>
            <p:cNvPr id="15" name="Picture 14" descr="Icon of a chat bubble">
              <a:extLst>
                <a:ext uri="{FF2B5EF4-FFF2-40B4-BE49-F238E27FC236}">
                  <a16:creationId xmlns:a16="http://schemas.microsoft.com/office/drawing/2014/main" id="{ECE8A16E-5265-4121-B1EB-DB45BA2B1E8C}"/>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3852109" y="3109341"/>
              <a:ext cx="783336" cy="781812"/>
            </a:xfrm>
            <a:prstGeom prst="rect">
              <a:avLst/>
            </a:prstGeom>
          </p:spPr>
        </p:pic>
        <p:pic>
          <p:nvPicPr>
            <p:cNvPr id="14" name="Picture 13" descr="Icon of ten dots arranged in a rectangular shape">
              <a:extLst>
                <a:ext uri="{FF2B5EF4-FFF2-40B4-BE49-F238E27FC236}">
                  <a16:creationId xmlns:a16="http://schemas.microsoft.com/office/drawing/2014/main" id="{4257A377-8B31-4E4D-A712-E2C315F0AE19}"/>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3852109" y="3991652"/>
              <a:ext cx="783336" cy="781812"/>
            </a:xfrm>
            <a:prstGeom prst="rect">
              <a:avLst/>
            </a:prstGeom>
          </p:spPr>
        </p:pic>
        <p:pic>
          <p:nvPicPr>
            <p:cNvPr id="13" name="Picture 12" descr="Icon of a screen ">
              <a:extLst>
                <a:ext uri="{FF2B5EF4-FFF2-40B4-BE49-F238E27FC236}">
                  <a16:creationId xmlns:a16="http://schemas.microsoft.com/office/drawing/2014/main" id="{2B1335C2-C8F7-4DBA-9DED-904CA9AE929E}"/>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3852109" y="4873963"/>
              <a:ext cx="783336" cy="781812"/>
            </a:xfrm>
            <a:prstGeom prst="rect">
              <a:avLst/>
            </a:prstGeom>
          </p:spPr>
        </p:pic>
        <p:pic>
          <p:nvPicPr>
            <p:cNvPr id="11" name="Picture 10" descr="Icon of a webpage with a person">
              <a:extLst>
                <a:ext uri="{FF2B5EF4-FFF2-40B4-BE49-F238E27FC236}">
                  <a16:creationId xmlns:a16="http://schemas.microsoft.com/office/drawing/2014/main" id="{DD7E68C2-A011-4D62-941B-7A20DCDB4E67}"/>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3852109" y="5756274"/>
              <a:ext cx="783336" cy="781812"/>
            </a:xfrm>
            <a:prstGeom prst="rect">
              <a:avLst/>
            </a:prstGeom>
          </p:spPr>
        </p:pic>
      </p:grpSp>
      <p:sp>
        <p:nvSpPr>
          <p:cNvPr id="23" name="TextBox 22">
            <a:extLst>
              <a:ext uri="{FF2B5EF4-FFF2-40B4-BE49-F238E27FC236}">
                <a16:creationId xmlns:a16="http://schemas.microsoft.com/office/drawing/2014/main" id="{4AD7744E-227B-4957-91EB-9642BAAEC57E}"/>
              </a:ext>
            </a:extLst>
          </p:cNvPr>
          <p:cNvSpPr txBox="1"/>
          <p:nvPr/>
        </p:nvSpPr>
        <p:spPr>
          <a:xfrm>
            <a:off x="4742032" y="5219159"/>
            <a:ext cx="7058616" cy="369332"/>
          </a:xfrm>
          <a:prstGeom prst="rect">
            <a:avLst/>
          </a:prstGeom>
          <a:noFill/>
        </p:spPr>
        <p:txBody>
          <a:bodyPr wrap="square" lIns="0" tIns="0" rIns="0" bIns="0" rtlCol="0">
            <a:spAutoFit/>
          </a:bodyPr>
          <a:lstStyle/>
          <a:p>
            <a:pPr defTabSz="444500">
              <a:spcBef>
                <a:spcPct val="0"/>
              </a:spcBef>
              <a:spcAft>
                <a:spcPct val="35000"/>
              </a:spcAft>
            </a:pPr>
            <a:r>
              <a:rPr lang="en-US" sz="2400" dirty="0"/>
              <a:t>Demonstration – RBAC Roles</a:t>
            </a:r>
          </a:p>
        </p:txBody>
      </p:sp>
      <p:grpSp>
        <p:nvGrpSpPr>
          <p:cNvPr id="7" name="Group 6">
            <a:extLst>
              <a:ext uri="{FF2B5EF4-FFF2-40B4-BE49-F238E27FC236}">
                <a16:creationId xmlns:a16="http://schemas.microsoft.com/office/drawing/2014/main" id="{4038A76C-EF4D-4BA1-A8D5-BE8218DC8E55}"/>
              </a:ext>
              <a:ext uri="{C183D7F6-B498-43B3-948B-1728B52AA6E4}">
                <adec:decorative xmlns:adec="http://schemas.microsoft.com/office/drawing/2017/decorative" val="1"/>
              </a:ext>
            </a:extLst>
          </p:cNvPr>
          <p:cNvGrpSpPr/>
          <p:nvPr/>
        </p:nvGrpSpPr>
        <p:grpSpPr>
          <a:xfrm>
            <a:off x="3681419" y="5857120"/>
            <a:ext cx="701230" cy="614429"/>
            <a:chOff x="10493727" y="625999"/>
            <a:chExt cx="519000" cy="503150"/>
          </a:xfrm>
        </p:grpSpPr>
        <p:pic>
          <p:nvPicPr>
            <p:cNvPr id="5" name="Picture 4">
              <a:extLst>
                <a:ext uri="{FF2B5EF4-FFF2-40B4-BE49-F238E27FC236}">
                  <a16:creationId xmlns:a16="http://schemas.microsoft.com/office/drawing/2014/main" id="{8F739CFC-BA84-4DB5-8B0B-8AA4538D9DCB}"/>
                </a:ext>
              </a:extLst>
            </p:cNvPr>
            <p:cNvPicPr>
              <a:picLocks noChangeAspect="1"/>
            </p:cNvPicPr>
            <p:nvPr/>
          </p:nvPicPr>
          <p:blipFill>
            <a:blip r:embed="rId10"/>
            <a:stretch>
              <a:fillRect/>
            </a:stretch>
          </p:blipFill>
          <p:spPr>
            <a:xfrm>
              <a:off x="10493727" y="625999"/>
              <a:ext cx="519000" cy="503150"/>
            </a:xfrm>
            <a:prstGeom prst="rect">
              <a:avLst/>
            </a:prstGeom>
          </p:spPr>
        </p:pic>
        <p:grpSp>
          <p:nvGrpSpPr>
            <p:cNvPr id="24" name="Group 23">
              <a:extLst>
                <a:ext uri="{FF2B5EF4-FFF2-40B4-BE49-F238E27FC236}">
                  <a16:creationId xmlns:a16="http://schemas.microsoft.com/office/drawing/2014/main" id="{1019CD76-ACD0-4277-90EC-D7AA662C08A7}"/>
                </a:ext>
              </a:extLst>
            </p:cNvPr>
            <p:cNvGrpSpPr/>
            <p:nvPr/>
          </p:nvGrpSpPr>
          <p:grpSpPr>
            <a:xfrm>
              <a:off x="10604345" y="727773"/>
              <a:ext cx="297764" cy="272864"/>
              <a:chOff x="3876178" y="3413953"/>
              <a:chExt cx="297764" cy="255320"/>
            </a:xfrm>
          </p:grpSpPr>
          <p:sp>
            <p:nvSpPr>
              <p:cNvPr id="25" name="Freeform: Shape 24">
                <a:extLst>
                  <a:ext uri="{FF2B5EF4-FFF2-40B4-BE49-F238E27FC236}">
                    <a16:creationId xmlns:a16="http://schemas.microsoft.com/office/drawing/2014/main" id="{DAAC0D35-2809-47DD-BB7E-08B878FD2993}"/>
                  </a:ext>
                </a:extLst>
              </p:cNvPr>
              <p:cNvSpPr/>
              <p:nvPr/>
            </p:nvSpPr>
            <p:spPr>
              <a:xfrm>
                <a:off x="4062866" y="3543483"/>
                <a:ext cx="111076" cy="51930"/>
              </a:xfrm>
              <a:custGeom>
                <a:avLst/>
                <a:gdLst>
                  <a:gd name="connsiteX0" fmla="*/ 1994 w 182056"/>
                  <a:gd name="connsiteY0" fmla="*/ 91743 h 91027"/>
                  <a:gd name="connsiteX1" fmla="*/ 91744 w 182056"/>
                  <a:gd name="connsiteY1" fmla="*/ 1994 h 91027"/>
                  <a:gd name="connsiteX2" fmla="*/ 181493 w 182056"/>
                  <a:gd name="connsiteY2" fmla="*/ 91743 h 91027"/>
                  <a:gd name="connsiteX3" fmla="*/ 1994 w 182056"/>
                  <a:gd name="connsiteY3" fmla="*/ 91743 h 91027"/>
                </a:gdLst>
                <a:ahLst/>
                <a:cxnLst>
                  <a:cxn ang="0">
                    <a:pos x="connsiteX0" y="connsiteY0"/>
                  </a:cxn>
                  <a:cxn ang="0">
                    <a:pos x="connsiteX1" y="connsiteY1"/>
                  </a:cxn>
                  <a:cxn ang="0">
                    <a:pos x="connsiteX2" y="connsiteY2"/>
                  </a:cxn>
                  <a:cxn ang="0">
                    <a:pos x="connsiteX3" y="connsiteY3"/>
                  </a:cxn>
                </a:cxnLst>
                <a:rect l="l" t="t" r="r" b="b"/>
                <a:pathLst>
                  <a:path w="182056" h="91027">
                    <a:moveTo>
                      <a:pt x="1994" y="91743"/>
                    </a:moveTo>
                    <a:cubicBezTo>
                      <a:pt x="1994" y="42138"/>
                      <a:pt x="42139" y="1994"/>
                      <a:pt x="91744" y="1994"/>
                    </a:cubicBezTo>
                    <a:cubicBezTo>
                      <a:pt x="141349" y="1994"/>
                      <a:pt x="181493" y="42138"/>
                      <a:pt x="181493" y="91743"/>
                    </a:cubicBezTo>
                    <a:lnTo>
                      <a:pt x="1994" y="91743"/>
                    </a:lnTo>
                    <a:close/>
                  </a:path>
                </a:pathLst>
              </a:custGeom>
              <a:solidFill>
                <a:srgbClr val="50E6FF"/>
              </a:solidFill>
              <a:ln w="5008" cap="flat">
                <a:noFill/>
                <a:prstDash val="solid"/>
                <a:miter/>
              </a:ln>
            </p:spPr>
            <p:txBody>
              <a:bodyPr rtlCol="0" anchor="ctr"/>
              <a:lstStyle/>
              <a:p>
                <a:endParaRPr lang="en-US"/>
              </a:p>
            </p:txBody>
          </p:sp>
          <p:sp>
            <p:nvSpPr>
              <p:cNvPr id="26" name="Freeform: Shape 25">
                <a:extLst>
                  <a:ext uri="{FF2B5EF4-FFF2-40B4-BE49-F238E27FC236}">
                    <a16:creationId xmlns:a16="http://schemas.microsoft.com/office/drawing/2014/main" id="{4D239C89-AD7A-4C7B-8FC8-EA62F52CEFED}"/>
                  </a:ext>
                </a:extLst>
              </p:cNvPr>
              <p:cNvSpPr/>
              <p:nvPr/>
            </p:nvSpPr>
            <p:spPr>
              <a:xfrm>
                <a:off x="4087044" y="3472284"/>
                <a:ext cx="61709" cy="57699"/>
              </a:xfrm>
              <a:custGeom>
                <a:avLst/>
                <a:gdLst>
                  <a:gd name="connsiteX0" fmla="*/ 102398 w 101142"/>
                  <a:gd name="connsiteY0" fmla="*/ 52195 h 101141"/>
                  <a:gd name="connsiteX1" fmla="*/ 52196 w 101142"/>
                  <a:gd name="connsiteY1" fmla="*/ 102397 h 101141"/>
                  <a:gd name="connsiteX2" fmla="*/ 1994 w 101142"/>
                  <a:gd name="connsiteY2" fmla="*/ 52195 h 101141"/>
                  <a:gd name="connsiteX3" fmla="*/ 52196 w 101142"/>
                  <a:gd name="connsiteY3" fmla="*/ 1994 h 101141"/>
                  <a:gd name="connsiteX4" fmla="*/ 102398 w 101142"/>
                  <a:gd name="connsiteY4" fmla="*/ 52195 h 101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142" h="101141">
                    <a:moveTo>
                      <a:pt x="102398" y="52195"/>
                    </a:moveTo>
                    <a:cubicBezTo>
                      <a:pt x="102398" y="79981"/>
                      <a:pt x="79896" y="102397"/>
                      <a:pt x="52196" y="102397"/>
                    </a:cubicBezTo>
                    <a:cubicBezTo>
                      <a:pt x="24495" y="102397"/>
                      <a:pt x="1994" y="79896"/>
                      <a:pt x="1994" y="52195"/>
                    </a:cubicBezTo>
                    <a:cubicBezTo>
                      <a:pt x="1994" y="24495"/>
                      <a:pt x="24495" y="1994"/>
                      <a:pt x="52196" y="1994"/>
                    </a:cubicBezTo>
                    <a:cubicBezTo>
                      <a:pt x="79896" y="1994"/>
                      <a:pt x="102398" y="24495"/>
                      <a:pt x="102398" y="52195"/>
                    </a:cubicBezTo>
                    <a:close/>
                  </a:path>
                </a:pathLst>
              </a:custGeom>
              <a:solidFill>
                <a:srgbClr val="50E6FF"/>
              </a:solidFill>
              <a:ln w="5008" cap="flat">
                <a:noFill/>
                <a:prstDash val="solid"/>
                <a:miter/>
              </a:ln>
            </p:spPr>
            <p:txBody>
              <a:bodyPr rtlCol="0" anchor="ctr"/>
              <a:lstStyle/>
              <a:p>
                <a:endParaRPr lang="en-US"/>
              </a:p>
            </p:txBody>
          </p:sp>
          <p:sp>
            <p:nvSpPr>
              <p:cNvPr id="27" name="Freeform: Shape 26">
                <a:extLst>
                  <a:ext uri="{FF2B5EF4-FFF2-40B4-BE49-F238E27FC236}">
                    <a16:creationId xmlns:a16="http://schemas.microsoft.com/office/drawing/2014/main" id="{AEA9369B-147D-4DD5-A4A9-075671558A43}"/>
                  </a:ext>
                </a:extLst>
              </p:cNvPr>
              <p:cNvSpPr/>
              <p:nvPr/>
            </p:nvSpPr>
            <p:spPr>
              <a:xfrm>
                <a:off x="3969260" y="3485131"/>
                <a:ext cx="111076" cy="51930"/>
              </a:xfrm>
              <a:custGeom>
                <a:avLst/>
                <a:gdLst>
                  <a:gd name="connsiteX0" fmla="*/ 1994 w 182056"/>
                  <a:gd name="connsiteY0" fmla="*/ 91743 h 91027"/>
                  <a:gd name="connsiteX1" fmla="*/ 91744 w 182056"/>
                  <a:gd name="connsiteY1" fmla="*/ 1994 h 91027"/>
                  <a:gd name="connsiteX2" fmla="*/ 181493 w 182056"/>
                  <a:gd name="connsiteY2" fmla="*/ 91743 h 91027"/>
                  <a:gd name="connsiteX3" fmla="*/ 1994 w 182056"/>
                  <a:gd name="connsiteY3" fmla="*/ 91743 h 91027"/>
                </a:gdLst>
                <a:ahLst/>
                <a:cxnLst>
                  <a:cxn ang="0">
                    <a:pos x="connsiteX0" y="connsiteY0"/>
                  </a:cxn>
                  <a:cxn ang="0">
                    <a:pos x="connsiteX1" y="connsiteY1"/>
                  </a:cxn>
                  <a:cxn ang="0">
                    <a:pos x="connsiteX2" y="connsiteY2"/>
                  </a:cxn>
                  <a:cxn ang="0">
                    <a:pos x="connsiteX3" y="connsiteY3"/>
                  </a:cxn>
                </a:cxnLst>
                <a:rect l="l" t="t" r="r" b="b"/>
                <a:pathLst>
                  <a:path w="182056" h="91027">
                    <a:moveTo>
                      <a:pt x="1994" y="91743"/>
                    </a:moveTo>
                    <a:cubicBezTo>
                      <a:pt x="1994" y="42138"/>
                      <a:pt x="42139" y="1994"/>
                      <a:pt x="91744" y="1994"/>
                    </a:cubicBezTo>
                    <a:cubicBezTo>
                      <a:pt x="141349" y="1994"/>
                      <a:pt x="181493" y="42138"/>
                      <a:pt x="181493" y="91743"/>
                    </a:cubicBezTo>
                    <a:lnTo>
                      <a:pt x="1994" y="91743"/>
                    </a:lnTo>
                    <a:close/>
                  </a:path>
                </a:pathLst>
              </a:custGeom>
              <a:solidFill>
                <a:srgbClr val="0078D7"/>
              </a:solidFill>
              <a:ln w="5008" cap="flat">
                <a:noFill/>
                <a:prstDash val="solid"/>
                <a:miter/>
              </a:ln>
            </p:spPr>
            <p:txBody>
              <a:bodyPr rtlCol="0" anchor="ctr"/>
              <a:lstStyle/>
              <a:p>
                <a:endParaRPr lang="en-US"/>
              </a:p>
            </p:txBody>
          </p:sp>
          <p:sp>
            <p:nvSpPr>
              <p:cNvPr id="28" name="Freeform: Shape 27">
                <a:extLst>
                  <a:ext uri="{FF2B5EF4-FFF2-40B4-BE49-F238E27FC236}">
                    <a16:creationId xmlns:a16="http://schemas.microsoft.com/office/drawing/2014/main" id="{0EFCC468-7ED3-4332-8178-95EE97374D0A}"/>
                  </a:ext>
                </a:extLst>
              </p:cNvPr>
              <p:cNvSpPr/>
              <p:nvPr/>
            </p:nvSpPr>
            <p:spPr>
              <a:xfrm>
                <a:off x="3993444" y="3413953"/>
                <a:ext cx="61709" cy="57699"/>
              </a:xfrm>
              <a:custGeom>
                <a:avLst/>
                <a:gdLst>
                  <a:gd name="connsiteX0" fmla="*/ 102398 w 101142"/>
                  <a:gd name="connsiteY0" fmla="*/ 52196 h 101141"/>
                  <a:gd name="connsiteX1" fmla="*/ 52196 w 101142"/>
                  <a:gd name="connsiteY1" fmla="*/ 102397 h 101141"/>
                  <a:gd name="connsiteX2" fmla="*/ 1994 w 101142"/>
                  <a:gd name="connsiteY2" fmla="*/ 52196 h 101141"/>
                  <a:gd name="connsiteX3" fmla="*/ 52111 w 101142"/>
                  <a:gd name="connsiteY3" fmla="*/ 1994 h 101141"/>
                  <a:gd name="connsiteX4" fmla="*/ 102398 w 101142"/>
                  <a:gd name="connsiteY4" fmla="*/ 52196 h 101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142" h="101141">
                    <a:moveTo>
                      <a:pt x="102398" y="52196"/>
                    </a:moveTo>
                    <a:cubicBezTo>
                      <a:pt x="102398" y="79982"/>
                      <a:pt x="79896" y="102397"/>
                      <a:pt x="52196" y="102397"/>
                    </a:cubicBezTo>
                    <a:cubicBezTo>
                      <a:pt x="24496" y="102397"/>
                      <a:pt x="1994" y="79896"/>
                      <a:pt x="1994" y="52196"/>
                    </a:cubicBezTo>
                    <a:cubicBezTo>
                      <a:pt x="1994" y="24495"/>
                      <a:pt x="24410" y="1994"/>
                      <a:pt x="52111" y="1994"/>
                    </a:cubicBezTo>
                    <a:cubicBezTo>
                      <a:pt x="79812" y="1994"/>
                      <a:pt x="102398" y="24495"/>
                      <a:pt x="102398" y="52196"/>
                    </a:cubicBezTo>
                    <a:close/>
                  </a:path>
                </a:pathLst>
              </a:custGeom>
              <a:solidFill>
                <a:srgbClr val="0078D7"/>
              </a:solidFill>
              <a:ln w="5008" cap="flat">
                <a:noFill/>
                <a:prstDash val="solid"/>
                <a:miter/>
              </a:ln>
            </p:spPr>
            <p:txBody>
              <a:bodyPr rtlCol="0" anchor="ctr"/>
              <a:lstStyle/>
              <a:p>
                <a:endParaRPr lang="en-US"/>
              </a:p>
            </p:txBody>
          </p:sp>
          <p:sp>
            <p:nvSpPr>
              <p:cNvPr id="29" name="Freeform: Shape 28">
                <a:extLst>
                  <a:ext uri="{FF2B5EF4-FFF2-40B4-BE49-F238E27FC236}">
                    <a16:creationId xmlns:a16="http://schemas.microsoft.com/office/drawing/2014/main" id="{CD2C5CCF-DC7C-4B54-ABA8-39243B9C80AC}"/>
                  </a:ext>
                </a:extLst>
              </p:cNvPr>
              <p:cNvSpPr/>
              <p:nvPr/>
            </p:nvSpPr>
            <p:spPr>
              <a:xfrm>
                <a:off x="3969260" y="3617343"/>
                <a:ext cx="111076" cy="51930"/>
              </a:xfrm>
              <a:custGeom>
                <a:avLst/>
                <a:gdLst>
                  <a:gd name="connsiteX0" fmla="*/ 1994 w 182056"/>
                  <a:gd name="connsiteY0" fmla="*/ 91743 h 91027"/>
                  <a:gd name="connsiteX1" fmla="*/ 91744 w 182056"/>
                  <a:gd name="connsiteY1" fmla="*/ 1994 h 91027"/>
                  <a:gd name="connsiteX2" fmla="*/ 181493 w 182056"/>
                  <a:gd name="connsiteY2" fmla="*/ 91743 h 91027"/>
                  <a:gd name="connsiteX3" fmla="*/ 1994 w 182056"/>
                  <a:gd name="connsiteY3" fmla="*/ 91743 h 91027"/>
                </a:gdLst>
                <a:ahLst/>
                <a:cxnLst>
                  <a:cxn ang="0">
                    <a:pos x="connsiteX0" y="connsiteY0"/>
                  </a:cxn>
                  <a:cxn ang="0">
                    <a:pos x="connsiteX1" y="connsiteY1"/>
                  </a:cxn>
                  <a:cxn ang="0">
                    <a:pos x="connsiteX2" y="connsiteY2"/>
                  </a:cxn>
                  <a:cxn ang="0">
                    <a:pos x="connsiteX3" y="connsiteY3"/>
                  </a:cxn>
                </a:cxnLst>
                <a:rect l="l" t="t" r="r" b="b"/>
                <a:pathLst>
                  <a:path w="182056" h="91027">
                    <a:moveTo>
                      <a:pt x="1994" y="91743"/>
                    </a:moveTo>
                    <a:cubicBezTo>
                      <a:pt x="1994" y="42138"/>
                      <a:pt x="42139" y="1994"/>
                      <a:pt x="91744" y="1994"/>
                    </a:cubicBezTo>
                    <a:cubicBezTo>
                      <a:pt x="141349" y="1994"/>
                      <a:pt x="181493" y="42138"/>
                      <a:pt x="181493" y="91743"/>
                    </a:cubicBezTo>
                    <a:lnTo>
                      <a:pt x="1994" y="91743"/>
                    </a:lnTo>
                    <a:close/>
                  </a:path>
                </a:pathLst>
              </a:custGeom>
              <a:solidFill>
                <a:srgbClr val="50E6FF"/>
              </a:solidFill>
              <a:ln w="5008" cap="flat">
                <a:noFill/>
                <a:prstDash val="solid"/>
                <a:miter/>
              </a:ln>
            </p:spPr>
            <p:txBody>
              <a:bodyPr rtlCol="0" anchor="ctr"/>
              <a:lstStyle/>
              <a:p>
                <a:endParaRPr lang="en-US"/>
              </a:p>
            </p:txBody>
          </p:sp>
          <p:sp>
            <p:nvSpPr>
              <p:cNvPr id="30" name="Freeform: Shape 29">
                <a:extLst>
                  <a:ext uri="{FF2B5EF4-FFF2-40B4-BE49-F238E27FC236}">
                    <a16:creationId xmlns:a16="http://schemas.microsoft.com/office/drawing/2014/main" id="{5ED22541-3877-4513-B143-D622E3DD80BA}"/>
                  </a:ext>
                </a:extLst>
              </p:cNvPr>
              <p:cNvSpPr/>
              <p:nvPr/>
            </p:nvSpPr>
            <p:spPr>
              <a:xfrm>
                <a:off x="3993444" y="3546188"/>
                <a:ext cx="61709" cy="57699"/>
              </a:xfrm>
              <a:custGeom>
                <a:avLst/>
                <a:gdLst>
                  <a:gd name="connsiteX0" fmla="*/ 102398 w 101142"/>
                  <a:gd name="connsiteY0" fmla="*/ 52196 h 101141"/>
                  <a:gd name="connsiteX1" fmla="*/ 52196 w 101142"/>
                  <a:gd name="connsiteY1" fmla="*/ 102398 h 101141"/>
                  <a:gd name="connsiteX2" fmla="*/ 1994 w 101142"/>
                  <a:gd name="connsiteY2" fmla="*/ 52196 h 101141"/>
                  <a:gd name="connsiteX3" fmla="*/ 52196 w 101142"/>
                  <a:gd name="connsiteY3" fmla="*/ 1994 h 101141"/>
                  <a:gd name="connsiteX4" fmla="*/ 102398 w 101142"/>
                  <a:gd name="connsiteY4" fmla="*/ 52196 h 101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142" h="101141">
                    <a:moveTo>
                      <a:pt x="102398" y="52196"/>
                    </a:moveTo>
                    <a:cubicBezTo>
                      <a:pt x="102398" y="79982"/>
                      <a:pt x="79896" y="102398"/>
                      <a:pt x="52196" y="102398"/>
                    </a:cubicBezTo>
                    <a:cubicBezTo>
                      <a:pt x="24496" y="102398"/>
                      <a:pt x="1994" y="79896"/>
                      <a:pt x="1994" y="52196"/>
                    </a:cubicBezTo>
                    <a:cubicBezTo>
                      <a:pt x="1994" y="24496"/>
                      <a:pt x="24496" y="1994"/>
                      <a:pt x="52196" y="1994"/>
                    </a:cubicBezTo>
                    <a:cubicBezTo>
                      <a:pt x="79896" y="1994"/>
                      <a:pt x="102398" y="24410"/>
                      <a:pt x="102398" y="52196"/>
                    </a:cubicBezTo>
                    <a:close/>
                  </a:path>
                </a:pathLst>
              </a:custGeom>
              <a:solidFill>
                <a:srgbClr val="50E6FF"/>
              </a:solidFill>
              <a:ln w="5008"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1209AC68-52E0-43E9-BB20-6C676BE8CDE6}"/>
                  </a:ext>
                </a:extLst>
              </p:cNvPr>
              <p:cNvSpPr/>
              <p:nvPr/>
            </p:nvSpPr>
            <p:spPr>
              <a:xfrm>
                <a:off x="3876178" y="3543483"/>
                <a:ext cx="111076" cy="51930"/>
              </a:xfrm>
              <a:custGeom>
                <a:avLst/>
                <a:gdLst>
                  <a:gd name="connsiteX0" fmla="*/ 1994 w 182056"/>
                  <a:gd name="connsiteY0" fmla="*/ 91743 h 91027"/>
                  <a:gd name="connsiteX1" fmla="*/ 91744 w 182056"/>
                  <a:gd name="connsiteY1" fmla="*/ 1994 h 91027"/>
                  <a:gd name="connsiteX2" fmla="*/ 181493 w 182056"/>
                  <a:gd name="connsiteY2" fmla="*/ 91743 h 91027"/>
                  <a:gd name="connsiteX3" fmla="*/ 1994 w 182056"/>
                  <a:gd name="connsiteY3" fmla="*/ 91743 h 91027"/>
                </a:gdLst>
                <a:ahLst/>
                <a:cxnLst>
                  <a:cxn ang="0">
                    <a:pos x="connsiteX0" y="connsiteY0"/>
                  </a:cxn>
                  <a:cxn ang="0">
                    <a:pos x="connsiteX1" y="connsiteY1"/>
                  </a:cxn>
                  <a:cxn ang="0">
                    <a:pos x="connsiteX2" y="connsiteY2"/>
                  </a:cxn>
                  <a:cxn ang="0">
                    <a:pos x="connsiteX3" y="connsiteY3"/>
                  </a:cxn>
                </a:cxnLst>
                <a:rect l="l" t="t" r="r" b="b"/>
                <a:pathLst>
                  <a:path w="182056" h="91027">
                    <a:moveTo>
                      <a:pt x="1994" y="91743"/>
                    </a:moveTo>
                    <a:cubicBezTo>
                      <a:pt x="1994" y="42138"/>
                      <a:pt x="42139" y="1994"/>
                      <a:pt x="91744" y="1994"/>
                    </a:cubicBezTo>
                    <a:cubicBezTo>
                      <a:pt x="141349" y="1994"/>
                      <a:pt x="181493" y="42138"/>
                      <a:pt x="181493" y="91743"/>
                    </a:cubicBezTo>
                    <a:lnTo>
                      <a:pt x="1994" y="91743"/>
                    </a:lnTo>
                    <a:close/>
                  </a:path>
                </a:pathLst>
              </a:custGeom>
              <a:solidFill>
                <a:srgbClr val="0078D7"/>
              </a:solidFill>
              <a:ln w="5008"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17C32EE6-D014-479C-9B4A-366EF5475CE0}"/>
                  </a:ext>
                </a:extLst>
              </p:cNvPr>
              <p:cNvSpPr/>
              <p:nvPr/>
            </p:nvSpPr>
            <p:spPr>
              <a:xfrm>
                <a:off x="3900362" y="3472284"/>
                <a:ext cx="61709" cy="57699"/>
              </a:xfrm>
              <a:custGeom>
                <a:avLst/>
                <a:gdLst>
                  <a:gd name="connsiteX0" fmla="*/ 102398 w 101142"/>
                  <a:gd name="connsiteY0" fmla="*/ 52195 h 101141"/>
                  <a:gd name="connsiteX1" fmla="*/ 52196 w 101142"/>
                  <a:gd name="connsiteY1" fmla="*/ 102397 h 101141"/>
                  <a:gd name="connsiteX2" fmla="*/ 1994 w 101142"/>
                  <a:gd name="connsiteY2" fmla="*/ 52195 h 101141"/>
                  <a:gd name="connsiteX3" fmla="*/ 52111 w 101142"/>
                  <a:gd name="connsiteY3" fmla="*/ 1994 h 101141"/>
                  <a:gd name="connsiteX4" fmla="*/ 102398 w 101142"/>
                  <a:gd name="connsiteY4" fmla="*/ 52195 h 101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142" h="101141">
                    <a:moveTo>
                      <a:pt x="102398" y="52195"/>
                    </a:moveTo>
                    <a:cubicBezTo>
                      <a:pt x="102398" y="79981"/>
                      <a:pt x="79897" y="102397"/>
                      <a:pt x="52196" y="102397"/>
                    </a:cubicBezTo>
                    <a:cubicBezTo>
                      <a:pt x="24495" y="102397"/>
                      <a:pt x="1994" y="79896"/>
                      <a:pt x="1994" y="52195"/>
                    </a:cubicBezTo>
                    <a:cubicBezTo>
                      <a:pt x="1994" y="24495"/>
                      <a:pt x="24410" y="1994"/>
                      <a:pt x="52111" y="1994"/>
                    </a:cubicBezTo>
                    <a:cubicBezTo>
                      <a:pt x="79811" y="1994"/>
                      <a:pt x="102398" y="24495"/>
                      <a:pt x="102398" y="52195"/>
                    </a:cubicBezTo>
                    <a:close/>
                  </a:path>
                </a:pathLst>
              </a:custGeom>
              <a:solidFill>
                <a:srgbClr val="0078D7"/>
              </a:solidFill>
              <a:ln w="5008" cap="flat">
                <a:noFill/>
                <a:prstDash val="solid"/>
                <a:miter/>
              </a:ln>
            </p:spPr>
            <p:txBody>
              <a:bodyPr rtlCol="0" anchor="ctr"/>
              <a:lstStyle/>
              <a:p>
                <a:endParaRPr lang="en-US"/>
              </a:p>
            </p:txBody>
          </p:sp>
        </p:grpSp>
      </p:grpSp>
      <p:sp>
        <p:nvSpPr>
          <p:cNvPr id="10" name="TextBox 9">
            <a:extLst>
              <a:ext uri="{FF2B5EF4-FFF2-40B4-BE49-F238E27FC236}">
                <a16:creationId xmlns:a16="http://schemas.microsoft.com/office/drawing/2014/main" id="{638B4D24-7C33-4DF9-BD3A-89DEADAA16BE}"/>
              </a:ext>
            </a:extLst>
          </p:cNvPr>
          <p:cNvSpPr txBox="1"/>
          <p:nvPr/>
        </p:nvSpPr>
        <p:spPr>
          <a:xfrm>
            <a:off x="4742032" y="5986412"/>
            <a:ext cx="7058616" cy="369332"/>
          </a:xfrm>
          <a:prstGeom prst="rect">
            <a:avLst/>
          </a:prstGeom>
          <a:noFill/>
        </p:spPr>
        <p:txBody>
          <a:bodyPr wrap="square" lIns="0" tIns="0" rIns="0" bIns="0" rtlCol="0">
            <a:spAutoFit/>
          </a:bodyPr>
          <a:lstStyle/>
          <a:p>
            <a:pPr defTabSz="444500">
              <a:spcBef>
                <a:spcPct val="0"/>
              </a:spcBef>
              <a:spcAft>
                <a:spcPct val="35000"/>
              </a:spcAft>
            </a:pPr>
            <a:r>
              <a:rPr lang="en-US" sz="2400" dirty="0"/>
              <a:t>Summary and Resources</a:t>
            </a:r>
          </a:p>
        </p:txBody>
      </p:sp>
    </p:spTree>
    <p:extLst>
      <p:ext uri="{BB962C8B-B14F-4D97-AF65-F5344CB8AC3E}">
        <p14:creationId xmlns:p14="http://schemas.microsoft.com/office/powerpoint/2010/main" val="950561020"/>
      </p:ext>
    </p:extLst>
  </p:cSld>
  <p:clrMapOvr>
    <a:masterClrMapping/>
  </p:clrMapOvr>
  <p:transition>
    <p:fad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D0E4BC-CB74-4559-A2D6-2F27504E22A8}"/>
              </a:ext>
            </a:extLst>
          </p:cNvPr>
          <p:cNvSpPr>
            <a:spLocks noGrp="1"/>
          </p:cNvSpPr>
          <p:nvPr>
            <p:ph type="title"/>
          </p:nvPr>
        </p:nvSpPr>
        <p:spPr/>
        <p:txBody>
          <a:bodyPr/>
          <a:lstStyle/>
          <a:p>
            <a:r>
              <a:rPr lang="en-US" dirty="0"/>
              <a:t>Implement Role-Based Access Control</a:t>
            </a:r>
          </a:p>
        </p:txBody>
      </p:sp>
      <p:sp>
        <p:nvSpPr>
          <p:cNvPr id="3" name="Rectangle 2">
            <a:extLst>
              <a:ext uri="{FF2B5EF4-FFF2-40B4-BE49-F238E27FC236}">
                <a16:creationId xmlns:a16="http://schemas.microsoft.com/office/drawing/2014/main" id="{58A7CFEA-055C-4959-BDC7-473F4B33F137}"/>
              </a:ext>
            </a:extLst>
          </p:cNvPr>
          <p:cNvSpPr/>
          <p:nvPr/>
        </p:nvSpPr>
        <p:spPr bwMode="auto">
          <a:xfrm>
            <a:off x="427039" y="1385888"/>
            <a:ext cx="5788152" cy="822960"/>
          </a:xfrm>
          <a:prstGeom prst="rect">
            <a:avLst/>
          </a:prstGeom>
          <a:solidFill>
            <a:schemeClr val="tx2">
              <a:lumMod val="50000"/>
            </a:schemeClr>
          </a:solidFill>
          <a:ln w="6350">
            <a:solidFill>
              <a:schemeClr val="tx2"/>
            </a:solid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ctr" anchorCtr="0">
            <a:noAutofit/>
          </a:bodyPr>
          <a:lstStyle/>
          <a:p>
            <a:pPr algn="ctr" fontAlgn="base">
              <a:spcBef>
                <a:spcPts val="600"/>
              </a:spcBef>
            </a:pPr>
            <a:r>
              <a:rPr lang="en-US" sz="2000" dirty="0">
                <a:latin typeface="+mj-lt"/>
              </a:rPr>
              <a:t>Provides fine-grained access management</a:t>
            </a:r>
            <a:br>
              <a:rPr lang="en-US" sz="2000" dirty="0">
                <a:latin typeface="+mj-lt"/>
              </a:rPr>
            </a:br>
            <a:r>
              <a:rPr lang="en-US" sz="2000" dirty="0">
                <a:latin typeface="+mj-lt"/>
              </a:rPr>
              <a:t>of resources in Azure​</a:t>
            </a:r>
          </a:p>
        </p:txBody>
      </p:sp>
      <p:sp>
        <p:nvSpPr>
          <p:cNvPr id="21" name="Rectangle 20">
            <a:extLst>
              <a:ext uri="{FF2B5EF4-FFF2-40B4-BE49-F238E27FC236}">
                <a16:creationId xmlns:a16="http://schemas.microsoft.com/office/drawing/2014/main" id="{D45D1370-FAFD-4DFA-B8B1-3626810CD054}"/>
              </a:ext>
            </a:extLst>
          </p:cNvPr>
          <p:cNvSpPr/>
          <p:nvPr/>
        </p:nvSpPr>
        <p:spPr>
          <a:xfrm>
            <a:off x="414337" y="2414059"/>
            <a:ext cx="5722210" cy="4053854"/>
          </a:xfrm>
          <a:prstGeom prst="rect">
            <a:avLst/>
          </a:prstGeom>
          <a:solidFill>
            <a:schemeClr val="bg1">
              <a:lumMod val="95000"/>
            </a:scheme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37160" tIns="91440" rIns="137160" bIns="91440" numCol="1" spcCol="1270" anchor="t" anchorCtr="0">
            <a:noAutofit/>
          </a:bodyPr>
          <a:lstStyle/>
          <a:p>
            <a:pPr defTabSz="800100">
              <a:lnSpc>
                <a:spcPct val="90000"/>
              </a:lnSpc>
              <a:spcBef>
                <a:spcPct val="0"/>
              </a:spcBef>
              <a:spcAft>
                <a:spcPct val="35000"/>
              </a:spcAft>
            </a:pPr>
            <a:r>
              <a:rPr lang="en-US" sz="2000" dirty="0">
                <a:solidFill>
                  <a:schemeClr val="tx1"/>
                </a:solidFill>
              </a:rPr>
              <a:t>Built on Azure Resource Manager</a:t>
            </a:r>
          </a:p>
          <a:p>
            <a:pPr defTabSz="800100">
              <a:lnSpc>
                <a:spcPct val="90000"/>
              </a:lnSpc>
              <a:spcBef>
                <a:spcPct val="0"/>
              </a:spcBef>
              <a:spcAft>
                <a:spcPct val="35000"/>
              </a:spcAft>
            </a:pPr>
            <a:r>
              <a:rPr lang="en-US" sz="2000" dirty="0">
                <a:solidFill>
                  <a:schemeClr val="tx1"/>
                </a:solidFill>
              </a:rPr>
              <a:t>Segregate duties within your team ​</a:t>
            </a:r>
          </a:p>
          <a:p>
            <a:pPr defTabSz="800100">
              <a:lnSpc>
                <a:spcPct val="90000"/>
              </a:lnSpc>
              <a:spcBef>
                <a:spcPct val="0"/>
              </a:spcBef>
              <a:spcAft>
                <a:spcPct val="35000"/>
              </a:spcAft>
            </a:pPr>
            <a:r>
              <a:rPr lang="en-US" sz="2000" dirty="0">
                <a:solidFill>
                  <a:schemeClr val="tx1"/>
                </a:solidFill>
              </a:rPr>
              <a:t>Grant only the amount of access to users that they need to perform their jobs​</a:t>
            </a:r>
          </a:p>
        </p:txBody>
      </p:sp>
      <p:sp>
        <p:nvSpPr>
          <p:cNvPr id="4" name="Rectangle 3">
            <a:extLst>
              <a:ext uri="{FF2B5EF4-FFF2-40B4-BE49-F238E27FC236}">
                <a16:creationId xmlns:a16="http://schemas.microsoft.com/office/drawing/2014/main" id="{57F94346-8B77-4B87-8F23-25295142830A}"/>
              </a:ext>
            </a:extLst>
          </p:cNvPr>
          <p:cNvSpPr/>
          <p:nvPr/>
        </p:nvSpPr>
        <p:spPr bwMode="auto">
          <a:xfrm>
            <a:off x="6354762" y="1385888"/>
            <a:ext cx="5670577" cy="822960"/>
          </a:xfrm>
          <a:prstGeom prst="rect">
            <a:avLst/>
          </a:prstGeom>
          <a:solidFill>
            <a:schemeClr val="tx2">
              <a:lumMod val="50000"/>
            </a:schemeClr>
          </a:solidFill>
          <a:ln w="6350">
            <a:solidFill>
              <a:schemeClr val="tx2"/>
            </a:solid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ctr" anchorCtr="0">
            <a:noAutofit/>
          </a:bodyPr>
          <a:lstStyle/>
          <a:p>
            <a:pPr algn="ctr" fontAlgn="base">
              <a:spcBef>
                <a:spcPts val="600"/>
              </a:spcBef>
            </a:pPr>
            <a:r>
              <a:rPr lang="en-US" sz="2000" dirty="0">
                <a:latin typeface="+mj-lt"/>
              </a:rPr>
              <a:t>Concepts​</a:t>
            </a:r>
          </a:p>
        </p:txBody>
      </p:sp>
      <p:sp>
        <p:nvSpPr>
          <p:cNvPr id="9" name="Rectangle 8">
            <a:extLst>
              <a:ext uri="{FF2B5EF4-FFF2-40B4-BE49-F238E27FC236}">
                <a16:creationId xmlns:a16="http://schemas.microsoft.com/office/drawing/2014/main" id="{04F4DD64-041F-4419-B2D7-2DA2209AB842}"/>
              </a:ext>
            </a:extLst>
          </p:cNvPr>
          <p:cNvSpPr/>
          <p:nvPr/>
        </p:nvSpPr>
        <p:spPr>
          <a:xfrm>
            <a:off x="6299929" y="2414059"/>
            <a:ext cx="5722210" cy="4053854"/>
          </a:xfrm>
          <a:prstGeom prst="rect">
            <a:avLst/>
          </a:prstGeom>
          <a:solidFill>
            <a:schemeClr val="bg1">
              <a:lumMod val="95000"/>
            </a:scheme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37160" tIns="91440" rIns="137160" bIns="91440" numCol="1" spcCol="1270" anchor="t" anchorCtr="0">
            <a:noAutofit/>
          </a:bodyPr>
          <a:lstStyle/>
          <a:p>
            <a:pPr defTabSz="800100" fontAlgn="base">
              <a:lnSpc>
                <a:spcPct val="90000"/>
              </a:lnSpc>
              <a:spcBef>
                <a:spcPct val="0"/>
              </a:spcBef>
              <a:spcAft>
                <a:spcPct val="35000"/>
              </a:spcAft>
              <a:buSzPct val="100000"/>
            </a:pPr>
            <a:r>
              <a:rPr lang="en-US" sz="2000" dirty="0">
                <a:solidFill>
                  <a:schemeClr val="tx1"/>
                </a:solidFill>
                <a:latin typeface="+mj-lt"/>
              </a:rPr>
              <a:t>Security principal</a:t>
            </a:r>
            <a:r>
              <a:rPr lang="en-US" sz="2000" dirty="0">
                <a:solidFill>
                  <a:schemeClr val="tx1"/>
                </a:solidFill>
              </a:rPr>
              <a:t>. Object that represents something that is requesting access to resources​</a:t>
            </a:r>
          </a:p>
          <a:p>
            <a:pPr defTabSz="800100" fontAlgn="base">
              <a:lnSpc>
                <a:spcPct val="90000"/>
              </a:lnSpc>
              <a:spcBef>
                <a:spcPct val="0"/>
              </a:spcBef>
              <a:spcAft>
                <a:spcPct val="35000"/>
              </a:spcAft>
              <a:buSzPct val="100000"/>
            </a:pPr>
            <a:r>
              <a:rPr lang="en-US" sz="2000" dirty="0">
                <a:solidFill>
                  <a:schemeClr val="tx1"/>
                </a:solidFill>
                <a:latin typeface="+mj-lt"/>
              </a:rPr>
              <a:t>Role definition. </a:t>
            </a:r>
            <a:r>
              <a:rPr lang="en-US" sz="2000" dirty="0">
                <a:solidFill>
                  <a:schemeClr val="tx1"/>
                </a:solidFill>
              </a:rPr>
              <a:t>Collection of permissions that lists the operations that can be performed​</a:t>
            </a:r>
          </a:p>
          <a:p>
            <a:pPr defTabSz="800100" fontAlgn="base">
              <a:lnSpc>
                <a:spcPct val="90000"/>
              </a:lnSpc>
              <a:spcBef>
                <a:spcPct val="0"/>
              </a:spcBef>
              <a:spcAft>
                <a:spcPct val="35000"/>
              </a:spcAft>
              <a:buSzPct val="100000"/>
            </a:pPr>
            <a:r>
              <a:rPr lang="en-US" sz="2000" dirty="0">
                <a:solidFill>
                  <a:schemeClr val="tx1"/>
                </a:solidFill>
                <a:latin typeface="+mj-lt"/>
              </a:rPr>
              <a:t>Scope. </a:t>
            </a:r>
            <a:r>
              <a:rPr lang="en-US" sz="2000" dirty="0">
                <a:solidFill>
                  <a:schemeClr val="tx1"/>
                </a:solidFill>
              </a:rPr>
              <a:t>Boundary for the level of access that is requested​</a:t>
            </a:r>
          </a:p>
          <a:p>
            <a:pPr marL="0" lvl="1" fontAlgn="base">
              <a:spcBef>
                <a:spcPts val="100"/>
              </a:spcBef>
              <a:spcAft>
                <a:spcPts val="200"/>
              </a:spcAft>
              <a:buSzPct val="100000"/>
            </a:pPr>
            <a:r>
              <a:rPr lang="en-US" sz="2000" dirty="0">
                <a:solidFill>
                  <a:schemeClr val="tx1"/>
                </a:solidFill>
                <a:latin typeface="+mj-lt"/>
                <a:cs typeface="Segoe UI Semilight" panose="020B0402040204020203" pitchFamily="34" charset="0"/>
              </a:rPr>
              <a:t>Assignment. </a:t>
            </a:r>
            <a:r>
              <a:rPr lang="en-US" sz="2000" dirty="0">
                <a:solidFill>
                  <a:schemeClr val="tx1"/>
                </a:solidFill>
                <a:cs typeface="Segoe UI Semilight" panose="020B0402040204020203" pitchFamily="34" charset="0"/>
              </a:rPr>
              <a:t>Attaching a role definition to a security principal at a particular scope​:</a:t>
            </a:r>
          </a:p>
          <a:p>
            <a:pPr marL="342900" lvl="2" indent="-228600" fontAlgn="base">
              <a:spcBef>
                <a:spcPts val="100"/>
              </a:spcBef>
              <a:spcAft>
                <a:spcPts val="400"/>
              </a:spcAft>
              <a:buSzPct val="100000"/>
              <a:buFont typeface="Arial" panose="020B0604020202020204" pitchFamily="34" charset="0"/>
              <a:buChar char="•"/>
            </a:pPr>
            <a:r>
              <a:rPr lang="en-US" dirty="0">
                <a:solidFill>
                  <a:schemeClr val="tx1"/>
                </a:solidFill>
                <a:cs typeface="Segoe UI Semilight" panose="020B0402040204020203" pitchFamily="34" charset="0"/>
              </a:rPr>
              <a:t>Users can grant access described in a role definition by creating an assignment​</a:t>
            </a:r>
          </a:p>
          <a:p>
            <a:pPr marL="342900" lvl="2" indent="-228600" fontAlgn="base">
              <a:spcBef>
                <a:spcPts val="100"/>
              </a:spcBef>
              <a:spcAft>
                <a:spcPts val="400"/>
              </a:spcAft>
              <a:buSzPct val="100000"/>
              <a:buFont typeface="Arial" panose="020B0604020202020204" pitchFamily="34" charset="0"/>
              <a:buChar char="•"/>
            </a:pPr>
            <a:r>
              <a:rPr lang="en-US" dirty="0">
                <a:solidFill>
                  <a:schemeClr val="tx1"/>
                </a:solidFill>
                <a:cs typeface="Segoe UI Semilight" panose="020B0402040204020203" pitchFamily="34" charset="0"/>
              </a:rPr>
              <a:t>Deny assignments are currently read-only and are set by Azure Blueprints and Azure Managed Apps</a:t>
            </a:r>
            <a:endParaRPr lang="en-US" dirty="0">
              <a:solidFill>
                <a:schemeClr val="tx1"/>
              </a:solidFill>
            </a:endParaRPr>
          </a:p>
        </p:txBody>
      </p:sp>
    </p:spTree>
    <p:extLst>
      <p:ext uri="{BB962C8B-B14F-4D97-AF65-F5344CB8AC3E}">
        <p14:creationId xmlns:p14="http://schemas.microsoft.com/office/powerpoint/2010/main" val="4047953049"/>
      </p:ext>
    </p:extLst>
  </p:cSld>
  <p:clrMapOvr>
    <a:masterClrMapping/>
  </p:clrMapOvr>
  <p:transition>
    <p:fad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2D5243-6AC2-40C3-92C0-AB0946072E9B}"/>
              </a:ext>
            </a:extLst>
          </p:cNvPr>
          <p:cNvSpPr>
            <a:spLocks noGrp="1"/>
          </p:cNvSpPr>
          <p:nvPr>
            <p:ph type="title"/>
          </p:nvPr>
        </p:nvSpPr>
        <p:spPr/>
        <p:txBody>
          <a:bodyPr/>
          <a:lstStyle/>
          <a:p>
            <a:r>
              <a:rPr lang="en-US" dirty="0"/>
              <a:t>Create a Role Definition</a:t>
            </a:r>
          </a:p>
        </p:txBody>
      </p:sp>
      <p:sp>
        <p:nvSpPr>
          <p:cNvPr id="12" name="Rectangle 11">
            <a:extLst>
              <a:ext uri="{FF2B5EF4-FFF2-40B4-BE49-F238E27FC236}">
                <a16:creationId xmlns:a16="http://schemas.microsoft.com/office/drawing/2014/main" id="{8967F373-E81E-473B-A7CA-EED7EE5D67EA}"/>
              </a:ext>
              <a:ext uri="{C183D7F6-B498-43B3-948B-1728B52AA6E4}">
                <adec:decorative xmlns:adec="http://schemas.microsoft.com/office/drawing/2017/decorative" val="0"/>
              </a:ext>
            </a:extLst>
          </p:cNvPr>
          <p:cNvSpPr/>
          <p:nvPr/>
        </p:nvSpPr>
        <p:spPr>
          <a:xfrm>
            <a:off x="0" y="1195347"/>
            <a:ext cx="12436475" cy="886968"/>
          </a:xfrm>
          <a:prstGeom prst="rect">
            <a:avLst/>
          </a:prstGeom>
          <a:solidFill>
            <a:srgbClr val="243A5E"/>
          </a:solidFill>
          <a:ln>
            <a:noFill/>
          </a:ln>
        </p:spPr>
        <p:txBody>
          <a:bodyPr wrap="square" lIns="457200" tIns="45720" rIns="91440" bIns="45720" anchor="ctr">
            <a:noAutofit/>
          </a:bodyPr>
          <a:lstStyle/>
          <a:p>
            <a:r>
              <a:rPr lang="en-US" sz="2400" dirty="0">
                <a:solidFill>
                  <a:schemeClr val="bg1"/>
                </a:solidFill>
                <a:latin typeface="+mj-lt"/>
                <a:cs typeface="Segoe UI Semilight" panose="020B0402040204020203" pitchFamily="34" charset="0"/>
              </a:rPr>
              <a:t>Collection of permissions that lists the operations that can be performed</a:t>
            </a:r>
          </a:p>
        </p:txBody>
      </p:sp>
      <p:sp>
        <p:nvSpPr>
          <p:cNvPr id="7" name="Rectangle 6">
            <a:extLst>
              <a:ext uri="{FF2B5EF4-FFF2-40B4-BE49-F238E27FC236}">
                <a16:creationId xmlns:a16="http://schemas.microsoft.com/office/drawing/2014/main" id="{1A851528-0625-4A8E-8C6C-FF7AD75F14BA}"/>
              </a:ext>
              <a:ext uri="{C183D7F6-B498-43B3-948B-1728B52AA6E4}">
                <adec:decorative xmlns:adec="http://schemas.microsoft.com/office/drawing/2017/decorative" val="1"/>
              </a:ext>
            </a:extLst>
          </p:cNvPr>
          <p:cNvSpPr/>
          <p:nvPr/>
        </p:nvSpPr>
        <p:spPr bwMode="auto">
          <a:xfrm>
            <a:off x="429577" y="2201863"/>
            <a:ext cx="11582400" cy="4343400"/>
          </a:xfrm>
          <a:prstGeom prst="rect">
            <a:avLst/>
          </a:prstGeom>
          <a:noFill/>
          <a:ln w="19050">
            <a:solidFill>
              <a:schemeClr val="bg1">
                <a:lumMod val="9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IN" sz="2400" err="1">
              <a:gradFill>
                <a:gsLst>
                  <a:gs pos="0">
                    <a:srgbClr val="FFFFFF"/>
                  </a:gs>
                  <a:gs pos="100000">
                    <a:srgbClr val="FFFFFF"/>
                  </a:gs>
                </a:gsLst>
                <a:lin ang="5400000" scaled="0"/>
              </a:gradFill>
              <a:ea typeface="Segoe UI" pitchFamily="34" charset="0"/>
              <a:cs typeface="Segoe UI" pitchFamily="34" charset="0"/>
            </a:endParaRPr>
          </a:p>
        </p:txBody>
      </p:sp>
      <p:grpSp>
        <p:nvGrpSpPr>
          <p:cNvPr id="3" name="Group 2">
            <a:extLst>
              <a:ext uri="{FF2B5EF4-FFF2-40B4-BE49-F238E27FC236}">
                <a16:creationId xmlns:a16="http://schemas.microsoft.com/office/drawing/2014/main" id="{FC491832-88AD-4FC1-9B85-40747CB88073}"/>
              </a:ext>
              <a:ext uri="{C183D7F6-B498-43B3-948B-1728B52AA6E4}">
                <adec:decorative xmlns:adec="http://schemas.microsoft.com/office/drawing/2017/decorative" val="1"/>
              </a:ext>
            </a:extLst>
          </p:cNvPr>
          <p:cNvGrpSpPr/>
          <p:nvPr/>
        </p:nvGrpSpPr>
        <p:grpSpPr>
          <a:xfrm>
            <a:off x="1302588" y="2323498"/>
            <a:ext cx="9836378" cy="4070506"/>
            <a:chOff x="1150936" y="2361598"/>
            <a:chExt cx="9836378" cy="4070506"/>
          </a:xfrm>
        </p:grpSpPr>
        <p:sp>
          <p:nvSpPr>
            <p:cNvPr id="23" name="TextBox 22">
              <a:extLst>
                <a:ext uri="{FF2B5EF4-FFF2-40B4-BE49-F238E27FC236}">
                  <a16:creationId xmlns:a16="http://schemas.microsoft.com/office/drawing/2014/main" id="{2D374160-0DCC-434D-8702-ECA8BD6168AD}"/>
                </a:ext>
                <a:ext uri="{C183D7F6-B498-43B3-948B-1728B52AA6E4}">
                  <adec:decorative xmlns:adec="http://schemas.microsoft.com/office/drawing/2017/decorative" val="0"/>
                </a:ext>
              </a:extLst>
            </p:cNvPr>
            <p:cNvSpPr txBox="1"/>
            <p:nvPr/>
          </p:nvSpPr>
          <p:spPr>
            <a:xfrm>
              <a:off x="1662455" y="4996140"/>
              <a:ext cx="3025363" cy="257331"/>
            </a:xfrm>
            <a:prstGeom prst="rect">
              <a:avLst/>
            </a:prstGeom>
            <a:noFill/>
          </p:spPr>
          <p:txBody>
            <a:bodyPr wrap="square" lIns="0" tIns="0" rIns="0" bIns="0" rtlCol="0">
              <a:spAutoFit/>
            </a:bodyPr>
            <a:lstStyle/>
            <a:p>
              <a:pPr algn="ctr"/>
              <a:r>
                <a:rPr lang="en-IN" dirty="0">
                  <a:latin typeface="+mj-lt"/>
                </a:rPr>
                <a:t>Built-in</a:t>
              </a:r>
              <a:endParaRPr lang="en-US" dirty="0">
                <a:latin typeface="+mj-lt"/>
              </a:endParaRPr>
            </a:p>
          </p:txBody>
        </p:sp>
        <p:sp>
          <p:nvSpPr>
            <p:cNvPr id="21" name="Rectangle: Rounded Corners 20">
              <a:extLst>
                <a:ext uri="{FF2B5EF4-FFF2-40B4-BE49-F238E27FC236}">
                  <a16:creationId xmlns:a16="http://schemas.microsoft.com/office/drawing/2014/main" id="{F3F64D14-5F6F-43F6-8D0D-204C32E6AE0D}"/>
                </a:ext>
              </a:extLst>
            </p:cNvPr>
            <p:cNvSpPr/>
            <p:nvPr/>
          </p:nvSpPr>
          <p:spPr bwMode="auto">
            <a:xfrm>
              <a:off x="1150936" y="2704853"/>
              <a:ext cx="4048401" cy="2285979"/>
            </a:xfrm>
            <a:prstGeom prst="roundRect">
              <a:avLst>
                <a:gd name="adj" fmla="val 10105"/>
              </a:avLst>
            </a:prstGeom>
            <a:noFill/>
            <a:ln w="19050">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73433" tIns="73433" rIns="73433" bIns="73433" numCol="1" spcCol="0" rtlCol="0" fromWordArt="0" anchor="t" anchorCtr="0" forceAA="0" compatLnSpc="1">
              <a:prstTxWarp prst="textNoShape">
                <a:avLst/>
              </a:prstTxWarp>
              <a:spAutoFit/>
            </a:bodyPr>
            <a:lstStyle/>
            <a:p>
              <a:pPr defTabSz="951028" fontAlgn="base">
                <a:spcBef>
                  <a:spcPct val="0"/>
                </a:spcBef>
                <a:spcAft>
                  <a:spcPct val="0"/>
                </a:spcAft>
              </a:pPr>
              <a:r>
                <a:rPr lang="en-IN" sz="1600" dirty="0">
                  <a:solidFill>
                    <a:schemeClr val="tx1"/>
                  </a:solidFill>
                  <a:latin typeface="Consolas" panose="020B0609020204030204" pitchFamily="49" charset="0"/>
                </a:rPr>
                <a:t>Owner</a:t>
              </a:r>
            </a:p>
            <a:p>
              <a:pPr defTabSz="951028" fontAlgn="base">
                <a:spcBef>
                  <a:spcPct val="0"/>
                </a:spcBef>
                <a:spcAft>
                  <a:spcPct val="0"/>
                </a:spcAft>
              </a:pPr>
              <a:r>
                <a:rPr lang="en-IN" sz="1600" b="1" dirty="0">
                  <a:solidFill>
                    <a:schemeClr val="tx1"/>
                  </a:solidFill>
                  <a:latin typeface="Consolas" panose="020B0609020204030204" pitchFamily="49" charset="0"/>
                </a:rPr>
                <a:t>Contributor</a:t>
              </a:r>
            </a:p>
            <a:p>
              <a:pPr defTabSz="951028" fontAlgn="base">
                <a:spcBef>
                  <a:spcPct val="0"/>
                </a:spcBef>
                <a:spcAft>
                  <a:spcPct val="0"/>
                </a:spcAft>
              </a:pPr>
              <a:r>
                <a:rPr lang="en-IN" sz="1600" dirty="0">
                  <a:solidFill>
                    <a:schemeClr val="tx1"/>
                  </a:solidFill>
                  <a:latin typeface="Consolas" panose="020B0609020204030204" pitchFamily="49" charset="0"/>
                </a:rPr>
                <a:t>Reader</a:t>
              </a:r>
            </a:p>
            <a:p>
              <a:pPr defTabSz="951028" fontAlgn="base">
                <a:spcBef>
                  <a:spcPct val="0"/>
                </a:spcBef>
                <a:spcAft>
                  <a:spcPct val="0"/>
                </a:spcAft>
              </a:pPr>
              <a:r>
                <a:rPr lang="en-IN" sz="1600" dirty="0">
                  <a:solidFill>
                    <a:schemeClr val="tx1"/>
                  </a:solidFill>
                  <a:latin typeface="Consolas" panose="020B0609020204030204" pitchFamily="49" charset="0"/>
                </a:rPr>
                <a:t> …</a:t>
              </a:r>
            </a:p>
            <a:p>
              <a:pPr defTabSz="951028" fontAlgn="base">
                <a:spcBef>
                  <a:spcPct val="0"/>
                </a:spcBef>
                <a:spcAft>
                  <a:spcPct val="0"/>
                </a:spcAft>
              </a:pPr>
              <a:r>
                <a:rPr lang="en-IN" sz="1600" dirty="0">
                  <a:solidFill>
                    <a:schemeClr val="tx1"/>
                  </a:solidFill>
                  <a:latin typeface="Consolas" panose="020B0609020204030204" pitchFamily="49" charset="0"/>
                </a:rPr>
                <a:t>Backup Operator</a:t>
              </a:r>
            </a:p>
            <a:p>
              <a:pPr defTabSz="951028" fontAlgn="base">
                <a:spcBef>
                  <a:spcPct val="0"/>
                </a:spcBef>
                <a:spcAft>
                  <a:spcPct val="0"/>
                </a:spcAft>
              </a:pPr>
              <a:r>
                <a:rPr lang="en-IN" sz="1600" dirty="0">
                  <a:solidFill>
                    <a:schemeClr val="tx1"/>
                  </a:solidFill>
                  <a:latin typeface="Consolas" panose="020B0609020204030204" pitchFamily="49" charset="0"/>
                </a:rPr>
                <a:t>Security Reader</a:t>
              </a:r>
            </a:p>
            <a:p>
              <a:pPr defTabSz="951028" fontAlgn="base">
                <a:spcBef>
                  <a:spcPct val="0"/>
                </a:spcBef>
                <a:spcAft>
                  <a:spcPct val="0"/>
                </a:spcAft>
              </a:pPr>
              <a:r>
                <a:rPr lang="en-IN" sz="1600" dirty="0">
                  <a:solidFill>
                    <a:schemeClr val="tx1"/>
                  </a:solidFill>
                  <a:latin typeface="Consolas" panose="020B0609020204030204" pitchFamily="49" charset="0"/>
                </a:rPr>
                <a:t>User Access Administrator</a:t>
              </a:r>
            </a:p>
            <a:p>
              <a:pPr defTabSz="951028" fontAlgn="base">
                <a:spcBef>
                  <a:spcPct val="0"/>
                </a:spcBef>
                <a:spcAft>
                  <a:spcPct val="0"/>
                </a:spcAft>
              </a:pPr>
              <a:r>
                <a:rPr lang="en-IN" sz="1600" dirty="0">
                  <a:solidFill>
                    <a:schemeClr val="tx1"/>
                  </a:solidFill>
                  <a:latin typeface="Consolas" panose="020B0609020204030204" pitchFamily="49" charset="0"/>
                </a:rPr>
                <a:t>Virtual Machine Contributor</a:t>
              </a:r>
              <a:endParaRPr lang="en-US" sz="1600" dirty="0">
                <a:solidFill>
                  <a:schemeClr val="tx1"/>
                </a:solidFill>
                <a:latin typeface="Consolas" panose="020B0609020204030204" pitchFamily="49" charset="0"/>
              </a:endParaRPr>
            </a:p>
          </p:txBody>
        </p:sp>
        <p:sp>
          <p:nvSpPr>
            <p:cNvPr id="24" name="TextBox 23">
              <a:extLst>
                <a:ext uri="{FF2B5EF4-FFF2-40B4-BE49-F238E27FC236}">
                  <a16:creationId xmlns:a16="http://schemas.microsoft.com/office/drawing/2014/main" id="{E19398E2-DD93-4FAF-BDD9-48A85F7CC3EA}"/>
                </a:ext>
                <a:ext uri="{C183D7F6-B498-43B3-948B-1728B52AA6E4}">
                  <adec:decorative xmlns:adec="http://schemas.microsoft.com/office/drawing/2017/decorative" val="0"/>
                </a:ext>
              </a:extLst>
            </p:cNvPr>
            <p:cNvSpPr txBox="1"/>
            <p:nvPr/>
          </p:nvSpPr>
          <p:spPr>
            <a:xfrm>
              <a:off x="1662455" y="6174773"/>
              <a:ext cx="3025363" cy="257331"/>
            </a:xfrm>
            <a:prstGeom prst="rect">
              <a:avLst/>
            </a:prstGeom>
            <a:noFill/>
          </p:spPr>
          <p:txBody>
            <a:bodyPr wrap="square" lIns="0" tIns="0" rIns="0" bIns="0" rtlCol="0">
              <a:spAutoFit/>
            </a:bodyPr>
            <a:lstStyle/>
            <a:p>
              <a:pPr algn="ctr"/>
              <a:r>
                <a:rPr lang="en-IN">
                  <a:latin typeface="+mj-lt"/>
                </a:rPr>
                <a:t>Custom</a:t>
              </a:r>
              <a:endParaRPr lang="en-US">
                <a:latin typeface="+mj-lt"/>
              </a:endParaRPr>
            </a:p>
          </p:txBody>
        </p:sp>
        <p:sp>
          <p:nvSpPr>
            <p:cNvPr id="22" name="Rectangle: Rounded Corners 21">
              <a:extLst>
                <a:ext uri="{FF2B5EF4-FFF2-40B4-BE49-F238E27FC236}">
                  <a16:creationId xmlns:a16="http://schemas.microsoft.com/office/drawing/2014/main" id="{D1F349E4-B53A-49D3-8011-1D8CCEFD9DD0}"/>
                </a:ext>
                <a:ext uri="{C183D7F6-B498-43B3-948B-1728B52AA6E4}">
                  <adec:decorative xmlns:adec="http://schemas.microsoft.com/office/drawing/2017/decorative" val="1"/>
                </a:ext>
              </a:extLst>
            </p:cNvPr>
            <p:cNvSpPr/>
            <p:nvPr/>
          </p:nvSpPr>
          <p:spPr bwMode="auto">
            <a:xfrm>
              <a:off x="1150936" y="5453004"/>
              <a:ext cx="4048401" cy="711934"/>
            </a:xfrm>
            <a:prstGeom prst="roundRect">
              <a:avLst/>
            </a:prstGeom>
            <a:noFill/>
            <a:ln w="19050">
              <a:solidFill>
                <a:srgbClr val="107C0F"/>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73433" tIns="73433" rIns="73433" bIns="73433" numCol="1" spcCol="0" rtlCol="0" fromWordArt="0" anchor="t" anchorCtr="0" forceAA="0" compatLnSpc="1">
              <a:prstTxWarp prst="textNoShape">
                <a:avLst/>
              </a:prstTxWarp>
              <a:spAutoFit/>
            </a:bodyPr>
            <a:lstStyle/>
            <a:p>
              <a:pPr defTabSz="951028" fontAlgn="base">
                <a:spcBef>
                  <a:spcPct val="0"/>
                </a:spcBef>
                <a:spcAft>
                  <a:spcPct val="0"/>
                </a:spcAft>
              </a:pPr>
              <a:r>
                <a:rPr lang="en-IN" sz="1600" dirty="0">
                  <a:solidFill>
                    <a:schemeClr val="tx1"/>
                  </a:solidFill>
                  <a:latin typeface="Consolas" panose="020B0609020204030204" pitchFamily="49" charset="0"/>
                </a:rPr>
                <a:t>Reader Support Tickets</a:t>
              </a:r>
            </a:p>
            <a:p>
              <a:pPr defTabSz="951028" fontAlgn="base">
                <a:spcBef>
                  <a:spcPct val="0"/>
                </a:spcBef>
                <a:spcAft>
                  <a:spcPct val="0"/>
                </a:spcAft>
              </a:pPr>
              <a:r>
                <a:rPr lang="en-IN" sz="1600" dirty="0">
                  <a:solidFill>
                    <a:schemeClr val="tx1"/>
                  </a:solidFill>
                  <a:latin typeface="Consolas" panose="020B0609020204030204" pitchFamily="49" charset="0"/>
                </a:rPr>
                <a:t>Virtual Machine Operator</a:t>
              </a:r>
              <a:endParaRPr lang="en-US" sz="1600" dirty="0">
                <a:solidFill>
                  <a:schemeClr val="tx1"/>
                </a:solidFill>
                <a:latin typeface="Consolas" panose="020B0609020204030204" pitchFamily="49" charset="0"/>
              </a:endParaRPr>
            </a:p>
          </p:txBody>
        </p:sp>
        <p:sp>
          <p:nvSpPr>
            <p:cNvPr id="25" name="Isosceles Triangle 24" descr="A zoom out shape showing more details about Contributor">
              <a:extLst>
                <a:ext uri="{FF2B5EF4-FFF2-40B4-BE49-F238E27FC236}">
                  <a16:creationId xmlns:a16="http://schemas.microsoft.com/office/drawing/2014/main" id="{8CEEAD99-9C40-40AB-A13E-B604AD24BAC5}"/>
                </a:ext>
                <a:ext uri="{C183D7F6-B498-43B3-948B-1728B52AA6E4}">
                  <adec:decorative xmlns:adec="http://schemas.microsoft.com/office/drawing/2017/decorative" val="0"/>
                </a:ext>
              </a:extLst>
            </p:cNvPr>
            <p:cNvSpPr/>
            <p:nvPr/>
          </p:nvSpPr>
          <p:spPr bwMode="auto">
            <a:xfrm rot="16200000">
              <a:off x="2885273" y="2415614"/>
              <a:ext cx="3469918" cy="4048399"/>
            </a:xfrm>
            <a:prstGeom prst="triangle">
              <a:avLst>
                <a:gd name="adj" fmla="val 85665"/>
              </a:avLst>
            </a:prstGeom>
            <a:solidFill>
              <a:schemeClr val="bg1">
                <a:lumMod val="95000"/>
                <a:alpha val="74902"/>
              </a:schemeClr>
            </a:solidFill>
            <a:ln w="19050">
              <a:solidFill>
                <a:schemeClr val="bg1">
                  <a:lumMod val="75000"/>
                </a:schemeClr>
              </a:solidFill>
              <a:prstDash val="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defTabSz="951028" fontAlgn="base">
                <a:spcBef>
                  <a:spcPct val="0"/>
                </a:spcBef>
                <a:spcAft>
                  <a:spcPct val="0"/>
                </a:spcAft>
              </a:pPr>
              <a:endParaRPr lang="en-US" sz="1734">
                <a:gradFill>
                  <a:gsLst>
                    <a:gs pos="0">
                      <a:srgbClr val="FFFFFF"/>
                    </a:gs>
                    <a:gs pos="100000">
                      <a:srgbClr val="FFFFFF"/>
                    </a:gs>
                  </a:gsLst>
                  <a:lin ang="5400000" scaled="0"/>
                </a:gradFill>
                <a:ea typeface="Segoe UI" pitchFamily="34" charset="0"/>
                <a:cs typeface="Segoe UI" pitchFamily="34" charset="0"/>
              </a:endParaRPr>
            </a:p>
          </p:txBody>
        </p:sp>
        <p:sp>
          <p:nvSpPr>
            <p:cNvPr id="27" name="Rectangle 26">
              <a:extLst>
                <a:ext uri="{FF2B5EF4-FFF2-40B4-BE49-F238E27FC236}">
                  <a16:creationId xmlns:a16="http://schemas.microsoft.com/office/drawing/2014/main" id="{9729CE6F-E55B-4688-AF13-91504361B2CD}"/>
                </a:ext>
                <a:ext uri="{C183D7F6-B498-43B3-948B-1728B52AA6E4}">
                  <adec:decorative xmlns:adec="http://schemas.microsoft.com/office/drawing/2017/decorative" val="0"/>
                </a:ext>
              </a:extLst>
            </p:cNvPr>
            <p:cNvSpPr/>
            <p:nvPr/>
          </p:nvSpPr>
          <p:spPr>
            <a:xfrm>
              <a:off x="7971017" y="2361598"/>
              <a:ext cx="1308038" cy="343107"/>
            </a:xfrm>
            <a:prstGeom prst="rect">
              <a:avLst/>
            </a:prstGeom>
          </p:spPr>
          <p:txBody>
            <a:bodyPr wrap="none">
              <a:spAutoFit/>
            </a:bodyPr>
            <a:lstStyle/>
            <a:p>
              <a:r>
                <a:rPr lang="en-IN" dirty="0">
                  <a:latin typeface="+mj-lt"/>
                  <a:ea typeface="Segoe UI" pitchFamily="34" charset="0"/>
                  <a:cs typeface="Segoe UI" pitchFamily="34" charset="0"/>
                </a:rPr>
                <a:t>Contributor</a:t>
              </a:r>
              <a:endParaRPr lang="en-US" dirty="0">
                <a:latin typeface="+mj-lt"/>
              </a:endParaRPr>
            </a:p>
          </p:txBody>
        </p:sp>
        <p:sp>
          <p:nvSpPr>
            <p:cNvPr id="26" name="Rectangle: Rounded Corners 25">
              <a:extLst>
                <a:ext uri="{FF2B5EF4-FFF2-40B4-BE49-F238E27FC236}">
                  <a16:creationId xmlns:a16="http://schemas.microsoft.com/office/drawing/2014/main" id="{527721F3-7E7C-4DD6-9C7D-F835BB6DE2DB}"/>
                </a:ext>
                <a:ext uri="{C183D7F6-B498-43B3-948B-1728B52AA6E4}">
                  <adec:decorative xmlns:adec="http://schemas.microsoft.com/office/drawing/2017/decorative" val="0"/>
                </a:ext>
              </a:extLst>
            </p:cNvPr>
            <p:cNvSpPr/>
            <p:nvPr/>
          </p:nvSpPr>
          <p:spPr bwMode="auto">
            <a:xfrm>
              <a:off x="6262758" y="2704854"/>
              <a:ext cx="4724556" cy="3449061"/>
            </a:xfrm>
            <a:prstGeom prst="roundRect">
              <a:avLst>
                <a:gd name="adj" fmla="val 10370"/>
              </a:avLst>
            </a:prstGeom>
            <a:solidFill>
              <a:schemeClr val="bg1"/>
            </a:solidFill>
            <a:ln w="19050">
              <a:solidFill>
                <a:schemeClr val="accent3"/>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0" rIns="0" bIns="0" numCol="1" spcCol="0" rtlCol="0" fromWordArt="0" anchor="t" anchorCtr="0" forceAA="0" compatLnSpc="1">
              <a:prstTxWarp prst="textNoShape">
                <a:avLst/>
              </a:prstTxWarp>
              <a:noAutofit/>
            </a:bodyPr>
            <a:lstStyle/>
            <a:p>
              <a:pPr defTabSz="951028" fontAlgn="base">
                <a:spcBef>
                  <a:spcPct val="0"/>
                </a:spcBef>
                <a:spcAft>
                  <a:spcPct val="0"/>
                </a:spcAft>
              </a:pPr>
              <a:r>
                <a:rPr lang="en-US" sz="1600" dirty="0">
                  <a:solidFill>
                    <a:schemeClr val="tx1"/>
                  </a:solidFill>
                  <a:latin typeface="Consolas" panose="020B0609020204030204" pitchFamily="49" charset="0"/>
                </a:rPr>
                <a:t>"Actions": [</a:t>
              </a:r>
            </a:p>
            <a:p>
              <a:pPr defTabSz="951028" fontAlgn="base">
                <a:spcBef>
                  <a:spcPct val="0"/>
                </a:spcBef>
                <a:spcAft>
                  <a:spcPct val="0"/>
                </a:spcAft>
              </a:pPr>
              <a:r>
                <a:rPr lang="en-US" sz="1600" dirty="0">
                  <a:solidFill>
                    <a:schemeClr val="tx1"/>
                  </a:solidFill>
                  <a:latin typeface="Consolas" panose="020B0609020204030204" pitchFamily="49" charset="0"/>
                </a:rPr>
                <a:t> "*"</a:t>
              </a:r>
            </a:p>
            <a:p>
              <a:pPr defTabSz="951028" fontAlgn="base">
                <a:spcBef>
                  <a:spcPct val="0"/>
                </a:spcBef>
                <a:spcAft>
                  <a:spcPct val="0"/>
                </a:spcAft>
              </a:pPr>
              <a:r>
                <a:rPr lang="en-US" sz="1600" dirty="0">
                  <a:solidFill>
                    <a:schemeClr val="tx1"/>
                  </a:solidFill>
                  <a:latin typeface="Consolas" panose="020B0609020204030204" pitchFamily="49" charset="0"/>
                </a:rPr>
                <a:t>],</a:t>
              </a:r>
            </a:p>
            <a:p>
              <a:pPr defTabSz="951028" fontAlgn="base">
                <a:spcBef>
                  <a:spcPct val="0"/>
                </a:spcBef>
                <a:spcAft>
                  <a:spcPct val="0"/>
                </a:spcAft>
              </a:pPr>
              <a:r>
                <a:rPr lang="en-US" sz="1600" dirty="0">
                  <a:solidFill>
                    <a:schemeClr val="tx1"/>
                  </a:solidFill>
                  <a:latin typeface="Consolas" panose="020B0609020204030204" pitchFamily="49" charset="0"/>
                </a:rPr>
                <a:t>"</a:t>
              </a:r>
              <a:r>
                <a:rPr lang="en-US" sz="1600" dirty="0" err="1">
                  <a:solidFill>
                    <a:schemeClr val="tx1"/>
                  </a:solidFill>
                  <a:latin typeface="Consolas" panose="020B0609020204030204" pitchFamily="49" charset="0"/>
                </a:rPr>
                <a:t>NotActions</a:t>
              </a:r>
              <a:r>
                <a:rPr lang="en-US" sz="1600" dirty="0">
                  <a:solidFill>
                    <a:schemeClr val="tx1"/>
                  </a:solidFill>
                  <a:latin typeface="Consolas" panose="020B0609020204030204" pitchFamily="49" charset="0"/>
                </a:rPr>
                <a:t>" : [</a:t>
              </a:r>
            </a:p>
            <a:p>
              <a:pPr defTabSz="951028" fontAlgn="base">
                <a:spcBef>
                  <a:spcPct val="0"/>
                </a:spcBef>
                <a:spcAft>
                  <a:spcPct val="0"/>
                </a:spcAft>
              </a:pPr>
              <a:r>
                <a:rPr lang="en-US" sz="1600" dirty="0">
                  <a:solidFill>
                    <a:schemeClr val="tx1"/>
                  </a:solidFill>
                  <a:latin typeface="Consolas" panose="020B0609020204030204" pitchFamily="49" charset="0"/>
                </a:rPr>
                <a:t> "Authorization/*/Delete",</a:t>
              </a:r>
            </a:p>
            <a:p>
              <a:pPr defTabSz="951028" fontAlgn="base">
                <a:spcBef>
                  <a:spcPct val="0"/>
                </a:spcBef>
                <a:spcAft>
                  <a:spcPct val="0"/>
                </a:spcAft>
              </a:pPr>
              <a:r>
                <a:rPr lang="en-US" sz="1600" dirty="0">
                  <a:solidFill>
                    <a:schemeClr val="tx1"/>
                  </a:solidFill>
                  <a:latin typeface="Consolas" panose="020B0609020204030204" pitchFamily="49" charset="0"/>
                </a:rPr>
                <a:t> "Authorization/*/Write",</a:t>
              </a:r>
            </a:p>
            <a:p>
              <a:pPr defTabSz="951028" fontAlgn="base">
                <a:spcBef>
                  <a:spcPct val="0"/>
                </a:spcBef>
                <a:spcAft>
                  <a:spcPct val="0"/>
                </a:spcAft>
              </a:pPr>
              <a:r>
                <a:rPr lang="en-US" sz="1600" dirty="0">
                  <a:solidFill>
                    <a:schemeClr val="tx1"/>
                  </a:solidFill>
                  <a:latin typeface="Consolas" panose="020B0609020204030204" pitchFamily="49" charset="0"/>
                </a:rPr>
                <a:t> "Authorization/</a:t>
              </a:r>
              <a:r>
                <a:rPr lang="en-US" sz="1600" dirty="0" err="1">
                  <a:solidFill>
                    <a:schemeClr val="tx1"/>
                  </a:solidFill>
                  <a:latin typeface="Consolas" panose="020B0609020204030204" pitchFamily="49" charset="0"/>
                </a:rPr>
                <a:t>elevateAccess</a:t>
              </a:r>
              <a:r>
                <a:rPr lang="en-US" sz="1600" dirty="0">
                  <a:solidFill>
                    <a:schemeClr val="tx1"/>
                  </a:solidFill>
                  <a:latin typeface="Consolas" panose="020B0609020204030204" pitchFamily="49" charset="0"/>
                </a:rPr>
                <a:t>/Action"</a:t>
              </a:r>
            </a:p>
            <a:p>
              <a:pPr defTabSz="951028" fontAlgn="base">
                <a:spcBef>
                  <a:spcPct val="0"/>
                </a:spcBef>
                <a:spcAft>
                  <a:spcPct val="0"/>
                </a:spcAft>
              </a:pPr>
              <a:r>
                <a:rPr lang="en-US" sz="1600" dirty="0">
                  <a:solidFill>
                    <a:schemeClr val="tx1"/>
                  </a:solidFill>
                  <a:latin typeface="Consolas" panose="020B0609020204030204" pitchFamily="49" charset="0"/>
                </a:rPr>
                <a:t>],</a:t>
              </a:r>
            </a:p>
            <a:p>
              <a:pPr defTabSz="951028" fontAlgn="base">
                <a:spcBef>
                  <a:spcPct val="0"/>
                </a:spcBef>
                <a:spcAft>
                  <a:spcPct val="0"/>
                </a:spcAft>
              </a:pPr>
              <a:r>
                <a:rPr lang="en-US" sz="1600" dirty="0">
                  <a:solidFill>
                    <a:schemeClr val="tx1"/>
                  </a:solidFill>
                  <a:latin typeface="Consolas" panose="020B0609020204030204" pitchFamily="49" charset="0"/>
                </a:rPr>
                <a:t>"</a:t>
              </a:r>
              <a:r>
                <a:rPr lang="en-US" sz="1600" dirty="0" err="1">
                  <a:solidFill>
                    <a:schemeClr val="tx1"/>
                  </a:solidFill>
                  <a:latin typeface="Consolas" panose="020B0609020204030204" pitchFamily="49" charset="0"/>
                </a:rPr>
                <a:t>DataActions</a:t>
              </a:r>
              <a:r>
                <a:rPr lang="en-US" sz="1600" dirty="0">
                  <a:solidFill>
                    <a:schemeClr val="tx1"/>
                  </a:solidFill>
                  <a:latin typeface="Consolas" panose="020B0609020204030204" pitchFamily="49" charset="0"/>
                </a:rPr>
                <a:t>" : [],</a:t>
              </a:r>
            </a:p>
            <a:p>
              <a:pPr defTabSz="951028" fontAlgn="base">
                <a:spcBef>
                  <a:spcPct val="0"/>
                </a:spcBef>
                <a:spcAft>
                  <a:spcPct val="0"/>
                </a:spcAft>
              </a:pPr>
              <a:r>
                <a:rPr lang="en-US" sz="1600" dirty="0">
                  <a:solidFill>
                    <a:schemeClr val="tx1"/>
                  </a:solidFill>
                  <a:latin typeface="Consolas" panose="020B0609020204030204" pitchFamily="49" charset="0"/>
                </a:rPr>
                <a:t> "</a:t>
              </a:r>
              <a:r>
                <a:rPr lang="en-US" sz="1600" dirty="0" err="1">
                  <a:solidFill>
                    <a:schemeClr val="tx1"/>
                  </a:solidFill>
                  <a:latin typeface="Consolas" panose="020B0609020204030204" pitchFamily="49" charset="0"/>
                </a:rPr>
                <a:t>NotDataActions</a:t>
              </a:r>
              <a:r>
                <a:rPr lang="en-US" sz="1600" dirty="0">
                  <a:solidFill>
                    <a:schemeClr val="tx1"/>
                  </a:solidFill>
                  <a:latin typeface="Consolas" panose="020B0609020204030204" pitchFamily="49" charset="0"/>
                </a:rPr>
                <a:t>": [],</a:t>
              </a:r>
            </a:p>
            <a:p>
              <a:pPr defTabSz="951028" fontAlgn="base">
                <a:spcBef>
                  <a:spcPct val="0"/>
                </a:spcBef>
                <a:spcAft>
                  <a:spcPct val="0"/>
                </a:spcAft>
              </a:pPr>
              <a:r>
                <a:rPr lang="en-US" sz="1600" dirty="0">
                  <a:solidFill>
                    <a:schemeClr val="tx1"/>
                  </a:solidFill>
                  <a:latin typeface="Consolas" panose="020B0609020204030204" pitchFamily="49" charset="0"/>
                </a:rPr>
                <a:t> "</a:t>
              </a:r>
              <a:r>
                <a:rPr lang="en-US" sz="1600" dirty="0" err="1">
                  <a:solidFill>
                    <a:schemeClr val="tx1"/>
                  </a:solidFill>
                  <a:latin typeface="Consolas" panose="020B0609020204030204" pitchFamily="49" charset="0"/>
                </a:rPr>
                <a:t>AssignableScopes</a:t>
              </a:r>
              <a:r>
                <a:rPr lang="en-US" sz="1600" dirty="0">
                  <a:solidFill>
                    <a:schemeClr val="tx1"/>
                  </a:solidFill>
                  <a:latin typeface="Consolas" panose="020B0609020204030204" pitchFamily="49" charset="0"/>
                </a:rPr>
                <a:t>" : [</a:t>
              </a:r>
            </a:p>
            <a:p>
              <a:pPr defTabSz="951028" fontAlgn="base">
                <a:spcBef>
                  <a:spcPct val="0"/>
                </a:spcBef>
                <a:spcAft>
                  <a:spcPct val="0"/>
                </a:spcAft>
              </a:pPr>
              <a:r>
                <a:rPr lang="en-US" sz="1600" dirty="0">
                  <a:solidFill>
                    <a:schemeClr val="tx1"/>
                  </a:solidFill>
                  <a:latin typeface="Consolas" panose="020B0609020204030204" pitchFamily="49" charset="0"/>
                </a:rPr>
                <a:t> "/"</a:t>
              </a:r>
            </a:p>
            <a:p>
              <a:pPr defTabSz="951028" fontAlgn="base">
                <a:spcBef>
                  <a:spcPct val="0"/>
                </a:spcBef>
                <a:spcAft>
                  <a:spcPct val="0"/>
                </a:spcAft>
              </a:pPr>
              <a:r>
                <a:rPr lang="en-US" sz="1600" dirty="0">
                  <a:solidFill>
                    <a:schemeClr val="tx1"/>
                  </a:solidFill>
                  <a:latin typeface="Consolas" panose="020B0609020204030204" pitchFamily="49" charset="0"/>
                </a:rPr>
                <a:t>]</a:t>
              </a:r>
            </a:p>
          </p:txBody>
        </p:sp>
      </p:grpSp>
    </p:spTree>
    <p:extLst>
      <p:ext uri="{BB962C8B-B14F-4D97-AF65-F5344CB8AC3E}">
        <p14:creationId xmlns:p14="http://schemas.microsoft.com/office/powerpoint/2010/main" val="3633877254"/>
      </p:ext>
    </p:extLst>
  </p:cSld>
  <p:clrMapOvr>
    <a:masterClrMapping/>
  </p:clrMapOvr>
  <p:transition>
    <p:fad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2D5243-6AC2-40C3-92C0-AB0946072E9B}"/>
              </a:ext>
            </a:extLst>
          </p:cNvPr>
          <p:cNvSpPr>
            <a:spLocks noGrp="1"/>
          </p:cNvSpPr>
          <p:nvPr>
            <p:ph type="title"/>
          </p:nvPr>
        </p:nvSpPr>
        <p:spPr/>
        <p:txBody>
          <a:bodyPr/>
          <a:lstStyle/>
          <a:p>
            <a:r>
              <a:rPr lang="en-US" dirty="0"/>
              <a:t>Create a Role Assignment</a:t>
            </a:r>
          </a:p>
        </p:txBody>
      </p:sp>
      <p:sp>
        <p:nvSpPr>
          <p:cNvPr id="45" name="Rectangle 44">
            <a:extLst>
              <a:ext uri="{FF2B5EF4-FFF2-40B4-BE49-F238E27FC236}">
                <a16:creationId xmlns:a16="http://schemas.microsoft.com/office/drawing/2014/main" id="{038032CC-3415-441D-9B5B-493A79A80104}"/>
              </a:ext>
            </a:extLst>
          </p:cNvPr>
          <p:cNvSpPr/>
          <p:nvPr/>
        </p:nvSpPr>
        <p:spPr>
          <a:xfrm>
            <a:off x="-1" y="1195346"/>
            <a:ext cx="12436475" cy="887453"/>
          </a:xfrm>
          <a:prstGeom prst="rect">
            <a:avLst/>
          </a:prstGeom>
          <a:solidFill>
            <a:srgbClr val="243A5E"/>
          </a:solidFill>
          <a:ln>
            <a:noFill/>
          </a:ln>
        </p:spPr>
        <p:txBody>
          <a:bodyPr wrap="square" lIns="457200" tIns="45720" rIns="91440" bIns="45720" anchor="ctr">
            <a:noAutofit/>
          </a:bodyPr>
          <a:lstStyle/>
          <a:p>
            <a:r>
              <a:rPr lang="en-US" sz="2400" dirty="0">
                <a:solidFill>
                  <a:schemeClr val="bg1"/>
                </a:solidFill>
                <a:latin typeface="+mj-lt"/>
                <a:cs typeface="Segoe UI Semilight" panose="020B0402040204020203" pitchFamily="34" charset="0"/>
              </a:rPr>
              <a:t>Process of binding a role definition to a user, group, or service principal at a</a:t>
            </a:r>
            <a:br>
              <a:rPr lang="en-US" sz="2400" dirty="0">
                <a:solidFill>
                  <a:schemeClr val="bg1"/>
                </a:solidFill>
                <a:latin typeface="+mj-lt"/>
                <a:cs typeface="Segoe UI Semilight" panose="020B0402040204020203" pitchFamily="34" charset="0"/>
              </a:rPr>
            </a:br>
            <a:r>
              <a:rPr lang="en-US" sz="2400" dirty="0">
                <a:solidFill>
                  <a:schemeClr val="bg1"/>
                </a:solidFill>
                <a:latin typeface="+mj-lt"/>
                <a:cs typeface="Segoe UI Semilight" panose="020B0402040204020203" pitchFamily="34" charset="0"/>
              </a:rPr>
              <a:t>scope for the purpose of granting access</a:t>
            </a:r>
          </a:p>
        </p:txBody>
      </p:sp>
      <p:sp>
        <p:nvSpPr>
          <p:cNvPr id="46" name="Rectangle 45">
            <a:extLst>
              <a:ext uri="{FF2B5EF4-FFF2-40B4-BE49-F238E27FC236}">
                <a16:creationId xmlns:a16="http://schemas.microsoft.com/office/drawing/2014/main" id="{E500AF5A-97DA-4C11-A921-278850B8DB58}"/>
              </a:ext>
              <a:ext uri="{C183D7F6-B498-43B3-948B-1728B52AA6E4}">
                <adec:decorative xmlns:adec="http://schemas.microsoft.com/office/drawing/2017/decorative" val="1"/>
              </a:ext>
            </a:extLst>
          </p:cNvPr>
          <p:cNvSpPr/>
          <p:nvPr/>
        </p:nvSpPr>
        <p:spPr bwMode="auto">
          <a:xfrm>
            <a:off x="427037" y="2201863"/>
            <a:ext cx="11582400" cy="4266049"/>
          </a:xfrm>
          <a:prstGeom prst="rect">
            <a:avLst/>
          </a:prstGeom>
          <a:noFill/>
          <a:ln w="19050">
            <a:solidFill>
              <a:schemeClr val="bg1">
                <a:lumMod val="9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spcBef>
                <a:spcPct val="0"/>
              </a:spcBef>
              <a:spcAft>
                <a:spcPct val="0"/>
              </a:spcAft>
            </a:pPr>
            <a:endParaRPr lang="en-IN" sz="2400" err="1">
              <a:gradFill>
                <a:gsLst>
                  <a:gs pos="0">
                    <a:srgbClr val="FFFFFF"/>
                  </a:gs>
                  <a:gs pos="100000">
                    <a:srgbClr val="FFFFFF"/>
                  </a:gs>
                </a:gsLst>
                <a:lin ang="5400000" scaled="0"/>
              </a:gradFill>
              <a:ea typeface="Segoe UI" pitchFamily="34" charset="0"/>
              <a:cs typeface="Segoe UI" pitchFamily="34" charset="0"/>
            </a:endParaRPr>
          </a:p>
        </p:txBody>
      </p:sp>
      <p:grpSp>
        <p:nvGrpSpPr>
          <p:cNvPr id="14" name="Group 13">
            <a:extLst>
              <a:ext uri="{FF2B5EF4-FFF2-40B4-BE49-F238E27FC236}">
                <a16:creationId xmlns:a16="http://schemas.microsoft.com/office/drawing/2014/main" id="{1AB543FE-AB6E-4161-9557-1905316E5CFD}"/>
              </a:ext>
              <a:ext uri="{C183D7F6-B498-43B3-948B-1728B52AA6E4}">
                <adec:decorative xmlns:adec="http://schemas.microsoft.com/office/drawing/2017/decorative" val="1"/>
              </a:ext>
            </a:extLst>
          </p:cNvPr>
          <p:cNvGrpSpPr/>
          <p:nvPr/>
        </p:nvGrpSpPr>
        <p:grpSpPr>
          <a:xfrm>
            <a:off x="541613" y="2248286"/>
            <a:ext cx="11279389" cy="4011038"/>
            <a:chOff x="541613" y="2281842"/>
            <a:chExt cx="11279389" cy="4011038"/>
          </a:xfrm>
        </p:grpSpPr>
        <p:sp>
          <p:nvSpPr>
            <p:cNvPr id="76" name="Oval 75">
              <a:extLst>
                <a:ext uri="{FF2B5EF4-FFF2-40B4-BE49-F238E27FC236}">
                  <a16:creationId xmlns:a16="http://schemas.microsoft.com/office/drawing/2014/main" id="{EBAFA273-8C16-40D9-8927-8D4383494A11}"/>
                </a:ext>
              </a:extLst>
            </p:cNvPr>
            <p:cNvSpPr/>
            <p:nvPr/>
          </p:nvSpPr>
          <p:spPr>
            <a:xfrm>
              <a:off x="4348266" y="2281842"/>
              <a:ext cx="365760" cy="365760"/>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sz="1600">
                  <a:solidFill>
                    <a:schemeClr val="bg1"/>
                  </a:solidFill>
                  <a:latin typeface="+mj-lt"/>
                </a:rPr>
                <a:t>1</a:t>
              </a:r>
            </a:p>
          </p:txBody>
        </p:sp>
        <p:sp>
          <p:nvSpPr>
            <p:cNvPr id="75" name="Rectangle 74">
              <a:extLst>
                <a:ext uri="{FF2B5EF4-FFF2-40B4-BE49-F238E27FC236}">
                  <a16:creationId xmlns:a16="http://schemas.microsoft.com/office/drawing/2014/main" id="{DADA8E8E-29E1-4E10-9395-6CAF48E5FC5E}"/>
                </a:ext>
              </a:extLst>
            </p:cNvPr>
            <p:cNvSpPr/>
            <p:nvPr/>
          </p:nvSpPr>
          <p:spPr>
            <a:xfrm>
              <a:off x="4738434" y="2288160"/>
              <a:ext cx="3114441" cy="338554"/>
            </a:xfrm>
            <a:prstGeom prst="rect">
              <a:avLst/>
            </a:prstGeom>
            <a:solidFill>
              <a:schemeClr val="accent2">
                <a:lumMod val="75000"/>
              </a:schemeClr>
            </a:solidFill>
            <a:ln w="190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pPr algn="ctr"/>
              <a:r>
                <a:rPr lang="en-US" sz="1600" dirty="0">
                  <a:solidFill>
                    <a:schemeClr val="bg1"/>
                  </a:solidFill>
                  <a:latin typeface="+mj-lt"/>
                </a:rPr>
                <a:t>Security principal</a:t>
              </a:r>
            </a:p>
          </p:txBody>
        </p:sp>
        <p:sp>
          <p:nvSpPr>
            <p:cNvPr id="68" name="Rectangle: Rounded Corners 11">
              <a:extLst>
                <a:ext uri="{FF2B5EF4-FFF2-40B4-BE49-F238E27FC236}">
                  <a16:creationId xmlns:a16="http://schemas.microsoft.com/office/drawing/2014/main" id="{B7A1FE2D-8334-4973-8452-746AA1A0FA57}"/>
                </a:ext>
                <a:ext uri="{C183D7F6-B498-43B3-948B-1728B52AA6E4}">
                  <adec:decorative xmlns:adec="http://schemas.microsoft.com/office/drawing/2017/decorative" val="1"/>
                </a:ext>
              </a:extLst>
            </p:cNvPr>
            <p:cNvSpPr/>
            <p:nvPr/>
          </p:nvSpPr>
          <p:spPr>
            <a:xfrm>
              <a:off x="4739239" y="2626714"/>
              <a:ext cx="3102269" cy="794006"/>
            </a:xfrm>
            <a:prstGeom prst="roundRect">
              <a:avLst>
                <a:gd name="adj" fmla="val 0"/>
              </a:avLst>
            </a:prstGeom>
            <a:solidFill>
              <a:srgbClr val="E6E6E6"/>
            </a:solidFill>
            <a:ln w="19050">
              <a:solidFill>
                <a:schemeClr val="accent2">
                  <a:lumMod val="75000"/>
                </a:schemeClr>
              </a:solidFill>
              <a:prstDash val="dash"/>
            </a:ln>
          </p:spPr>
          <p:style>
            <a:lnRef idx="2">
              <a:schemeClr val="dk1"/>
            </a:lnRef>
            <a:fillRef idx="1">
              <a:schemeClr val="lt1"/>
            </a:fillRef>
            <a:effectRef idx="0">
              <a:schemeClr val="dk1"/>
            </a:effectRef>
            <a:fontRef idx="minor">
              <a:schemeClr val="dk1"/>
            </a:fontRef>
          </p:style>
          <p:txBody>
            <a:bodyPr rtlCol="0" anchor="ctr"/>
            <a:lstStyle/>
            <a:p>
              <a:pPr algn="ctr"/>
              <a:endParaRPr lang="en-US" sz="1836"/>
            </a:p>
          </p:txBody>
        </p:sp>
        <p:sp>
          <p:nvSpPr>
            <p:cNvPr id="65" name="Freeform 30">
              <a:extLst>
                <a:ext uri="{FF2B5EF4-FFF2-40B4-BE49-F238E27FC236}">
                  <a16:creationId xmlns:a16="http://schemas.microsoft.com/office/drawing/2014/main" id="{23758121-20D2-48A3-84A5-EC4F81BD5ECB}"/>
                </a:ext>
                <a:ext uri="{C183D7F6-B498-43B3-948B-1728B52AA6E4}">
                  <adec:decorative xmlns:adec="http://schemas.microsoft.com/office/drawing/2017/decorative" val="1"/>
                </a:ext>
              </a:extLst>
            </p:cNvPr>
            <p:cNvSpPr>
              <a:spLocks/>
            </p:cNvSpPr>
            <p:nvPr/>
          </p:nvSpPr>
          <p:spPr bwMode="auto">
            <a:xfrm>
              <a:off x="5025787" y="2676632"/>
              <a:ext cx="362308" cy="376620"/>
            </a:xfrm>
            <a:custGeom>
              <a:avLst/>
              <a:gdLst>
                <a:gd name="connsiteX0" fmla="*/ 195412 w 714986"/>
                <a:gd name="connsiteY0" fmla="*/ 433884 h 743230"/>
                <a:gd name="connsiteX1" fmla="*/ 244700 w 714986"/>
                <a:gd name="connsiteY1" fmla="*/ 444841 h 743230"/>
                <a:gd name="connsiteX2" fmla="*/ 308613 w 714986"/>
                <a:gd name="connsiteY2" fmla="*/ 482444 h 743230"/>
                <a:gd name="connsiteX3" fmla="*/ 404211 w 714986"/>
                <a:gd name="connsiteY3" fmla="*/ 526269 h 743230"/>
                <a:gd name="connsiteX4" fmla="*/ 483560 w 714986"/>
                <a:gd name="connsiteY4" fmla="*/ 517612 h 743230"/>
                <a:gd name="connsiteX5" fmla="*/ 546389 w 714986"/>
                <a:gd name="connsiteY5" fmla="*/ 472434 h 743230"/>
                <a:gd name="connsiteX6" fmla="*/ 608677 w 714986"/>
                <a:gd name="connsiteY6" fmla="*/ 471893 h 743230"/>
                <a:gd name="connsiteX7" fmla="*/ 645779 w 714986"/>
                <a:gd name="connsiteY7" fmla="*/ 512742 h 743230"/>
                <a:gd name="connsiteX8" fmla="*/ 705900 w 714986"/>
                <a:gd name="connsiteY8" fmla="*/ 668836 h 743230"/>
                <a:gd name="connsiteX9" fmla="*/ 714837 w 714986"/>
                <a:gd name="connsiteY9" fmla="*/ 734303 h 743230"/>
                <a:gd name="connsiteX10" fmla="*/ 706171 w 714986"/>
                <a:gd name="connsiteY10" fmla="*/ 743230 h 743230"/>
                <a:gd name="connsiteX11" fmla="*/ 357360 w 714986"/>
                <a:gd name="connsiteY11" fmla="*/ 742960 h 743230"/>
                <a:gd name="connsiteX12" fmla="*/ 11799 w 714986"/>
                <a:gd name="connsiteY12" fmla="*/ 742960 h 743230"/>
                <a:gd name="connsiteX13" fmla="*/ 154 w 714986"/>
                <a:gd name="connsiteY13" fmla="*/ 731056 h 743230"/>
                <a:gd name="connsiteX14" fmla="*/ 75711 w 714986"/>
                <a:gd name="connsiteY14" fmla="*/ 508685 h 743230"/>
                <a:gd name="connsiteX15" fmla="*/ 146123 w 714986"/>
                <a:gd name="connsiteY15" fmla="*/ 445652 h 743230"/>
                <a:gd name="connsiteX16" fmla="*/ 195412 w 714986"/>
                <a:gd name="connsiteY16" fmla="*/ 433884 h 743230"/>
                <a:gd name="connsiteX17" fmla="*/ 377050 w 714986"/>
                <a:gd name="connsiteY17" fmla="*/ 469 h 743230"/>
                <a:gd name="connsiteX18" fmla="*/ 483059 w 714986"/>
                <a:gd name="connsiteY18" fmla="*/ 26164 h 743230"/>
                <a:gd name="connsiteX19" fmla="*/ 595466 w 714986"/>
                <a:gd name="connsiteY19" fmla="*/ 213607 h 743230"/>
                <a:gd name="connsiteX20" fmla="*/ 562963 w 714986"/>
                <a:gd name="connsiteY20" fmla="*/ 346412 h 743230"/>
                <a:gd name="connsiteX21" fmla="*/ 426719 w 714986"/>
                <a:gd name="connsiteY21" fmla="*/ 432965 h 743230"/>
                <a:gd name="connsiteX22" fmla="*/ 297518 w 714986"/>
                <a:gd name="connsiteY22" fmla="*/ 396451 h 743230"/>
                <a:gd name="connsiteX23" fmla="*/ 203800 w 714986"/>
                <a:gd name="connsiteY23" fmla="*/ 231729 h 743230"/>
                <a:gd name="connsiteX24" fmla="*/ 202175 w 714986"/>
                <a:gd name="connsiteY24" fmla="*/ 203328 h 743230"/>
                <a:gd name="connsiteX25" fmla="*/ 276120 w 714986"/>
                <a:gd name="connsiteY25" fmla="*/ 41311 h 743230"/>
                <a:gd name="connsiteX26" fmla="*/ 377050 w 714986"/>
                <a:gd name="connsiteY26" fmla="*/ 469 h 743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14986" h="743230">
                  <a:moveTo>
                    <a:pt x="195412" y="433884"/>
                  </a:moveTo>
                  <a:cubicBezTo>
                    <a:pt x="211864" y="434290"/>
                    <a:pt x="228316" y="438483"/>
                    <a:pt x="244700" y="444841"/>
                  </a:cubicBezTo>
                  <a:cubicBezTo>
                    <a:pt x="267991" y="454038"/>
                    <a:pt x="287489" y="469729"/>
                    <a:pt x="308613" y="482444"/>
                  </a:cubicBezTo>
                  <a:cubicBezTo>
                    <a:pt x="338944" y="500569"/>
                    <a:pt x="369547" y="517612"/>
                    <a:pt x="404211" y="526269"/>
                  </a:cubicBezTo>
                  <a:cubicBezTo>
                    <a:pt x="431834" y="533302"/>
                    <a:pt x="457832" y="529245"/>
                    <a:pt x="483560" y="517612"/>
                  </a:cubicBezTo>
                  <a:cubicBezTo>
                    <a:pt x="507933" y="506791"/>
                    <a:pt x="528245" y="490830"/>
                    <a:pt x="546389" y="472434"/>
                  </a:cubicBezTo>
                  <a:cubicBezTo>
                    <a:pt x="566971" y="451333"/>
                    <a:pt x="590532" y="458908"/>
                    <a:pt x="608677" y="471893"/>
                  </a:cubicBezTo>
                  <a:cubicBezTo>
                    <a:pt x="624113" y="482714"/>
                    <a:pt x="634675" y="497864"/>
                    <a:pt x="645779" y="512742"/>
                  </a:cubicBezTo>
                  <a:cubicBezTo>
                    <a:pt x="680172" y="559273"/>
                    <a:pt x="696421" y="612566"/>
                    <a:pt x="705900" y="668836"/>
                  </a:cubicBezTo>
                  <a:cubicBezTo>
                    <a:pt x="709691" y="690478"/>
                    <a:pt x="712399" y="712390"/>
                    <a:pt x="714837" y="734303"/>
                  </a:cubicBezTo>
                  <a:cubicBezTo>
                    <a:pt x="715649" y="741607"/>
                    <a:pt x="713212" y="743230"/>
                    <a:pt x="706171" y="743230"/>
                  </a:cubicBezTo>
                  <a:cubicBezTo>
                    <a:pt x="589991" y="742960"/>
                    <a:pt x="473540" y="742960"/>
                    <a:pt x="357360" y="742960"/>
                  </a:cubicBezTo>
                  <a:cubicBezTo>
                    <a:pt x="242263" y="742960"/>
                    <a:pt x="127166" y="742960"/>
                    <a:pt x="11799" y="742960"/>
                  </a:cubicBezTo>
                  <a:cubicBezTo>
                    <a:pt x="-117" y="742960"/>
                    <a:pt x="-388" y="742960"/>
                    <a:pt x="154" y="731056"/>
                  </a:cubicBezTo>
                  <a:cubicBezTo>
                    <a:pt x="3133" y="649628"/>
                    <a:pt x="26694" y="574693"/>
                    <a:pt x="75711" y="508685"/>
                  </a:cubicBezTo>
                  <a:cubicBezTo>
                    <a:pt x="94939" y="482985"/>
                    <a:pt x="117688" y="461072"/>
                    <a:pt x="146123" y="445652"/>
                  </a:cubicBezTo>
                  <a:cubicBezTo>
                    <a:pt x="162508" y="436860"/>
                    <a:pt x="178960" y="433479"/>
                    <a:pt x="195412" y="433884"/>
                  </a:cubicBezTo>
                  <a:close/>
                  <a:moveTo>
                    <a:pt x="377050" y="469"/>
                  </a:moveTo>
                  <a:cubicBezTo>
                    <a:pt x="413312" y="-2168"/>
                    <a:pt x="450420" y="6284"/>
                    <a:pt x="483059" y="26164"/>
                  </a:cubicBezTo>
                  <a:cubicBezTo>
                    <a:pt x="553212" y="68900"/>
                    <a:pt x="588965" y="132733"/>
                    <a:pt x="595466" y="213607"/>
                  </a:cubicBezTo>
                  <a:cubicBezTo>
                    <a:pt x="599258" y="261211"/>
                    <a:pt x="588695" y="305840"/>
                    <a:pt x="562963" y="346412"/>
                  </a:cubicBezTo>
                  <a:cubicBezTo>
                    <a:pt x="531543" y="396451"/>
                    <a:pt x="486309" y="426744"/>
                    <a:pt x="426719" y="432965"/>
                  </a:cubicBezTo>
                  <a:cubicBezTo>
                    <a:pt x="379048" y="437834"/>
                    <a:pt x="335710" y="424580"/>
                    <a:pt x="297518" y="396451"/>
                  </a:cubicBezTo>
                  <a:cubicBezTo>
                    <a:pt x="241992" y="355608"/>
                    <a:pt x="212197" y="299619"/>
                    <a:pt x="203800" y="231729"/>
                  </a:cubicBezTo>
                  <a:cubicBezTo>
                    <a:pt x="202717" y="222262"/>
                    <a:pt x="202717" y="213066"/>
                    <a:pt x="202175" y="203328"/>
                  </a:cubicBezTo>
                  <a:cubicBezTo>
                    <a:pt x="204071" y="139225"/>
                    <a:pt x="225740" y="83506"/>
                    <a:pt x="276120" y="41311"/>
                  </a:cubicBezTo>
                  <a:cubicBezTo>
                    <a:pt x="305373" y="16833"/>
                    <a:pt x="340789" y="3106"/>
                    <a:pt x="377050" y="469"/>
                  </a:cubicBezTo>
                  <a:close/>
                </a:path>
              </a:pathLst>
            </a:custGeom>
            <a:solidFill>
              <a:schemeClr val="tx2"/>
            </a:solidFill>
            <a:ln>
              <a:noFill/>
            </a:ln>
          </p:spPr>
          <p:txBody>
            <a:bodyPr vert="horz" wrap="square" lIns="91440" tIns="45720" rIns="91440" bIns="45720" numCol="1" anchor="t" anchorCtr="0" compatLnSpc="1">
              <a:prstTxWarp prst="textNoShape">
                <a:avLst/>
              </a:prstTxWarp>
              <a:noAutofit/>
            </a:bodyPr>
            <a:lstStyle/>
            <a:p>
              <a:endParaRPr lang="en-US"/>
            </a:p>
          </p:txBody>
        </p:sp>
        <p:sp>
          <p:nvSpPr>
            <p:cNvPr id="69" name="TextBox 68">
              <a:extLst>
                <a:ext uri="{FF2B5EF4-FFF2-40B4-BE49-F238E27FC236}">
                  <a16:creationId xmlns:a16="http://schemas.microsoft.com/office/drawing/2014/main" id="{3D8655F5-4EF6-4AF4-B8AF-9015E81BB5D9}"/>
                </a:ext>
              </a:extLst>
            </p:cNvPr>
            <p:cNvSpPr txBox="1"/>
            <p:nvPr/>
          </p:nvSpPr>
          <p:spPr>
            <a:xfrm>
              <a:off x="5029032" y="3141592"/>
              <a:ext cx="314189" cy="184666"/>
            </a:xfrm>
            <a:prstGeom prst="rect">
              <a:avLst/>
            </a:prstGeom>
            <a:noFill/>
          </p:spPr>
          <p:txBody>
            <a:bodyPr wrap="square" lIns="0" tIns="0" rIns="0" bIns="0" rtlCol="0" anchor="ctr">
              <a:spAutoFit/>
            </a:bodyPr>
            <a:lstStyle/>
            <a:p>
              <a:pPr algn="ctr"/>
              <a:r>
                <a:rPr lang="en-US" sz="1200">
                  <a:latin typeface="+mj-lt"/>
                </a:rPr>
                <a:t>User</a:t>
              </a:r>
            </a:p>
          </p:txBody>
        </p:sp>
        <p:pic>
          <p:nvPicPr>
            <p:cNvPr id="72" name="Picture 71">
              <a:extLst>
                <a:ext uri="{FF2B5EF4-FFF2-40B4-BE49-F238E27FC236}">
                  <a16:creationId xmlns:a16="http://schemas.microsoft.com/office/drawing/2014/main" id="{A6FEB0BD-FDF4-4DED-8836-DB327B0A9DBE}"/>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757639" y="2673852"/>
              <a:ext cx="557784" cy="402336"/>
            </a:xfrm>
            <a:prstGeom prst="rect">
              <a:avLst/>
            </a:prstGeom>
          </p:spPr>
        </p:pic>
        <p:sp>
          <p:nvSpPr>
            <p:cNvPr id="67" name="TextBox 66">
              <a:extLst>
                <a:ext uri="{FF2B5EF4-FFF2-40B4-BE49-F238E27FC236}">
                  <a16:creationId xmlns:a16="http://schemas.microsoft.com/office/drawing/2014/main" id="{E3AFA71B-3ED6-48B7-9753-426AABA71EB5}"/>
                </a:ext>
              </a:extLst>
            </p:cNvPr>
            <p:cNvSpPr txBox="1"/>
            <p:nvPr/>
          </p:nvSpPr>
          <p:spPr>
            <a:xfrm>
              <a:off x="5815362" y="3141592"/>
              <a:ext cx="437876" cy="184666"/>
            </a:xfrm>
            <a:prstGeom prst="rect">
              <a:avLst/>
            </a:prstGeom>
            <a:noFill/>
          </p:spPr>
          <p:txBody>
            <a:bodyPr wrap="square" lIns="0" tIns="0" rIns="0" bIns="0" rtlCol="0" anchor="ctr">
              <a:spAutoFit/>
            </a:bodyPr>
            <a:lstStyle/>
            <a:p>
              <a:pPr algn="ctr"/>
              <a:r>
                <a:rPr lang="en-US" sz="1200">
                  <a:latin typeface="+mj-lt"/>
                </a:rPr>
                <a:t>Group</a:t>
              </a:r>
            </a:p>
          </p:txBody>
        </p:sp>
        <p:pic>
          <p:nvPicPr>
            <p:cNvPr id="87" name="Picture 86">
              <a:extLst>
                <a:ext uri="{FF2B5EF4-FFF2-40B4-BE49-F238E27FC236}">
                  <a16:creationId xmlns:a16="http://schemas.microsoft.com/office/drawing/2014/main" id="{72389798-32CC-47D5-A2EF-32CE52BB06AF}"/>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930946" y="2687739"/>
              <a:ext cx="560832" cy="376428"/>
            </a:xfrm>
            <a:prstGeom prst="rect">
              <a:avLst/>
            </a:prstGeom>
          </p:spPr>
        </p:pic>
        <p:sp>
          <p:nvSpPr>
            <p:cNvPr id="70" name="TextBox 69">
              <a:extLst>
                <a:ext uri="{FF2B5EF4-FFF2-40B4-BE49-F238E27FC236}">
                  <a16:creationId xmlns:a16="http://schemas.microsoft.com/office/drawing/2014/main" id="{F6A7E448-3520-4CD7-B831-FE87E34F1E9E}"/>
                </a:ext>
              </a:extLst>
            </p:cNvPr>
            <p:cNvSpPr txBox="1"/>
            <p:nvPr/>
          </p:nvSpPr>
          <p:spPr>
            <a:xfrm>
              <a:off x="6637382" y="3141592"/>
              <a:ext cx="1147302" cy="184666"/>
            </a:xfrm>
            <a:prstGeom prst="rect">
              <a:avLst/>
            </a:prstGeom>
            <a:noFill/>
          </p:spPr>
          <p:txBody>
            <a:bodyPr wrap="square" lIns="0" tIns="0" rIns="0" bIns="0" rtlCol="0" anchor="ctr">
              <a:spAutoFit/>
            </a:bodyPr>
            <a:lstStyle/>
            <a:p>
              <a:pPr algn="ctr"/>
              <a:r>
                <a:rPr lang="en-US" sz="1200">
                  <a:latin typeface="+mj-lt"/>
                </a:rPr>
                <a:t>Service principal</a:t>
              </a:r>
            </a:p>
          </p:txBody>
        </p:sp>
        <p:cxnSp>
          <p:nvCxnSpPr>
            <p:cNvPr id="93" name="Straight Arrow Connector 92" descr="Arrow pointing from Service principal to Role assignment">
              <a:extLst>
                <a:ext uri="{FF2B5EF4-FFF2-40B4-BE49-F238E27FC236}">
                  <a16:creationId xmlns:a16="http://schemas.microsoft.com/office/drawing/2014/main" id="{9CC8F0DC-3EAA-4E9D-AAB6-E18715265177}"/>
                </a:ext>
              </a:extLst>
            </p:cNvPr>
            <p:cNvCxnSpPr>
              <a:cxnSpLocks/>
            </p:cNvCxnSpPr>
            <p:nvPr/>
          </p:nvCxnSpPr>
          <p:spPr>
            <a:xfrm>
              <a:off x="6209454" y="3424238"/>
              <a:ext cx="0" cy="274451"/>
            </a:xfrm>
            <a:prstGeom prst="straightConnector1">
              <a:avLst/>
            </a:prstGeom>
            <a:ln w="19050">
              <a:solidFill>
                <a:srgbClr val="FF0000"/>
              </a:solidFill>
              <a:tailEnd type="triangle" w="lg" len="med"/>
            </a:ln>
          </p:spPr>
          <p:style>
            <a:lnRef idx="1">
              <a:schemeClr val="accent1"/>
            </a:lnRef>
            <a:fillRef idx="0">
              <a:schemeClr val="accent1"/>
            </a:fillRef>
            <a:effectRef idx="0">
              <a:schemeClr val="accent1"/>
            </a:effectRef>
            <a:fontRef idx="minor">
              <a:schemeClr val="tx1"/>
            </a:fontRef>
          </p:style>
        </p:cxnSp>
        <p:sp>
          <p:nvSpPr>
            <p:cNvPr id="102" name="Rectangle 101">
              <a:extLst>
                <a:ext uri="{FF2B5EF4-FFF2-40B4-BE49-F238E27FC236}">
                  <a16:creationId xmlns:a16="http://schemas.microsoft.com/office/drawing/2014/main" id="{299BA033-DEA3-4E45-8E9F-877FE78DDB8E}"/>
                </a:ext>
              </a:extLst>
            </p:cNvPr>
            <p:cNvSpPr/>
            <p:nvPr/>
          </p:nvSpPr>
          <p:spPr>
            <a:xfrm>
              <a:off x="4503613" y="3744409"/>
              <a:ext cx="3420446" cy="346172"/>
            </a:xfrm>
            <a:prstGeom prst="rect">
              <a:avLst/>
            </a:prstGeom>
            <a:solidFill>
              <a:srgbClr val="243A5E"/>
            </a:solidFill>
            <a:ln w="19050">
              <a:solidFill>
                <a:srgbClr val="243A5E"/>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sz="1400">
                  <a:solidFill>
                    <a:schemeClr val="bg1"/>
                  </a:solidFill>
                  <a:latin typeface="+mj-lt"/>
                </a:rPr>
                <a:t>Role assignment</a:t>
              </a:r>
            </a:p>
          </p:txBody>
        </p:sp>
        <p:sp>
          <p:nvSpPr>
            <p:cNvPr id="103" name="Rectangle 102">
              <a:extLst>
                <a:ext uri="{FF2B5EF4-FFF2-40B4-BE49-F238E27FC236}">
                  <a16:creationId xmlns:a16="http://schemas.microsoft.com/office/drawing/2014/main" id="{08D22BAB-3339-46D4-B374-53E1C78D96BE}"/>
                </a:ext>
                <a:ext uri="{C183D7F6-B498-43B3-948B-1728B52AA6E4}">
                  <adec:decorative xmlns:adec="http://schemas.microsoft.com/office/drawing/2017/decorative" val="1"/>
                </a:ext>
              </a:extLst>
            </p:cNvPr>
            <p:cNvSpPr/>
            <p:nvPr/>
          </p:nvSpPr>
          <p:spPr>
            <a:xfrm>
              <a:off x="4508489" y="4076830"/>
              <a:ext cx="3410695" cy="2096125"/>
            </a:xfrm>
            <a:prstGeom prst="rect">
              <a:avLst/>
            </a:prstGeom>
            <a:noFill/>
            <a:ln w="19050">
              <a:solidFill>
                <a:srgbClr val="00188D"/>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IN" sz="1428"/>
            </a:p>
          </p:txBody>
        </p:sp>
        <p:sp>
          <p:nvSpPr>
            <p:cNvPr id="105" name="TextBox 104">
              <a:extLst>
                <a:ext uri="{FF2B5EF4-FFF2-40B4-BE49-F238E27FC236}">
                  <a16:creationId xmlns:a16="http://schemas.microsoft.com/office/drawing/2014/main" id="{DA8149C0-6BAD-438D-AE53-36AFDB31CAEF}"/>
                </a:ext>
              </a:extLst>
            </p:cNvPr>
            <p:cNvSpPr txBox="1"/>
            <p:nvPr/>
          </p:nvSpPr>
          <p:spPr>
            <a:xfrm>
              <a:off x="4620152" y="5886016"/>
              <a:ext cx="1912669" cy="276999"/>
            </a:xfrm>
            <a:prstGeom prst="rect">
              <a:avLst/>
            </a:prstGeom>
            <a:noFill/>
          </p:spPr>
          <p:txBody>
            <a:bodyPr wrap="square" rtlCol="0" anchor="ctr">
              <a:noAutofit/>
            </a:bodyPr>
            <a:lstStyle/>
            <a:p>
              <a:pPr algn="ctr"/>
              <a:r>
                <a:rPr lang="en-US" sz="1200">
                  <a:latin typeface="+mj-lt"/>
                  <a:cs typeface="Segoe UI" panose="020B0502040204020203" pitchFamily="34" charset="0"/>
                </a:rPr>
                <a:t>Contributor</a:t>
              </a:r>
            </a:p>
          </p:txBody>
        </p:sp>
        <p:sp>
          <p:nvSpPr>
            <p:cNvPr id="104" name="Rectangle: Rounded Corners 40">
              <a:extLst>
                <a:ext uri="{FF2B5EF4-FFF2-40B4-BE49-F238E27FC236}">
                  <a16:creationId xmlns:a16="http://schemas.microsoft.com/office/drawing/2014/main" id="{934B7253-E6CD-4712-8AB5-BD2B14516DFA}"/>
                </a:ext>
              </a:extLst>
            </p:cNvPr>
            <p:cNvSpPr/>
            <p:nvPr/>
          </p:nvSpPr>
          <p:spPr>
            <a:xfrm>
              <a:off x="4621952" y="4169480"/>
              <a:ext cx="1909069" cy="1733236"/>
            </a:xfrm>
            <a:prstGeom prst="roundRect">
              <a:avLst>
                <a:gd name="adj" fmla="val 0"/>
              </a:avLst>
            </a:prstGeom>
            <a:solidFill>
              <a:schemeClr val="bg1"/>
            </a:solidFill>
            <a:ln w="19050">
              <a:solidFill>
                <a:srgbClr val="00188E"/>
              </a:solidFill>
            </a:ln>
          </p:spPr>
          <p:style>
            <a:lnRef idx="2">
              <a:schemeClr val="dk1"/>
            </a:lnRef>
            <a:fillRef idx="1">
              <a:schemeClr val="lt1"/>
            </a:fillRef>
            <a:effectRef idx="0">
              <a:schemeClr val="dk1"/>
            </a:effectRef>
            <a:fontRef idx="minor">
              <a:schemeClr val="dk1"/>
            </a:fontRef>
          </p:style>
          <p:txBody>
            <a:bodyPr rIns="0" rtlCol="0" anchor="ctr">
              <a:noAutofit/>
            </a:bodyPr>
            <a:lstStyle/>
            <a:p>
              <a:r>
                <a:rPr lang="en-US" sz="1400">
                  <a:latin typeface="Consolas" panose="020B0609020204030204" pitchFamily="49" charset="0"/>
                </a:rPr>
                <a:t>"Actions": [</a:t>
              </a:r>
            </a:p>
            <a:p>
              <a:r>
                <a:rPr lang="en-US" sz="1400">
                  <a:latin typeface="Consolas" panose="020B0609020204030204" pitchFamily="49" charset="0"/>
                </a:rPr>
                <a:t> "*"</a:t>
              </a:r>
            </a:p>
            <a:p>
              <a:r>
                <a:rPr lang="en-US" sz="1400">
                  <a:latin typeface="Consolas" panose="020B0609020204030204" pitchFamily="49" charset="0"/>
                </a:rPr>
                <a:t>],</a:t>
              </a:r>
            </a:p>
            <a:p>
              <a:r>
                <a:rPr lang="en-US" sz="1400">
                  <a:latin typeface="Consolas" panose="020B0609020204030204" pitchFamily="49" charset="0"/>
                </a:rPr>
                <a:t>"</a:t>
              </a:r>
              <a:r>
                <a:rPr lang="en-US" sz="1400" err="1">
                  <a:latin typeface="Consolas" panose="020B0609020204030204" pitchFamily="49" charset="0"/>
                </a:rPr>
                <a:t>NotActions</a:t>
              </a:r>
              <a:r>
                <a:rPr lang="en-US" sz="1400">
                  <a:latin typeface="Consolas" panose="020B0609020204030204" pitchFamily="49" charset="0"/>
                </a:rPr>
                <a:t>": [</a:t>
              </a:r>
            </a:p>
            <a:p>
              <a:r>
                <a:rPr lang="en-US" sz="1400">
                  <a:latin typeface="Consolas" panose="020B0609020204030204" pitchFamily="49" charset="0"/>
                </a:rPr>
                <a:t> "Auth/*/Delete",</a:t>
              </a:r>
            </a:p>
            <a:p>
              <a:r>
                <a:rPr lang="en-US" sz="1400">
                  <a:latin typeface="Consolas" panose="020B0609020204030204" pitchFamily="49" charset="0"/>
                </a:rPr>
                <a:t> "Auth/*/Write",</a:t>
              </a:r>
            </a:p>
            <a:p>
              <a:r>
                <a:rPr lang="en-US" sz="1400">
                  <a:latin typeface="Consolas" panose="020B0609020204030204" pitchFamily="49" charset="0"/>
                </a:rPr>
                <a:t> "Auth/elevate"</a:t>
              </a:r>
            </a:p>
            <a:p>
              <a:r>
                <a:rPr lang="en-US" sz="1400">
                  <a:latin typeface="Consolas" panose="020B0609020204030204" pitchFamily="49" charset="0"/>
                </a:rPr>
                <a:t>]</a:t>
              </a:r>
            </a:p>
          </p:txBody>
        </p:sp>
        <p:pic>
          <p:nvPicPr>
            <p:cNvPr id="132" name="Picture 131">
              <a:extLst>
                <a:ext uri="{FF2B5EF4-FFF2-40B4-BE49-F238E27FC236}">
                  <a16:creationId xmlns:a16="http://schemas.microsoft.com/office/drawing/2014/main" id="{61DDEE83-33AD-474C-ADB2-1AC28BE59AE7}"/>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919579" y="4185004"/>
              <a:ext cx="557784" cy="402336"/>
            </a:xfrm>
            <a:prstGeom prst="rect">
              <a:avLst/>
            </a:prstGeom>
          </p:spPr>
        </p:pic>
        <p:sp>
          <p:nvSpPr>
            <p:cNvPr id="107" name="TextBox 106">
              <a:extLst>
                <a:ext uri="{FF2B5EF4-FFF2-40B4-BE49-F238E27FC236}">
                  <a16:creationId xmlns:a16="http://schemas.microsoft.com/office/drawing/2014/main" id="{DE345456-211B-4487-A27F-D3F84BC50764}"/>
                </a:ext>
              </a:extLst>
            </p:cNvPr>
            <p:cNvSpPr txBox="1"/>
            <p:nvPr/>
          </p:nvSpPr>
          <p:spPr>
            <a:xfrm>
              <a:off x="6512133" y="4598009"/>
              <a:ext cx="1460325" cy="276999"/>
            </a:xfrm>
            <a:prstGeom prst="rect">
              <a:avLst/>
            </a:prstGeom>
            <a:noFill/>
          </p:spPr>
          <p:txBody>
            <a:bodyPr wrap="square" rtlCol="0" anchor="ctr">
              <a:noAutofit/>
            </a:bodyPr>
            <a:lstStyle/>
            <a:p>
              <a:pPr algn="ctr"/>
              <a:r>
                <a:rPr lang="en-US" sz="1200">
                  <a:latin typeface="+mj-lt"/>
                  <a:cs typeface="Segoe UI" panose="020B0502040204020203" pitchFamily="34" charset="0"/>
                </a:rPr>
                <a:t>Marketing group</a:t>
              </a:r>
            </a:p>
          </p:txBody>
        </p:sp>
        <p:pic>
          <p:nvPicPr>
            <p:cNvPr id="130" name="Graphic 129">
              <a:extLst>
                <a:ext uri="{FF2B5EF4-FFF2-40B4-BE49-F238E27FC236}">
                  <a16:creationId xmlns:a16="http://schemas.microsoft.com/office/drawing/2014/main" id="{C2A34A70-3BDF-4C14-8DB2-59CC80AF6255}"/>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6949458" y="4954565"/>
              <a:ext cx="566295" cy="566295"/>
            </a:xfrm>
            <a:prstGeom prst="rect">
              <a:avLst/>
            </a:prstGeom>
          </p:spPr>
        </p:pic>
        <p:sp>
          <p:nvSpPr>
            <p:cNvPr id="106" name="TextBox 105">
              <a:extLst>
                <a:ext uri="{FF2B5EF4-FFF2-40B4-BE49-F238E27FC236}">
                  <a16:creationId xmlns:a16="http://schemas.microsoft.com/office/drawing/2014/main" id="{952F4380-1B8B-4444-9B65-7BD65040AE2C}"/>
                </a:ext>
              </a:extLst>
            </p:cNvPr>
            <p:cNvSpPr txBox="1"/>
            <p:nvPr/>
          </p:nvSpPr>
          <p:spPr>
            <a:xfrm>
              <a:off x="6440608" y="5520860"/>
              <a:ext cx="1575665" cy="461665"/>
            </a:xfrm>
            <a:prstGeom prst="rect">
              <a:avLst/>
            </a:prstGeom>
            <a:noFill/>
          </p:spPr>
          <p:txBody>
            <a:bodyPr wrap="square" rtlCol="0" anchor="ctr">
              <a:noAutofit/>
            </a:bodyPr>
            <a:lstStyle/>
            <a:p>
              <a:pPr algn="ctr"/>
              <a:r>
                <a:rPr lang="en-US" sz="1200">
                  <a:latin typeface="+mj-lt"/>
                  <a:cs typeface="Segoe UI" panose="020B0502040204020203" pitchFamily="34" charset="0"/>
                </a:rPr>
                <a:t>Pharma-sales</a:t>
              </a:r>
              <a:br>
                <a:rPr lang="en-US" sz="1200">
                  <a:latin typeface="Segoe UI" panose="020B0502040204020203" pitchFamily="34" charset="0"/>
                  <a:cs typeface="Segoe UI" panose="020B0502040204020203" pitchFamily="34" charset="0"/>
                </a:rPr>
              </a:br>
              <a:r>
                <a:rPr lang="en-US" sz="1200">
                  <a:cs typeface="Segoe UI" panose="020B0502040204020203" pitchFamily="34" charset="0"/>
                </a:rPr>
                <a:t>Resource group</a:t>
              </a:r>
            </a:p>
          </p:txBody>
        </p:sp>
        <p:sp>
          <p:nvSpPr>
            <p:cNvPr id="99" name="Oval 98">
              <a:extLst>
                <a:ext uri="{FF2B5EF4-FFF2-40B4-BE49-F238E27FC236}">
                  <a16:creationId xmlns:a16="http://schemas.microsoft.com/office/drawing/2014/main" id="{2DB50D1F-E982-4C67-AE35-21F5749EBBDA}"/>
                </a:ext>
              </a:extLst>
            </p:cNvPr>
            <p:cNvSpPr/>
            <p:nvPr/>
          </p:nvSpPr>
          <p:spPr>
            <a:xfrm>
              <a:off x="541613" y="3711071"/>
              <a:ext cx="365760" cy="365760"/>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IN" sz="1600">
                  <a:solidFill>
                    <a:schemeClr val="bg1"/>
                  </a:solidFill>
                  <a:latin typeface="+mj-lt"/>
                </a:rPr>
                <a:t>2</a:t>
              </a:r>
            </a:p>
          </p:txBody>
        </p:sp>
        <p:sp>
          <p:nvSpPr>
            <p:cNvPr id="98" name="Rectangle 97">
              <a:extLst>
                <a:ext uri="{FF2B5EF4-FFF2-40B4-BE49-F238E27FC236}">
                  <a16:creationId xmlns:a16="http://schemas.microsoft.com/office/drawing/2014/main" id="{A5C03AC1-77C7-4100-B70E-E2C0ED40AB30}"/>
                </a:ext>
              </a:extLst>
            </p:cNvPr>
            <p:cNvSpPr/>
            <p:nvPr/>
          </p:nvSpPr>
          <p:spPr>
            <a:xfrm>
              <a:off x="936287" y="3764785"/>
              <a:ext cx="3013598" cy="323635"/>
            </a:xfrm>
            <a:prstGeom prst="rect">
              <a:avLst/>
            </a:prstGeom>
            <a:solidFill>
              <a:schemeClr val="accent2">
                <a:lumMod val="75000"/>
              </a:schemeClr>
            </a:solidFill>
            <a:ln w="190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sz="1400">
                  <a:solidFill>
                    <a:schemeClr val="bg1"/>
                  </a:solidFill>
                  <a:latin typeface="+mj-lt"/>
                </a:rPr>
                <a:t>Role definition</a:t>
              </a:r>
            </a:p>
          </p:txBody>
        </p:sp>
        <p:sp>
          <p:nvSpPr>
            <p:cNvPr id="94" name="Rectangle: Rounded Corners 12">
              <a:extLst>
                <a:ext uri="{FF2B5EF4-FFF2-40B4-BE49-F238E27FC236}">
                  <a16:creationId xmlns:a16="http://schemas.microsoft.com/office/drawing/2014/main" id="{8983F707-3348-4369-9330-C00A3BCAF2BD}"/>
                </a:ext>
                <a:ext uri="{C183D7F6-B498-43B3-948B-1728B52AA6E4}">
                  <adec:decorative xmlns:adec="http://schemas.microsoft.com/office/drawing/2017/decorative" val="1"/>
                </a:ext>
              </a:extLst>
            </p:cNvPr>
            <p:cNvSpPr/>
            <p:nvPr/>
          </p:nvSpPr>
          <p:spPr>
            <a:xfrm>
              <a:off x="929260" y="4088420"/>
              <a:ext cx="3020626" cy="2204460"/>
            </a:xfrm>
            <a:prstGeom prst="roundRect">
              <a:avLst>
                <a:gd name="adj" fmla="val 0"/>
              </a:avLst>
            </a:prstGeom>
            <a:solidFill>
              <a:srgbClr val="E6E6E6"/>
            </a:solidFill>
            <a:ln w="19050">
              <a:solidFill>
                <a:schemeClr val="accent2">
                  <a:lumMod val="75000"/>
                </a:schemeClr>
              </a:solidFill>
              <a:prstDash val="dash"/>
            </a:ln>
          </p:spPr>
          <p:style>
            <a:lnRef idx="2">
              <a:schemeClr val="dk1"/>
            </a:lnRef>
            <a:fillRef idx="1">
              <a:schemeClr val="lt1"/>
            </a:fillRef>
            <a:effectRef idx="0">
              <a:schemeClr val="dk1"/>
            </a:effectRef>
            <a:fontRef idx="minor">
              <a:schemeClr val="dk1"/>
            </a:fontRef>
          </p:style>
          <p:txBody>
            <a:bodyPr rtlCol="0" anchor="ctr">
              <a:noAutofit/>
            </a:bodyPr>
            <a:lstStyle/>
            <a:p>
              <a:pPr algn="ctr"/>
              <a:endParaRPr lang="en-US" sz="1530"/>
            </a:p>
          </p:txBody>
        </p:sp>
        <p:sp>
          <p:nvSpPr>
            <p:cNvPr id="96" name="Rectangle: Rounded Corners 37">
              <a:extLst>
                <a:ext uri="{FF2B5EF4-FFF2-40B4-BE49-F238E27FC236}">
                  <a16:creationId xmlns:a16="http://schemas.microsoft.com/office/drawing/2014/main" id="{110FD95F-04C9-41A6-B297-BD404A8CED95}"/>
                </a:ext>
              </a:extLst>
            </p:cNvPr>
            <p:cNvSpPr/>
            <p:nvPr/>
          </p:nvSpPr>
          <p:spPr>
            <a:xfrm>
              <a:off x="1062470" y="4090008"/>
              <a:ext cx="2754205" cy="1678862"/>
            </a:xfrm>
            <a:prstGeom prst="roundRect">
              <a:avLst>
                <a:gd name="adj" fmla="val 0"/>
              </a:avLst>
            </a:prstGeom>
            <a:ln w="19050">
              <a:solidFill>
                <a:srgbClr val="00188F"/>
              </a:solidFill>
            </a:ln>
          </p:spPr>
          <p:style>
            <a:lnRef idx="2">
              <a:schemeClr val="dk1"/>
            </a:lnRef>
            <a:fillRef idx="1">
              <a:schemeClr val="lt1"/>
            </a:fillRef>
            <a:effectRef idx="0">
              <a:schemeClr val="dk1"/>
            </a:effectRef>
            <a:fontRef idx="minor">
              <a:schemeClr val="dk1"/>
            </a:fontRef>
          </p:style>
          <p:txBody>
            <a:bodyPr rtlCol="0" anchor="ctr">
              <a:noAutofit/>
            </a:bodyPr>
            <a:lstStyle/>
            <a:p>
              <a:r>
                <a:rPr lang="en-US" sz="1400">
                  <a:latin typeface="Consolas" panose="020B0609020204030204" pitchFamily="49" charset="0"/>
                </a:rPr>
                <a:t>Owner</a:t>
              </a:r>
            </a:p>
            <a:p>
              <a:r>
                <a:rPr lang="en-US" sz="1400">
                  <a:latin typeface="Consolas" panose="020B0609020204030204" pitchFamily="49" charset="0"/>
                </a:rPr>
                <a:t>Contributor</a:t>
              </a:r>
            </a:p>
            <a:p>
              <a:r>
                <a:rPr lang="en-US" sz="1400">
                  <a:latin typeface="Consolas" panose="020B0609020204030204" pitchFamily="49" charset="0"/>
                </a:rPr>
                <a:t>Reader</a:t>
              </a:r>
            </a:p>
            <a:p>
              <a:r>
                <a:rPr lang="en-US" sz="1400">
                  <a:latin typeface="Consolas" panose="020B0609020204030204" pitchFamily="49" charset="0"/>
                </a:rPr>
                <a:t>…</a:t>
              </a:r>
            </a:p>
            <a:p>
              <a:r>
                <a:rPr lang="en-US" sz="1400">
                  <a:latin typeface="Consolas" panose="020B0609020204030204" pitchFamily="49" charset="0"/>
                </a:rPr>
                <a:t>Backup Operator</a:t>
              </a:r>
            </a:p>
            <a:p>
              <a:r>
                <a:rPr lang="en-US" sz="1400">
                  <a:latin typeface="Consolas" panose="020B0609020204030204" pitchFamily="49" charset="0"/>
                </a:rPr>
                <a:t>Security Reader</a:t>
              </a:r>
            </a:p>
            <a:p>
              <a:r>
                <a:rPr lang="en-US" sz="1400">
                  <a:latin typeface="Consolas" panose="020B0609020204030204" pitchFamily="49" charset="0"/>
                </a:rPr>
                <a:t>Contributor</a:t>
              </a:r>
            </a:p>
          </p:txBody>
        </p:sp>
        <p:sp>
          <p:nvSpPr>
            <p:cNvPr id="97" name="Rectangle: Rounded Corners 38">
              <a:extLst>
                <a:ext uri="{FF2B5EF4-FFF2-40B4-BE49-F238E27FC236}">
                  <a16:creationId xmlns:a16="http://schemas.microsoft.com/office/drawing/2014/main" id="{AE764362-EC39-40A5-AE36-7B6A24BED780}"/>
                </a:ext>
              </a:extLst>
            </p:cNvPr>
            <p:cNvSpPr/>
            <p:nvPr/>
          </p:nvSpPr>
          <p:spPr>
            <a:xfrm>
              <a:off x="1062470" y="5704597"/>
              <a:ext cx="2754204" cy="543293"/>
            </a:xfrm>
            <a:prstGeom prst="roundRect">
              <a:avLst>
                <a:gd name="adj" fmla="val 0"/>
              </a:avLst>
            </a:prstGeom>
            <a:ln w="19050">
              <a:solidFill>
                <a:srgbClr val="00188F"/>
              </a:solidFill>
            </a:ln>
          </p:spPr>
          <p:style>
            <a:lnRef idx="2">
              <a:schemeClr val="dk1"/>
            </a:lnRef>
            <a:fillRef idx="1">
              <a:schemeClr val="lt1"/>
            </a:fillRef>
            <a:effectRef idx="0">
              <a:schemeClr val="dk1"/>
            </a:effectRef>
            <a:fontRef idx="minor">
              <a:schemeClr val="dk1"/>
            </a:fontRef>
          </p:style>
          <p:txBody>
            <a:bodyPr rtlCol="0" anchor="ctr">
              <a:noAutofit/>
            </a:bodyPr>
            <a:lstStyle/>
            <a:p>
              <a:r>
                <a:rPr lang="en-US" sz="1400">
                  <a:latin typeface="Consolas" panose="020B0609020204030204" pitchFamily="49" charset="0"/>
                </a:rPr>
                <a:t>Reader Support Tickets</a:t>
              </a:r>
            </a:p>
            <a:p>
              <a:r>
                <a:rPr lang="en-US" sz="1400">
                  <a:latin typeface="Consolas" panose="020B0609020204030204" pitchFamily="49" charset="0"/>
                </a:rPr>
                <a:t>Virtual Machine Operator</a:t>
              </a:r>
            </a:p>
          </p:txBody>
        </p:sp>
        <p:cxnSp>
          <p:nvCxnSpPr>
            <p:cNvPr id="100" name="Elbow Connector 35" descr="Arrow pointing from Role definition to Role assignment">
              <a:extLst>
                <a:ext uri="{FF2B5EF4-FFF2-40B4-BE49-F238E27FC236}">
                  <a16:creationId xmlns:a16="http://schemas.microsoft.com/office/drawing/2014/main" id="{6B8D0D0B-F843-477D-A1FC-1688597B5A29}"/>
                </a:ext>
              </a:extLst>
            </p:cNvPr>
            <p:cNvCxnSpPr>
              <a:cxnSpLocks/>
            </p:cNvCxnSpPr>
            <p:nvPr/>
          </p:nvCxnSpPr>
          <p:spPr>
            <a:xfrm flipV="1">
              <a:off x="3949919" y="3917495"/>
              <a:ext cx="553694" cy="1181473"/>
            </a:xfrm>
            <a:prstGeom prst="bentConnector3">
              <a:avLst>
                <a:gd name="adj1" fmla="val 50000"/>
              </a:avLst>
            </a:prstGeom>
            <a:ln w="19050">
              <a:solidFill>
                <a:srgbClr val="FF0000"/>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133" name="Elbow Connector 135" descr="Arrow pointing from Scope to Role assignment">
              <a:extLst>
                <a:ext uri="{FF2B5EF4-FFF2-40B4-BE49-F238E27FC236}">
                  <a16:creationId xmlns:a16="http://schemas.microsoft.com/office/drawing/2014/main" id="{B8FC24B7-A770-40F6-86E0-7FF37984B437}"/>
                </a:ext>
              </a:extLst>
            </p:cNvPr>
            <p:cNvCxnSpPr>
              <a:cxnSpLocks/>
              <a:stCxn id="134" idx="1"/>
              <a:endCxn id="102" idx="3"/>
            </p:cNvCxnSpPr>
            <p:nvPr/>
          </p:nvCxnSpPr>
          <p:spPr>
            <a:xfrm rot="10800000">
              <a:off x="7924060" y="3917495"/>
              <a:ext cx="737341" cy="1214200"/>
            </a:xfrm>
            <a:prstGeom prst="bentConnector3">
              <a:avLst>
                <a:gd name="adj1" fmla="val 50000"/>
              </a:avLst>
            </a:prstGeom>
            <a:ln w="19050">
              <a:solidFill>
                <a:srgbClr val="FF0000"/>
              </a:solidFill>
              <a:tailEnd type="triangle" w="lg" len="med"/>
            </a:ln>
          </p:spPr>
          <p:style>
            <a:lnRef idx="1">
              <a:schemeClr val="accent1"/>
            </a:lnRef>
            <a:fillRef idx="0">
              <a:schemeClr val="accent1"/>
            </a:fillRef>
            <a:effectRef idx="0">
              <a:schemeClr val="accent1"/>
            </a:effectRef>
            <a:fontRef idx="minor">
              <a:schemeClr val="tx1"/>
            </a:fontRef>
          </p:style>
        </p:cxnSp>
        <p:sp>
          <p:nvSpPr>
            <p:cNvPr id="136" name="Oval 135">
              <a:extLst>
                <a:ext uri="{FF2B5EF4-FFF2-40B4-BE49-F238E27FC236}">
                  <a16:creationId xmlns:a16="http://schemas.microsoft.com/office/drawing/2014/main" id="{8F96A447-9056-4895-8A61-E1DAADEAA82F}"/>
                </a:ext>
              </a:extLst>
            </p:cNvPr>
            <p:cNvSpPr/>
            <p:nvPr/>
          </p:nvSpPr>
          <p:spPr bwMode="auto">
            <a:xfrm>
              <a:off x="8250335" y="3734615"/>
              <a:ext cx="365760" cy="365760"/>
            </a:xfrm>
            <a:prstGeom prst="ellipse">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72" fontAlgn="base">
                <a:spcBef>
                  <a:spcPct val="0"/>
                </a:spcBef>
                <a:spcAft>
                  <a:spcPct val="0"/>
                </a:spcAft>
              </a:pPr>
              <a:r>
                <a:rPr lang="en-US" sz="1600">
                  <a:solidFill>
                    <a:schemeClr val="bg1"/>
                  </a:solidFill>
                  <a:latin typeface="+mj-lt"/>
                  <a:ea typeface="Segoe UI" pitchFamily="34" charset="0"/>
                  <a:cs typeface="Segoe UI" pitchFamily="34" charset="0"/>
                </a:rPr>
                <a:t>3</a:t>
              </a:r>
              <a:endParaRPr lang="en-IN" sz="1600">
                <a:solidFill>
                  <a:schemeClr val="bg1"/>
                </a:solidFill>
                <a:latin typeface="+mj-lt"/>
                <a:ea typeface="Segoe UI" pitchFamily="34" charset="0"/>
                <a:cs typeface="Segoe UI" pitchFamily="34" charset="0"/>
              </a:endParaRPr>
            </a:p>
          </p:txBody>
        </p:sp>
        <p:sp>
          <p:nvSpPr>
            <p:cNvPr id="135" name="Rectangle 134">
              <a:extLst>
                <a:ext uri="{FF2B5EF4-FFF2-40B4-BE49-F238E27FC236}">
                  <a16:creationId xmlns:a16="http://schemas.microsoft.com/office/drawing/2014/main" id="{F43C9451-7A7E-4A9D-801F-B9EF169032C9}"/>
                </a:ext>
              </a:extLst>
            </p:cNvPr>
            <p:cNvSpPr/>
            <p:nvPr/>
          </p:nvSpPr>
          <p:spPr bwMode="auto">
            <a:xfrm>
              <a:off x="8661400" y="3764132"/>
              <a:ext cx="3159602" cy="338328"/>
            </a:xfrm>
            <a:prstGeom prst="rect">
              <a:avLst/>
            </a:prstGeom>
            <a:solidFill>
              <a:schemeClr val="accent2">
                <a:lumMod val="75000"/>
              </a:schemeClr>
            </a:solidFill>
            <a:ln w="19050">
              <a:solidFill>
                <a:schemeClr val="accent2">
                  <a:lumMod val="7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fontAlgn="base">
                <a:spcBef>
                  <a:spcPct val="0"/>
                </a:spcBef>
                <a:spcAft>
                  <a:spcPct val="0"/>
                </a:spcAft>
              </a:pPr>
              <a:r>
                <a:rPr lang="en-US" sz="1400">
                  <a:solidFill>
                    <a:schemeClr val="bg1"/>
                  </a:solidFill>
                  <a:latin typeface="+mj-lt"/>
                </a:rPr>
                <a:t>Scope</a:t>
              </a:r>
              <a:endParaRPr lang="en-IN" sz="1400">
                <a:solidFill>
                  <a:schemeClr val="bg1"/>
                </a:solidFill>
                <a:latin typeface="+mj-lt"/>
              </a:endParaRPr>
            </a:p>
          </p:txBody>
        </p:sp>
        <p:sp>
          <p:nvSpPr>
            <p:cNvPr id="134" name="Rectangle 133">
              <a:extLst>
                <a:ext uri="{FF2B5EF4-FFF2-40B4-BE49-F238E27FC236}">
                  <a16:creationId xmlns:a16="http://schemas.microsoft.com/office/drawing/2014/main" id="{FD59FDFA-7A22-4AB4-A78E-19C25DF1F242}"/>
                </a:ext>
                <a:ext uri="{C183D7F6-B498-43B3-948B-1728B52AA6E4}">
                  <adec:decorative xmlns:adec="http://schemas.microsoft.com/office/drawing/2017/decorative" val="1"/>
                </a:ext>
              </a:extLst>
            </p:cNvPr>
            <p:cNvSpPr/>
            <p:nvPr/>
          </p:nvSpPr>
          <p:spPr bwMode="auto">
            <a:xfrm>
              <a:off x="8661400" y="4100375"/>
              <a:ext cx="3159602" cy="2062640"/>
            </a:xfrm>
            <a:prstGeom prst="rect">
              <a:avLst/>
            </a:prstGeom>
            <a:solidFill>
              <a:schemeClr val="accent1"/>
            </a:solidFill>
            <a:ln w="19050">
              <a:solidFill>
                <a:schemeClr val="accent2">
                  <a:lumMod val="75000"/>
                </a:schemeClr>
              </a:solidFill>
              <a:prstDash val="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spcBef>
                  <a:spcPct val="0"/>
                </a:spcBef>
                <a:spcAft>
                  <a:spcPct val="0"/>
                </a:spcAft>
              </a:pPr>
              <a:endParaRPr lang="en-IN" sz="2400" err="1">
                <a:gradFill>
                  <a:gsLst>
                    <a:gs pos="0">
                      <a:srgbClr val="FFFFFF"/>
                    </a:gs>
                    <a:gs pos="100000">
                      <a:srgbClr val="FFFFFF"/>
                    </a:gs>
                  </a:gsLst>
                  <a:lin ang="5400000" scaled="0"/>
                </a:gradFill>
                <a:ea typeface="Segoe UI" pitchFamily="34" charset="0"/>
                <a:cs typeface="Segoe UI" pitchFamily="34" charset="0"/>
              </a:endParaRPr>
            </a:p>
          </p:txBody>
        </p:sp>
        <p:pic>
          <p:nvPicPr>
            <p:cNvPr id="149" name="Graphic 148">
              <a:extLst>
                <a:ext uri="{FF2B5EF4-FFF2-40B4-BE49-F238E27FC236}">
                  <a16:creationId xmlns:a16="http://schemas.microsoft.com/office/drawing/2014/main" id="{0707B692-990A-4471-8843-B417AC1EE58E}"/>
                </a:ext>
                <a:ext uri="{C183D7F6-B498-43B3-948B-1728B52AA6E4}">
                  <adec:decorative xmlns:adec="http://schemas.microsoft.com/office/drawing/2017/decorative" val="1"/>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8810894" y="4136498"/>
              <a:ext cx="431354" cy="431355"/>
            </a:xfrm>
            <a:prstGeom prst="rect">
              <a:avLst/>
            </a:prstGeom>
          </p:spPr>
        </p:pic>
        <p:sp>
          <p:nvSpPr>
            <p:cNvPr id="137" name="TextBox 136">
              <a:extLst>
                <a:ext uri="{FF2B5EF4-FFF2-40B4-BE49-F238E27FC236}">
                  <a16:creationId xmlns:a16="http://schemas.microsoft.com/office/drawing/2014/main" id="{87A173A4-B79F-4E1A-8E79-378963E9F2C6}"/>
                </a:ext>
              </a:extLst>
            </p:cNvPr>
            <p:cNvSpPr txBox="1"/>
            <p:nvPr/>
          </p:nvSpPr>
          <p:spPr>
            <a:xfrm>
              <a:off x="9365332" y="4237502"/>
              <a:ext cx="1460325" cy="184666"/>
            </a:xfrm>
            <a:prstGeom prst="rect">
              <a:avLst/>
            </a:prstGeom>
            <a:noFill/>
          </p:spPr>
          <p:txBody>
            <a:bodyPr wrap="square" lIns="0" tIns="0" rIns="0" bIns="0" rtlCol="0" anchor="ctr">
              <a:noAutofit/>
            </a:bodyPr>
            <a:lstStyle/>
            <a:p>
              <a:pPr algn="ctr"/>
              <a:r>
                <a:rPr lang="en-US" sz="1200">
                  <a:latin typeface="+mj-lt"/>
                  <a:cs typeface="Segoe UI" panose="020B0502040204020203" pitchFamily="34" charset="0"/>
                </a:rPr>
                <a:t>Management group</a:t>
              </a:r>
            </a:p>
          </p:txBody>
        </p:sp>
        <p:sp>
          <p:nvSpPr>
            <p:cNvPr id="147" name="Rectangle 12" descr="Arrow pointing down">
              <a:extLst>
                <a:ext uri="{FF2B5EF4-FFF2-40B4-BE49-F238E27FC236}">
                  <a16:creationId xmlns:a16="http://schemas.microsoft.com/office/drawing/2014/main" id="{D0E8BB80-9188-4344-B35D-6EE9AE82D72C}"/>
                </a:ext>
              </a:extLst>
            </p:cNvPr>
            <p:cNvSpPr/>
            <p:nvPr/>
          </p:nvSpPr>
          <p:spPr bwMode="auto">
            <a:xfrm>
              <a:off x="9026572" y="4538179"/>
              <a:ext cx="362099" cy="203060"/>
            </a:xfrm>
            <a:custGeom>
              <a:avLst/>
              <a:gdLst>
                <a:gd name="connsiteX0" fmla="*/ 0 w 1310640"/>
                <a:gd name="connsiteY0" fmla="*/ 0 h 1205017"/>
                <a:gd name="connsiteX1" fmla="*/ 1310640 w 1310640"/>
                <a:gd name="connsiteY1" fmla="*/ 0 h 1205017"/>
                <a:gd name="connsiteX2" fmla="*/ 1310640 w 1310640"/>
                <a:gd name="connsiteY2" fmla="*/ 1205017 h 1205017"/>
                <a:gd name="connsiteX3" fmla="*/ 0 w 1310640"/>
                <a:gd name="connsiteY3" fmla="*/ 1205017 h 1205017"/>
                <a:gd name="connsiteX4" fmla="*/ 0 w 1310640"/>
                <a:gd name="connsiteY4" fmla="*/ 0 h 1205017"/>
                <a:gd name="connsiteX0" fmla="*/ 1310640 w 1402080"/>
                <a:gd name="connsiteY0" fmla="*/ 0 h 1205017"/>
                <a:gd name="connsiteX1" fmla="*/ 1310640 w 1402080"/>
                <a:gd name="connsiteY1" fmla="*/ 1205017 h 1205017"/>
                <a:gd name="connsiteX2" fmla="*/ 0 w 1402080"/>
                <a:gd name="connsiteY2" fmla="*/ 1205017 h 1205017"/>
                <a:gd name="connsiteX3" fmla="*/ 0 w 1402080"/>
                <a:gd name="connsiteY3" fmla="*/ 0 h 1205017"/>
                <a:gd name="connsiteX4" fmla="*/ 1402080 w 1402080"/>
                <a:gd name="connsiteY4" fmla="*/ 91440 h 1205017"/>
                <a:gd name="connsiteX0" fmla="*/ 1310640 w 1310640"/>
                <a:gd name="connsiteY0" fmla="*/ 0 h 1205017"/>
                <a:gd name="connsiteX1" fmla="*/ 1310640 w 1310640"/>
                <a:gd name="connsiteY1" fmla="*/ 1205017 h 1205017"/>
                <a:gd name="connsiteX2" fmla="*/ 0 w 1310640"/>
                <a:gd name="connsiteY2" fmla="*/ 1205017 h 1205017"/>
                <a:gd name="connsiteX3" fmla="*/ 0 w 1310640"/>
                <a:gd name="connsiteY3" fmla="*/ 0 h 1205017"/>
                <a:gd name="connsiteX0" fmla="*/ 1310640 w 1310640"/>
                <a:gd name="connsiteY0" fmla="*/ 1205017 h 1205017"/>
                <a:gd name="connsiteX1" fmla="*/ 0 w 1310640"/>
                <a:gd name="connsiteY1" fmla="*/ 1205017 h 1205017"/>
                <a:gd name="connsiteX2" fmla="*/ 0 w 1310640"/>
                <a:gd name="connsiteY2" fmla="*/ 0 h 1205017"/>
              </a:gdLst>
              <a:ahLst/>
              <a:cxnLst>
                <a:cxn ang="0">
                  <a:pos x="connsiteX0" y="connsiteY0"/>
                </a:cxn>
                <a:cxn ang="0">
                  <a:pos x="connsiteX1" y="connsiteY1"/>
                </a:cxn>
                <a:cxn ang="0">
                  <a:pos x="connsiteX2" y="connsiteY2"/>
                </a:cxn>
              </a:cxnLst>
              <a:rect l="l" t="t" r="r" b="b"/>
              <a:pathLst>
                <a:path w="1310640" h="1205017">
                  <a:moveTo>
                    <a:pt x="1310640" y="1205017"/>
                  </a:moveTo>
                  <a:lnTo>
                    <a:pt x="0" y="1205017"/>
                  </a:lnTo>
                  <a:lnTo>
                    <a:pt x="0" y="0"/>
                  </a:lnTo>
                </a:path>
              </a:pathLst>
            </a:custGeom>
            <a:noFill/>
            <a:ln w="1905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spcBef>
                  <a:spcPct val="0"/>
                </a:spcBef>
                <a:spcAft>
                  <a:spcPct val="0"/>
                </a:spcAft>
              </a:pPr>
              <a:endParaRPr lang="en-IN" sz="2400" err="1">
                <a:gradFill>
                  <a:gsLst>
                    <a:gs pos="0">
                      <a:srgbClr val="FFFFFF"/>
                    </a:gs>
                    <a:gs pos="100000">
                      <a:srgbClr val="FFFFFF"/>
                    </a:gs>
                  </a:gsLst>
                  <a:lin ang="5400000" scaled="0"/>
                </a:gradFill>
                <a:ea typeface="Segoe UI" pitchFamily="34" charset="0"/>
                <a:cs typeface="Segoe UI" pitchFamily="34" charset="0"/>
              </a:endParaRPr>
            </a:p>
          </p:txBody>
        </p:sp>
        <p:pic>
          <p:nvPicPr>
            <p:cNvPr id="150" name="Picture 149">
              <a:extLst>
                <a:ext uri="{FF2B5EF4-FFF2-40B4-BE49-F238E27FC236}">
                  <a16:creationId xmlns:a16="http://schemas.microsoft.com/office/drawing/2014/main" id="{166A8B6F-1D2D-49ED-9128-7A3FCE5C0B12}"/>
                </a:ext>
                <a:ext uri="{C183D7F6-B498-43B3-948B-1728B52AA6E4}">
                  <adec:decorative xmlns:adec="http://schemas.microsoft.com/office/drawing/2017/decorative" val="1"/>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9431254" y="4668156"/>
              <a:ext cx="269974" cy="269974"/>
            </a:xfrm>
            <a:prstGeom prst="rect">
              <a:avLst/>
            </a:prstGeom>
          </p:spPr>
        </p:pic>
        <p:sp>
          <p:nvSpPr>
            <p:cNvPr id="138" name="TextBox 137">
              <a:extLst>
                <a:ext uri="{FF2B5EF4-FFF2-40B4-BE49-F238E27FC236}">
                  <a16:creationId xmlns:a16="http://schemas.microsoft.com/office/drawing/2014/main" id="{1E5E4F08-8468-4FFA-AF63-9FAE62CB3784}"/>
                </a:ext>
              </a:extLst>
            </p:cNvPr>
            <p:cNvSpPr txBox="1"/>
            <p:nvPr/>
          </p:nvSpPr>
          <p:spPr>
            <a:xfrm>
              <a:off x="9701228" y="4668156"/>
              <a:ext cx="962935" cy="184666"/>
            </a:xfrm>
            <a:prstGeom prst="rect">
              <a:avLst/>
            </a:prstGeom>
            <a:noFill/>
          </p:spPr>
          <p:txBody>
            <a:bodyPr wrap="square" lIns="0" tIns="0" rIns="0" bIns="0" rtlCol="0" anchor="ctr">
              <a:noAutofit/>
            </a:bodyPr>
            <a:lstStyle/>
            <a:p>
              <a:pPr algn="ctr"/>
              <a:r>
                <a:rPr lang="en-US" sz="1200">
                  <a:latin typeface="+mj-lt"/>
                  <a:cs typeface="Segoe UI" panose="020B0502040204020203" pitchFamily="34" charset="0"/>
                </a:rPr>
                <a:t>Subscription</a:t>
              </a:r>
            </a:p>
          </p:txBody>
        </p:sp>
        <p:sp>
          <p:nvSpPr>
            <p:cNvPr id="146" name="Rectangle 12" descr="Arrow pointing down">
              <a:extLst>
                <a:ext uri="{FF2B5EF4-FFF2-40B4-BE49-F238E27FC236}">
                  <a16:creationId xmlns:a16="http://schemas.microsoft.com/office/drawing/2014/main" id="{F19505B9-35AC-4D8F-8DBF-E89444D3BD25}"/>
                </a:ext>
              </a:extLst>
            </p:cNvPr>
            <p:cNvSpPr/>
            <p:nvPr/>
          </p:nvSpPr>
          <p:spPr bwMode="auto">
            <a:xfrm>
              <a:off x="9523703" y="5028793"/>
              <a:ext cx="200718" cy="232292"/>
            </a:xfrm>
            <a:custGeom>
              <a:avLst/>
              <a:gdLst>
                <a:gd name="connsiteX0" fmla="*/ 0 w 1310640"/>
                <a:gd name="connsiteY0" fmla="*/ 0 h 1205017"/>
                <a:gd name="connsiteX1" fmla="*/ 1310640 w 1310640"/>
                <a:gd name="connsiteY1" fmla="*/ 0 h 1205017"/>
                <a:gd name="connsiteX2" fmla="*/ 1310640 w 1310640"/>
                <a:gd name="connsiteY2" fmla="*/ 1205017 h 1205017"/>
                <a:gd name="connsiteX3" fmla="*/ 0 w 1310640"/>
                <a:gd name="connsiteY3" fmla="*/ 1205017 h 1205017"/>
                <a:gd name="connsiteX4" fmla="*/ 0 w 1310640"/>
                <a:gd name="connsiteY4" fmla="*/ 0 h 1205017"/>
                <a:gd name="connsiteX0" fmla="*/ 1310640 w 1402080"/>
                <a:gd name="connsiteY0" fmla="*/ 0 h 1205017"/>
                <a:gd name="connsiteX1" fmla="*/ 1310640 w 1402080"/>
                <a:gd name="connsiteY1" fmla="*/ 1205017 h 1205017"/>
                <a:gd name="connsiteX2" fmla="*/ 0 w 1402080"/>
                <a:gd name="connsiteY2" fmla="*/ 1205017 h 1205017"/>
                <a:gd name="connsiteX3" fmla="*/ 0 w 1402080"/>
                <a:gd name="connsiteY3" fmla="*/ 0 h 1205017"/>
                <a:gd name="connsiteX4" fmla="*/ 1402080 w 1402080"/>
                <a:gd name="connsiteY4" fmla="*/ 91440 h 1205017"/>
                <a:gd name="connsiteX0" fmla="*/ 1310640 w 1310640"/>
                <a:gd name="connsiteY0" fmla="*/ 0 h 1205017"/>
                <a:gd name="connsiteX1" fmla="*/ 1310640 w 1310640"/>
                <a:gd name="connsiteY1" fmla="*/ 1205017 h 1205017"/>
                <a:gd name="connsiteX2" fmla="*/ 0 w 1310640"/>
                <a:gd name="connsiteY2" fmla="*/ 1205017 h 1205017"/>
                <a:gd name="connsiteX3" fmla="*/ 0 w 1310640"/>
                <a:gd name="connsiteY3" fmla="*/ 0 h 1205017"/>
                <a:gd name="connsiteX0" fmla="*/ 1310640 w 1310640"/>
                <a:gd name="connsiteY0" fmla="*/ 1205017 h 1205017"/>
                <a:gd name="connsiteX1" fmla="*/ 0 w 1310640"/>
                <a:gd name="connsiteY1" fmla="*/ 1205017 h 1205017"/>
                <a:gd name="connsiteX2" fmla="*/ 0 w 1310640"/>
                <a:gd name="connsiteY2" fmla="*/ 0 h 1205017"/>
              </a:gdLst>
              <a:ahLst/>
              <a:cxnLst>
                <a:cxn ang="0">
                  <a:pos x="connsiteX0" y="connsiteY0"/>
                </a:cxn>
                <a:cxn ang="0">
                  <a:pos x="connsiteX1" y="connsiteY1"/>
                </a:cxn>
                <a:cxn ang="0">
                  <a:pos x="connsiteX2" y="connsiteY2"/>
                </a:cxn>
              </a:cxnLst>
              <a:rect l="l" t="t" r="r" b="b"/>
              <a:pathLst>
                <a:path w="1310640" h="1205017">
                  <a:moveTo>
                    <a:pt x="1310640" y="1205017"/>
                  </a:moveTo>
                  <a:lnTo>
                    <a:pt x="0" y="1205017"/>
                  </a:lnTo>
                  <a:lnTo>
                    <a:pt x="0" y="0"/>
                  </a:lnTo>
                </a:path>
              </a:pathLst>
            </a:custGeom>
            <a:noFill/>
            <a:ln w="1905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spcBef>
                  <a:spcPct val="0"/>
                </a:spcBef>
                <a:spcAft>
                  <a:spcPct val="0"/>
                </a:spcAft>
              </a:pPr>
              <a:endParaRPr lang="en-IN" sz="2400" err="1">
                <a:gradFill>
                  <a:gsLst>
                    <a:gs pos="0">
                      <a:srgbClr val="FFFFFF"/>
                    </a:gs>
                    <a:gs pos="100000">
                      <a:srgbClr val="FFFFFF"/>
                    </a:gs>
                  </a:gsLst>
                  <a:lin ang="5400000" scaled="0"/>
                </a:gradFill>
                <a:ea typeface="Segoe UI" pitchFamily="34" charset="0"/>
                <a:cs typeface="Segoe UI" pitchFamily="34" charset="0"/>
              </a:endParaRPr>
            </a:p>
          </p:txBody>
        </p:sp>
        <p:pic>
          <p:nvPicPr>
            <p:cNvPr id="141" name="Graphic 140">
              <a:extLst>
                <a:ext uri="{FF2B5EF4-FFF2-40B4-BE49-F238E27FC236}">
                  <a16:creationId xmlns:a16="http://schemas.microsoft.com/office/drawing/2014/main" id="{57EE7D0B-A727-4FF0-B09C-B0BE3947B3F4}"/>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9775071" y="5028793"/>
              <a:ext cx="362099" cy="362099"/>
            </a:xfrm>
            <a:prstGeom prst="rect">
              <a:avLst/>
            </a:prstGeom>
          </p:spPr>
        </p:pic>
        <p:sp>
          <p:nvSpPr>
            <p:cNvPr id="139" name="TextBox 138">
              <a:extLst>
                <a:ext uri="{FF2B5EF4-FFF2-40B4-BE49-F238E27FC236}">
                  <a16:creationId xmlns:a16="http://schemas.microsoft.com/office/drawing/2014/main" id="{F5D2F368-7140-4F8D-95B4-92463777211F}"/>
                </a:ext>
              </a:extLst>
            </p:cNvPr>
            <p:cNvSpPr txBox="1"/>
            <p:nvPr/>
          </p:nvSpPr>
          <p:spPr>
            <a:xfrm>
              <a:off x="10187820" y="5098810"/>
              <a:ext cx="1157063" cy="184666"/>
            </a:xfrm>
            <a:prstGeom prst="rect">
              <a:avLst/>
            </a:prstGeom>
            <a:noFill/>
          </p:spPr>
          <p:txBody>
            <a:bodyPr wrap="square" lIns="0" tIns="0" rIns="0" bIns="0" rtlCol="0" anchor="ctr">
              <a:noAutofit/>
            </a:bodyPr>
            <a:lstStyle/>
            <a:p>
              <a:pPr algn="ctr"/>
              <a:r>
                <a:rPr lang="en-US" sz="1200">
                  <a:latin typeface="+mj-lt"/>
                  <a:cs typeface="Segoe UI" panose="020B0502040204020203" pitchFamily="34" charset="0"/>
                </a:rPr>
                <a:t>Resource group</a:t>
              </a:r>
            </a:p>
          </p:txBody>
        </p:sp>
        <p:sp>
          <p:nvSpPr>
            <p:cNvPr id="145" name="Rectangle 12" descr="Arrow pointing down">
              <a:extLst>
                <a:ext uri="{FF2B5EF4-FFF2-40B4-BE49-F238E27FC236}">
                  <a16:creationId xmlns:a16="http://schemas.microsoft.com/office/drawing/2014/main" id="{CC57C69F-E19B-4050-9CA4-3A29D0AF3548}"/>
                </a:ext>
              </a:extLst>
            </p:cNvPr>
            <p:cNvSpPr/>
            <p:nvPr/>
          </p:nvSpPr>
          <p:spPr bwMode="auto">
            <a:xfrm>
              <a:off x="9950423" y="5413997"/>
              <a:ext cx="261769" cy="309196"/>
            </a:xfrm>
            <a:custGeom>
              <a:avLst/>
              <a:gdLst>
                <a:gd name="connsiteX0" fmla="*/ 0 w 1310640"/>
                <a:gd name="connsiteY0" fmla="*/ 0 h 1205017"/>
                <a:gd name="connsiteX1" fmla="*/ 1310640 w 1310640"/>
                <a:gd name="connsiteY1" fmla="*/ 0 h 1205017"/>
                <a:gd name="connsiteX2" fmla="*/ 1310640 w 1310640"/>
                <a:gd name="connsiteY2" fmla="*/ 1205017 h 1205017"/>
                <a:gd name="connsiteX3" fmla="*/ 0 w 1310640"/>
                <a:gd name="connsiteY3" fmla="*/ 1205017 h 1205017"/>
                <a:gd name="connsiteX4" fmla="*/ 0 w 1310640"/>
                <a:gd name="connsiteY4" fmla="*/ 0 h 1205017"/>
                <a:gd name="connsiteX0" fmla="*/ 1310640 w 1402080"/>
                <a:gd name="connsiteY0" fmla="*/ 0 h 1205017"/>
                <a:gd name="connsiteX1" fmla="*/ 1310640 w 1402080"/>
                <a:gd name="connsiteY1" fmla="*/ 1205017 h 1205017"/>
                <a:gd name="connsiteX2" fmla="*/ 0 w 1402080"/>
                <a:gd name="connsiteY2" fmla="*/ 1205017 h 1205017"/>
                <a:gd name="connsiteX3" fmla="*/ 0 w 1402080"/>
                <a:gd name="connsiteY3" fmla="*/ 0 h 1205017"/>
                <a:gd name="connsiteX4" fmla="*/ 1402080 w 1402080"/>
                <a:gd name="connsiteY4" fmla="*/ 91440 h 1205017"/>
                <a:gd name="connsiteX0" fmla="*/ 1310640 w 1310640"/>
                <a:gd name="connsiteY0" fmla="*/ 0 h 1205017"/>
                <a:gd name="connsiteX1" fmla="*/ 1310640 w 1310640"/>
                <a:gd name="connsiteY1" fmla="*/ 1205017 h 1205017"/>
                <a:gd name="connsiteX2" fmla="*/ 0 w 1310640"/>
                <a:gd name="connsiteY2" fmla="*/ 1205017 h 1205017"/>
                <a:gd name="connsiteX3" fmla="*/ 0 w 1310640"/>
                <a:gd name="connsiteY3" fmla="*/ 0 h 1205017"/>
                <a:gd name="connsiteX0" fmla="*/ 1310640 w 1310640"/>
                <a:gd name="connsiteY0" fmla="*/ 1205017 h 1205017"/>
                <a:gd name="connsiteX1" fmla="*/ 0 w 1310640"/>
                <a:gd name="connsiteY1" fmla="*/ 1205017 h 1205017"/>
                <a:gd name="connsiteX2" fmla="*/ 0 w 1310640"/>
                <a:gd name="connsiteY2" fmla="*/ 0 h 1205017"/>
              </a:gdLst>
              <a:ahLst/>
              <a:cxnLst>
                <a:cxn ang="0">
                  <a:pos x="connsiteX0" y="connsiteY0"/>
                </a:cxn>
                <a:cxn ang="0">
                  <a:pos x="connsiteX1" y="connsiteY1"/>
                </a:cxn>
                <a:cxn ang="0">
                  <a:pos x="connsiteX2" y="connsiteY2"/>
                </a:cxn>
              </a:cxnLst>
              <a:rect l="l" t="t" r="r" b="b"/>
              <a:pathLst>
                <a:path w="1310640" h="1205017">
                  <a:moveTo>
                    <a:pt x="1310640" y="1205017"/>
                  </a:moveTo>
                  <a:lnTo>
                    <a:pt x="0" y="1205017"/>
                  </a:lnTo>
                  <a:lnTo>
                    <a:pt x="0" y="0"/>
                  </a:lnTo>
                </a:path>
              </a:pathLst>
            </a:custGeom>
            <a:noFill/>
            <a:ln w="1905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spcBef>
                  <a:spcPct val="0"/>
                </a:spcBef>
                <a:spcAft>
                  <a:spcPct val="0"/>
                </a:spcAft>
              </a:pPr>
              <a:endParaRPr lang="en-IN" sz="2400" err="1">
                <a:gradFill>
                  <a:gsLst>
                    <a:gs pos="0">
                      <a:srgbClr val="FFFFFF"/>
                    </a:gs>
                    <a:gs pos="100000">
                      <a:srgbClr val="FFFFFF"/>
                    </a:gs>
                  </a:gsLst>
                  <a:lin ang="5400000" scaled="0"/>
                </a:gradFill>
                <a:ea typeface="Segoe UI" pitchFamily="34" charset="0"/>
                <a:cs typeface="Segoe UI" pitchFamily="34" charset="0"/>
              </a:endParaRPr>
            </a:p>
          </p:txBody>
        </p:sp>
        <p:pic>
          <p:nvPicPr>
            <p:cNvPr id="143" name="Graphic 142">
              <a:extLst>
                <a:ext uri="{FF2B5EF4-FFF2-40B4-BE49-F238E27FC236}">
                  <a16:creationId xmlns:a16="http://schemas.microsoft.com/office/drawing/2014/main" id="{84A83042-7A7C-46E2-9CFB-43B5F04965C9}"/>
                </a:ext>
                <a:ext uri="{C183D7F6-B498-43B3-948B-1728B52AA6E4}">
                  <adec:decorative xmlns:adec="http://schemas.microsoft.com/office/drawing/2017/decorative" val="1"/>
                </a:ext>
              </a:extLst>
            </p:cNvPr>
            <p:cNvPicPr>
              <a:picLocks noChangeAspect="1"/>
            </p:cNvPicPr>
            <p:nvPr/>
          </p:nvPicPr>
          <p:blipFill>
            <a:blip r:embed="rId10">
              <a:extLst>
                <a:ext uri="{28A0092B-C50C-407E-A947-70E740481C1C}">
                  <a14:useLocalDpi xmlns:a14="http://schemas.microsoft.com/office/drawing/2010/main"/>
                </a:ext>
                <a:ext uri="{96DAC541-7B7A-43D3-8B79-37D633B846F1}">
                  <asvg:svgBlip xmlns:asvg="http://schemas.microsoft.com/office/drawing/2016/SVG/main" r:embed="rId11"/>
                </a:ext>
              </a:extLst>
            </a:blip>
            <a:stretch>
              <a:fillRect/>
            </a:stretch>
          </p:blipFill>
          <p:spPr>
            <a:xfrm>
              <a:off x="10219451" y="5517681"/>
              <a:ext cx="359072" cy="359072"/>
            </a:xfrm>
            <a:prstGeom prst="rect">
              <a:avLst/>
            </a:prstGeom>
          </p:spPr>
        </p:pic>
        <p:pic>
          <p:nvPicPr>
            <p:cNvPr id="142" name="Picture 141">
              <a:extLst>
                <a:ext uri="{FF2B5EF4-FFF2-40B4-BE49-F238E27FC236}">
                  <a16:creationId xmlns:a16="http://schemas.microsoft.com/office/drawing/2014/main" id="{DF8C8ABD-A804-44E8-9735-6682405436CD}"/>
                </a:ext>
                <a:ext uri="{C183D7F6-B498-43B3-948B-1728B52AA6E4}">
                  <adec:decorative xmlns:adec="http://schemas.microsoft.com/office/drawing/2017/decorative" val="1"/>
                </a:ext>
              </a:extLst>
            </p:cNvPr>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10800640" y="5526942"/>
              <a:ext cx="264129" cy="340551"/>
            </a:xfrm>
            <a:prstGeom prst="rect">
              <a:avLst/>
            </a:prstGeom>
          </p:spPr>
        </p:pic>
        <p:pic>
          <p:nvPicPr>
            <p:cNvPr id="144" name="Graphic 143">
              <a:extLst>
                <a:ext uri="{FF2B5EF4-FFF2-40B4-BE49-F238E27FC236}">
                  <a16:creationId xmlns:a16="http://schemas.microsoft.com/office/drawing/2014/main" id="{D32538FE-831A-47D5-B246-0858F1B83B55}"/>
                </a:ext>
                <a:ext uri="{C183D7F6-B498-43B3-948B-1728B52AA6E4}">
                  <adec:decorative xmlns:adec="http://schemas.microsoft.com/office/drawing/2017/decorative" val="1"/>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11273159" y="5521884"/>
              <a:ext cx="350668" cy="350667"/>
            </a:xfrm>
            <a:prstGeom prst="rect">
              <a:avLst/>
            </a:prstGeom>
          </p:spPr>
        </p:pic>
        <p:sp>
          <p:nvSpPr>
            <p:cNvPr id="140" name="TextBox 139">
              <a:extLst>
                <a:ext uri="{FF2B5EF4-FFF2-40B4-BE49-F238E27FC236}">
                  <a16:creationId xmlns:a16="http://schemas.microsoft.com/office/drawing/2014/main" id="{E7F9572B-22B5-479A-9313-2FDCC30C538D}"/>
                </a:ext>
              </a:extLst>
            </p:cNvPr>
            <p:cNvSpPr txBox="1"/>
            <p:nvPr/>
          </p:nvSpPr>
          <p:spPr>
            <a:xfrm>
              <a:off x="10610631" y="5918910"/>
              <a:ext cx="642812" cy="184666"/>
            </a:xfrm>
            <a:prstGeom prst="rect">
              <a:avLst/>
            </a:prstGeom>
            <a:noFill/>
          </p:spPr>
          <p:txBody>
            <a:bodyPr wrap="square" lIns="0" tIns="0" rIns="0" bIns="0" rtlCol="0" anchor="ctr">
              <a:noAutofit/>
            </a:bodyPr>
            <a:lstStyle/>
            <a:p>
              <a:pPr algn="ctr"/>
              <a:r>
                <a:rPr lang="en-US" sz="1200">
                  <a:latin typeface="+mj-lt"/>
                  <a:cs typeface="Segoe UI" panose="020B0502040204020203" pitchFamily="34" charset="0"/>
                </a:rPr>
                <a:t>Resource</a:t>
              </a:r>
            </a:p>
          </p:txBody>
        </p:sp>
      </p:grpSp>
    </p:spTree>
    <p:extLst>
      <p:ext uri="{BB962C8B-B14F-4D97-AF65-F5344CB8AC3E}">
        <p14:creationId xmlns:p14="http://schemas.microsoft.com/office/powerpoint/2010/main" val="1335214845"/>
      </p:ext>
    </p:extLst>
  </p:cSld>
  <p:clrMapOvr>
    <a:masterClrMapping/>
  </p:clrMapOvr>
  <p:transition>
    <p:fad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descr="Table listing Azure RBAC roles vs Azure AD administrator roles. ">
            <a:extLst>
              <a:ext uri="{FF2B5EF4-FFF2-40B4-BE49-F238E27FC236}">
                <a16:creationId xmlns:a16="http://schemas.microsoft.com/office/drawing/2014/main" id="{760FCC8E-6ACC-4060-9B3D-E2933E8D1A04}"/>
              </a:ext>
            </a:extLst>
          </p:cNvPr>
          <p:cNvSpPr>
            <a:spLocks noGrp="1"/>
          </p:cNvSpPr>
          <p:nvPr>
            <p:ph type="title"/>
          </p:nvPr>
        </p:nvSpPr>
        <p:spPr/>
        <p:txBody>
          <a:bodyPr/>
          <a:lstStyle/>
          <a:p>
            <a:r>
              <a:rPr lang="en-US" dirty="0"/>
              <a:t>Compare Azure RBAC Roles to Azure AD Roles</a:t>
            </a:r>
          </a:p>
        </p:txBody>
      </p:sp>
      <p:sp>
        <p:nvSpPr>
          <p:cNvPr id="6" name="Rectangle 5">
            <a:extLst>
              <a:ext uri="{FF2B5EF4-FFF2-40B4-BE49-F238E27FC236}">
                <a16:creationId xmlns:a16="http://schemas.microsoft.com/office/drawing/2014/main" id="{87822141-441A-4768-A6BA-7E9DB289DD4F}"/>
              </a:ext>
            </a:extLst>
          </p:cNvPr>
          <p:cNvSpPr/>
          <p:nvPr/>
        </p:nvSpPr>
        <p:spPr>
          <a:xfrm>
            <a:off x="465138" y="1322839"/>
            <a:ext cx="11582400" cy="400110"/>
          </a:xfrm>
          <a:prstGeom prst="rect">
            <a:avLst/>
          </a:prstGeom>
          <a:noFill/>
          <a:ln>
            <a:noFill/>
          </a:ln>
        </p:spPr>
        <p:txBody>
          <a:bodyPr wrap="square" lIns="0" tIns="0" rIns="0" bIns="0" anchor="ctr">
            <a:noAutofit/>
          </a:bodyPr>
          <a:lstStyle/>
          <a:p>
            <a:r>
              <a:rPr lang="en-US" sz="2400" dirty="0">
                <a:latin typeface="+mj-lt"/>
                <a:cs typeface="Segoe UI Semilight" panose="020B0402040204020203" pitchFamily="34" charset="0"/>
              </a:rPr>
              <a:t>Azure and Azure AD offer two types of roles</a:t>
            </a:r>
          </a:p>
        </p:txBody>
      </p:sp>
      <p:graphicFrame>
        <p:nvGraphicFramePr>
          <p:cNvPr id="4" name="Table 3">
            <a:extLst>
              <a:ext uri="{FF2B5EF4-FFF2-40B4-BE49-F238E27FC236}">
                <a16:creationId xmlns:a16="http://schemas.microsoft.com/office/drawing/2014/main" id="{E5A71BA1-B0D9-406E-91CA-6A8012B55DA5}"/>
              </a:ext>
            </a:extLst>
          </p:cNvPr>
          <p:cNvGraphicFramePr>
            <a:graphicFrameLocks noGrp="1"/>
          </p:cNvGraphicFramePr>
          <p:nvPr>
            <p:extLst>
              <p:ext uri="{D42A27DB-BD31-4B8C-83A1-F6EECF244321}">
                <p14:modId xmlns:p14="http://schemas.microsoft.com/office/powerpoint/2010/main" val="3156054649"/>
              </p:ext>
            </p:extLst>
          </p:nvPr>
        </p:nvGraphicFramePr>
        <p:xfrm>
          <a:off x="430084" y="1941068"/>
          <a:ext cx="11582400" cy="3304032"/>
        </p:xfrm>
        <a:graphic>
          <a:graphicData uri="http://schemas.openxmlformats.org/drawingml/2006/table">
            <a:tbl>
              <a:tblPr firstRow="1" firstCol="1" bandCol="1">
                <a:tableStyleId>{69012ECD-51FC-41F1-AA8D-1B2483CD663E}</a:tableStyleId>
              </a:tblPr>
              <a:tblGrid>
                <a:gridCol w="5551523">
                  <a:extLst>
                    <a:ext uri="{9D8B030D-6E8A-4147-A177-3AD203B41FA5}">
                      <a16:colId xmlns:a16="http://schemas.microsoft.com/office/drawing/2014/main" val="1173267169"/>
                    </a:ext>
                  </a:extLst>
                </a:gridCol>
                <a:gridCol w="6030877">
                  <a:extLst>
                    <a:ext uri="{9D8B030D-6E8A-4147-A177-3AD203B41FA5}">
                      <a16:colId xmlns:a16="http://schemas.microsoft.com/office/drawing/2014/main" val="1081038665"/>
                    </a:ext>
                  </a:extLst>
                </a:gridCol>
              </a:tblGrid>
              <a:tr h="484561">
                <a:tc>
                  <a:txBody>
                    <a:bodyPr/>
                    <a:lstStyle/>
                    <a:p>
                      <a:pPr marL="0" marR="0" algn="ctr" defTabSz="932742" rtl="0" eaLnBrk="1" latinLnBrk="0" hangingPunct="1">
                        <a:lnSpc>
                          <a:spcPct val="107000"/>
                        </a:lnSpc>
                        <a:spcBef>
                          <a:spcPts val="0"/>
                        </a:spcBef>
                        <a:spcAft>
                          <a:spcPts val="0"/>
                        </a:spcAft>
                      </a:pPr>
                      <a:r>
                        <a:rPr lang="en-US" sz="2000" b="0" kern="1200" dirty="0">
                          <a:solidFill>
                            <a:schemeClr val="bg1"/>
                          </a:solidFill>
                          <a:effectLst/>
                          <a:latin typeface="+mj-lt"/>
                          <a:ea typeface="+mn-ea"/>
                          <a:cs typeface="+mn-cs"/>
                        </a:rPr>
                        <a:t>Azure RBAC roles</a:t>
                      </a:r>
                    </a:p>
                  </a:txBody>
                  <a:tcPr anchor="ctr">
                    <a:lnL w="6350" cap="flat" cmpd="sng" algn="ctr">
                      <a:solidFill>
                        <a:srgbClr val="243A5E"/>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rgbClr val="243A5E"/>
                      </a:solidFill>
                      <a:prstDash val="solid"/>
                      <a:round/>
                      <a:headEnd type="none" w="med" len="med"/>
                      <a:tailEnd type="none" w="med" len="med"/>
                    </a:lnT>
                    <a:lnB w="6350" cap="flat" cmpd="sng" algn="ctr">
                      <a:noFill/>
                      <a:prstDash val="solid"/>
                      <a:round/>
                      <a:headEnd type="none" w="med" len="med"/>
                      <a:tailEnd type="none" w="med" len="med"/>
                    </a:lnB>
                    <a:solidFill>
                      <a:srgbClr val="243A5E"/>
                    </a:solidFill>
                  </a:tcPr>
                </a:tc>
                <a:tc>
                  <a:txBody>
                    <a:bodyPr/>
                    <a:lstStyle/>
                    <a:p>
                      <a:pPr marL="0" marR="0" algn="ctr">
                        <a:lnSpc>
                          <a:spcPct val="107000"/>
                        </a:lnSpc>
                        <a:spcBef>
                          <a:spcPts val="0"/>
                        </a:spcBef>
                        <a:spcAft>
                          <a:spcPts val="0"/>
                        </a:spcAft>
                      </a:pPr>
                      <a:r>
                        <a:rPr lang="en-US" sz="2000" b="0" dirty="0">
                          <a:solidFill>
                            <a:schemeClr val="bg1"/>
                          </a:solidFill>
                          <a:effectLst/>
                          <a:latin typeface="+mj-lt"/>
                        </a:rPr>
                        <a:t>Azure AD roles</a:t>
                      </a:r>
                      <a:endParaRPr lang="en-US" sz="2000" b="0" dirty="0">
                        <a:solidFill>
                          <a:schemeClr val="bg1"/>
                        </a:solidFill>
                        <a:effectLst/>
                        <a:latin typeface="+mj-lt"/>
                        <a:ea typeface="Malgun Gothic" panose="020B0503020000020004" pitchFamily="34" charset="-127"/>
                        <a:cs typeface="Times New Roman" panose="02020603050405020304" pitchFamily="18" charset="0"/>
                      </a:endParaRPr>
                    </a:p>
                  </a:txBody>
                  <a:tcPr anchor="ctr">
                    <a:lnL w="6350" cap="flat" cmpd="sng" algn="ctr">
                      <a:solidFill>
                        <a:schemeClr val="bg1"/>
                      </a:solidFill>
                      <a:prstDash val="solid"/>
                      <a:round/>
                      <a:headEnd type="none" w="med" len="med"/>
                      <a:tailEnd type="none" w="med" len="med"/>
                    </a:lnL>
                    <a:lnR w="6350" cap="flat" cmpd="sng" algn="ctr">
                      <a:solidFill>
                        <a:srgbClr val="243A5E"/>
                      </a:solidFill>
                      <a:prstDash val="solid"/>
                      <a:round/>
                      <a:headEnd type="none" w="med" len="med"/>
                      <a:tailEnd type="none" w="med" len="med"/>
                    </a:lnR>
                    <a:lnT w="6350" cap="flat" cmpd="sng" algn="ctr">
                      <a:solidFill>
                        <a:srgbClr val="243A5E"/>
                      </a:solidFill>
                      <a:prstDash val="solid"/>
                      <a:round/>
                      <a:headEnd type="none" w="med" len="med"/>
                      <a:tailEnd type="none" w="med" len="med"/>
                    </a:lnT>
                    <a:lnB w="6350" cap="flat" cmpd="sng" algn="ctr">
                      <a:noFill/>
                      <a:prstDash val="solid"/>
                      <a:round/>
                      <a:headEnd type="none" w="med" len="med"/>
                      <a:tailEnd type="none" w="med" len="med"/>
                    </a:lnB>
                    <a:solidFill>
                      <a:srgbClr val="243A5E"/>
                    </a:solidFill>
                  </a:tcPr>
                </a:tc>
                <a:extLst>
                  <a:ext uri="{0D108BD9-81ED-4DB2-BD59-A6C34878D82A}">
                    <a16:rowId xmlns:a16="http://schemas.microsoft.com/office/drawing/2014/main" val="177452225"/>
                  </a:ext>
                </a:extLst>
              </a:tr>
              <a:tr h="709632">
                <a:tc>
                  <a:txBody>
                    <a:bodyPr/>
                    <a:lstStyle/>
                    <a:p>
                      <a:pPr marL="0" marR="0">
                        <a:lnSpc>
                          <a:spcPct val="107000"/>
                        </a:lnSpc>
                        <a:spcBef>
                          <a:spcPts val="0"/>
                        </a:spcBef>
                        <a:spcAft>
                          <a:spcPts val="0"/>
                        </a:spcAft>
                      </a:pPr>
                      <a:r>
                        <a:rPr lang="en-US" sz="2000" b="0" dirty="0">
                          <a:solidFill>
                            <a:schemeClr val="tx1"/>
                          </a:solidFill>
                          <a:effectLst/>
                        </a:rPr>
                        <a:t>Manage access to Azure resources</a:t>
                      </a:r>
                      <a:endParaRPr lang="en-US" sz="2000" b="0" dirty="0">
                        <a:solidFill>
                          <a:schemeClr val="tx1"/>
                        </a:solidFill>
                        <a:effectLst/>
                        <a:latin typeface="Segoe UI" panose="020B0502040204020203" pitchFamily="34" charset="0"/>
                        <a:ea typeface="Malgun Gothic" panose="020B0503020000020004" pitchFamily="34" charset="-127"/>
                        <a:cs typeface="Times New Roman" panose="02020603050405020304" pitchFamily="18" charset="0"/>
                      </a:endParaRPr>
                    </a:p>
                  </a:txBody>
                  <a:tcPr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marL="0" marR="0">
                        <a:lnSpc>
                          <a:spcPct val="107000"/>
                        </a:lnSpc>
                        <a:spcBef>
                          <a:spcPts val="0"/>
                        </a:spcBef>
                        <a:spcAft>
                          <a:spcPts val="0"/>
                        </a:spcAft>
                      </a:pPr>
                      <a:r>
                        <a:rPr lang="en-US" sz="2000" dirty="0">
                          <a:solidFill>
                            <a:schemeClr val="tx1"/>
                          </a:solidFill>
                          <a:effectLst/>
                        </a:rPr>
                        <a:t>Manage</a:t>
                      </a:r>
                      <a:r>
                        <a:rPr lang="en-US" sz="2000" baseline="0" dirty="0">
                          <a:solidFill>
                            <a:schemeClr val="tx1"/>
                          </a:solidFill>
                          <a:effectLst/>
                        </a:rPr>
                        <a:t> access to Azure AD objects</a:t>
                      </a:r>
                      <a:endParaRPr lang="en-US" sz="2000" dirty="0">
                        <a:solidFill>
                          <a:schemeClr val="tx1"/>
                        </a:solidFill>
                        <a:effectLst/>
                        <a:latin typeface="Segoe UI" panose="020B0502040204020203" pitchFamily="34" charset="0"/>
                        <a:ea typeface="Malgun Gothic" panose="020B0503020000020004" pitchFamily="34" charset="-127"/>
                        <a:cs typeface="Times New Roman" panose="02020603050405020304" pitchFamily="18" charset="0"/>
                      </a:endParaRPr>
                    </a:p>
                  </a:txBody>
                  <a:tcPr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970188329"/>
                  </a:ext>
                </a:extLst>
              </a:tr>
              <a:tr h="709632">
                <a:tc>
                  <a:txBody>
                    <a:bodyPr/>
                    <a:lstStyle/>
                    <a:p>
                      <a:pPr marL="0" marR="0">
                        <a:lnSpc>
                          <a:spcPct val="107000"/>
                        </a:lnSpc>
                        <a:spcBef>
                          <a:spcPts val="0"/>
                        </a:spcBef>
                        <a:spcAft>
                          <a:spcPts val="0"/>
                        </a:spcAft>
                      </a:pPr>
                      <a:r>
                        <a:rPr lang="en-US" sz="2000" b="0" dirty="0">
                          <a:solidFill>
                            <a:schemeClr val="tx1"/>
                          </a:solidFill>
                          <a:effectLst/>
                        </a:rPr>
                        <a:t>Scope can be specified at multiple levels</a:t>
                      </a:r>
                      <a:endParaRPr lang="en-US" sz="2000" b="0" dirty="0">
                        <a:solidFill>
                          <a:schemeClr val="tx1"/>
                        </a:solidFill>
                        <a:effectLst/>
                        <a:latin typeface="Segoe UI" panose="020B0502040204020203" pitchFamily="34" charset="0"/>
                        <a:ea typeface="Malgun Gothic" panose="020B0503020000020004" pitchFamily="34" charset="-127"/>
                        <a:cs typeface="Times New Roman" panose="02020603050405020304" pitchFamily="18" charset="0"/>
                      </a:endParaRPr>
                    </a:p>
                  </a:txBody>
                  <a:tcPr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marL="0" marR="0">
                        <a:lnSpc>
                          <a:spcPct val="107000"/>
                        </a:lnSpc>
                        <a:spcBef>
                          <a:spcPts val="0"/>
                        </a:spcBef>
                        <a:spcAft>
                          <a:spcPts val="0"/>
                        </a:spcAft>
                      </a:pPr>
                      <a:r>
                        <a:rPr lang="en-US" sz="2000" dirty="0">
                          <a:solidFill>
                            <a:schemeClr val="tx1"/>
                          </a:solidFill>
                          <a:effectLst/>
                        </a:rPr>
                        <a:t>Scope is at the tenant level</a:t>
                      </a:r>
                      <a:endParaRPr lang="en-US" sz="2000" dirty="0">
                        <a:solidFill>
                          <a:schemeClr val="tx1"/>
                        </a:solidFill>
                        <a:effectLst/>
                        <a:latin typeface="Segoe UI" panose="020B0502040204020203" pitchFamily="34" charset="0"/>
                        <a:ea typeface="Malgun Gothic" panose="020B0503020000020004" pitchFamily="34" charset="-127"/>
                        <a:cs typeface="Times New Roman" panose="02020603050405020304" pitchFamily="18" charset="0"/>
                      </a:endParaRPr>
                    </a:p>
                  </a:txBody>
                  <a:tcPr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2178053974"/>
                  </a:ext>
                </a:extLst>
              </a:tr>
              <a:tr h="1400207">
                <a:tc>
                  <a:txBody>
                    <a:bodyPr/>
                    <a:lstStyle/>
                    <a:p>
                      <a:pPr marL="0" marR="0">
                        <a:lnSpc>
                          <a:spcPct val="107000"/>
                        </a:lnSpc>
                        <a:spcBef>
                          <a:spcPts val="0"/>
                        </a:spcBef>
                        <a:spcAft>
                          <a:spcPts val="0"/>
                        </a:spcAft>
                      </a:pPr>
                      <a:r>
                        <a:rPr lang="en-US" sz="2000" b="0" kern="1200" dirty="0">
                          <a:solidFill>
                            <a:schemeClr val="tx1"/>
                          </a:solidFill>
                          <a:effectLst/>
                        </a:rPr>
                        <a:t>Role information can be accessed in the Azure portal, Azure CLI, Azure PowerShell, Azure Resource Manager templates, REST API</a:t>
                      </a:r>
                      <a:endParaRPr lang="en-US" sz="2000" b="0" dirty="0">
                        <a:solidFill>
                          <a:schemeClr val="tx1"/>
                        </a:solidFill>
                        <a:effectLst/>
                        <a:latin typeface="Segoe UI" panose="020B0502040204020203" pitchFamily="34" charset="0"/>
                        <a:ea typeface="Malgun Gothic" panose="020B0503020000020004" pitchFamily="34" charset="-127"/>
                        <a:cs typeface="Times New Roman" panose="02020603050405020304" pitchFamily="18" charset="0"/>
                      </a:endParaRPr>
                    </a:p>
                  </a:txBody>
                  <a:tcPr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marL="0" marR="0">
                        <a:lnSpc>
                          <a:spcPct val="107000"/>
                        </a:lnSpc>
                        <a:spcBef>
                          <a:spcPts val="0"/>
                        </a:spcBef>
                        <a:spcAft>
                          <a:spcPts val="0"/>
                        </a:spcAft>
                      </a:pPr>
                      <a:r>
                        <a:rPr lang="en-US" sz="2000" b="0" kern="1200" dirty="0">
                          <a:solidFill>
                            <a:schemeClr val="tx1"/>
                          </a:solidFill>
                          <a:effectLst/>
                        </a:rPr>
                        <a:t>Role information can be accessed in Azure portal, Microsoft 365 admin portal, Microsoft Graph, Azure Active Directory PowerShell for Graph</a:t>
                      </a:r>
                      <a:endParaRPr lang="en-US" sz="2000" dirty="0">
                        <a:solidFill>
                          <a:schemeClr val="tx1"/>
                        </a:solidFill>
                        <a:effectLst/>
                        <a:latin typeface="Segoe UI" panose="020B0502040204020203" pitchFamily="34" charset="0"/>
                        <a:ea typeface="Malgun Gothic" panose="020B0503020000020004" pitchFamily="34" charset="-127"/>
                        <a:cs typeface="Times New Roman" panose="02020603050405020304" pitchFamily="18" charset="0"/>
                      </a:endParaRPr>
                    </a:p>
                  </a:txBody>
                  <a:tcPr marL="137160" marR="137160" marT="91440" marB="9144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4072606257"/>
                  </a:ext>
                </a:extLst>
              </a:tr>
            </a:tbl>
          </a:graphicData>
        </a:graphic>
      </p:graphicFrame>
      <p:pic>
        <p:nvPicPr>
          <p:cNvPr id="7" name="Picture 6" descr="Tick mark">
            <a:extLst>
              <a:ext uri="{FF2B5EF4-FFF2-40B4-BE49-F238E27FC236}">
                <a16:creationId xmlns:a16="http://schemas.microsoft.com/office/drawing/2014/main" id="{EF2AAD51-06C0-4B7A-A91D-8D94498548C3}"/>
              </a:ext>
            </a:extLst>
          </p:cNvPr>
          <p:cNvPicPr>
            <a:picLocks noChangeAspect="1"/>
          </p:cNvPicPr>
          <p:nvPr/>
        </p:nvPicPr>
        <p:blipFill>
          <a:blip r:embed="rId3"/>
          <a:stretch>
            <a:fillRect/>
          </a:stretch>
        </p:blipFill>
        <p:spPr>
          <a:xfrm>
            <a:off x="427037" y="5359816"/>
            <a:ext cx="786452" cy="780356"/>
          </a:xfrm>
          <a:prstGeom prst="rect">
            <a:avLst/>
          </a:prstGeom>
        </p:spPr>
      </p:pic>
      <p:sp>
        <p:nvSpPr>
          <p:cNvPr id="8" name="Freeform: Shape 7">
            <a:extLst>
              <a:ext uri="{FF2B5EF4-FFF2-40B4-BE49-F238E27FC236}">
                <a16:creationId xmlns:a16="http://schemas.microsoft.com/office/drawing/2014/main" id="{1B60E5EB-07FF-40C5-B7D3-487CAECA4699}"/>
              </a:ext>
            </a:extLst>
          </p:cNvPr>
          <p:cNvSpPr/>
          <p:nvPr/>
        </p:nvSpPr>
        <p:spPr bwMode="auto">
          <a:xfrm>
            <a:off x="-1" y="5359816"/>
            <a:ext cx="12436475" cy="782411"/>
          </a:xfrm>
          <a:custGeom>
            <a:avLst/>
            <a:gdLst>
              <a:gd name="connsiteX0" fmla="*/ 1213422 w 12436475"/>
              <a:gd name="connsiteY0" fmla="*/ 0 h 782411"/>
              <a:gd name="connsiteX1" fmla="*/ 12436475 w 12436475"/>
              <a:gd name="connsiteY1" fmla="*/ 0 h 782411"/>
              <a:gd name="connsiteX2" fmla="*/ 12436475 w 12436475"/>
              <a:gd name="connsiteY2" fmla="*/ 782411 h 782411"/>
              <a:gd name="connsiteX3" fmla="*/ 1213422 w 12436475"/>
              <a:gd name="connsiteY3" fmla="*/ 782411 h 782411"/>
              <a:gd name="connsiteX4" fmla="*/ 0 w 12436475"/>
              <a:gd name="connsiteY4" fmla="*/ 0 h 782411"/>
              <a:gd name="connsiteX5" fmla="*/ 427038 w 12436475"/>
              <a:gd name="connsiteY5" fmla="*/ 0 h 782411"/>
              <a:gd name="connsiteX6" fmla="*/ 427038 w 12436475"/>
              <a:gd name="connsiteY6" fmla="*/ 782411 h 782411"/>
              <a:gd name="connsiteX7" fmla="*/ 0 w 12436475"/>
              <a:gd name="connsiteY7" fmla="*/ 782411 h 7824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436475" h="782411">
                <a:moveTo>
                  <a:pt x="1213422" y="0"/>
                </a:moveTo>
                <a:lnTo>
                  <a:pt x="12436475" y="0"/>
                </a:lnTo>
                <a:lnTo>
                  <a:pt x="12436475" y="782411"/>
                </a:lnTo>
                <a:lnTo>
                  <a:pt x="1213422" y="782411"/>
                </a:lnTo>
                <a:close/>
                <a:moveTo>
                  <a:pt x="0" y="0"/>
                </a:moveTo>
                <a:lnTo>
                  <a:pt x="427038" y="0"/>
                </a:lnTo>
                <a:lnTo>
                  <a:pt x="427038" y="782411"/>
                </a:lnTo>
                <a:lnTo>
                  <a:pt x="0" y="782411"/>
                </a:lnTo>
                <a:close/>
              </a:path>
            </a:pathLst>
          </a:custGeom>
          <a:solidFill>
            <a:schemeClr val="bg2">
              <a:lumMod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600" tIns="146304" rIns="182880" bIns="146304" numCol="1" spcCol="0" rtlCol="0" fromWordArt="0" anchor="ctr" anchorCtr="0" forceAA="0" compatLnSpc="1">
            <a:prstTxWarp prst="textNoShape">
              <a:avLst/>
            </a:prstTxWarp>
            <a:noAutofit/>
          </a:bodyPr>
          <a:lstStyle/>
          <a:p>
            <a:pPr defTabSz="932472" fontAlgn="base">
              <a:spcBef>
                <a:spcPct val="0"/>
              </a:spcBef>
              <a:spcAft>
                <a:spcPct val="0"/>
              </a:spcAft>
            </a:pPr>
            <a:r>
              <a:rPr lang="en-US" dirty="0">
                <a:solidFill>
                  <a:schemeClr val="tx1"/>
                </a:solidFill>
                <a:latin typeface="+mj-lt"/>
                <a:cs typeface="Segoe UI Semibold" panose="020B0702040204020203" pitchFamily="34" charset="0"/>
              </a:rPr>
              <a:t> Classic administrator roles should be avoided if using Azure Resource Manager</a:t>
            </a:r>
          </a:p>
        </p:txBody>
      </p:sp>
    </p:spTree>
    <p:extLst>
      <p:ext uri="{BB962C8B-B14F-4D97-AF65-F5344CB8AC3E}">
        <p14:creationId xmlns:p14="http://schemas.microsoft.com/office/powerpoint/2010/main" val="841028218"/>
      </p:ext>
    </p:extLst>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CD8665D-5A50-4F07-9D33-48CCD3FD74C7}"/>
              </a:ext>
            </a:extLst>
          </p:cNvPr>
          <p:cNvSpPr>
            <a:spLocks noGrp="1"/>
          </p:cNvSpPr>
          <p:nvPr>
            <p:ph type="title"/>
          </p:nvPr>
        </p:nvSpPr>
        <p:spPr>
          <a:xfrm>
            <a:off x="414749" y="3109860"/>
            <a:ext cx="9070923" cy="498598"/>
          </a:xfrm>
        </p:spPr>
        <p:txBody>
          <a:bodyPr/>
          <a:lstStyle/>
          <a:p>
            <a:r>
              <a:rPr lang="en-US" dirty="0"/>
              <a:t>Lesson 01: Configure Subscriptions</a:t>
            </a:r>
          </a:p>
        </p:txBody>
      </p:sp>
      <p:pic>
        <p:nvPicPr>
          <p:cNvPr id="3" name="Picture 2" descr="Icon of a whiteboard with a cloud symbol drawn on it">
            <a:extLst>
              <a:ext uri="{FF2B5EF4-FFF2-40B4-BE49-F238E27FC236}">
                <a16:creationId xmlns:a16="http://schemas.microsoft.com/office/drawing/2014/main" id="{DBE35732-9BC4-4A78-B3A9-425564BDC969}"/>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0415188" y="3070748"/>
            <a:ext cx="1005952" cy="1005952"/>
          </a:xfrm>
          <a:prstGeom prst="rect">
            <a:avLst/>
          </a:prstGeom>
        </p:spPr>
      </p:pic>
    </p:spTree>
    <p:extLst>
      <p:ext uri="{BB962C8B-B14F-4D97-AF65-F5344CB8AC3E}">
        <p14:creationId xmlns:p14="http://schemas.microsoft.com/office/powerpoint/2010/main" val="3746766023"/>
      </p:ext>
    </p:extLst>
  </p:cSld>
  <p:clrMapOvr>
    <a:masterClrMapping/>
  </p:clrMapOvr>
  <p:transition>
    <p:fade/>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EE447A-B73D-49ED-917E-B8AF76B34BF8}"/>
              </a:ext>
            </a:extLst>
          </p:cNvPr>
          <p:cNvSpPr>
            <a:spLocks noGrp="1"/>
          </p:cNvSpPr>
          <p:nvPr>
            <p:ph type="title"/>
          </p:nvPr>
        </p:nvSpPr>
        <p:spPr/>
        <p:txBody>
          <a:bodyPr/>
          <a:lstStyle/>
          <a:p>
            <a:r>
              <a:rPr lang="en-US" dirty="0"/>
              <a:t>Apply RBAC Authentication</a:t>
            </a:r>
          </a:p>
        </p:txBody>
      </p:sp>
      <p:sp>
        <p:nvSpPr>
          <p:cNvPr id="56" name="Rectangle 55">
            <a:extLst>
              <a:ext uri="{FF2B5EF4-FFF2-40B4-BE49-F238E27FC236}">
                <a16:creationId xmlns:a16="http://schemas.microsoft.com/office/drawing/2014/main" id="{1AEC3CCA-34D4-45D5-B9C6-965396DAD31F}"/>
              </a:ext>
              <a:ext uri="{C183D7F6-B498-43B3-948B-1728B52AA6E4}">
                <adec:decorative xmlns:adec="http://schemas.microsoft.com/office/drawing/2017/decorative" val="1"/>
              </a:ext>
            </a:extLst>
          </p:cNvPr>
          <p:cNvSpPr/>
          <p:nvPr/>
        </p:nvSpPr>
        <p:spPr bwMode="auto">
          <a:xfrm>
            <a:off x="415925" y="1385955"/>
            <a:ext cx="11582400" cy="4706303"/>
          </a:xfrm>
          <a:prstGeom prst="rect">
            <a:avLst/>
          </a:prstGeom>
          <a:noFill/>
          <a:ln w="19050">
            <a:solidFill>
              <a:schemeClr val="bg1">
                <a:lumMod val="9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spcBef>
                <a:spcPct val="0"/>
              </a:spcBef>
              <a:spcAft>
                <a:spcPct val="0"/>
              </a:spcAft>
            </a:pPr>
            <a:endParaRPr lang="en-IN" sz="2400" err="1">
              <a:gradFill>
                <a:gsLst>
                  <a:gs pos="0">
                    <a:srgbClr val="FFFFFF"/>
                  </a:gs>
                  <a:gs pos="100000">
                    <a:srgbClr val="FFFFFF"/>
                  </a:gs>
                </a:gsLst>
                <a:lin ang="5400000" scaled="0"/>
              </a:gradFill>
              <a:cs typeface="Segoe UI" pitchFamily="34" charset="0"/>
            </a:endParaRPr>
          </a:p>
        </p:txBody>
      </p:sp>
      <p:grpSp>
        <p:nvGrpSpPr>
          <p:cNvPr id="4" name="Group 3">
            <a:extLst>
              <a:ext uri="{FF2B5EF4-FFF2-40B4-BE49-F238E27FC236}">
                <a16:creationId xmlns:a16="http://schemas.microsoft.com/office/drawing/2014/main" id="{9632CF40-C5CF-4055-9618-F5FDCFB29131}"/>
              </a:ext>
              <a:ext uri="{C183D7F6-B498-43B3-948B-1728B52AA6E4}">
                <adec:decorative xmlns:adec="http://schemas.microsoft.com/office/drawing/2017/decorative" val="1"/>
              </a:ext>
            </a:extLst>
          </p:cNvPr>
          <p:cNvGrpSpPr/>
          <p:nvPr/>
        </p:nvGrpSpPr>
        <p:grpSpPr>
          <a:xfrm>
            <a:off x="894484" y="1567501"/>
            <a:ext cx="10625282" cy="4343211"/>
            <a:chOff x="908136" y="2020506"/>
            <a:chExt cx="10625282" cy="4343211"/>
          </a:xfrm>
        </p:grpSpPr>
        <p:sp>
          <p:nvSpPr>
            <p:cNvPr id="3" name="Rectangle: Rounded Corners 2">
              <a:extLst>
                <a:ext uri="{FF2B5EF4-FFF2-40B4-BE49-F238E27FC236}">
                  <a16:creationId xmlns:a16="http://schemas.microsoft.com/office/drawing/2014/main" id="{0E454B11-56C8-4DE3-B6A4-DBB4B30870F7}"/>
                </a:ext>
                <a:ext uri="{C183D7F6-B498-43B3-948B-1728B52AA6E4}">
                  <adec:decorative xmlns:adec="http://schemas.microsoft.com/office/drawing/2017/decorative" val="1"/>
                </a:ext>
              </a:extLst>
            </p:cNvPr>
            <p:cNvSpPr/>
            <p:nvPr/>
          </p:nvSpPr>
          <p:spPr bwMode="auto">
            <a:xfrm>
              <a:off x="908136" y="2020506"/>
              <a:ext cx="3705065" cy="1456740"/>
            </a:xfrm>
            <a:prstGeom prst="roundRect">
              <a:avLst>
                <a:gd name="adj" fmla="val 5225"/>
              </a:avLst>
            </a:prstGeom>
            <a:solidFill>
              <a:schemeClr val="bg1">
                <a:lumMod val="95000"/>
              </a:schemeClr>
            </a:solidFill>
            <a:ln w="19050">
              <a:solidFill>
                <a:srgbClr val="107C0F"/>
              </a:solidFill>
              <a:prstDash val="sysDot"/>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73433" tIns="73433" rIns="73433" bIns="73433" numCol="1" spcCol="0" rtlCol="0" fromWordArt="0" anchor="t" anchorCtr="0" forceAA="0" compatLnSpc="1">
              <a:prstTxWarp prst="textNoShape">
                <a:avLst/>
              </a:prstTxWarp>
              <a:noAutofit/>
            </a:bodyPr>
            <a:lstStyle/>
            <a:p>
              <a:pPr defTabSz="951028" fontAlgn="base">
                <a:spcBef>
                  <a:spcPct val="0"/>
                </a:spcBef>
                <a:spcAft>
                  <a:spcPct val="0"/>
                </a:spcAft>
              </a:pPr>
              <a:endParaRPr lang="en-US" sz="1836">
                <a:solidFill>
                  <a:schemeClr val="tx1"/>
                </a:solidFill>
                <a:latin typeface="Consolas" panose="020B0609020204030204" pitchFamily="49" charset="0"/>
              </a:endParaRPr>
            </a:p>
          </p:txBody>
        </p:sp>
        <p:pic>
          <p:nvPicPr>
            <p:cNvPr id="69" name="Picture 68">
              <a:extLst>
                <a:ext uri="{FF2B5EF4-FFF2-40B4-BE49-F238E27FC236}">
                  <a16:creationId xmlns:a16="http://schemas.microsoft.com/office/drawing/2014/main" id="{63987F20-EACD-4B71-B02B-BEA4F3BCD19B}"/>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85101" y="2150460"/>
              <a:ext cx="298704" cy="373380"/>
            </a:xfrm>
            <a:prstGeom prst="rect">
              <a:avLst/>
            </a:prstGeom>
          </p:spPr>
        </p:pic>
        <p:sp>
          <p:nvSpPr>
            <p:cNvPr id="5" name="TextBox 4">
              <a:extLst>
                <a:ext uri="{FF2B5EF4-FFF2-40B4-BE49-F238E27FC236}">
                  <a16:creationId xmlns:a16="http://schemas.microsoft.com/office/drawing/2014/main" id="{C8FF5495-2CF2-4A01-83A6-B6D8841BB02D}"/>
                </a:ext>
              </a:extLst>
            </p:cNvPr>
            <p:cNvSpPr txBox="1"/>
            <p:nvPr/>
          </p:nvSpPr>
          <p:spPr>
            <a:xfrm>
              <a:off x="1622010" y="2146529"/>
              <a:ext cx="977832" cy="430887"/>
            </a:xfrm>
            <a:prstGeom prst="rect">
              <a:avLst/>
            </a:prstGeom>
            <a:noFill/>
          </p:spPr>
          <p:txBody>
            <a:bodyPr wrap="square" lIns="0" tIns="0" rIns="0" bIns="0" rtlCol="0">
              <a:spAutoFit/>
            </a:bodyPr>
            <a:lstStyle/>
            <a:p>
              <a:pPr algn="l"/>
              <a:r>
                <a:rPr lang="en-IN" sz="1400">
                  <a:latin typeface="+mj-lt"/>
                </a:rPr>
                <a:t>Azure AD</a:t>
              </a:r>
            </a:p>
            <a:p>
              <a:pPr algn="l"/>
              <a:r>
                <a:rPr lang="en-IN" sz="1400">
                  <a:latin typeface="+mj-lt"/>
                </a:rPr>
                <a:t>Admin roles</a:t>
              </a:r>
              <a:endParaRPr lang="en-US" sz="1400">
                <a:latin typeface="+mj-lt"/>
              </a:endParaRPr>
            </a:p>
          </p:txBody>
        </p:sp>
        <p:sp>
          <p:nvSpPr>
            <p:cNvPr id="15" name="TextBox 14">
              <a:extLst>
                <a:ext uri="{FF2B5EF4-FFF2-40B4-BE49-F238E27FC236}">
                  <a16:creationId xmlns:a16="http://schemas.microsoft.com/office/drawing/2014/main" id="{60EED074-6FA4-44E2-B0C5-8DC7E985A314}"/>
                </a:ext>
              </a:extLst>
            </p:cNvPr>
            <p:cNvSpPr txBox="1"/>
            <p:nvPr/>
          </p:nvSpPr>
          <p:spPr>
            <a:xfrm>
              <a:off x="1055631" y="2610643"/>
              <a:ext cx="1787635" cy="846386"/>
            </a:xfrm>
            <a:prstGeom prst="rect">
              <a:avLst/>
            </a:prstGeom>
            <a:noFill/>
          </p:spPr>
          <p:txBody>
            <a:bodyPr wrap="square" lIns="0" tIns="0" rIns="0" bIns="0" rtlCol="0">
              <a:spAutoFit/>
            </a:bodyPr>
            <a:lstStyle/>
            <a:p>
              <a:r>
                <a:rPr lang="en-IN" sz="1100"/>
                <a:t>Global admin</a:t>
              </a:r>
            </a:p>
            <a:p>
              <a:r>
                <a:rPr lang="en-IN" sz="1100"/>
                <a:t>Application admin</a:t>
              </a:r>
            </a:p>
            <a:p>
              <a:r>
                <a:rPr lang="en-IN" sz="1100"/>
                <a:t>Application developer</a:t>
              </a:r>
            </a:p>
            <a:p>
              <a:r>
                <a:rPr lang="en-IN" sz="1100"/>
                <a:t>Billing admin</a:t>
              </a:r>
              <a:br>
                <a:rPr lang="en-IN" sz="1100"/>
              </a:br>
              <a:r>
                <a:rPr lang="en-IN" sz="1100"/>
                <a:t>…</a:t>
              </a:r>
              <a:endParaRPr lang="en-US" sz="1100"/>
            </a:p>
          </p:txBody>
        </p:sp>
        <p:pic>
          <p:nvPicPr>
            <p:cNvPr id="6" name="Graphic 5">
              <a:extLst>
                <a:ext uri="{FF2B5EF4-FFF2-40B4-BE49-F238E27FC236}">
                  <a16:creationId xmlns:a16="http://schemas.microsoft.com/office/drawing/2014/main" id="{927B7572-00EA-4163-B080-B53024385980}"/>
                </a:ext>
                <a:ext uri="{C183D7F6-B498-43B3-948B-1728B52AA6E4}">
                  <adec:decorative xmlns:adec="http://schemas.microsoft.com/office/drawing/2017/decorative" val="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601372" y="2207565"/>
              <a:ext cx="462749" cy="462749"/>
            </a:xfrm>
            <a:prstGeom prst="rect">
              <a:avLst/>
            </a:prstGeom>
          </p:spPr>
        </p:pic>
        <p:sp>
          <p:nvSpPr>
            <p:cNvPr id="19" name="TextBox 18">
              <a:extLst>
                <a:ext uri="{FF2B5EF4-FFF2-40B4-BE49-F238E27FC236}">
                  <a16:creationId xmlns:a16="http://schemas.microsoft.com/office/drawing/2014/main" id="{188BB41A-C67E-4AC7-B95C-14A366215A12}"/>
                </a:ext>
              </a:extLst>
            </p:cNvPr>
            <p:cNvSpPr txBox="1"/>
            <p:nvPr/>
          </p:nvSpPr>
          <p:spPr>
            <a:xfrm>
              <a:off x="3167751" y="2225209"/>
              <a:ext cx="1318601" cy="430887"/>
            </a:xfrm>
            <a:prstGeom prst="rect">
              <a:avLst/>
            </a:prstGeom>
            <a:noFill/>
          </p:spPr>
          <p:txBody>
            <a:bodyPr wrap="square" lIns="0" tIns="0" rIns="0" bIns="0" rtlCol="0">
              <a:spAutoFit/>
            </a:bodyPr>
            <a:lstStyle/>
            <a:p>
              <a:pPr algn="l"/>
              <a:r>
                <a:rPr lang="en-IN" sz="1400">
                  <a:latin typeface="+mj-lt"/>
                </a:rPr>
                <a:t>Azure Active</a:t>
              </a:r>
            </a:p>
            <a:p>
              <a:pPr algn="l"/>
              <a:r>
                <a:rPr lang="en-IN" sz="1400">
                  <a:latin typeface="+mj-lt"/>
                </a:rPr>
                <a:t>Directory tenant</a:t>
              </a:r>
              <a:endParaRPr lang="en-US" sz="1400">
                <a:latin typeface="+mj-lt"/>
              </a:endParaRPr>
            </a:p>
          </p:txBody>
        </p:sp>
        <p:cxnSp>
          <p:nvCxnSpPr>
            <p:cNvPr id="2051" name="Connector: Elbow 2050" descr="Line connector pointing down">
              <a:extLst>
                <a:ext uri="{FF2B5EF4-FFF2-40B4-BE49-F238E27FC236}">
                  <a16:creationId xmlns:a16="http://schemas.microsoft.com/office/drawing/2014/main" id="{9F81330D-5626-439F-8F02-6765D011D81F}"/>
                </a:ext>
              </a:extLst>
            </p:cNvPr>
            <p:cNvCxnSpPr>
              <a:cxnSpLocks/>
              <a:stCxn id="6" idx="2"/>
              <a:endCxn id="22" idx="0"/>
            </p:cNvCxnSpPr>
            <p:nvPr/>
          </p:nvCxnSpPr>
          <p:spPr>
            <a:xfrm rot="16200000" flipH="1">
              <a:off x="2487261" y="3015799"/>
              <a:ext cx="995727" cy="304755"/>
            </a:xfrm>
            <a:prstGeom prst="bentConnector3">
              <a:avLst>
                <a:gd name="adj1" fmla="val 50000"/>
              </a:avLst>
            </a:prstGeom>
            <a:ln w="19050">
              <a:solidFill>
                <a:schemeClr val="accent4"/>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22" name="TextBox 21">
              <a:extLst>
                <a:ext uri="{FF2B5EF4-FFF2-40B4-BE49-F238E27FC236}">
                  <a16:creationId xmlns:a16="http://schemas.microsoft.com/office/drawing/2014/main" id="{C2FC8147-18E8-466E-B661-C0D5C3251EAC}"/>
                </a:ext>
              </a:extLst>
            </p:cNvPr>
            <p:cNvSpPr txBox="1"/>
            <p:nvPr/>
          </p:nvSpPr>
          <p:spPr>
            <a:xfrm>
              <a:off x="2880652" y="3666041"/>
              <a:ext cx="513700" cy="219740"/>
            </a:xfrm>
            <a:prstGeom prst="rect">
              <a:avLst/>
            </a:prstGeom>
            <a:noFill/>
          </p:spPr>
          <p:txBody>
            <a:bodyPr wrap="square" lIns="0" tIns="0" rIns="0" bIns="0" rtlCol="0">
              <a:spAutoFit/>
            </a:bodyPr>
            <a:lstStyle/>
            <a:p>
              <a:pPr algn="l"/>
              <a:r>
                <a:rPr lang="en-IN" sz="1428">
                  <a:latin typeface="+mj-lt"/>
                </a:rPr>
                <a:t>Root</a:t>
              </a:r>
              <a:endParaRPr lang="en-US" sz="1428">
                <a:latin typeface="+mj-lt"/>
              </a:endParaRPr>
            </a:p>
          </p:txBody>
        </p:sp>
        <p:cxnSp>
          <p:nvCxnSpPr>
            <p:cNvPr id="68" name="Straight Connector 67">
              <a:extLst>
                <a:ext uri="{FF2B5EF4-FFF2-40B4-BE49-F238E27FC236}">
                  <a16:creationId xmlns:a16="http://schemas.microsoft.com/office/drawing/2014/main" id="{5346BCCB-B3AD-4952-8837-A54CD94CC539}"/>
                </a:ext>
                <a:ext uri="{C183D7F6-B498-43B3-948B-1728B52AA6E4}">
                  <adec:decorative xmlns:adec="http://schemas.microsoft.com/office/drawing/2017/decorative" val="1"/>
                </a:ext>
              </a:extLst>
            </p:cNvPr>
            <p:cNvCxnSpPr>
              <a:cxnSpLocks/>
            </p:cNvCxnSpPr>
            <p:nvPr/>
          </p:nvCxnSpPr>
          <p:spPr>
            <a:xfrm flipH="1">
              <a:off x="2683154" y="3609637"/>
              <a:ext cx="153394" cy="271390"/>
            </a:xfrm>
            <a:prstGeom prst="line">
              <a:avLst/>
            </a:prstGeom>
            <a:ln w="57150">
              <a:solidFill>
                <a:schemeClr val="tx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97" name="Straight Connector 96" descr="Line connector">
              <a:extLst>
                <a:ext uri="{FF2B5EF4-FFF2-40B4-BE49-F238E27FC236}">
                  <a16:creationId xmlns:a16="http://schemas.microsoft.com/office/drawing/2014/main" id="{A7B330A4-665E-4AD7-A8A6-744482E92145}"/>
                </a:ext>
              </a:extLst>
            </p:cNvPr>
            <p:cNvCxnSpPr>
              <a:cxnSpLocks/>
            </p:cNvCxnSpPr>
            <p:nvPr/>
          </p:nvCxnSpPr>
          <p:spPr>
            <a:xfrm flipV="1">
              <a:off x="3394353" y="3725038"/>
              <a:ext cx="1537436" cy="0"/>
            </a:xfrm>
            <a:prstGeom prst="line">
              <a:avLst/>
            </a:prstGeom>
            <a:ln w="28575">
              <a:solidFill>
                <a:srgbClr val="243A5E"/>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66" name="Picture 65">
              <a:extLst>
                <a:ext uri="{FF2B5EF4-FFF2-40B4-BE49-F238E27FC236}">
                  <a16:creationId xmlns:a16="http://schemas.microsoft.com/office/drawing/2014/main" id="{44FA7C5F-A41E-4497-B8BC-265579ED44EA}"/>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014386" y="3367632"/>
              <a:ext cx="298704" cy="373380"/>
            </a:xfrm>
            <a:prstGeom prst="rect">
              <a:avLst/>
            </a:prstGeom>
          </p:spPr>
        </p:pic>
        <p:sp>
          <p:nvSpPr>
            <p:cNvPr id="55" name="TextBox 54">
              <a:extLst>
                <a:ext uri="{FF2B5EF4-FFF2-40B4-BE49-F238E27FC236}">
                  <a16:creationId xmlns:a16="http://schemas.microsoft.com/office/drawing/2014/main" id="{4C5B20AA-DB8F-4DA8-96E6-BDA38A07C8A1}"/>
                </a:ext>
              </a:extLst>
            </p:cNvPr>
            <p:cNvSpPr txBox="1"/>
            <p:nvPr/>
          </p:nvSpPr>
          <p:spPr>
            <a:xfrm>
              <a:off x="5538652" y="3186041"/>
              <a:ext cx="1474947" cy="553998"/>
            </a:xfrm>
            <a:prstGeom prst="rect">
              <a:avLst/>
            </a:prstGeom>
            <a:noFill/>
          </p:spPr>
          <p:txBody>
            <a:bodyPr wrap="square" lIns="0" tIns="0" rIns="0" bIns="0" rtlCol="0">
              <a:spAutoFit/>
            </a:bodyPr>
            <a:lstStyle/>
            <a:p>
              <a:pPr algn="l"/>
              <a:r>
                <a:rPr lang="en-IN" sz="1200">
                  <a:latin typeface="+mj-lt"/>
                </a:rPr>
                <a:t>Global admin/User access admin (elevated access)</a:t>
              </a:r>
              <a:endParaRPr lang="en-US" sz="1200">
                <a:latin typeface="+mj-lt"/>
              </a:endParaRPr>
            </a:p>
          </p:txBody>
        </p:sp>
        <p:sp>
          <p:nvSpPr>
            <p:cNvPr id="23" name="Rectangle: Rounded Corners 22">
              <a:extLst>
                <a:ext uri="{FF2B5EF4-FFF2-40B4-BE49-F238E27FC236}">
                  <a16:creationId xmlns:a16="http://schemas.microsoft.com/office/drawing/2014/main" id="{CE3EFFC0-C5C2-43F7-8FCC-3A7F1F342B19}"/>
                </a:ext>
                <a:ext uri="{C183D7F6-B498-43B3-948B-1728B52AA6E4}">
                  <adec:decorative xmlns:adec="http://schemas.microsoft.com/office/drawing/2017/decorative" val="1"/>
                </a:ext>
              </a:extLst>
            </p:cNvPr>
            <p:cNvSpPr/>
            <p:nvPr/>
          </p:nvSpPr>
          <p:spPr bwMode="auto">
            <a:xfrm>
              <a:off x="908136" y="3989685"/>
              <a:ext cx="6430765" cy="1576085"/>
            </a:xfrm>
            <a:prstGeom prst="roundRect">
              <a:avLst>
                <a:gd name="adj" fmla="val 3976"/>
              </a:avLst>
            </a:prstGeom>
            <a:solidFill>
              <a:schemeClr val="bg1">
                <a:lumMod val="95000"/>
              </a:schemeClr>
            </a:solidFill>
            <a:ln w="19050">
              <a:solidFill>
                <a:srgbClr val="0178D4"/>
              </a:solidFill>
              <a:prstDash val="sysDot"/>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73433" tIns="73433" rIns="73433" bIns="73433" numCol="1" spcCol="0" rtlCol="0" fromWordArt="0" anchor="t" anchorCtr="0" forceAA="0" compatLnSpc="1">
              <a:prstTxWarp prst="textNoShape">
                <a:avLst/>
              </a:prstTxWarp>
              <a:noAutofit/>
            </a:bodyPr>
            <a:lstStyle/>
            <a:p>
              <a:pPr defTabSz="951028" fontAlgn="base">
                <a:spcBef>
                  <a:spcPct val="0"/>
                </a:spcBef>
                <a:spcAft>
                  <a:spcPct val="0"/>
                </a:spcAft>
              </a:pPr>
              <a:endParaRPr lang="en-US" sz="1836">
                <a:solidFill>
                  <a:schemeClr val="tx1"/>
                </a:solidFill>
                <a:latin typeface="Consolas" panose="020B0609020204030204" pitchFamily="49" charset="0"/>
              </a:endParaRPr>
            </a:p>
          </p:txBody>
        </p:sp>
        <p:pic>
          <p:nvPicPr>
            <p:cNvPr id="27" name="Picture 26">
              <a:extLst>
                <a:ext uri="{FF2B5EF4-FFF2-40B4-BE49-F238E27FC236}">
                  <a16:creationId xmlns:a16="http://schemas.microsoft.com/office/drawing/2014/main" id="{79BF043D-9A41-4F2E-9848-59A44C828FAB}"/>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37357" y="4131702"/>
              <a:ext cx="298704" cy="373380"/>
            </a:xfrm>
            <a:prstGeom prst="rect">
              <a:avLst/>
            </a:prstGeom>
          </p:spPr>
        </p:pic>
        <p:sp>
          <p:nvSpPr>
            <p:cNvPr id="26" name="TextBox 25">
              <a:extLst>
                <a:ext uri="{FF2B5EF4-FFF2-40B4-BE49-F238E27FC236}">
                  <a16:creationId xmlns:a16="http://schemas.microsoft.com/office/drawing/2014/main" id="{F9789CC5-48F4-4AE5-A87C-274E4396E03C}"/>
                </a:ext>
              </a:extLst>
            </p:cNvPr>
            <p:cNvSpPr txBox="1"/>
            <p:nvPr/>
          </p:nvSpPr>
          <p:spPr>
            <a:xfrm>
              <a:off x="1674267" y="4158251"/>
              <a:ext cx="968855" cy="430887"/>
            </a:xfrm>
            <a:prstGeom prst="rect">
              <a:avLst/>
            </a:prstGeom>
            <a:noFill/>
          </p:spPr>
          <p:txBody>
            <a:bodyPr wrap="square" lIns="0" tIns="0" rIns="0" bIns="0" rtlCol="0">
              <a:spAutoFit/>
            </a:bodyPr>
            <a:lstStyle/>
            <a:p>
              <a:pPr algn="l"/>
              <a:r>
                <a:rPr lang="en-IN" sz="1400">
                  <a:latin typeface="+mj-lt"/>
                </a:rPr>
                <a:t>Azure RBAC</a:t>
              </a:r>
            </a:p>
            <a:p>
              <a:pPr algn="l"/>
              <a:r>
                <a:rPr lang="en-IN" sz="1400">
                  <a:latin typeface="+mj-lt"/>
                </a:rPr>
                <a:t>roles</a:t>
              </a:r>
              <a:endParaRPr lang="en-US" sz="1400">
                <a:latin typeface="+mj-lt"/>
              </a:endParaRPr>
            </a:p>
          </p:txBody>
        </p:sp>
        <p:sp>
          <p:nvSpPr>
            <p:cNvPr id="28" name="TextBox 27">
              <a:extLst>
                <a:ext uri="{FF2B5EF4-FFF2-40B4-BE49-F238E27FC236}">
                  <a16:creationId xmlns:a16="http://schemas.microsoft.com/office/drawing/2014/main" id="{9B8A3B07-86AB-4309-8983-010B04C1637E}"/>
                </a:ext>
              </a:extLst>
            </p:cNvPr>
            <p:cNvSpPr txBox="1"/>
            <p:nvPr/>
          </p:nvSpPr>
          <p:spPr>
            <a:xfrm>
              <a:off x="1107887" y="4591885"/>
              <a:ext cx="1406678" cy="846386"/>
            </a:xfrm>
            <a:prstGeom prst="rect">
              <a:avLst/>
            </a:prstGeom>
            <a:noFill/>
          </p:spPr>
          <p:txBody>
            <a:bodyPr wrap="square" lIns="0" tIns="0" rIns="0" bIns="0" rtlCol="0">
              <a:spAutoFit/>
            </a:bodyPr>
            <a:lstStyle/>
            <a:p>
              <a:r>
                <a:rPr lang="en-IN" sz="1100"/>
                <a:t>Owner</a:t>
              </a:r>
            </a:p>
            <a:p>
              <a:r>
                <a:rPr lang="en-IN" sz="1100"/>
                <a:t>Contributor</a:t>
              </a:r>
            </a:p>
            <a:p>
              <a:r>
                <a:rPr lang="en-IN" sz="1100"/>
                <a:t>Reader</a:t>
              </a:r>
            </a:p>
            <a:p>
              <a:r>
                <a:rPr lang="en-IN" sz="1100"/>
                <a:t>User access admin</a:t>
              </a:r>
            </a:p>
            <a:p>
              <a:r>
                <a:rPr lang="en-IN" sz="1100"/>
                <a:t>…</a:t>
              </a:r>
              <a:endParaRPr lang="en-US" sz="1100"/>
            </a:p>
          </p:txBody>
        </p:sp>
        <p:cxnSp>
          <p:nvCxnSpPr>
            <p:cNvPr id="67" name="Connector: Elbow 66" descr="Line connector pointing down">
              <a:extLst>
                <a:ext uri="{FF2B5EF4-FFF2-40B4-BE49-F238E27FC236}">
                  <a16:creationId xmlns:a16="http://schemas.microsoft.com/office/drawing/2014/main" id="{F79DEABD-187F-487B-BC75-4401CCEEB8DE}"/>
                </a:ext>
              </a:extLst>
            </p:cNvPr>
            <p:cNvCxnSpPr>
              <a:cxnSpLocks/>
              <a:stCxn id="22" idx="2"/>
              <a:endCxn id="34" idx="1"/>
            </p:cNvCxnSpPr>
            <p:nvPr/>
          </p:nvCxnSpPr>
          <p:spPr>
            <a:xfrm rot="16200000" flipH="1">
              <a:off x="3036017" y="3987266"/>
              <a:ext cx="459821" cy="256850"/>
            </a:xfrm>
            <a:prstGeom prst="bentConnector2">
              <a:avLst/>
            </a:prstGeom>
            <a:ln w="19050">
              <a:solidFill>
                <a:schemeClr val="accent4"/>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32" name="TextBox 31">
              <a:extLst>
                <a:ext uri="{FF2B5EF4-FFF2-40B4-BE49-F238E27FC236}">
                  <a16:creationId xmlns:a16="http://schemas.microsoft.com/office/drawing/2014/main" id="{850DE747-60F8-4CFF-B8E9-EB798FBC38BE}"/>
                </a:ext>
              </a:extLst>
            </p:cNvPr>
            <p:cNvSpPr txBox="1"/>
            <p:nvPr/>
          </p:nvSpPr>
          <p:spPr>
            <a:xfrm>
              <a:off x="3973496" y="4145432"/>
              <a:ext cx="2051844" cy="215444"/>
            </a:xfrm>
            <a:prstGeom prst="rect">
              <a:avLst/>
            </a:prstGeom>
            <a:noFill/>
          </p:spPr>
          <p:txBody>
            <a:bodyPr wrap="square" lIns="0" tIns="0" rIns="0" bIns="0" rtlCol="0">
              <a:spAutoFit/>
            </a:bodyPr>
            <a:lstStyle/>
            <a:p>
              <a:pPr algn="l"/>
              <a:r>
                <a:rPr lang="en-IN" sz="1400">
                  <a:latin typeface="+mj-lt"/>
                </a:rPr>
                <a:t>Root management group</a:t>
              </a:r>
              <a:endParaRPr lang="en-US" sz="1400">
                <a:latin typeface="+mj-lt"/>
              </a:endParaRPr>
            </a:p>
          </p:txBody>
        </p:sp>
        <p:pic>
          <p:nvPicPr>
            <p:cNvPr id="34" name="Graphic 33">
              <a:extLst>
                <a:ext uri="{FF2B5EF4-FFF2-40B4-BE49-F238E27FC236}">
                  <a16:creationId xmlns:a16="http://schemas.microsoft.com/office/drawing/2014/main" id="{1DDC0CF8-80BC-4C68-8C2D-E76CE5B553C1}"/>
                </a:ext>
                <a:ext uri="{C183D7F6-B498-43B3-948B-1728B52AA6E4}">
                  <adec:decorative xmlns:adec="http://schemas.microsoft.com/office/drawing/2017/decorative" val="1"/>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3394352" y="4097748"/>
              <a:ext cx="495705" cy="495707"/>
            </a:xfrm>
            <a:prstGeom prst="rect">
              <a:avLst/>
            </a:prstGeom>
          </p:spPr>
        </p:pic>
        <p:cxnSp>
          <p:nvCxnSpPr>
            <p:cNvPr id="72" name="Connector: Elbow 71" descr="Line connector pointing down">
              <a:extLst>
                <a:ext uri="{FF2B5EF4-FFF2-40B4-BE49-F238E27FC236}">
                  <a16:creationId xmlns:a16="http://schemas.microsoft.com/office/drawing/2014/main" id="{216BC84A-3BFF-40F5-A33D-858B2547E820}"/>
                </a:ext>
              </a:extLst>
            </p:cNvPr>
            <p:cNvCxnSpPr>
              <a:cxnSpLocks/>
              <a:stCxn id="34" idx="2"/>
              <a:endCxn id="37" idx="1"/>
            </p:cNvCxnSpPr>
            <p:nvPr/>
          </p:nvCxnSpPr>
          <p:spPr>
            <a:xfrm rot="16200000" flipH="1">
              <a:off x="3540265" y="4695384"/>
              <a:ext cx="369011" cy="165132"/>
            </a:xfrm>
            <a:prstGeom prst="bentConnector2">
              <a:avLst/>
            </a:prstGeom>
            <a:ln w="19050">
              <a:solidFill>
                <a:schemeClr val="accent4"/>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36" name="TextBox 35">
              <a:extLst>
                <a:ext uri="{FF2B5EF4-FFF2-40B4-BE49-F238E27FC236}">
                  <a16:creationId xmlns:a16="http://schemas.microsoft.com/office/drawing/2014/main" id="{86ED9393-DA6E-4258-BD18-9C383B8EEC64}"/>
                </a:ext>
              </a:extLst>
            </p:cNvPr>
            <p:cNvSpPr txBox="1"/>
            <p:nvPr/>
          </p:nvSpPr>
          <p:spPr>
            <a:xfrm>
              <a:off x="4386481" y="4762287"/>
              <a:ext cx="1123213" cy="430887"/>
            </a:xfrm>
            <a:prstGeom prst="rect">
              <a:avLst/>
            </a:prstGeom>
            <a:noFill/>
          </p:spPr>
          <p:txBody>
            <a:bodyPr wrap="square" lIns="0" tIns="0" rIns="0" bIns="0" rtlCol="0">
              <a:spAutoFit/>
            </a:bodyPr>
            <a:lstStyle/>
            <a:p>
              <a:pPr algn="l"/>
              <a:r>
                <a:rPr lang="en-IN" sz="1400">
                  <a:latin typeface="+mj-lt"/>
                </a:rPr>
                <a:t>Management</a:t>
              </a:r>
              <a:br>
                <a:rPr lang="en-IN" sz="1400">
                  <a:latin typeface="+mj-lt"/>
                </a:rPr>
              </a:br>
              <a:r>
                <a:rPr lang="en-IN" sz="1400">
                  <a:latin typeface="+mj-lt"/>
                </a:rPr>
                <a:t>group</a:t>
              </a:r>
              <a:endParaRPr lang="en-US" sz="1400">
                <a:latin typeface="+mj-lt"/>
              </a:endParaRPr>
            </a:p>
          </p:txBody>
        </p:sp>
        <p:pic>
          <p:nvPicPr>
            <p:cNvPr id="37" name="Graphic 36">
              <a:extLst>
                <a:ext uri="{FF2B5EF4-FFF2-40B4-BE49-F238E27FC236}">
                  <a16:creationId xmlns:a16="http://schemas.microsoft.com/office/drawing/2014/main" id="{3C849749-B810-489B-9388-76B59D6CA542}"/>
                </a:ext>
                <a:ext uri="{C183D7F6-B498-43B3-948B-1728B52AA6E4}">
                  <adec:decorative xmlns:adec="http://schemas.microsoft.com/office/drawing/2017/decorative" val="1"/>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3807337" y="4714603"/>
              <a:ext cx="495705" cy="495706"/>
            </a:xfrm>
            <a:prstGeom prst="rect">
              <a:avLst/>
            </a:prstGeom>
          </p:spPr>
        </p:pic>
        <p:sp>
          <p:nvSpPr>
            <p:cNvPr id="38" name="Rectangle: Rounded Corners 37">
              <a:extLst>
                <a:ext uri="{FF2B5EF4-FFF2-40B4-BE49-F238E27FC236}">
                  <a16:creationId xmlns:a16="http://schemas.microsoft.com/office/drawing/2014/main" id="{18BD2D5C-5265-4D95-8A83-0BFB92938BEC}"/>
                </a:ext>
                <a:ext uri="{C183D7F6-B498-43B3-948B-1728B52AA6E4}">
                  <adec:decorative xmlns:adec="http://schemas.microsoft.com/office/drawing/2017/decorative" val="1"/>
                </a:ext>
              </a:extLst>
            </p:cNvPr>
            <p:cNvSpPr/>
            <p:nvPr/>
          </p:nvSpPr>
          <p:spPr bwMode="auto">
            <a:xfrm>
              <a:off x="5675163" y="4551640"/>
              <a:ext cx="4566433" cy="1812077"/>
            </a:xfrm>
            <a:prstGeom prst="roundRect">
              <a:avLst>
                <a:gd name="adj" fmla="val 3631"/>
              </a:avLst>
            </a:prstGeom>
            <a:solidFill>
              <a:schemeClr val="bg1"/>
            </a:solidFill>
            <a:ln w="19050">
              <a:solidFill>
                <a:srgbClr val="B4009F"/>
              </a:solidFill>
              <a:prstDash val="sysDot"/>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73433" tIns="73433" rIns="73433" bIns="73433" numCol="1" spcCol="0" rtlCol="0" fromWordArt="0" anchor="t" anchorCtr="0" forceAA="0" compatLnSpc="1">
              <a:prstTxWarp prst="textNoShape">
                <a:avLst/>
              </a:prstTxWarp>
              <a:noAutofit/>
            </a:bodyPr>
            <a:lstStyle/>
            <a:p>
              <a:pPr defTabSz="951028" fontAlgn="base">
                <a:spcBef>
                  <a:spcPct val="0"/>
                </a:spcBef>
                <a:spcAft>
                  <a:spcPct val="0"/>
                </a:spcAft>
              </a:pPr>
              <a:endParaRPr lang="en-US" sz="1836">
                <a:solidFill>
                  <a:schemeClr val="tx1"/>
                </a:solidFill>
                <a:latin typeface="Consolas" panose="020B0609020204030204" pitchFamily="49" charset="0"/>
              </a:endParaRPr>
            </a:p>
          </p:txBody>
        </p:sp>
        <p:cxnSp>
          <p:nvCxnSpPr>
            <p:cNvPr id="81" name="Straight Connector 80" descr="Line connector pointing left">
              <a:extLst>
                <a:ext uri="{FF2B5EF4-FFF2-40B4-BE49-F238E27FC236}">
                  <a16:creationId xmlns:a16="http://schemas.microsoft.com/office/drawing/2014/main" id="{B1487B7B-6F21-4500-9161-216342B1CF8C}"/>
                </a:ext>
              </a:extLst>
            </p:cNvPr>
            <p:cNvCxnSpPr>
              <a:cxnSpLocks/>
            </p:cNvCxnSpPr>
            <p:nvPr/>
          </p:nvCxnSpPr>
          <p:spPr>
            <a:xfrm flipV="1">
              <a:off x="5538652" y="4854427"/>
              <a:ext cx="1690682" cy="0"/>
            </a:xfrm>
            <a:prstGeom prst="line">
              <a:avLst/>
            </a:prstGeom>
            <a:ln w="19050">
              <a:solidFill>
                <a:schemeClr val="accent4"/>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70" name="Picture 69">
              <a:extLst>
                <a:ext uri="{FF2B5EF4-FFF2-40B4-BE49-F238E27FC236}">
                  <a16:creationId xmlns:a16="http://schemas.microsoft.com/office/drawing/2014/main" id="{6441DAFB-3077-401A-A6EB-969CCBDECF4B}"/>
                </a:ext>
                <a:ext uri="{C183D7F6-B498-43B3-948B-1728B52AA6E4}">
                  <adec:decorative xmlns:adec="http://schemas.microsoft.com/office/drawing/2017/decorative" val="1"/>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7437330" y="4817674"/>
              <a:ext cx="269974" cy="269974"/>
            </a:xfrm>
            <a:prstGeom prst="rect">
              <a:avLst/>
            </a:prstGeom>
          </p:spPr>
        </p:pic>
        <p:sp>
          <p:nvSpPr>
            <p:cNvPr id="46" name="TextBox 45">
              <a:extLst>
                <a:ext uri="{FF2B5EF4-FFF2-40B4-BE49-F238E27FC236}">
                  <a16:creationId xmlns:a16="http://schemas.microsoft.com/office/drawing/2014/main" id="{283CFF63-EED4-415C-83EA-E091A4771B38}"/>
                </a:ext>
              </a:extLst>
            </p:cNvPr>
            <p:cNvSpPr txBox="1"/>
            <p:nvPr/>
          </p:nvSpPr>
          <p:spPr>
            <a:xfrm>
              <a:off x="7728920" y="4862370"/>
              <a:ext cx="1013098" cy="215444"/>
            </a:xfrm>
            <a:prstGeom prst="rect">
              <a:avLst/>
            </a:prstGeom>
            <a:noFill/>
          </p:spPr>
          <p:txBody>
            <a:bodyPr wrap="square" lIns="0" tIns="0" rIns="0" bIns="0" rtlCol="0">
              <a:spAutoFit/>
            </a:bodyPr>
            <a:lstStyle/>
            <a:p>
              <a:pPr algn="l"/>
              <a:r>
                <a:rPr lang="en-IN" sz="1400">
                  <a:latin typeface="+mj-lt"/>
                </a:rPr>
                <a:t>Subscription</a:t>
              </a:r>
              <a:endParaRPr lang="en-US" sz="1400">
                <a:latin typeface="+mj-lt"/>
              </a:endParaRPr>
            </a:p>
          </p:txBody>
        </p:sp>
        <p:cxnSp>
          <p:nvCxnSpPr>
            <p:cNvPr id="14" name="Straight Connector 13" descr="Line connector pointing left">
              <a:extLst>
                <a:ext uri="{FF2B5EF4-FFF2-40B4-BE49-F238E27FC236}">
                  <a16:creationId xmlns:a16="http://schemas.microsoft.com/office/drawing/2014/main" id="{5837AD98-23E6-48FD-B41A-6DEB858EF95D}"/>
                </a:ext>
              </a:extLst>
            </p:cNvPr>
            <p:cNvCxnSpPr>
              <a:cxnSpLocks/>
              <a:stCxn id="46" idx="3"/>
            </p:cNvCxnSpPr>
            <p:nvPr/>
          </p:nvCxnSpPr>
          <p:spPr>
            <a:xfrm flipV="1">
              <a:off x="8742018" y="4962456"/>
              <a:ext cx="1683313" cy="0"/>
            </a:xfrm>
            <a:prstGeom prst="line">
              <a:avLst/>
            </a:prstGeom>
            <a:ln w="28575">
              <a:solidFill>
                <a:srgbClr val="243A5E"/>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60" name="Freeform 38">
              <a:extLst>
                <a:ext uri="{FF2B5EF4-FFF2-40B4-BE49-F238E27FC236}">
                  <a16:creationId xmlns:a16="http://schemas.microsoft.com/office/drawing/2014/main" id="{9FF459FF-3939-4F6D-AD10-55C9B3F6E07A}"/>
                </a:ext>
                <a:ext uri="{C183D7F6-B498-43B3-948B-1728B52AA6E4}">
                  <adec:decorative xmlns:adec="http://schemas.microsoft.com/office/drawing/2017/decorative" val="1"/>
                </a:ext>
              </a:extLst>
            </p:cNvPr>
            <p:cNvSpPr>
              <a:spLocks/>
            </p:cNvSpPr>
            <p:nvPr/>
          </p:nvSpPr>
          <p:spPr bwMode="auto">
            <a:xfrm>
              <a:off x="10407065" y="4474206"/>
              <a:ext cx="1033871" cy="679824"/>
            </a:xfrm>
            <a:custGeom>
              <a:avLst/>
              <a:gdLst>
                <a:gd name="T0" fmla="*/ 2242 w 2661"/>
                <a:gd name="T1" fmla="*/ 773 h 1749"/>
                <a:gd name="T2" fmla="*/ 2243 w 2661"/>
                <a:gd name="T3" fmla="*/ 738 h 1749"/>
                <a:gd name="T4" fmla="*/ 1505 w 2661"/>
                <a:gd name="T5" fmla="*/ 0 h 1749"/>
                <a:gd name="T6" fmla="*/ 890 w 2661"/>
                <a:gd name="T7" fmla="*/ 330 h 1749"/>
                <a:gd name="T8" fmla="*/ 677 w 2661"/>
                <a:gd name="T9" fmla="*/ 270 h 1749"/>
                <a:gd name="T10" fmla="*/ 266 w 2661"/>
                <a:gd name="T11" fmla="*/ 681 h 1749"/>
                <a:gd name="T12" fmla="*/ 266 w 2661"/>
                <a:gd name="T13" fmla="*/ 689 h 1749"/>
                <a:gd name="T14" fmla="*/ 0 w 2661"/>
                <a:gd name="T15" fmla="*/ 1174 h 1749"/>
                <a:gd name="T16" fmla="*/ 543 w 2661"/>
                <a:gd name="T17" fmla="*/ 1748 h 1749"/>
                <a:gd name="T18" fmla="*/ 543 w 2661"/>
                <a:gd name="T19" fmla="*/ 1748 h 1749"/>
                <a:gd name="T20" fmla="*/ 544 w 2661"/>
                <a:gd name="T21" fmla="*/ 1748 h 1749"/>
                <a:gd name="T22" fmla="*/ 575 w 2661"/>
                <a:gd name="T23" fmla="*/ 1749 h 1749"/>
                <a:gd name="T24" fmla="*/ 607 w 2661"/>
                <a:gd name="T25" fmla="*/ 1748 h 1749"/>
                <a:gd name="T26" fmla="*/ 2142 w 2661"/>
                <a:gd name="T27" fmla="*/ 1748 h 1749"/>
                <a:gd name="T28" fmla="*/ 2171 w 2661"/>
                <a:gd name="T29" fmla="*/ 1749 h 1749"/>
                <a:gd name="T30" fmla="*/ 2661 w 2661"/>
                <a:gd name="T31" fmla="*/ 1258 h 1749"/>
                <a:gd name="T32" fmla="*/ 2242 w 2661"/>
                <a:gd name="T33" fmla="*/ 773 h 17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661" h="1749">
                  <a:moveTo>
                    <a:pt x="2242" y="773"/>
                  </a:moveTo>
                  <a:cubicBezTo>
                    <a:pt x="2242" y="761"/>
                    <a:pt x="2243" y="749"/>
                    <a:pt x="2243" y="738"/>
                  </a:cubicBezTo>
                  <a:cubicBezTo>
                    <a:pt x="2243" y="330"/>
                    <a:pt x="1912" y="0"/>
                    <a:pt x="1505" y="0"/>
                  </a:cubicBezTo>
                  <a:cubicBezTo>
                    <a:pt x="1248" y="0"/>
                    <a:pt x="1022" y="131"/>
                    <a:pt x="890" y="330"/>
                  </a:cubicBezTo>
                  <a:cubicBezTo>
                    <a:pt x="828" y="292"/>
                    <a:pt x="755" y="270"/>
                    <a:pt x="677" y="270"/>
                  </a:cubicBezTo>
                  <a:cubicBezTo>
                    <a:pt x="450" y="270"/>
                    <a:pt x="266" y="454"/>
                    <a:pt x="266" y="681"/>
                  </a:cubicBezTo>
                  <a:cubicBezTo>
                    <a:pt x="266" y="684"/>
                    <a:pt x="266" y="686"/>
                    <a:pt x="266" y="689"/>
                  </a:cubicBezTo>
                  <a:cubicBezTo>
                    <a:pt x="106" y="791"/>
                    <a:pt x="0" y="970"/>
                    <a:pt x="0" y="1174"/>
                  </a:cubicBezTo>
                  <a:cubicBezTo>
                    <a:pt x="0" y="1481"/>
                    <a:pt x="240" y="1732"/>
                    <a:pt x="543" y="1748"/>
                  </a:cubicBezTo>
                  <a:cubicBezTo>
                    <a:pt x="543" y="1748"/>
                    <a:pt x="543" y="1748"/>
                    <a:pt x="543" y="1748"/>
                  </a:cubicBezTo>
                  <a:cubicBezTo>
                    <a:pt x="544" y="1748"/>
                    <a:pt x="544" y="1748"/>
                    <a:pt x="544" y="1748"/>
                  </a:cubicBezTo>
                  <a:cubicBezTo>
                    <a:pt x="554" y="1749"/>
                    <a:pt x="565" y="1749"/>
                    <a:pt x="575" y="1749"/>
                  </a:cubicBezTo>
                  <a:cubicBezTo>
                    <a:pt x="586" y="1749"/>
                    <a:pt x="596" y="1749"/>
                    <a:pt x="607" y="1748"/>
                  </a:cubicBezTo>
                  <a:cubicBezTo>
                    <a:pt x="2142" y="1748"/>
                    <a:pt x="2142" y="1748"/>
                    <a:pt x="2142" y="1748"/>
                  </a:cubicBezTo>
                  <a:cubicBezTo>
                    <a:pt x="2151" y="1749"/>
                    <a:pt x="2161" y="1749"/>
                    <a:pt x="2171" y="1749"/>
                  </a:cubicBezTo>
                  <a:cubicBezTo>
                    <a:pt x="2442" y="1749"/>
                    <a:pt x="2661" y="1530"/>
                    <a:pt x="2661" y="1258"/>
                  </a:cubicBezTo>
                  <a:cubicBezTo>
                    <a:pt x="2661" y="1011"/>
                    <a:pt x="2479" y="807"/>
                    <a:pt x="2242" y="773"/>
                  </a:cubicBezTo>
                  <a:close/>
                </a:path>
              </a:pathLst>
            </a:custGeom>
            <a:solidFill>
              <a:srgbClr val="FFFFFF"/>
            </a:solidFill>
            <a:ln w="19050">
              <a:solidFill>
                <a:schemeClr val="tx2"/>
              </a:solidFill>
            </a:ln>
          </p:spPr>
          <p:txBody>
            <a:bodyPr vert="horz" wrap="square" lIns="93247" tIns="46623" rIns="93247" bIns="46623" numCol="1" anchor="t" anchorCtr="0" compatLnSpc="1">
              <a:prstTxWarp prst="textNoShape">
                <a:avLst/>
              </a:prstTxWarp>
            </a:bodyPr>
            <a:lstStyle/>
            <a:p>
              <a:pPr defTabSz="932418">
                <a:defRPr/>
              </a:pPr>
              <a:endParaRPr lang="en-US" sz="1836" kern="0"/>
            </a:p>
          </p:txBody>
        </p:sp>
        <p:pic>
          <p:nvPicPr>
            <p:cNvPr id="61" name="Picture 2" descr="Microsoft Azure Icon">
              <a:extLst>
                <a:ext uri="{FF2B5EF4-FFF2-40B4-BE49-F238E27FC236}">
                  <a16:creationId xmlns:a16="http://schemas.microsoft.com/office/drawing/2014/main" id="{42B5A8DF-99A2-4DE6-A2C2-1336818E3DE3}"/>
                </a:ext>
              </a:extLst>
            </p:cNvPr>
            <p:cNvPicPr>
              <a:picLocks noChangeAspect="1" noChangeArrowheads="1"/>
            </p:cNvPicPr>
            <p:nvPr/>
          </p:nvPicPr>
          <p:blipFill>
            <a:blip r:embed="rId9" cstate="screen">
              <a:extLst>
                <a:ext uri="{28A0092B-C50C-407E-A947-70E740481C1C}">
                  <a14:useLocalDpi xmlns:a14="http://schemas.microsoft.com/office/drawing/2010/main"/>
                </a:ext>
              </a:extLst>
            </a:blip>
            <a:srcRect/>
            <a:stretch>
              <a:fillRect/>
            </a:stretch>
          </p:blipFill>
          <p:spPr bwMode="auto">
            <a:xfrm>
              <a:off x="10710665" y="4687909"/>
              <a:ext cx="440972" cy="346898"/>
            </a:xfrm>
            <a:prstGeom prst="rect">
              <a:avLst/>
            </a:prstGeom>
            <a:extLst>
              <a:ext uri="{909E8E84-426E-40DD-AFC4-6F175D3DCCD1}">
                <a14:hiddenFill xmlns:a14="http://schemas.microsoft.com/office/drawing/2010/main">
                  <a:solidFill>
                    <a:srgbClr val="FFFFFF"/>
                  </a:solidFill>
                </a14:hiddenFill>
              </a:ext>
            </a:extLst>
          </p:spPr>
        </p:pic>
        <p:sp>
          <p:nvSpPr>
            <p:cNvPr id="59" name="TextBox 58">
              <a:extLst>
                <a:ext uri="{FF2B5EF4-FFF2-40B4-BE49-F238E27FC236}">
                  <a16:creationId xmlns:a16="http://schemas.microsoft.com/office/drawing/2014/main" id="{5963A65D-236E-4451-AAC2-6DF45FD55AD9}"/>
                </a:ext>
              </a:extLst>
            </p:cNvPr>
            <p:cNvSpPr txBox="1"/>
            <p:nvPr/>
          </p:nvSpPr>
          <p:spPr>
            <a:xfrm>
              <a:off x="10372844" y="5165092"/>
              <a:ext cx="1160574" cy="215444"/>
            </a:xfrm>
            <a:prstGeom prst="rect">
              <a:avLst/>
            </a:prstGeom>
            <a:noFill/>
          </p:spPr>
          <p:txBody>
            <a:bodyPr wrap="square" lIns="0" tIns="0" rIns="0" bIns="0" rtlCol="0">
              <a:spAutoFit/>
            </a:bodyPr>
            <a:lstStyle/>
            <a:p>
              <a:pPr algn="l"/>
              <a:r>
                <a:rPr lang="en-IN" sz="1400">
                  <a:latin typeface="+mj-lt"/>
                </a:rPr>
                <a:t>Azure account</a:t>
              </a:r>
              <a:endParaRPr lang="en-US" sz="1400">
                <a:latin typeface="+mj-lt"/>
              </a:endParaRPr>
            </a:p>
          </p:txBody>
        </p:sp>
        <p:pic>
          <p:nvPicPr>
            <p:cNvPr id="65" name="Picture 64">
              <a:extLst>
                <a:ext uri="{FF2B5EF4-FFF2-40B4-BE49-F238E27FC236}">
                  <a16:creationId xmlns:a16="http://schemas.microsoft.com/office/drawing/2014/main" id="{4B7F22C1-7A5A-449C-BF1A-87C922783F8E}"/>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870879" y="4952661"/>
              <a:ext cx="298704" cy="373380"/>
            </a:xfrm>
            <a:prstGeom prst="rect">
              <a:avLst/>
            </a:prstGeom>
          </p:spPr>
        </p:pic>
        <p:sp>
          <p:nvSpPr>
            <p:cNvPr id="62" name="TextBox 61">
              <a:extLst>
                <a:ext uri="{FF2B5EF4-FFF2-40B4-BE49-F238E27FC236}">
                  <a16:creationId xmlns:a16="http://schemas.microsoft.com/office/drawing/2014/main" id="{69073EA2-5D83-45DA-8A72-636B1C92B8CA}"/>
                </a:ext>
              </a:extLst>
            </p:cNvPr>
            <p:cNvSpPr txBox="1"/>
            <p:nvPr/>
          </p:nvSpPr>
          <p:spPr>
            <a:xfrm>
              <a:off x="6407788" y="4979210"/>
              <a:ext cx="968855" cy="430887"/>
            </a:xfrm>
            <a:prstGeom prst="rect">
              <a:avLst/>
            </a:prstGeom>
            <a:noFill/>
          </p:spPr>
          <p:txBody>
            <a:bodyPr wrap="square" lIns="0" tIns="0" rIns="0" bIns="0" rtlCol="0">
              <a:spAutoFit/>
            </a:bodyPr>
            <a:lstStyle/>
            <a:p>
              <a:pPr algn="l"/>
              <a:r>
                <a:rPr lang="en-IN" sz="1400">
                  <a:latin typeface="+mj-lt"/>
                </a:rPr>
                <a:t>Azure RBAC</a:t>
              </a:r>
            </a:p>
            <a:p>
              <a:pPr algn="l"/>
              <a:r>
                <a:rPr lang="en-IN" sz="1400">
                  <a:latin typeface="+mj-lt"/>
                </a:rPr>
                <a:t>roles</a:t>
              </a:r>
              <a:endParaRPr lang="en-US" sz="1400">
                <a:latin typeface="+mj-lt"/>
              </a:endParaRPr>
            </a:p>
          </p:txBody>
        </p:sp>
        <p:sp>
          <p:nvSpPr>
            <p:cNvPr id="63" name="TextBox 62">
              <a:extLst>
                <a:ext uri="{FF2B5EF4-FFF2-40B4-BE49-F238E27FC236}">
                  <a16:creationId xmlns:a16="http://schemas.microsoft.com/office/drawing/2014/main" id="{3CCBEFBF-188B-4406-A681-84B4B0761D29}"/>
                </a:ext>
              </a:extLst>
            </p:cNvPr>
            <p:cNvSpPr txBox="1"/>
            <p:nvPr/>
          </p:nvSpPr>
          <p:spPr>
            <a:xfrm>
              <a:off x="5841409" y="5412844"/>
              <a:ext cx="1406678" cy="846386"/>
            </a:xfrm>
            <a:prstGeom prst="rect">
              <a:avLst/>
            </a:prstGeom>
            <a:noFill/>
          </p:spPr>
          <p:txBody>
            <a:bodyPr wrap="square" lIns="0" tIns="0" rIns="0" bIns="0" rtlCol="0">
              <a:spAutoFit/>
            </a:bodyPr>
            <a:lstStyle/>
            <a:p>
              <a:r>
                <a:rPr lang="en-IN" sz="1100"/>
                <a:t>Owner</a:t>
              </a:r>
            </a:p>
            <a:p>
              <a:r>
                <a:rPr lang="en-IN" sz="1100"/>
                <a:t>Contributor</a:t>
              </a:r>
            </a:p>
            <a:p>
              <a:r>
                <a:rPr lang="en-IN" sz="1100"/>
                <a:t>Reader</a:t>
              </a:r>
            </a:p>
            <a:p>
              <a:r>
                <a:rPr lang="en-IN" sz="1100"/>
                <a:t>User access admin</a:t>
              </a:r>
            </a:p>
            <a:p>
              <a:r>
                <a:rPr lang="en-IN" sz="1100"/>
                <a:t>…</a:t>
              </a:r>
              <a:endParaRPr lang="en-US" sz="1100"/>
            </a:p>
          </p:txBody>
        </p:sp>
        <p:cxnSp>
          <p:nvCxnSpPr>
            <p:cNvPr id="86" name="Connector: Elbow 85" descr="Line connector pointing down">
              <a:extLst>
                <a:ext uri="{FF2B5EF4-FFF2-40B4-BE49-F238E27FC236}">
                  <a16:creationId xmlns:a16="http://schemas.microsoft.com/office/drawing/2014/main" id="{AD0892AF-5B4D-415C-9C4F-1AC776183806}"/>
                </a:ext>
              </a:extLst>
            </p:cNvPr>
            <p:cNvCxnSpPr>
              <a:cxnSpLocks/>
              <a:endCxn id="52" idx="1"/>
            </p:cNvCxnSpPr>
            <p:nvPr/>
          </p:nvCxnSpPr>
          <p:spPr>
            <a:xfrm rot="16200000" flipH="1">
              <a:off x="7508722" y="5173382"/>
              <a:ext cx="145076" cy="213737"/>
            </a:xfrm>
            <a:prstGeom prst="bentConnector2">
              <a:avLst/>
            </a:prstGeom>
            <a:ln w="19050">
              <a:solidFill>
                <a:schemeClr val="accent4"/>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52" name="Graphic 51">
              <a:extLst>
                <a:ext uri="{FF2B5EF4-FFF2-40B4-BE49-F238E27FC236}">
                  <a16:creationId xmlns:a16="http://schemas.microsoft.com/office/drawing/2014/main" id="{D1DA51C3-094F-4F21-96CB-9BB1EAED7F55}"/>
                </a:ext>
                <a:ext uri="{C183D7F6-B498-43B3-948B-1728B52AA6E4}">
                  <adec:decorative xmlns:adec="http://schemas.microsoft.com/office/drawing/2017/decorative" val="1"/>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7688133" y="5165105"/>
              <a:ext cx="375394" cy="375395"/>
            </a:xfrm>
            <a:prstGeom prst="rect">
              <a:avLst/>
            </a:prstGeom>
          </p:spPr>
        </p:pic>
        <p:sp>
          <p:nvSpPr>
            <p:cNvPr id="50" name="TextBox 49">
              <a:extLst>
                <a:ext uri="{FF2B5EF4-FFF2-40B4-BE49-F238E27FC236}">
                  <a16:creationId xmlns:a16="http://schemas.microsoft.com/office/drawing/2014/main" id="{561F72A4-ECF1-42CA-8150-55D2992DD70D}"/>
                </a:ext>
              </a:extLst>
            </p:cNvPr>
            <p:cNvSpPr txBox="1"/>
            <p:nvPr/>
          </p:nvSpPr>
          <p:spPr>
            <a:xfrm>
              <a:off x="8133481" y="5252718"/>
              <a:ext cx="1277658" cy="215444"/>
            </a:xfrm>
            <a:prstGeom prst="rect">
              <a:avLst/>
            </a:prstGeom>
            <a:noFill/>
          </p:spPr>
          <p:txBody>
            <a:bodyPr wrap="square" lIns="0" tIns="0" rIns="0" bIns="0" rtlCol="0">
              <a:spAutoFit/>
            </a:bodyPr>
            <a:lstStyle/>
            <a:p>
              <a:pPr algn="l"/>
              <a:r>
                <a:rPr lang="en-IN" sz="1400">
                  <a:latin typeface="+mj-lt"/>
                </a:rPr>
                <a:t>Resource group</a:t>
              </a:r>
              <a:endParaRPr lang="en-US" sz="1400">
                <a:latin typeface="+mj-lt"/>
              </a:endParaRPr>
            </a:p>
          </p:txBody>
        </p:sp>
        <p:cxnSp>
          <p:nvCxnSpPr>
            <p:cNvPr id="89" name="Connector: Elbow 88" descr="Line connector pointing down">
              <a:extLst>
                <a:ext uri="{FF2B5EF4-FFF2-40B4-BE49-F238E27FC236}">
                  <a16:creationId xmlns:a16="http://schemas.microsoft.com/office/drawing/2014/main" id="{83CB5F39-7340-40E0-90CD-CDE16B40D642}"/>
                </a:ext>
              </a:extLst>
            </p:cNvPr>
            <p:cNvCxnSpPr>
              <a:cxnSpLocks/>
              <a:stCxn id="52" idx="2"/>
            </p:cNvCxnSpPr>
            <p:nvPr/>
          </p:nvCxnSpPr>
          <p:spPr>
            <a:xfrm rot="16200000" flipH="1">
              <a:off x="7814481" y="5601831"/>
              <a:ext cx="400148" cy="277457"/>
            </a:xfrm>
            <a:prstGeom prst="bentConnector2">
              <a:avLst/>
            </a:prstGeom>
            <a:ln w="19050">
              <a:solidFill>
                <a:schemeClr val="accent4"/>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2052" name="Graphic 2051">
              <a:extLst>
                <a:ext uri="{FF2B5EF4-FFF2-40B4-BE49-F238E27FC236}">
                  <a16:creationId xmlns:a16="http://schemas.microsoft.com/office/drawing/2014/main" id="{E793C178-1389-42B0-9590-0B187EAA98E7}"/>
                </a:ext>
                <a:ext uri="{C183D7F6-B498-43B3-948B-1728B52AA6E4}">
                  <adec:decorative xmlns:adec="http://schemas.microsoft.com/office/drawing/2017/decorative" val="1"/>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8094285" y="5779629"/>
              <a:ext cx="322011" cy="322012"/>
            </a:xfrm>
            <a:prstGeom prst="rect">
              <a:avLst/>
            </a:prstGeom>
          </p:spPr>
        </p:pic>
        <p:pic>
          <p:nvPicPr>
            <p:cNvPr id="2054" name="Graphic 2053">
              <a:extLst>
                <a:ext uri="{FF2B5EF4-FFF2-40B4-BE49-F238E27FC236}">
                  <a16:creationId xmlns:a16="http://schemas.microsoft.com/office/drawing/2014/main" id="{381D129F-F99F-4004-8896-8E702D5D6598}"/>
                </a:ext>
                <a:ext uri="{C183D7F6-B498-43B3-948B-1728B52AA6E4}">
                  <adec:decorative xmlns:adec="http://schemas.microsoft.com/office/drawing/2017/decorative" val="1"/>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8549372" y="5770209"/>
              <a:ext cx="338234" cy="338235"/>
            </a:xfrm>
            <a:prstGeom prst="rect">
              <a:avLst/>
            </a:prstGeom>
          </p:spPr>
        </p:pic>
        <p:pic>
          <p:nvPicPr>
            <p:cNvPr id="43" name="Graphic 42">
              <a:extLst>
                <a:ext uri="{FF2B5EF4-FFF2-40B4-BE49-F238E27FC236}">
                  <a16:creationId xmlns:a16="http://schemas.microsoft.com/office/drawing/2014/main" id="{3FC787F2-78BA-4535-A4AF-C4443E4F58BC}"/>
                </a:ext>
                <a:ext uri="{C183D7F6-B498-43B3-948B-1728B52AA6E4}">
                  <adec:decorative xmlns:adec="http://schemas.microsoft.com/office/drawing/2017/decorative" val="1"/>
                </a:ext>
              </a:extLst>
            </p:cNvPr>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9023297" y="5770059"/>
              <a:ext cx="338492" cy="338493"/>
            </a:xfrm>
            <a:prstGeom prst="rect">
              <a:avLst/>
            </a:prstGeom>
          </p:spPr>
        </p:pic>
        <p:sp>
          <p:nvSpPr>
            <p:cNvPr id="53" name="TextBox 52">
              <a:extLst>
                <a:ext uri="{FF2B5EF4-FFF2-40B4-BE49-F238E27FC236}">
                  <a16:creationId xmlns:a16="http://schemas.microsoft.com/office/drawing/2014/main" id="{E6B06B35-38D3-4C6E-B4AE-1EC01B96D52E}"/>
                </a:ext>
              </a:extLst>
            </p:cNvPr>
            <p:cNvSpPr txBox="1"/>
            <p:nvPr/>
          </p:nvSpPr>
          <p:spPr>
            <a:xfrm>
              <a:off x="9399823" y="5842683"/>
              <a:ext cx="737446" cy="215444"/>
            </a:xfrm>
            <a:prstGeom prst="rect">
              <a:avLst/>
            </a:prstGeom>
            <a:noFill/>
          </p:spPr>
          <p:txBody>
            <a:bodyPr wrap="square" lIns="0" tIns="0" rIns="0" bIns="0" rtlCol="0">
              <a:spAutoFit/>
            </a:bodyPr>
            <a:lstStyle/>
            <a:p>
              <a:pPr algn="l"/>
              <a:r>
                <a:rPr lang="en-IN" sz="1400">
                  <a:latin typeface="+mj-lt"/>
                </a:rPr>
                <a:t>Resource</a:t>
              </a:r>
              <a:endParaRPr lang="en-US" sz="1400">
                <a:latin typeface="+mj-lt"/>
              </a:endParaRPr>
            </a:p>
          </p:txBody>
        </p:sp>
      </p:grpSp>
    </p:spTree>
    <p:extLst>
      <p:ext uri="{BB962C8B-B14F-4D97-AF65-F5344CB8AC3E}">
        <p14:creationId xmlns:p14="http://schemas.microsoft.com/office/powerpoint/2010/main" val="2207543434"/>
      </p:ext>
    </p:extLst>
  </p:cSld>
  <p:clrMapOvr>
    <a:masterClrMapping/>
  </p:clrMapOvr>
  <p:transition>
    <p:fade/>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FD5EE60-2B12-4E4C-B36C-24332182AFDA}"/>
              </a:ext>
            </a:extLst>
          </p:cNvPr>
          <p:cNvSpPr>
            <a:spLocks noGrp="1"/>
          </p:cNvSpPr>
          <p:nvPr>
            <p:ph type="title"/>
          </p:nvPr>
        </p:nvSpPr>
        <p:spPr/>
        <p:txBody>
          <a:bodyPr/>
          <a:lstStyle/>
          <a:p>
            <a:r>
              <a:rPr lang="en-US" dirty="0"/>
              <a:t>Determine Azure RBAC Roles</a:t>
            </a:r>
          </a:p>
        </p:txBody>
      </p:sp>
      <p:graphicFrame>
        <p:nvGraphicFramePr>
          <p:cNvPr id="5" name="Table 4" descr="Table showing the types of RBAC roles  in Azure (owner, contributor, reader and user access administrator) with a description of their  permissions and details">
            <a:extLst>
              <a:ext uri="{FF2B5EF4-FFF2-40B4-BE49-F238E27FC236}">
                <a16:creationId xmlns:a16="http://schemas.microsoft.com/office/drawing/2014/main" id="{28B084FB-790F-4462-88E3-45ED7DC0F2DC}"/>
              </a:ext>
            </a:extLst>
          </p:cNvPr>
          <p:cNvGraphicFramePr>
            <a:graphicFrameLocks noGrp="1"/>
          </p:cNvGraphicFramePr>
          <p:nvPr>
            <p:extLst>
              <p:ext uri="{D42A27DB-BD31-4B8C-83A1-F6EECF244321}">
                <p14:modId xmlns:p14="http://schemas.microsoft.com/office/powerpoint/2010/main" val="2214839538"/>
              </p:ext>
            </p:extLst>
          </p:nvPr>
        </p:nvGraphicFramePr>
        <p:xfrm>
          <a:off x="427037" y="1317603"/>
          <a:ext cx="11571287" cy="4899573"/>
        </p:xfrm>
        <a:graphic>
          <a:graphicData uri="http://schemas.openxmlformats.org/drawingml/2006/table">
            <a:tbl>
              <a:tblPr firstRow="1" firstCol="1" bandRow="1">
                <a:tableStyleId>{B301B821-A1FF-4177-AEE7-76D212191A09}</a:tableStyleId>
              </a:tblPr>
              <a:tblGrid>
                <a:gridCol w="2620961">
                  <a:extLst>
                    <a:ext uri="{9D8B030D-6E8A-4147-A177-3AD203B41FA5}">
                      <a16:colId xmlns:a16="http://schemas.microsoft.com/office/drawing/2014/main" val="1101825562"/>
                    </a:ext>
                  </a:extLst>
                </a:gridCol>
                <a:gridCol w="4051300">
                  <a:extLst>
                    <a:ext uri="{9D8B030D-6E8A-4147-A177-3AD203B41FA5}">
                      <a16:colId xmlns:a16="http://schemas.microsoft.com/office/drawing/2014/main" val="236706924"/>
                    </a:ext>
                  </a:extLst>
                </a:gridCol>
                <a:gridCol w="4899026">
                  <a:extLst>
                    <a:ext uri="{9D8B030D-6E8A-4147-A177-3AD203B41FA5}">
                      <a16:colId xmlns:a16="http://schemas.microsoft.com/office/drawing/2014/main" val="521193641"/>
                    </a:ext>
                  </a:extLst>
                </a:gridCol>
              </a:tblGrid>
              <a:tr h="494223">
                <a:tc>
                  <a:txBody>
                    <a:bodyPr/>
                    <a:lstStyle/>
                    <a:p>
                      <a:pPr marL="0" marR="0" algn="l">
                        <a:lnSpc>
                          <a:spcPct val="107000"/>
                        </a:lnSpc>
                        <a:spcBef>
                          <a:spcPts val="0"/>
                        </a:spcBef>
                        <a:spcAft>
                          <a:spcPts val="0"/>
                        </a:spcAft>
                      </a:pPr>
                      <a:r>
                        <a:rPr lang="en-US" sz="2200" b="0" dirty="0">
                          <a:solidFill>
                            <a:schemeClr val="bg1"/>
                          </a:solidFill>
                          <a:effectLst/>
                          <a:latin typeface="+mj-lt"/>
                        </a:rPr>
                        <a:t>RBAC role in Azure</a:t>
                      </a:r>
                      <a:endParaRPr lang="en-US" sz="2200" b="0" dirty="0">
                        <a:solidFill>
                          <a:schemeClr val="bg1"/>
                        </a:solidFill>
                        <a:effectLst/>
                        <a:latin typeface="+mj-lt"/>
                        <a:ea typeface="Malgun Gothic" panose="020B0503020000020004" pitchFamily="34" charset="-127"/>
                        <a:cs typeface="Times New Roman" panose="02020603050405020304" pitchFamily="18" charset="0"/>
                      </a:endParaRPr>
                    </a:p>
                  </a:txBody>
                  <a:tcPr anchor="ctr">
                    <a:lnL w="6350" cap="flat" cmpd="sng" algn="ctr">
                      <a:solidFill>
                        <a:srgbClr val="243A5E"/>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rgbClr val="243A5E"/>
                      </a:solidFill>
                      <a:prstDash val="solid"/>
                      <a:round/>
                      <a:headEnd type="none" w="med" len="med"/>
                      <a:tailEnd type="none" w="med" len="med"/>
                    </a:lnT>
                    <a:lnB w="6350" cap="flat" cmpd="sng" algn="ctr">
                      <a:noFill/>
                      <a:prstDash val="solid"/>
                      <a:round/>
                      <a:headEnd type="none" w="med" len="med"/>
                      <a:tailEnd type="none" w="med" len="med"/>
                    </a:lnB>
                    <a:solidFill>
                      <a:srgbClr val="243A5E"/>
                    </a:solidFill>
                  </a:tcPr>
                </a:tc>
                <a:tc>
                  <a:txBody>
                    <a:bodyPr/>
                    <a:lstStyle/>
                    <a:p>
                      <a:pPr marL="0" marR="0" algn="ctr">
                        <a:lnSpc>
                          <a:spcPct val="107000"/>
                        </a:lnSpc>
                        <a:spcBef>
                          <a:spcPts val="0"/>
                        </a:spcBef>
                        <a:spcAft>
                          <a:spcPts val="0"/>
                        </a:spcAft>
                      </a:pPr>
                      <a:r>
                        <a:rPr lang="en-US" sz="2200" b="0" dirty="0">
                          <a:solidFill>
                            <a:schemeClr val="bg1"/>
                          </a:solidFill>
                          <a:effectLst/>
                          <a:latin typeface="+mj-lt"/>
                        </a:rPr>
                        <a:t>Permissions</a:t>
                      </a:r>
                      <a:endParaRPr lang="en-US" sz="2200" b="0" dirty="0">
                        <a:solidFill>
                          <a:schemeClr val="bg1"/>
                        </a:solidFill>
                        <a:effectLst/>
                        <a:latin typeface="+mj-lt"/>
                        <a:ea typeface="Malgun Gothic" panose="020B0503020000020004" pitchFamily="34" charset="-127"/>
                        <a:cs typeface="Times New Roman" panose="02020603050405020304" pitchFamily="18" charset="0"/>
                      </a:endParaRPr>
                    </a:p>
                  </a:txBody>
                  <a:tcPr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rgbClr val="243A5E"/>
                      </a:solidFill>
                      <a:prstDash val="solid"/>
                      <a:round/>
                      <a:headEnd type="none" w="med" len="med"/>
                      <a:tailEnd type="none" w="med" len="med"/>
                    </a:lnT>
                    <a:lnB w="6350" cap="flat" cmpd="sng" algn="ctr">
                      <a:noFill/>
                      <a:prstDash val="solid"/>
                      <a:round/>
                      <a:headEnd type="none" w="med" len="med"/>
                      <a:tailEnd type="none" w="med" len="med"/>
                    </a:lnB>
                    <a:solidFill>
                      <a:srgbClr val="243A5E"/>
                    </a:solidFill>
                  </a:tcPr>
                </a:tc>
                <a:tc>
                  <a:txBody>
                    <a:bodyPr/>
                    <a:lstStyle/>
                    <a:p>
                      <a:pPr marL="0" marR="0" algn="ctr">
                        <a:lnSpc>
                          <a:spcPct val="107000"/>
                        </a:lnSpc>
                        <a:spcBef>
                          <a:spcPts val="0"/>
                        </a:spcBef>
                        <a:spcAft>
                          <a:spcPts val="0"/>
                        </a:spcAft>
                      </a:pPr>
                      <a:r>
                        <a:rPr lang="en-US" sz="2200" b="0" dirty="0">
                          <a:solidFill>
                            <a:schemeClr val="bg1"/>
                          </a:solidFill>
                          <a:effectLst/>
                          <a:latin typeface="+mj-lt"/>
                        </a:rPr>
                        <a:t>Notes</a:t>
                      </a:r>
                      <a:endParaRPr lang="en-US" sz="2200" b="0" dirty="0">
                        <a:solidFill>
                          <a:schemeClr val="bg1"/>
                        </a:solidFill>
                        <a:effectLst/>
                        <a:latin typeface="+mj-lt"/>
                        <a:ea typeface="Malgun Gothic" panose="020B0503020000020004" pitchFamily="34" charset="-127"/>
                        <a:cs typeface="Times New Roman" panose="02020603050405020304" pitchFamily="18" charset="0"/>
                      </a:endParaRPr>
                    </a:p>
                  </a:txBody>
                  <a:tcPr anchor="ctr">
                    <a:lnL w="6350" cap="flat" cmpd="sng" algn="ctr">
                      <a:solidFill>
                        <a:schemeClr val="bg1"/>
                      </a:solidFill>
                      <a:prstDash val="solid"/>
                      <a:round/>
                      <a:headEnd type="none" w="med" len="med"/>
                      <a:tailEnd type="none" w="med" len="med"/>
                    </a:lnL>
                    <a:lnR w="6350" cap="flat" cmpd="sng" algn="ctr">
                      <a:solidFill>
                        <a:srgbClr val="243A5E"/>
                      </a:solidFill>
                      <a:prstDash val="solid"/>
                      <a:round/>
                      <a:headEnd type="none" w="med" len="med"/>
                      <a:tailEnd type="none" w="med" len="med"/>
                    </a:lnR>
                    <a:lnT w="6350" cap="flat" cmpd="sng" algn="ctr">
                      <a:solidFill>
                        <a:srgbClr val="243A5E"/>
                      </a:solidFill>
                      <a:prstDash val="solid"/>
                      <a:round/>
                      <a:headEnd type="none" w="med" len="med"/>
                      <a:tailEnd type="none" w="med" len="med"/>
                    </a:lnT>
                    <a:lnB w="6350" cap="flat" cmpd="sng" algn="ctr">
                      <a:noFill/>
                      <a:prstDash val="solid"/>
                      <a:round/>
                      <a:headEnd type="none" w="med" len="med"/>
                      <a:tailEnd type="none" w="med" len="med"/>
                    </a:lnB>
                    <a:solidFill>
                      <a:srgbClr val="243A5E"/>
                    </a:solidFill>
                  </a:tcPr>
                </a:tc>
                <a:extLst>
                  <a:ext uri="{0D108BD9-81ED-4DB2-BD59-A6C34878D82A}">
                    <a16:rowId xmlns:a16="http://schemas.microsoft.com/office/drawing/2014/main" val="2628152625"/>
                  </a:ext>
                </a:extLst>
              </a:tr>
              <a:tr h="1706601">
                <a:tc>
                  <a:txBody>
                    <a:bodyPr/>
                    <a:lstStyle/>
                    <a:p>
                      <a:pPr marL="0" marR="0" algn="l">
                        <a:lnSpc>
                          <a:spcPct val="107000"/>
                        </a:lnSpc>
                        <a:spcBef>
                          <a:spcPts val="0"/>
                        </a:spcBef>
                        <a:spcAft>
                          <a:spcPts val="0"/>
                        </a:spcAft>
                      </a:pPr>
                      <a:r>
                        <a:rPr lang="en-US" sz="2000" b="0" dirty="0">
                          <a:solidFill>
                            <a:schemeClr val="tx1"/>
                          </a:solidFill>
                          <a:effectLst/>
                          <a:latin typeface="+mj-lt"/>
                        </a:rPr>
                        <a:t>Owner</a:t>
                      </a:r>
                      <a:endParaRPr lang="en-US" sz="2000" b="0" dirty="0">
                        <a:solidFill>
                          <a:schemeClr val="tx1"/>
                        </a:solidFill>
                        <a:effectLst/>
                        <a:latin typeface="+mj-lt"/>
                        <a:ea typeface="Malgun Gothic" panose="020B0503020000020004" pitchFamily="34" charset="-127"/>
                        <a:cs typeface="Times New Roman" panose="02020603050405020304" pitchFamily="18" charset="0"/>
                      </a:endParaRPr>
                    </a:p>
                  </a:txBody>
                  <a:tcPr anchor="ctr">
                    <a:lnL w="6350" cap="flat" cmpd="sng" algn="ctr">
                      <a:solidFill>
                        <a:schemeClr val="bg1">
                          <a:lumMod val="75000"/>
                        </a:schemeClr>
                      </a:solid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bg1">
                        <a:lumMod val="95000"/>
                      </a:schemeClr>
                    </a:solidFill>
                  </a:tcPr>
                </a:tc>
                <a:tc>
                  <a:txBody>
                    <a:bodyPr/>
                    <a:lstStyle/>
                    <a:p>
                      <a:pPr marL="0" marR="0" algn="l">
                        <a:lnSpc>
                          <a:spcPct val="107000"/>
                        </a:lnSpc>
                        <a:spcBef>
                          <a:spcPts val="0"/>
                        </a:spcBef>
                        <a:spcAft>
                          <a:spcPts val="0"/>
                        </a:spcAft>
                      </a:pPr>
                      <a:r>
                        <a:rPr lang="en-US" sz="2000" b="0">
                          <a:solidFill>
                            <a:schemeClr val="tx1"/>
                          </a:solidFill>
                          <a:effectLst/>
                          <a:latin typeface="+mn-lt"/>
                        </a:rPr>
                        <a:t>Has full access to all resources and can delegate access to others</a:t>
                      </a:r>
                      <a:endParaRPr lang="en-US" sz="2000" b="0">
                        <a:solidFill>
                          <a:schemeClr val="tx1"/>
                        </a:solidFill>
                        <a:effectLst/>
                        <a:latin typeface="+mn-lt"/>
                        <a:ea typeface="Malgun Gothic" panose="020B0503020000020004" pitchFamily="34" charset="-127"/>
                        <a:cs typeface="Times New Roman" panose="02020603050405020304" pitchFamily="18" charset="0"/>
                      </a:endParaRPr>
                    </a:p>
                  </a:txBody>
                  <a:tcPr anchor="ctr">
                    <a:lnL w="6350" cap="flat" cmpd="sng" algn="ctr">
                      <a:no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a:txBody>
                    <a:bodyPr/>
                    <a:lstStyle/>
                    <a:p>
                      <a:pPr marL="0" marR="0" algn="l">
                        <a:lnSpc>
                          <a:spcPct val="107000"/>
                        </a:lnSpc>
                        <a:spcBef>
                          <a:spcPts val="0"/>
                        </a:spcBef>
                        <a:spcAft>
                          <a:spcPts val="0"/>
                        </a:spcAft>
                      </a:pPr>
                      <a:r>
                        <a:rPr lang="en-US" sz="2000" b="0">
                          <a:solidFill>
                            <a:schemeClr val="tx1"/>
                          </a:solidFill>
                          <a:effectLst/>
                          <a:latin typeface="+mn-lt"/>
                        </a:rPr>
                        <a:t>The Service Administrator and</a:t>
                      </a:r>
                      <a:br>
                        <a:rPr lang="en-US" sz="2000" b="0">
                          <a:solidFill>
                            <a:schemeClr val="tx1"/>
                          </a:solidFill>
                          <a:effectLst/>
                          <a:latin typeface="+mn-lt"/>
                        </a:rPr>
                      </a:br>
                      <a:r>
                        <a:rPr lang="en-US" sz="2000" b="0">
                          <a:solidFill>
                            <a:schemeClr val="tx1"/>
                          </a:solidFill>
                          <a:effectLst/>
                          <a:latin typeface="+mn-lt"/>
                        </a:rPr>
                        <a:t>Co-Administrators are assigned the Owner role at the subscription scope. This applies to all resource types</a:t>
                      </a:r>
                      <a:endParaRPr lang="en-US" sz="2000" b="0">
                        <a:solidFill>
                          <a:schemeClr val="tx1"/>
                        </a:solidFill>
                        <a:effectLst/>
                        <a:latin typeface="+mn-lt"/>
                        <a:ea typeface="Malgun Gothic" panose="020B0503020000020004" pitchFamily="34" charset="-127"/>
                        <a:cs typeface="Times New Roman" panose="02020603050405020304" pitchFamily="18" charset="0"/>
                      </a:endParaRPr>
                    </a:p>
                  </a:txBody>
                  <a:tcPr marL="137160" marR="137160" marT="91440" marB="9144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extLst>
                  <a:ext uri="{0D108BD9-81ED-4DB2-BD59-A6C34878D82A}">
                    <a16:rowId xmlns:a16="http://schemas.microsoft.com/office/drawing/2014/main" val="2723102123"/>
                  </a:ext>
                </a:extLst>
              </a:tr>
              <a:tr h="1219635">
                <a:tc>
                  <a:txBody>
                    <a:bodyPr/>
                    <a:lstStyle/>
                    <a:p>
                      <a:pPr marL="0" marR="0" algn="l">
                        <a:lnSpc>
                          <a:spcPct val="107000"/>
                        </a:lnSpc>
                        <a:spcBef>
                          <a:spcPts val="0"/>
                        </a:spcBef>
                        <a:spcAft>
                          <a:spcPts val="0"/>
                        </a:spcAft>
                      </a:pPr>
                      <a:r>
                        <a:rPr lang="en-US" sz="2000" b="0" dirty="0">
                          <a:solidFill>
                            <a:schemeClr val="tx1"/>
                          </a:solidFill>
                          <a:effectLst/>
                          <a:latin typeface="+mj-lt"/>
                        </a:rPr>
                        <a:t>Contributor</a:t>
                      </a:r>
                      <a:endParaRPr lang="en-US" sz="2000" b="0" dirty="0">
                        <a:solidFill>
                          <a:schemeClr val="tx1"/>
                        </a:solidFill>
                        <a:effectLst/>
                        <a:latin typeface="+mj-lt"/>
                        <a:ea typeface="Malgun Gothic" panose="020B0503020000020004" pitchFamily="34" charset="-127"/>
                        <a:cs typeface="Times New Roman" panose="02020603050405020304" pitchFamily="18" charset="0"/>
                      </a:endParaRPr>
                    </a:p>
                  </a:txBody>
                  <a:tcPr anchor="ctr">
                    <a:lnL w="6350" cap="flat" cmpd="sng" algn="ctr">
                      <a:solidFill>
                        <a:schemeClr val="bg1">
                          <a:lumMod val="75000"/>
                        </a:schemeClr>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bg1">
                        <a:lumMod val="95000"/>
                      </a:schemeClr>
                    </a:solidFill>
                  </a:tcPr>
                </a:tc>
                <a:tc>
                  <a:txBody>
                    <a:bodyPr/>
                    <a:lstStyle/>
                    <a:p>
                      <a:pPr marL="0" marR="0" algn="l">
                        <a:lnSpc>
                          <a:spcPct val="107000"/>
                        </a:lnSpc>
                        <a:spcBef>
                          <a:spcPts val="0"/>
                        </a:spcBef>
                        <a:spcAft>
                          <a:spcPts val="0"/>
                        </a:spcAft>
                      </a:pPr>
                      <a:r>
                        <a:rPr lang="en-US" sz="2000" b="0">
                          <a:solidFill>
                            <a:schemeClr val="tx1"/>
                          </a:solidFill>
                          <a:effectLst/>
                          <a:latin typeface="+mn-lt"/>
                        </a:rPr>
                        <a:t>Creates and manages all types of Azure resources but cannot grant access to others</a:t>
                      </a:r>
                      <a:endParaRPr lang="en-US" sz="2000" b="0">
                        <a:solidFill>
                          <a:schemeClr val="tx1"/>
                        </a:solidFill>
                        <a:effectLst/>
                        <a:latin typeface="+mn-lt"/>
                        <a:ea typeface="Malgun Gothic" panose="020B0503020000020004" pitchFamily="34" charset="-127"/>
                        <a:cs typeface="Times New Roman" panose="02020603050405020304" pitchFamily="18" charset="0"/>
                      </a:endParaRPr>
                    </a:p>
                  </a:txBody>
                  <a:tcPr anchor="ctr">
                    <a:lnL w="6350" cap="flat" cmpd="sng" algn="ctr">
                      <a:no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a:txBody>
                    <a:bodyPr/>
                    <a:lstStyle/>
                    <a:p>
                      <a:pPr marL="0" marR="0" algn="l">
                        <a:lnSpc>
                          <a:spcPct val="107000"/>
                        </a:lnSpc>
                        <a:spcBef>
                          <a:spcPts val="0"/>
                        </a:spcBef>
                        <a:spcAft>
                          <a:spcPts val="0"/>
                        </a:spcAft>
                      </a:pPr>
                      <a:r>
                        <a:rPr lang="en-US" sz="2000" b="0">
                          <a:solidFill>
                            <a:schemeClr val="tx1"/>
                          </a:solidFill>
                          <a:effectLst/>
                          <a:latin typeface="+mn-lt"/>
                        </a:rPr>
                        <a:t>This applies to all resource types</a:t>
                      </a:r>
                      <a:endParaRPr lang="en-US" sz="2000" b="0">
                        <a:solidFill>
                          <a:schemeClr val="tx1"/>
                        </a:solidFill>
                        <a:effectLst/>
                        <a:latin typeface="+mn-lt"/>
                        <a:ea typeface="Malgun Gothic" panose="020B0503020000020004" pitchFamily="34" charset="-127"/>
                        <a:cs typeface="Times New Roman" panose="02020603050405020304" pitchFamily="18" charset="0"/>
                      </a:endParaRPr>
                    </a:p>
                  </a:txBody>
                  <a:tcPr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extLst>
                  <a:ext uri="{0D108BD9-81ED-4DB2-BD59-A6C34878D82A}">
                    <a16:rowId xmlns:a16="http://schemas.microsoft.com/office/drawing/2014/main" val="3858311705"/>
                  </a:ext>
                </a:extLst>
              </a:tr>
              <a:tr h="639809">
                <a:tc>
                  <a:txBody>
                    <a:bodyPr/>
                    <a:lstStyle/>
                    <a:p>
                      <a:pPr marL="0" marR="0" algn="l">
                        <a:lnSpc>
                          <a:spcPct val="107000"/>
                        </a:lnSpc>
                        <a:spcBef>
                          <a:spcPts val="0"/>
                        </a:spcBef>
                        <a:spcAft>
                          <a:spcPts val="0"/>
                        </a:spcAft>
                      </a:pPr>
                      <a:r>
                        <a:rPr lang="en-US" sz="2000" b="0" dirty="0">
                          <a:solidFill>
                            <a:schemeClr val="tx1"/>
                          </a:solidFill>
                          <a:effectLst/>
                          <a:latin typeface="+mj-lt"/>
                        </a:rPr>
                        <a:t>Reader</a:t>
                      </a:r>
                      <a:endParaRPr lang="en-US" sz="2000" b="0" dirty="0">
                        <a:solidFill>
                          <a:schemeClr val="tx1"/>
                        </a:solidFill>
                        <a:effectLst/>
                        <a:latin typeface="+mj-lt"/>
                        <a:ea typeface="Malgun Gothic" panose="020B0503020000020004" pitchFamily="34" charset="-127"/>
                        <a:cs typeface="Times New Roman" panose="02020603050405020304" pitchFamily="18" charset="0"/>
                      </a:endParaRPr>
                    </a:p>
                  </a:txBody>
                  <a:tcPr anchor="ctr">
                    <a:lnL w="6350" cap="flat" cmpd="sng" algn="ctr">
                      <a:solidFill>
                        <a:schemeClr val="bg1">
                          <a:lumMod val="75000"/>
                        </a:schemeClr>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bg1">
                        <a:lumMod val="95000"/>
                      </a:schemeClr>
                    </a:solidFill>
                  </a:tcPr>
                </a:tc>
                <a:tc>
                  <a:txBody>
                    <a:bodyPr/>
                    <a:lstStyle/>
                    <a:p>
                      <a:pPr marL="0" marR="0" algn="l">
                        <a:lnSpc>
                          <a:spcPct val="107000"/>
                        </a:lnSpc>
                        <a:spcBef>
                          <a:spcPts val="0"/>
                        </a:spcBef>
                        <a:spcAft>
                          <a:spcPts val="0"/>
                        </a:spcAft>
                      </a:pPr>
                      <a:r>
                        <a:rPr lang="en-US" sz="2000" b="0">
                          <a:solidFill>
                            <a:schemeClr val="tx1"/>
                          </a:solidFill>
                          <a:effectLst/>
                          <a:latin typeface="+mn-lt"/>
                        </a:rPr>
                        <a:t>Views Azure resources</a:t>
                      </a:r>
                      <a:endParaRPr lang="en-US" sz="2000" b="0">
                        <a:solidFill>
                          <a:schemeClr val="tx1"/>
                        </a:solidFill>
                        <a:effectLst/>
                        <a:latin typeface="+mn-lt"/>
                        <a:ea typeface="Malgun Gothic" panose="020B0503020000020004" pitchFamily="34" charset="-127"/>
                        <a:cs typeface="Times New Roman" panose="02020603050405020304" pitchFamily="18" charset="0"/>
                      </a:endParaRPr>
                    </a:p>
                  </a:txBody>
                  <a:tcPr anchor="ctr">
                    <a:lnL w="6350" cap="flat" cmpd="sng" algn="ctr">
                      <a:no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a:txBody>
                    <a:bodyPr/>
                    <a:lstStyle/>
                    <a:p>
                      <a:pPr marL="0" marR="0" algn="l">
                        <a:lnSpc>
                          <a:spcPct val="107000"/>
                        </a:lnSpc>
                        <a:spcBef>
                          <a:spcPts val="0"/>
                        </a:spcBef>
                        <a:spcAft>
                          <a:spcPts val="0"/>
                        </a:spcAft>
                      </a:pPr>
                      <a:r>
                        <a:rPr lang="en-US" sz="2000" b="0">
                          <a:solidFill>
                            <a:schemeClr val="tx1"/>
                          </a:solidFill>
                          <a:effectLst/>
                          <a:latin typeface="+mn-lt"/>
                        </a:rPr>
                        <a:t>This applies to all resource types</a:t>
                      </a:r>
                      <a:endParaRPr lang="en-US" sz="2000" b="0">
                        <a:solidFill>
                          <a:schemeClr val="tx1"/>
                        </a:solidFill>
                        <a:effectLst/>
                        <a:latin typeface="+mn-lt"/>
                        <a:ea typeface="Malgun Gothic" panose="020B0503020000020004" pitchFamily="34" charset="-127"/>
                        <a:cs typeface="Times New Roman" panose="02020603050405020304" pitchFamily="18" charset="0"/>
                      </a:endParaRPr>
                    </a:p>
                  </a:txBody>
                  <a:tcPr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extLst>
                  <a:ext uri="{0D108BD9-81ED-4DB2-BD59-A6C34878D82A}">
                    <a16:rowId xmlns:a16="http://schemas.microsoft.com/office/drawing/2014/main" val="1595281607"/>
                  </a:ext>
                </a:extLst>
              </a:tr>
              <a:tr h="839305">
                <a:tc>
                  <a:txBody>
                    <a:bodyPr/>
                    <a:lstStyle/>
                    <a:p>
                      <a:pPr marL="0" marR="0" algn="l">
                        <a:lnSpc>
                          <a:spcPct val="107000"/>
                        </a:lnSpc>
                        <a:spcBef>
                          <a:spcPts val="0"/>
                        </a:spcBef>
                        <a:spcAft>
                          <a:spcPts val="0"/>
                        </a:spcAft>
                      </a:pPr>
                      <a:r>
                        <a:rPr lang="en-US" sz="2000" b="0" dirty="0">
                          <a:solidFill>
                            <a:schemeClr val="tx1"/>
                          </a:solidFill>
                          <a:effectLst/>
                          <a:latin typeface="+mj-lt"/>
                        </a:rPr>
                        <a:t>User Access Administrator</a:t>
                      </a:r>
                      <a:endParaRPr lang="en-US" sz="2000" b="0" dirty="0">
                        <a:solidFill>
                          <a:schemeClr val="tx1"/>
                        </a:solidFill>
                        <a:effectLst/>
                        <a:latin typeface="+mj-lt"/>
                        <a:ea typeface="Malgun Gothic" panose="020B0503020000020004" pitchFamily="34" charset="-127"/>
                        <a:cs typeface="Times New Roman" panose="02020603050405020304" pitchFamily="18" charset="0"/>
                      </a:endParaRPr>
                    </a:p>
                  </a:txBody>
                  <a:tcPr anchor="ctr">
                    <a:lnL w="6350" cap="flat" cmpd="sng" algn="ctr">
                      <a:solidFill>
                        <a:schemeClr val="bg1">
                          <a:lumMod val="75000"/>
                        </a:schemeClr>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bg1">
                        <a:lumMod val="95000"/>
                      </a:schemeClr>
                    </a:solidFill>
                  </a:tcPr>
                </a:tc>
                <a:tc>
                  <a:txBody>
                    <a:bodyPr/>
                    <a:lstStyle/>
                    <a:p>
                      <a:pPr marL="0" marR="0" algn="l">
                        <a:lnSpc>
                          <a:spcPct val="107000"/>
                        </a:lnSpc>
                        <a:spcBef>
                          <a:spcPts val="0"/>
                        </a:spcBef>
                        <a:spcAft>
                          <a:spcPts val="0"/>
                        </a:spcAft>
                      </a:pPr>
                      <a:r>
                        <a:rPr lang="en-US" sz="2000" b="0" dirty="0">
                          <a:solidFill>
                            <a:schemeClr val="tx1"/>
                          </a:solidFill>
                          <a:effectLst/>
                          <a:latin typeface="+mn-lt"/>
                        </a:rPr>
                        <a:t>Manages user access to</a:t>
                      </a:r>
                      <a:br>
                        <a:rPr lang="en-US" sz="2000" b="0" dirty="0">
                          <a:solidFill>
                            <a:schemeClr val="tx1"/>
                          </a:solidFill>
                          <a:effectLst/>
                          <a:latin typeface="+mn-lt"/>
                        </a:rPr>
                      </a:br>
                      <a:r>
                        <a:rPr lang="en-US" sz="2000" b="0" dirty="0">
                          <a:solidFill>
                            <a:schemeClr val="tx1"/>
                          </a:solidFill>
                          <a:effectLst/>
                          <a:latin typeface="+mn-lt"/>
                        </a:rPr>
                        <a:t>Azure resources</a:t>
                      </a:r>
                      <a:endParaRPr lang="en-US" sz="2000" b="0" dirty="0">
                        <a:solidFill>
                          <a:schemeClr val="tx1"/>
                        </a:solidFill>
                        <a:effectLst/>
                        <a:latin typeface="+mn-lt"/>
                        <a:ea typeface="Malgun Gothic" panose="020B0503020000020004" pitchFamily="34" charset="-127"/>
                        <a:cs typeface="Times New Roman" panose="02020603050405020304" pitchFamily="18" charset="0"/>
                      </a:endParaRPr>
                    </a:p>
                  </a:txBody>
                  <a:tcPr anchor="ctr">
                    <a:lnL w="6350" cap="flat" cmpd="sng" algn="ctr">
                      <a:no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a:txBody>
                    <a:bodyPr/>
                    <a:lstStyle/>
                    <a:p>
                      <a:pPr marL="0" marR="0" algn="l">
                        <a:lnSpc>
                          <a:spcPct val="107000"/>
                        </a:lnSpc>
                        <a:spcBef>
                          <a:spcPts val="0"/>
                        </a:spcBef>
                        <a:spcAft>
                          <a:spcPts val="0"/>
                        </a:spcAft>
                      </a:pPr>
                      <a:r>
                        <a:rPr lang="en-US" sz="2000" b="0" dirty="0">
                          <a:solidFill>
                            <a:schemeClr val="tx1"/>
                          </a:solidFill>
                          <a:effectLst/>
                          <a:latin typeface="+mn-lt"/>
                        </a:rPr>
                        <a:t>This</a:t>
                      </a:r>
                      <a:r>
                        <a:rPr lang="en-US" sz="2000" b="0" baseline="0" dirty="0">
                          <a:solidFill>
                            <a:schemeClr val="tx1"/>
                          </a:solidFill>
                          <a:effectLst/>
                          <a:latin typeface="+mn-lt"/>
                        </a:rPr>
                        <a:t> applies to managing access, rather than to managing resources</a:t>
                      </a:r>
                      <a:endParaRPr lang="en-US" sz="2000" b="0" dirty="0">
                        <a:solidFill>
                          <a:schemeClr val="tx1"/>
                        </a:solidFill>
                        <a:effectLst/>
                        <a:latin typeface="+mn-lt"/>
                        <a:ea typeface="Malgun Gothic" panose="020B0503020000020004" pitchFamily="34" charset="-127"/>
                        <a:cs typeface="Times New Roman" panose="02020603050405020304" pitchFamily="18" charset="0"/>
                      </a:endParaRPr>
                    </a:p>
                  </a:txBody>
                  <a:tcPr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extLst>
                  <a:ext uri="{0D108BD9-81ED-4DB2-BD59-A6C34878D82A}">
                    <a16:rowId xmlns:a16="http://schemas.microsoft.com/office/drawing/2014/main" val="4096763368"/>
                  </a:ext>
                </a:extLst>
              </a:tr>
            </a:tbl>
          </a:graphicData>
        </a:graphic>
      </p:graphicFrame>
    </p:spTree>
    <p:extLst>
      <p:ext uri="{BB962C8B-B14F-4D97-AF65-F5344CB8AC3E}">
        <p14:creationId xmlns:p14="http://schemas.microsoft.com/office/powerpoint/2010/main" val="3832294623"/>
      </p:ext>
    </p:extLst>
  </p:cSld>
  <p:clrMapOvr>
    <a:masterClrMapping/>
  </p:clrMapOvr>
  <p:transition>
    <p:fade/>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Demonstration – Azure RBAC</a:t>
            </a:r>
          </a:p>
        </p:txBody>
      </p:sp>
      <p:pic>
        <p:nvPicPr>
          <p:cNvPr id="35" name="Picture 34" descr="Icon of a key">
            <a:extLst>
              <a:ext uri="{FF2B5EF4-FFF2-40B4-BE49-F238E27FC236}">
                <a16:creationId xmlns:a16="http://schemas.microsoft.com/office/drawing/2014/main" id="{6F46A029-D097-450F-A62D-38ECEA2E128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08822" y="1411732"/>
            <a:ext cx="1066800" cy="1066800"/>
          </a:xfrm>
          <a:prstGeom prst="rect">
            <a:avLst/>
          </a:prstGeom>
        </p:spPr>
      </p:pic>
      <p:sp>
        <p:nvSpPr>
          <p:cNvPr id="48" name="Rectangle 47">
            <a:extLst>
              <a:ext uri="{FF2B5EF4-FFF2-40B4-BE49-F238E27FC236}">
                <a16:creationId xmlns:a16="http://schemas.microsoft.com/office/drawing/2014/main" id="{84637566-6B55-4F24-B0EB-8EA2BC80DA8A}"/>
              </a:ext>
            </a:extLst>
          </p:cNvPr>
          <p:cNvSpPr/>
          <p:nvPr/>
        </p:nvSpPr>
        <p:spPr bwMode="auto">
          <a:xfrm>
            <a:off x="1816100" y="1422908"/>
            <a:ext cx="10193337" cy="104241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spcBef>
                <a:spcPts val="600"/>
              </a:spcBef>
            </a:pPr>
            <a:r>
              <a:rPr lang="en-US" sz="2800" dirty="0">
                <a:solidFill>
                  <a:schemeClr val="tx1"/>
                </a:solidFill>
              </a:rPr>
              <a:t>Locate the Access Control blade</a:t>
            </a:r>
          </a:p>
        </p:txBody>
      </p:sp>
      <p:cxnSp>
        <p:nvCxnSpPr>
          <p:cNvPr id="58" name="Straight Connector 57">
            <a:extLst>
              <a:ext uri="{FF2B5EF4-FFF2-40B4-BE49-F238E27FC236}">
                <a16:creationId xmlns:a16="http://schemas.microsoft.com/office/drawing/2014/main" id="{77752E85-707F-4098-B65F-49479AC93243}"/>
              </a:ext>
              <a:ext uri="{C183D7F6-B498-43B3-948B-1728B52AA6E4}">
                <adec:decorative xmlns:adec="http://schemas.microsoft.com/office/drawing/2017/decorative" val="1"/>
              </a:ext>
            </a:extLst>
          </p:cNvPr>
          <p:cNvCxnSpPr>
            <a:cxnSpLocks/>
          </p:cNvCxnSpPr>
          <p:nvPr/>
        </p:nvCxnSpPr>
        <p:spPr>
          <a:xfrm>
            <a:off x="1785939" y="2577454"/>
            <a:ext cx="10202861"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72" name="Picture 71" descr="Icon of a padlock">
            <a:extLst>
              <a:ext uri="{FF2B5EF4-FFF2-40B4-BE49-F238E27FC236}">
                <a16:creationId xmlns:a16="http://schemas.microsoft.com/office/drawing/2014/main" id="{2CDF9FBD-F919-488D-ACED-0E1C2E67F79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08822" y="2678408"/>
            <a:ext cx="1068324" cy="1066800"/>
          </a:xfrm>
          <a:prstGeom prst="rect">
            <a:avLst/>
          </a:prstGeom>
        </p:spPr>
      </p:pic>
      <p:sp>
        <p:nvSpPr>
          <p:cNvPr id="75" name="Rectangle 74">
            <a:extLst>
              <a:ext uri="{FF2B5EF4-FFF2-40B4-BE49-F238E27FC236}">
                <a16:creationId xmlns:a16="http://schemas.microsoft.com/office/drawing/2014/main" id="{A3C88336-615F-4BD4-ACEA-6B5AD74EE3A6}"/>
              </a:ext>
            </a:extLst>
          </p:cNvPr>
          <p:cNvSpPr/>
          <p:nvPr/>
        </p:nvSpPr>
        <p:spPr bwMode="auto">
          <a:xfrm>
            <a:off x="1816100" y="2689584"/>
            <a:ext cx="10193337" cy="104241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spcBef>
                <a:spcPts val="600"/>
              </a:spcBef>
            </a:pPr>
            <a:r>
              <a:rPr lang="en-US" sz="2800" dirty="0">
                <a:solidFill>
                  <a:schemeClr val="tx1"/>
                </a:solidFill>
              </a:rPr>
              <a:t>Review role permissions</a:t>
            </a:r>
          </a:p>
        </p:txBody>
      </p:sp>
      <p:cxnSp>
        <p:nvCxnSpPr>
          <p:cNvPr id="94" name="Straight Connector 93">
            <a:extLst>
              <a:ext uri="{FF2B5EF4-FFF2-40B4-BE49-F238E27FC236}">
                <a16:creationId xmlns:a16="http://schemas.microsoft.com/office/drawing/2014/main" id="{168552FF-65CE-4208-8DEB-14BCE6804515}"/>
              </a:ext>
              <a:ext uri="{C183D7F6-B498-43B3-948B-1728B52AA6E4}">
                <adec:decorative xmlns:adec="http://schemas.microsoft.com/office/drawing/2017/decorative" val="1"/>
              </a:ext>
            </a:extLst>
          </p:cNvPr>
          <p:cNvCxnSpPr>
            <a:cxnSpLocks/>
          </p:cNvCxnSpPr>
          <p:nvPr/>
        </p:nvCxnSpPr>
        <p:spPr>
          <a:xfrm>
            <a:off x="1785939" y="3844130"/>
            <a:ext cx="10202861"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102" name="Picture 101" descr="Icon of a screwdriver and a wrench">
            <a:extLst>
              <a:ext uri="{FF2B5EF4-FFF2-40B4-BE49-F238E27FC236}">
                <a16:creationId xmlns:a16="http://schemas.microsoft.com/office/drawing/2014/main" id="{9CB3AB57-EE94-4272-8D68-CB1CA2445DFC}"/>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08822" y="3944576"/>
            <a:ext cx="1068324" cy="1065276"/>
          </a:xfrm>
          <a:prstGeom prst="rect">
            <a:avLst/>
          </a:prstGeom>
        </p:spPr>
      </p:pic>
      <p:sp>
        <p:nvSpPr>
          <p:cNvPr id="104" name="Rectangle 103">
            <a:extLst>
              <a:ext uri="{FF2B5EF4-FFF2-40B4-BE49-F238E27FC236}">
                <a16:creationId xmlns:a16="http://schemas.microsoft.com/office/drawing/2014/main" id="{5019D557-AE02-4F25-B418-B376CE3C8EE5}"/>
              </a:ext>
            </a:extLst>
          </p:cNvPr>
          <p:cNvSpPr/>
          <p:nvPr/>
        </p:nvSpPr>
        <p:spPr bwMode="auto">
          <a:xfrm>
            <a:off x="1816100" y="3956260"/>
            <a:ext cx="10193337" cy="104241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spcBef>
                <a:spcPts val="600"/>
              </a:spcBef>
            </a:pPr>
            <a:r>
              <a:rPr lang="en-US" sz="2800" dirty="0">
                <a:solidFill>
                  <a:schemeClr val="tx1"/>
                </a:solidFill>
              </a:rPr>
              <a:t>Add a role assignment</a:t>
            </a:r>
          </a:p>
        </p:txBody>
      </p:sp>
      <p:cxnSp>
        <p:nvCxnSpPr>
          <p:cNvPr id="108" name="Straight Connector 107">
            <a:extLst>
              <a:ext uri="{FF2B5EF4-FFF2-40B4-BE49-F238E27FC236}">
                <a16:creationId xmlns:a16="http://schemas.microsoft.com/office/drawing/2014/main" id="{2015FB9E-4236-4FA2-AE57-172DEED9488F}"/>
              </a:ext>
              <a:ext uri="{C183D7F6-B498-43B3-948B-1728B52AA6E4}">
                <adec:decorative xmlns:adec="http://schemas.microsoft.com/office/drawing/2017/decorative" val="1"/>
              </a:ext>
            </a:extLst>
          </p:cNvPr>
          <p:cNvCxnSpPr>
            <a:cxnSpLocks/>
          </p:cNvCxnSpPr>
          <p:nvPr/>
        </p:nvCxnSpPr>
        <p:spPr>
          <a:xfrm>
            <a:off x="1785939" y="5110806"/>
            <a:ext cx="10202861"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112" name="Picture 111" descr="Icon of a document">
            <a:extLst>
              <a:ext uri="{FF2B5EF4-FFF2-40B4-BE49-F238E27FC236}">
                <a16:creationId xmlns:a16="http://schemas.microsoft.com/office/drawing/2014/main" id="{5A063517-44C5-48A6-96B9-194BAAC5BCE7}"/>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408822" y="5211254"/>
            <a:ext cx="1068324" cy="1065276"/>
          </a:xfrm>
          <a:prstGeom prst="rect">
            <a:avLst/>
          </a:prstGeom>
        </p:spPr>
      </p:pic>
      <p:sp>
        <p:nvSpPr>
          <p:cNvPr id="113" name="Rectangle 112">
            <a:extLst>
              <a:ext uri="{FF2B5EF4-FFF2-40B4-BE49-F238E27FC236}">
                <a16:creationId xmlns:a16="http://schemas.microsoft.com/office/drawing/2014/main" id="{DF25860F-9305-4BB7-B6A8-82AE8C59F98E}"/>
              </a:ext>
            </a:extLst>
          </p:cNvPr>
          <p:cNvSpPr/>
          <p:nvPr/>
        </p:nvSpPr>
        <p:spPr bwMode="auto">
          <a:xfrm>
            <a:off x="1816100" y="5222938"/>
            <a:ext cx="10193337" cy="104241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spcBef>
                <a:spcPts val="600"/>
              </a:spcBef>
            </a:pPr>
            <a:r>
              <a:rPr lang="en-US" sz="2800" dirty="0">
                <a:solidFill>
                  <a:schemeClr val="tx1"/>
                </a:solidFill>
              </a:rPr>
              <a:t>Explore PowerShell commands</a:t>
            </a:r>
          </a:p>
        </p:txBody>
      </p:sp>
    </p:spTree>
    <p:extLst>
      <p:ext uri="{BB962C8B-B14F-4D97-AF65-F5344CB8AC3E}">
        <p14:creationId xmlns:p14="http://schemas.microsoft.com/office/powerpoint/2010/main" val="40928416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9AEBD2-4AD6-4182-BF38-A3DE71D14CCF}"/>
              </a:ext>
            </a:extLst>
          </p:cNvPr>
          <p:cNvSpPr>
            <a:spLocks noGrp="1"/>
          </p:cNvSpPr>
          <p:nvPr>
            <p:ph type="title"/>
          </p:nvPr>
        </p:nvSpPr>
        <p:spPr/>
        <p:txBody>
          <a:bodyPr/>
          <a:lstStyle/>
          <a:p>
            <a:r>
              <a:rPr lang="en-US" dirty="0">
                <a:solidFill>
                  <a:schemeClr val="tx1"/>
                </a:solidFill>
              </a:rPr>
              <a:t>Summary and Resources – Configure RBAC</a:t>
            </a:r>
          </a:p>
        </p:txBody>
      </p:sp>
      <p:sp>
        <p:nvSpPr>
          <p:cNvPr id="9" name="Rectangle 8">
            <a:extLst>
              <a:ext uri="{FF2B5EF4-FFF2-40B4-BE49-F238E27FC236}">
                <a16:creationId xmlns:a16="http://schemas.microsoft.com/office/drawing/2014/main" id="{424F4C05-BE9A-402D-B23C-791A63FB8118}"/>
              </a:ext>
            </a:extLst>
          </p:cNvPr>
          <p:cNvSpPr/>
          <p:nvPr/>
        </p:nvSpPr>
        <p:spPr bwMode="auto">
          <a:xfrm>
            <a:off x="427039" y="1385888"/>
            <a:ext cx="4297362" cy="640080"/>
          </a:xfrm>
          <a:prstGeom prst="rect">
            <a:avLst/>
          </a:prstGeom>
          <a:solidFill>
            <a:srgbClr val="243A5E"/>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82880" tIns="137160" rIns="182880" bIns="137160" numCol="1" spcCol="1270" anchor="ctr" anchorCtr="0">
            <a:noAutofit/>
          </a:bodyPr>
          <a:lstStyle/>
          <a:p>
            <a:pPr algn="ctr">
              <a:spcBef>
                <a:spcPts val="600"/>
              </a:spcBef>
            </a:pPr>
            <a:r>
              <a:rPr lang="en-US" sz="2000" dirty="0">
                <a:solidFill>
                  <a:schemeClr val="bg1"/>
                </a:solidFill>
                <a:latin typeface="+mj-lt"/>
              </a:rPr>
              <a:t>Knowledge Check</a:t>
            </a:r>
          </a:p>
        </p:txBody>
      </p:sp>
      <p:sp>
        <p:nvSpPr>
          <p:cNvPr id="10" name="Rectangle 9">
            <a:extLst>
              <a:ext uri="{FF2B5EF4-FFF2-40B4-BE49-F238E27FC236}">
                <a16:creationId xmlns:a16="http://schemas.microsoft.com/office/drawing/2014/main" id="{159F81F5-C140-46D7-BAFE-5A3A4D9DCB42}"/>
              </a:ext>
            </a:extLst>
          </p:cNvPr>
          <p:cNvSpPr/>
          <p:nvPr/>
        </p:nvSpPr>
        <p:spPr bwMode="auto">
          <a:xfrm>
            <a:off x="4876800" y="1385888"/>
            <a:ext cx="7148540" cy="640080"/>
          </a:xfrm>
          <a:prstGeom prst="rect">
            <a:avLst/>
          </a:prstGeom>
          <a:solidFill>
            <a:srgbClr val="243A5E"/>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82880" tIns="137160" rIns="182880" bIns="137160" numCol="1" spcCol="1270" anchor="ctr" anchorCtr="0">
            <a:noAutofit/>
          </a:bodyPr>
          <a:lstStyle/>
          <a:p>
            <a:pPr>
              <a:spcBef>
                <a:spcPts val="600"/>
              </a:spcBef>
            </a:pPr>
            <a:r>
              <a:rPr lang="en-US" sz="2000">
                <a:solidFill>
                  <a:schemeClr val="bg1"/>
                </a:solidFill>
                <a:latin typeface="+mj-lt"/>
              </a:rPr>
              <a:t>Microsoft Learn Modules (docs.microsoft.com/Learn)</a:t>
            </a:r>
          </a:p>
        </p:txBody>
      </p:sp>
      <p:sp>
        <p:nvSpPr>
          <p:cNvPr id="23" name="Rectangle 22">
            <a:extLst>
              <a:ext uri="{FF2B5EF4-FFF2-40B4-BE49-F238E27FC236}">
                <a16:creationId xmlns:a16="http://schemas.microsoft.com/office/drawing/2014/main" id="{0A8BD7C3-43B7-4EA9-AB4A-C0255B4DBFF6}"/>
              </a:ext>
            </a:extLst>
          </p:cNvPr>
          <p:cNvSpPr/>
          <p:nvPr/>
        </p:nvSpPr>
        <p:spPr>
          <a:xfrm>
            <a:off x="4893196" y="2230764"/>
            <a:ext cx="7132144" cy="640080"/>
          </a:xfrm>
          <a:prstGeom prst="rect">
            <a:avLst/>
          </a:pr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6040" tIns="106040" rIns="106040" bIns="106040" numCol="1" spcCol="1270" anchor="ctr" anchorCtr="0">
            <a:noAutofit/>
          </a:bodyPr>
          <a:lstStyle/>
          <a:p>
            <a:pPr defTabSz="800100">
              <a:spcBef>
                <a:spcPct val="0"/>
              </a:spcBef>
              <a:spcAft>
                <a:spcPct val="35000"/>
              </a:spcAft>
            </a:pPr>
            <a:r>
              <a:rPr lang="en-US" dirty="0">
                <a:solidFill>
                  <a:schemeClr val="tx1"/>
                </a:solidFill>
              </a:rPr>
              <a:t>Create custom roles for Azure resources with role-based access control (RBAC)</a:t>
            </a:r>
          </a:p>
        </p:txBody>
      </p:sp>
      <p:cxnSp>
        <p:nvCxnSpPr>
          <p:cNvPr id="24" name="Straight Connector 23">
            <a:extLst>
              <a:ext uri="{FF2B5EF4-FFF2-40B4-BE49-F238E27FC236}">
                <a16:creationId xmlns:a16="http://schemas.microsoft.com/office/drawing/2014/main" id="{C7692B34-A192-430A-AB9A-31DA894E74EF}"/>
              </a:ext>
              <a:ext uri="{C183D7F6-B498-43B3-948B-1728B52AA6E4}">
                <adec:decorative xmlns:adec="http://schemas.microsoft.com/office/drawing/2017/decorative" val="1"/>
              </a:ext>
            </a:extLst>
          </p:cNvPr>
          <p:cNvCxnSpPr>
            <a:cxnSpLocks/>
          </p:cNvCxnSpPr>
          <p:nvPr/>
        </p:nvCxnSpPr>
        <p:spPr>
          <a:xfrm>
            <a:off x="4893196" y="2914271"/>
            <a:ext cx="7132144" cy="0"/>
          </a:xfrm>
          <a:prstGeom prst="line">
            <a:avLst/>
          </a:prstGeom>
          <a:ln w="19050">
            <a:solidFill>
              <a:schemeClr val="bg1">
                <a:lumMod val="7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25" name="Rectangle 24">
            <a:extLst>
              <a:ext uri="{FF2B5EF4-FFF2-40B4-BE49-F238E27FC236}">
                <a16:creationId xmlns:a16="http://schemas.microsoft.com/office/drawing/2014/main" id="{B6B5A625-F8B8-4489-9742-DCE4CE58E80D}"/>
              </a:ext>
            </a:extLst>
          </p:cNvPr>
          <p:cNvSpPr/>
          <p:nvPr/>
        </p:nvSpPr>
        <p:spPr>
          <a:xfrm>
            <a:off x="4893196" y="2957698"/>
            <a:ext cx="7132144" cy="640080"/>
          </a:xfrm>
          <a:prstGeom prst="rect">
            <a:avLst/>
          </a:pr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6040" tIns="106040" rIns="106040" bIns="106040" numCol="1" spcCol="1270" anchor="ctr" anchorCtr="0">
            <a:noAutofit/>
          </a:bodyPr>
          <a:lstStyle/>
          <a:p>
            <a:pPr defTabSz="800100">
              <a:spcBef>
                <a:spcPct val="0"/>
              </a:spcBef>
              <a:spcAft>
                <a:spcPct val="35000"/>
              </a:spcAft>
            </a:pPr>
            <a:r>
              <a:rPr lang="en-US" dirty="0">
                <a:solidFill>
                  <a:schemeClr val="tx1"/>
                </a:solidFill>
              </a:rPr>
              <a:t>Manage access to an Azure subscription by using Azure role-based access control (RBAC)</a:t>
            </a:r>
          </a:p>
        </p:txBody>
      </p:sp>
      <p:cxnSp>
        <p:nvCxnSpPr>
          <p:cNvPr id="26" name="Straight Connector 25">
            <a:extLst>
              <a:ext uri="{FF2B5EF4-FFF2-40B4-BE49-F238E27FC236}">
                <a16:creationId xmlns:a16="http://schemas.microsoft.com/office/drawing/2014/main" id="{30768834-C4F7-4D34-92F9-6B505FF3B461}"/>
              </a:ext>
              <a:ext uri="{C183D7F6-B498-43B3-948B-1728B52AA6E4}">
                <adec:decorative xmlns:adec="http://schemas.microsoft.com/office/drawing/2017/decorative" val="1"/>
              </a:ext>
            </a:extLst>
          </p:cNvPr>
          <p:cNvCxnSpPr>
            <a:cxnSpLocks/>
          </p:cNvCxnSpPr>
          <p:nvPr/>
        </p:nvCxnSpPr>
        <p:spPr>
          <a:xfrm>
            <a:off x="4893196" y="3641205"/>
            <a:ext cx="7132144" cy="0"/>
          </a:xfrm>
          <a:prstGeom prst="line">
            <a:avLst/>
          </a:prstGeom>
          <a:ln w="19050">
            <a:solidFill>
              <a:schemeClr val="bg1">
                <a:lumMod val="7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27" name="Rectangle 26">
            <a:extLst>
              <a:ext uri="{FF2B5EF4-FFF2-40B4-BE49-F238E27FC236}">
                <a16:creationId xmlns:a16="http://schemas.microsoft.com/office/drawing/2014/main" id="{5855D0D6-145A-49DC-97FD-2DF8D523CA04}"/>
              </a:ext>
            </a:extLst>
          </p:cNvPr>
          <p:cNvSpPr/>
          <p:nvPr/>
        </p:nvSpPr>
        <p:spPr>
          <a:xfrm>
            <a:off x="4893196" y="3684635"/>
            <a:ext cx="7132144" cy="548640"/>
          </a:xfrm>
          <a:prstGeom prst="rect">
            <a:avLst/>
          </a:pr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6040" tIns="106040" rIns="106040" bIns="106040" numCol="1" spcCol="1270" anchor="ctr" anchorCtr="0">
            <a:noAutofit/>
          </a:bodyPr>
          <a:lstStyle/>
          <a:p>
            <a:pPr defTabSz="800100">
              <a:spcBef>
                <a:spcPct val="0"/>
              </a:spcBef>
              <a:spcAft>
                <a:spcPct val="35000"/>
              </a:spcAft>
            </a:pPr>
            <a:r>
              <a:rPr lang="en-US" dirty="0">
                <a:solidFill>
                  <a:schemeClr val="tx1"/>
                </a:solidFill>
              </a:rPr>
              <a:t>Secure your Azure resources with role-based access control (RBAC)</a:t>
            </a:r>
          </a:p>
        </p:txBody>
      </p:sp>
      <p:pic>
        <p:nvPicPr>
          <p:cNvPr id="3" name="Picture 2">
            <a:extLst>
              <a:ext uri="{FF2B5EF4-FFF2-40B4-BE49-F238E27FC236}">
                <a16:creationId xmlns:a16="http://schemas.microsoft.com/office/drawing/2014/main" id="{9AF86294-D1BB-4023-B40B-83FA03B942F1}"/>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678845" y="2635395"/>
            <a:ext cx="1494645" cy="2173707"/>
          </a:xfrm>
          <a:prstGeom prst="rect">
            <a:avLst/>
          </a:prstGeom>
        </p:spPr>
      </p:pic>
      <p:cxnSp>
        <p:nvCxnSpPr>
          <p:cNvPr id="4" name="Straight Connector 3">
            <a:extLst>
              <a:ext uri="{FF2B5EF4-FFF2-40B4-BE49-F238E27FC236}">
                <a16:creationId xmlns:a16="http://schemas.microsoft.com/office/drawing/2014/main" id="{2DC0EC02-6E33-4341-890A-61674C4CB145}"/>
              </a:ext>
              <a:ext uri="{C183D7F6-B498-43B3-948B-1728B52AA6E4}">
                <adec:decorative xmlns:adec="http://schemas.microsoft.com/office/drawing/2017/decorative" val="1"/>
              </a:ext>
            </a:extLst>
          </p:cNvPr>
          <p:cNvCxnSpPr>
            <a:cxnSpLocks/>
          </p:cNvCxnSpPr>
          <p:nvPr/>
        </p:nvCxnSpPr>
        <p:spPr>
          <a:xfrm>
            <a:off x="4961620" y="4316119"/>
            <a:ext cx="7132144" cy="0"/>
          </a:xfrm>
          <a:prstGeom prst="line">
            <a:avLst/>
          </a:prstGeom>
          <a:ln w="19050">
            <a:solidFill>
              <a:schemeClr val="bg1">
                <a:lumMod val="7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48434397"/>
      </p:ext>
    </p:extLst>
  </p:cSld>
  <p:clrMapOvr>
    <a:masterClrMapping/>
  </p:clrMapOvr>
  <p:transition>
    <p:fade/>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CD8665D-5A50-4F07-9D33-48CCD3FD74C7}"/>
              </a:ext>
            </a:extLst>
          </p:cNvPr>
          <p:cNvSpPr>
            <a:spLocks noGrp="1"/>
          </p:cNvSpPr>
          <p:nvPr>
            <p:ph type="title"/>
          </p:nvPr>
        </p:nvSpPr>
        <p:spPr/>
        <p:txBody>
          <a:bodyPr/>
          <a:lstStyle/>
          <a:p>
            <a:r>
              <a:rPr lang="en-US" dirty="0">
                <a:cs typeface="Segoe UI"/>
              </a:rPr>
              <a:t>Lesson 04: Module 02 Lab</a:t>
            </a:r>
          </a:p>
        </p:txBody>
      </p:sp>
      <p:pic>
        <p:nvPicPr>
          <p:cNvPr id="5" name="Picture 4" descr="Icon of a lab flask">
            <a:extLst>
              <a:ext uri="{FF2B5EF4-FFF2-40B4-BE49-F238E27FC236}">
                <a16:creationId xmlns:a16="http://schemas.microsoft.com/office/drawing/2014/main" id="{DDBE3477-168B-4A48-BA7A-CCECCDFC488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435023" y="2870516"/>
            <a:ext cx="906078" cy="1317731"/>
          </a:xfrm>
          <a:prstGeom prst="rect">
            <a:avLst/>
          </a:prstGeom>
        </p:spPr>
      </p:pic>
    </p:spTree>
    <p:extLst>
      <p:ext uri="{BB962C8B-B14F-4D97-AF65-F5344CB8AC3E}">
        <p14:creationId xmlns:p14="http://schemas.microsoft.com/office/powerpoint/2010/main" val="3194727346"/>
      </p:ext>
    </p:extLst>
  </p:cSld>
  <p:clrMapOvr>
    <a:masterClrMapping/>
  </p:clrMapOvr>
  <p:transition>
    <p:fade/>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766947-3F02-48BF-A456-13B4C0FFCF7F}"/>
              </a:ext>
            </a:extLst>
          </p:cNvPr>
          <p:cNvSpPr>
            <a:spLocks noGrp="1"/>
          </p:cNvSpPr>
          <p:nvPr>
            <p:ph type="title"/>
          </p:nvPr>
        </p:nvSpPr>
        <p:spPr/>
        <p:txBody>
          <a:bodyPr/>
          <a:lstStyle/>
          <a:p>
            <a:r>
              <a:rPr lang="en-US" dirty="0"/>
              <a:t>Lab 02a – Manage Subscriptions and Azure RBAC</a:t>
            </a:r>
          </a:p>
        </p:txBody>
      </p:sp>
      <p:sp>
        <p:nvSpPr>
          <p:cNvPr id="18" name="Text Placeholder 2">
            <a:extLst>
              <a:ext uri="{FF2B5EF4-FFF2-40B4-BE49-F238E27FC236}">
                <a16:creationId xmlns:a16="http://schemas.microsoft.com/office/drawing/2014/main" id="{3B4629CD-0B11-4BD3-9ABA-B3DFAA47F77F}"/>
              </a:ext>
            </a:extLst>
          </p:cNvPr>
          <p:cNvSpPr txBox="1">
            <a:spLocks/>
          </p:cNvSpPr>
          <p:nvPr/>
        </p:nvSpPr>
        <p:spPr>
          <a:xfrm>
            <a:off x="427038" y="1380331"/>
            <a:ext cx="11582400" cy="2062103"/>
          </a:xfrm>
          <a:prstGeom prst="rect">
            <a:avLst/>
          </a:prstGeom>
        </p:spPr>
        <p:txBody>
          <a:bodyPr vert="horz" wrap="square" lIns="0" tIns="0" rIns="0" bIns="0" rtlCol="0" anchor="t">
            <a:spAutoFit/>
          </a:bodyPr>
          <a:lstStyle>
            <a:lvl1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2400" kern="1200" spc="-50" baseline="0">
                <a:solidFill>
                  <a:srgbClr val="000000"/>
                </a:solidFill>
                <a:latin typeface="+mj-lt"/>
                <a:ea typeface="+mn-ea"/>
                <a:cs typeface="+mn-cs"/>
              </a:defRPr>
            </a:lvl1pPr>
            <a:lvl2pPr marL="0" marR="0" indent="0" algn="l" defTabSz="932742" rtl="0" eaLnBrk="1" fontAlgn="auto" latinLnBrk="0" hangingPunct="1">
              <a:lnSpc>
                <a:spcPct val="100000"/>
              </a:lnSpc>
              <a:spcBef>
                <a:spcPts val="0"/>
              </a:spcBef>
              <a:spcAft>
                <a:spcPts val="0"/>
              </a:spcAft>
              <a:buClrTx/>
              <a:buSzPct val="90000"/>
              <a:buFontTx/>
              <a:buNone/>
              <a:tabLst/>
              <a:defRPr sz="2000" kern="1200" spc="0" baseline="0">
                <a:solidFill>
                  <a:srgbClr val="000000"/>
                </a:solidFill>
                <a:latin typeface="+mn-lt"/>
                <a:ea typeface="+mn-ea"/>
                <a:cs typeface="+mn-cs"/>
              </a:defRPr>
            </a:lvl2pPr>
            <a:lvl3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chemeClr val="tx2"/>
                </a:solidFill>
                <a:latin typeface="+mj-lt"/>
                <a:ea typeface="+mn-ea"/>
                <a:cs typeface="+mn-cs"/>
              </a:defRPr>
            </a:lvl3pPr>
            <a:lvl4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rgbClr val="000000"/>
                </a:solidFill>
                <a:latin typeface="+mn-lt"/>
                <a:ea typeface="+mn-ea"/>
                <a:cs typeface="+mn-cs"/>
              </a:defRPr>
            </a:lvl4pPr>
            <a:lvl5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000" b="1" kern="1200" spc="0" baseline="0">
                <a:solidFill>
                  <a:srgbClr val="000000"/>
                </a:solidFill>
                <a:latin typeface="+mn-lt"/>
                <a:ea typeface="+mn-ea"/>
                <a:cs typeface="+mn-cs"/>
              </a:defRPr>
            </a:lvl5pPr>
            <a:lvl6pPr marL="2331854" indent="0" algn="l" defTabSz="932742" rtl="0" eaLnBrk="1" latinLnBrk="0" hangingPunct="1">
              <a:spcBef>
                <a:spcPct val="20000"/>
              </a:spcBef>
              <a:buFont typeface="Arial" pitchFamily="34" charset="0"/>
              <a:buNone/>
              <a:defRPr sz="2000" kern="1200">
                <a:solidFill>
                  <a:schemeClr val="tx1"/>
                </a:solidFill>
                <a:latin typeface="+mn-lt"/>
                <a:ea typeface="+mn-ea"/>
                <a:cs typeface="+mn-cs"/>
              </a:defRPr>
            </a:lvl6pPr>
            <a:lvl7pPr marL="0" indent="0" algn="l" defTabSz="932742" rtl="0" eaLnBrk="1" latinLnBrk="0" hangingPunct="1">
              <a:lnSpc>
                <a:spcPct val="100000"/>
              </a:lnSpc>
              <a:spcBef>
                <a:spcPts val="0"/>
              </a:spcBef>
              <a:spcAft>
                <a:spcPts val="0"/>
              </a:spcAft>
              <a:buFont typeface="Arial" pitchFamily="34" charset="0"/>
              <a:buNone/>
              <a:defRPr sz="1000" kern="1200">
                <a:solidFill>
                  <a:srgbClr val="000000"/>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pc="0" dirty="0">
                <a:solidFill>
                  <a:schemeClr val="tx2">
                    <a:lumMod val="50000"/>
                  </a:schemeClr>
                </a:solidFill>
                <a:cs typeface="Segoe UI Semilight"/>
              </a:rPr>
              <a:t>Lab scenario</a:t>
            </a:r>
          </a:p>
          <a:p>
            <a:pPr>
              <a:buSzPct val="100000"/>
            </a:pPr>
            <a:r>
              <a:rPr lang="en-US" sz="2000" spc="0" dirty="0">
                <a:solidFill>
                  <a:schemeClr val="tx1"/>
                </a:solidFill>
                <a:latin typeface="+mn-lt"/>
              </a:rPr>
              <a:t>To improve the management of Azure resources in Contoso, you have been tasked with implementing the following functionality:</a:t>
            </a:r>
          </a:p>
          <a:p>
            <a:pPr marL="401638" indent="-261938">
              <a:spcBef>
                <a:spcPts val="600"/>
              </a:spcBef>
              <a:buSzPct val="100000"/>
              <a:buFont typeface="Arial" panose="020B0604020202020204" pitchFamily="34" charset="0"/>
              <a:buChar char="•"/>
            </a:pPr>
            <a:r>
              <a:rPr lang="en-US" sz="2000" spc="0" dirty="0">
                <a:solidFill>
                  <a:schemeClr val="tx1"/>
                </a:solidFill>
                <a:latin typeface="+mn-lt"/>
              </a:rPr>
              <a:t>Using management groups for the Contoso’s Azure subscriptions</a:t>
            </a:r>
          </a:p>
          <a:p>
            <a:pPr marL="401638" indent="-261938">
              <a:spcBef>
                <a:spcPts val="600"/>
              </a:spcBef>
              <a:buSzPct val="100000"/>
              <a:buFont typeface="Arial" panose="020B0604020202020204" pitchFamily="34" charset="0"/>
              <a:buChar char="•"/>
            </a:pPr>
            <a:r>
              <a:rPr lang="en-US" sz="2000" spc="0" dirty="0">
                <a:solidFill>
                  <a:schemeClr val="tx1"/>
                </a:solidFill>
                <a:latin typeface="+mn-lt"/>
              </a:rPr>
              <a:t>Granting user permissions for submitting support requests. This user would only be able to create support request tickets and view resource groups</a:t>
            </a:r>
          </a:p>
        </p:txBody>
      </p:sp>
      <p:sp>
        <p:nvSpPr>
          <p:cNvPr id="25" name="Text Placeholder 2">
            <a:extLst>
              <a:ext uri="{FF2B5EF4-FFF2-40B4-BE49-F238E27FC236}">
                <a16:creationId xmlns:a16="http://schemas.microsoft.com/office/drawing/2014/main" id="{A25F1755-F765-42BC-BE7A-86ABB4D0116D}"/>
              </a:ext>
            </a:extLst>
          </p:cNvPr>
          <p:cNvSpPr txBox="1">
            <a:spLocks/>
          </p:cNvSpPr>
          <p:nvPr/>
        </p:nvSpPr>
        <p:spPr>
          <a:xfrm>
            <a:off x="427038" y="3743482"/>
            <a:ext cx="11582400" cy="369332"/>
          </a:xfrm>
          <a:prstGeom prst="rect">
            <a:avLst/>
          </a:prstGeom>
        </p:spPr>
        <p:txBody>
          <a:bodyPr vert="horz" wrap="square" lIns="0" tIns="0" rIns="0" bIns="0" rtlCol="0" anchor="t">
            <a:spAutoFit/>
          </a:bodyPr>
          <a:lstStyle>
            <a:lvl1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2400" kern="1200" spc="-50" baseline="0">
                <a:solidFill>
                  <a:srgbClr val="000000"/>
                </a:solidFill>
                <a:latin typeface="+mj-lt"/>
                <a:ea typeface="+mn-ea"/>
                <a:cs typeface="+mn-cs"/>
              </a:defRPr>
            </a:lvl1pPr>
            <a:lvl2pPr marL="0" marR="0" indent="0" algn="l" defTabSz="932742" rtl="0" eaLnBrk="1" fontAlgn="auto" latinLnBrk="0" hangingPunct="1">
              <a:lnSpc>
                <a:spcPct val="100000"/>
              </a:lnSpc>
              <a:spcBef>
                <a:spcPts val="0"/>
              </a:spcBef>
              <a:spcAft>
                <a:spcPts val="0"/>
              </a:spcAft>
              <a:buClrTx/>
              <a:buSzPct val="90000"/>
              <a:buFontTx/>
              <a:buNone/>
              <a:tabLst/>
              <a:defRPr sz="2000" kern="1200" spc="0" baseline="0">
                <a:solidFill>
                  <a:srgbClr val="000000"/>
                </a:solidFill>
                <a:latin typeface="+mn-lt"/>
                <a:ea typeface="+mn-ea"/>
                <a:cs typeface="+mn-cs"/>
              </a:defRPr>
            </a:lvl2pPr>
            <a:lvl3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chemeClr val="tx2"/>
                </a:solidFill>
                <a:latin typeface="+mj-lt"/>
                <a:ea typeface="+mn-ea"/>
                <a:cs typeface="+mn-cs"/>
              </a:defRPr>
            </a:lvl3pPr>
            <a:lvl4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rgbClr val="000000"/>
                </a:solidFill>
                <a:latin typeface="+mn-lt"/>
                <a:ea typeface="+mn-ea"/>
                <a:cs typeface="+mn-cs"/>
              </a:defRPr>
            </a:lvl4pPr>
            <a:lvl5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000" b="1" kern="1200" spc="0" baseline="0">
                <a:solidFill>
                  <a:srgbClr val="000000"/>
                </a:solidFill>
                <a:latin typeface="+mn-lt"/>
                <a:ea typeface="+mn-ea"/>
                <a:cs typeface="+mn-cs"/>
              </a:defRPr>
            </a:lvl5pPr>
            <a:lvl6pPr marL="2331854" indent="0" algn="l" defTabSz="932742" rtl="0" eaLnBrk="1" latinLnBrk="0" hangingPunct="1">
              <a:spcBef>
                <a:spcPct val="20000"/>
              </a:spcBef>
              <a:buFont typeface="Arial" pitchFamily="34" charset="0"/>
              <a:buNone/>
              <a:defRPr sz="2000" kern="1200">
                <a:solidFill>
                  <a:schemeClr val="tx1"/>
                </a:solidFill>
                <a:latin typeface="+mn-lt"/>
                <a:ea typeface="+mn-ea"/>
                <a:cs typeface="+mn-cs"/>
              </a:defRPr>
            </a:lvl6pPr>
            <a:lvl7pPr marL="0" indent="0" algn="l" defTabSz="932742" rtl="0" eaLnBrk="1" latinLnBrk="0" hangingPunct="1">
              <a:lnSpc>
                <a:spcPct val="100000"/>
              </a:lnSpc>
              <a:spcBef>
                <a:spcPts val="0"/>
              </a:spcBef>
              <a:spcAft>
                <a:spcPts val="0"/>
              </a:spcAft>
              <a:buFont typeface="Arial" pitchFamily="34" charset="0"/>
              <a:buNone/>
              <a:defRPr sz="1000" kern="1200">
                <a:solidFill>
                  <a:srgbClr val="000000"/>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pc="0" dirty="0">
                <a:solidFill>
                  <a:schemeClr val="tx2">
                    <a:lumMod val="50000"/>
                  </a:schemeClr>
                </a:solidFill>
                <a:cs typeface="Segoe UI Semilight"/>
              </a:rPr>
              <a:t>Objectives</a:t>
            </a:r>
          </a:p>
        </p:txBody>
      </p:sp>
      <p:sp>
        <p:nvSpPr>
          <p:cNvPr id="26" name="Rectangle 25">
            <a:extLst>
              <a:ext uri="{FF2B5EF4-FFF2-40B4-BE49-F238E27FC236}">
                <a16:creationId xmlns:a16="http://schemas.microsoft.com/office/drawing/2014/main" id="{907DF144-E569-4AED-B866-434D14046668}"/>
              </a:ext>
            </a:extLst>
          </p:cNvPr>
          <p:cNvSpPr/>
          <p:nvPr/>
        </p:nvSpPr>
        <p:spPr bwMode="auto">
          <a:xfrm>
            <a:off x="427038" y="4231728"/>
            <a:ext cx="3779428" cy="1338264"/>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82880" tIns="137160" rIns="182880" bIns="137160" numCol="1" spcCol="1270" anchor="t" anchorCtr="0">
            <a:noAutofit/>
          </a:bodyPr>
          <a:lstStyle/>
          <a:p>
            <a:pPr>
              <a:buSzPct val="90000"/>
            </a:pPr>
            <a:r>
              <a:rPr lang="en-US" sz="2200" dirty="0">
                <a:solidFill>
                  <a:schemeClr val="tx2">
                    <a:lumMod val="50000"/>
                  </a:schemeClr>
                </a:solidFill>
                <a:latin typeface="+mj-lt"/>
                <a:cs typeface="Segoe UI Semilight"/>
              </a:rPr>
              <a:t>Task 1:</a:t>
            </a:r>
            <a:br>
              <a:rPr lang="en-US" sz="2000" dirty="0">
                <a:solidFill>
                  <a:schemeClr val="tx1"/>
                </a:solidFill>
                <a:cs typeface="Segoe UI Semilight"/>
              </a:rPr>
            </a:br>
            <a:r>
              <a:rPr lang="en-US" sz="2000" dirty="0">
                <a:solidFill>
                  <a:schemeClr val="tx1"/>
                </a:solidFill>
                <a:cs typeface="Segoe UI Semilight"/>
              </a:rPr>
              <a:t>Implement Management Groups</a:t>
            </a:r>
          </a:p>
        </p:txBody>
      </p:sp>
      <p:sp>
        <p:nvSpPr>
          <p:cNvPr id="27" name="Rectangle 26">
            <a:extLst>
              <a:ext uri="{FF2B5EF4-FFF2-40B4-BE49-F238E27FC236}">
                <a16:creationId xmlns:a16="http://schemas.microsoft.com/office/drawing/2014/main" id="{544AE95E-8602-4CE1-9D9D-A3F12D9EDF5A}"/>
              </a:ext>
            </a:extLst>
          </p:cNvPr>
          <p:cNvSpPr/>
          <p:nvPr/>
        </p:nvSpPr>
        <p:spPr bwMode="auto">
          <a:xfrm>
            <a:off x="4328524" y="4231728"/>
            <a:ext cx="3779428" cy="1338264"/>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82880" tIns="137160" rIns="182880" bIns="137160" numCol="1" spcCol="1270" anchor="t" anchorCtr="0">
            <a:noAutofit/>
          </a:bodyPr>
          <a:lstStyle/>
          <a:p>
            <a:pPr>
              <a:buSzPct val="90000"/>
            </a:pPr>
            <a:r>
              <a:rPr lang="en-US" sz="2200" dirty="0">
                <a:solidFill>
                  <a:schemeClr val="tx2">
                    <a:lumMod val="50000"/>
                  </a:schemeClr>
                </a:solidFill>
                <a:latin typeface="+mj-lt"/>
                <a:cs typeface="Segoe UI Semilight"/>
              </a:rPr>
              <a:t>Task 2:</a:t>
            </a:r>
            <a:br>
              <a:rPr lang="en-US" sz="2200" dirty="0">
                <a:solidFill>
                  <a:schemeClr val="tx1"/>
                </a:solidFill>
                <a:latin typeface="+mj-lt"/>
                <a:cs typeface="Segoe UI Semilight"/>
              </a:rPr>
            </a:br>
            <a:r>
              <a:rPr lang="en-US" sz="2000" dirty="0">
                <a:solidFill>
                  <a:schemeClr val="tx1"/>
                </a:solidFill>
                <a:cs typeface="Segoe UI Semilight"/>
              </a:rPr>
              <a:t>Create custom RBAC roles</a:t>
            </a:r>
          </a:p>
        </p:txBody>
      </p:sp>
      <p:sp>
        <p:nvSpPr>
          <p:cNvPr id="28" name="Rectangle 27">
            <a:extLst>
              <a:ext uri="{FF2B5EF4-FFF2-40B4-BE49-F238E27FC236}">
                <a16:creationId xmlns:a16="http://schemas.microsoft.com/office/drawing/2014/main" id="{4B4DE68E-5D73-43F7-A757-24F2B6178747}"/>
              </a:ext>
            </a:extLst>
          </p:cNvPr>
          <p:cNvSpPr/>
          <p:nvPr/>
        </p:nvSpPr>
        <p:spPr bwMode="auto">
          <a:xfrm>
            <a:off x="8230010" y="4231728"/>
            <a:ext cx="3779428" cy="1338264"/>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82880" tIns="137160" rIns="182880" bIns="137160" numCol="1" spcCol="1270" anchor="t" anchorCtr="0">
            <a:noAutofit/>
          </a:bodyPr>
          <a:lstStyle/>
          <a:p>
            <a:pPr>
              <a:buSzPct val="90000"/>
            </a:pPr>
            <a:r>
              <a:rPr lang="en-US" sz="2200" dirty="0">
                <a:solidFill>
                  <a:schemeClr val="tx2">
                    <a:lumMod val="50000"/>
                  </a:schemeClr>
                </a:solidFill>
                <a:latin typeface="+mj-lt"/>
                <a:cs typeface="Segoe UI Semilight"/>
              </a:rPr>
              <a:t>Task 3:</a:t>
            </a:r>
            <a:br>
              <a:rPr lang="en-US" sz="2200" dirty="0">
                <a:solidFill>
                  <a:schemeClr val="tx1"/>
                </a:solidFill>
                <a:latin typeface="+mj-lt"/>
                <a:cs typeface="Segoe UI Semilight"/>
              </a:rPr>
            </a:br>
            <a:r>
              <a:rPr lang="en-US" sz="2000" dirty="0">
                <a:solidFill>
                  <a:schemeClr val="tx1"/>
                </a:solidFill>
              </a:rPr>
              <a:t>Assign RBAC roles</a:t>
            </a:r>
            <a:endParaRPr lang="en-US" sz="2000" dirty="0">
              <a:solidFill>
                <a:schemeClr val="tx1"/>
              </a:solidFill>
              <a:cs typeface="Segoe UI Semilight"/>
            </a:endParaRPr>
          </a:p>
        </p:txBody>
      </p:sp>
      <p:sp>
        <p:nvSpPr>
          <p:cNvPr id="3" name="Text Placeholder 2">
            <a:extLst>
              <a:ext uri="{FF2B5EF4-FFF2-40B4-BE49-F238E27FC236}">
                <a16:creationId xmlns:a16="http://schemas.microsoft.com/office/drawing/2014/main" id="{8FD345C5-5FC4-47D9-B62A-1CB1A96EECCC}"/>
              </a:ext>
            </a:extLst>
          </p:cNvPr>
          <p:cNvSpPr txBox="1">
            <a:spLocks/>
          </p:cNvSpPr>
          <p:nvPr/>
        </p:nvSpPr>
        <p:spPr>
          <a:xfrm>
            <a:off x="8293754" y="6141975"/>
            <a:ext cx="3409232" cy="246221"/>
          </a:xfrm>
          <a:prstGeom prst="rect">
            <a:avLst/>
          </a:prstGeom>
        </p:spPr>
        <p:txBody>
          <a:bodyPr vert="horz" wrap="square" lIns="0" tIns="0" rIns="0" bIns="0" rtlCol="0" anchor="t">
            <a:spAutoFit/>
          </a:bodyPr>
          <a:lstStyle>
            <a:lvl1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2400" kern="1200" spc="-50" baseline="0">
                <a:solidFill>
                  <a:srgbClr val="000000"/>
                </a:solidFill>
                <a:latin typeface="+mj-lt"/>
                <a:ea typeface="+mn-ea"/>
                <a:cs typeface="+mn-cs"/>
              </a:defRPr>
            </a:lvl1pPr>
            <a:lvl2pPr marL="0" marR="0" indent="0" algn="l" defTabSz="932742" rtl="0" eaLnBrk="1" fontAlgn="auto" latinLnBrk="0" hangingPunct="1">
              <a:lnSpc>
                <a:spcPct val="100000"/>
              </a:lnSpc>
              <a:spcBef>
                <a:spcPts val="0"/>
              </a:spcBef>
              <a:spcAft>
                <a:spcPts val="0"/>
              </a:spcAft>
              <a:buClrTx/>
              <a:buSzPct val="90000"/>
              <a:buFontTx/>
              <a:buNone/>
              <a:tabLst/>
              <a:defRPr sz="2000" kern="1200" spc="0" baseline="0">
                <a:solidFill>
                  <a:srgbClr val="000000"/>
                </a:solidFill>
                <a:latin typeface="+mn-lt"/>
                <a:ea typeface="+mn-ea"/>
                <a:cs typeface="+mn-cs"/>
              </a:defRPr>
            </a:lvl2pPr>
            <a:lvl3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chemeClr val="tx2"/>
                </a:solidFill>
                <a:latin typeface="+mj-lt"/>
                <a:ea typeface="+mn-ea"/>
                <a:cs typeface="+mn-cs"/>
              </a:defRPr>
            </a:lvl3pPr>
            <a:lvl4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rgbClr val="000000"/>
                </a:solidFill>
                <a:latin typeface="+mn-lt"/>
                <a:ea typeface="+mn-ea"/>
                <a:cs typeface="+mn-cs"/>
              </a:defRPr>
            </a:lvl4pPr>
            <a:lvl5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000" b="1" kern="1200" spc="0" baseline="0">
                <a:solidFill>
                  <a:srgbClr val="000000"/>
                </a:solidFill>
                <a:latin typeface="+mn-lt"/>
                <a:ea typeface="+mn-ea"/>
                <a:cs typeface="+mn-cs"/>
              </a:defRPr>
            </a:lvl5pPr>
            <a:lvl6pPr marL="2331854" indent="0" algn="l" defTabSz="932742" rtl="0" eaLnBrk="1" latinLnBrk="0" hangingPunct="1">
              <a:spcBef>
                <a:spcPct val="20000"/>
              </a:spcBef>
              <a:buFont typeface="Arial" pitchFamily="34" charset="0"/>
              <a:buNone/>
              <a:defRPr sz="2000" kern="1200">
                <a:solidFill>
                  <a:schemeClr val="tx1"/>
                </a:solidFill>
                <a:latin typeface="+mn-lt"/>
                <a:ea typeface="+mn-ea"/>
                <a:cs typeface="+mn-cs"/>
              </a:defRPr>
            </a:lvl6pPr>
            <a:lvl7pPr marL="0" indent="0" algn="l" defTabSz="932742" rtl="0" eaLnBrk="1" latinLnBrk="0" hangingPunct="1">
              <a:lnSpc>
                <a:spcPct val="100000"/>
              </a:lnSpc>
              <a:spcBef>
                <a:spcPts val="0"/>
              </a:spcBef>
              <a:spcAft>
                <a:spcPts val="0"/>
              </a:spcAft>
              <a:buFont typeface="Arial" pitchFamily="34" charset="0"/>
              <a:buNone/>
              <a:defRPr sz="1000" kern="1200">
                <a:solidFill>
                  <a:srgbClr val="000000"/>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1600" spc="0" dirty="0">
                <a:solidFill>
                  <a:schemeClr val="tx1"/>
                </a:solidFill>
                <a:latin typeface="+mn-lt"/>
                <a:cs typeface="Segoe UI Semilight"/>
              </a:rPr>
              <a:t>Next slide for an architecture diagram </a:t>
            </a:r>
          </a:p>
        </p:txBody>
      </p:sp>
      <p:sp>
        <p:nvSpPr>
          <p:cNvPr id="4" name="arrow_15">
            <a:extLst>
              <a:ext uri="{FF2B5EF4-FFF2-40B4-BE49-F238E27FC236}">
                <a16:creationId xmlns:a16="http://schemas.microsoft.com/office/drawing/2014/main" id="{81198CAC-4B4E-4B47-9083-121863D24C14}"/>
              </a:ext>
              <a:ext uri="{C183D7F6-B498-43B3-948B-1728B52AA6E4}">
                <adec:decorative xmlns:adec="http://schemas.microsoft.com/office/drawing/2017/decorative" val="1"/>
              </a:ext>
            </a:extLst>
          </p:cNvPr>
          <p:cNvSpPr>
            <a:spLocks noChangeAspect="1" noEditPoints="1"/>
          </p:cNvSpPr>
          <p:nvPr/>
        </p:nvSpPr>
        <p:spPr bwMode="auto">
          <a:xfrm>
            <a:off x="11783506" y="6141975"/>
            <a:ext cx="225932" cy="224905"/>
          </a:xfrm>
          <a:custGeom>
            <a:avLst/>
            <a:gdLst>
              <a:gd name="T0" fmla="*/ 0 w 304"/>
              <a:gd name="T1" fmla="*/ 151 h 303"/>
              <a:gd name="T2" fmla="*/ 152 w 304"/>
              <a:gd name="T3" fmla="*/ 0 h 303"/>
              <a:gd name="T4" fmla="*/ 304 w 304"/>
              <a:gd name="T5" fmla="*/ 151 h 303"/>
              <a:gd name="T6" fmla="*/ 152 w 304"/>
              <a:gd name="T7" fmla="*/ 303 h 303"/>
              <a:gd name="T8" fmla="*/ 0 w 304"/>
              <a:gd name="T9" fmla="*/ 151 h 303"/>
              <a:gd name="T10" fmla="*/ 151 w 304"/>
              <a:gd name="T11" fmla="*/ 223 h 303"/>
              <a:gd name="T12" fmla="*/ 223 w 304"/>
              <a:gd name="T13" fmla="*/ 151 h 303"/>
              <a:gd name="T14" fmla="*/ 151 w 304"/>
              <a:gd name="T15" fmla="*/ 79 h 303"/>
              <a:gd name="T16" fmla="*/ 223 w 304"/>
              <a:gd name="T17" fmla="*/ 151 h 303"/>
              <a:gd name="T18" fmla="*/ 73 w 304"/>
              <a:gd name="T19" fmla="*/ 151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4" h="303">
                <a:moveTo>
                  <a:pt x="0" y="151"/>
                </a:moveTo>
                <a:cubicBezTo>
                  <a:pt x="0" y="68"/>
                  <a:pt x="68" y="0"/>
                  <a:pt x="152" y="0"/>
                </a:cubicBezTo>
                <a:cubicBezTo>
                  <a:pt x="236" y="0"/>
                  <a:pt x="304" y="68"/>
                  <a:pt x="304" y="151"/>
                </a:cubicBezTo>
                <a:cubicBezTo>
                  <a:pt x="304" y="235"/>
                  <a:pt x="236" y="303"/>
                  <a:pt x="152" y="303"/>
                </a:cubicBezTo>
                <a:cubicBezTo>
                  <a:pt x="68" y="303"/>
                  <a:pt x="0" y="235"/>
                  <a:pt x="0" y="151"/>
                </a:cubicBezTo>
                <a:close/>
                <a:moveTo>
                  <a:pt x="151" y="223"/>
                </a:moveTo>
                <a:cubicBezTo>
                  <a:pt x="223" y="151"/>
                  <a:pt x="223" y="151"/>
                  <a:pt x="223" y="151"/>
                </a:cubicBezTo>
                <a:cubicBezTo>
                  <a:pt x="151" y="79"/>
                  <a:pt x="151" y="79"/>
                  <a:pt x="151" y="79"/>
                </a:cubicBezTo>
                <a:moveTo>
                  <a:pt x="223" y="151"/>
                </a:moveTo>
                <a:cubicBezTo>
                  <a:pt x="73" y="151"/>
                  <a:pt x="73" y="151"/>
                  <a:pt x="73" y="151"/>
                </a:cubicBezTo>
              </a:path>
            </a:pathLst>
          </a:custGeom>
          <a:solidFill>
            <a:srgbClr val="FFFF00"/>
          </a:solidFill>
          <a:ln w="15875" cap="sq">
            <a:solidFill>
              <a:schemeClr val="tx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sz="900">
              <a:gradFill>
                <a:gsLst>
                  <a:gs pos="0">
                    <a:srgbClr val="505050"/>
                  </a:gs>
                  <a:gs pos="100000">
                    <a:srgbClr val="505050"/>
                  </a:gs>
                </a:gsLst>
                <a:lin ang="5400000" scaled="1"/>
              </a:gradFill>
            </a:endParaRPr>
          </a:p>
        </p:txBody>
      </p:sp>
    </p:spTree>
    <p:extLst>
      <p:ext uri="{BB962C8B-B14F-4D97-AF65-F5344CB8AC3E}">
        <p14:creationId xmlns:p14="http://schemas.microsoft.com/office/powerpoint/2010/main" val="108378750"/>
      </p:ext>
    </p:extLst>
  </p:cSld>
  <p:clrMapOvr>
    <a:masterClrMapping/>
  </p:clrMapOvr>
  <p:transition>
    <p:fade/>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686213-E93B-4BCC-890C-2EA80784C85B}"/>
              </a:ext>
            </a:extLst>
          </p:cNvPr>
          <p:cNvSpPr>
            <a:spLocks noGrp="1"/>
          </p:cNvSpPr>
          <p:nvPr>
            <p:ph type="title"/>
          </p:nvPr>
        </p:nvSpPr>
        <p:spPr/>
        <p:txBody>
          <a:bodyPr/>
          <a:lstStyle/>
          <a:p>
            <a:r>
              <a:rPr lang="en-US" dirty="0"/>
              <a:t>Lab 02a – Architecture diagram</a:t>
            </a:r>
          </a:p>
        </p:txBody>
      </p:sp>
      <p:grpSp>
        <p:nvGrpSpPr>
          <p:cNvPr id="3" name="Group 2" descr="Architecture diagram of the detailed lab steps. ">
            <a:extLst>
              <a:ext uri="{FF2B5EF4-FFF2-40B4-BE49-F238E27FC236}">
                <a16:creationId xmlns:a16="http://schemas.microsoft.com/office/drawing/2014/main" id="{971FB461-80E8-43FF-9A01-0288DF9DE3A4}"/>
              </a:ext>
            </a:extLst>
          </p:cNvPr>
          <p:cNvGrpSpPr/>
          <p:nvPr/>
        </p:nvGrpSpPr>
        <p:grpSpPr>
          <a:xfrm>
            <a:off x="763304" y="1702255"/>
            <a:ext cx="10700641" cy="4403836"/>
            <a:chOff x="976332" y="1098122"/>
            <a:chExt cx="10700641" cy="4403836"/>
          </a:xfrm>
        </p:grpSpPr>
        <p:sp>
          <p:nvSpPr>
            <p:cNvPr id="4" name="Rectangle 3">
              <a:extLst>
                <a:ext uri="{FF2B5EF4-FFF2-40B4-BE49-F238E27FC236}">
                  <a16:creationId xmlns:a16="http://schemas.microsoft.com/office/drawing/2014/main" id="{1A13A9CE-8024-40D0-8839-73FC37D586D2}"/>
                </a:ext>
              </a:extLst>
            </p:cNvPr>
            <p:cNvSpPr/>
            <p:nvPr/>
          </p:nvSpPr>
          <p:spPr bwMode="auto">
            <a:xfrm>
              <a:off x="3258092" y="2769381"/>
              <a:ext cx="4239279" cy="1553156"/>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fr-FR" sz="2353" dirty="0" err="1">
                <a:gradFill>
                  <a:gsLst>
                    <a:gs pos="0">
                      <a:srgbClr val="FFFFFF"/>
                    </a:gs>
                    <a:gs pos="100000">
                      <a:srgbClr val="FFFFFF"/>
                    </a:gs>
                  </a:gsLst>
                  <a:lin ang="5400000" scaled="0"/>
                </a:gradFill>
                <a:latin typeface="Segoe UI"/>
                <a:ea typeface="Segoe UI" pitchFamily="34" charset="0"/>
                <a:cs typeface="Segoe UI" pitchFamily="34" charset="0"/>
              </a:endParaRPr>
            </a:p>
          </p:txBody>
        </p:sp>
        <p:sp>
          <p:nvSpPr>
            <p:cNvPr id="5" name="Rectangle 4">
              <a:extLst>
                <a:ext uri="{FF2B5EF4-FFF2-40B4-BE49-F238E27FC236}">
                  <a16:creationId xmlns:a16="http://schemas.microsoft.com/office/drawing/2014/main" id="{803729DF-7BDA-4640-A766-7F1C589A1995}"/>
                </a:ext>
              </a:extLst>
            </p:cNvPr>
            <p:cNvSpPr/>
            <p:nvPr/>
          </p:nvSpPr>
          <p:spPr bwMode="auto">
            <a:xfrm>
              <a:off x="7725451" y="2629420"/>
              <a:ext cx="3951522" cy="2872538"/>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fr-FR" sz="2353" dirty="0" err="1">
                <a:gradFill>
                  <a:gsLst>
                    <a:gs pos="0">
                      <a:srgbClr val="FFFFFF"/>
                    </a:gs>
                    <a:gs pos="100000">
                      <a:srgbClr val="FFFFFF"/>
                    </a:gs>
                  </a:gsLst>
                  <a:lin ang="5400000" scaled="0"/>
                </a:gradFill>
                <a:latin typeface="Segoe UI"/>
                <a:ea typeface="Segoe UI" pitchFamily="34" charset="0"/>
                <a:cs typeface="Segoe UI" pitchFamily="34" charset="0"/>
              </a:endParaRPr>
            </a:p>
          </p:txBody>
        </p:sp>
        <p:sp>
          <p:nvSpPr>
            <p:cNvPr id="6" name="Rectangle 5">
              <a:extLst>
                <a:ext uri="{FF2B5EF4-FFF2-40B4-BE49-F238E27FC236}">
                  <a16:creationId xmlns:a16="http://schemas.microsoft.com/office/drawing/2014/main" id="{B19B4D81-FB14-4B0F-8FEC-22F6937C52A5}"/>
                </a:ext>
              </a:extLst>
            </p:cNvPr>
            <p:cNvSpPr/>
            <p:nvPr/>
          </p:nvSpPr>
          <p:spPr bwMode="auto">
            <a:xfrm>
              <a:off x="994015" y="1098122"/>
              <a:ext cx="2021232" cy="3319908"/>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fr-FR" sz="2353" dirty="0" err="1">
                <a:gradFill>
                  <a:gsLst>
                    <a:gs pos="0">
                      <a:srgbClr val="FFFFFF"/>
                    </a:gs>
                    <a:gs pos="100000">
                      <a:srgbClr val="FFFFFF"/>
                    </a:gs>
                  </a:gsLst>
                  <a:lin ang="5400000" scaled="0"/>
                </a:gradFill>
                <a:latin typeface="Segoe UI"/>
                <a:ea typeface="Segoe UI" pitchFamily="34" charset="0"/>
                <a:cs typeface="Segoe UI" pitchFamily="34" charset="0"/>
              </a:endParaRPr>
            </a:p>
          </p:txBody>
        </p:sp>
        <p:sp>
          <p:nvSpPr>
            <p:cNvPr id="7" name="TextBox 6">
              <a:extLst>
                <a:ext uri="{FF2B5EF4-FFF2-40B4-BE49-F238E27FC236}">
                  <a16:creationId xmlns:a16="http://schemas.microsoft.com/office/drawing/2014/main" id="{0CEC66BB-4D36-440B-A2E1-4338F99E558B}"/>
                </a:ext>
              </a:extLst>
            </p:cNvPr>
            <p:cNvSpPr txBox="1"/>
            <p:nvPr/>
          </p:nvSpPr>
          <p:spPr>
            <a:xfrm>
              <a:off x="1456879" y="2557432"/>
              <a:ext cx="1460510" cy="301727"/>
            </a:xfrm>
            <a:prstGeom prst="rect">
              <a:avLst/>
            </a:prstGeom>
            <a:noFill/>
          </p:spPr>
          <p:txBody>
            <a:bodyPr wrap="square">
              <a:spAutoFit/>
            </a:bodyPr>
            <a:lstStyle/>
            <a:p>
              <a:pPr defTabSz="914367"/>
              <a:r>
                <a:rPr lang="fr-FR" sz="1372" b="1" dirty="0">
                  <a:solidFill>
                    <a:srgbClr val="000000"/>
                  </a:solidFill>
                  <a:latin typeface="Segoe UI"/>
                </a:rPr>
                <a:t>az104-02-rg1</a:t>
              </a:r>
            </a:p>
          </p:txBody>
        </p:sp>
        <p:pic>
          <p:nvPicPr>
            <p:cNvPr id="8" name="Graphic 7">
              <a:extLst>
                <a:ext uri="{FF2B5EF4-FFF2-40B4-BE49-F238E27FC236}">
                  <a16:creationId xmlns:a16="http://schemas.microsoft.com/office/drawing/2014/main" id="{73082E44-695F-4101-9B99-BFE53D439E1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856658" y="3301594"/>
              <a:ext cx="508007" cy="508007"/>
            </a:xfrm>
            <a:prstGeom prst="rect">
              <a:avLst/>
            </a:prstGeom>
          </p:spPr>
        </p:pic>
        <p:sp>
          <p:nvSpPr>
            <p:cNvPr id="9" name="TextBox 8">
              <a:extLst>
                <a:ext uri="{FF2B5EF4-FFF2-40B4-BE49-F238E27FC236}">
                  <a16:creationId xmlns:a16="http://schemas.microsoft.com/office/drawing/2014/main" id="{CADC176F-D93F-46B6-B391-279C0E1DB600}"/>
                </a:ext>
              </a:extLst>
            </p:cNvPr>
            <p:cNvSpPr txBox="1"/>
            <p:nvPr/>
          </p:nvSpPr>
          <p:spPr>
            <a:xfrm>
              <a:off x="1380406" y="3809601"/>
              <a:ext cx="1460510" cy="512935"/>
            </a:xfrm>
            <a:prstGeom prst="rect">
              <a:avLst/>
            </a:prstGeom>
            <a:noFill/>
          </p:spPr>
          <p:txBody>
            <a:bodyPr wrap="square">
              <a:spAutoFit/>
            </a:bodyPr>
            <a:lstStyle/>
            <a:p>
              <a:pPr algn="ctr" defTabSz="914367"/>
              <a:r>
                <a:rPr lang="fr-FR" sz="1372" b="1" dirty="0">
                  <a:solidFill>
                    <a:srgbClr val="000000"/>
                  </a:solidFill>
                  <a:latin typeface="Segoe UI"/>
                </a:rPr>
                <a:t>Azure </a:t>
              </a:r>
              <a:r>
                <a:rPr lang="fr-FR" sz="1372" b="1" dirty="0" err="1">
                  <a:solidFill>
                    <a:srgbClr val="000000"/>
                  </a:solidFill>
                  <a:latin typeface="Segoe UI"/>
                </a:rPr>
                <a:t>pass</a:t>
              </a:r>
              <a:r>
                <a:rPr lang="fr-FR" sz="1372" b="1" dirty="0">
                  <a:solidFill>
                    <a:srgbClr val="000000"/>
                  </a:solidFill>
                  <a:latin typeface="Segoe UI"/>
                </a:rPr>
                <a:t> </a:t>
              </a:r>
              <a:r>
                <a:rPr lang="fr-FR" sz="1372" b="1" dirty="0" err="1">
                  <a:solidFill>
                    <a:srgbClr val="000000"/>
                  </a:solidFill>
                  <a:latin typeface="Segoe UI"/>
                </a:rPr>
                <a:t>subscription</a:t>
              </a:r>
              <a:r>
                <a:rPr lang="fr-FR" sz="1372" b="1" dirty="0">
                  <a:solidFill>
                    <a:srgbClr val="000000"/>
                  </a:solidFill>
                  <a:latin typeface="Segoe UI"/>
                </a:rPr>
                <a:t> </a:t>
              </a:r>
            </a:p>
          </p:txBody>
        </p:sp>
        <p:sp>
          <p:nvSpPr>
            <p:cNvPr id="10" name="TextBox 9">
              <a:extLst>
                <a:ext uri="{FF2B5EF4-FFF2-40B4-BE49-F238E27FC236}">
                  <a16:creationId xmlns:a16="http://schemas.microsoft.com/office/drawing/2014/main" id="{144A4CE7-BE3F-44BA-B08F-07C6AC754A22}"/>
                </a:ext>
              </a:extLst>
            </p:cNvPr>
            <p:cNvSpPr txBox="1"/>
            <p:nvPr/>
          </p:nvSpPr>
          <p:spPr>
            <a:xfrm>
              <a:off x="7801960" y="3113657"/>
              <a:ext cx="3355935" cy="301727"/>
            </a:xfrm>
            <a:prstGeom prst="rect">
              <a:avLst/>
            </a:prstGeom>
            <a:noFill/>
          </p:spPr>
          <p:txBody>
            <a:bodyPr wrap="square">
              <a:spAutoFit/>
            </a:bodyPr>
            <a:lstStyle/>
            <a:p>
              <a:pPr defTabSz="914367"/>
              <a:r>
                <a:rPr lang="fr-FR" sz="1372" b="1" dirty="0">
                  <a:solidFill>
                    <a:srgbClr val="000000"/>
                  </a:solidFill>
                  <a:latin typeface="Segoe UI"/>
                </a:rPr>
                <a:t>az104-02a-customRoleDefinition.json</a:t>
              </a:r>
            </a:p>
          </p:txBody>
        </p:sp>
        <p:pic>
          <p:nvPicPr>
            <p:cNvPr id="11" name="Picture 10">
              <a:extLst>
                <a:ext uri="{FF2B5EF4-FFF2-40B4-BE49-F238E27FC236}">
                  <a16:creationId xmlns:a16="http://schemas.microsoft.com/office/drawing/2014/main" id="{A171FDC9-7225-4840-AAF6-B5CC8555AA04}"/>
                </a:ext>
              </a:extLst>
            </p:cNvPr>
            <p:cNvPicPr>
              <a:picLocks noChangeAspect="1"/>
            </p:cNvPicPr>
            <p:nvPr/>
          </p:nvPicPr>
          <p:blipFill>
            <a:blip r:embed="rId4"/>
            <a:stretch>
              <a:fillRect/>
            </a:stretch>
          </p:blipFill>
          <p:spPr>
            <a:xfrm>
              <a:off x="6127124" y="3483696"/>
              <a:ext cx="425227" cy="403080"/>
            </a:xfrm>
            <a:prstGeom prst="rect">
              <a:avLst/>
            </a:prstGeom>
          </p:spPr>
        </p:pic>
        <p:cxnSp>
          <p:nvCxnSpPr>
            <p:cNvPr id="12" name="Straight Arrow Connector 11">
              <a:extLst>
                <a:ext uri="{FF2B5EF4-FFF2-40B4-BE49-F238E27FC236}">
                  <a16:creationId xmlns:a16="http://schemas.microsoft.com/office/drawing/2014/main" id="{0360C713-0045-44F7-BB52-04EA9938DBE3}"/>
                </a:ext>
              </a:extLst>
            </p:cNvPr>
            <p:cNvCxnSpPr>
              <a:cxnSpLocks/>
            </p:cNvCxnSpPr>
            <p:nvPr/>
          </p:nvCxnSpPr>
          <p:spPr>
            <a:xfrm flipH="1" flipV="1">
              <a:off x="2488188" y="3575376"/>
              <a:ext cx="980232" cy="6315"/>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02FDC5B2-5C21-440C-B302-75CB3F33ACCD}"/>
                </a:ext>
              </a:extLst>
            </p:cNvPr>
            <p:cNvSpPr txBox="1"/>
            <p:nvPr/>
          </p:nvSpPr>
          <p:spPr>
            <a:xfrm>
              <a:off x="3580260" y="3842485"/>
              <a:ext cx="1915089" cy="301727"/>
            </a:xfrm>
            <a:prstGeom prst="rect">
              <a:avLst/>
            </a:prstGeom>
            <a:noFill/>
          </p:spPr>
          <p:txBody>
            <a:bodyPr wrap="square">
              <a:spAutoFit/>
            </a:bodyPr>
            <a:lstStyle/>
            <a:p>
              <a:pPr defTabSz="914367"/>
              <a:r>
                <a:rPr lang="fr-FR" sz="1372" b="1" dirty="0">
                  <a:solidFill>
                    <a:srgbClr val="000000"/>
                  </a:solidFill>
                  <a:latin typeface="Segoe UI"/>
                </a:rPr>
                <a:t>az104-02-aaduser1</a:t>
              </a:r>
            </a:p>
          </p:txBody>
        </p:sp>
        <p:pic>
          <p:nvPicPr>
            <p:cNvPr id="14" name="Graphic 13">
              <a:extLst>
                <a:ext uri="{FF2B5EF4-FFF2-40B4-BE49-F238E27FC236}">
                  <a16:creationId xmlns:a16="http://schemas.microsoft.com/office/drawing/2014/main" id="{CDB85123-A8EA-410C-A3EE-43D6E65BEE2C}"/>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4325191" y="3599159"/>
              <a:ext cx="295019" cy="295019"/>
            </a:xfrm>
            <a:prstGeom prst="rect">
              <a:avLst/>
            </a:prstGeom>
          </p:spPr>
        </p:pic>
        <p:sp>
          <p:nvSpPr>
            <p:cNvPr id="15" name="Rectangle: Rounded Corners 14">
              <a:extLst>
                <a:ext uri="{FF2B5EF4-FFF2-40B4-BE49-F238E27FC236}">
                  <a16:creationId xmlns:a16="http://schemas.microsoft.com/office/drawing/2014/main" id="{C9EEFDAC-EAB1-4608-A3C7-C2176A02A3CA}"/>
                </a:ext>
              </a:extLst>
            </p:cNvPr>
            <p:cNvSpPr/>
            <p:nvPr/>
          </p:nvSpPr>
          <p:spPr bwMode="auto">
            <a:xfrm>
              <a:off x="3502572" y="3105181"/>
              <a:ext cx="3703801" cy="1089102"/>
            </a:xfrm>
            <a:prstGeom prst="roundRect">
              <a:avLst/>
            </a:prstGeom>
            <a:no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fr-FR" sz="2353" dirty="0" err="1">
                <a:gradFill>
                  <a:gsLst>
                    <a:gs pos="0">
                      <a:srgbClr val="FFFFFF"/>
                    </a:gs>
                    <a:gs pos="100000">
                      <a:srgbClr val="FFFFFF"/>
                    </a:gs>
                  </a:gsLst>
                  <a:lin ang="5400000" scaled="0"/>
                </a:gradFill>
                <a:latin typeface="Segoe UI"/>
                <a:ea typeface="Segoe UI" pitchFamily="34" charset="0"/>
                <a:cs typeface="Segoe UI" pitchFamily="34" charset="0"/>
              </a:endParaRPr>
            </a:p>
          </p:txBody>
        </p:sp>
        <p:cxnSp>
          <p:nvCxnSpPr>
            <p:cNvPr id="16" name="Straight Arrow Connector 15">
              <a:extLst>
                <a:ext uri="{FF2B5EF4-FFF2-40B4-BE49-F238E27FC236}">
                  <a16:creationId xmlns:a16="http://schemas.microsoft.com/office/drawing/2014/main" id="{BFD97B42-D00F-4704-9536-D3FF15817678}"/>
                </a:ext>
              </a:extLst>
            </p:cNvPr>
            <p:cNvCxnSpPr>
              <a:cxnSpLocks/>
            </p:cNvCxnSpPr>
            <p:nvPr/>
          </p:nvCxnSpPr>
          <p:spPr>
            <a:xfrm>
              <a:off x="2086528" y="2859158"/>
              <a:ext cx="0" cy="365019"/>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456A52DC-EC8B-4447-AAC9-DAB8360B7FD5}"/>
                </a:ext>
              </a:extLst>
            </p:cNvPr>
            <p:cNvSpPr txBox="1"/>
            <p:nvPr/>
          </p:nvSpPr>
          <p:spPr>
            <a:xfrm>
              <a:off x="7780296" y="3429000"/>
              <a:ext cx="3841831" cy="1931048"/>
            </a:xfrm>
            <a:prstGeom prst="rect">
              <a:avLst/>
            </a:prstGeom>
          </p:spPr>
          <p:style>
            <a:lnRef idx="2">
              <a:schemeClr val="accent3"/>
            </a:lnRef>
            <a:fillRef idx="1">
              <a:schemeClr val="lt1"/>
            </a:fillRef>
            <a:effectRef idx="0">
              <a:schemeClr val="accent3"/>
            </a:effectRef>
            <a:fontRef idx="minor">
              <a:schemeClr val="dk1"/>
            </a:fontRef>
          </p:style>
          <p:txBody>
            <a:bodyPr wrap="square">
              <a:spAutoFit/>
            </a:bodyPr>
            <a:lstStyle/>
            <a:p>
              <a:pPr defTabSz="914367"/>
              <a:r>
                <a:rPr lang="fr-FR" sz="980" dirty="0">
                  <a:solidFill>
                    <a:srgbClr val="000000"/>
                  </a:solidFill>
                  <a:latin typeface="Segoe UI"/>
                </a:rPr>
                <a:t>{</a:t>
              </a:r>
              <a:endParaRPr lang="fr-FR" sz="784" dirty="0">
                <a:solidFill>
                  <a:srgbClr val="000000"/>
                </a:solidFill>
                <a:latin typeface="Segoe UI"/>
              </a:endParaRPr>
            </a:p>
            <a:p>
              <a:pPr defTabSz="914367"/>
              <a:r>
                <a:rPr lang="fr-FR" sz="784" dirty="0">
                  <a:solidFill>
                    <a:srgbClr val="000000"/>
                  </a:solidFill>
                  <a:latin typeface="Segoe UI"/>
                </a:rPr>
                <a:t>   "Name": "Support Request </a:t>
              </a:r>
              <a:r>
                <a:rPr lang="fr-FR" sz="784" dirty="0" err="1">
                  <a:solidFill>
                    <a:srgbClr val="000000"/>
                  </a:solidFill>
                  <a:latin typeface="Segoe UI"/>
                </a:rPr>
                <a:t>Contributor</a:t>
              </a:r>
              <a:r>
                <a:rPr lang="fr-FR" sz="784" dirty="0">
                  <a:solidFill>
                    <a:srgbClr val="000000"/>
                  </a:solidFill>
                  <a:latin typeface="Segoe UI"/>
                </a:rPr>
                <a:t> (Custom)",</a:t>
              </a:r>
            </a:p>
            <a:p>
              <a:pPr defTabSz="914367"/>
              <a:r>
                <a:rPr lang="fr-FR" sz="784" dirty="0">
                  <a:solidFill>
                    <a:srgbClr val="000000"/>
                  </a:solidFill>
                  <a:latin typeface="Segoe UI"/>
                </a:rPr>
                <a:t>   "</a:t>
              </a:r>
              <a:r>
                <a:rPr lang="fr-FR" sz="784" dirty="0" err="1">
                  <a:solidFill>
                    <a:srgbClr val="000000"/>
                  </a:solidFill>
                  <a:latin typeface="Segoe UI"/>
                </a:rPr>
                <a:t>IsCustom</a:t>
              </a:r>
              <a:r>
                <a:rPr lang="fr-FR" sz="784" dirty="0">
                  <a:solidFill>
                    <a:srgbClr val="000000"/>
                  </a:solidFill>
                  <a:latin typeface="Segoe UI"/>
                </a:rPr>
                <a:t>": </a:t>
              </a:r>
              <a:r>
                <a:rPr lang="fr-FR" sz="784" dirty="0" err="1">
                  <a:solidFill>
                    <a:srgbClr val="000000"/>
                  </a:solidFill>
                  <a:latin typeface="Segoe UI"/>
                </a:rPr>
                <a:t>true</a:t>
              </a:r>
              <a:r>
                <a:rPr lang="fr-FR" sz="784" dirty="0">
                  <a:solidFill>
                    <a:srgbClr val="000000"/>
                  </a:solidFill>
                  <a:latin typeface="Segoe UI"/>
                </a:rPr>
                <a:t>,</a:t>
              </a:r>
            </a:p>
            <a:p>
              <a:pPr defTabSz="914367"/>
              <a:r>
                <a:rPr lang="fr-FR" sz="784" dirty="0">
                  <a:solidFill>
                    <a:srgbClr val="000000"/>
                  </a:solidFill>
                  <a:latin typeface="Segoe UI"/>
                </a:rPr>
                <a:t>   "Description": "</a:t>
              </a:r>
              <a:r>
                <a:rPr lang="fr-FR" sz="784" dirty="0" err="1">
                  <a:solidFill>
                    <a:srgbClr val="000000"/>
                  </a:solidFill>
                  <a:latin typeface="Segoe UI"/>
                </a:rPr>
                <a:t>Allows</a:t>
              </a:r>
              <a:r>
                <a:rPr lang="fr-FR" sz="784" dirty="0">
                  <a:solidFill>
                    <a:srgbClr val="000000"/>
                  </a:solidFill>
                  <a:latin typeface="Segoe UI"/>
                </a:rPr>
                <a:t> to </a:t>
              </a:r>
              <a:r>
                <a:rPr lang="fr-FR" sz="784" dirty="0" err="1">
                  <a:solidFill>
                    <a:srgbClr val="000000"/>
                  </a:solidFill>
                  <a:latin typeface="Segoe UI"/>
                </a:rPr>
                <a:t>create</a:t>
              </a:r>
              <a:r>
                <a:rPr lang="fr-FR" sz="784" dirty="0">
                  <a:solidFill>
                    <a:srgbClr val="000000"/>
                  </a:solidFill>
                  <a:latin typeface="Segoe UI"/>
                </a:rPr>
                <a:t> support </a:t>
              </a:r>
              <a:r>
                <a:rPr lang="fr-FR" sz="784" dirty="0" err="1">
                  <a:solidFill>
                    <a:srgbClr val="000000"/>
                  </a:solidFill>
                  <a:latin typeface="Segoe UI"/>
                </a:rPr>
                <a:t>requests</a:t>
              </a:r>
              <a:r>
                <a:rPr lang="fr-FR" sz="784" dirty="0">
                  <a:solidFill>
                    <a:srgbClr val="000000"/>
                  </a:solidFill>
                  <a:latin typeface="Segoe UI"/>
                </a:rPr>
                <a:t>",</a:t>
              </a:r>
            </a:p>
            <a:p>
              <a:pPr defTabSz="914367"/>
              <a:r>
                <a:rPr lang="fr-FR" sz="784" dirty="0">
                  <a:solidFill>
                    <a:srgbClr val="000000"/>
                  </a:solidFill>
                  <a:latin typeface="Segoe UI"/>
                </a:rPr>
                <a:t>   "Actions": [</a:t>
              </a:r>
            </a:p>
            <a:p>
              <a:pPr defTabSz="914367"/>
              <a:r>
                <a:rPr lang="fr-FR" sz="784" dirty="0">
                  <a:solidFill>
                    <a:srgbClr val="000000"/>
                  </a:solidFill>
                  <a:latin typeface="Segoe UI"/>
                </a:rPr>
                <a:t>       "</a:t>
              </a:r>
              <a:r>
                <a:rPr lang="fr-FR" sz="784" dirty="0" err="1">
                  <a:solidFill>
                    <a:srgbClr val="000000"/>
                  </a:solidFill>
                  <a:latin typeface="Segoe UI"/>
                </a:rPr>
                <a:t>Microsoft.Resources</a:t>
              </a:r>
              <a:r>
                <a:rPr lang="fr-FR" sz="784" dirty="0">
                  <a:solidFill>
                    <a:srgbClr val="000000"/>
                  </a:solidFill>
                  <a:latin typeface="Segoe UI"/>
                </a:rPr>
                <a:t>/</a:t>
              </a:r>
              <a:r>
                <a:rPr lang="fr-FR" sz="784" dirty="0" err="1">
                  <a:solidFill>
                    <a:srgbClr val="000000"/>
                  </a:solidFill>
                  <a:latin typeface="Segoe UI"/>
                </a:rPr>
                <a:t>subscriptions</a:t>
              </a:r>
              <a:r>
                <a:rPr lang="fr-FR" sz="784" dirty="0">
                  <a:solidFill>
                    <a:srgbClr val="000000"/>
                  </a:solidFill>
                  <a:latin typeface="Segoe UI"/>
                </a:rPr>
                <a:t>/</a:t>
              </a:r>
              <a:r>
                <a:rPr lang="fr-FR" sz="784" dirty="0" err="1">
                  <a:solidFill>
                    <a:srgbClr val="000000"/>
                  </a:solidFill>
                  <a:latin typeface="Segoe UI"/>
                </a:rPr>
                <a:t>resourceGroups</a:t>
              </a:r>
              <a:r>
                <a:rPr lang="fr-FR" sz="784" dirty="0">
                  <a:solidFill>
                    <a:srgbClr val="000000"/>
                  </a:solidFill>
                  <a:latin typeface="Segoe UI"/>
                </a:rPr>
                <a:t>/</a:t>
              </a:r>
              <a:r>
                <a:rPr lang="fr-FR" sz="784" dirty="0" err="1">
                  <a:solidFill>
                    <a:srgbClr val="000000"/>
                  </a:solidFill>
                  <a:latin typeface="Segoe UI"/>
                </a:rPr>
                <a:t>read</a:t>
              </a:r>
              <a:r>
                <a:rPr lang="fr-FR" sz="784" dirty="0">
                  <a:solidFill>
                    <a:srgbClr val="000000"/>
                  </a:solidFill>
                  <a:latin typeface="Segoe UI"/>
                </a:rPr>
                <a:t>",</a:t>
              </a:r>
            </a:p>
            <a:p>
              <a:pPr defTabSz="914367"/>
              <a:r>
                <a:rPr lang="fr-FR" sz="784" dirty="0">
                  <a:solidFill>
                    <a:srgbClr val="000000"/>
                  </a:solidFill>
                  <a:latin typeface="Segoe UI"/>
                </a:rPr>
                <a:t>       "</a:t>
              </a:r>
              <a:r>
                <a:rPr lang="fr-FR" sz="784" dirty="0" err="1">
                  <a:solidFill>
                    <a:srgbClr val="000000"/>
                  </a:solidFill>
                  <a:latin typeface="Segoe UI"/>
                </a:rPr>
                <a:t>Microsoft.Support</a:t>
              </a:r>
              <a:r>
                <a:rPr lang="fr-FR" sz="784" dirty="0">
                  <a:solidFill>
                    <a:srgbClr val="000000"/>
                  </a:solidFill>
                  <a:latin typeface="Segoe UI"/>
                </a:rPr>
                <a:t>/*"</a:t>
              </a:r>
            </a:p>
            <a:p>
              <a:pPr defTabSz="914367"/>
              <a:r>
                <a:rPr lang="fr-FR" sz="784" dirty="0">
                  <a:solidFill>
                    <a:srgbClr val="000000"/>
                  </a:solidFill>
                  <a:latin typeface="Segoe UI"/>
                </a:rPr>
                <a:t>   ],</a:t>
              </a:r>
            </a:p>
            <a:p>
              <a:pPr defTabSz="914367"/>
              <a:r>
                <a:rPr lang="fr-FR" sz="784" dirty="0">
                  <a:solidFill>
                    <a:srgbClr val="000000"/>
                  </a:solidFill>
                  <a:latin typeface="Segoe UI"/>
                </a:rPr>
                <a:t>   "</a:t>
              </a:r>
              <a:r>
                <a:rPr lang="fr-FR" sz="784" dirty="0" err="1">
                  <a:solidFill>
                    <a:srgbClr val="000000"/>
                  </a:solidFill>
                  <a:latin typeface="Segoe UI"/>
                </a:rPr>
                <a:t>NotActions</a:t>
              </a:r>
              <a:r>
                <a:rPr lang="fr-FR" sz="784" dirty="0">
                  <a:solidFill>
                    <a:srgbClr val="000000"/>
                  </a:solidFill>
                  <a:latin typeface="Segoe UI"/>
                </a:rPr>
                <a:t>": [</a:t>
              </a:r>
            </a:p>
            <a:p>
              <a:pPr defTabSz="914367"/>
              <a:r>
                <a:rPr lang="fr-FR" sz="784" dirty="0">
                  <a:solidFill>
                    <a:srgbClr val="000000"/>
                  </a:solidFill>
                  <a:latin typeface="Segoe UI"/>
                </a:rPr>
                <a:t>   ],</a:t>
              </a:r>
            </a:p>
            <a:p>
              <a:pPr defTabSz="914367"/>
              <a:r>
                <a:rPr lang="fr-FR" sz="784" dirty="0">
                  <a:solidFill>
                    <a:srgbClr val="000000"/>
                  </a:solidFill>
                  <a:latin typeface="Segoe UI"/>
                </a:rPr>
                <a:t>   "</a:t>
              </a:r>
              <a:r>
                <a:rPr lang="fr-FR" sz="784" dirty="0" err="1">
                  <a:solidFill>
                    <a:srgbClr val="000000"/>
                  </a:solidFill>
                  <a:latin typeface="Segoe UI"/>
                </a:rPr>
                <a:t>AssignableScopes</a:t>
              </a:r>
              <a:r>
                <a:rPr lang="fr-FR" sz="784" dirty="0">
                  <a:solidFill>
                    <a:srgbClr val="000000"/>
                  </a:solidFill>
                  <a:latin typeface="Segoe UI"/>
                </a:rPr>
                <a:t>": [</a:t>
              </a:r>
            </a:p>
            <a:p>
              <a:pPr defTabSz="914367"/>
              <a:r>
                <a:rPr lang="fr-FR" sz="784" dirty="0">
                  <a:solidFill>
                    <a:srgbClr val="000000"/>
                  </a:solidFill>
                  <a:latin typeface="Segoe UI"/>
                </a:rPr>
                <a:t>       "/providers/</a:t>
              </a:r>
              <a:r>
                <a:rPr lang="fr-FR" sz="784" dirty="0" err="1">
                  <a:solidFill>
                    <a:srgbClr val="000000"/>
                  </a:solidFill>
                  <a:latin typeface="Segoe UI"/>
                </a:rPr>
                <a:t>Microsoft.Management</a:t>
              </a:r>
              <a:r>
                <a:rPr lang="fr-FR" sz="784" dirty="0">
                  <a:solidFill>
                    <a:srgbClr val="000000"/>
                  </a:solidFill>
                  <a:latin typeface="Segoe UI"/>
                </a:rPr>
                <a:t>/</a:t>
              </a:r>
              <a:r>
                <a:rPr lang="fr-FR" sz="784" dirty="0" err="1">
                  <a:solidFill>
                    <a:srgbClr val="000000"/>
                  </a:solidFill>
                  <a:latin typeface="Segoe UI"/>
                </a:rPr>
                <a:t>managementGroups</a:t>
              </a:r>
              <a:r>
                <a:rPr lang="fr-FR" sz="784" dirty="0">
                  <a:solidFill>
                    <a:srgbClr val="000000"/>
                  </a:solidFill>
                  <a:latin typeface="Segoe UI"/>
                </a:rPr>
                <a:t>/az104-02-mg1",</a:t>
              </a:r>
            </a:p>
            <a:p>
              <a:pPr defTabSz="914367"/>
              <a:r>
                <a:rPr lang="fr-FR" sz="784" dirty="0">
                  <a:solidFill>
                    <a:srgbClr val="000000"/>
                  </a:solidFill>
                  <a:latin typeface="Segoe UI"/>
                </a:rPr>
                <a:t>       "/</a:t>
              </a:r>
              <a:r>
                <a:rPr lang="fr-FR" sz="784" dirty="0" err="1">
                  <a:solidFill>
                    <a:srgbClr val="000000"/>
                  </a:solidFill>
                  <a:latin typeface="Segoe UI"/>
                </a:rPr>
                <a:t>subscriptions</a:t>
              </a:r>
              <a:r>
                <a:rPr lang="fr-FR" sz="784" dirty="0">
                  <a:solidFill>
                    <a:srgbClr val="000000"/>
                  </a:solidFill>
                  <a:latin typeface="Segoe UI"/>
                </a:rPr>
                <a:t>/SUBSCRIPTION_ID"</a:t>
              </a:r>
            </a:p>
            <a:p>
              <a:pPr defTabSz="914367"/>
              <a:r>
                <a:rPr lang="fr-FR" sz="784" dirty="0">
                  <a:solidFill>
                    <a:srgbClr val="000000"/>
                  </a:solidFill>
                  <a:latin typeface="Segoe UI"/>
                </a:rPr>
                <a:t>   ]</a:t>
              </a:r>
            </a:p>
            <a:p>
              <a:pPr defTabSz="914367"/>
              <a:r>
                <a:rPr lang="fr-FR" sz="784" dirty="0">
                  <a:solidFill>
                    <a:srgbClr val="000000"/>
                  </a:solidFill>
                  <a:latin typeface="Segoe UI"/>
                </a:rPr>
                <a:t>}</a:t>
              </a:r>
            </a:p>
          </p:txBody>
        </p:sp>
        <p:cxnSp>
          <p:nvCxnSpPr>
            <p:cNvPr id="18" name="Straight Arrow Connector 17">
              <a:extLst>
                <a:ext uri="{FF2B5EF4-FFF2-40B4-BE49-F238E27FC236}">
                  <a16:creationId xmlns:a16="http://schemas.microsoft.com/office/drawing/2014/main" id="{E166B27E-7135-4CE1-A497-2EACB74C9C70}"/>
                </a:ext>
              </a:extLst>
            </p:cNvPr>
            <p:cNvCxnSpPr>
              <a:cxnSpLocks/>
            </p:cNvCxnSpPr>
            <p:nvPr/>
          </p:nvCxnSpPr>
          <p:spPr>
            <a:xfrm flipH="1">
              <a:off x="6795196" y="3651037"/>
              <a:ext cx="814229" cy="0"/>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pic>
          <p:nvPicPr>
            <p:cNvPr id="19" name="Graphic 18">
              <a:extLst>
                <a:ext uri="{FF2B5EF4-FFF2-40B4-BE49-F238E27FC236}">
                  <a16:creationId xmlns:a16="http://schemas.microsoft.com/office/drawing/2014/main" id="{77F4152C-A597-4E6D-9B3A-3488D85E58E4}"/>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1886370" y="1206265"/>
              <a:ext cx="400317" cy="400317"/>
            </a:xfrm>
            <a:prstGeom prst="rect">
              <a:avLst/>
            </a:prstGeom>
          </p:spPr>
        </p:pic>
        <p:sp>
          <p:nvSpPr>
            <p:cNvPr id="20" name="TextBox 19">
              <a:extLst>
                <a:ext uri="{FF2B5EF4-FFF2-40B4-BE49-F238E27FC236}">
                  <a16:creationId xmlns:a16="http://schemas.microsoft.com/office/drawing/2014/main" id="{28D7D1A7-188E-485A-A17D-71A7B47C804B}"/>
                </a:ext>
              </a:extLst>
            </p:cNvPr>
            <p:cNvSpPr txBox="1"/>
            <p:nvPr/>
          </p:nvSpPr>
          <p:spPr>
            <a:xfrm>
              <a:off x="1279192" y="1539488"/>
              <a:ext cx="1815884" cy="301727"/>
            </a:xfrm>
            <a:prstGeom prst="rect">
              <a:avLst/>
            </a:prstGeom>
            <a:noFill/>
          </p:spPr>
          <p:txBody>
            <a:bodyPr wrap="square">
              <a:spAutoFit/>
            </a:bodyPr>
            <a:lstStyle/>
            <a:p>
              <a:pPr defTabSz="914367"/>
              <a:r>
                <a:rPr lang="fr-FR" sz="1372" b="1" dirty="0">
                  <a:solidFill>
                    <a:srgbClr val="000000"/>
                  </a:solidFill>
                  <a:latin typeface="Segoe UI"/>
                </a:rPr>
                <a:t>Tenant Root Group</a:t>
              </a:r>
            </a:p>
          </p:txBody>
        </p:sp>
        <p:cxnSp>
          <p:nvCxnSpPr>
            <p:cNvPr id="21" name="Straight Arrow Connector 20">
              <a:extLst>
                <a:ext uri="{FF2B5EF4-FFF2-40B4-BE49-F238E27FC236}">
                  <a16:creationId xmlns:a16="http://schemas.microsoft.com/office/drawing/2014/main" id="{101E11B7-C4EE-40B6-8723-43ADBBC4B0F2}"/>
                </a:ext>
              </a:extLst>
            </p:cNvPr>
            <p:cNvCxnSpPr>
              <a:cxnSpLocks/>
            </p:cNvCxnSpPr>
            <p:nvPr/>
          </p:nvCxnSpPr>
          <p:spPr>
            <a:xfrm>
              <a:off x="2086528" y="1841215"/>
              <a:ext cx="0" cy="342031"/>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pic>
          <p:nvPicPr>
            <p:cNvPr id="22" name="Graphic 21">
              <a:extLst>
                <a:ext uri="{FF2B5EF4-FFF2-40B4-BE49-F238E27FC236}">
                  <a16:creationId xmlns:a16="http://schemas.microsoft.com/office/drawing/2014/main" id="{A8945953-87A0-45ED-80B2-6D3B054A7779}"/>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4143564" y="1869033"/>
              <a:ext cx="645758" cy="645758"/>
            </a:xfrm>
            <a:prstGeom prst="rect">
              <a:avLst/>
            </a:prstGeom>
          </p:spPr>
        </p:pic>
        <p:sp>
          <p:nvSpPr>
            <p:cNvPr id="23" name="TextBox 22">
              <a:extLst>
                <a:ext uri="{FF2B5EF4-FFF2-40B4-BE49-F238E27FC236}">
                  <a16:creationId xmlns:a16="http://schemas.microsoft.com/office/drawing/2014/main" id="{0F3A92F3-DEF7-4EFD-8B98-0C8B81CEB0A9}"/>
                </a:ext>
              </a:extLst>
            </p:cNvPr>
            <p:cNvSpPr txBox="1"/>
            <p:nvPr/>
          </p:nvSpPr>
          <p:spPr>
            <a:xfrm>
              <a:off x="3409431" y="2409905"/>
              <a:ext cx="2457615" cy="479745"/>
            </a:xfrm>
            <a:prstGeom prst="rect">
              <a:avLst/>
            </a:prstGeom>
            <a:noFill/>
          </p:spPr>
          <p:txBody>
            <a:bodyPr wrap="square" lIns="179285" tIns="143428" rIns="179285" bIns="143428" rtlCol="0">
              <a:spAutoFit/>
            </a:bodyPr>
            <a:lstStyle/>
            <a:p>
              <a:pPr defTabSz="914367">
                <a:lnSpc>
                  <a:spcPct val="90000"/>
                </a:lnSpc>
                <a:spcAft>
                  <a:spcPts val="588"/>
                </a:spcAft>
              </a:pPr>
              <a:r>
                <a:rPr lang="en-US" sz="1372" b="1" dirty="0">
                  <a:gradFill>
                    <a:gsLst>
                      <a:gs pos="2917">
                        <a:srgbClr val="000000"/>
                      </a:gs>
                      <a:gs pos="30000">
                        <a:srgbClr val="000000"/>
                      </a:gs>
                    </a:gsLst>
                    <a:lin ang="5400000" scaled="0"/>
                  </a:gradFill>
                  <a:latin typeface="Segoe UI"/>
                </a:rPr>
                <a:t>Default Azure AD tenant</a:t>
              </a:r>
              <a:endParaRPr lang="fr-FR" sz="1372" b="1" dirty="0" err="1">
                <a:gradFill>
                  <a:gsLst>
                    <a:gs pos="2917">
                      <a:srgbClr val="000000"/>
                    </a:gs>
                    <a:gs pos="30000">
                      <a:srgbClr val="000000"/>
                    </a:gs>
                  </a:gsLst>
                  <a:lin ang="5400000" scaled="0"/>
                </a:gradFill>
                <a:latin typeface="Segoe UI"/>
              </a:endParaRPr>
            </a:p>
          </p:txBody>
        </p:sp>
        <p:cxnSp>
          <p:nvCxnSpPr>
            <p:cNvPr id="24" name="Straight Arrow Connector 23">
              <a:extLst>
                <a:ext uri="{FF2B5EF4-FFF2-40B4-BE49-F238E27FC236}">
                  <a16:creationId xmlns:a16="http://schemas.microsoft.com/office/drawing/2014/main" id="{462F2A6E-FBE9-4C10-B4C3-00284C794497}"/>
                </a:ext>
              </a:extLst>
            </p:cNvPr>
            <p:cNvCxnSpPr>
              <a:cxnSpLocks/>
            </p:cNvCxnSpPr>
            <p:nvPr/>
          </p:nvCxnSpPr>
          <p:spPr>
            <a:xfrm>
              <a:off x="4476173" y="2769380"/>
              <a:ext cx="0" cy="714315"/>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25" name="TextBox 24">
              <a:extLst>
                <a:ext uri="{FF2B5EF4-FFF2-40B4-BE49-F238E27FC236}">
                  <a16:creationId xmlns:a16="http://schemas.microsoft.com/office/drawing/2014/main" id="{0B382E57-4961-44E3-A3EA-77B2902A77D0}"/>
                </a:ext>
              </a:extLst>
            </p:cNvPr>
            <p:cNvSpPr txBox="1"/>
            <p:nvPr/>
          </p:nvSpPr>
          <p:spPr>
            <a:xfrm>
              <a:off x="976332" y="1122497"/>
              <a:ext cx="2570248" cy="301727"/>
            </a:xfrm>
            <a:prstGeom prst="rect">
              <a:avLst/>
            </a:prstGeom>
            <a:noFill/>
          </p:spPr>
          <p:txBody>
            <a:bodyPr wrap="square">
              <a:spAutoFit/>
            </a:bodyPr>
            <a:lstStyle/>
            <a:p>
              <a:pPr defTabSz="914367"/>
              <a:r>
                <a:rPr lang="en-US" sz="1372" b="1" dirty="0">
                  <a:solidFill>
                    <a:schemeClr val="tx2">
                      <a:lumMod val="50000"/>
                    </a:schemeClr>
                  </a:solidFill>
                  <a:latin typeface="Segoe UI"/>
                </a:rPr>
                <a:t>Task 1</a:t>
              </a:r>
              <a:endParaRPr lang="fr-FR" sz="1372" dirty="0">
                <a:solidFill>
                  <a:schemeClr val="tx2">
                    <a:lumMod val="50000"/>
                  </a:schemeClr>
                </a:solidFill>
                <a:latin typeface="Segoe UI"/>
              </a:endParaRPr>
            </a:p>
          </p:txBody>
        </p:sp>
        <p:sp>
          <p:nvSpPr>
            <p:cNvPr id="26" name="TextBox 25">
              <a:extLst>
                <a:ext uri="{FF2B5EF4-FFF2-40B4-BE49-F238E27FC236}">
                  <a16:creationId xmlns:a16="http://schemas.microsoft.com/office/drawing/2014/main" id="{C3E5FD0E-BE0A-4037-8BDA-FB0329DB5D4B}"/>
                </a:ext>
              </a:extLst>
            </p:cNvPr>
            <p:cNvSpPr txBox="1"/>
            <p:nvPr/>
          </p:nvSpPr>
          <p:spPr>
            <a:xfrm>
              <a:off x="7740216" y="2652273"/>
              <a:ext cx="2570248" cy="301727"/>
            </a:xfrm>
            <a:prstGeom prst="rect">
              <a:avLst/>
            </a:prstGeom>
            <a:noFill/>
          </p:spPr>
          <p:txBody>
            <a:bodyPr wrap="square">
              <a:spAutoFit/>
            </a:bodyPr>
            <a:lstStyle/>
            <a:p>
              <a:pPr defTabSz="914367"/>
              <a:r>
                <a:rPr lang="en-US" sz="1372" b="1" dirty="0">
                  <a:solidFill>
                    <a:schemeClr val="tx2">
                      <a:lumMod val="50000"/>
                    </a:schemeClr>
                  </a:solidFill>
                  <a:latin typeface="Segoe UI"/>
                </a:rPr>
                <a:t>Task 2</a:t>
              </a:r>
              <a:endParaRPr lang="fr-FR" sz="1372" dirty="0">
                <a:solidFill>
                  <a:schemeClr val="tx2">
                    <a:lumMod val="50000"/>
                  </a:schemeClr>
                </a:solidFill>
                <a:latin typeface="Segoe UI"/>
              </a:endParaRPr>
            </a:p>
          </p:txBody>
        </p:sp>
        <p:pic>
          <p:nvPicPr>
            <p:cNvPr id="27" name="Graphic 26">
              <a:extLst>
                <a:ext uri="{FF2B5EF4-FFF2-40B4-BE49-F238E27FC236}">
                  <a16:creationId xmlns:a16="http://schemas.microsoft.com/office/drawing/2014/main" id="{DDF2E6E3-19F0-4BD1-9CEB-46809429EE2D}"/>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1886370" y="2185060"/>
              <a:ext cx="400317" cy="400317"/>
            </a:xfrm>
            <a:prstGeom prst="rect">
              <a:avLst/>
            </a:prstGeom>
          </p:spPr>
        </p:pic>
        <p:sp>
          <p:nvSpPr>
            <p:cNvPr id="28" name="TextBox 27">
              <a:extLst>
                <a:ext uri="{FF2B5EF4-FFF2-40B4-BE49-F238E27FC236}">
                  <a16:creationId xmlns:a16="http://schemas.microsoft.com/office/drawing/2014/main" id="{510082DD-63F1-46EB-8983-FE2955CCBBA1}"/>
                </a:ext>
              </a:extLst>
            </p:cNvPr>
            <p:cNvSpPr txBox="1"/>
            <p:nvPr/>
          </p:nvSpPr>
          <p:spPr>
            <a:xfrm>
              <a:off x="5411658" y="3857907"/>
              <a:ext cx="1759743" cy="271554"/>
            </a:xfrm>
            <a:prstGeom prst="rect">
              <a:avLst/>
            </a:prstGeom>
            <a:noFill/>
          </p:spPr>
          <p:txBody>
            <a:bodyPr wrap="square">
              <a:spAutoFit/>
            </a:bodyPr>
            <a:lstStyle/>
            <a:p>
              <a:pPr defTabSz="914367"/>
              <a:r>
                <a:rPr lang="fr-FR" sz="1176" b="1" dirty="0" err="1">
                  <a:solidFill>
                    <a:srgbClr val="000000"/>
                  </a:solidFill>
                  <a:latin typeface="Segoe UI"/>
                </a:rPr>
                <a:t>customRoleDefinition</a:t>
              </a:r>
              <a:endParaRPr lang="fr-FR" sz="1176" dirty="0">
                <a:solidFill>
                  <a:srgbClr val="000000"/>
                </a:solidFill>
                <a:latin typeface="Segoe UI"/>
              </a:endParaRPr>
            </a:p>
          </p:txBody>
        </p:sp>
        <p:sp>
          <p:nvSpPr>
            <p:cNvPr id="29" name="TextBox 28">
              <a:extLst>
                <a:ext uri="{FF2B5EF4-FFF2-40B4-BE49-F238E27FC236}">
                  <a16:creationId xmlns:a16="http://schemas.microsoft.com/office/drawing/2014/main" id="{A4D1170D-D02F-4162-83C2-896998AEDCBE}"/>
                </a:ext>
              </a:extLst>
            </p:cNvPr>
            <p:cNvSpPr txBox="1"/>
            <p:nvPr/>
          </p:nvSpPr>
          <p:spPr>
            <a:xfrm>
              <a:off x="3258093" y="2783841"/>
              <a:ext cx="2570248" cy="301727"/>
            </a:xfrm>
            <a:prstGeom prst="rect">
              <a:avLst/>
            </a:prstGeom>
            <a:noFill/>
          </p:spPr>
          <p:txBody>
            <a:bodyPr wrap="square">
              <a:spAutoFit/>
            </a:bodyPr>
            <a:lstStyle/>
            <a:p>
              <a:pPr defTabSz="914367"/>
              <a:r>
                <a:rPr lang="en-US" sz="1372" b="1" dirty="0">
                  <a:solidFill>
                    <a:schemeClr val="tx2">
                      <a:lumMod val="50000"/>
                    </a:schemeClr>
                  </a:solidFill>
                  <a:latin typeface="Segoe UI"/>
                </a:rPr>
                <a:t>Task 3</a:t>
              </a:r>
              <a:endParaRPr lang="fr-FR" sz="1372" dirty="0">
                <a:solidFill>
                  <a:schemeClr val="tx2">
                    <a:lumMod val="50000"/>
                  </a:schemeClr>
                </a:solidFill>
                <a:latin typeface="Segoe UI"/>
              </a:endParaRPr>
            </a:p>
          </p:txBody>
        </p:sp>
      </p:grpSp>
      <p:sp>
        <p:nvSpPr>
          <p:cNvPr id="31" name="Rectangle 30">
            <a:extLst>
              <a:ext uri="{FF2B5EF4-FFF2-40B4-BE49-F238E27FC236}">
                <a16:creationId xmlns:a16="http://schemas.microsoft.com/office/drawing/2014/main" id="{2475C817-2DE5-4DCF-B9E8-0C38F61C8450}"/>
              </a:ext>
              <a:ext uri="{C183D7F6-B498-43B3-948B-1728B52AA6E4}">
                <adec:decorative xmlns:adec="http://schemas.microsoft.com/office/drawing/2017/decorative" val="1"/>
              </a:ext>
            </a:extLst>
          </p:cNvPr>
          <p:cNvSpPr/>
          <p:nvPr/>
        </p:nvSpPr>
        <p:spPr bwMode="auto">
          <a:xfrm>
            <a:off x="476420" y="1336669"/>
            <a:ext cx="11521905" cy="4954064"/>
          </a:xfrm>
          <a:prstGeom prst="rect">
            <a:avLst/>
          </a:prstGeom>
          <a:noFill/>
          <a:ln w="190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6521" tIns="149217" rIns="186521" bIns="149217" numCol="1" spcCol="0" rtlCol="0" fromWordArt="0" anchor="t" anchorCtr="0" forceAA="0" compatLnSpc="1">
            <a:prstTxWarp prst="textNoShape">
              <a:avLst/>
            </a:prstTxWarp>
            <a:noAutofit/>
          </a:bodyPr>
          <a:lstStyle>
            <a:defPPr>
              <a:defRPr lang="en-US"/>
            </a:defPPr>
            <a:lvl1pPr marL="0" algn="l" defTabSz="932742" rtl="0" eaLnBrk="1" latinLnBrk="0" hangingPunct="1">
              <a:defRPr sz="1800" kern="1200">
                <a:solidFill>
                  <a:schemeClr val="lt1"/>
                </a:solidFill>
                <a:latin typeface="+mn-lt"/>
                <a:ea typeface="+mn-ea"/>
                <a:cs typeface="+mn-cs"/>
              </a:defRPr>
            </a:lvl1pPr>
            <a:lvl2pPr marL="466371" algn="l" defTabSz="932742" rtl="0" eaLnBrk="1" latinLnBrk="0" hangingPunct="1">
              <a:defRPr sz="1800" kern="1200">
                <a:solidFill>
                  <a:schemeClr val="lt1"/>
                </a:solidFill>
                <a:latin typeface="+mn-lt"/>
                <a:ea typeface="+mn-ea"/>
                <a:cs typeface="+mn-cs"/>
              </a:defRPr>
            </a:lvl2pPr>
            <a:lvl3pPr marL="932742" algn="l" defTabSz="932742" rtl="0" eaLnBrk="1" latinLnBrk="0" hangingPunct="1">
              <a:defRPr sz="1800" kern="1200">
                <a:solidFill>
                  <a:schemeClr val="lt1"/>
                </a:solidFill>
                <a:latin typeface="+mn-lt"/>
                <a:ea typeface="+mn-ea"/>
                <a:cs typeface="+mn-cs"/>
              </a:defRPr>
            </a:lvl3pPr>
            <a:lvl4pPr marL="1399113" algn="l" defTabSz="932742" rtl="0" eaLnBrk="1" latinLnBrk="0" hangingPunct="1">
              <a:defRPr sz="1800" kern="1200">
                <a:solidFill>
                  <a:schemeClr val="lt1"/>
                </a:solidFill>
                <a:latin typeface="+mn-lt"/>
                <a:ea typeface="+mn-ea"/>
                <a:cs typeface="+mn-cs"/>
              </a:defRPr>
            </a:lvl4pPr>
            <a:lvl5pPr marL="1865484" algn="l" defTabSz="932742" rtl="0" eaLnBrk="1" latinLnBrk="0" hangingPunct="1">
              <a:defRPr sz="1800" kern="1200">
                <a:solidFill>
                  <a:schemeClr val="lt1"/>
                </a:solidFill>
                <a:latin typeface="+mn-lt"/>
                <a:ea typeface="+mn-ea"/>
                <a:cs typeface="+mn-cs"/>
              </a:defRPr>
            </a:lvl5pPr>
            <a:lvl6pPr marL="2331856" algn="l" defTabSz="932742" rtl="0" eaLnBrk="1" latinLnBrk="0" hangingPunct="1">
              <a:defRPr sz="1800" kern="1200">
                <a:solidFill>
                  <a:schemeClr val="lt1"/>
                </a:solidFill>
                <a:latin typeface="+mn-lt"/>
                <a:ea typeface="+mn-ea"/>
                <a:cs typeface="+mn-cs"/>
              </a:defRPr>
            </a:lvl6pPr>
            <a:lvl7pPr marL="2798226" algn="l" defTabSz="932742" rtl="0" eaLnBrk="1" latinLnBrk="0" hangingPunct="1">
              <a:defRPr sz="1800" kern="1200">
                <a:solidFill>
                  <a:schemeClr val="lt1"/>
                </a:solidFill>
                <a:latin typeface="+mn-lt"/>
                <a:ea typeface="+mn-ea"/>
                <a:cs typeface="+mn-cs"/>
              </a:defRPr>
            </a:lvl7pPr>
            <a:lvl8pPr marL="3264597" algn="l" defTabSz="932742" rtl="0" eaLnBrk="1" latinLnBrk="0" hangingPunct="1">
              <a:defRPr sz="1800" kern="1200">
                <a:solidFill>
                  <a:schemeClr val="lt1"/>
                </a:solidFill>
                <a:latin typeface="+mn-lt"/>
                <a:ea typeface="+mn-ea"/>
                <a:cs typeface="+mn-cs"/>
              </a:defRPr>
            </a:lvl8pPr>
            <a:lvl9pPr marL="3730969" algn="l" defTabSz="932742" rtl="0" eaLnBrk="1" latinLnBrk="0" hangingPunct="1">
              <a:defRPr sz="1800" kern="1200">
                <a:solidFill>
                  <a:schemeClr val="lt1"/>
                </a:solidFill>
                <a:latin typeface="+mn-lt"/>
                <a:ea typeface="+mn-ea"/>
                <a:cs typeface="+mn-cs"/>
              </a:defRPr>
            </a:lvl9pPr>
          </a:lstStyle>
          <a:p>
            <a:pPr algn="ctr" defTabSz="951028" fontAlgn="base">
              <a:lnSpc>
                <a:spcPct val="90000"/>
              </a:lnSpc>
              <a:spcBef>
                <a:spcPct val="0"/>
              </a:spcBef>
              <a:spcAft>
                <a:spcPct val="0"/>
              </a:spcAft>
            </a:pPr>
            <a:endParaRPr lang="en-IN" sz="2448" err="1">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4197038497"/>
      </p:ext>
    </p:extLst>
  </p:cSld>
  <p:clrMapOvr>
    <a:masterClrMapping/>
  </p:clrMapOvr>
  <p:transition>
    <p:fade/>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B67304-3FF6-43CA-82FB-F9BD37CA2FD5}"/>
              </a:ext>
            </a:extLst>
          </p:cNvPr>
          <p:cNvSpPr>
            <a:spLocks noGrp="1"/>
          </p:cNvSpPr>
          <p:nvPr>
            <p:ph type="title"/>
          </p:nvPr>
        </p:nvSpPr>
        <p:spPr/>
        <p:txBody>
          <a:bodyPr/>
          <a:lstStyle/>
          <a:p>
            <a:r>
              <a:rPr lang="en-US" dirty="0"/>
              <a:t>Lab 02b – Manage Governance via Azure Policy</a:t>
            </a:r>
          </a:p>
        </p:txBody>
      </p:sp>
      <p:sp>
        <p:nvSpPr>
          <p:cNvPr id="21" name="Text Placeholder 2">
            <a:extLst>
              <a:ext uri="{FF2B5EF4-FFF2-40B4-BE49-F238E27FC236}">
                <a16:creationId xmlns:a16="http://schemas.microsoft.com/office/drawing/2014/main" id="{F95062D9-6B26-411D-810A-BE4E528EC308}"/>
              </a:ext>
            </a:extLst>
          </p:cNvPr>
          <p:cNvSpPr txBox="1">
            <a:spLocks/>
          </p:cNvSpPr>
          <p:nvPr/>
        </p:nvSpPr>
        <p:spPr>
          <a:xfrm>
            <a:off x="427038" y="1380331"/>
            <a:ext cx="11422062" cy="2446824"/>
          </a:xfrm>
          <a:prstGeom prst="rect">
            <a:avLst/>
          </a:prstGeom>
        </p:spPr>
        <p:txBody>
          <a:bodyPr vert="horz" wrap="square" lIns="0" tIns="0" rIns="0" bIns="0" rtlCol="0" anchor="t">
            <a:spAutoFit/>
          </a:bodyPr>
          <a:lstStyle>
            <a:lvl1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2400" kern="1200" spc="-50" baseline="0">
                <a:solidFill>
                  <a:srgbClr val="000000"/>
                </a:solidFill>
                <a:latin typeface="+mj-lt"/>
                <a:ea typeface="+mn-ea"/>
                <a:cs typeface="+mn-cs"/>
              </a:defRPr>
            </a:lvl1pPr>
            <a:lvl2pPr marL="0" marR="0" indent="0" algn="l" defTabSz="932742" rtl="0" eaLnBrk="1" fontAlgn="auto" latinLnBrk="0" hangingPunct="1">
              <a:lnSpc>
                <a:spcPct val="100000"/>
              </a:lnSpc>
              <a:spcBef>
                <a:spcPts val="0"/>
              </a:spcBef>
              <a:spcAft>
                <a:spcPts val="0"/>
              </a:spcAft>
              <a:buClrTx/>
              <a:buSzPct val="90000"/>
              <a:buFontTx/>
              <a:buNone/>
              <a:tabLst/>
              <a:defRPr sz="2000" kern="1200" spc="0" baseline="0">
                <a:solidFill>
                  <a:srgbClr val="000000"/>
                </a:solidFill>
                <a:latin typeface="+mn-lt"/>
                <a:ea typeface="+mn-ea"/>
                <a:cs typeface="+mn-cs"/>
              </a:defRPr>
            </a:lvl2pPr>
            <a:lvl3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chemeClr val="tx2"/>
                </a:solidFill>
                <a:latin typeface="+mj-lt"/>
                <a:ea typeface="+mn-ea"/>
                <a:cs typeface="+mn-cs"/>
              </a:defRPr>
            </a:lvl3pPr>
            <a:lvl4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rgbClr val="000000"/>
                </a:solidFill>
                <a:latin typeface="+mn-lt"/>
                <a:ea typeface="+mn-ea"/>
                <a:cs typeface="+mn-cs"/>
              </a:defRPr>
            </a:lvl4pPr>
            <a:lvl5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000" b="1" kern="1200" spc="0" baseline="0">
                <a:solidFill>
                  <a:srgbClr val="000000"/>
                </a:solidFill>
                <a:latin typeface="+mn-lt"/>
                <a:ea typeface="+mn-ea"/>
                <a:cs typeface="+mn-cs"/>
              </a:defRPr>
            </a:lvl5pPr>
            <a:lvl6pPr marL="2331854" indent="0" algn="l" defTabSz="932742" rtl="0" eaLnBrk="1" latinLnBrk="0" hangingPunct="1">
              <a:spcBef>
                <a:spcPct val="20000"/>
              </a:spcBef>
              <a:buFont typeface="Arial" pitchFamily="34" charset="0"/>
              <a:buNone/>
              <a:defRPr sz="2000" kern="1200">
                <a:solidFill>
                  <a:schemeClr val="tx1"/>
                </a:solidFill>
                <a:latin typeface="+mn-lt"/>
                <a:ea typeface="+mn-ea"/>
                <a:cs typeface="+mn-cs"/>
              </a:defRPr>
            </a:lvl6pPr>
            <a:lvl7pPr marL="0" indent="0" algn="l" defTabSz="932742" rtl="0" eaLnBrk="1" latinLnBrk="0" hangingPunct="1">
              <a:lnSpc>
                <a:spcPct val="100000"/>
              </a:lnSpc>
              <a:spcBef>
                <a:spcPts val="0"/>
              </a:spcBef>
              <a:spcAft>
                <a:spcPts val="0"/>
              </a:spcAft>
              <a:buFont typeface="Arial" pitchFamily="34" charset="0"/>
              <a:buNone/>
              <a:defRPr sz="1000" kern="1200">
                <a:solidFill>
                  <a:srgbClr val="000000"/>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pc="0" dirty="0">
                <a:solidFill>
                  <a:schemeClr val="tx2">
                    <a:lumMod val="50000"/>
                  </a:schemeClr>
                </a:solidFill>
                <a:cs typeface="Segoe UI Semilight"/>
              </a:rPr>
              <a:t>Lab scenario</a:t>
            </a:r>
          </a:p>
          <a:p>
            <a:pPr>
              <a:buSzPct val="100000"/>
            </a:pPr>
            <a:r>
              <a:rPr lang="en-US" sz="2000" spc="0" dirty="0">
                <a:latin typeface="+mn-lt"/>
              </a:rPr>
              <a:t>To improve management of Azure resources in Contoso, you have been tasked with implementing</a:t>
            </a:r>
            <a:br>
              <a:rPr lang="en-US" sz="2000" spc="0" dirty="0">
                <a:latin typeface="+mn-lt"/>
              </a:rPr>
            </a:br>
            <a:r>
              <a:rPr lang="en-US" sz="2000" spc="0" dirty="0">
                <a:latin typeface="+mn-lt"/>
              </a:rPr>
              <a:t>the following functionality:</a:t>
            </a:r>
          </a:p>
          <a:p>
            <a:pPr marL="401638" indent="-261938">
              <a:spcBef>
                <a:spcPts val="600"/>
              </a:spcBef>
              <a:buSzPct val="100000"/>
              <a:buFont typeface="Arial" panose="020B0604020202020204" pitchFamily="34" charset="0"/>
              <a:buChar char="•"/>
            </a:pPr>
            <a:r>
              <a:rPr lang="en-US" sz="2000" spc="0" dirty="0">
                <a:latin typeface="+mn-lt"/>
              </a:rPr>
              <a:t>Tagging resource groups that include only infrastructure resources </a:t>
            </a:r>
          </a:p>
          <a:p>
            <a:pPr marL="401638" indent="-261938">
              <a:spcBef>
                <a:spcPts val="600"/>
              </a:spcBef>
              <a:buSzPct val="100000"/>
              <a:buFont typeface="Arial" panose="020B0604020202020204" pitchFamily="34" charset="0"/>
              <a:buChar char="•"/>
            </a:pPr>
            <a:r>
              <a:rPr lang="en-US" sz="2000" spc="0" dirty="0">
                <a:latin typeface="+mn-lt"/>
              </a:rPr>
              <a:t>Ensuring that only properly tagged infrastructure resources can be added to infrastructure resource groups</a:t>
            </a:r>
          </a:p>
          <a:p>
            <a:pPr marL="401638" indent="-261938">
              <a:spcBef>
                <a:spcPts val="600"/>
              </a:spcBef>
              <a:buSzPct val="100000"/>
              <a:buFont typeface="Arial" panose="020B0604020202020204" pitchFamily="34" charset="0"/>
              <a:buChar char="•"/>
            </a:pPr>
            <a:r>
              <a:rPr lang="en-US" sz="2000" spc="0" dirty="0">
                <a:latin typeface="+mn-lt"/>
              </a:rPr>
              <a:t>Remediating any non-compliant resources</a:t>
            </a:r>
          </a:p>
        </p:txBody>
      </p:sp>
      <p:sp>
        <p:nvSpPr>
          <p:cNvPr id="22" name="Text Placeholder 2">
            <a:extLst>
              <a:ext uri="{FF2B5EF4-FFF2-40B4-BE49-F238E27FC236}">
                <a16:creationId xmlns:a16="http://schemas.microsoft.com/office/drawing/2014/main" id="{39E56136-4D4A-45BD-A249-A1BBC6FB7587}"/>
              </a:ext>
            </a:extLst>
          </p:cNvPr>
          <p:cNvSpPr txBox="1">
            <a:spLocks/>
          </p:cNvSpPr>
          <p:nvPr/>
        </p:nvSpPr>
        <p:spPr>
          <a:xfrm>
            <a:off x="427038" y="4147253"/>
            <a:ext cx="11582400" cy="369332"/>
          </a:xfrm>
          <a:prstGeom prst="rect">
            <a:avLst/>
          </a:prstGeom>
        </p:spPr>
        <p:txBody>
          <a:bodyPr vert="horz" wrap="square" lIns="0" tIns="0" rIns="0" bIns="0" rtlCol="0" anchor="t">
            <a:spAutoFit/>
          </a:bodyPr>
          <a:lstStyle>
            <a:lvl1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2400" kern="1200" spc="-50" baseline="0">
                <a:solidFill>
                  <a:srgbClr val="000000"/>
                </a:solidFill>
                <a:latin typeface="+mj-lt"/>
                <a:ea typeface="+mn-ea"/>
                <a:cs typeface="+mn-cs"/>
              </a:defRPr>
            </a:lvl1pPr>
            <a:lvl2pPr marL="0" marR="0" indent="0" algn="l" defTabSz="932742" rtl="0" eaLnBrk="1" fontAlgn="auto" latinLnBrk="0" hangingPunct="1">
              <a:lnSpc>
                <a:spcPct val="100000"/>
              </a:lnSpc>
              <a:spcBef>
                <a:spcPts val="0"/>
              </a:spcBef>
              <a:spcAft>
                <a:spcPts val="0"/>
              </a:spcAft>
              <a:buClrTx/>
              <a:buSzPct val="90000"/>
              <a:buFontTx/>
              <a:buNone/>
              <a:tabLst/>
              <a:defRPr sz="2000" kern="1200" spc="0" baseline="0">
                <a:solidFill>
                  <a:srgbClr val="000000"/>
                </a:solidFill>
                <a:latin typeface="+mn-lt"/>
                <a:ea typeface="+mn-ea"/>
                <a:cs typeface="+mn-cs"/>
              </a:defRPr>
            </a:lvl2pPr>
            <a:lvl3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chemeClr val="tx2"/>
                </a:solidFill>
                <a:latin typeface="+mj-lt"/>
                <a:ea typeface="+mn-ea"/>
                <a:cs typeface="+mn-cs"/>
              </a:defRPr>
            </a:lvl3pPr>
            <a:lvl4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rgbClr val="000000"/>
                </a:solidFill>
                <a:latin typeface="+mn-lt"/>
                <a:ea typeface="+mn-ea"/>
                <a:cs typeface="+mn-cs"/>
              </a:defRPr>
            </a:lvl4pPr>
            <a:lvl5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000" b="1" kern="1200" spc="0" baseline="0">
                <a:solidFill>
                  <a:srgbClr val="000000"/>
                </a:solidFill>
                <a:latin typeface="+mn-lt"/>
                <a:ea typeface="+mn-ea"/>
                <a:cs typeface="+mn-cs"/>
              </a:defRPr>
            </a:lvl5pPr>
            <a:lvl6pPr marL="2331854" indent="0" algn="l" defTabSz="932742" rtl="0" eaLnBrk="1" latinLnBrk="0" hangingPunct="1">
              <a:spcBef>
                <a:spcPct val="20000"/>
              </a:spcBef>
              <a:buFont typeface="Arial" pitchFamily="34" charset="0"/>
              <a:buNone/>
              <a:defRPr sz="2000" kern="1200">
                <a:solidFill>
                  <a:schemeClr val="tx1"/>
                </a:solidFill>
                <a:latin typeface="+mn-lt"/>
                <a:ea typeface="+mn-ea"/>
                <a:cs typeface="+mn-cs"/>
              </a:defRPr>
            </a:lvl6pPr>
            <a:lvl7pPr marL="0" indent="0" algn="l" defTabSz="932742" rtl="0" eaLnBrk="1" latinLnBrk="0" hangingPunct="1">
              <a:lnSpc>
                <a:spcPct val="100000"/>
              </a:lnSpc>
              <a:spcBef>
                <a:spcPts val="0"/>
              </a:spcBef>
              <a:spcAft>
                <a:spcPts val="0"/>
              </a:spcAft>
              <a:buFont typeface="Arial" pitchFamily="34" charset="0"/>
              <a:buNone/>
              <a:defRPr sz="1000" kern="1200">
                <a:solidFill>
                  <a:srgbClr val="000000"/>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pc="0" dirty="0">
                <a:solidFill>
                  <a:schemeClr val="tx2">
                    <a:lumMod val="50000"/>
                  </a:schemeClr>
                </a:solidFill>
                <a:cs typeface="Segoe UI Semilight"/>
              </a:rPr>
              <a:t>Objectives</a:t>
            </a:r>
          </a:p>
        </p:txBody>
      </p:sp>
      <p:sp>
        <p:nvSpPr>
          <p:cNvPr id="23" name="Rectangle 22">
            <a:extLst>
              <a:ext uri="{FF2B5EF4-FFF2-40B4-BE49-F238E27FC236}">
                <a16:creationId xmlns:a16="http://schemas.microsoft.com/office/drawing/2014/main" id="{56F136B9-7DA9-4FCA-9535-D3EFC6A9262C}"/>
              </a:ext>
            </a:extLst>
          </p:cNvPr>
          <p:cNvSpPr/>
          <p:nvPr/>
        </p:nvSpPr>
        <p:spPr bwMode="auto">
          <a:xfrm>
            <a:off x="427038" y="4635499"/>
            <a:ext cx="3779428" cy="1338264"/>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82880" tIns="137160" rIns="182880" bIns="137160" numCol="1" spcCol="1270" anchor="t" anchorCtr="0">
            <a:noAutofit/>
          </a:bodyPr>
          <a:lstStyle/>
          <a:p>
            <a:pPr>
              <a:buSzPct val="90000"/>
            </a:pPr>
            <a:r>
              <a:rPr lang="en-US" sz="2200" dirty="0">
                <a:solidFill>
                  <a:schemeClr val="tx2">
                    <a:lumMod val="50000"/>
                  </a:schemeClr>
                </a:solidFill>
                <a:latin typeface="+mj-lt"/>
                <a:cs typeface="Segoe UI Semilight"/>
              </a:rPr>
              <a:t>Task 1:</a:t>
            </a:r>
            <a:br>
              <a:rPr lang="en-US" sz="2000" dirty="0">
                <a:solidFill>
                  <a:schemeClr val="tx1"/>
                </a:solidFill>
                <a:cs typeface="Segoe UI Semilight"/>
              </a:rPr>
            </a:br>
            <a:r>
              <a:rPr lang="en-US" sz="2000" dirty="0">
                <a:solidFill>
                  <a:schemeClr val="tx1"/>
                </a:solidFill>
                <a:cs typeface="Segoe UI Semilight"/>
              </a:rPr>
              <a:t>Create and assign tags via</a:t>
            </a:r>
            <a:br>
              <a:rPr lang="en-US" sz="2000" dirty="0">
                <a:solidFill>
                  <a:schemeClr val="tx1"/>
                </a:solidFill>
                <a:cs typeface="Segoe UI Semilight"/>
              </a:rPr>
            </a:br>
            <a:r>
              <a:rPr lang="en-US" sz="2000" dirty="0">
                <a:solidFill>
                  <a:schemeClr val="tx1"/>
                </a:solidFill>
                <a:cs typeface="Segoe UI Semilight"/>
              </a:rPr>
              <a:t>the Azure portal</a:t>
            </a:r>
          </a:p>
        </p:txBody>
      </p:sp>
      <p:sp>
        <p:nvSpPr>
          <p:cNvPr id="24" name="Rectangle 23">
            <a:extLst>
              <a:ext uri="{FF2B5EF4-FFF2-40B4-BE49-F238E27FC236}">
                <a16:creationId xmlns:a16="http://schemas.microsoft.com/office/drawing/2014/main" id="{F3D6BD85-5FE0-457F-9C89-7D295E55D505}"/>
              </a:ext>
            </a:extLst>
          </p:cNvPr>
          <p:cNvSpPr/>
          <p:nvPr/>
        </p:nvSpPr>
        <p:spPr bwMode="auto">
          <a:xfrm>
            <a:off x="4328524" y="4635499"/>
            <a:ext cx="3779428" cy="1338264"/>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82880" tIns="137160" rIns="182880" bIns="137160" numCol="1" spcCol="1270" anchor="t" anchorCtr="0">
            <a:noAutofit/>
          </a:bodyPr>
          <a:lstStyle/>
          <a:p>
            <a:pPr>
              <a:buSzPct val="90000"/>
            </a:pPr>
            <a:r>
              <a:rPr lang="en-US" sz="2200" dirty="0">
                <a:solidFill>
                  <a:schemeClr val="tx2">
                    <a:lumMod val="50000"/>
                  </a:schemeClr>
                </a:solidFill>
                <a:latin typeface="+mj-lt"/>
                <a:cs typeface="Segoe UI Semilight"/>
              </a:rPr>
              <a:t>Task 2:</a:t>
            </a:r>
            <a:br>
              <a:rPr lang="en-US" sz="2200" dirty="0">
                <a:solidFill>
                  <a:schemeClr val="tx1"/>
                </a:solidFill>
                <a:latin typeface="+mj-lt"/>
                <a:cs typeface="Segoe UI Semilight"/>
              </a:rPr>
            </a:br>
            <a:r>
              <a:rPr lang="en-US" sz="2000" dirty="0">
                <a:solidFill>
                  <a:schemeClr val="tx1"/>
                </a:solidFill>
                <a:cs typeface="Segoe UI Semilight"/>
              </a:rPr>
              <a:t>Enforce tagging via an</a:t>
            </a:r>
            <a:br>
              <a:rPr lang="en-US" sz="2000" dirty="0">
                <a:solidFill>
                  <a:schemeClr val="tx1"/>
                </a:solidFill>
                <a:cs typeface="Segoe UI Semilight"/>
              </a:rPr>
            </a:br>
            <a:r>
              <a:rPr lang="en-US" sz="2000" dirty="0">
                <a:solidFill>
                  <a:schemeClr val="tx1"/>
                </a:solidFill>
                <a:cs typeface="Segoe UI Semilight"/>
              </a:rPr>
              <a:t>Azure Policy</a:t>
            </a:r>
          </a:p>
        </p:txBody>
      </p:sp>
      <p:sp>
        <p:nvSpPr>
          <p:cNvPr id="25" name="Rectangle 24">
            <a:extLst>
              <a:ext uri="{FF2B5EF4-FFF2-40B4-BE49-F238E27FC236}">
                <a16:creationId xmlns:a16="http://schemas.microsoft.com/office/drawing/2014/main" id="{2EB2EDB4-7759-4262-A59D-C638D741DA57}"/>
              </a:ext>
            </a:extLst>
          </p:cNvPr>
          <p:cNvSpPr/>
          <p:nvPr/>
        </p:nvSpPr>
        <p:spPr bwMode="auto">
          <a:xfrm>
            <a:off x="8230010" y="4635499"/>
            <a:ext cx="3779428" cy="1338264"/>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82880" tIns="137160" rIns="182880" bIns="137160" numCol="1" spcCol="1270" anchor="t" anchorCtr="0">
            <a:noAutofit/>
          </a:bodyPr>
          <a:lstStyle/>
          <a:p>
            <a:pPr>
              <a:buSzPct val="90000"/>
            </a:pPr>
            <a:r>
              <a:rPr lang="en-US" sz="2200" dirty="0">
                <a:solidFill>
                  <a:schemeClr val="tx2">
                    <a:lumMod val="50000"/>
                  </a:schemeClr>
                </a:solidFill>
                <a:latin typeface="+mj-lt"/>
                <a:cs typeface="Segoe UI Semilight"/>
              </a:rPr>
              <a:t>Task 3:</a:t>
            </a:r>
            <a:br>
              <a:rPr lang="en-US" sz="2200" dirty="0">
                <a:solidFill>
                  <a:schemeClr val="tx1"/>
                </a:solidFill>
                <a:latin typeface="+mj-lt"/>
                <a:cs typeface="Segoe UI Semilight"/>
              </a:rPr>
            </a:br>
            <a:r>
              <a:rPr lang="en-US" sz="2000" dirty="0">
                <a:solidFill>
                  <a:schemeClr val="tx1"/>
                </a:solidFill>
              </a:rPr>
              <a:t>Apply tagging via an</a:t>
            </a:r>
            <a:br>
              <a:rPr lang="en-US" sz="2000" dirty="0">
                <a:solidFill>
                  <a:schemeClr val="tx1"/>
                </a:solidFill>
              </a:rPr>
            </a:br>
            <a:r>
              <a:rPr lang="en-US" sz="2000" dirty="0">
                <a:solidFill>
                  <a:schemeClr val="tx1"/>
                </a:solidFill>
              </a:rPr>
              <a:t>Azure Policy</a:t>
            </a:r>
            <a:endParaRPr lang="en-US" sz="2000" dirty="0">
              <a:solidFill>
                <a:schemeClr val="tx1"/>
              </a:solidFill>
              <a:cs typeface="Segoe UI Semilight"/>
            </a:endParaRPr>
          </a:p>
        </p:txBody>
      </p:sp>
      <p:sp>
        <p:nvSpPr>
          <p:cNvPr id="3" name="Text Placeholder 2">
            <a:extLst>
              <a:ext uri="{FF2B5EF4-FFF2-40B4-BE49-F238E27FC236}">
                <a16:creationId xmlns:a16="http://schemas.microsoft.com/office/drawing/2014/main" id="{3D8929C4-9AE6-493D-8626-804A72C469F9}"/>
              </a:ext>
            </a:extLst>
          </p:cNvPr>
          <p:cNvSpPr txBox="1">
            <a:spLocks/>
          </p:cNvSpPr>
          <p:nvPr/>
        </p:nvSpPr>
        <p:spPr>
          <a:xfrm>
            <a:off x="8293754" y="6141975"/>
            <a:ext cx="3409232" cy="246221"/>
          </a:xfrm>
          <a:prstGeom prst="rect">
            <a:avLst/>
          </a:prstGeom>
        </p:spPr>
        <p:txBody>
          <a:bodyPr vert="horz" wrap="square" lIns="0" tIns="0" rIns="0" bIns="0" rtlCol="0" anchor="t">
            <a:spAutoFit/>
          </a:bodyPr>
          <a:lstStyle>
            <a:lvl1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2400" kern="1200" spc="-50" baseline="0">
                <a:solidFill>
                  <a:srgbClr val="000000"/>
                </a:solidFill>
                <a:latin typeface="+mj-lt"/>
                <a:ea typeface="+mn-ea"/>
                <a:cs typeface="+mn-cs"/>
              </a:defRPr>
            </a:lvl1pPr>
            <a:lvl2pPr marL="0" marR="0" indent="0" algn="l" defTabSz="932742" rtl="0" eaLnBrk="1" fontAlgn="auto" latinLnBrk="0" hangingPunct="1">
              <a:lnSpc>
                <a:spcPct val="100000"/>
              </a:lnSpc>
              <a:spcBef>
                <a:spcPts val="0"/>
              </a:spcBef>
              <a:spcAft>
                <a:spcPts val="0"/>
              </a:spcAft>
              <a:buClrTx/>
              <a:buSzPct val="90000"/>
              <a:buFontTx/>
              <a:buNone/>
              <a:tabLst/>
              <a:defRPr sz="2000" kern="1200" spc="0" baseline="0">
                <a:solidFill>
                  <a:srgbClr val="000000"/>
                </a:solidFill>
                <a:latin typeface="+mn-lt"/>
                <a:ea typeface="+mn-ea"/>
                <a:cs typeface="+mn-cs"/>
              </a:defRPr>
            </a:lvl2pPr>
            <a:lvl3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chemeClr val="tx2"/>
                </a:solidFill>
                <a:latin typeface="+mj-lt"/>
                <a:ea typeface="+mn-ea"/>
                <a:cs typeface="+mn-cs"/>
              </a:defRPr>
            </a:lvl3pPr>
            <a:lvl4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rgbClr val="000000"/>
                </a:solidFill>
                <a:latin typeface="+mn-lt"/>
                <a:ea typeface="+mn-ea"/>
                <a:cs typeface="+mn-cs"/>
              </a:defRPr>
            </a:lvl4pPr>
            <a:lvl5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000" b="1" kern="1200" spc="0" baseline="0">
                <a:solidFill>
                  <a:srgbClr val="000000"/>
                </a:solidFill>
                <a:latin typeface="+mn-lt"/>
                <a:ea typeface="+mn-ea"/>
                <a:cs typeface="+mn-cs"/>
              </a:defRPr>
            </a:lvl5pPr>
            <a:lvl6pPr marL="2331854" indent="0" algn="l" defTabSz="932742" rtl="0" eaLnBrk="1" latinLnBrk="0" hangingPunct="1">
              <a:spcBef>
                <a:spcPct val="20000"/>
              </a:spcBef>
              <a:buFont typeface="Arial" pitchFamily="34" charset="0"/>
              <a:buNone/>
              <a:defRPr sz="2000" kern="1200">
                <a:solidFill>
                  <a:schemeClr val="tx1"/>
                </a:solidFill>
                <a:latin typeface="+mn-lt"/>
                <a:ea typeface="+mn-ea"/>
                <a:cs typeface="+mn-cs"/>
              </a:defRPr>
            </a:lvl6pPr>
            <a:lvl7pPr marL="0" indent="0" algn="l" defTabSz="932742" rtl="0" eaLnBrk="1" latinLnBrk="0" hangingPunct="1">
              <a:lnSpc>
                <a:spcPct val="100000"/>
              </a:lnSpc>
              <a:spcBef>
                <a:spcPts val="0"/>
              </a:spcBef>
              <a:spcAft>
                <a:spcPts val="0"/>
              </a:spcAft>
              <a:buFont typeface="Arial" pitchFamily="34" charset="0"/>
              <a:buNone/>
              <a:defRPr sz="1000" kern="1200">
                <a:solidFill>
                  <a:srgbClr val="000000"/>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1600" spc="0" dirty="0">
                <a:solidFill>
                  <a:schemeClr val="tx1"/>
                </a:solidFill>
                <a:latin typeface="+mn-lt"/>
                <a:cs typeface="Segoe UI Semilight"/>
              </a:rPr>
              <a:t>Next slide for an architecture diagram </a:t>
            </a:r>
          </a:p>
        </p:txBody>
      </p:sp>
      <p:sp>
        <p:nvSpPr>
          <p:cNvPr id="4" name="arrow_15">
            <a:extLst>
              <a:ext uri="{FF2B5EF4-FFF2-40B4-BE49-F238E27FC236}">
                <a16:creationId xmlns:a16="http://schemas.microsoft.com/office/drawing/2014/main" id="{A8F466CE-F83B-4204-8CBC-AA8776E23F1C}"/>
              </a:ext>
              <a:ext uri="{C183D7F6-B498-43B3-948B-1728B52AA6E4}">
                <adec:decorative xmlns:adec="http://schemas.microsoft.com/office/drawing/2017/decorative" val="1"/>
              </a:ext>
            </a:extLst>
          </p:cNvPr>
          <p:cNvSpPr>
            <a:spLocks noChangeAspect="1" noEditPoints="1"/>
          </p:cNvSpPr>
          <p:nvPr/>
        </p:nvSpPr>
        <p:spPr bwMode="auto">
          <a:xfrm>
            <a:off x="11783506" y="6141975"/>
            <a:ext cx="225932" cy="224905"/>
          </a:xfrm>
          <a:custGeom>
            <a:avLst/>
            <a:gdLst>
              <a:gd name="T0" fmla="*/ 0 w 304"/>
              <a:gd name="T1" fmla="*/ 151 h 303"/>
              <a:gd name="T2" fmla="*/ 152 w 304"/>
              <a:gd name="T3" fmla="*/ 0 h 303"/>
              <a:gd name="T4" fmla="*/ 304 w 304"/>
              <a:gd name="T5" fmla="*/ 151 h 303"/>
              <a:gd name="T6" fmla="*/ 152 w 304"/>
              <a:gd name="T7" fmla="*/ 303 h 303"/>
              <a:gd name="T8" fmla="*/ 0 w 304"/>
              <a:gd name="T9" fmla="*/ 151 h 303"/>
              <a:gd name="T10" fmla="*/ 151 w 304"/>
              <a:gd name="T11" fmla="*/ 223 h 303"/>
              <a:gd name="T12" fmla="*/ 223 w 304"/>
              <a:gd name="T13" fmla="*/ 151 h 303"/>
              <a:gd name="T14" fmla="*/ 151 w 304"/>
              <a:gd name="T15" fmla="*/ 79 h 303"/>
              <a:gd name="T16" fmla="*/ 223 w 304"/>
              <a:gd name="T17" fmla="*/ 151 h 303"/>
              <a:gd name="T18" fmla="*/ 73 w 304"/>
              <a:gd name="T19" fmla="*/ 151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4" h="303">
                <a:moveTo>
                  <a:pt x="0" y="151"/>
                </a:moveTo>
                <a:cubicBezTo>
                  <a:pt x="0" y="68"/>
                  <a:pt x="68" y="0"/>
                  <a:pt x="152" y="0"/>
                </a:cubicBezTo>
                <a:cubicBezTo>
                  <a:pt x="236" y="0"/>
                  <a:pt x="304" y="68"/>
                  <a:pt x="304" y="151"/>
                </a:cubicBezTo>
                <a:cubicBezTo>
                  <a:pt x="304" y="235"/>
                  <a:pt x="236" y="303"/>
                  <a:pt x="152" y="303"/>
                </a:cubicBezTo>
                <a:cubicBezTo>
                  <a:pt x="68" y="303"/>
                  <a:pt x="0" y="235"/>
                  <a:pt x="0" y="151"/>
                </a:cubicBezTo>
                <a:close/>
                <a:moveTo>
                  <a:pt x="151" y="223"/>
                </a:moveTo>
                <a:cubicBezTo>
                  <a:pt x="223" y="151"/>
                  <a:pt x="223" y="151"/>
                  <a:pt x="223" y="151"/>
                </a:cubicBezTo>
                <a:cubicBezTo>
                  <a:pt x="151" y="79"/>
                  <a:pt x="151" y="79"/>
                  <a:pt x="151" y="79"/>
                </a:cubicBezTo>
                <a:moveTo>
                  <a:pt x="223" y="151"/>
                </a:moveTo>
                <a:cubicBezTo>
                  <a:pt x="73" y="151"/>
                  <a:pt x="73" y="151"/>
                  <a:pt x="73" y="151"/>
                </a:cubicBezTo>
              </a:path>
            </a:pathLst>
          </a:custGeom>
          <a:solidFill>
            <a:srgbClr val="FFFF00"/>
          </a:solidFill>
          <a:ln w="15875" cap="sq">
            <a:solidFill>
              <a:schemeClr val="tx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sz="900">
              <a:gradFill>
                <a:gsLst>
                  <a:gs pos="0">
                    <a:srgbClr val="505050"/>
                  </a:gs>
                  <a:gs pos="100000">
                    <a:srgbClr val="505050"/>
                  </a:gs>
                </a:gsLst>
                <a:lin ang="5400000" scaled="1"/>
              </a:gradFill>
            </a:endParaRPr>
          </a:p>
        </p:txBody>
      </p:sp>
    </p:spTree>
    <p:extLst>
      <p:ext uri="{BB962C8B-B14F-4D97-AF65-F5344CB8AC3E}">
        <p14:creationId xmlns:p14="http://schemas.microsoft.com/office/powerpoint/2010/main" val="463743851"/>
      </p:ext>
    </p:extLst>
  </p:cSld>
  <p:clrMapOvr>
    <a:masterClrMapping/>
  </p:clrMapOvr>
  <p:transition>
    <p:fade/>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2E6FF7-E7C5-45A7-95A5-EC4378CE4D82}"/>
              </a:ext>
            </a:extLst>
          </p:cNvPr>
          <p:cNvSpPr>
            <a:spLocks noGrp="1"/>
          </p:cNvSpPr>
          <p:nvPr>
            <p:ph type="title"/>
          </p:nvPr>
        </p:nvSpPr>
        <p:spPr/>
        <p:txBody>
          <a:bodyPr/>
          <a:lstStyle/>
          <a:p>
            <a:r>
              <a:rPr lang="en-US" dirty="0"/>
              <a:t>Lab 02b – Architecture diagram</a:t>
            </a:r>
            <a:endParaRPr lang="en-US" b="1" dirty="0"/>
          </a:p>
        </p:txBody>
      </p:sp>
      <p:sp>
        <p:nvSpPr>
          <p:cNvPr id="3" name="Rectangle 2">
            <a:extLst>
              <a:ext uri="{FF2B5EF4-FFF2-40B4-BE49-F238E27FC236}">
                <a16:creationId xmlns:a16="http://schemas.microsoft.com/office/drawing/2014/main" id="{43EAF426-B99E-4501-88D9-AF72AEB35EAC}"/>
              </a:ext>
              <a:ext uri="{C183D7F6-B498-43B3-948B-1728B52AA6E4}">
                <adec:decorative xmlns:adec="http://schemas.microsoft.com/office/drawing/2017/decorative" val="1"/>
              </a:ext>
            </a:extLst>
          </p:cNvPr>
          <p:cNvSpPr/>
          <p:nvPr/>
        </p:nvSpPr>
        <p:spPr bwMode="auto">
          <a:xfrm>
            <a:off x="476420" y="1336669"/>
            <a:ext cx="11521905" cy="4954064"/>
          </a:xfrm>
          <a:prstGeom prst="rect">
            <a:avLst/>
          </a:prstGeom>
          <a:noFill/>
          <a:ln w="190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6521" tIns="149217" rIns="186521" bIns="149217" numCol="1" spcCol="0" rtlCol="0" fromWordArt="0" anchor="t" anchorCtr="0" forceAA="0" compatLnSpc="1">
            <a:prstTxWarp prst="textNoShape">
              <a:avLst/>
            </a:prstTxWarp>
            <a:noAutofit/>
          </a:bodyPr>
          <a:lstStyle>
            <a:defPPr>
              <a:defRPr lang="en-US"/>
            </a:defPPr>
            <a:lvl1pPr marL="0" algn="l" defTabSz="932742" rtl="0" eaLnBrk="1" latinLnBrk="0" hangingPunct="1">
              <a:defRPr sz="1800" kern="1200">
                <a:solidFill>
                  <a:schemeClr val="lt1"/>
                </a:solidFill>
                <a:latin typeface="+mn-lt"/>
                <a:ea typeface="+mn-ea"/>
                <a:cs typeface="+mn-cs"/>
              </a:defRPr>
            </a:lvl1pPr>
            <a:lvl2pPr marL="466371" algn="l" defTabSz="932742" rtl="0" eaLnBrk="1" latinLnBrk="0" hangingPunct="1">
              <a:defRPr sz="1800" kern="1200">
                <a:solidFill>
                  <a:schemeClr val="lt1"/>
                </a:solidFill>
                <a:latin typeface="+mn-lt"/>
                <a:ea typeface="+mn-ea"/>
                <a:cs typeface="+mn-cs"/>
              </a:defRPr>
            </a:lvl2pPr>
            <a:lvl3pPr marL="932742" algn="l" defTabSz="932742" rtl="0" eaLnBrk="1" latinLnBrk="0" hangingPunct="1">
              <a:defRPr sz="1800" kern="1200">
                <a:solidFill>
                  <a:schemeClr val="lt1"/>
                </a:solidFill>
                <a:latin typeface="+mn-lt"/>
                <a:ea typeface="+mn-ea"/>
                <a:cs typeface="+mn-cs"/>
              </a:defRPr>
            </a:lvl3pPr>
            <a:lvl4pPr marL="1399113" algn="l" defTabSz="932742" rtl="0" eaLnBrk="1" latinLnBrk="0" hangingPunct="1">
              <a:defRPr sz="1800" kern="1200">
                <a:solidFill>
                  <a:schemeClr val="lt1"/>
                </a:solidFill>
                <a:latin typeface="+mn-lt"/>
                <a:ea typeface="+mn-ea"/>
                <a:cs typeface="+mn-cs"/>
              </a:defRPr>
            </a:lvl4pPr>
            <a:lvl5pPr marL="1865484" algn="l" defTabSz="932742" rtl="0" eaLnBrk="1" latinLnBrk="0" hangingPunct="1">
              <a:defRPr sz="1800" kern="1200">
                <a:solidFill>
                  <a:schemeClr val="lt1"/>
                </a:solidFill>
                <a:latin typeface="+mn-lt"/>
                <a:ea typeface="+mn-ea"/>
                <a:cs typeface="+mn-cs"/>
              </a:defRPr>
            </a:lvl5pPr>
            <a:lvl6pPr marL="2331856" algn="l" defTabSz="932742" rtl="0" eaLnBrk="1" latinLnBrk="0" hangingPunct="1">
              <a:defRPr sz="1800" kern="1200">
                <a:solidFill>
                  <a:schemeClr val="lt1"/>
                </a:solidFill>
                <a:latin typeface="+mn-lt"/>
                <a:ea typeface="+mn-ea"/>
                <a:cs typeface="+mn-cs"/>
              </a:defRPr>
            </a:lvl6pPr>
            <a:lvl7pPr marL="2798226" algn="l" defTabSz="932742" rtl="0" eaLnBrk="1" latinLnBrk="0" hangingPunct="1">
              <a:defRPr sz="1800" kern="1200">
                <a:solidFill>
                  <a:schemeClr val="lt1"/>
                </a:solidFill>
                <a:latin typeface="+mn-lt"/>
                <a:ea typeface="+mn-ea"/>
                <a:cs typeface="+mn-cs"/>
              </a:defRPr>
            </a:lvl7pPr>
            <a:lvl8pPr marL="3264597" algn="l" defTabSz="932742" rtl="0" eaLnBrk="1" latinLnBrk="0" hangingPunct="1">
              <a:defRPr sz="1800" kern="1200">
                <a:solidFill>
                  <a:schemeClr val="lt1"/>
                </a:solidFill>
                <a:latin typeface="+mn-lt"/>
                <a:ea typeface="+mn-ea"/>
                <a:cs typeface="+mn-cs"/>
              </a:defRPr>
            </a:lvl8pPr>
            <a:lvl9pPr marL="3730969" algn="l" defTabSz="932742" rtl="0" eaLnBrk="1" latinLnBrk="0" hangingPunct="1">
              <a:defRPr sz="1800" kern="1200">
                <a:solidFill>
                  <a:schemeClr val="lt1"/>
                </a:solidFill>
                <a:latin typeface="+mn-lt"/>
                <a:ea typeface="+mn-ea"/>
                <a:cs typeface="+mn-cs"/>
              </a:defRPr>
            </a:lvl9pPr>
          </a:lstStyle>
          <a:p>
            <a:pPr algn="ctr" defTabSz="951028" fontAlgn="base">
              <a:lnSpc>
                <a:spcPct val="90000"/>
              </a:lnSpc>
              <a:spcBef>
                <a:spcPct val="0"/>
              </a:spcBef>
              <a:spcAft>
                <a:spcPct val="0"/>
              </a:spcAft>
            </a:pPr>
            <a:endParaRPr lang="en-IN" sz="2448" err="1">
              <a:gradFill>
                <a:gsLst>
                  <a:gs pos="0">
                    <a:srgbClr val="FFFFFF"/>
                  </a:gs>
                  <a:gs pos="100000">
                    <a:srgbClr val="FFFFFF"/>
                  </a:gs>
                </a:gsLst>
                <a:lin ang="5400000" scaled="0"/>
              </a:gradFill>
              <a:ea typeface="Segoe UI" pitchFamily="34" charset="0"/>
              <a:cs typeface="Segoe UI" pitchFamily="34" charset="0"/>
            </a:endParaRPr>
          </a:p>
        </p:txBody>
      </p:sp>
      <p:grpSp>
        <p:nvGrpSpPr>
          <p:cNvPr id="34" name="Group 33" descr="Architecture diagram of the detailed lab steps. ">
            <a:extLst>
              <a:ext uri="{FF2B5EF4-FFF2-40B4-BE49-F238E27FC236}">
                <a16:creationId xmlns:a16="http://schemas.microsoft.com/office/drawing/2014/main" id="{78C09030-2994-46D2-BE13-477FF1DB48BF}"/>
              </a:ext>
            </a:extLst>
          </p:cNvPr>
          <p:cNvGrpSpPr/>
          <p:nvPr/>
        </p:nvGrpSpPr>
        <p:grpSpPr>
          <a:xfrm>
            <a:off x="1928663" y="1487883"/>
            <a:ext cx="8383451" cy="4651636"/>
            <a:chOff x="418644" y="1224012"/>
            <a:chExt cx="8383451" cy="4651636"/>
          </a:xfrm>
        </p:grpSpPr>
        <p:sp>
          <p:nvSpPr>
            <p:cNvPr id="35" name="Rectangle 34">
              <a:extLst>
                <a:ext uri="{FF2B5EF4-FFF2-40B4-BE49-F238E27FC236}">
                  <a16:creationId xmlns:a16="http://schemas.microsoft.com/office/drawing/2014/main" id="{7C90B77A-852F-40A9-BED6-730F642DCC69}"/>
                </a:ext>
              </a:extLst>
            </p:cNvPr>
            <p:cNvSpPr/>
            <p:nvPr/>
          </p:nvSpPr>
          <p:spPr bwMode="auto">
            <a:xfrm>
              <a:off x="4728752" y="1775974"/>
              <a:ext cx="3984484" cy="1118617"/>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fr-FR" sz="2353" dirty="0" err="1">
                <a:gradFill>
                  <a:gsLst>
                    <a:gs pos="0">
                      <a:srgbClr val="FFFFFF"/>
                    </a:gs>
                    <a:gs pos="100000">
                      <a:srgbClr val="FFFFFF"/>
                    </a:gs>
                  </a:gsLst>
                  <a:lin ang="5400000" scaled="0"/>
                </a:gradFill>
                <a:latin typeface="Segoe UI"/>
                <a:ea typeface="Segoe UI" pitchFamily="34" charset="0"/>
                <a:cs typeface="Segoe UI" pitchFamily="34" charset="0"/>
              </a:endParaRPr>
            </a:p>
          </p:txBody>
        </p:sp>
        <p:sp>
          <p:nvSpPr>
            <p:cNvPr id="36" name="Rectangle 35">
              <a:extLst>
                <a:ext uri="{FF2B5EF4-FFF2-40B4-BE49-F238E27FC236}">
                  <a16:creationId xmlns:a16="http://schemas.microsoft.com/office/drawing/2014/main" id="{409B2EE3-7D2C-4A53-B6BC-FA27706BBFDC}"/>
                </a:ext>
              </a:extLst>
            </p:cNvPr>
            <p:cNvSpPr/>
            <p:nvPr/>
          </p:nvSpPr>
          <p:spPr bwMode="auto">
            <a:xfrm>
              <a:off x="418645" y="4127320"/>
              <a:ext cx="8294592" cy="1748328"/>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fr-FR" sz="2353" dirty="0" err="1">
                <a:gradFill>
                  <a:gsLst>
                    <a:gs pos="0">
                      <a:srgbClr val="FFFFFF"/>
                    </a:gs>
                    <a:gs pos="100000">
                      <a:srgbClr val="FFFFFF"/>
                    </a:gs>
                  </a:gsLst>
                  <a:lin ang="5400000" scaled="0"/>
                </a:gradFill>
                <a:latin typeface="Segoe UI"/>
                <a:cs typeface="Segoe UI" pitchFamily="34" charset="0"/>
              </a:endParaRPr>
            </a:p>
          </p:txBody>
        </p:sp>
        <p:sp>
          <p:nvSpPr>
            <p:cNvPr id="37" name="Rectangle 36">
              <a:extLst>
                <a:ext uri="{FF2B5EF4-FFF2-40B4-BE49-F238E27FC236}">
                  <a16:creationId xmlns:a16="http://schemas.microsoft.com/office/drawing/2014/main" id="{549C3CD7-6EAF-4BA1-9070-D1F74CE204D6}"/>
                </a:ext>
              </a:extLst>
            </p:cNvPr>
            <p:cNvSpPr/>
            <p:nvPr/>
          </p:nvSpPr>
          <p:spPr bwMode="auto">
            <a:xfrm>
              <a:off x="418644" y="1224012"/>
              <a:ext cx="3060123" cy="2742533"/>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fr-FR" sz="2353" dirty="0" err="1">
                <a:gradFill>
                  <a:gsLst>
                    <a:gs pos="0">
                      <a:srgbClr val="FFFFFF"/>
                    </a:gs>
                    <a:gs pos="100000">
                      <a:srgbClr val="FFFFFF"/>
                    </a:gs>
                  </a:gsLst>
                  <a:lin ang="5400000" scaled="0"/>
                </a:gradFill>
                <a:latin typeface="Segoe UI"/>
                <a:ea typeface="Segoe UI" pitchFamily="34" charset="0"/>
                <a:cs typeface="Segoe UI" pitchFamily="34" charset="0"/>
              </a:endParaRPr>
            </a:p>
          </p:txBody>
        </p:sp>
        <p:pic>
          <p:nvPicPr>
            <p:cNvPr id="38" name="Graphic 37">
              <a:extLst>
                <a:ext uri="{FF2B5EF4-FFF2-40B4-BE49-F238E27FC236}">
                  <a16:creationId xmlns:a16="http://schemas.microsoft.com/office/drawing/2014/main" id="{2272496D-54D7-44C4-9156-518158E156E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698623" y="3180346"/>
              <a:ext cx="497308" cy="497308"/>
            </a:xfrm>
            <a:prstGeom prst="rect">
              <a:avLst/>
            </a:prstGeom>
          </p:spPr>
        </p:pic>
        <p:pic>
          <p:nvPicPr>
            <p:cNvPr id="39" name="Graphic 38">
              <a:extLst>
                <a:ext uri="{FF2B5EF4-FFF2-40B4-BE49-F238E27FC236}">
                  <a16:creationId xmlns:a16="http://schemas.microsoft.com/office/drawing/2014/main" id="{98D6B101-7D0D-48C8-873C-767C1DF54EBE}"/>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856684" y="1658084"/>
              <a:ext cx="281974" cy="281974"/>
            </a:xfrm>
            <a:prstGeom prst="rect">
              <a:avLst/>
            </a:prstGeom>
          </p:spPr>
        </p:pic>
        <p:sp>
          <p:nvSpPr>
            <p:cNvPr id="40" name="TextBox 39">
              <a:extLst>
                <a:ext uri="{FF2B5EF4-FFF2-40B4-BE49-F238E27FC236}">
                  <a16:creationId xmlns:a16="http://schemas.microsoft.com/office/drawing/2014/main" id="{0786D90A-911C-444F-A700-02EB389A17DC}"/>
                </a:ext>
              </a:extLst>
            </p:cNvPr>
            <p:cNvSpPr txBox="1"/>
            <p:nvPr/>
          </p:nvSpPr>
          <p:spPr>
            <a:xfrm>
              <a:off x="681841" y="3677654"/>
              <a:ext cx="2530871" cy="512935"/>
            </a:xfrm>
            <a:prstGeom prst="rect">
              <a:avLst/>
            </a:prstGeom>
            <a:noFill/>
          </p:spPr>
          <p:txBody>
            <a:bodyPr wrap="square">
              <a:spAutoFit/>
            </a:bodyPr>
            <a:lstStyle/>
            <a:p>
              <a:pPr defTabSz="914367"/>
              <a:r>
                <a:rPr lang="fr-FR" sz="1372" b="1" dirty="0">
                  <a:solidFill>
                    <a:srgbClr val="000000"/>
                  </a:solidFill>
                  <a:latin typeface="Segoe UI"/>
                </a:rPr>
                <a:t>Cloud Shell Storage </a:t>
              </a:r>
              <a:r>
                <a:rPr lang="fr-FR" sz="1372" b="1" dirty="0" err="1">
                  <a:solidFill>
                    <a:srgbClr val="000000"/>
                  </a:solidFill>
                  <a:latin typeface="Segoe UI"/>
                </a:rPr>
                <a:t>Account</a:t>
              </a:r>
              <a:endParaRPr lang="fr-FR" sz="1372" b="1" dirty="0">
                <a:solidFill>
                  <a:srgbClr val="000000"/>
                </a:solidFill>
                <a:latin typeface="Segoe UI"/>
              </a:endParaRPr>
            </a:p>
            <a:p>
              <a:pPr defTabSz="914367"/>
              <a:endParaRPr lang="fr-FR" sz="1372" b="1" dirty="0">
                <a:solidFill>
                  <a:srgbClr val="000000"/>
                </a:solidFill>
                <a:latin typeface="Segoe UI"/>
              </a:endParaRPr>
            </a:p>
          </p:txBody>
        </p:sp>
        <p:sp>
          <p:nvSpPr>
            <p:cNvPr id="41" name="TextBox 40">
              <a:extLst>
                <a:ext uri="{FF2B5EF4-FFF2-40B4-BE49-F238E27FC236}">
                  <a16:creationId xmlns:a16="http://schemas.microsoft.com/office/drawing/2014/main" id="{FF75CE22-E34B-4D15-A5D7-907180D0C63E}"/>
                </a:ext>
              </a:extLst>
            </p:cNvPr>
            <p:cNvSpPr txBox="1"/>
            <p:nvPr/>
          </p:nvSpPr>
          <p:spPr>
            <a:xfrm>
              <a:off x="1124041" y="1510164"/>
              <a:ext cx="1417065" cy="512935"/>
            </a:xfrm>
            <a:prstGeom prst="rect">
              <a:avLst/>
            </a:prstGeom>
            <a:noFill/>
          </p:spPr>
          <p:txBody>
            <a:bodyPr wrap="square">
              <a:spAutoFit/>
            </a:bodyPr>
            <a:lstStyle/>
            <a:p>
              <a:pPr defTabSz="914367"/>
              <a:r>
                <a:rPr lang="fr-FR" sz="1372" b="1" dirty="0">
                  <a:solidFill>
                    <a:srgbClr val="000000"/>
                  </a:solidFill>
                  <a:latin typeface="Segoe UI"/>
                </a:rPr>
                <a:t>Name: </a:t>
              </a:r>
              <a:r>
                <a:rPr lang="fr-FR" sz="1372" dirty="0" err="1">
                  <a:solidFill>
                    <a:srgbClr val="000000"/>
                  </a:solidFill>
                  <a:latin typeface="Segoe UI"/>
                </a:rPr>
                <a:t>Role</a:t>
              </a:r>
              <a:endParaRPr lang="fr-FR" sz="1372" dirty="0">
                <a:solidFill>
                  <a:srgbClr val="000000"/>
                </a:solidFill>
                <a:latin typeface="Segoe UI"/>
              </a:endParaRPr>
            </a:p>
            <a:p>
              <a:pPr defTabSz="914367"/>
              <a:r>
                <a:rPr lang="fr-FR" sz="1372" b="1" dirty="0">
                  <a:solidFill>
                    <a:srgbClr val="000000"/>
                  </a:solidFill>
                  <a:latin typeface="Segoe UI"/>
                </a:rPr>
                <a:t>Value: </a:t>
              </a:r>
              <a:r>
                <a:rPr lang="fr-FR" sz="1372" dirty="0">
                  <a:solidFill>
                    <a:srgbClr val="000000"/>
                  </a:solidFill>
                  <a:latin typeface="Segoe UI"/>
                </a:rPr>
                <a:t>Infra</a:t>
              </a:r>
            </a:p>
          </p:txBody>
        </p:sp>
        <p:pic>
          <p:nvPicPr>
            <p:cNvPr id="42" name="Graphic 41">
              <a:extLst>
                <a:ext uri="{FF2B5EF4-FFF2-40B4-BE49-F238E27FC236}">
                  <a16:creationId xmlns:a16="http://schemas.microsoft.com/office/drawing/2014/main" id="{FEE8274D-A4C4-4450-989F-3188ACCDCB32}"/>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771894" y="2404024"/>
              <a:ext cx="415814" cy="415814"/>
            </a:xfrm>
            <a:prstGeom prst="rect">
              <a:avLst/>
            </a:prstGeom>
          </p:spPr>
        </p:pic>
        <p:sp>
          <p:nvSpPr>
            <p:cNvPr id="43" name="TextBox 42">
              <a:extLst>
                <a:ext uri="{FF2B5EF4-FFF2-40B4-BE49-F238E27FC236}">
                  <a16:creationId xmlns:a16="http://schemas.microsoft.com/office/drawing/2014/main" id="{FD1F678E-3C3D-4D23-B5CA-817373C6E099}"/>
                </a:ext>
              </a:extLst>
            </p:cNvPr>
            <p:cNvSpPr txBox="1"/>
            <p:nvPr/>
          </p:nvSpPr>
          <p:spPr>
            <a:xfrm>
              <a:off x="1187709" y="2360071"/>
              <a:ext cx="3060123" cy="724143"/>
            </a:xfrm>
            <a:prstGeom prst="rect">
              <a:avLst/>
            </a:prstGeom>
            <a:noFill/>
          </p:spPr>
          <p:txBody>
            <a:bodyPr wrap="square">
              <a:spAutoFit/>
            </a:bodyPr>
            <a:lstStyle/>
            <a:p>
              <a:pPr defTabSz="914367"/>
              <a:r>
                <a:rPr lang="fr-FR" sz="1372" b="1" dirty="0">
                  <a:solidFill>
                    <a:srgbClr val="000000"/>
                  </a:solidFill>
                  <a:latin typeface="Segoe UI"/>
                </a:rPr>
                <a:t>Cloud Shell Storage </a:t>
              </a:r>
            </a:p>
            <a:p>
              <a:pPr defTabSz="914367"/>
              <a:r>
                <a:rPr lang="fr-FR" sz="1372" b="1" dirty="0">
                  <a:solidFill>
                    <a:srgbClr val="000000"/>
                  </a:solidFill>
                  <a:latin typeface="Segoe UI"/>
                </a:rPr>
                <a:t>Resource Group</a:t>
              </a:r>
            </a:p>
            <a:p>
              <a:pPr defTabSz="914367"/>
              <a:endParaRPr lang="fr-FR" sz="1372" b="1" dirty="0">
                <a:solidFill>
                  <a:srgbClr val="000000"/>
                </a:solidFill>
                <a:latin typeface="Segoe UI"/>
              </a:endParaRPr>
            </a:p>
          </p:txBody>
        </p:sp>
        <p:cxnSp>
          <p:nvCxnSpPr>
            <p:cNvPr id="44" name="Straight Arrow Connector 43">
              <a:extLst>
                <a:ext uri="{FF2B5EF4-FFF2-40B4-BE49-F238E27FC236}">
                  <a16:creationId xmlns:a16="http://schemas.microsoft.com/office/drawing/2014/main" id="{3644E3FC-1AFD-4ACF-B5DE-EC232BA920C1}"/>
                </a:ext>
              </a:extLst>
            </p:cNvPr>
            <p:cNvCxnSpPr>
              <a:cxnSpLocks/>
            </p:cNvCxnSpPr>
            <p:nvPr/>
          </p:nvCxnSpPr>
          <p:spPr>
            <a:xfrm flipH="1">
              <a:off x="989989" y="2001023"/>
              <a:ext cx="7682" cy="377532"/>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pic>
          <p:nvPicPr>
            <p:cNvPr id="45" name="Graphic 44">
              <a:extLst>
                <a:ext uri="{FF2B5EF4-FFF2-40B4-BE49-F238E27FC236}">
                  <a16:creationId xmlns:a16="http://schemas.microsoft.com/office/drawing/2014/main" id="{6936EFAE-13BC-4927-B29D-DBB482EB6700}"/>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4989206" y="2261574"/>
              <a:ext cx="403078" cy="403078"/>
            </a:xfrm>
            <a:prstGeom prst="rect">
              <a:avLst/>
            </a:prstGeom>
          </p:spPr>
        </p:pic>
        <p:sp>
          <p:nvSpPr>
            <p:cNvPr id="46" name="TextBox 45">
              <a:extLst>
                <a:ext uri="{FF2B5EF4-FFF2-40B4-BE49-F238E27FC236}">
                  <a16:creationId xmlns:a16="http://schemas.microsoft.com/office/drawing/2014/main" id="{B2A41556-66E3-41C6-B102-B6E22187E02A}"/>
                </a:ext>
              </a:extLst>
            </p:cNvPr>
            <p:cNvSpPr txBox="1"/>
            <p:nvPr/>
          </p:nvSpPr>
          <p:spPr>
            <a:xfrm>
              <a:off x="5450335" y="2224633"/>
              <a:ext cx="3262902" cy="512935"/>
            </a:xfrm>
            <a:prstGeom prst="rect">
              <a:avLst/>
            </a:prstGeom>
            <a:noFill/>
          </p:spPr>
          <p:txBody>
            <a:bodyPr wrap="square">
              <a:spAutoFit/>
            </a:bodyPr>
            <a:lstStyle/>
            <a:p>
              <a:pPr defTabSz="914367"/>
              <a:r>
                <a:rPr lang="fr-FR" sz="1372" b="1" dirty="0">
                  <a:solidFill>
                    <a:srgbClr val="000000"/>
                  </a:solidFill>
                  <a:latin typeface="Segoe UI"/>
                </a:rPr>
                <a:t>Azure </a:t>
              </a:r>
              <a:r>
                <a:rPr lang="fr-FR" sz="1372" b="1" dirty="0" err="1">
                  <a:solidFill>
                    <a:srgbClr val="000000"/>
                  </a:solidFill>
                  <a:latin typeface="Segoe UI"/>
                </a:rPr>
                <a:t>policy</a:t>
              </a:r>
              <a:endParaRPr lang="fr-FR" sz="1372" b="1" dirty="0">
                <a:solidFill>
                  <a:srgbClr val="000000"/>
                </a:solidFill>
                <a:latin typeface="Segoe UI"/>
              </a:endParaRPr>
            </a:p>
            <a:p>
              <a:pPr defTabSz="914367"/>
              <a:r>
                <a:rPr lang="en-US" sz="1372" dirty="0">
                  <a:solidFill>
                    <a:srgbClr val="000000"/>
                  </a:solidFill>
                  <a:latin typeface="Segoe UI"/>
                </a:rPr>
                <a:t>Require a tag and its value on resources</a:t>
              </a:r>
              <a:endParaRPr lang="fr-FR" sz="1372" dirty="0">
                <a:solidFill>
                  <a:srgbClr val="000000"/>
                </a:solidFill>
                <a:latin typeface="Segoe UI"/>
              </a:endParaRPr>
            </a:p>
          </p:txBody>
        </p:sp>
        <p:pic>
          <p:nvPicPr>
            <p:cNvPr id="47" name="Graphic 46">
              <a:extLst>
                <a:ext uri="{FF2B5EF4-FFF2-40B4-BE49-F238E27FC236}">
                  <a16:creationId xmlns:a16="http://schemas.microsoft.com/office/drawing/2014/main" id="{0F59E1FA-6AEF-4E94-8DCE-67DA74256FD7}"/>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4989206" y="4568891"/>
              <a:ext cx="403078" cy="403078"/>
            </a:xfrm>
            <a:prstGeom prst="rect">
              <a:avLst/>
            </a:prstGeom>
          </p:spPr>
        </p:pic>
        <p:sp>
          <p:nvSpPr>
            <p:cNvPr id="48" name="TextBox 47">
              <a:extLst>
                <a:ext uri="{FF2B5EF4-FFF2-40B4-BE49-F238E27FC236}">
                  <a16:creationId xmlns:a16="http://schemas.microsoft.com/office/drawing/2014/main" id="{A07654D5-6C92-4097-8169-D0BEACA4C35D}"/>
                </a:ext>
              </a:extLst>
            </p:cNvPr>
            <p:cNvSpPr txBox="1"/>
            <p:nvPr/>
          </p:nvSpPr>
          <p:spPr>
            <a:xfrm>
              <a:off x="5450335" y="4491202"/>
              <a:ext cx="3351760" cy="725776"/>
            </a:xfrm>
            <a:prstGeom prst="rect">
              <a:avLst/>
            </a:prstGeom>
            <a:noFill/>
          </p:spPr>
          <p:txBody>
            <a:bodyPr wrap="square">
              <a:spAutoFit/>
            </a:bodyPr>
            <a:lstStyle/>
            <a:p>
              <a:pPr defTabSz="914367"/>
              <a:r>
                <a:rPr lang="fr-FR" sz="1372" b="1" dirty="0">
                  <a:solidFill>
                    <a:srgbClr val="000000"/>
                  </a:solidFill>
                  <a:latin typeface="Segoe UI"/>
                </a:rPr>
                <a:t>Azure </a:t>
              </a:r>
              <a:r>
                <a:rPr lang="fr-FR" sz="1372" b="1" dirty="0" err="1">
                  <a:solidFill>
                    <a:srgbClr val="000000"/>
                  </a:solidFill>
                  <a:latin typeface="Segoe UI"/>
                </a:rPr>
                <a:t>policy</a:t>
              </a:r>
              <a:endParaRPr lang="fr-FR" sz="1372" b="1" dirty="0">
                <a:solidFill>
                  <a:srgbClr val="000000"/>
                </a:solidFill>
                <a:latin typeface="Segoe UI"/>
              </a:endParaRPr>
            </a:p>
            <a:p>
              <a:pPr defTabSz="914367"/>
              <a:r>
                <a:rPr lang="en-US" sz="1372" dirty="0">
                  <a:solidFill>
                    <a:srgbClr val="000000"/>
                  </a:solidFill>
                  <a:latin typeface="Segoe UI"/>
                </a:rPr>
                <a:t>Inherit a tag from the resource group if missing</a:t>
              </a:r>
              <a:endParaRPr lang="fr-FR" sz="1372" dirty="0">
                <a:solidFill>
                  <a:srgbClr val="000000"/>
                </a:solidFill>
                <a:latin typeface="Segoe UI"/>
              </a:endParaRPr>
            </a:p>
          </p:txBody>
        </p:sp>
        <p:cxnSp>
          <p:nvCxnSpPr>
            <p:cNvPr id="49" name="Straight Arrow Connector 48">
              <a:extLst>
                <a:ext uri="{FF2B5EF4-FFF2-40B4-BE49-F238E27FC236}">
                  <a16:creationId xmlns:a16="http://schemas.microsoft.com/office/drawing/2014/main" id="{BF22AFE2-5986-455A-AD02-9C82BF1DAA71}"/>
                </a:ext>
              </a:extLst>
            </p:cNvPr>
            <p:cNvCxnSpPr>
              <a:cxnSpLocks/>
              <a:stCxn id="47" idx="1"/>
            </p:cNvCxnSpPr>
            <p:nvPr/>
          </p:nvCxnSpPr>
          <p:spPr>
            <a:xfrm flipH="1" flipV="1">
              <a:off x="3199583" y="2692622"/>
              <a:ext cx="1789623" cy="2077808"/>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50" name="TextBox 49">
              <a:extLst>
                <a:ext uri="{FF2B5EF4-FFF2-40B4-BE49-F238E27FC236}">
                  <a16:creationId xmlns:a16="http://schemas.microsoft.com/office/drawing/2014/main" id="{7396679A-56BE-497F-AB49-85C17494155C}"/>
                </a:ext>
              </a:extLst>
            </p:cNvPr>
            <p:cNvSpPr txBox="1"/>
            <p:nvPr/>
          </p:nvSpPr>
          <p:spPr>
            <a:xfrm>
              <a:off x="4762860" y="1799072"/>
              <a:ext cx="3599013" cy="301727"/>
            </a:xfrm>
            <a:prstGeom prst="rect">
              <a:avLst/>
            </a:prstGeom>
            <a:noFill/>
          </p:spPr>
          <p:txBody>
            <a:bodyPr wrap="square">
              <a:spAutoFit/>
            </a:bodyPr>
            <a:lstStyle/>
            <a:p>
              <a:pPr defTabSz="914367"/>
              <a:r>
                <a:rPr lang="en-US" sz="1372" b="1" dirty="0">
                  <a:solidFill>
                    <a:schemeClr val="tx2">
                      <a:lumMod val="50000"/>
                    </a:schemeClr>
                  </a:solidFill>
                  <a:latin typeface="Segoe UI"/>
                </a:rPr>
                <a:t>Task 2</a:t>
              </a:r>
              <a:endParaRPr lang="fr-FR" sz="1372" b="1" dirty="0">
                <a:solidFill>
                  <a:schemeClr val="tx2">
                    <a:lumMod val="50000"/>
                  </a:schemeClr>
                </a:solidFill>
                <a:latin typeface="Segoe UI"/>
              </a:endParaRPr>
            </a:p>
          </p:txBody>
        </p:sp>
        <p:sp>
          <p:nvSpPr>
            <p:cNvPr id="51" name="TextBox 50">
              <a:extLst>
                <a:ext uri="{FF2B5EF4-FFF2-40B4-BE49-F238E27FC236}">
                  <a16:creationId xmlns:a16="http://schemas.microsoft.com/office/drawing/2014/main" id="{DD5E61EB-1D2E-4D80-B816-ADE12820C43A}"/>
                </a:ext>
              </a:extLst>
            </p:cNvPr>
            <p:cNvSpPr txBox="1"/>
            <p:nvPr/>
          </p:nvSpPr>
          <p:spPr>
            <a:xfrm>
              <a:off x="623791" y="4181590"/>
              <a:ext cx="945290" cy="301727"/>
            </a:xfrm>
            <a:prstGeom prst="rect">
              <a:avLst/>
            </a:prstGeom>
            <a:noFill/>
          </p:spPr>
          <p:txBody>
            <a:bodyPr wrap="square">
              <a:spAutoFit/>
            </a:bodyPr>
            <a:lstStyle/>
            <a:p>
              <a:pPr defTabSz="914367"/>
              <a:r>
                <a:rPr lang="en-US" sz="1372" b="1" dirty="0">
                  <a:solidFill>
                    <a:schemeClr val="tx2">
                      <a:lumMod val="50000"/>
                    </a:schemeClr>
                  </a:solidFill>
                  <a:latin typeface="Segoe UI"/>
                </a:rPr>
                <a:t>Task 3</a:t>
              </a:r>
              <a:endParaRPr lang="en-US" sz="1372" dirty="0">
                <a:solidFill>
                  <a:schemeClr val="tx2">
                    <a:lumMod val="50000"/>
                  </a:schemeClr>
                </a:solidFill>
                <a:latin typeface="Segoe UI"/>
              </a:endParaRPr>
            </a:p>
          </p:txBody>
        </p:sp>
        <p:pic>
          <p:nvPicPr>
            <p:cNvPr id="52" name="Graphic 51">
              <a:extLst>
                <a:ext uri="{FF2B5EF4-FFF2-40B4-BE49-F238E27FC236}">
                  <a16:creationId xmlns:a16="http://schemas.microsoft.com/office/drawing/2014/main" id="{AE111249-7EF7-4E06-B244-6F2CC9F2A027}"/>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698623" y="4452640"/>
              <a:ext cx="497308" cy="497308"/>
            </a:xfrm>
            <a:prstGeom prst="rect">
              <a:avLst/>
            </a:prstGeom>
          </p:spPr>
        </p:pic>
        <p:sp>
          <p:nvSpPr>
            <p:cNvPr id="53" name="TextBox 52">
              <a:extLst>
                <a:ext uri="{FF2B5EF4-FFF2-40B4-BE49-F238E27FC236}">
                  <a16:creationId xmlns:a16="http://schemas.microsoft.com/office/drawing/2014/main" id="{A2FE6919-9748-44A7-A807-6DBB45FB3A43}"/>
                </a:ext>
              </a:extLst>
            </p:cNvPr>
            <p:cNvSpPr txBox="1"/>
            <p:nvPr/>
          </p:nvSpPr>
          <p:spPr>
            <a:xfrm>
              <a:off x="1003401" y="4975843"/>
              <a:ext cx="2530871" cy="512935"/>
            </a:xfrm>
            <a:prstGeom prst="rect">
              <a:avLst/>
            </a:prstGeom>
            <a:noFill/>
          </p:spPr>
          <p:txBody>
            <a:bodyPr wrap="square">
              <a:spAutoFit/>
            </a:bodyPr>
            <a:lstStyle/>
            <a:p>
              <a:pPr defTabSz="914367"/>
              <a:r>
                <a:rPr lang="fr-FR" sz="1372" b="1" dirty="0">
                  <a:solidFill>
                    <a:srgbClr val="000000"/>
                  </a:solidFill>
                  <a:latin typeface="Segoe UI"/>
                </a:rPr>
                <a:t>New Storage </a:t>
              </a:r>
              <a:r>
                <a:rPr lang="fr-FR" sz="1372" b="1" dirty="0" err="1">
                  <a:solidFill>
                    <a:srgbClr val="000000"/>
                  </a:solidFill>
                  <a:latin typeface="Segoe UI"/>
                </a:rPr>
                <a:t>Account</a:t>
              </a:r>
              <a:r>
                <a:rPr lang="fr-FR" sz="1372" b="1" dirty="0">
                  <a:solidFill>
                    <a:srgbClr val="000000"/>
                  </a:solidFill>
                  <a:latin typeface="Segoe UI"/>
                </a:rPr>
                <a:t> </a:t>
              </a:r>
            </a:p>
            <a:p>
              <a:pPr defTabSz="914367"/>
              <a:endParaRPr lang="fr-FR" sz="1372" b="1" dirty="0">
                <a:solidFill>
                  <a:srgbClr val="000000"/>
                </a:solidFill>
                <a:latin typeface="Segoe UI"/>
              </a:endParaRPr>
            </a:p>
          </p:txBody>
        </p:sp>
        <p:pic>
          <p:nvPicPr>
            <p:cNvPr id="54" name="Graphic 53">
              <a:extLst>
                <a:ext uri="{FF2B5EF4-FFF2-40B4-BE49-F238E27FC236}">
                  <a16:creationId xmlns:a16="http://schemas.microsoft.com/office/drawing/2014/main" id="{C485AE73-E434-4D08-B13F-1DF0A3854478}"/>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2272094" y="4566117"/>
              <a:ext cx="281974" cy="281974"/>
            </a:xfrm>
            <a:prstGeom prst="rect">
              <a:avLst/>
            </a:prstGeom>
          </p:spPr>
        </p:pic>
        <p:sp>
          <p:nvSpPr>
            <p:cNvPr id="55" name="Rectangle 54">
              <a:extLst>
                <a:ext uri="{FF2B5EF4-FFF2-40B4-BE49-F238E27FC236}">
                  <a16:creationId xmlns:a16="http://schemas.microsoft.com/office/drawing/2014/main" id="{CF0CC448-A033-4D16-B386-55ED42A0A8D5}"/>
                </a:ext>
              </a:extLst>
            </p:cNvPr>
            <p:cNvSpPr/>
            <p:nvPr/>
          </p:nvSpPr>
          <p:spPr bwMode="auto">
            <a:xfrm>
              <a:off x="623791" y="2922880"/>
              <a:ext cx="2575792" cy="2722510"/>
            </a:xfrm>
            <a:prstGeom prst="rect">
              <a:avLst/>
            </a:prstGeom>
            <a:no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fr-FR" sz="2353" dirty="0" err="1">
                <a:gradFill>
                  <a:gsLst>
                    <a:gs pos="0">
                      <a:srgbClr val="FFFFFF"/>
                    </a:gs>
                    <a:gs pos="100000">
                      <a:srgbClr val="FFFFFF"/>
                    </a:gs>
                  </a:gsLst>
                  <a:lin ang="5400000" scaled="0"/>
                </a:gradFill>
                <a:latin typeface="Segoe UI"/>
                <a:cs typeface="Segoe UI" pitchFamily="34" charset="0"/>
              </a:endParaRPr>
            </a:p>
          </p:txBody>
        </p:sp>
        <p:sp>
          <p:nvSpPr>
            <p:cNvPr id="56" name="TextBox 55">
              <a:extLst>
                <a:ext uri="{FF2B5EF4-FFF2-40B4-BE49-F238E27FC236}">
                  <a16:creationId xmlns:a16="http://schemas.microsoft.com/office/drawing/2014/main" id="{99D1E0D6-8BA5-4B8E-AA39-DF2A46F20A27}"/>
                </a:ext>
              </a:extLst>
            </p:cNvPr>
            <p:cNvSpPr txBox="1"/>
            <p:nvPr/>
          </p:nvSpPr>
          <p:spPr>
            <a:xfrm>
              <a:off x="464740" y="1251714"/>
              <a:ext cx="2570248" cy="301727"/>
            </a:xfrm>
            <a:prstGeom prst="rect">
              <a:avLst/>
            </a:prstGeom>
            <a:noFill/>
          </p:spPr>
          <p:txBody>
            <a:bodyPr wrap="square">
              <a:spAutoFit/>
            </a:bodyPr>
            <a:lstStyle/>
            <a:p>
              <a:pPr defTabSz="914367"/>
              <a:r>
                <a:rPr lang="en-US" sz="1372" b="1" dirty="0">
                  <a:solidFill>
                    <a:schemeClr val="tx2">
                      <a:lumMod val="50000"/>
                    </a:schemeClr>
                  </a:solidFill>
                  <a:latin typeface="Segoe UI"/>
                </a:rPr>
                <a:t>Task 1</a:t>
              </a:r>
              <a:endParaRPr lang="fr-FR" sz="1372" dirty="0">
                <a:solidFill>
                  <a:schemeClr val="tx2">
                    <a:lumMod val="50000"/>
                  </a:schemeClr>
                </a:solidFill>
                <a:latin typeface="Segoe UI"/>
              </a:endParaRPr>
            </a:p>
          </p:txBody>
        </p:sp>
        <p:cxnSp>
          <p:nvCxnSpPr>
            <p:cNvPr id="57" name="Straight Arrow Connector 56">
              <a:extLst>
                <a:ext uri="{FF2B5EF4-FFF2-40B4-BE49-F238E27FC236}">
                  <a16:creationId xmlns:a16="http://schemas.microsoft.com/office/drawing/2014/main" id="{F70A6877-ED9E-405D-94FD-5777DCC1CF63}"/>
                </a:ext>
              </a:extLst>
            </p:cNvPr>
            <p:cNvCxnSpPr/>
            <p:nvPr/>
          </p:nvCxnSpPr>
          <p:spPr>
            <a:xfrm flipH="1">
              <a:off x="3199584" y="2481100"/>
              <a:ext cx="1670055" cy="0"/>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284204822"/>
      </p:ext>
    </p:extLst>
  </p:cSld>
  <p:clrMapOvr>
    <a:masterClrMapping/>
  </p:clrMapOvr>
  <p:transition>
    <p:fade/>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E50D70E-635A-420B-BEF4-FA6CFD2D9B4D}"/>
              </a:ext>
            </a:extLst>
          </p:cNvPr>
          <p:cNvSpPr>
            <a:spLocks noGrp="1"/>
          </p:cNvSpPr>
          <p:nvPr>
            <p:ph type="title"/>
          </p:nvPr>
        </p:nvSpPr>
        <p:spPr/>
        <p:txBody>
          <a:bodyPr/>
          <a:lstStyle/>
          <a:p>
            <a:r>
              <a:rPr lang="en-US" dirty="0"/>
              <a:t>End of presentation</a:t>
            </a:r>
          </a:p>
        </p:txBody>
      </p:sp>
    </p:spTree>
    <p:extLst>
      <p:ext uri="{BB962C8B-B14F-4D97-AF65-F5344CB8AC3E}">
        <p14:creationId xmlns:p14="http://schemas.microsoft.com/office/powerpoint/2010/main" val="4026094606"/>
      </p:ext>
    </p:extLst>
  </p:cSld>
  <p:clrMapOvr>
    <a:masterClrMapping/>
  </p:clrMapOvr>
  <p:transition>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506FB1-ADCB-44A6-A586-4BE06B83C4E8}"/>
              </a:ext>
            </a:extLst>
          </p:cNvPr>
          <p:cNvSpPr>
            <a:spLocks noGrp="1"/>
          </p:cNvSpPr>
          <p:nvPr>
            <p:ph type="title"/>
          </p:nvPr>
        </p:nvSpPr>
        <p:spPr>
          <a:xfrm>
            <a:off x="465139" y="2881711"/>
            <a:ext cx="2506662" cy="1231106"/>
          </a:xfrm>
        </p:spPr>
        <p:txBody>
          <a:bodyPr/>
          <a:lstStyle/>
          <a:p>
            <a:r>
              <a:rPr lang="en-US" dirty="0">
                <a:solidFill>
                  <a:schemeClr val="bg1"/>
                </a:solidFill>
              </a:rPr>
              <a:t>Configure Subscriptions Introduction</a:t>
            </a:r>
          </a:p>
        </p:txBody>
      </p:sp>
      <p:sp>
        <p:nvSpPr>
          <p:cNvPr id="22" name="TextBox 21">
            <a:extLst>
              <a:ext uri="{FF2B5EF4-FFF2-40B4-BE49-F238E27FC236}">
                <a16:creationId xmlns:a16="http://schemas.microsoft.com/office/drawing/2014/main" id="{CBEF2667-60D8-4CD6-94ED-0AC5AFDB0D05}"/>
              </a:ext>
            </a:extLst>
          </p:cNvPr>
          <p:cNvSpPr txBox="1"/>
          <p:nvPr/>
        </p:nvSpPr>
        <p:spPr>
          <a:xfrm>
            <a:off x="4620486" y="472275"/>
            <a:ext cx="7058616" cy="307777"/>
          </a:xfrm>
          <a:prstGeom prst="rect">
            <a:avLst/>
          </a:prstGeom>
          <a:noFill/>
        </p:spPr>
        <p:txBody>
          <a:bodyPr wrap="square" lIns="0" tIns="0" rIns="0" bIns="0" rtlCol="0">
            <a:spAutoFit/>
          </a:bodyPr>
          <a:lstStyle/>
          <a:p>
            <a:pPr defTabSz="444500">
              <a:spcBef>
                <a:spcPct val="0"/>
              </a:spcBef>
              <a:spcAft>
                <a:spcPct val="35000"/>
              </a:spcAft>
            </a:pPr>
            <a:r>
              <a:rPr lang="en-US" sz="2000" dirty="0"/>
              <a:t>Identify Regions</a:t>
            </a:r>
          </a:p>
        </p:txBody>
      </p:sp>
      <p:sp>
        <p:nvSpPr>
          <p:cNvPr id="21" name="TextBox 20">
            <a:extLst>
              <a:ext uri="{FF2B5EF4-FFF2-40B4-BE49-F238E27FC236}">
                <a16:creationId xmlns:a16="http://schemas.microsoft.com/office/drawing/2014/main" id="{8C2AE6F1-36B8-4761-9981-4850C27DDBC0}"/>
              </a:ext>
            </a:extLst>
          </p:cNvPr>
          <p:cNvSpPr txBox="1"/>
          <p:nvPr/>
        </p:nvSpPr>
        <p:spPr>
          <a:xfrm>
            <a:off x="4620486" y="1229777"/>
            <a:ext cx="7058616" cy="307777"/>
          </a:xfrm>
          <a:prstGeom prst="rect">
            <a:avLst/>
          </a:prstGeom>
          <a:noFill/>
        </p:spPr>
        <p:txBody>
          <a:bodyPr wrap="square" lIns="0" tIns="0" rIns="0" bIns="0" rtlCol="0">
            <a:spAutoFit/>
          </a:bodyPr>
          <a:lstStyle/>
          <a:p>
            <a:pPr defTabSz="444500">
              <a:spcBef>
                <a:spcPct val="0"/>
              </a:spcBef>
              <a:spcAft>
                <a:spcPct val="35000"/>
              </a:spcAft>
            </a:pPr>
            <a:r>
              <a:rPr lang="en-US" sz="2000" dirty="0"/>
              <a:t>Implement Azure Subscriptions</a:t>
            </a:r>
          </a:p>
        </p:txBody>
      </p:sp>
      <p:sp>
        <p:nvSpPr>
          <p:cNvPr id="8" name="TextBox 7">
            <a:extLst>
              <a:ext uri="{FF2B5EF4-FFF2-40B4-BE49-F238E27FC236}">
                <a16:creationId xmlns:a16="http://schemas.microsoft.com/office/drawing/2014/main" id="{E198801C-97E3-49CB-9204-866FD85224EA}"/>
              </a:ext>
            </a:extLst>
          </p:cNvPr>
          <p:cNvSpPr txBox="1"/>
          <p:nvPr/>
        </p:nvSpPr>
        <p:spPr>
          <a:xfrm>
            <a:off x="4620486" y="1987279"/>
            <a:ext cx="7058616" cy="307777"/>
          </a:xfrm>
          <a:prstGeom prst="rect">
            <a:avLst/>
          </a:prstGeom>
          <a:noFill/>
        </p:spPr>
        <p:txBody>
          <a:bodyPr wrap="square" lIns="0" tIns="0" rIns="0" bIns="0" rtlCol="0">
            <a:spAutoFit/>
          </a:bodyPr>
          <a:lstStyle/>
          <a:p>
            <a:pPr defTabSz="444500">
              <a:spcBef>
                <a:spcPct val="0"/>
              </a:spcBef>
              <a:spcAft>
                <a:spcPct val="35000"/>
              </a:spcAft>
            </a:pPr>
            <a:r>
              <a:rPr lang="en-US" sz="2000" dirty="0"/>
              <a:t>Obtain a Subscription</a:t>
            </a:r>
          </a:p>
        </p:txBody>
      </p:sp>
      <p:sp>
        <p:nvSpPr>
          <p:cNvPr id="12" name="TextBox 11">
            <a:extLst>
              <a:ext uri="{FF2B5EF4-FFF2-40B4-BE49-F238E27FC236}">
                <a16:creationId xmlns:a16="http://schemas.microsoft.com/office/drawing/2014/main" id="{37C004B0-702F-4760-93D4-101EE8506B3B}"/>
              </a:ext>
            </a:extLst>
          </p:cNvPr>
          <p:cNvSpPr txBox="1"/>
          <p:nvPr/>
        </p:nvSpPr>
        <p:spPr>
          <a:xfrm>
            <a:off x="4620486" y="2744781"/>
            <a:ext cx="7058616" cy="307777"/>
          </a:xfrm>
          <a:prstGeom prst="rect">
            <a:avLst/>
          </a:prstGeom>
          <a:noFill/>
        </p:spPr>
        <p:txBody>
          <a:bodyPr wrap="square" lIns="0" tIns="0" rIns="0" bIns="0" rtlCol="0">
            <a:spAutoFit/>
          </a:bodyPr>
          <a:lstStyle/>
          <a:p>
            <a:pPr defTabSz="444500">
              <a:spcBef>
                <a:spcPct val="0"/>
              </a:spcBef>
              <a:spcAft>
                <a:spcPct val="35000"/>
              </a:spcAft>
            </a:pPr>
            <a:r>
              <a:rPr lang="en-US" sz="2000" dirty="0"/>
              <a:t>Identify Subscription Usage</a:t>
            </a:r>
          </a:p>
        </p:txBody>
      </p:sp>
      <p:sp>
        <p:nvSpPr>
          <p:cNvPr id="16" name="TextBox 15">
            <a:extLst>
              <a:ext uri="{FF2B5EF4-FFF2-40B4-BE49-F238E27FC236}">
                <a16:creationId xmlns:a16="http://schemas.microsoft.com/office/drawing/2014/main" id="{4B17125A-EFEC-4CC1-AAF7-F58E2F5D721B}"/>
              </a:ext>
            </a:extLst>
          </p:cNvPr>
          <p:cNvSpPr txBox="1"/>
          <p:nvPr/>
        </p:nvSpPr>
        <p:spPr>
          <a:xfrm>
            <a:off x="4620486" y="3502283"/>
            <a:ext cx="7058616" cy="307777"/>
          </a:xfrm>
          <a:prstGeom prst="rect">
            <a:avLst/>
          </a:prstGeom>
          <a:noFill/>
        </p:spPr>
        <p:txBody>
          <a:bodyPr wrap="square" lIns="0" tIns="0" rIns="0" bIns="0" rtlCol="0">
            <a:spAutoFit/>
          </a:bodyPr>
          <a:lstStyle/>
          <a:p>
            <a:pPr defTabSz="444500">
              <a:spcBef>
                <a:spcPct val="0"/>
              </a:spcBef>
              <a:spcAft>
                <a:spcPct val="35000"/>
              </a:spcAft>
            </a:pPr>
            <a:r>
              <a:rPr lang="en-US" sz="2000" dirty="0"/>
              <a:t>Implement Cost Management</a:t>
            </a:r>
          </a:p>
        </p:txBody>
      </p:sp>
      <p:sp>
        <p:nvSpPr>
          <p:cNvPr id="17" name="TextBox 16">
            <a:extLst>
              <a:ext uri="{FF2B5EF4-FFF2-40B4-BE49-F238E27FC236}">
                <a16:creationId xmlns:a16="http://schemas.microsoft.com/office/drawing/2014/main" id="{D0FF6A31-549D-485F-97FB-1B298C1B198C}"/>
              </a:ext>
            </a:extLst>
          </p:cNvPr>
          <p:cNvSpPr txBox="1"/>
          <p:nvPr/>
        </p:nvSpPr>
        <p:spPr>
          <a:xfrm>
            <a:off x="4620486" y="4259785"/>
            <a:ext cx="7058616" cy="307777"/>
          </a:xfrm>
          <a:prstGeom prst="rect">
            <a:avLst/>
          </a:prstGeom>
          <a:noFill/>
        </p:spPr>
        <p:txBody>
          <a:bodyPr wrap="square" lIns="0" tIns="0" rIns="0" bIns="0" rtlCol="0">
            <a:spAutoFit/>
          </a:bodyPr>
          <a:lstStyle/>
          <a:p>
            <a:pPr defTabSz="444500">
              <a:spcBef>
                <a:spcPct val="0"/>
              </a:spcBef>
              <a:spcAft>
                <a:spcPct val="35000"/>
              </a:spcAft>
            </a:pPr>
            <a:r>
              <a:rPr lang="en-US" sz="2000" dirty="0"/>
              <a:t>Apply Resource Tagging</a:t>
            </a:r>
          </a:p>
        </p:txBody>
      </p:sp>
      <p:sp>
        <p:nvSpPr>
          <p:cNvPr id="23" name="TextBox 22">
            <a:extLst>
              <a:ext uri="{FF2B5EF4-FFF2-40B4-BE49-F238E27FC236}">
                <a16:creationId xmlns:a16="http://schemas.microsoft.com/office/drawing/2014/main" id="{4BBCC6AD-9918-4966-9E2D-BCDCC6EBC3B0}"/>
              </a:ext>
            </a:extLst>
          </p:cNvPr>
          <p:cNvSpPr txBox="1"/>
          <p:nvPr/>
        </p:nvSpPr>
        <p:spPr>
          <a:xfrm>
            <a:off x="4620486" y="5017287"/>
            <a:ext cx="7058616" cy="307777"/>
          </a:xfrm>
          <a:prstGeom prst="rect">
            <a:avLst/>
          </a:prstGeom>
          <a:noFill/>
        </p:spPr>
        <p:txBody>
          <a:bodyPr wrap="square" lIns="0" tIns="0" rIns="0" bIns="0" rtlCol="0">
            <a:spAutoFit/>
          </a:bodyPr>
          <a:lstStyle/>
          <a:p>
            <a:pPr defTabSz="444500">
              <a:spcBef>
                <a:spcPct val="0"/>
              </a:spcBef>
              <a:spcAft>
                <a:spcPct val="35000"/>
              </a:spcAft>
            </a:pPr>
            <a:r>
              <a:rPr lang="en-US" sz="2000" dirty="0"/>
              <a:t>Apply Cost Savings</a:t>
            </a:r>
          </a:p>
        </p:txBody>
      </p:sp>
      <p:grpSp>
        <p:nvGrpSpPr>
          <p:cNvPr id="3" name="Group 2">
            <a:extLst>
              <a:ext uri="{FF2B5EF4-FFF2-40B4-BE49-F238E27FC236}">
                <a16:creationId xmlns:a16="http://schemas.microsoft.com/office/drawing/2014/main" id="{00A927D4-166E-4AA6-B31B-5A4644A6B993}"/>
              </a:ext>
              <a:ext uri="{C183D7F6-B498-43B3-948B-1728B52AA6E4}">
                <adec:decorative xmlns:adec="http://schemas.microsoft.com/office/drawing/2017/decorative" val="1"/>
              </a:ext>
            </a:extLst>
          </p:cNvPr>
          <p:cNvGrpSpPr/>
          <p:nvPr/>
        </p:nvGrpSpPr>
        <p:grpSpPr>
          <a:xfrm>
            <a:off x="3745307" y="347434"/>
            <a:ext cx="643812" cy="5885127"/>
            <a:chOff x="3852109" y="462408"/>
            <a:chExt cx="784860" cy="6832588"/>
          </a:xfrm>
        </p:grpSpPr>
        <p:pic>
          <p:nvPicPr>
            <p:cNvPr id="93" name="Picture 92" descr="Icon of a globe">
              <a:extLst>
                <a:ext uri="{FF2B5EF4-FFF2-40B4-BE49-F238E27FC236}">
                  <a16:creationId xmlns:a16="http://schemas.microsoft.com/office/drawing/2014/main" id="{CD7A8B99-5613-4A54-AAD3-8FDB6827B58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852109" y="462408"/>
              <a:ext cx="784860" cy="784860"/>
            </a:xfrm>
            <a:prstGeom prst="rect">
              <a:avLst/>
            </a:prstGeom>
          </p:spPr>
        </p:pic>
        <p:pic>
          <p:nvPicPr>
            <p:cNvPr id="92" name="Picture 91" descr="Icon of a play button inside a screen">
              <a:extLst>
                <a:ext uri="{FF2B5EF4-FFF2-40B4-BE49-F238E27FC236}">
                  <a16:creationId xmlns:a16="http://schemas.microsoft.com/office/drawing/2014/main" id="{3637541E-3DEB-4FCD-8BFA-14534A63568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852109" y="1344719"/>
              <a:ext cx="784860" cy="784860"/>
            </a:xfrm>
            <a:prstGeom prst="rect">
              <a:avLst/>
            </a:prstGeom>
          </p:spPr>
        </p:pic>
        <p:pic>
          <p:nvPicPr>
            <p:cNvPr id="91" name="Picture 90" descr="Icon of a play button in a webpage">
              <a:extLst>
                <a:ext uri="{FF2B5EF4-FFF2-40B4-BE49-F238E27FC236}">
                  <a16:creationId xmlns:a16="http://schemas.microsoft.com/office/drawing/2014/main" id="{12D7295F-B534-468D-8F74-A8B32FA9A2F3}"/>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852109" y="2227030"/>
              <a:ext cx="784860" cy="784860"/>
            </a:xfrm>
            <a:prstGeom prst="rect">
              <a:avLst/>
            </a:prstGeom>
          </p:spPr>
        </p:pic>
        <p:pic>
          <p:nvPicPr>
            <p:cNvPr id="90" name="Picture 89" descr="Icon of a dollar in a rotating circle">
              <a:extLst>
                <a:ext uri="{FF2B5EF4-FFF2-40B4-BE49-F238E27FC236}">
                  <a16:creationId xmlns:a16="http://schemas.microsoft.com/office/drawing/2014/main" id="{C8E50246-8993-4EDF-BEE0-24438B359B73}"/>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3852109" y="3109341"/>
              <a:ext cx="784860" cy="784860"/>
            </a:xfrm>
            <a:prstGeom prst="rect">
              <a:avLst/>
            </a:prstGeom>
          </p:spPr>
        </p:pic>
        <p:pic>
          <p:nvPicPr>
            <p:cNvPr id="51" name="Picture 50" descr="Icon of a dollar sign on top of a linear chart">
              <a:extLst>
                <a:ext uri="{FF2B5EF4-FFF2-40B4-BE49-F238E27FC236}">
                  <a16:creationId xmlns:a16="http://schemas.microsoft.com/office/drawing/2014/main" id="{2FBCC697-375E-4EFB-9AEB-CF0A64AE6747}"/>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3852109" y="3991652"/>
              <a:ext cx="784860" cy="784860"/>
            </a:xfrm>
            <a:prstGeom prst="rect">
              <a:avLst/>
            </a:prstGeom>
          </p:spPr>
        </p:pic>
        <p:pic>
          <p:nvPicPr>
            <p:cNvPr id="50" name="Picture 49" descr="Icon of books stacked together">
              <a:extLst>
                <a:ext uri="{FF2B5EF4-FFF2-40B4-BE49-F238E27FC236}">
                  <a16:creationId xmlns:a16="http://schemas.microsoft.com/office/drawing/2014/main" id="{FD4F54B9-3690-49F4-97A2-0E72ED47DC71}"/>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3852109" y="4873963"/>
              <a:ext cx="784860" cy="784860"/>
            </a:xfrm>
            <a:prstGeom prst="rect">
              <a:avLst/>
            </a:prstGeom>
          </p:spPr>
        </p:pic>
        <p:pic>
          <p:nvPicPr>
            <p:cNvPr id="11" name="Picture 10" descr="Icon of a dollar sign inside a circle">
              <a:extLst>
                <a:ext uri="{FF2B5EF4-FFF2-40B4-BE49-F238E27FC236}">
                  <a16:creationId xmlns:a16="http://schemas.microsoft.com/office/drawing/2014/main" id="{B1955000-9E45-418B-A89B-FE269491BF3E}"/>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3852109" y="5756274"/>
              <a:ext cx="784860" cy="783336"/>
            </a:xfrm>
            <a:prstGeom prst="rect">
              <a:avLst/>
            </a:prstGeom>
          </p:spPr>
        </p:pic>
        <p:grpSp>
          <p:nvGrpSpPr>
            <p:cNvPr id="18" name="Group 17">
              <a:extLst>
                <a:ext uri="{FF2B5EF4-FFF2-40B4-BE49-F238E27FC236}">
                  <a16:creationId xmlns:a16="http://schemas.microsoft.com/office/drawing/2014/main" id="{A3B1D771-5482-4E34-A4AD-676F4B2A6B1D}"/>
                </a:ext>
              </a:extLst>
            </p:cNvPr>
            <p:cNvGrpSpPr/>
            <p:nvPr/>
          </p:nvGrpSpPr>
          <p:grpSpPr>
            <a:xfrm>
              <a:off x="3852109" y="6680567"/>
              <a:ext cx="701230" cy="614429"/>
              <a:chOff x="10493727" y="625999"/>
              <a:chExt cx="519000" cy="503150"/>
            </a:xfrm>
          </p:grpSpPr>
          <p:pic>
            <p:nvPicPr>
              <p:cNvPr id="19" name="Picture 18">
                <a:extLst>
                  <a:ext uri="{FF2B5EF4-FFF2-40B4-BE49-F238E27FC236}">
                    <a16:creationId xmlns:a16="http://schemas.microsoft.com/office/drawing/2014/main" id="{C732F55B-A77C-4889-8E56-E0343D8159FC}"/>
                  </a:ext>
                </a:extLst>
              </p:cNvPr>
              <p:cNvPicPr>
                <a:picLocks noChangeAspect="1"/>
              </p:cNvPicPr>
              <p:nvPr/>
            </p:nvPicPr>
            <p:blipFill>
              <a:blip r:embed="rId10"/>
              <a:stretch>
                <a:fillRect/>
              </a:stretch>
            </p:blipFill>
            <p:spPr>
              <a:xfrm>
                <a:off x="10493727" y="625999"/>
                <a:ext cx="519000" cy="503150"/>
              </a:xfrm>
              <a:prstGeom prst="rect">
                <a:avLst/>
              </a:prstGeom>
            </p:spPr>
          </p:pic>
          <p:grpSp>
            <p:nvGrpSpPr>
              <p:cNvPr id="20" name="Group 19">
                <a:extLst>
                  <a:ext uri="{FF2B5EF4-FFF2-40B4-BE49-F238E27FC236}">
                    <a16:creationId xmlns:a16="http://schemas.microsoft.com/office/drawing/2014/main" id="{45D0233C-95A1-4501-8CEA-5BB96E63D7C6}"/>
                  </a:ext>
                </a:extLst>
              </p:cNvPr>
              <p:cNvGrpSpPr/>
              <p:nvPr/>
            </p:nvGrpSpPr>
            <p:grpSpPr>
              <a:xfrm>
                <a:off x="10604345" y="727773"/>
                <a:ext cx="297764" cy="272864"/>
                <a:chOff x="3876178" y="3413953"/>
                <a:chExt cx="297764" cy="255320"/>
              </a:xfrm>
            </p:grpSpPr>
            <p:sp>
              <p:nvSpPr>
                <p:cNvPr id="24" name="Freeform: Shape 23">
                  <a:extLst>
                    <a:ext uri="{FF2B5EF4-FFF2-40B4-BE49-F238E27FC236}">
                      <a16:creationId xmlns:a16="http://schemas.microsoft.com/office/drawing/2014/main" id="{8EC0ECA9-57F7-45AE-B51F-DA5F967820E1}"/>
                    </a:ext>
                  </a:extLst>
                </p:cNvPr>
                <p:cNvSpPr/>
                <p:nvPr/>
              </p:nvSpPr>
              <p:spPr>
                <a:xfrm>
                  <a:off x="4062866" y="3543483"/>
                  <a:ext cx="111076" cy="51930"/>
                </a:xfrm>
                <a:custGeom>
                  <a:avLst/>
                  <a:gdLst>
                    <a:gd name="connsiteX0" fmla="*/ 1994 w 182056"/>
                    <a:gd name="connsiteY0" fmla="*/ 91743 h 91027"/>
                    <a:gd name="connsiteX1" fmla="*/ 91744 w 182056"/>
                    <a:gd name="connsiteY1" fmla="*/ 1994 h 91027"/>
                    <a:gd name="connsiteX2" fmla="*/ 181493 w 182056"/>
                    <a:gd name="connsiteY2" fmla="*/ 91743 h 91027"/>
                    <a:gd name="connsiteX3" fmla="*/ 1994 w 182056"/>
                    <a:gd name="connsiteY3" fmla="*/ 91743 h 91027"/>
                  </a:gdLst>
                  <a:ahLst/>
                  <a:cxnLst>
                    <a:cxn ang="0">
                      <a:pos x="connsiteX0" y="connsiteY0"/>
                    </a:cxn>
                    <a:cxn ang="0">
                      <a:pos x="connsiteX1" y="connsiteY1"/>
                    </a:cxn>
                    <a:cxn ang="0">
                      <a:pos x="connsiteX2" y="connsiteY2"/>
                    </a:cxn>
                    <a:cxn ang="0">
                      <a:pos x="connsiteX3" y="connsiteY3"/>
                    </a:cxn>
                  </a:cxnLst>
                  <a:rect l="l" t="t" r="r" b="b"/>
                  <a:pathLst>
                    <a:path w="182056" h="91027">
                      <a:moveTo>
                        <a:pt x="1994" y="91743"/>
                      </a:moveTo>
                      <a:cubicBezTo>
                        <a:pt x="1994" y="42138"/>
                        <a:pt x="42139" y="1994"/>
                        <a:pt x="91744" y="1994"/>
                      </a:cubicBezTo>
                      <a:cubicBezTo>
                        <a:pt x="141349" y="1994"/>
                        <a:pt x="181493" y="42138"/>
                        <a:pt x="181493" y="91743"/>
                      </a:cubicBezTo>
                      <a:lnTo>
                        <a:pt x="1994" y="91743"/>
                      </a:lnTo>
                      <a:close/>
                    </a:path>
                  </a:pathLst>
                </a:custGeom>
                <a:solidFill>
                  <a:srgbClr val="50E6FF"/>
                </a:solidFill>
                <a:ln w="5008" cap="flat">
                  <a:noFill/>
                  <a:prstDash val="solid"/>
                  <a:miter/>
                </a:ln>
              </p:spPr>
              <p:txBody>
                <a:bodyPr rtlCol="0" anchor="ctr"/>
                <a:lstStyle/>
                <a:p>
                  <a:endParaRPr lang="en-US"/>
                </a:p>
              </p:txBody>
            </p:sp>
            <p:sp>
              <p:nvSpPr>
                <p:cNvPr id="25" name="Freeform: Shape 24">
                  <a:extLst>
                    <a:ext uri="{FF2B5EF4-FFF2-40B4-BE49-F238E27FC236}">
                      <a16:creationId xmlns:a16="http://schemas.microsoft.com/office/drawing/2014/main" id="{610908D1-C47A-47B3-B330-8BBB07B42D9B}"/>
                    </a:ext>
                  </a:extLst>
                </p:cNvPr>
                <p:cNvSpPr/>
                <p:nvPr/>
              </p:nvSpPr>
              <p:spPr>
                <a:xfrm>
                  <a:off x="4087044" y="3472284"/>
                  <a:ext cx="61709" cy="57699"/>
                </a:xfrm>
                <a:custGeom>
                  <a:avLst/>
                  <a:gdLst>
                    <a:gd name="connsiteX0" fmla="*/ 102398 w 101142"/>
                    <a:gd name="connsiteY0" fmla="*/ 52195 h 101141"/>
                    <a:gd name="connsiteX1" fmla="*/ 52196 w 101142"/>
                    <a:gd name="connsiteY1" fmla="*/ 102397 h 101141"/>
                    <a:gd name="connsiteX2" fmla="*/ 1994 w 101142"/>
                    <a:gd name="connsiteY2" fmla="*/ 52195 h 101141"/>
                    <a:gd name="connsiteX3" fmla="*/ 52196 w 101142"/>
                    <a:gd name="connsiteY3" fmla="*/ 1994 h 101141"/>
                    <a:gd name="connsiteX4" fmla="*/ 102398 w 101142"/>
                    <a:gd name="connsiteY4" fmla="*/ 52195 h 101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142" h="101141">
                      <a:moveTo>
                        <a:pt x="102398" y="52195"/>
                      </a:moveTo>
                      <a:cubicBezTo>
                        <a:pt x="102398" y="79981"/>
                        <a:pt x="79896" y="102397"/>
                        <a:pt x="52196" y="102397"/>
                      </a:cubicBezTo>
                      <a:cubicBezTo>
                        <a:pt x="24495" y="102397"/>
                        <a:pt x="1994" y="79896"/>
                        <a:pt x="1994" y="52195"/>
                      </a:cubicBezTo>
                      <a:cubicBezTo>
                        <a:pt x="1994" y="24495"/>
                        <a:pt x="24495" y="1994"/>
                        <a:pt x="52196" y="1994"/>
                      </a:cubicBezTo>
                      <a:cubicBezTo>
                        <a:pt x="79896" y="1994"/>
                        <a:pt x="102398" y="24495"/>
                        <a:pt x="102398" y="52195"/>
                      </a:cubicBezTo>
                      <a:close/>
                    </a:path>
                  </a:pathLst>
                </a:custGeom>
                <a:solidFill>
                  <a:srgbClr val="50E6FF"/>
                </a:solidFill>
                <a:ln w="5008" cap="flat">
                  <a:noFill/>
                  <a:prstDash val="solid"/>
                  <a:miter/>
                </a:ln>
              </p:spPr>
              <p:txBody>
                <a:bodyPr rtlCol="0" anchor="ctr"/>
                <a:lstStyle/>
                <a:p>
                  <a:endParaRPr lang="en-US"/>
                </a:p>
              </p:txBody>
            </p:sp>
            <p:sp>
              <p:nvSpPr>
                <p:cNvPr id="26" name="Freeform: Shape 25">
                  <a:extLst>
                    <a:ext uri="{FF2B5EF4-FFF2-40B4-BE49-F238E27FC236}">
                      <a16:creationId xmlns:a16="http://schemas.microsoft.com/office/drawing/2014/main" id="{0748B4AB-FA59-4993-B73F-36D4BA79243D}"/>
                    </a:ext>
                  </a:extLst>
                </p:cNvPr>
                <p:cNvSpPr/>
                <p:nvPr/>
              </p:nvSpPr>
              <p:spPr>
                <a:xfrm>
                  <a:off x="3969260" y="3485131"/>
                  <a:ext cx="111076" cy="51930"/>
                </a:xfrm>
                <a:custGeom>
                  <a:avLst/>
                  <a:gdLst>
                    <a:gd name="connsiteX0" fmla="*/ 1994 w 182056"/>
                    <a:gd name="connsiteY0" fmla="*/ 91743 h 91027"/>
                    <a:gd name="connsiteX1" fmla="*/ 91744 w 182056"/>
                    <a:gd name="connsiteY1" fmla="*/ 1994 h 91027"/>
                    <a:gd name="connsiteX2" fmla="*/ 181493 w 182056"/>
                    <a:gd name="connsiteY2" fmla="*/ 91743 h 91027"/>
                    <a:gd name="connsiteX3" fmla="*/ 1994 w 182056"/>
                    <a:gd name="connsiteY3" fmla="*/ 91743 h 91027"/>
                  </a:gdLst>
                  <a:ahLst/>
                  <a:cxnLst>
                    <a:cxn ang="0">
                      <a:pos x="connsiteX0" y="connsiteY0"/>
                    </a:cxn>
                    <a:cxn ang="0">
                      <a:pos x="connsiteX1" y="connsiteY1"/>
                    </a:cxn>
                    <a:cxn ang="0">
                      <a:pos x="connsiteX2" y="connsiteY2"/>
                    </a:cxn>
                    <a:cxn ang="0">
                      <a:pos x="connsiteX3" y="connsiteY3"/>
                    </a:cxn>
                  </a:cxnLst>
                  <a:rect l="l" t="t" r="r" b="b"/>
                  <a:pathLst>
                    <a:path w="182056" h="91027">
                      <a:moveTo>
                        <a:pt x="1994" y="91743"/>
                      </a:moveTo>
                      <a:cubicBezTo>
                        <a:pt x="1994" y="42138"/>
                        <a:pt x="42139" y="1994"/>
                        <a:pt x="91744" y="1994"/>
                      </a:cubicBezTo>
                      <a:cubicBezTo>
                        <a:pt x="141349" y="1994"/>
                        <a:pt x="181493" y="42138"/>
                        <a:pt x="181493" y="91743"/>
                      </a:cubicBezTo>
                      <a:lnTo>
                        <a:pt x="1994" y="91743"/>
                      </a:lnTo>
                      <a:close/>
                    </a:path>
                  </a:pathLst>
                </a:custGeom>
                <a:solidFill>
                  <a:srgbClr val="0078D7"/>
                </a:solidFill>
                <a:ln w="5008" cap="flat">
                  <a:noFill/>
                  <a:prstDash val="solid"/>
                  <a:miter/>
                </a:ln>
              </p:spPr>
              <p:txBody>
                <a:bodyPr rtlCol="0" anchor="ctr"/>
                <a:lstStyle/>
                <a:p>
                  <a:endParaRPr lang="en-US"/>
                </a:p>
              </p:txBody>
            </p:sp>
            <p:sp>
              <p:nvSpPr>
                <p:cNvPr id="27" name="Freeform: Shape 26">
                  <a:extLst>
                    <a:ext uri="{FF2B5EF4-FFF2-40B4-BE49-F238E27FC236}">
                      <a16:creationId xmlns:a16="http://schemas.microsoft.com/office/drawing/2014/main" id="{9C7E9226-D86D-428A-947F-097C59F9C895}"/>
                    </a:ext>
                  </a:extLst>
                </p:cNvPr>
                <p:cNvSpPr/>
                <p:nvPr/>
              </p:nvSpPr>
              <p:spPr>
                <a:xfrm>
                  <a:off x="3993444" y="3413953"/>
                  <a:ext cx="61709" cy="57699"/>
                </a:xfrm>
                <a:custGeom>
                  <a:avLst/>
                  <a:gdLst>
                    <a:gd name="connsiteX0" fmla="*/ 102398 w 101142"/>
                    <a:gd name="connsiteY0" fmla="*/ 52196 h 101141"/>
                    <a:gd name="connsiteX1" fmla="*/ 52196 w 101142"/>
                    <a:gd name="connsiteY1" fmla="*/ 102397 h 101141"/>
                    <a:gd name="connsiteX2" fmla="*/ 1994 w 101142"/>
                    <a:gd name="connsiteY2" fmla="*/ 52196 h 101141"/>
                    <a:gd name="connsiteX3" fmla="*/ 52111 w 101142"/>
                    <a:gd name="connsiteY3" fmla="*/ 1994 h 101141"/>
                    <a:gd name="connsiteX4" fmla="*/ 102398 w 101142"/>
                    <a:gd name="connsiteY4" fmla="*/ 52196 h 101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142" h="101141">
                      <a:moveTo>
                        <a:pt x="102398" y="52196"/>
                      </a:moveTo>
                      <a:cubicBezTo>
                        <a:pt x="102398" y="79982"/>
                        <a:pt x="79896" y="102397"/>
                        <a:pt x="52196" y="102397"/>
                      </a:cubicBezTo>
                      <a:cubicBezTo>
                        <a:pt x="24496" y="102397"/>
                        <a:pt x="1994" y="79896"/>
                        <a:pt x="1994" y="52196"/>
                      </a:cubicBezTo>
                      <a:cubicBezTo>
                        <a:pt x="1994" y="24495"/>
                        <a:pt x="24410" y="1994"/>
                        <a:pt x="52111" y="1994"/>
                      </a:cubicBezTo>
                      <a:cubicBezTo>
                        <a:pt x="79812" y="1994"/>
                        <a:pt x="102398" y="24495"/>
                        <a:pt x="102398" y="52196"/>
                      </a:cubicBezTo>
                      <a:close/>
                    </a:path>
                  </a:pathLst>
                </a:custGeom>
                <a:solidFill>
                  <a:srgbClr val="0078D7"/>
                </a:solidFill>
                <a:ln w="5008" cap="flat">
                  <a:noFill/>
                  <a:prstDash val="solid"/>
                  <a:miter/>
                </a:ln>
              </p:spPr>
              <p:txBody>
                <a:bodyPr rtlCol="0" anchor="ctr"/>
                <a:lstStyle/>
                <a:p>
                  <a:endParaRPr lang="en-US"/>
                </a:p>
              </p:txBody>
            </p:sp>
            <p:sp>
              <p:nvSpPr>
                <p:cNvPr id="28" name="Freeform: Shape 27">
                  <a:extLst>
                    <a:ext uri="{FF2B5EF4-FFF2-40B4-BE49-F238E27FC236}">
                      <a16:creationId xmlns:a16="http://schemas.microsoft.com/office/drawing/2014/main" id="{020DA9CD-9274-4FCB-B5E1-6C1B0C579874}"/>
                    </a:ext>
                  </a:extLst>
                </p:cNvPr>
                <p:cNvSpPr/>
                <p:nvPr/>
              </p:nvSpPr>
              <p:spPr>
                <a:xfrm>
                  <a:off x="3969260" y="3617343"/>
                  <a:ext cx="111076" cy="51930"/>
                </a:xfrm>
                <a:custGeom>
                  <a:avLst/>
                  <a:gdLst>
                    <a:gd name="connsiteX0" fmla="*/ 1994 w 182056"/>
                    <a:gd name="connsiteY0" fmla="*/ 91743 h 91027"/>
                    <a:gd name="connsiteX1" fmla="*/ 91744 w 182056"/>
                    <a:gd name="connsiteY1" fmla="*/ 1994 h 91027"/>
                    <a:gd name="connsiteX2" fmla="*/ 181493 w 182056"/>
                    <a:gd name="connsiteY2" fmla="*/ 91743 h 91027"/>
                    <a:gd name="connsiteX3" fmla="*/ 1994 w 182056"/>
                    <a:gd name="connsiteY3" fmla="*/ 91743 h 91027"/>
                  </a:gdLst>
                  <a:ahLst/>
                  <a:cxnLst>
                    <a:cxn ang="0">
                      <a:pos x="connsiteX0" y="connsiteY0"/>
                    </a:cxn>
                    <a:cxn ang="0">
                      <a:pos x="connsiteX1" y="connsiteY1"/>
                    </a:cxn>
                    <a:cxn ang="0">
                      <a:pos x="connsiteX2" y="connsiteY2"/>
                    </a:cxn>
                    <a:cxn ang="0">
                      <a:pos x="connsiteX3" y="connsiteY3"/>
                    </a:cxn>
                  </a:cxnLst>
                  <a:rect l="l" t="t" r="r" b="b"/>
                  <a:pathLst>
                    <a:path w="182056" h="91027">
                      <a:moveTo>
                        <a:pt x="1994" y="91743"/>
                      </a:moveTo>
                      <a:cubicBezTo>
                        <a:pt x="1994" y="42138"/>
                        <a:pt x="42139" y="1994"/>
                        <a:pt x="91744" y="1994"/>
                      </a:cubicBezTo>
                      <a:cubicBezTo>
                        <a:pt x="141349" y="1994"/>
                        <a:pt x="181493" y="42138"/>
                        <a:pt x="181493" y="91743"/>
                      </a:cubicBezTo>
                      <a:lnTo>
                        <a:pt x="1994" y="91743"/>
                      </a:lnTo>
                      <a:close/>
                    </a:path>
                  </a:pathLst>
                </a:custGeom>
                <a:solidFill>
                  <a:srgbClr val="50E6FF"/>
                </a:solidFill>
                <a:ln w="5008" cap="flat">
                  <a:noFill/>
                  <a:prstDash val="solid"/>
                  <a:miter/>
                </a:ln>
              </p:spPr>
              <p:txBody>
                <a:bodyPr rtlCol="0" anchor="ctr"/>
                <a:lstStyle/>
                <a:p>
                  <a:endParaRPr lang="en-US"/>
                </a:p>
              </p:txBody>
            </p:sp>
            <p:sp>
              <p:nvSpPr>
                <p:cNvPr id="29" name="Freeform: Shape 28">
                  <a:extLst>
                    <a:ext uri="{FF2B5EF4-FFF2-40B4-BE49-F238E27FC236}">
                      <a16:creationId xmlns:a16="http://schemas.microsoft.com/office/drawing/2014/main" id="{07165CB2-7271-48D0-84A2-05830FB38B34}"/>
                    </a:ext>
                  </a:extLst>
                </p:cNvPr>
                <p:cNvSpPr/>
                <p:nvPr/>
              </p:nvSpPr>
              <p:spPr>
                <a:xfrm>
                  <a:off x="3993444" y="3546188"/>
                  <a:ext cx="61709" cy="57699"/>
                </a:xfrm>
                <a:custGeom>
                  <a:avLst/>
                  <a:gdLst>
                    <a:gd name="connsiteX0" fmla="*/ 102398 w 101142"/>
                    <a:gd name="connsiteY0" fmla="*/ 52196 h 101141"/>
                    <a:gd name="connsiteX1" fmla="*/ 52196 w 101142"/>
                    <a:gd name="connsiteY1" fmla="*/ 102398 h 101141"/>
                    <a:gd name="connsiteX2" fmla="*/ 1994 w 101142"/>
                    <a:gd name="connsiteY2" fmla="*/ 52196 h 101141"/>
                    <a:gd name="connsiteX3" fmla="*/ 52196 w 101142"/>
                    <a:gd name="connsiteY3" fmla="*/ 1994 h 101141"/>
                    <a:gd name="connsiteX4" fmla="*/ 102398 w 101142"/>
                    <a:gd name="connsiteY4" fmla="*/ 52196 h 101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142" h="101141">
                      <a:moveTo>
                        <a:pt x="102398" y="52196"/>
                      </a:moveTo>
                      <a:cubicBezTo>
                        <a:pt x="102398" y="79982"/>
                        <a:pt x="79896" y="102398"/>
                        <a:pt x="52196" y="102398"/>
                      </a:cubicBezTo>
                      <a:cubicBezTo>
                        <a:pt x="24496" y="102398"/>
                        <a:pt x="1994" y="79896"/>
                        <a:pt x="1994" y="52196"/>
                      </a:cubicBezTo>
                      <a:cubicBezTo>
                        <a:pt x="1994" y="24496"/>
                        <a:pt x="24496" y="1994"/>
                        <a:pt x="52196" y="1994"/>
                      </a:cubicBezTo>
                      <a:cubicBezTo>
                        <a:pt x="79896" y="1994"/>
                        <a:pt x="102398" y="24410"/>
                        <a:pt x="102398" y="52196"/>
                      </a:cubicBezTo>
                      <a:close/>
                    </a:path>
                  </a:pathLst>
                </a:custGeom>
                <a:solidFill>
                  <a:srgbClr val="50E6FF"/>
                </a:solidFill>
                <a:ln w="5008" cap="flat">
                  <a:noFill/>
                  <a:prstDash val="solid"/>
                  <a:miter/>
                </a:ln>
              </p:spPr>
              <p:txBody>
                <a:bodyPr rtlCol="0" anchor="ctr"/>
                <a:lstStyle/>
                <a:p>
                  <a:endParaRPr lang="en-US"/>
                </a:p>
              </p:txBody>
            </p:sp>
            <p:sp>
              <p:nvSpPr>
                <p:cNvPr id="30" name="Freeform: Shape 29">
                  <a:extLst>
                    <a:ext uri="{FF2B5EF4-FFF2-40B4-BE49-F238E27FC236}">
                      <a16:creationId xmlns:a16="http://schemas.microsoft.com/office/drawing/2014/main" id="{95F51073-EFD7-4B86-B7A4-ACF451445EC4}"/>
                    </a:ext>
                  </a:extLst>
                </p:cNvPr>
                <p:cNvSpPr/>
                <p:nvPr/>
              </p:nvSpPr>
              <p:spPr>
                <a:xfrm>
                  <a:off x="3876178" y="3543483"/>
                  <a:ext cx="111076" cy="51930"/>
                </a:xfrm>
                <a:custGeom>
                  <a:avLst/>
                  <a:gdLst>
                    <a:gd name="connsiteX0" fmla="*/ 1994 w 182056"/>
                    <a:gd name="connsiteY0" fmla="*/ 91743 h 91027"/>
                    <a:gd name="connsiteX1" fmla="*/ 91744 w 182056"/>
                    <a:gd name="connsiteY1" fmla="*/ 1994 h 91027"/>
                    <a:gd name="connsiteX2" fmla="*/ 181493 w 182056"/>
                    <a:gd name="connsiteY2" fmla="*/ 91743 h 91027"/>
                    <a:gd name="connsiteX3" fmla="*/ 1994 w 182056"/>
                    <a:gd name="connsiteY3" fmla="*/ 91743 h 91027"/>
                  </a:gdLst>
                  <a:ahLst/>
                  <a:cxnLst>
                    <a:cxn ang="0">
                      <a:pos x="connsiteX0" y="connsiteY0"/>
                    </a:cxn>
                    <a:cxn ang="0">
                      <a:pos x="connsiteX1" y="connsiteY1"/>
                    </a:cxn>
                    <a:cxn ang="0">
                      <a:pos x="connsiteX2" y="connsiteY2"/>
                    </a:cxn>
                    <a:cxn ang="0">
                      <a:pos x="connsiteX3" y="connsiteY3"/>
                    </a:cxn>
                  </a:cxnLst>
                  <a:rect l="l" t="t" r="r" b="b"/>
                  <a:pathLst>
                    <a:path w="182056" h="91027">
                      <a:moveTo>
                        <a:pt x="1994" y="91743"/>
                      </a:moveTo>
                      <a:cubicBezTo>
                        <a:pt x="1994" y="42138"/>
                        <a:pt x="42139" y="1994"/>
                        <a:pt x="91744" y="1994"/>
                      </a:cubicBezTo>
                      <a:cubicBezTo>
                        <a:pt x="141349" y="1994"/>
                        <a:pt x="181493" y="42138"/>
                        <a:pt x="181493" y="91743"/>
                      </a:cubicBezTo>
                      <a:lnTo>
                        <a:pt x="1994" y="91743"/>
                      </a:lnTo>
                      <a:close/>
                    </a:path>
                  </a:pathLst>
                </a:custGeom>
                <a:solidFill>
                  <a:srgbClr val="0078D7"/>
                </a:solidFill>
                <a:ln w="5008"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F94D7BA5-0728-4ECE-B641-483CFC0AB21C}"/>
                    </a:ext>
                  </a:extLst>
                </p:cNvPr>
                <p:cNvSpPr/>
                <p:nvPr/>
              </p:nvSpPr>
              <p:spPr>
                <a:xfrm>
                  <a:off x="3900362" y="3472284"/>
                  <a:ext cx="61709" cy="57699"/>
                </a:xfrm>
                <a:custGeom>
                  <a:avLst/>
                  <a:gdLst>
                    <a:gd name="connsiteX0" fmla="*/ 102398 w 101142"/>
                    <a:gd name="connsiteY0" fmla="*/ 52195 h 101141"/>
                    <a:gd name="connsiteX1" fmla="*/ 52196 w 101142"/>
                    <a:gd name="connsiteY1" fmla="*/ 102397 h 101141"/>
                    <a:gd name="connsiteX2" fmla="*/ 1994 w 101142"/>
                    <a:gd name="connsiteY2" fmla="*/ 52195 h 101141"/>
                    <a:gd name="connsiteX3" fmla="*/ 52111 w 101142"/>
                    <a:gd name="connsiteY3" fmla="*/ 1994 h 101141"/>
                    <a:gd name="connsiteX4" fmla="*/ 102398 w 101142"/>
                    <a:gd name="connsiteY4" fmla="*/ 52195 h 101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142" h="101141">
                      <a:moveTo>
                        <a:pt x="102398" y="52195"/>
                      </a:moveTo>
                      <a:cubicBezTo>
                        <a:pt x="102398" y="79981"/>
                        <a:pt x="79897" y="102397"/>
                        <a:pt x="52196" y="102397"/>
                      </a:cubicBezTo>
                      <a:cubicBezTo>
                        <a:pt x="24495" y="102397"/>
                        <a:pt x="1994" y="79896"/>
                        <a:pt x="1994" y="52195"/>
                      </a:cubicBezTo>
                      <a:cubicBezTo>
                        <a:pt x="1994" y="24495"/>
                        <a:pt x="24410" y="1994"/>
                        <a:pt x="52111" y="1994"/>
                      </a:cubicBezTo>
                      <a:cubicBezTo>
                        <a:pt x="79811" y="1994"/>
                        <a:pt x="102398" y="24495"/>
                        <a:pt x="102398" y="52195"/>
                      </a:cubicBezTo>
                      <a:close/>
                    </a:path>
                  </a:pathLst>
                </a:custGeom>
                <a:solidFill>
                  <a:srgbClr val="0078D7"/>
                </a:solidFill>
                <a:ln w="5008" cap="flat">
                  <a:noFill/>
                  <a:prstDash val="solid"/>
                  <a:miter/>
                </a:ln>
              </p:spPr>
              <p:txBody>
                <a:bodyPr rtlCol="0" anchor="ctr"/>
                <a:lstStyle/>
                <a:p>
                  <a:endParaRPr lang="en-US"/>
                </a:p>
              </p:txBody>
            </p:sp>
          </p:grpSp>
        </p:grpSp>
      </p:grpSp>
      <p:sp>
        <p:nvSpPr>
          <p:cNvPr id="32" name="TextBox 31">
            <a:extLst>
              <a:ext uri="{FF2B5EF4-FFF2-40B4-BE49-F238E27FC236}">
                <a16:creationId xmlns:a16="http://schemas.microsoft.com/office/drawing/2014/main" id="{E071F4CD-B57C-4826-94B8-80910A1B2F43}"/>
              </a:ext>
            </a:extLst>
          </p:cNvPr>
          <p:cNvSpPr txBox="1"/>
          <p:nvPr/>
        </p:nvSpPr>
        <p:spPr>
          <a:xfrm>
            <a:off x="4620486" y="5774791"/>
            <a:ext cx="7058616" cy="307777"/>
          </a:xfrm>
          <a:prstGeom prst="rect">
            <a:avLst/>
          </a:prstGeom>
          <a:noFill/>
        </p:spPr>
        <p:txBody>
          <a:bodyPr wrap="square" lIns="0" tIns="0" rIns="0" bIns="0" rtlCol="0">
            <a:spAutoFit/>
          </a:bodyPr>
          <a:lstStyle/>
          <a:p>
            <a:pPr defTabSz="444500">
              <a:spcBef>
                <a:spcPct val="0"/>
              </a:spcBef>
              <a:spcAft>
                <a:spcPct val="35000"/>
              </a:spcAft>
            </a:pPr>
            <a:r>
              <a:rPr lang="en-US" sz="2000" dirty="0"/>
              <a:t>Summary and Resources</a:t>
            </a:r>
          </a:p>
        </p:txBody>
      </p:sp>
    </p:spTree>
    <p:extLst>
      <p:ext uri="{BB962C8B-B14F-4D97-AF65-F5344CB8AC3E}">
        <p14:creationId xmlns:p14="http://schemas.microsoft.com/office/powerpoint/2010/main" val="4253795811"/>
      </p:ext>
    </p:extLst>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a:xfrm>
            <a:off x="465138" y="632779"/>
            <a:ext cx="11533187" cy="411162"/>
          </a:xfrm>
        </p:spPr>
        <p:txBody>
          <a:bodyPr/>
          <a:lstStyle/>
          <a:p>
            <a:r>
              <a:rPr lang="en-US" dirty="0"/>
              <a:t>Identify Regions</a:t>
            </a:r>
          </a:p>
        </p:txBody>
      </p:sp>
      <p:sp>
        <p:nvSpPr>
          <p:cNvPr id="10" name="Rectangle 9">
            <a:extLst>
              <a:ext uri="{FF2B5EF4-FFF2-40B4-BE49-F238E27FC236}">
                <a16:creationId xmlns:a16="http://schemas.microsoft.com/office/drawing/2014/main" id="{36FEDD66-5AB8-4D8C-8C87-4D380BD8BC42}"/>
              </a:ext>
              <a:ext uri="{C183D7F6-B498-43B3-948B-1728B52AA6E4}">
                <adec:decorative xmlns:adec="http://schemas.microsoft.com/office/drawing/2017/decorative" val="0"/>
              </a:ext>
            </a:extLst>
          </p:cNvPr>
          <p:cNvSpPr/>
          <p:nvPr/>
        </p:nvSpPr>
        <p:spPr bwMode="auto">
          <a:xfrm>
            <a:off x="452438" y="1549081"/>
            <a:ext cx="5478462" cy="548132"/>
          </a:xfrm>
          <a:prstGeom prst="rect">
            <a:avLst/>
          </a:prstGeom>
          <a:solidFill>
            <a:schemeClr val="bg1">
              <a:lumMod val="95000"/>
            </a:schemeClr>
          </a:solidFill>
          <a:ln w="63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spcBef>
                <a:spcPts val="1200"/>
              </a:spcBef>
            </a:pPr>
            <a:r>
              <a:rPr lang="en-US">
                <a:solidFill>
                  <a:schemeClr val="tx1"/>
                </a:solidFill>
              </a:rPr>
              <a:t>A region represents a collection of datacenters</a:t>
            </a:r>
          </a:p>
        </p:txBody>
      </p:sp>
      <p:sp>
        <p:nvSpPr>
          <p:cNvPr id="12" name="Rectangle 11">
            <a:extLst>
              <a:ext uri="{FF2B5EF4-FFF2-40B4-BE49-F238E27FC236}">
                <a16:creationId xmlns:a16="http://schemas.microsoft.com/office/drawing/2014/main" id="{65A76017-C348-4C31-8FF7-A7D539555ACF}"/>
              </a:ext>
              <a:ext uri="{C183D7F6-B498-43B3-948B-1728B52AA6E4}">
                <adec:decorative xmlns:adec="http://schemas.microsoft.com/office/drawing/2017/decorative" val="0"/>
              </a:ext>
            </a:extLst>
          </p:cNvPr>
          <p:cNvSpPr/>
          <p:nvPr/>
        </p:nvSpPr>
        <p:spPr bwMode="auto">
          <a:xfrm>
            <a:off x="452438" y="2192626"/>
            <a:ext cx="5478462" cy="548132"/>
          </a:xfrm>
          <a:prstGeom prst="rect">
            <a:avLst/>
          </a:prstGeom>
          <a:solidFill>
            <a:schemeClr val="bg1">
              <a:lumMod val="95000"/>
            </a:schemeClr>
          </a:solidFill>
          <a:ln w="63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spcBef>
                <a:spcPts val="1200"/>
              </a:spcBef>
            </a:pPr>
            <a:r>
              <a:rPr lang="en-US">
                <a:solidFill>
                  <a:schemeClr val="tx1"/>
                </a:solidFill>
              </a:rPr>
              <a:t>Provides flexibility and scale</a:t>
            </a:r>
          </a:p>
        </p:txBody>
      </p:sp>
      <p:sp>
        <p:nvSpPr>
          <p:cNvPr id="13" name="Rectangle 12">
            <a:extLst>
              <a:ext uri="{FF2B5EF4-FFF2-40B4-BE49-F238E27FC236}">
                <a16:creationId xmlns:a16="http://schemas.microsoft.com/office/drawing/2014/main" id="{A4C727FE-E7E1-48A2-A17F-0850F6870BCB}"/>
              </a:ext>
              <a:ext uri="{C183D7F6-B498-43B3-948B-1728B52AA6E4}">
                <adec:decorative xmlns:adec="http://schemas.microsoft.com/office/drawing/2017/decorative" val="0"/>
              </a:ext>
            </a:extLst>
          </p:cNvPr>
          <p:cNvSpPr/>
          <p:nvPr/>
        </p:nvSpPr>
        <p:spPr bwMode="auto">
          <a:xfrm>
            <a:off x="452438" y="2836171"/>
            <a:ext cx="5478462" cy="548132"/>
          </a:xfrm>
          <a:prstGeom prst="rect">
            <a:avLst/>
          </a:prstGeom>
          <a:solidFill>
            <a:schemeClr val="bg1">
              <a:lumMod val="95000"/>
            </a:schemeClr>
          </a:solidFill>
          <a:ln w="63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spcBef>
                <a:spcPts val="1200"/>
              </a:spcBef>
            </a:pPr>
            <a:r>
              <a:rPr lang="en-US">
                <a:solidFill>
                  <a:schemeClr val="tx1"/>
                </a:solidFill>
              </a:rPr>
              <a:t>Preserves data residency</a:t>
            </a:r>
          </a:p>
        </p:txBody>
      </p:sp>
      <p:sp>
        <p:nvSpPr>
          <p:cNvPr id="14" name="Rectangle 13">
            <a:extLst>
              <a:ext uri="{FF2B5EF4-FFF2-40B4-BE49-F238E27FC236}">
                <a16:creationId xmlns:a16="http://schemas.microsoft.com/office/drawing/2014/main" id="{E19DF0EF-8D91-4D3F-BE6C-A5CE10219039}"/>
              </a:ext>
              <a:ext uri="{C183D7F6-B498-43B3-948B-1728B52AA6E4}">
                <adec:decorative xmlns:adec="http://schemas.microsoft.com/office/drawing/2017/decorative" val="0"/>
              </a:ext>
            </a:extLst>
          </p:cNvPr>
          <p:cNvSpPr/>
          <p:nvPr/>
        </p:nvSpPr>
        <p:spPr bwMode="auto">
          <a:xfrm>
            <a:off x="452438" y="3479716"/>
            <a:ext cx="5478462" cy="548132"/>
          </a:xfrm>
          <a:prstGeom prst="rect">
            <a:avLst/>
          </a:prstGeom>
          <a:solidFill>
            <a:schemeClr val="bg1">
              <a:lumMod val="95000"/>
            </a:schemeClr>
          </a:solidFill>
          <a:ln w="63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spcBef>
                <a:spcPts val="1200"/>
              </a:spcBef>
            </a:pPr>
            <a:r>
              <a:rPr lang="en-US">
                <a:solidFill>
                  <a:schemeClr val="tx1"/>
                </a:solidFill>
              </a:rPr>
              <a:t>Select regions close to your users</a:t>
            </a:r>
          </a:p>
        </p:txBody>
      </p:sp>
      <p:sp>
        <p:nvSpPr>
          <p:cNvPr id="15" name="Rectangle 14">
            <a:extLst>
              <a:ext uri="{FF2B5EF4-FFF2-40B4-BE49-F238E27FC236}">
                <a16:creationId xmlns:a16="http://schemas.microsoft.com/office/drawing/2014/main" id="{B73B9D39-09A4-42F6-98A7-CA8212862DBF}"/>
              </a:ext>
              <a:ext uri="{C183D7F6-B498-43B3-948B-1728B52AA6E4}">
                <adec:decorative xmlns:adec="http://schemas.microsoft.com/office/drawing/2017/decorative" val="0"/>
              </a:ext>
            </a:extLst>
          </p:cNvPr>
          <p:cNvSpPr/>
          <p:nvPr/>
        </p:nvSpPr>
        <p:spPr bwMode="auto">
          <a:xfrm>
            <a:off x="452438" y="4123261"/>
            <a:ext cx="5478462" cy="548132"/>
          </a:xfrm>
          <a:prstGeom prst="rect">
            <a:avLst/>
          </a:prstGeom>
          <a:solidFill>
            <a:schemeClr val="bg1">
              <a:lumMod val="95000"/>
            </a:schemeClr>
          </a:solidFill>
          <a:ln w="63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spcBef>
                <a:spcPts val="1200"/>
              </a:spcBef>
            </a:pPr>
            <a:r>
              <a:rPr lang="en-US">
                <a:solidFill>
                  <a:schemeClr val="tx1"/>
                </a:solidFill>
              </a:rPr>
              <a:t>Be aware of region deployment availability</a:t>
            </a:r>
          </a:p>
        </p:txBody>
      </p:sp>
      <p:sp>
        <p:nvSpPr>
          <p:cNvPr id="16" name="Rectangle 15">
            <a:extLst>
              <a:ext uri="{FF2B5EF4-FFF2-40B4-BE49-F238E27FC236}">
                <a16:creationId xmlns:a16="http://schemas.microsoft.com/office/drawing/2014/main" id="{485E15BF-11A3-4664-8D12-048BB1846C40}"/>
              </a:ext>
              <a:ext uri="{C183D7F6-B498-43B3-948B-1728B52AA6E4}">
                <adec:decorative xmlns:adec="http://schemas.microsoft.com/office/drawing/2017/decorative" val="0"/>
              </a:ext>
            </a:extLst>
          </p:cNvPr>
          <p:cNvSpPr/>
          <p:nvPr/>
        </p:nvSpPr>
        <p:spPr bwMode="auto">
          <a:xfrm>
            <a:off x="452438" y="4766806"/>
            <a:ext cx="5478462" cy="838050"/>
          </a:xfrm>
          <a:prstGeom prst="rect">
            <a:avLst/>
          </a:prstGeom>
          <a:solidFill>
            <a:schemeClr val="bg1">
              <a:lumMod val="95000"/>
            </a:schemeClr>
          </a:solidFill>
          <a:ln w="63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spcBef>
                <a:spcPts val="1200"/>
              </a:spcBef>
            </a:pPr>
            <a:r>
              <a:rPr lang="en-US">
                <a:solidFill>
                  <a:schemeClr val="tx1"/>
                </a:solidFill>
              </a:rPr>
              <a:t>There are global services that are region independent</a:t>
            </a:r>
          </a:p>
        </p:txBody>
      </p:sp>
      <p:sp>
        <p:nvSpPr>
          <p:cNvPr id="18" name="Rectangle 17">
            <a:extLst>
              <a:ext uri="{FF2B5EF4-FFF2-40B4-BE49-F238E27FC236}">
                <a16:creationId xmlns:a16="http://schemas.microsoft.com/office/drawing/2014/main" id="{6542DD08-1057-49D0-8FD7-DF807CD639AA}"/>
              </a:ext>
              <a:ext uri="{C183D7F6-B498-43B3-948B-1728B52AA6E4}">
                <adec:decorative xmlns:adec="http://schemas.microsoft.com/office/drawing/2017/decorative" val="0"/>
              </a:ext>
            </a:extLst>
          </p:cNvPr>
          <p:cNvSpPr/>
          <p:nvPr/>
        </p:nvSpPr>
        <p:spPr bwMode="auto">
          <a:xfrm>
            <a:off x="452438" y="5700267"/>
            <a:ext cx="5478462" cy="548132"/>
          </a:xfrm>
          <a:prstGeom prst="rect">
            <a:avLst/>
          </a:prstGeom>
          <a:solidFill>
            <a:schemeClr val="bg1">
              <a:lumMod val="95000"/>
            </a:schemeClr>
          </a:solidFill>
          <a:ln w="63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spcBef>
                <a:spcPts val="1200"/>
              </a:spcBef>
            </a:pPr>
            <a:r>
              <a:rPr lang="en-US">
                <a:solidFill>
                  <a:schemeClr val="tx1"/>
                </a:solidFill>
              </a:rPr>
              <a:t>Regions are paired for high availability</a:t>
            </a:r>
          </a:p>
        </p:txBody>
      </p:sp>
      <p:pic>
        <p:nvPicPr>
          <p:cNvPr id="3" name="Picture 2" descr="Azure regions map.">
            <a:extLst>
              <a:ext uri="{FF2B5EF4-FFF2-40B4-BE49-F238E27FC236}">
                <a16:creationId xmlns:a16="http://schemas.microsoft.com/office/drawing/2014/main" id="{B2F5337A-7CF4-4D5F-95D3-AEAAC461869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930900" y="1531782"/>
            <a:ext cx="6423125" cy="3705042"/>
          </a:xfrm>
          <a:prstGeom prst="rect">
            <a:avLst/>
          </a:prstGeom>
        </p:spPr>
      </p:pic>
      <p:sp>
        <p:nvSpPr>
          <p:cNvPr id="8" name="Rectangle 7">
            <a:extLst>
              <a:ext uri="{FF2B5EF4-FFF2-40B4-BE49-F238E27FC236}">
                <a16:creationId xmlns:a16="http://schemas.microsoft.com/office/drawing/2014/main" id="{811A1EC0-5AF2-4D21-8437-ACF71E7A3AAF}"/>
              </a:ext>
            </a:extLst>
          </p:cNvPr>
          <p:cNvSpPr/>
          <p:nvPr/>
        </p:nvSpPr>
        <p:spPr>
          <a:xfrm>
            <a:off x="6061142" y="5282819"/>
            <a:ext cx="5775807" cy="917956"/>
          </a:xfrm>
          <a:prstGeom prst="rect">
            <a:avLst/>
          </a:prstGeom>
          <a:noFill/>
        </p:spPr>
        <p:txBody>
          <a:bodyPr wrap="square" lIns="91440" anchor="ctr">
            <a:noAutofit/>
          </a:bodyPr>
          <a:lstStyle/>
          <a:p>
            <a:pPr algn="ctr"/>
            <a:r>
              <a:rPr lang="en-IE" sz="2000" dirty="0">
                <a:latin typeface="+mj-lt"/>
                <a:cs typeface="Segoe UI Semilight"/>
              </a:rPr>
              <a:t>Worldwide there are 60+ regions</a:t>
            </a:r>
            <a:br>
              <a:rPr lang="en-IE" sz="2000" dirty="0">
                <a:latin typeface="+mj-lt"/>
                <a:cs typeface="Segoe UI Semilight"/>
              </a:rPr>
            </a:br>
            <a:r>
              <a:rPr lang="en-IE" sz="2000" dirty="0">
                <a:latin typeface="+mj-lt"/>
                <a:cs typeface="Segoe UI Semilight"/>
              </a:rPr>
              <a:t>representing 140 countries</a:t>
            </a:r>
            <a:endParaRPr lang="en-US" sz="2000" dirty="0">
              <a:latin typeface="+mj-lt"/>
              <a:cs typeface="Segoe UI Semilight"/>
            </a:endParaRPr>
          </a:p>
        </p:txBody>
      </p:sp>
    </p:spTree>
    <p:extLst>
      <p:ext uri="{BB962C8B-B14F-4D97-AF65-F5344CB8AC3E}">
        <p14:creationId xmlns:p14="http://schemas.microsoft.com/office/powerpoint/2010/main" val="18674256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Implement Azure Subscriptions</a:t>
            </a:r>
          </a:p>
        </p:txBody>
      </p:sp>
      <p:sp>
        <p:nvSpPr>
          <p:cNvPr id="12" name="Rectangle 11">
            <a:extLst>
              <a:ext uri="{FF2B5EF4-FFF2-40B4-BE49-F238E27FC236}">
                <a16:creationId xmlns:a16="http://schemas.microsoft.com/office/drawing/2014/main" id="{27061DCE-0628-443A-AAEB-A9977EF1FCC7}"/>
              </a:ext>
              <a:ext uri="{C183D7F6-B498-43B3-948B-1728B52AA6E4}">
                <adec:decorative xmlns:adec="http://schemas.microsoft.com/office/drawing/2017/decorative" val="0"/>
              </a:ext>
            </a:extLst>
          </p:cNvPr>
          <p:cNvSpPr/>
          <p:nvPr/>
        </p:nvSpPr>
        <p:spPr bwMode="auto">
          <a:xfrm>
            <a:off x="427037" y="1562977"/>
            <a:ext cx="6011862" cy="1477066"/>
          </a:xfrm>
          <a:prstGeom prst="rect">
            <a:avLst/>
          </a:prstGeom>
          <a:solidFill>
            <a:schemeClr val="bg1">
              <a:lumMod val="95000"/>
            </a:schemeClr>
          </a:solidFill>
          <a:ln w="19050">
            <a:solidFill>
              <a:schemeClr val="bg1">
                <a:lumMod val="9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spcBef>
                <a:spcPts val="1200"/>
              </a:spcBef>
            </a:pPr>
            <a:r>
              <a:rPr lang="en-US" sz="2000" dirty="0">
                <a:solidFill>
                  <a:schemeClr val="tx1"/>
                </a:solidFill>
              </a:rPr>
              <a:t>Only identities in Azure AD, or in a directory that is trusted by Azure AD, can create a subscription</a:t>
            </a:r>
          </a:p>
        </p:txBody>
      </p:sp>
      <p:sp>
        <p:nvSpPr>
          <p:cNvPr id="8" name="Rectangle 7">
            <a:extLst>
              <a:ext uri="{FF2B5EF4-FFF2-40B4-BE49-F238E27FC236}">
                <a16:creationId xmlns:a16="http://schemas.microsoft.com/office/drawing/2014/main" id="{8CD30929-7FD0-4673-80E1-2E9A660C7595}"/>
              </a:ext>
              <a:ext uri="{C183D7F6-B498-43B3-948B-1728B52AA6E4}">
                <adec:decorative xmlns:adec="http://schemas.microsoft.com/office/drawing/2017/decorative" val="0"/>
              </a:ext>
            </a:extLst>
          </p:cNvPr>
          <p:cNvSpPr/>
          <p:nvPr/>
        </p:nvSpPr>
        <p:spPr bwMode="auto">
          <a:xfrm>
            <a:off x="427037" y="3160207"/>
            <a:ext cx="6011862" cy="1477066"/>
          </a:xfrm>
          <a:prstGeom prst="rect">
            <a:avLst/>
          </a:prstGeom>
          <a:solidFill>
            <a:schemeClr val="bg1">
              <a:lumMod val="95000"/>
            </a:schemeClr>
          </a:solidFill>
          <a:ln w="19050">
            <a:solidFill>
              <a:schemeClr val="bg1">
                <a:lumMod val="9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spcBef>
                <a:spcPts val="1200"/>
              </a:spcBef>
            </a:pPr>
            <a:r>
              <a:rPr lang="en-US" sz="2000" dirty="0">
                <a:solidFill>
                  <a:schemeClr val="tx1"/>
                </a:solidFill>
              </a:rPr>
              <a:t>Logical unit of Azure services that is linked to an Azure account</a:t>
            </a:r>
          </a:p>
        </p:txBody>
      </p:sp>
      <p:sp>
        <p:nvSpPr>
          <p:cNvPr id="11" name="Rectangle 10">
            <a:extLst>
              <a:ext uri="{FF2B5EF4-FFF2-40B4-BE49-F238E27FC236}">
                <a16:creationId xmlns:a16="http://schemas.microsoft.com/office/drawing/2014/main" id="{C9F1EDBB-828D-4D8C-A946-2774E3A80DE4}"/>
              </a:ext>
              <a:ext uri="{C183D7F6-B498-43B3-948B-1728B52AA6E4}">
                <adec:decorative xmlns:adec="http://schemas.microsoft.com/office/drawing/2017/decorative" val="0"/>
              </a:ext>
            </a:extLst>
          </p:cNvPr>
          <p:cNvSpPr/>
          <p:nvPr/>
        </p:nvSpPr>
        <p:spPr bwMode="auto">
          <a:xfrm>
            <a:off x="427037" y="4771333"/>
            <a:ext cx="6011862" cy="1477066"/>
          </a:xfrm>
          <a:prstGeom prst="rect">
            <a:avLst/>
          </a:prstGeom>
          <a:solidFill>
            <a:schemeClr val="bg1">
              <a:lumMod val="95000"/>
            </a:schemeClr>
          </a:solidFill>
          <a:ln w="19050">
            <a:solidFill>
              <a:schemeClr val="bg1">
                <a:lumMod val="9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spcBef>
                <a:spcPts val="1200"/>
              </a:spcBef>
            </a:pPr>
            <a:r>
              <a:rPr lang="en-US" sz="2000">
                <a:solidFill>
                  <a:schemeClr val="tx1"/>
                </a:solidFill>
              </a:rPr>
              <a:t>Security and billing boundary</a:t>
            </a:r>
          </a:p>
        </p:txBody>
      </p:sp>
      <p:pic>
        <p:nvPicPr>
          <p:cNvPr id="10" name="Picture 2" descr="Flowchart. At the top is the Azure Account. Connected to the account is a Dev Subscription, Test Subscription, and Production Subscription. Each subscription uses different Azure resources">
            <a:extLst>
              <a:ext uri="{FF2B5EF4-FFF2-40B4-BE49-F238E27FC236}">
                <a16:creationId xmlns:a16="http://schemas.microsoft.com/office/drawing/2014/main" id="{91F8BF4C-A37F-4E65-82E6-0A29C333C669}"/>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t="-23238" b="-13863"/>
          <a:stretch/>
        </p:blipFill>
        <p:spPr>
          <a:xfrm>
            <a:off x="6603999" y="1549081"/>
            <a:ext cx="5405439" cy="4699318"/>
          </a:xfrm>
          <a:prstGeom prst="rect">
            <a:avLst/>
          </a:prstGeom>
          <a:solidFill>
            <a:schemeClr val="bg1"/>
          </a:solidFill>
          <a:ln w="19050">
            <a:solidFill>
              <a:schemeClr val="bg1">
                <a:lumMod val="95000"/>
              </a:schemeClr>
            </a:solidFill>
            <a:headEnd type="none" w="med" len="med"/>
            <a:tailEnd type="none" w="med" len="med"/>
          </a:ln>
          <a:effectLst/>
        </p:spPr>
      </p:pic>
    </p:spTree>
    <p:extLst>
      <p:ext uri="{BB962C8B-B14F-4D97-AF65-F5344CB8AC3E}">
        <p14:creationId xmlns:p14="http://schemas.microsoft.com/office/powerpoint/2010/main" val="15569312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Obtain a Subscription</a:t>
            </a:r>
          </a:p>
        </p:txBody>
      </p:sp>
      <p:sp>
        <p:nvSpPr>
          <p:cNvPr id="9" name="Rectangle 8">
            <a:extLst>
              <a:ext uri="{FF2B5EF4-FFF2-40B4-BE49-F238E27FC236}">
                <a16:creationId xmlns:a16="http://schemas.microsoft.com/office/drawing/2014/main" id="{1DB2FDA4-859B-48EE-9822-91840F556379}"/>
              </a:ext>
              <a:ext uri="{C183D7F6-B498-43B3-948B-1728B52AA6E4}">
                <adec:decorative xmlns:adec="http://schemas.microsoft.com/office/drawing/2017/decorative" val="0"/>
              </a:ext>
            </a:extLst>
          </p:cNvPr>
          <p:cNvSpPr/>
          <p:nvPr/>
        </p:nvSpPr>
        <p:spPr bwMode="auto">
          <a:xfrm>
            <a:off x="452438" y="1549084"/>
            <a:ext cx="6016752" cy="1354252"/>
          </a:xfrm>
          <a:prstGeom prst="rect">
            <a:avLst/>
          </a:prstGeom>
          <a:solidFill>
            <a:schemeClr val="bg1">
              <a:lumMod val="95000"/>
            </a:schemeClr>
          </a:solidFill>
          <a:ln w="19050">
            <a:solidFill>
              <a:schemeClr val="bg1">
                <a:lumMod val="9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spcBef>
                <a:spcPts val="1200"/>
              </a:spcBef>
            </a:pPr>
            <a:r>
              <a:rPr lang="en-US" sz="2000">
                <a:solidFill>
                  <a:schemeClr val="tx1"/>
                </a:solidFill>
                <a:latin typeface="+mj-lt"/>
              </a:rPr>
              <a:t>Enterprise Agreement </a:t>
            </a:r>
            <a:r>
              <a:rPr lang="en-US" sz="2000">
                <a:solidFill>
                  <a:schemeClr val="tx1"/>
                </a:solidFill>
              </a:rPr>
              <a:t>customers make an upfront monetary commitment and consume services throughout the year</a:t>
            </a:r>
          </a:p>
        </p:txBody>
      </p:sp>
      <p:sp>
        <p:nvSpPr>
          <p:cNvPr id="10" name="Rectangle 9">
            <a:extLst>
              <a:ext uri="{FF2B5EF4-FFF2-40B4-BE49-F238E27FC236}">
                <a16:creationId xmlns:a16="http://schemas.microsoft.com/office/drawing/2014/main" id="{06253CC0-16C7-45C8-BA8D-27A2E9F02FFC}"/>
              </a:ext>
              <a:ext uri="{C183D7F6-B498-43B3-948B-1728B52AA6E4}">
                <adec:decorative xmlns:adec="http://schemas.microsoft.com/office/drawing/2017/decorative" val="0"/>
              </a:ext>
            </a:extLst>
          </p:cNvPr>
          <p:cNvSpPr/>
          <p:nvPr/>
        </p:nvSpPr>
        <p:spPr bwMode="auto">
          <a:xfrm>
            <a:off x="452438" y="3034805"/>
            <a:ext cx="6016752" cy="1046365"/>
          </a:xfrm>
          <a:prstGeom prst="rect">
            <a:avLst/>
          </a:prstGeom>
          <a:solidFill>
            <a:schemeClr val="bg1">
              <a:lumMod val="95000"/>
            </a:schemeClr>
          </a:solidFill>
          <a:ln w="19050">
            <a:solidFill>
              <a:schemeClr val="bg1">
                <a:lumMod val="9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spcBef>
                <a:spcPts val="1200"/>
              </a:spcBef>
            </a:pPr>
            <a:r>
              <a:rPr lang="en-US" sz="2000">
                <a:solidFill>
                  <a:schemeClr val="tx1"/>
                </a:solidFill>
                <a:latin typeface="+mj-lt"/>
              </a:rPr>
              <a:t>Resellers</a:t>
            </a:r>
            <a:r>
              <a:rPr lang="en-US" sz="2000">
                <a:solidFill>
                  <a:schemeClr val="tx1"/>
                </a:solidFill>
              </a:rPr>
              <a:t> provide a simple, flexible way to purchase cloud services</a:t>
            </a:r>
          </a:p>
        </p:txBody>
      </p:sp>
      <p:sp>
        <p:nvSpPr>
          <p:cNvPr id="11" name="Rectangle 10">
            <a:extLst>
              <a:ext uri="{FF2B5EF4-FFF2-40B4-BE49-F238E27FC236}">
                <a16:creationId xmlns:a16="http://schemas.microsoft.com/office/drawing/2014/main" id="{AD17F5D7-46F5-4D26-9192-87251CE87D2A}"/>
              </a:ext>
              <a:ext uri="{C183D7F6-B498-43B3-948B-1728B52AA6E4}">
                <adec:decorative xmlns:adec="http://schemas.microsoft.com/office/drawing/2017/decorative" val="0"/>
              </a:ext>
            </a:extLst>
          </p:cNvPr>
          <p:cNvSpPr/>
          <p:nvPr/>
        </p:nvSpPr>
        <p:spPr bwMode="auto">
          <a:xfrm>
            <a:off x="452438" y="4212639"/>
            <a:ext cx="6016752" cy="1046365"/>
          </a:xfrm>
          <a:prstGeom prst="rect">
            <a:avLst/>
          </a:prstGeom>
          <a:solidFill>
            <a:schemeClr val="bg1">
              <a:lumMod val="95000"/>
            </a:schemeClr>
          </a:solidFill>
          <a:ln w="19050">
            <a:solidFill>
              <a:schemeClr val="bg1">
                <a:lumMod val="9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spcBef>
                <a:spcPts val="1200"/>
              </a:spcBef>
            </a:pPr>
            <a:r>
              <a:rPr lang="en-US" sz="2000">
                <a:solidFill>
                  <a:schemeClr val="tx1"/>
                </a:solidFill>
                <a:latin typeface="+mj-lt"/>
              </a:rPr>
              <a:t>Partners</a:t>
            </a:r>
            <a:r>
              <a:rPr lang="en-US" sz="2000">
                <a:solidFill>
                  <a:schemeClr val="tx1"/>
                </a:solidFill>
              </a:rPr>
              <a:t> can design and implement your Azure cloud solution</a:t>
            </a:r>
          </a:p>
        </p:txBody>
      </p:sp>
      <p:sp>
        <p:nvSpPr>
          <p:cNvPr id="12" name="Rectangle 11">
            <a:extLst>
              <a:ext uri="{FF2B5EF4-FFF2-40B4-BE49-F238E27FC236}">
                <a16:creationId xmlns:a16="http://schemas.microsoft.com/office/drawing/2014/main" id="{CEC491F3-9B54-4D23-966A-CDEFF9198351}"/>
              </a:ext>
              <a:ext uri="{C183D7F6-B498-43B3-948B-1728B52AA6E4}">
                <adec:decorative xmlns:adec="http://schemas.microsoft.com/office/drawing/2017/decorative" val="0"/>
              </a:ext>
            </a:extLst>
          </p:cNvPr>
          <p:cNvSpPr/>
          <p:nvPr/>
        </p:nvSpPr>
        <p:spPr bwMode="auto">
          <a:xfrm>
            <a:off x="452438" y="5390472"/>
            <a:ext cx="6016752" cy="857927"/>
          </a:xfrm>
          <a:prstGeom prst="rect">
            <a:avLst/>
          </a:prstGeom>
          <a:solidFill>
            <a:schemeClr val="bg1">
              <a:lumMod val="95000"/>
            </a:schemeClr>
          </a:solidFill>
          <a:ln w="19050">
            <a:solidFill>
              <a:schemeClr val="bg1">
                <a:lumMod val="9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spcBef>
                <a:spcPts val="1200"/>
              </a:spcBef>
            </a:pPr>
            <a:r>
              <a:rPr lang="en-US" sz="2000">
                <a:solidFill>
                  <a:schemeClr val="tx1"/>
                </a:solidFill>
                <a:latin typeface="+mj-lt"/>
              </a:rPr>
              <a:t>Personal free account </a:t>
            </a:r>
            <a:r>
              <a:rPr lang="en-US" sz="2000">
                <a:solidFill>
                  <a:schemeClr val="tx1"/>
                </a:solidFill>
                <a:cs typeface="Segoe UI" panose="020B0502040204020203" pitchFamily="34" charset="0"/>
              </a:rPr>
              <a:t>–</a:t>
            </a:r>
            <a:r>
              <a:rPr lang="en-US" sz="2000">
                <a:solidFill>
                  <a:schemeClr val="tx1"/>
                </a:solidFill>
              </a:rPr>
              <a:t> Start right away</a:t>
            </a:r>
          </a:p>
        </p:txBody>
      </p:sp>
      <p:pic>
        <p:nvPicPr>
          <p:cNvPr id="14" name="Picture 13" descr="Four images representing the four areas on the slide. Decorative">
            <a:extLst>
              <a:ext uri="{FF2B5EF4-FFF2-40B4-BE49-F238E27FC236}">
                <a16:creationId xmlns:a16="http://schemas.microsoft.com/office/drawing/2014/main" id="{43FF486B-C470-434E-97A6-74AC0750CF02}"/>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6640" t="-2379" r="-6186" b="-2379"/>
          <a:stretch/>
        </p:blipFill>
        <p:spPr>
          <a:xfrm>
            <a:off x="6604000" y="1549081"/>
            <a:ext cx="5405437" cy="4699318"/>
          </a:xfrm>
          <a:prstGeom prst="rect">
            <a:avLst/>
          </a:prstGeom>
          <a:solidFill>
            <a:schemeClr val="bg1"/>
          </a:solidFill>
          <a:ln w="19050">
            <a:solidFill>
              <a:schemeClr val="bg1">
                <a:lumMod val="95000"/>
              </a:schemeClr>
            </a:solidFill>
            <a:headEnd type="none" w="med" len="med"/>
            <a:tailEnd type="none" w="med" len="med"/>
          </a:ln>
          <a:effectLst/>
        </p:spPr>
      </p:pic>
    </p:spTree>
    <p:extLst>
      <p:ext uri="{BB962C8B-B14F-4D97-AF65-F5344CB8AC3E}">
        <p14:creationId xmlns:p14="http://schemas.microsoft.com/office/powerpoint/2010/main" val="2773422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0450B8-9CB3-466F-8195-21E6F4ADECFF}"/>
              </a:ext>
            </a:extLst>
          </p:cNvPr>
          <p:cNvSpPr>
            <a:spLocks noGrp="1"/>
          </p:cNvSpPr>
          <p:nvPr>
            <p:ph type="title"/>
          </p:nvPr>
        </p:nvSpPr>
        <p:spPr>
          <a:xfrm>
            <a:off x="465138" y="632779"/>
            <a:ext cx="11533187" cy="411162"/>
          </a:xfrm>
        </p:spPr>
        <p:txBody>
          <a:bodyPr/>
          <a:lstStyle/>
          <a:p>
            <a:r>
              <a:rPr lang="en-US" dirty="0"/>
              <a:t>Identify Subscription Usage</a:t>
            </a:r>
          </a:p>
        </p:txBody>
      </p:sp>
      <p:graphicFrame>
        <p:nvGraphicFramePr>
          <p:cNvPr id="5" name="Table 4">
            <a:extLst>
              <a:ext uri="{FF2B5EF4-FFF2-40B4-BE49-F238E27FC236}">
                <a16:creationId xmlns:a16="http://schemas.microsoft.com/office/drawing/2014/main" id="{7E0A2B37-C2CF-47B4-8811-5C06E7CD89FD}"/>
              </a:ext>
            </a:extLst>
          </p:cNvPr>
          <p:cNvGraphicFramePr>
            <a:graphicFrameLocks noGrp="1"/>
          </p:cNvGraphicFramePr>
          <p:nvPr>
            <p:extLst>
              <p:ext uri="{D42A27DB-BD31-4B8C-83A1-F6EECF244321}">
                <p14:modId xmlns:p14="http://schemas.microsoft.com/office/powerpoint/2010/main" val="3837464216"/>
              </p:ext>
            </p:extLst>
          </p:nvPr>
        </p:nvGraphicFramePr>
        <p:xfrm>
          <a:off x="465138" y="1400916"/>
          <a:ext cx="11582399" cy="4693920"/>
        </p:xfrm>
        <a:graphic>
          <a:graphicData uri="http://schemas.openxmlformats.org/drawingml/2006/table">
            <a:tbl>
              <a:tblPr firstRow="1" bandRow="1">
                <a:tableStyleId>{5C22544A-7EE6-4342-B048-85BDC9FD1C3A}</a:tableStyleId>
              </a:tblPr>
              <a:tblGrid>
                <a:gridCol w="2354262">
                  <a:extLst>
                    <a:ext uri="{9D8B030D-6E8A-4147-A177-3AD203B41FA5}">
                      <a16:colId xmlns:a16="http://schemas.microsoft.com/office/drawing/2014/main" val="1244596785"/>
                    </a:ext>
                  </a:extLst>
                </a:gridCol>
                <a:gridCol w="9228137">
                  <a:extLst>
                    <a:ext uri="{9D8B030D-6E8A-4147-A177-3AD203B41FA5}">
                      <a16:colId xmlns:a16="http://schemas.microsoft.com/office/drawing/2014/main" val="1144169494"/>
                    </a:ext>
                  </a:extLst>
                </a:gridCol>
              </a:tblGrid>
              <a:tr h="363959">
                <a:tc>
                  <a:txBody>
                    <a:bodyPr/>
                    <a:lstStyle/>
                    <a:p>
                      <a:pPr algn="l"/>
                      <a:r>
                        <a:rPr lang="en-US" sz="2400" b="0" dirty="0">
                          <a:latin typeface="+mj-lt"/>
                        </a:rPr>
                        <a:t>Subscription</a:t>
                      </a:r>
                    </a:p>
                  </a:txBody>
                  <a:tcPr marL="137160" marR="137160" marT="91440" marB="91440">
                    <a:lnL w="6350" cap="flat" cmpd="sng" algn="ctr">
                      <a:solidFill>
                        <a:srgbClr val="243A5E"/>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rgbClr val="243A5E"/>
                      </a:solidFill>
                      <a:prstDash val="solid"/>
                      <a:round/>
                      <a:headEnd type="none" w="med" len="med"/>
                      <a:tailEnd type="none" w="med" len="med"/>
                    </a:lnT>
                    <a:lnB w="6350" cap="flat" cmpd="sng" algn="ctr">
                      <a:noFill/>
                      <a:prstDash val="solid"/>
                      <a:round/>
                      <a:headEnd type="none" w="med" len="med"/>
                      <a:tailEnd type="none" w="med" len="med"/>
                    </a:lnB>
                    <a:solidFill>
                      <a:srgbClr val="243A5E"/>
                    </a:solidFill>
                  </a:tcPr>
                </a:tc>
                <a:tc>
                  <a:txBody>
                    <a:bodyPr/>
                    <a:lstStyle/>
                    <a:p>
                      <a:pPr algn="l"/>
                      <a:r>
                        <a:rPr lang="en-US" sz="2400" b="0" dirty="0">
                          <a:latin typeface="+mj-lt"/>
                        </a:rPr>
                        <a:t>Usage</a:t>
                      </a:r>
                    </a:p>
                  </a:txBody>
                  <a:tcPr marL="137160" marR="137160" marT="91440" marB="91440">
                    <a:lnL w="6350" cap="flat" cmpd="sng" algn="ctr">
                      <a:solidFill>
                        <a:schemeClr val="bg1"/>
                      </a:solidFill>
                      <a:prstDash val="solid"/>
                      <a:round/>
                      <a:headEnd type="none" w="med" len="med"/>
                      <a:tailEnd type="none" w="med" len="med"/>
                    </a:lnL>
                    <a:lnR w="6350" cap="flat" cmpd="sng" algn="ctr">
                      <a:solidFill>
                        <a:srgbClr val="243A5E"/>
                      </a:solidFill>
                      <a:prstDash val="solid"/>
                      <a:round/>
                      <a:headEnd type="none" w="med" len="med"/>
                      <a:tailEnd type="none" w="med" len="med"/>
                    </a:lnR>
                    <a:lnT w="6350" cap="flat" cmpd="sng" algn="ctr">
                      <a:solidFill>
                        <a:srgbClr val="243A5E"/>
                      </a:solidFill>
                      <a:prstDash val="solid"/>
                      <a:round/>
                      <a:headEnd type="none" w="med" len="med"/>
                      <a:tailEnd type="none" w="med" len="med"/>
                    </a:lnT>
                    <a:lnB w="6350" cap="flat" cmpd="sng" algn="ctr">
                      <a:noFill/>
                      <a:prstDash val="solid"/>
                      <a:round/>
                      <a:headEnd type="none" w="med" len="med"/>
                      <a:tailEnd type="none" w="med" len="med"/>
                    </a:lnB>
                    <a:solidFill>
                      <a:srgbClr val="243A5E"/>
                    </a:solidFill>
                  </a:tcPr>
                </a:tc>
                <a:extLst>
                  <a:ext uri="{0D108BD9-81ED-4DB2-BD59-A6C34878D82A}">
                    <a16:rowId xmlns:a16="http://schemas.microsoft.com/office/drawing/2014/main" val="3867422487"/>
                  </a:ext>
                </a:extLst>
              </a:tr>
              <a:tr h="1005840">
                <a:tc>
                  <a:txBody>
                    <a:bodyPr/>
                    <a:lstStyle/>
                    <a:p>
                      <a:pPr algn="l"/>
                      <a:r>
                        <a:rPr lang="en-US" sz="2200" dirty="0">
                          <a:latin typeface="+mj-lt"/>
                        </a:rPr>
                        <a:t>Free</a:t>
                      </a:r>
                    </a:p>
                  </a:txBody>
                  <a:tcPr marL="137160" marR="137160" marT="91440" marB="91440" anchor="ctr">
                    <a:lnL w="6350" cap="flat" cmpd="sng" algn="ctr">
                      <a:solidFill>
                        <a:schemeClr val="bg1">
                          <a:lumMod val="75000"/>
                        </a:schemeClr>
                      </a:solid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bg1">
                        <a:lumMod val="95000"/>
                      </a:schemeClr>
                    </a:solidFill>
                  </a:tcPr>
                </a:tc>
                <a:tc>
                  <a:txBody>
                    <a:bodyPr/>
                    <a:lstStyle/>
                    <a:p>
                      <a:pPr algn="l"/>
                      <a:r>
                        <a:rPr lang="en-US" sz="2200" dirty="0"/>
                        <a:t>Includes a $200 credit for the first 30 days, free limited access for</a:t>
                      </a:r>
                      <a:br>
                        <a:rPr lang="en-US" sz="2200" dirty="0"/>
                      </a:br>
                      <a:r>
                        <a:rPr lang="en-US" sz="2200" dirty="0"/>
                        <a:t>12 months</a:t>
                      </a:r>
                    </a:p>
                  </a:txBody>
                  <a:tcPr marL="137160" marR="0" marT="91440" marB="91440" anchor="ctr">
                    <a:lnL w="6350" cap="flat" cmpd="sng" algn="ctr">
                      <a:no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extLst>
                  <a:ext uri="{0D108BD9-81ED-4DB2-BD59-A6C34878D82A}">
                    <a16:rowId xmlns:a16="http://schemas.microsoft.com/office/drawing/2014/main" val="1837718024"/>
                  </a:ext>
                </a:extLst>
              </a:tr>
              <a:tr h="640080">
                <a:tc>
                  <a:txBody>
                    <a:bodyPr/>
                    <a:lstStyle/>
                    <a:p>
                      <a:pPr algn="l"/>
                      <a:r>
                        <a:rPr lang="en-US" sz="2200" dirty="0">
                          <a:latin typeface="+mj-lt"/>
                        </a:rPr>
                        <a:t>Pay-As-You-Go</a:t>
                      </a:r>
                    </a:p>
                  </a:txBody>
                  <a:tcPr marL="137160" marR="137160" marT="91440" marB="91440" anchor="ctr">
                    <a:lnL w="6350" cap="flat" cmpd="sng" algn="ctr">
                      <a:solidFill>
                        <a:schemeClr val="bg1">
                          <a:lumMod val="75000"/>
                        </a:schemeClr>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bg1">
                        <a:lumMod val="95000"/>
                      </a:schemeClr>
                    </a:solidFill>
                  </a:tcPr>
                </a:tc>
                <a:tc>
                  <a:txBody>
                    <a:bodyPr/>
                    <a:lstStyle/>
                    <a:p>
                      <a:pPr algn="l"/>
                      <a:r>
                        <a:rPr lang="en-US" sz="2200" dirty="0"/>
                        <a:t>Charges you monthly</a:t>
                      </a:r>
                    </a:p>
                  </a:txBody>
                  <a:tcPr marL="137160" marR="137160" marT="91440" marB="91440" anchor="ctr">
                    <a:lnL w="6350" cap="flat" cmpd="sng" algn="ctr">
                      <a:no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extLst>
                  <a:ext uri="{0D108BD9-81ED-4DB2-BD59-A6C34878D82A}">
                    <a16:rowId xmlns:a16="http://schemas.microsoft.com/office/drawing/2014/main" val="2715247879"/>
                  </a:ext>
                </a:extLst>
              </a:tr>
              <a:tr h="640080">
                <a:tc>
                  <a:txBody>
                    <a:bodyPr/>
                    <a:lstStyle/>
                    <a:p>
                      <a:pPr algn="l"/>
                      <a:r>
                        <a:rPr lang="en-US" sz="2200" dirty="0">
                          <a:latin typeface="+mj-lt"/>
                        </a:rPr>
                        <a:t>CSP</a:t>
                      </a:r>
                    </a:p>
                  </a:txBody>
                  <a:tcPr marL="137160" marR="137160" marT="91440" marB="91440" anchor="ctr">
                    <a:lnL w="6350" cap="flat" cmpd="sng" algn="ctr">
                      <a:solidFill>
                        <a:schemeClr val="bg1">
                          <a:lumMod val="75000"/>
                        </a:schemeClr>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bg1">
                        <a:lumMod val="95000"/>
                      </a:schemeClr>
                    </a:solidFill>
                  </a:tcPr>
                </a:tc>
                <a:tc>
                  <a:txBody>
                    <a:bodyPr/>
                    <a:lstStyle/>
                    <a:p>
                      <a:pPr algn="l"/>
                      <a:r>
                        <a:rPr lang="en-US" sz="2200" dirty="0"/>
                        <a:t>Agreement with possible discounts through a Microsoft Cloud Solutions Provider Partner – typically for small to medium businesses</a:t>
                      </a:r>
                    </a:p>
                  </a:txBody>
                  <a:tcPr marL="137160" marR="137160" marT="91440" marB="91440" anchor="ctr">
                    <a:lnL w="6350" cap="flat" cmpd="sng" algn="ctr">
                      <a:no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extLst>
                  <a:ext uri="{0D108BD9-81ED-4DB2-BD59-A6C34878D82A}">
                    <a16:rowId xmlns:a16="http://schemas.microsoft.com/office/drawing/2014/main" val="1168380257"/>
                  </a:ext>
                </a:extLst>
              </a:tr>
              <a:tr h="1005840">
                <a:tc>
                  <a:txBody>
                    <a:bodyPr/>
                    <a:lstStyle/>
                    <a:p>
                      <a:pPr algn="l"/>
                      <a:r>
                        <a:rPr lang="en-US" sz="2200" dirty="0">
                          <a:latin typeface="+mj-lt"/>
                        </a:rPr>
                        <a:t>Enterprise</a:t>
                      </a:r>
                    </a:p>
                  </a:txBody>
                  <a:tcPr marL="137160" marR="137160" marT="91440" marB="91440" anchor="ctr">
                    <a:lnL w="6350" cap="flat" cmpd="sng" algn="ctr">
                      <a:solidFill>
                        <a:schemeClr val="bg1">
                          <a:lumMod val="75000"/>
                        </a:schemeClr>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bg1">
                        <a:lumMod val="95000"/>
                      </a:schemeClr>
                    </a:solidFill>
                  </a:tcPr>
                </a:tc>
                <a:tc>
                  <a:txBody>
                    <a:bodyPr/>
                    <a:lstStyle/>
                    <a:p>
                      <a:pPr algn="l"/>
                      <a:r>
                        <a:rPr lang="en-US" sz="2200" dirty="0"/>
                        <a:t>One agreement, with discounts for new licenses and Software</a:t>
                      </a:r>
                      <a:br>
                        <a:rPr lang="en-US" sz="2200" dirty="0"/>
                      </a:br>
                      <a:r>
                        <a:rPr lang="en-US" sz="2200" dirty="0"/>
                        <a:t>Assurance – targeted at enterprise-scale organizations</a:t>
                      </a:r>
                    </a:p>
                  </a:txBody>
                  <a:tcPr marL="137160" marR="137160" marT="91440" marB="91440" anchor="ctr">
                    <a:lnL w="6350" cap="flat" cmpd="sng" algn="ctr">
                      <a:no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extLst>
                  <a:ext uri="{0D108BD9-81ED-4DB2-BD59-A6C34878D82A}">
                    <a16:rowId xmlns:a16="http://schemas.microsoft.com/office/drawing/2014/main" val="1456433382"/>
                  </a:ext>
                </a:extLst>
              </a:tr>
              <a:tr h="640080">
                <a:tc>
                  <a:txBody>
                    <a:bodyPr/>
                    <a:lstStyle/>
                    <a:p>
                      <a:pPr algn="l"/>
                      <a:r>
                        <a:rPr lang="en-US" sz="2200" dirty="0">
                          <a:latin typeface="+mj-lt"/>
                        </a:rPr>
                        <a:t>Student</a:t>
                      </a:r>
                    </a:p>
                  </a:txBody>
                  <a:tcPr marL="137160" marR="137160" marT="91440" marB="91440" anchor="ctr">
                    <a:lnL w="6350" cap="flat" cmpd="sng" algn="ctr">
                      <a:solidFill>
                        <a:schemeClr val="bg1">
                          <a:lumMod val="75000"/>
                        </a:schemeClr>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bg1">
                        <a:lumMod val="95000"/>
                      </a:schemeClr>
                    </a:solidFill>
                  </a:tcPr>
                </a:tc>
                <a:tc>
                  <a:txBody>
                    <a:bodyPr/>
                    <a:lstStyle/>
                    <a:p>
                      <a:pPr algn="l"/>
                      <a:r>
                        <a:rPr lang="en-US" sz="2200" dirty="0"/>
                        <a:t>Includes $100 for 12 months – must verify student access</a:t>
                      </a:r>
                    </a:p>
                  </a:txBody>
                  <a:tcPr marL="137160" marR="137160" marT="91440" marB="91440" anchor="ctr">
                    <a:lnL w="6350" cap="flat" cmpd="sng" algn="ctr">
                      <a:no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extLst>
                  <a:ext uri="{0D108BD9-81ED-4DB2-BD59-A6C34878D82A}">
                    <a16:rowId xmlns:a16="http://schemas.microsoft.com/office/drawing/2014/main" val="291421379"/>
                  </a:ext>
                </a:extLst>
              </a:tr>
            </a:tbl>
          </a:graphicData>
        </a:graphic>
      </p:graphicFrame>
    </p:spTree>
    <p:extLst>
      <p:ext uri="{BB962C8B-B14F-4D97-AF65-F5344CB8AC3E}">
        <p14:creationId xmlns:p14="http://schemas.microsoft.com/office/powerpoint/2010/main" val="535203732"/>
      </p:ext>
    </p:extLst>
  </p:cSld>
  <p:clrMapOvr>
    <a:masterClrMapping/>
  </p:clrMapOvr>
  <p:transition>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836D09-0E04-479E-9B63-D439C0311456}"/>
              </a:ext>
            </a:extLst>
          </p:cNvPr>
          <p:cNvSpPr>
            <a:spLocks noGrp="1"/>
          </p:cNvSpPr>
          <p:nvPr>
            <p:ph type="title"/>
          </p:nvPr>
        </p:nvSpPr>
        <p:spPr/>
        <p:txBody>
          <a:bodyPr/>
          <a:lstStyle/>
          <a:p>
            <a:r>
              <a:rPr lang="en-US" dirty="0">
                <a:solidFill>
                  <a:schemeClr val="tx1"/>
                </a:solidFill>
                <a:cs typeface="Segoe UI"/>
              </a:rPr>
              <a:t>Implement Cost Management</a:t>
            </a:r>
          </a:p>
        </p:txBody>
      </p:sp>
      <p:sp>
        <p:nvSpPr>
          <p:cNvPr id="9" name="Rectangle 8">
            <a:extLst>
              <a:ext uri="{FF2B5EF4-FFF2-40B4-BE49-F238E27FC236}">
                <a16:creationId xmlns:a16="http://schemas.microsoft.com/office/drawing/2014/main" id="{27D4405C-2FD2-4C4D-B51C-41DD47564413}"/>
              </a:ext>
              <a:ext uri="{C183D7F6-B498-43B3-948B-1728B52AA6E4}">
                <adec:decorative xmlns:adec="http://schemas.microsoft.com/office/drawing/2017/decorative" val="0"/>
              </a:ext>
            </a:extLst>
          </p:cNvPr>
          <p:cNvSpPr/>
          <p:nvPr/>
        </p:nvSpPr>
        <p:spPr bwMode="auto">
          <a:xfrm>
            <a:off x="452438" y="1549083"/>
            <a:ext cx="5458968" cy="1099955"/>
          </a:xfrm>
          <a:prstGeom prst="rect">
            <a:avLst/>
          </a:prstGeom>
          <a:solidFill>
            <a:schemeClr val="bg1">
              <a:lumMod val="95000"/>
            </a:schemeClr>
          </a:solidFill>
          <a:ln w="19050">
            <a:solidFill>
              <a:schemeClr val="bg1">
                <a:lumMod val="9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37160" rIns="182880" bIns="137160" numCol="1" spcCol="0" rtlCol="0" fromWordArt="0" anchor="ctr" anchorCtr="0" forceAA="0" compatLnSpc="1">
            <a:prstTxWarp prst="textNoShape">
              <a:avLst/>
            </a:prstTxWarp>
            <a:noAutofit/>
          </a:bodyPr>
          <a:lstStyle/>
          <a:p>
            <a:pPr>
              <a:spcBef>
                <a:spcPts val="1200"/>
              </a:spcBef>
            </a:pPr>
            <a:r>
              <a:rPr lang="en-US" sz="2400" dirty="0">
                <a:solidFill>
                  <a:schemeClr val="tx1"/>
                </a:solidFill>
              </a:rPr>
              <a:t>Conduct cost analysis</a:t>
            </a:r>
          </a:p>
        </p:txBody>
      </p:sp>
      <p:sp>
        <p:nvSpPr>
          <p:cNvPr id="10" name="Rectangle 9">
            <a:extLst>
              <a:ext uri="{FF2B5EF4-FFF2-40B4-BE49-F238E27FC236}">
                <a16:creationId xmlns:a16="http://schemas.microsoft.com/office/drawing/2014/main" id="{BDEACC38-26B4-45DF-8810-99676B06E4EA}"/>
              </a:ext>
              <a:ext uri="{C183D7F6-B498-43B3-948B-1728B52AA6E4}">
                <adec:decorative xmlns:adec="http://schemas.microsoft.com/office/drawing/2017/decorative" val="0"/>
              </a:ext>
            </a:extLst>
          </p:cNvPr>
          <p:cNvSpPr/>
          <p:nvPr/>
        </p:nvSpPr>
        <p:spPr bwMode="auto">
          <a:xfrm>
            <a:off x="452438" y="2748870"/>
            <a:ext cx="5458968" cy="1099955"/>
          </a:xfrm>
          <a:prstGeom prst="rect">
            <a:avLst/>
          </a:prstGeom>
          <a:solidFill>
            <a:schemeClr val="bg1">
              <a:lumMod val="95000"/>
            </a:schemeClr>
          </a:solidFill>
          <a:ln w="19050">
            <a:solidFill>
              <a:schemeClr val="bg1">
                <a:lumMod val="9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37160" rIns="182880" bIns="137160" numCol="1" spcCol="0" rtlCol="0" fromWordArt="0" anchor="ctr" anchorCtr="0" forceAA="0" compatLnSpc="1">
            <a:prstTxWarp prst="textNoShape">
              <a:avLst/>
            </a:prstTxWarp>
            <a:noAutofit/>
          </a:bodyPr>
          <a:lstStyle/>
          <a:p>
            <a:pPr>
              <a:spcBef>
                <a:spcPts val="1200"/>
              </a:spcBef>
            </a:pPr>
            <a:r>
              <a:rPr lang="en-US" sz="2400">
                <a:solidFill>
                  <a:schemeClr val="tx1"/>
                </a:solidFill>
              </a:rPr>
              <a:t>Create a budget</a:t>
            </a:r>
          </a:p>
        </p:txBody>
      </p:sp>
      <p:sp>
        <p:nvSpPr>
          <p:cNvPr id="11" name="Rectangle 10">
            <a:extLst>
              <a:ext uri="{FF2B5EF4-FFF2-40B4-BE49-F238E27FC236}">
                <a16:creationId xmlns:a16="http://schemas.microsoft.com/office/drawing/2014/main" id="{4CB73FCB-C72E-4FA3-885E-7641168BB5E0}"/>
              </a:ext>
              <a:ext uri="{C183D7F6-B498-43B3-948B-1728B52AA6E4}">
                <adec:decorative xmlns:adec="http://schemas.microsoft.com/office/drawing/2017/decorative" val="0"/>
              </a:ext>
            </a:extLst>
          </p:cNvPr>
          <p:cNvSpPr/>
          <p:nvPr/>
        </p:nvSpPr>
        <p:spPr bwMode="auto">
          <a:xfrm>
            <a:off x="452438" y="3948657"/>
            <a:ext cx="5458968" cy="1099955"/>
          </a:xfrm>
          <a:prstGeom prst="rect">
            <a:avLst/>
          </a:prstGeom>
          <a:solidFill>
            <a:schemeClr val="bg1">
              <a:lumMod val="95000"/>
            </a:schemeClr>
          </a:solidFill>
          <a:ln w="19050">
            <a:solidFill>
              <a:schemeClr val="bg1">
                <a:lumMod val="9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37160" rIns="182880" bIns="137160" numCol="1" spcCol="0" rtlCol="0" fromWordArt="0" anchor="ctr" anchorCtr="0" forceAA="0" compatLnSpc="1">
            <a:prstTxWarp prst="textNoShape">
              <a:avLst/>
            </a:prstTxWarp>
            <a:noAutofit/>
          </a:bodyPr>
          <a:lstStyle/>
          <a:p>
            <a:pPr>
              <a:spcBef>
                <a:spcPts val="1200"/>
              </a:spcBef>
            </a:pPr>
            <a:r>
              <a:rPr lang="en-US" sz="2400">
                <a:solidFill>
                  <a:schemeClr val="tx1"/>
                </a:solidFill>
              </a:rPr>
              <a:t>Review recommendations</a:t>
            </a:r>
          </a:p>
        </p:txBody>
      </p:sp>
      <p:sp>
        <p:nvSpPr>
          <p:cNvPr id="12" name="Rectangle 11">
            <a:extLst>
              <a:ext uri="{FF2B5EF4-FFF2-40B4-BE49-F238E27FC236}">
                <a16:creationId xmlns:a16="http://schemas.microsoft.com/office/drawing/2014/main" id="{E034C78B-EFD9-4C59-8273-8DEBD6A8C249}"/>
              </a:ext>
              <a:ext uri="{C183D7F6-B498-43B3-948B-1728B52AA6E4}">
                <adec:decorative xmlns:adec="http://schemas.microsoft.com/office/drawing/2017/decorative" val="0"/>
              </a:ext>
            </a:extLst>
          </p:cNvPr>
          <p:cNvSpPr/>
          <p:nvPr/>
        </p:nvSpPr>
        <p:spPr bwMode="auto">
          <a:xfrm>
            <a:off x="452438" y="5148444"/>
            <a:ext cx="5458968" cy="1099955"/>
          </a:xfrm>
          <a:prstGeom prst="rect">
            <a:avLst/>
          </a:prstGeom>
          <a:solidFill>
            <a:schemeClr val="bg1">
              <a:lumMod val="95000"/>
            </a:schemeClr>
          </a:solidFill>
          <a:ln w="19050">
            <a:solidFill>
              <a:schemeClr val="bg1">
                <a:lumMod val="9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37160" rIns="182880" bIns="137160" numCol="1" spcCol="0" rtlCol="0" fromWordArt="0" anchor="ctr" anchorCtr="0" forceAA="0" compatLnSpc="1">
            <a:prstTxWarp prst="textNoShape">
              <a:avLst/>
            </a:prstTxWarp>
            <a:noAutofit/>
          </a:bodyPr>
          <a:lstStyle/>
          <a:p>
            <a:pPr>
              <a:spcBef>
                <a:spcPts val="1200"/>
              </a:spcBef>
            </a:pPr>
            <a:r>
              <a:rPr lang="en-US" sz="2400">
                <a:solidFill>
                  <a:schemeClr val="tx1"/>
                </a:solidFill>
              </a:rPr>
              <a:t>Export the data</a:t>
            </a:r>
          </a:p>
        </p:txBody>
      </p:sp>
      <p:pic>
        <p:nvPicPr>
          <p:cNvPr id="13" name="Picture 12" descr="Screenshot of the Cost Management dashboard showing service name and location costs and forecasts">
            <a:extLst>
              <a:ext uri="{FF2B5EF4-FFF2-40B4-BE49-F238E27FC236}">
                <a16:creationId xmlns:a16="http://schemas.microsoft.com/office/drawing/2014/main" id="{EEE54D60-F5F4-43CF-80EB-2DA5282A092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2398" t="-1897" r="-2398" b="-1897"/>
          <a:stretch/>
        </p:blipFill>
        <p:spPr>
          <a:xfrm>
            <a:off x="6037943" y="1549081"/>
            <a:ext cx="5971495" cy="4699318"/>
          </a:xfrm>
          <a:prstGeom prst="rect">
            <a:avLst/>
          </a:prstGeom>
          <a:solidFill>
            <a:schemeClr val="bg1"/>
          </a:solidFill>
          <a:ln w="19050">
            <a:solidFill>
              <a:schemeClr val="bg1">
                <a:lumMod val="95000"/>
              </a:schemeClr>
            </a:solidFill>
            <a:headEnd type="none" w="med" len="med"/>
            <a:tailEnd type="none" w="med" len="med"/>
          </a:ln>
          <a:effectLst/>
        </p:spPr>
      </p:pic>
    </p:spTree>
    <p:extLst>
      <p:ext uri="{BB962C8B-B14F-4D97-AF65-F5344CB8AC3E}">
        <p14:creationId xmlns:p14="http://schemas.microsoft.com/office/powerpoint/2010/main" val="2397246667"/>
      </p:ext>
    </p:extLst>
  </p:cSld>
  <p:clrMapOvr>
    <a:masterClrMapping/>
  </p:clrMapOvr>
  <p:transition>
    <p:fade/>
  </p:transition>
</p:sld>
</file>

<file path=ppt/theme/theme1.xml><?xml version="1.0" encoding="utf-8"?>
<a:theme xmlns:a="http://schemas.openxmlformats.org/drawingml/2006/main" name="Azure 1">
  <a:themeElements>
    <a:clrScheme name="Custom 3">
      <a:dk1>
        <a:srgbClr val="000000"/>
      </a:dk1>
      <a:lt1>
        <a:srgbClr val="FFFFFF"/>
      </a:lt1>
      <a:dk2>
        <a:srgbClr val="0078D3"/>
      </a:dk2>
      <a:lt2>
        <a:srgbClr val="FFFFFF"/>
      </a:lt2>
      <a:accent1>
        <a:srgbClr val="EBEBEB"/>
      </a:accent1>
      <a:accent2>
        <a:srgbClr val="75757A"/>
      </a:accent2>
      <a:accent3>
        <a:srgbClr val="000041"/>
      </a:accent3>
      <a:accent4>
        <a:srgbClr val="0078D3"/>
      </a:accent4>
      <a:accent5>
        <a:srgbClr val="50E6FF"/>
      </a:accent5>
      <a:accent6>
        <a:srgbClr val="EBEBEB"/>
      </a:accent6>
      <a:hlink>
        <a:srgbClr val="0078D4"/>
      </a:hlink>
      <a:folHlink>
        <a:srgbClr val="0078D4"/>
      </a:folHlink>
    </a:clrScheme>
    <a:fontScheme name="Dynamics 365">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ATT_Azure_PowerPoint_Template_Dec19" id="{4D812253-AE16-49B7-9E8B-E155C396F1B1}" vid="{CDFF03D5-E879-4992-95FD-25D14F5B9F5C}"/>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3522</Words>
  <Application>Microsoft Office PowerPoint</Application>
  <PresentationFormat>Custom</PresentationFormat>
  <Paragraphs>501</Paragraphs>
  <Slides>39</Slides>
  <Notes>35</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39</vt:i4>
      </vt:variant>
    </vt:vector>
  </HeadingPairs>
  <TitlesOfParts>
    <vt:vector size="47" baseType="lpstr">
      <vt:lpstr>Arial</vt:lpstr>
      <vt:lpstr>Calibri</vt:lpstr>
      <vt:lpstr>Consolas</vt:lpstr>
      <vt:lpstr>Segoe UI</vt:lpstr>
      <vt:lpstr>Segoe UI Semibold</vt:lpstr>
      <vt:lpstr>Segoe UI VSS (Regular)</vt:lpstr>
      <vt:lpstr>Wingdings</vt:lpstr>
      <vt:lpstr>Azure 1</vt:lpstr>
      <vt:lpstr>AZ-104T00A Module 02: Administer Governance and Compliance</vt:lpstr>
      <vt:lpstr>Administer Governance and Compliance Introduction</vt:lpstr>
      <vt:lpstr>Lesson 01: Configure Subscriptions</vt:lpstr>
      <vt:lpstr>Configure Subscriptions Introduction</vt:lpstr>
      <vt:lpstr>Identify Regions</vt:lpstr>
      <vt:lpstr>Implement Azure Subscriptions</vt:lpstr>
      <vt:lpstr>Obtain a Subscription</vt:lpstr>
      <vt:lpstr>Identify Subscription Usage</vt:lpstr>
      <vt:lpstr>Implement Cost Management</vt:lpstr>
      <vt:lpstr>Apply Resource Tagging</vt:lpstr>
      <vt:lpstr>Apply Cost Savings</vt:lpstr>
      <vt:lpstr>Summary and Resources - Configure Subscriptions</vt:lpstr>
      <vt:lpstr>Lesson 02: Configure Azure Policy</vt:lpstr>
      <vt:lpstr>Configure Azure Policy Introduction</vt:lpstr>
      <vt:lpstr>Create Management Groups</vt:lpstr>
      <vt:lpstr>Implement Azure Policies</vt:lpstr>
      <vt:lpstr>Create Azure Policies</vt:lpstr>
      <vt:lpstr>1. Create Policy Definitions</vt:lpstr>
      <vt:lpstr>2. Create Initiative Definitions</vt:lpstr>
      <vt:lpstr>3. Scope the Initiative Definition</vt:lpstr>
      <vt:lpstr>4. Determine Compliance</vt:lpstr>
      <vt:lpstr>Demonstration – Azure Policy</vt:lpstr>
      <vt:lpstr>Summary and Resources – Configure Azure Policy</vt:lpstr>
      <vt:lpstr>Lesson 03: Configure Role-Based Access Control</vt:lpstr>
      <vt:lpstr>Configure Role-Based Access Control Introduction</vt:lpstr>
      <vt:lpstr>Implement Role-Based Access Control</vt:lpstr>
      <vt:lpstr>Create a Role Definition</vt:lpstr>
      <vt:lpstr>Create a Role Assignment</vt:lpstr>
      <vt:lpstr>Compare Azure RBAC Roles to Azure AD Roles</vt:lpstr>
      <vt:lpstr>Apply RBAC Authentication</vt:lpstr>
      <vt:lpstr>Determine Azure RBAC Roles</vt:lpstr>
      <vt:lpstr>Demonstration – Azure RBAC</vt:lpstr>
      <vt:lpstr>Summary and Resources – Configure RBAC</vt:lpstr>
      <vt:lpstr>Lesson 04: Module 02 Lab</vt:lpstr>
      <vt:lpstr>Lab 02a – Manage Subscriptions and Azure RBAC</vt:lpstr>
      <vt:lpstr>Lab 02a – Architecture diagram</vt:lpstr>
      <vt:lpstr>Lab 02b – Manage Governance via Azure Policy</vt:lpstr>
      <vt:lpstr>Lab 02b – Architecture diagram</vt:lpstr>
      <vt:lpstr>End of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2020-08-04T14:27:23Z</dcterms:created>
  <dcterms:modified xsi:type="dcterms:W3CDTF">2021-07-12T13:50:24Z</dcterms:modified>
</cp:coreProperties>
</file>