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33"/>
  </p:notesMasterIdLst>
  <p:handoutMasterIdLst>
    <p:handoutMasterId r:id="rId34"/>
  </p:handoutMasterIdLst>
  <p:sldIdLst>
    <p:sldId id="2579" r:id="rId2"/>
    <p:sldId id="2462" r:id="rId3"/>
    <p:sldId id="2009" r:id="rId4"/>
    <p:sldId id="2587" r:id="rId5"/>
    <p:sldId id="2588" r:id="rId6"/>
    <p:sldId id="2593" r:id="rId7"/>
    <p:sldId id="2063" r:id="rId8"/>
    <p:sldId id="2454" r:id="rId9"/>
    <p:sldId id="2455" r:id="rId10"/>
    <p:sldId id="2065" r:id="rId11"/>
    <p:sldId id="2590" r:id="rId12"/>
    <p:sldId id="2585" r:id="rId13"/>
    <p:sldId id="2010" r:id="rId14"/>
    <p:sldId id="2589" r:id="rId15"/>
    <p:sldId id="2226" r:id="rId16"/>
    <p:sldId id="2467" r:id="rId17"/>
    <p:sldId id="2459" r:id="rId18"/>
    <p:sldId id="2227" r:id="rId19"/>
    <p:sldId id="2228" r:id="rId20"/>
    <p:sldId id="2465" r:id="rId21"/>
    <p:sldId id="2464" r:id="rId22"/>
    <p:sldId id="2466" r:id="rId23"/>
    <p:sldId id="2422" r:id="rId24"/>
    <p:sldId id="2595" r:id="rId25"/>
    <p:sldId id="2594" r:id="rId26"/>
    <p:sldId id="2580" r:id="rId27"/>
    <p:sldId id="2584" r:id="rId28"/>
    <p:sldId id="2592" r:id="rId29"/>
    <p:sldId id="2591" r:id="rId30"/>
    <p:sldId id="2225" r:id="rId31"/>
    <p:sldId id="2463"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ata Protection" id="{F511C09D-F95E-4F0B-85FA-19918DB0F204}">
          <p14:sldIdLst>
            <p14:sldId id="2579"/>
            <p14:sldId id="2462"/>
            <p14:sldId id="2009"/>
            <p14:sldId id="2587"/>
            <p14:sldId id="2588"/>
            <p14:sldId id="2593"/>
            <p14:sldId id="2063"/>
            <p14:sldId id="2454"/>
            <p14:sldId id="2455"/>
            <p14:sldId id="2065"/>
            <p14:sldId id="2590"/>
            <p14:sldId id="2585"/>
            <p14:sldId id="2010"/>
            <p14:sldId id="2589"/>
            <p14:sldId id="2226"/>
            <p14:sldId id="2467"/>
            <p14:sldId id="2459"/>
            <p14:sldId id="2227"/>
            <p14:sldId id="2228"/>
            <p14:sldId id="2465"/>
            <p14:sldId id="2464"/>
            <p14:sldId id="2466"/>
            <p14:sldId id="2422"/>
            <p14:sldId id="2595"/>
            <p14:sldId id="2594"/>
            <p14:sldId id="2580"/>
            <p14:sldId id="2584"/>
            <p14:sldId id="2592"/>
            <p14:sldId id="2591"/>
          </p14:sldIdLst>
        </p14:section>
        <p14:section name="Extra Optional Slides" id="{47EE68BE-357E-4CB1-817B-3C5429631236}">
          <p14:sldIdLst>
            <p14:sldId id="2225"/>
            <p14:sldId id="246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F2F2F2"/>
    <a:srgbClr val="EBEBEB"/>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78" autoAdjust="0"/>
    <p:restoredTop sz="87303" autoAdjust="0"/>
  </p:normalViewPr>
  <p:slideViewPr>
    <p:cSldViewPr snapToGrid="0">
      <p:cViewPr varScale="1">
        <p:scale>
          <a:sx n="94" d="100"/>
          <a:sy n="94" d="100"/>
        </p:scale>
        <p:origin x="846" y="84"/>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75" d="100"/>
        <a:sy n="75" d="100"/>
      </p:scale>
      <p:origin x="0" y="-92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7/1/2021 4:21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7/1/2021 4:21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4:21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11</a:t>
            </a:fld>
            <a:endParaRPr lang="en-US"/>
          </a:p>
        </p:txBody>
      </p:sp>
    </p:spTree>
    <p:extLst>
      <p:ext uri="{BB962C8B-B14F-4D97-AF65-F5344CB8AC3E}">
        <p14:creationId xmlns:p14="http://schemas.microsoft.com/office/powerpoint/2010/main" val="650651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1694643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242442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 and back up Azure resources (10-15%)</a:t>
            </a:r>
          </a:p>
          <a:p>
            <a:pPr marL="0" indent="0">
              <a:buFont typeface="Arial" panose="020B0604020202020204" pitchFamily="34" charset="0"/>
              <a:buNone/>
            </a:pPr>
            <a:r>
              <a:rPr lang="en-US" dirty="0"/>
              <a:t>Implement backup and recovery</a:t>
            </a:r>
          </a:p>
          <a:p>
            <a:pPr marL="171450" indent="-171450">
              <a:buFont typeface="Arial" panose="020B0604020202020204" pitchFamily="34" charset="0"/>
              <a:buChar char="•"/>
            </a:pPr>
            <a:r>
              <a:rPr lang="en-US" dirty="0"/>
              <a:t>Configure Azure Backup reports</a:t>
            </a:r>
          </a:p>
          <a:p>
            <a:pPr marL="171450" indent="-171450">
              <a:buFont typeface="Arial" panose="020B0604020202020204" pitchFamily="34" charset="0"/>
              <a:buChar char="•"/>
            </a:pPr>
            <a:r>
              <a:rPr lang="en-US" dirty="0"/>
              <a:t>Perform backup and restore operations using the Azure Backup service</a:t>
            </a:r>
          </a:p>
          <a:p>
            <a:pPr marL="171450" indent="-171450">
              <a:buFont typeface="Arial" panose="020B0604020202020204" pitchFamily="34" charset="0"/>
              <a:buChar char="•"/>
            </a:pPr>
            <a:r>
              <a:rPr lang="en-US" dirty="0"/>
              <a:t>Create a recovery services vault</a:t>
            </a:r>
          </a:p>
          <a:p>
            <a:pPr marL="171450" indent="-171450">
              <a:buFont typeface="Arial" panose="020B0604020202020204" pitchFamily="34" charset="0"/>
              <a:buChar char="•"/>
            </a:pPr>
            <a:r>
              <a:rPr lang="en-US" dirty="0"/>
              <a:t>Create and configure backup policy</a:t>
            </a:r>
          </a:p>
          <a:p>
            <a:pPr marL="171450" indent="-171450">
              <a:buFont typeface="Arial" panose="020B0604020202020204" pitchFamily="34" charset="0"/>
              <a:buChar char="•"/>
            </a:pPr>
            <a:r>
              <a:rPr lang="en-US" dirty="0"/>
              <a:t>Perform site-to-site recovery using ASR</a:t>
            </a:r>
          </a:p>
        </p:txBody>
      </p:sp>
      <p:sp>
        <p:nvSpPr>
          <p:cNvPr id="4" name="Slide Number Placeholder 3"/>
          <p:cNvSpPr>
            <a:spLocks noGrp="1"/>
          </p:cNvSpPr>
          <p:nvPr>
            <p:ph type="sldNum" sz="quarter" idx="5"/>
          </p:nvPr>
        </p:nvSpPr>
        <p:spPr/>
        <p:txBody>
          <a:bodyPr/>
          <a:lstStyle/>
          <a:p>
            <a:fld id="{8507DC7E-BC41-4478-BA30-CBCC3A644F0A}" type="slidenum">
              <a:rPr lang="en-US" smtClean="0"/>
              <a:t>14</a:t>
            </a:fld>
            <a:endParaRPr lang="en-US"/>
          </a:p>
        </p:txBody>
      </p:sp>
    </p:spTree>
    <p:extLst>
      <p:ext uri="{BB962C8B-B14F-4D97-AF65-F5344CB8AC3E}">
        <p14:creationId xmlns:p14="http://schemas.microsoft.com/office/powerpoint/2010/main" val="213430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overview of Azure VM backup - https://docs.microsoft.com/en-us/azure/backup/backup-azure-vms-introduction</a:t>
            </a:r>
          </a:p>
          <a:p>
            <a:endParaRPr lang="en-US" dirty="0"/>
          </a:p>
          <a:p>
            <a:r>
              <a:rPr lang="en-US" dirty="0"/>
              <a:t>✔️ Have you tried any of these backup methods? Do you have a backup plan?</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4:21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81138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 snapshot - https://docs.microsoft.com/en-us/azure/virtual-machines/windows/snapshot-copy-managed-disk</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652940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17</a:t>
            </a:fld>
            <a:endParaRPr lang="en-US"/>
          </a:p>
        </p:txBody>
      </p:sp>
    </p:spTree>
    <p:extLst>
      <p:ext uri="{BB962C8B-B14F-4D97-AF65-F5344CB8AC3E}">
        <p14:creationId xmlns:p14="http://schemas.microsoft.com/office/powerpoint/2010/main" val="3674134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ea typeface="+mn-ea"/>
                <a:cs typeface="+mn-cs"/>
              </a:rPr>
              <a:t>Plan your VM backup infrastructure in Azure - https://docs.microsoft.com/en-us/azure/backup/backup-azure-vms-introduction </a:t>
            </a:r>
          </a:p>
          <a:p>
            <a:endParaRPr lang="en-US" dirty="0"/>
          </a:p>
          <a:p>
            <a:r>
              <a:rPr lang="en-US" dirty="0"/>
              <a:t>Tutorial: Back up and restore files for Windows virtual machines in Azure - https://docs.microsoft.com/en-us/azure/virtual-machines/windows/tutorial-backup-vms</a:t>
            </a:r>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4:21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45312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4:21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96413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Soft delete for virtual machines in Azure Backup - https://azure.microsoft.com/en-us/updates/soft-delete-virtual-machine-backup/</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551103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Module overview</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2326139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Site Recovery documentation - https://docs.microsoft.com/en-us/azure/site-recovery/</a:t>
            </a:r>
          </a:p>
          <a:p>
            <a:endParaRPr lang="en-US" dirty="0"/>
          </a:p>
          <a:p>
            <a:r>
              <a:rPr lang="en-US" dirty="0"/>
              <a:t>Concentrate on replication within Azure and not migration scenarios from on-premises. </a:t>
            </a:r>
          </a:p>
          <a:p>
            <a:endParaRPr lang="en-US" dirty="0"/>
          </a:p>
          <a:p>
            <a:r>
              <a:rPr lang="en-US" dirty="0"/>
              <a:t>Note: Physical servers replicated to Azure using Site Recovery can only fail back as VMware VMs. You need a VMware infrastructure in order to fail back.  https://docs.microsoft.com/en-us/azure/site-recovery/physical-to-azure-failover-failback#prepare-for-reprotection-and-failback</a:t>
            </a:r>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4:21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61816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24</a:t>
            </a:fld>
            <a:endParaRPr lang="en-US"/>
          </a:p>
        </p:txBody>
      </p:sp>
    </p:spTree>
    <p:extLst>
      <p:ext uri="{BB962C8B-B14F-4D97-AF65-F5344CB8AC3E}">
        <p14:creationId xmlns:p14="http://schemas.microsoft.com/office/powerpoint/2010/main" val="650651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25</a:t>
            </a:fld>
            <a:endParaRPr lang="en-US"/>
          </a:p>
        </p:txBody>
      </p:sp>
    </p:spTree>
    <p:extLst>
      <p:ext uri="{BB962C8B-B14F-4D97-AF65-F5344CB8AC3E}">
        <p14:creationId xmlns:p14="http://schemas.microsoft.com/office/powerpoint/2010/main" val="1694643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 10 - Implement Data Protection - ESTIMATED DURATION 50 MIN</a:t>
            </a:r>
          </a:p>
          <a:p>
            <a:r>
              <a:rPr lang="en-US" dirty="0"/>
              <a:t>Lab Repository - https://microsoftlearning.github.io/AZ-104-MicrosoftAzureAdministrator/</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27</a:t>
            </a:fld>
            <a:endParaRPr lang="en-US"/>
          </a:p>
        </p:txBody>
      </p:sp>
    </p:spTree>
    <p:extLst>
      <p:ext uri="{BB962C8B-B14F-4D97-AF65-F5344CB8AC3E}">
        <p14:creationId xmlns:p14="http://schemas.microsoft.com/office/powerpoint/2010/main" val="3449783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82" kern="1200">
              <a:solidFill>
                <a:schemeClr val="tx1"/>
              </a:solidFill>
              <a:effectLst/>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01BB6DB-292D-4F55-8FEB-A2186E983E2E}" type="datetime8">
              <a:rPr lang="en-US" smtClean="0"/>
              <a:t>7/1/2021 4:21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925170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382129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Monitor and back up Azure resources (10–15%)</a:t>
            </a:r>
          </a:p>
          <a:p>
            <a:r>
              <a:rPr lang="en-US" b="0" dirty="0">
                <a:solidFill>
                  <a:srgbClr val="000000"/>
                </a:solidFill>
                <a:effectLst/>
                <a:latin typeface="Consolas" panose="020B0609020204030204" pitchFamily="49" charset="0"/>
              </a:rPr>
              <a:t>Implement backup and recovery</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 Recovery Services vault.</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and configure backup policy.</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Perform backup and restore operations by using Azure Backup.</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and review backup reports.</a:t>
            </a:r>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1481036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use Azure Backup? - https://docs.microsoft.com/en-us/azure/backup/backup-introduction-to-azure-backup#why-use-azure-backup </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 What are some of the reasons your organization might choose Azure Backup?</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7/1/2021 4:21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686284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Overview of Backup Center - https://docs.microsoft.com/en-us/azure/backup/backup-center-overview</a:t>
            </a:r>
          </a:p>
          <a:p>
            <a:endParaRPr lang="en-US" sz="1200" dirty="0"/>
          </a:p>
          <a:p>
            <a:r>
              <a:rPr lang="en-US" sz="1200" dirty="0"/>
              <a:t>Supported scenarios</a:t>
            </a:r>
          </a:p>
          <a:p>
            <a:r>
              <a:rPr lang="en-US" sz="1200" dirty="0"/>
              <a:t>Backup Center is currently supported for Azure VM backup, SQL in Azure VM backup, SAP HANA in Azure VM backup, Azure Files backup, Azure Blobs backup, Azure Managed Disks backup, and Azure Database for PostgreSQL Server backup.</a:t>
            </a:r>
          </a:p>
          <a:p>
            <a:br>
              <a:rPr lang="en-US" sz="1200" dirty="0"/>
            </a:br>
            <a:endParaRPr lang="en-US" sz="120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618814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Recovery Services vaults overview - https://docs.microsoft.com/en-us/azure/backup/backup-azure-recovery-services-vault-overview</a:t>
            </a:r>
          </a:p>
          <a:p>
            <a:endParaRPr lang="en-US" dirty="0"/>
          </a:p>
          <a:p>
            <a:r>
              <a:rPr lang="en-US" dirty="0"/>
              <a:t>Create a Recovery Services vault - https://docs.microsoft.com/en-us/azure/backup/backup-create-rs-vault</a:t>
            </a:r>
          </a:p>
          <a:p>
            <a:endParaRPr lang="en-US" dirty="0"/>
          </a:p>
          <a:p>
            <a:r>
              <a:rPr lang="en-US" dirty="0"/>
              <a:t>Soft delete for virtual machines - https://docs.microsoft.com/en-us/azure/backup/soft-delete-virtual-machines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7/1/2021 4:21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167603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8</a:t>
            </a:fld>
            <a:endParaRPr lang="en-US"/>
          </a:p>
        </p:txBody>
      </p:sp>
    </p:spTree>
    <p:extLst>
      <p:ext uri="{BB962C8B-B14F-4D97-AF65-F5344CB8AC3E}">
        <p14:creationId xmlns:p14="http://schemas.microsoft.com/office/powerpoint/2010/main" val="58634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Azure file share backup - https://docs.microsoft.com/en-us/azure/backup/azure-file-share-backup-overview</a:t>
            </a:r>
          </a:p>
          <a:p>
            <a:endParaRPr lang="en-US" dirty="0"/>
          </a:p>
          <a:p>
            <a:endParaRPr lang="en-US" dirty="0"/>
          </a:p>
          <a:p>
            <a:r>
              <a:rPr lang="en-US" dirty="0"/>
              <a:t>Back up Azure file shares - https://docs.microsoft.com/en-us/azure/backup/backup-afs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607748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up Windows Server files and folders to Azure -https://docs.microsoft.com/</a:t>
            </a:r>
            <a:r>
              <a:rPr lang="en-US" dirty="0" err="1"/>
              <a:t>en</a:t>
            </a:r>
            <a:r>
              <a:rPr lang="en-US" dirty="0"/>
              <a:t>-us/azure/backup/backup-windows-with-mars-agent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7/1/2021 4:21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4674534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96F0F67E-10CB-4320-957E-F411407EEF65}"/>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8" y="632779"/>
            <a:ext cx="115712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dirty="0"/>
              <a:t>Title</a:t>
            </a:r>
          </a:p>
        </p:txBody>
      </p:sp>
      <p:sp>
        <p:nvSpPr>
          <p:cNvPr id="4" name="Footer Placeholder 1">
            <a:extLst>
              <a:ext uri="{FF2B5EF4-FFF2-40B4-BE49-F238E27FC236}">
                <a16:creationId xmlns:a16="http://schemas.microsoft.com/office/drawing/2014/main" id="{200029BD-661C-4E97-A7E7-E4AD8F5BBD90}"/>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C63E039F-C7CC-4CA8-9EBC-D2D784278468}"/>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79623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1"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A3E9C9F0-DE81-4DC6-A78E-B56D6E8EF15C}"/>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8372978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19" r:id="rId3"/>
    <p:sldLayoutId id="2147484618"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3.wmf"/><Relationship Id="rId7" Type="http://schemas.openxmlformats.org/officeDocument/2006/relationships/image" Target="../media/image37.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6.wmf"/><Relationship Id="rId5" Type="http://schemas.openxmlformats.org/officeDocument/2006/relationships/image" Target="../media/image35.wmf"/><Relationship Id="rId10" Type="http://schemas.openxmlformats.org/officeDocument/2006/relationships/image" Target="../media/image40.wmf"/><Relationship Id="rId4" Type="http://schemas.openxmlformats.org/officeDocument/2006/relationships/image" Target="../media/image34.wmf"/><Relationship Id="rId9" Type="http://schemas.openxmlformats.org/officeDocument/2006/relationships/image" Target="../media/image39.wmf"/></Relationships>
</file>

<file path=ppt/slides/_rels/slide1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48.wmf"/><Relationship Id="rId13" Type="http://schemas.openxmlformats.org/officeDocument/2006/relationships/image" Target="../media/image17.wmf"/><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6.emf"/><Relationship Id="rId11" Type="http://schemas.openxmlformats.org/officeDocument/2006/relationships/image" Target="../media/image51.png"/><Relationship Id="rId5" Type="http://schemas.openxmlformats.org/officeDocument/2006/relationships/image" Target="../media/image45.emf"/><Relationship Id="rId10" Type="http://schemas.openxmlformats.org/officeDocument/2006/relationships/image" Target="../media/image50.emf"/><Relationship Id="rId4" Type="http://schemas.openxmlformats.org/officeDocument/2006/relationships/image" Target="../media/image44.emf"/><Relationship Id="rId9" Type="http://schemas.openxmlformats.org/officeDocument/2006/relationships/image" Target="../media/image49.emf"/><Relationship Id="rId14" Type="http://schemas.openxmlformats.org/officeDocument/2006/relationships/image" Target="../media/image53.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8.wmf"/><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7.wmf"/></Relationships>
</file>

<file path=ppt/slides/_rels/slide2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svg"/><Relationship Id="rId7" Type="http://schemas.openxmlformats.org/officeDocument/2006/relationships/image" Target="../media/image68.sv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png"/><Relationship Id="rId11" Type="http://schemas.openxmlformats.org/officeDocument/2006/relationships/image" Target="../media/image72.svg"/><Relationship Id="rId5" Type="http://schemas.openxmlformats.org/officeDocument/2006/relationships/image" Target="../media/image66.sv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slides/_rels/slide5.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image" Target="../media/image24.wmf"/></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wmf"/><Relationship Id="rId5" Type="http://schemas.openxmlformats.org/officeDocument/2006/relationships/image" Target="../media/image30.wmf"/><Relationship Id="rId4" Type="http://schemas.openxmlformats.org/officeDocument/2006/relationships/image" Target="../media/image29.wmf"/></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597" y="3101022"/>
            <a:ext cx="4307443" cy="1828800"/>
          </a:xfrm>
        </p:spPr>
        <p:txBody>
          <a:bodyPr/>
          <a:lstStyle/>
          <a:p>
            <a:r>
              <a:rPr lang="en-US" dirty="0"/>
              <a:t>AZ-104T00A</a:t>
            </a:r>
            <a:br>
              <a:rPr lang="en-US" dirty="0"/>
            </a:br>
            <a:r>
              <a:rPr lang="en-US" dirty="0"/>
              <a:t>Module 10: </a:t>
            </a:r>
            <a:br>
              <a:rPr lang="en-US" dirty="0"/>
            </a:br>
            <a:r>
              <a:rPr lang="en-US" dirty="0"/>
              <a:t>Administer Data Protection</a:t>
            </a:r>
          </a:p>
        </p:txBody>
      </p:sp>
    </p:spTree>
    <p:extLst>
      <p:ext uri="{BB962C8B-B14F-4D97-AF65-F5344CB8AC3E}">
        <p14:creationId xmlns:p14="http://schemas.microsoft.com/office/powerpoint/2010/main" val="370656346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the Microsoft Azure Recovery Services Agent</a:t>
            </a:r>
          </a:p>
        </p:txBody>
      </p:sp>
      <p:sp>
        <p:nvSpPr>
          <p:cNvPr id="8" name="Rectangle 7">
            <a:extLst>
              <a:ext uri="{FF2B5EF4-FFF2-40B4-BE49-F238E27FC236}">
                <a16:creationId xmlns:a16="http://schemas.microsoft.com/office/drawing/2014/main" id="{06A994EE-77CF-4804-9703-5E80626C0AE2}"/>
              </a:ext>
              <a:ext uri="{C183D7F6-B498-43B3-948B-1728B52AA6E4}">
                <adec:decorative xmlns:adec="http://schemas.microsoft.com/office/drawing/2017/decorative" val="1"/>
              </a:ext>
            </a:extLst>
          </p:cNvPr>
          <p:cNvSpPr/>
          <p:nvPr/>
        </p:nvSpPr>
        <p:spPr bwMode="auto">
          <a:xfrm>
            <a:off x="427038" y="1262743"/>
            <a:ext cx="11582400" cy="352991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Screenshot of the MARS agent dashboard. Several completed backup jobs are shown">
            <a:extLst>
              <a:ext uri="{FF2B5EF4-FFF2-40B4-BE49-F238E27FC236}">
                <a16:creationId xmlns:a16="http://schemas.microsoft.com/office/drawing/2014/main" id="{14EEFCAF-EAD3-451A-A004-FAB6504AA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3848" y="1492768"/>
            <a:ext cx="7748780" cy="3008894"/>
          </a:xfrm>
          <a:prstGeom prst="rect">
            <a:avLst/>
          </a:prstGeom>
          <a:ln>
            <a:solidFill>
              <a:schemeClr val="tx1"/>
            </a:solidFill>
          </a:ln>
        </p:spPr>
      </p:pic>
      <p:sp>
        <p:nvSpPr>
          <p:cNvPr id="9" name="Freeform: Shape 8">
            <a:extLst>
              <a:ext uri="{FF2B5EF4-FFF2-40B4-BE49-F238E27FC236}">
                <a16:creationId xmlns:a16="http://schemas.microsoft.com/office/drawing/2014/main" id="{D2E1E798-E41B-4186-9DFC-6A5169249139}"/>
              </a:ext>
            </a:extLst>
          </p:cNvPr>
          <p:cNvSpPr/>
          <p:nvPr/>
        </p:nvSpPr>
        <p:spPr>
          <a:xfrm>
            <a:off x="427037" y="4956145"/>
            <a:ext cx="2772988" cy="140560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1200"/>
              </a:spcBef>
            </a:pPr>
            <a:r>
              <a:rPr lang="en-US" dirty="0">
                <a:solidFill>
                  <a:schemeClr val="tx1"/>
                </a:solidFill>
              </a:rPr>
              <a:t>Backup or recover files and folders on physical or virtual Windows OS</a:t>
            </a:r>
            <a:br>
              <a:rPr lang="en-US" dirty="0">
                <a:solidFill>
                  <a:schemeClr val="tx1"/>
                </a:solidFill>
              </a:rPr>
            </a:br>
            <a:r>
              <a:rPr lang="en-US" dirty="0">
                <a:solidFill>
                  <a:schemeClr val="tx1"/>
                </a:solidFill>
              </a:rPr>
              <a:t>(VMs can be on-premises or in Azure)</a:t>
            </a:r>
          </a:p>
        </p:txBody>
      </p:sp>
      <p:sp>
        <p:nvSpPr>
          <p:cNvPr id="10" name="Freeform: Shape 9">
            <a:extLst>
              <a:ext uri="{FF2B5EF4-FFF2-40B4-BE49-F238E27FC236}">
                <a16:creationId xmlns:a16="http://schemas.microsoft.com/office/drawing/2014/main" id="{B72BC599-EEAF-4440-8C45-6903D0D7F4E7}"/>
              </a:ext>
            </a:extLst>
          </p:cNvPr>
          <p:cNvSpPr/>
          <p:nvPr/>
        </p:nvSpPr>
        <p:spPr>
          <a:xfrm>
            <a:off x="3363508" y="4956145"/>
            <a:ext cx="2772988" cy="140560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1200"/>
              </a:spcBef>
            </a:pPr>
            <a:r>
              <a:rPr lang="en-US">
                <a:solidFill>
                  <a:schemeClr val="tx1"/>
                </a:solidFill>
              </a:rPr>
              <a:t>No separate backup server required</a:t>
            </a:r>
          </a:p>
        </p:txBody>
      </p:sp>
      <p:sp>
        <p:nvSpPr>
          <p:cNvPr id="11" name="Freeform: Shape 10">
            <a:extLst>
              <a:ext uri="{FF2B5EF4-FFF2-40B4-BE49-F238E27FC236}">
                <a16:creationId xmlns:a16="http://schemas.microsoft.com/office/drawing/2014/main" id="{76396755-B700-478E-84EE-2B92573961F2}"/>
              </a:ext>
            </a:extLst>
          </p:cNvPr>
          <p:cNvSpPr/>
          <p:nvPr/>
        </p:nvSpPr>
        <p:spPr>
          <a:xfrm>
            <a:off x="6299979" y="4956145"/>
            <a:ext cx="2772988" cy="140560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1200"/>
              </a:spcBef>
            </a:pPr>
            <a:r>
              <a:rPr lang="en-US">
                <a:solidFill>
                  <a:schemeClr val="tx1"/>
                </a:solidFill>
              </a:rPr>
              <a:t>Not application aware; file, folder, and volume-level restore only</a:t>
            </a:r>
          </a:p>
        </p:txBody>
      </p:sp>
      <p:sp>
        <p:nvSpPr>
          <p:cNvPr id="12" name="Freeform: Shape 11">
            <a:extLst>
              <a:ext uri="{FF2B5EF4-FFF2-40B4-BE49-F238E27FC236}">
                <a16:creationId xmlns:a16="http://schemas.microsoft.com/office/drawing/2014/main" id="{896009CC-14B0-4941-ACBB-7F661566C0C6}"/>
              </a:ext>
            </a:extLst>
          </p:cNvPr>
          <p:cNvSpPr/>
          <p:nvPr/>
        </p:nvSpPr>
        <p:spPr>
          <a:xfrm>
            <a:off x="9236449" y="4956145"/>
            <a:ext cx="2772988" cy="140560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1200"/>
              </a:spcBef>
            </a:pPr>
            <a:r>
              <a:rPr lang="en-US">
                <a:solidFill>
                  <a:schemeClr val="tx1"/>
                </a:solidFill>
              </a:rPr>
              <a:t>No support for Linux</a:t>
            </a:r>
          </a:p>
        </p:txBody>
      </p:sp>
    </p:spTree>
    <p:extLst>
      <p:ext uri="{BB962C8B-B14F-4D97-AF65-F5344CB8AC3E}">
        <p14:creationId xmlns:p14="http://schemas.microsoft.com/office/powerpoint/2010/main" val="219761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C318C-D460-4281-8715-EEEC41CC4311}"/>
              </a:ext>
            </a:extLst>
          </p:cNvPr>
          <p:cNvSpPr>
            <a:spLocks noGrp="1"/>
          </p:cNvSpPr>
          <p:nvPr>
            <p:ph type="title"/>
          </p:nvPr>
        </p:nvSpPr>
        <p:spPr/>
        <p:txBody>
          <a:bodyPr/>
          <a:lstStyle/>
          <a:p>
            <a:r>
              <a:rPr lang="en-US" dirty="0"/>
              <a:t>Demonstration – Backup Files and Folders</a:t>
            </a:r>
          </a:p>
        </p:txBody>
      </p:sp>
      <p:pic>
        <p:nvPicPr>
          <p:cNvPr id="76" name="Picture 75" descr="Icon of a security lock">
            <a:extLst>
              <a:ext uri="{FF2B5EF4-FFF2-40B4-BE49-F238E27FC236}">
                <a16:creationId xmlns:a16="http://schemas.microsoft.com/office/drawing/2014/main" id="{F7164F25-1081-450E-9979-1CCD93989C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241" y="1433305"/>
            <a:ext cx="868680" cy="868680"/>
          </a:xfrm>
          <a:prstGeom prst="rect">
            <a:avLst/>
          </a:prstGeom>
        </p:spPr>
      </p:pic>
      <p:sp>
        <p:nvSpPr>
          <p:cNvPr id="116" name="Rectangle 115">
            <a:extLst>
              <a:ext uri="{FF2B5EF4-FFF2-40B4-BE49-F238E27FC236}">
                <a16:creationId xmlns:a16="http://schemas.microsoft.com/office/drawing/2014/main" id="{564566CE-01AD-4174-A545-1458DE0F1556}"/>
              </a:ext>
            </a:extLst>
          </p:cNvPr>
          <p:cNvSpPr/>
          <p:nvPr/>
        </p:nvSpPr>
        <p:spPr bwMode="auto">
          <a:xfrm>
            <a:off x="1547335" y="1349374"/>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Create a Recovery Services vault</a:t>
            </a:r>
          </a:p>
        </p:txBody>
      </p:sp>
      <p:cxnSp>
        <p:nvCxnSpPr>
          <p:cNvPr id="143" name="Straight Connector 142">
            <a:extLst>
              <a:ext uri="{FF2B5EF4-FFF2-40B4-BE49-F238E27FC236}">
                <a16:creationId xmlns:a16="http://schemas.microsoft.com/office/drawing/2014/main" id="{9F46FBF8-F3A9-4F6F-B540-E8E524FA2478}"/>
              </a:ext>
              <a:ext uri="{C183D7F6-B498-43B3-948B-1728B52AA6E4}">
                <adec:decorative xmlns:adec="http://schemas.microsoft.com/office/drawing/2017/decorative" val="1"/>
              </a:ext>
            </a:extLst>
          </p:cNvPr>
          <p:cNvCxnSpPr>
            <a:cxnSpLocks/>
          </p:cNvCxnSpPr>
          <p:nvPr/>
        </p:nvCxnSpPr>
        <p:spPr>
          <a:xfrm>
            <a:off x="1547335" y="2536705"/>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6" name="Picture 165" descr="Icon of multiple small rectangles">
            <a:extLst>
              <a:ext uri="{FF2B5EF4-FFF2-40B4-BE49-F238E27FC236}">
                <a16:creationId xmlns:a16="http://schemas.microsoft.com/office/drawing/2014/main" id="{177F0A09-010C-41C2-B83B-AAC6439FB8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241" y="2772379"/>
            <a:ext cx="868680" cy="870204"/>
          </a:xfrm>
          <a:prstGeom prst="rect">
            <a:avLst/>
          </a:prstGeom>
        </p:spPr>
      </p:pic>
      <p:sp>
        <p:nvSpPr>
          <p:cNvPr id="174" name="Rectangle 173">
            <a:extLst>
              <a:ext uri="{FF2B5EF4-FFF2-40B4-BE49-F238E27FC236}">
                <a16:creationId xmlns:a16="http://schemas.microsoft.com/office/drawing/2014/main" id="{B9E8BF8E-115F-4A7A-A794-8337CEE1D898}"/>
              </a:ext>
            </a:extLst>
          </p:cNvPr>
          <p:cNvSpPr/>
          <p:nvPr/>
        </p:nvSpPr>
        <p:spPr bwMode="auto">
          <a:xfrm>
            <a:off x="1547335" y="2694168"/>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dirty="0">
                <a:solidFill>
                  <a:schemeClr val="tx1"/>
                </a:solidFill>
              </a:rPr>
              <a:t>Configure the vault</a:t>
            </a:r>
          </a:p>
        </p:txBody>
      </p:sp>
      <p:cxnSp>
        <p:nvCxnSpPr>
          <p:cNvPr id="196" name="Straight Connector 195">
            <a:extLst>
              <a:ext uri="{FF2B5EF4-FFF2-40B4-BE49-F238E27FC236}">
                <a16:creationId xmlns:a16="http://schemas.microsoft.com/office/drawing/2014/main" id="{296A3EAD-FDB4-4A73-A6AB-1BE244D79454}"/>
              </a:ext>
              <a:ext uri="{C183D7F6-B498-43B3-948B-1728B52AA6E4}">
                <adec:decorative xmlns:adec="http://schemas.microsoft.com/office/drawing/2017/decorative" val="1"/>
              </a:ext>
            </a:extLst>
          </p:cNvPr>
          <p:cNvCxnSpPr>
            <a:cxnSpLocks/>
          </p:cNvCxnSpPr>
          <p:nvPr/>
        </p:nvCxnSpPr>
        <p:spPr>
          <a:xfrm>
            <a:off x="1547335" y="3875779"/>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15" name="Picture 214" descr="Icon of a arrow pointing downward">
            <a:extLst>
              <a:ext uri="{FF2B5EF4-FFF2-40B4-BE49-F238E27FC236}">
                <a16:creationId xmlns:a16="http://schemas.microsoft.com/office/drawing/2014/main" id="{D93533CB-F3D2-4C1B-8F77-D0A4A3A4D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241" y="4110499"/>
            <a:ext cx="868680" cy="868680"/>
          </a:xfrm>
          <a:prstGeom prst="rect">
            <a:avLst/>
          </a:prstGeom>
        </p:spPr>
      </p:pic>
      <p:sp>
        <p:nvSpPr>
          <p:cNvPr id="223" name="Rectangle 222">
            <a:extLst>
              <a:ext uri="{FF2B5EF4-FFF2-40B4-BE49-F238E27FC236}">
                <a16:creationId xmlns:a16="http://schemas.microsoft.com/office/drawing/2014/main" id="{487F8A2D-CE72-45D5-8D89-250B3C94F1A0}"/>
              </a:ext>
            </a:extLst>
          </p:cNvPr>
          <p:cNvSpPr/>
          <p:nvPr/>
        </p:nvSpPr>
        <p:spPr bwMode="auto">
          <a:xfrm>
            <a:off x="1547335" y="4038962"/>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Install and register the agent</a:t>
            </a:r>
          </a:p>
        </p:txBody>
      </p:sp>
      <p:cxnSp>
        <p:nvCxnSpPr>
          <p:cNvPr id="241" name="Straight Connector 240">
            <a:extLst>
              <a:ext uri="{FF2B5EF4-FFF2-40B4-BE49-F238E27FC236}">
                <a16:creationId xmlns:a16="http://schemas.microsoft.com/office/drawing/2014/main" id="{D0A3602B-C14C-44AC-A8F7-E49B8A0EDF23}"/>
              </a:ext>
              <a:ext uri="{C183D7F6-B498-43B3-948B-1728B52AA6E4}">
                <adec:decorative xmlns:adec="http://schemas.microsoft.com/office/drawing/2017/decorative" val="1"/>
              </a:ext>
            </a:extLst>
          </p:cNvPr>
          <p:cNvCxnSpPr>
            <a:cxnSpLocks/>
          </p:cNvCxnSpPr>
          <p:nvPr/>
        </p:nvCxnSpPr>
        <p:spPr>
          <a:xfrm>
            <a:off x="1547335" y="5214853"/>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55" name="Picture 254" descr="Icon of a 3 circles in 3 separate squares">
            <a:extLst>
              <a:ext uri="{FF2B5EF4-FFF2-40B4-BE49-F238E27FC236}">
                <a16:creationId xmlns:a16="http://schemas.microsoft.com/office/drawing/2014/main" id="{6ABBD580-5BF0-4700-9C80-E0B3F93515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7241" y="5449570"/>
            <a:ext cx="870204" cy="868680"/>
          </a:xfrm>
          <a:prstGeom prst="rect">
            <a:avLst/>
          </a:prstGeom>
        </p:spPr>
      </p:pic>
      <p:sp>
        <p:nvSpPr>
          <p:cNvPr id="263" name="Rectangle 262">
            <a:extLst>
              <a:ext uri="{FF2B5EF4-FFF2-40B4-BE49-F238E27FC236}">
                <a16:creationId xmlns:a16="http://schemas.microsoft.com/office/drawing/2014/main" id="{4F56C8C0-51AB-458E-B7F7-7810C9E1F662}"/>
              </a:ext>
            </a:extLst>
          </p:cNvPr>
          <p:cNvSpPr/>
          <p:nvPr/>
        </p:nvSpPr>
        <p:spPr bwMode="auto">
          <a:xfrm>
            <a:off x="1547335" y="5383754"/>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Create the backup policy</a:t>
            </a:r>
          </a:p>
        </p:txBody>
      </p:sp>
      <p:pic>
        <p:nvPicPr>
          <p:cNvPr id="277" name="Picture 276" descr="Icon of a gear and a arrow going across it">
            <a:extLst>
              <a:ext uri="{FF2B5EF4-FFF2-40B4-BE49-F238E27FC236}">
                <a16:creationId xmlns:a16="http://schemas.microsoft.com/office/drawing/2014/main" id="{2BF02F0A-C8B8-4417-906C-BB136B34182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77611" y="1433305"/>
            <a:ext cx="868680" cy="868680"/>
          </a:xfrm>
          <a:prstGeom prst="rect">
            <a:avLst/>
          </a:prstGeom>
        </p:spPr>
      </p:pic>
      <p:sp>
        <p:nvSpPr>
          <p:cNvPr id="291" name="Rectangle 290">
            <a:extLst>
              <a:ext uri="{FF2B5EF4-FFF2-40B4-BE49-F238E27FC236}">
                <a16:creationId xmlns:a16="http://schemas.microsoft.com/office/drawing/2014/main" id="{511DCF9D-FF54-480E-BC4F-47FC4290CFE4}"/>
              </a:ext>
            </a:extLst>
          </p:cNvPr>
          <p:cNvSpPr/>
          <p:nvPr/>
        </p:nvSpPr>
        <p:spPr bwMode="auto">
          <a:xfrm>
            <a:off x="7411713" y="1349374"/>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Backup files and folders</a:t>
            </a:r>
          </a:p>
        </p:txBody>
      </p:sp>
      <p:cxnSp>
        <p:nvCxnSpPr>
          <p:cNvPr id="300" name="Straight Connector 299">
            <a:extLst>
              <a:ext uri="{FF2B5EF4-FFF2-40B4-BE49-F238E27FC236}">
                <a16:creationId xmlns:a16="http://schemas.microsoft.com/office/drawing/2014/main" id="{A45A768A-5A73-4A87-83BC-263DBBD0C659}"/>
              </a:ext>
              <a:ext uri="{C183D7F6-B498-43B3-948B-1728B52AA6E4}">
                <adec:decorative xmlns:adec="http://schemas.microsoft.com/office/drawing/2017/decorative" val="1"/>
              </a:ext>
            </a:extLst>
          </p:cNvPr>
          <p:cNvCxnSpPr>
            <a:cxnSpLocks/>
          </p:cNvCxnSpPr>
          <p:nvPr/>
        </p:nvCxnSpPr>
        <p:spPr>
          <a:xfrm>
            <a:off x="7411713" y="2536705"/>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14" name="Picture 313" descr="Icon of a gear inside a circle">
            <a:extLst>
              <a:ext uri="{FF2B5EF4-FFF2-40B4-BE49-F238E27FC236}">
                <a16:creationId xmlns:a16="http://schemas.microsoft.com/office/drawing/2014/main" id="{D01EABE5-4D0D-4625-9E37-C8360789F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76657" y="2772379"/>
            <a:ext cx="868680" cy="868680"/>
          </a:xfrm>
          <a:prstGeom prst="rect">
            <a:avLst/>
          </a:prstGeom>
        </p:spPr>
      </p:pic>
      <p:sp>
        <p:nvSpPr>
          <p:cNvPr id="317" name="Rectangle 316">
            <a:extLst>
              <a:ext uri="{FF2B5EF4-FFF2-40B4-BE49-F238E27FC236}">
                <a16:creationId xmlns:a16="http://schemas.microsoft.com/office/drawing/2014/main" id="{E926C5A2-2F2D-4993-8861-B63C8D7256BD}"/>
              </a:ext>
            </a:extLst>
          </p:cNvPr>
          <p:cNvSpPr/>
          <p:nvPr/>
        </p:nvSpPr>
        <p:spPr bwMode="auto">
          <a:xfrm>
            <a:off x="7411713" y="2694168"/>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dirty="0">
                <a:solidFill>
                  <a:schemeClr val="tx1"/>
                </a:solidFill>
              </a:rPr>
              <a:t>Explore the recover settings</a:t>
            </a:r>
          </a:p>
        </p:txBody>
      </p:sp>
      <p:cxnSp>
        <p:nvCxnSpPr>
          <p:cNvPr id="332" name="Straight Connector 331">
            <a:extLst>
              <a:ext uri="{FF2B5EF4-FFF2-40B4-BE49-F238E27FC236}">
                <a16:creationId xmlns:a16="http://schemas.microsoft.com/office/drawing/2014/main" id="{F214E80B-E05D-4719-A74C-952A19277DC9}"/>
              </a:ext>
              <a:ext uri="{C183D7F6-B498-43B3-948B-1728B52AA6E4}">
                <adec:decorative xmlns:adec="http://schemas.microsoft.com/office/drawing/2017/decorative" val="1"/>
              </a:ext>
            </a:extLst>
          </p:cNvPr>
          <p:cNvCxnSpPr>
            <a:cxnSpLocks/>
          </p:cNvCxnSpPr>
          <p:nvPr/>
        </p:nvCxnSpPr>
        <p:spPr>
          <a:xfrm>
            <a:off x="7411713" y="3875779"/>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39" name="Picture 338" descr="Icon of a magnifying glass">
            <a:extLst>
              <a:ext uri="{FF2B5EF4-FFF2-40B4-BE49-F238E27FC236}">
                <a16:creationId xmlns:a16="http://schemas.microsoft.com/office/drawing/2014/main" id="{698CDB9A-DC86-4864-A61D-C55F4A49553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76657" y="4110499"/>
            <a:ext cx="868680" cy="868680"/>
          </a:xfrm>
          <a:prstGeom prst="rect">
            <a:avLst/>
          </a:prstGeom>
        </p:spPr>
      </p:pic>
      <p:sp>
        <p:nvSpPr>
          <p:cNvPr id="341" name="Rectangle 340">
            <a:extLst>
              <a:ext uri="{FF2B5EF4-FFF2-40B4-BE49-F238E27FC236}">
                <a16:creationId xmlns:a16="http://schemas.microsoft.com/office/drawing/2014/main" id="{E20A14C5-2812-464F-9627-43472805942A}"/>
              </a:ext>
            </a:extLst>
          </p:cNvPr>
          <p:cNvSpPr/>
          <p:nvPr/>
        </p:nvSpPr>
        <p:spPr bwMode="auto">
          <a:xfrm>
            <a:off x="7411713" y="4038962"/>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Explore the backup properties</a:t>
            </a:r>
          </a:p>
        </p:txBody>
      </p:sp>
      <p:cxnSp>
        <p:nvCxnSpPr>
          <p:cNvPr id="346" name="Straight Connector 345">
            <a:extLst>
              <a:ext uri="{FF2B5EF4-FFF2-40B4-BE49-F238E27FC236}">
                <a16:creationId xmlns:a16="http://schemas.microsoft.com/office/drawing/2014/main" id="{ECE76EF9-C918-455C-A39D-C53715715164}"/>
              </a:ext>
              <a:ext uri="{C183D7F6-B498-43B3-948B-1728B52AA6E4}">
                <adec:decorative xmlns:adec="http://schemas.microsoft.com/office/drawing/2017/decorative" val="1"/>
              </a:ext>
            </a:extLst>
          </p:cNvPr>
          <p:cNvCxnSpPr>
            <a:cxnSpLocks/>
          </p:cNvCxnSpPr>
          <p:nvPr/>
        </p:nvCxnSpPr>
        <p:spPr>
          <a:xfrm>
            <a:off x="7411713" y="5214853"/>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49" name="Picture 348" descr="Icon of a cross inside a rectangle">
            <a:extLst>
              <a:ext uri="{FF2B5EF4-FFF2-40B4-BE49-F238E27FC236}">
                <a16:creationId xmlns:a16="http://schemas.microsoft.com/office/drawing/2014/main" id="{15B538D1-92F7-4010-A627-8C7CB92BB0C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76657" y="5448046"/>
            <a:ext cx="868680" cy="870204"/>
          </a:xfrm>
          <a:prstGeom prst="rect">
            <a:avLst/>
          </a:prstGeom>
        </p:spPr>
      </p:pic>
      <p:sp>
        <p:nvSpPr>
          <p:cNvPr id="350" name="Rectangle 349">
            <a:extLst>
              <a:ext uri="{FF2B5EF4-FFF2-40B4-BE49-F238E27FC236}">
                <a16:creationId xmlns:a16="http://schemas.microsoft.com/office/drawing/2014/main" id="{DD26D1A7-3879-4D4E-9364-0B8230A0DA6F}"/>
              </a:ext>
            </a:extLst>
          </p:cNvPr>
          <p:cNvSpPr/>
          <p:nvPr/>
        </p:nvSpPr>
        <p:spPr bwMode="auto">
          <a:xfrm>
            <a:off x="7411713" y="5383754"/>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Delete your backup schedule</a:t>
            </a:r>
          </a:p>
        </p:txBody>
      </p:sp>
    </p:spTree>
    <p:extLst>
      <p:ext uri="{BB962C8B-B14F-4D97-AF65-F5344CB8AC3E}">
        <p14:creationId xmlns:p14="http://schemas.microsoft.com/office/powerpoint/2010/main" val="427317556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EE5BF00A-4CC1-4D4D-AA47-FC2B94A29F42}"/>
              </a:ext>
            </a:extLst>
          </p:cNvPr>
          <p:cNvSpPr>
            <a:spLocks noGrp="1"/>
          </p:cNvSpPr>
          <p:nvPr>
            <p:ph type="title"/>
          </p:nvPr>
        </p:nvSpPr>
        <p:spPr>
          <a:xfrm>
            <a:off x="427040" y="632779"/>
            <a:ext cx="11571285" cy="411162"/>
          </a:xfrm>
        </p:spPr>
        <p:txBody>
          <a:bodyPr/>
          <a:lstStyle/>
          <a:p>
            <a:r>
              <a:rPr lang="en-US" dirty="0"/>
              <a:t>Summary and Resources – Configure File and Folder Backups</a:t>
            </a:r>
            <a:endParaRPr lang="en-IN" dirty="0"/>
          </a:p>
        </p:txBody>
      </p:sp>
      <p:sp>
        <p:nvSpPr>
          <p:cNvPr id="8" name="Rectangle 7">
            <a:extLst>
              <a:ext uri="{FF2B5EF4-FFF2-40B4-BE49-F238E27FC236}">
                <a16:creationId xmlns:a16="http://schemas.microsoft.com/office/drawing/2014/main" id="{36DF4E9F-8022-4725-ADA7-DEEFCAAEA01C}"/>
              </a:ext>
            </a:extLst>
          </p:cNvPr>
          <p:cNvSpPr/>
          <p:nvPr/>
        </p:nvSpPr>
        <p:spPr bwMode="auto">
          <a:xfrm>
            <a:off x="427040" y="1452236"/>
            <a:ext cx="3913354"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pPr>
            <a:r>
              <a:rPr lang="en-US" sz="2200" dirty="0">
                <a:solidFill>
                  <a:schemeClr val="bg1"/>
                </a:solidFill>
                <a:latin typeface="+mj-lt"/>
              </a:rPr>
              <a:t>Knowledge Check Questions</a:t>
            </a:r>
          </a:p>
        </p:txBody>
      </p:sp>
      <p:sp>
        <p:nvSpPr>
          <p:cNvPr id="9" name="Rectangle 8">
            <a:extLst>
              <a:ext uri="{FF2B5EF4-FFF2-40B4-BE49-F238E27FC236}">
                <a16:creationId xmlns:a16="http://schemas.microsoft.com/office/drawing/2014/main" id="{4D4E2B00-A785-4F5D-9105-246DE5C69F05}"/>
              </a:ext>
            </a:extLst>
          </p:cNvPr>
          <p:cNvSpPr/>
          <p:nvPr/>
        </p:nvSpPr>
        <p:spPr bwMode="auto">
          <a:xfrm>
            <a:off x="4498041" y="1452236"/>
            <a:ext cx="7511397"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pPr>
            <a:r>
              <a:rPr lang="en-US" sz="2200" dirty="0">
                <a:solidFill>
                  <a:schemeClr val="bg1"/>
                </a:solidFill>
                <a:latin typeface="+mj-lt"/>
              </a:rPr>
              <a:t>Microsoft Learn Modules (docs.microsoft.com/Learn)</a:t>
            </a:r>
          </a:p>
        </p:txBody>
      </p:sp>
      <p:sp>
        <p:nvSpPr>
          <p:cNvPr id="10" name="Rectangle 9">
            <a:extLst>
              <a:ext uri="{FF2B5EF4-FFF2-40B4-BE49-F238E27FC236}">
                <a16:creationId xmlns:a16="http://schemas.microsoft.com/office/drawing/2014/main" id="{05E25503-0434-4D2F-A994-39389EE3083D}"/>
              </a:ext>
            </a:extLst>
          </p:cNvPr>
          <p:cNvSpPr/>
          <p:nvPr/>
        </p:nvSpPr>
        <p:spPr>
          <a:xfrm>
            <a:off x="4498041" y="2182737"/>
            <a:ext cx="7739355" cy="66680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800100">
              <a:spcBef>
                <a:spcPct val="0"/>
              </a:spcBef>
              <a:spcAft>
                <a:spcPct val="35000"/>
              </a:spcAft>
            </a:pPr>
            <a:r>
              <a:rPr lang="en-US" sz="2000" dirty="0">
                <a:solidFill>
                  <a:schemeClr val="tx1"/>
                </a:solidFill>
              </a:rPr>
              <a:t>Implement hybrid backup and recovery with Windows Server IaaS</a:t>
            </a:r>
          </a:p>
        </p:txBody>
      </p:sp>
      <p:cxnSp>
        <p:nvCxnSpPr>
          <p:cNvPr id="11" name="Straight Connector 10">
            <a:extLst>
              <a:ext uri="{FF2B5EF4-FFF2-40B4-BE49-F238E27FC236}">
                <a16:creationId xmlns:a16="http://schemas.microsoft.com/office/drawing/2014/main" id="{FCD11A4C-CC2C-422A-9B61-B478EA7E5494}"/>
              </a:ext>
              <a:ext uri="{C183D7F6-B498-43B3-948B-1728B52AA6E4}">
                <adec:decorative xmlns:adec="http://schemas.microsoft.com/office/drawing/2017/decorative" val="1"/>
              </a:ext>
            </a:extLst>
          </p:cNvPr>
          <p:cNvCxnSpPr>
            <a:cxnSpLocks/>
          </p:cNvCxnSpPr>
          <p:nvPr/>
        </p:nvCxnSpPr>
        <p:spPr>
          <a:xfrm>
            <a:off x="4498041" y="2938430"/>
            <a:ext cx="751139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0B06E47-6B08-44B8-922B-872989083CF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394" y="2849545"/>
            <a:ext cx="1494645" cy="2173707"/>
          </a:xfrm>
          <a:prstGeom prst="rect">
            <a:avLst/>
          </a:prstGeom>
        </p:spPr>
      </p:pic>
    </p:spTree>
    <p:extLst>
      <p:ext uri="{BB962C8B-B14F-4D97-AF65-F5344CB8AC3E}">
        <p14:creationId xmlns:p14="http://schemas.microsoft.com/office/powerpoint/2010/main" val="262476633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Lesson 02: Configure Virtual Machine Backups</a:t>
            </a:r>
          </a:p>
        </p:txBody>
      </p:sp>
      <p:pic>
        <p:nvPicPr>
          <p:cNvPr id="6" name="Picture 5" descr="Icon of a webpage showing a product symbol">
            <a:extLst>
              <a:ext uri="{FF2B5EF4-FFF2-40B4-BE49-F238E27FC236}">
                <a16:creationId xmlns:a16="http://schemas.microsoft.com/office/drawing/2014/main" id="{62CF9DA0-5635-4DDE-928F-39995CC037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7710" y="3078890"/>
            <a:ext cx="1216590" cy="912944"/>
          </a:xfrm>
          <a:prstGeom prst="rect">
            <a:avLst/>
          </a:prstGeom>
        </p:spPr>
      </p:pic>
    </p:spTree>
    <p:extLst>
      <p:ext uri="{BB962C8B-B14F-4D97-AF65-F5344CB8AC3E}">
        <p14:creationId xmlns:p14="http://schemas.microsoft.com/office/powerpoint/2010/main" val="228663736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E22BA-A9AE-4921-BAF7-F996DC95545B}"/>
              </a:ext>
              <a:ext uri="{C183D7F6-B498-43B3-948B-1728B52AA6E4}">
                <adec:decorative xmlns:adec="http://schemas.microsoft.com/office/drawing/2017/decorative" val="0"/>
              </a:ext>
            </a:extLst>
          </p:cNvPr>
          <p:cNvSpPr>
            <a:spLocks noGrp="1"/>
          </p:cNvSpPr>
          <p:nvPr>
            <p:ph type="title"/>
          </p:nvPr>
        </p:nvSpPr>
        <p:spPr>
          <a:xfrm>
            <a:off x="465139" y="2420045"/>
            <a:ext cx="2506662" cy="2154436"/>
          </a:xfrm>
        </p:spPr>
        <p:txBody>
          <a:bodyPr/>
          <a:lstStyle/>
          <a:p>
            <a:pPr>
              <a:lnSpc>
                <a:spcPct val="100000"/>
              </a:lnSpc>
            </a:pPr>
            <a:r>
              <a:rPr lang="en-US" spc="0" dirty="0"/>
              <a:t>Configure</a:t>
            </a:r>
            <a:br>
              <a:rPr lang="en-US" spc="0" dirty="0"/>
            </a:br>
            <a:r>
              <a:rPr lang="en-US" spc="0" dirty="0"/>
              <a:t>V</a:t>
            </a:r>
            <a:r>
              <a:rPr lang="en-US" spc="0" dirty="0">
                <a:solidFill>
                  <a:schemeClr val="bg1"/>
                </a:solidFill>
              </a:rPr>
              <a:t>irtual </a:t>
            </a:r>
            <a:r>
              <a:rPr lang="en-US" spc="0" dirty="0"/>
              <a:t>M</a:t>
            </a:r>
            <a:r>
              <a:rPr lang="en-US" spc="0" dirty="0">
                <a:solidFill>
                  <a:schemeClr val="bg1"/>
                </a:solidFill>
              </a:rPr>
              <a:t>achine </a:t>
            </a:r>
            <a:r>
              <a:rPr lang="en-US" spc="0" dirty="0"/>
              <a:t>B</a:t>
            </a:r>
            <a:r>
              <a:rPr lang="en-US" spc="0" dirty="0">
                <a:solidFill>
                  <a:schemeClr val="bg1"/>
                </a:solidFill>
              </a:rPr>
              <a:t>ackups Introduction</a:t>
            </a:r>
          </a:p>
        </p:txBody>
      </p:sp>
      <p:sp>
        <p:nvSpPr>
          <p:cNvPr id="4" name="Text Placeholder 2">
            <a:extLst>
              <a:ext uri="{FF2B5EF4-FFF2-40B4-BE49-F238E27FC236}">
                <a16:creationId xmlns:a16="http://schemas.microsoft.com/office/drawing/2014/main" id="{3BB2BC06-AD7B-4160-AF18-683ABA3A835B}"/>
              </a:ext>
            </a:extLst>
          </p:cNvPr>
          <p:cNvSpPr txBox="1">
            <a:spLocks/>
          </p:cNvSpPr>
          <p:nvPr/>
        </p:nvSpPr>
        <p:spPr>
          <a:xfrm>
            <a:off x="4355192" y="408308"/>
            <a:ext cx="7650737" cy="5550203"/>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ts val="1400"/>
              </a:spcAft>
            </a:pPr>
            <a:r>
              <a:rPr lang="en-US" sz="2200" spc="0" dirty="0">
                <a:solidFill>
                  <a:schemeClr val="tx1"/>
                </a:solidFill>
                <a:latin typeface="+mn-lt"/>
                <a:cs typeface="Segoe UI" panose="020B0502040204020203" pitchFamily="34" charset="0"/>
              </a:rPr>
              <a:t>Protect Virtual Machine Data</a:t>
            </a:r>
          </a:p>
          <a:p>
            <a:pPr fontAlgn="base">
              <a:spcAft>
                <a:spcPts val="1400"/>
              </a:spcAft>
            </a:pPr>
            <a:r>
              <a:rPr lang="en-US" sz="2200" spc="0" dirty="0">
                <a:solidFill>
                  <a:schemeClr val="tx1"/>
                </a:solidFill>
                <a:latin typeface="+mn-lt"/>
                <a:cs typeface="Segoe UI" panose="020B0502040204020203" pitchFamily="34" charset="0"/>
              </a:rPr>
              <a:t>​Create Virtual Machine Snapshots​</a:t>
            </a:r>
            <a:endParaRPr lang="en-US" sz="2200" spc="0" dirty="0">
              <a:solidFill>
                <a:schemeClr val="tx1"/>
              </a:solidFill>
              <a:latin typeface="+mn-lt"/>
            </a:endParaRPr>
          </a:p>
          <a:p>
            <a:pPr fontAlgn="base">
              <a:spcAft>
                <a:spcPts val="1400"/>
              </a:spcAft>
            </a:pPr>
            <a:r>
              <a:rPr lang="en-US" sz="2200" spc="0" dirty="0">
                <a:solidFill>
                  <a:schemeClr val="tx1"/>
                </a:solidFill>
                <a:latin typeface="+mn-lt"/>
                <a:cs typeface="Segoe UI" panose="020B0502040204020203" pitchFamily="34" charset="0"/>
              </a:rPr>
              <a:t>Setup Recovery Services Vault Backup Options</a:t>
            </a:r>
          </a:p>
          <a:p>
            <a:pPr fontAlgn="base">
              <a:spcAft>
                <a:spcPts val="1400"/>
              </a:spcAft>
            </a:pPr>
            <a:r>
              <a:rPr lang="en-US" sz="2200" spc="0" dirty="0">
                <a:solidFill>
                  <a:schemeClr val="tx1"/>
                </a:solidFill>
                <a:latin typeface="+mn-lt"/>
                <a:cs typeface="Segoe UI" panose="020B0502040204020203" pitchFamily="34" charset="0"/>
              </a:rPr>
              <a:t>Backup Virtual Machines</a:t>
            </a:r>
          </a:p>
          <a:p>
            <a:pPr fontAlgn="base">
              <a:spcAft>
                <a:spcPts val="1400"/>
              </a:spcAft>
            </a:pPr>
            <a:r>
              <a:rPr lang="en-US" sz="2200" spc="0" dirty="0">
                <a:solidFill>
                  <a:schemeClr val="tx1"/>
                </a:solidFill>
                <a:latin typeface="+mn-lt"/>
                <a:cs typeface="Segoe UI" panose="020B0502040204020203" pitchFamily="34" charset="0"/>
              </a:rPr>
              <a:t>Restore Virtual Machines</a:t>
            </a:r>
          </a:p>
          <a:p>
            <a:pPr fontAlgn="base">
              <a:spcAft>
                <a:spcPts val="1400"/>
              </a:spcAft>
            </a:pPr>
            <a:r>
              <a:rPr lang="en-US" sz="2200" spc="0" dirty="0">
                <a:solidFill>
                  <a:schemeClr val="tx1"/>
                </a:solidFill>
                <a:latin typeface="+mn-lt"/>
                <a:cs typeface="Segoe UI" panose="020B0502040204020203" pitchFamily="34" charset="0"/>
              </a:rPr>
              <a:t>Implement Azure Backup Server​</a:t>
            </a:r>
          </a:p>
          <a:p>
            <a:pPr fontAlgn="base">
              <a:spcAft>
                <a:spcPts val="1400"/>
              </a:spcAft>
            </a:pPr>
            <a:r>
              <a:rPr lang="en-US" sz="2200" spc="0" dirty="0">
                <a:solidFill>
                  <a:schemeClr val="tx1"/>
                </a:solidFill>
                <a:latin typeface="+mn-lt"/>
                <a:cs typeface="Segoe UI" panose="020B0502040204020203" pitchFamily="34" charset="0"/>
              </a:rPr>
              <a:t>Compare Backup Options</a:t>
            </a:r>
          </a:p>
          <a:p>
            <a:pPr fontAlgn="base">
              <a:spcAft>
                <a:spcPts val="1400"/>
              </a:spcAft>
            </a:pPr>
            <a:r>
              <a:rPr lang="en-US" sz="2200" spc="0" dirty="0">
                <a:solidFill>
                  <a:schemeClr val="tx1"/>
                </a:solidFill>
                <a:latin typeface="+mn-lt"/>
                <a:cs typeface="Segoe UI" panose="020B0502040204020203" pitchFamily="34" charset="0"/>
              </a:rPr>
              <a:t>Manage Soft Delete​</a:t>
            </a:r>
            <a:endParaRPr lang="en-US" sz="2200" spc="0" dirty="0">
              <a:solidFill>
                <a:schemeClr val="tx1"/>
              </a:solidFill>
              <a:latin typeface="+mn-lt"/>
            </a:endParaRPr>
          </a:p>
          <a:p>
            <a:pPr fontAlgn="base">
              <a:spcAft>
                <a:spcPts val="1400"/>
              </a:spcAft>
            </a:pPr>
            <a:r>
              <a:rPr lang="en-US" sz="2200" spc="0" dirty="0">
                <a:solidFill>
                  <a:schemeClr val="tx1"/>
                </a:solidFill>
                <a:latin typeface="+mn-lt"/>
                <a:cs typeface="Segoe UI" panose="020B0502040204020203" pitchFamily="34" charset="0"/>
              </a:rPr>
              <a:t>Implement Azure Site Recovery</a:t>
            </a:r>
          </a:p>
          <a:p>
            <a:pPr fontAlgn="base">
              <a:spcAft>
                <a:spcPts val="1400"/>
              </a:spcAft>
            </a:pPr>
            <a:r>
              <a:rPr lang="en-US" sz="2200" spc="0" dirty="0">
                <a:solidFill>
                  <a:schemeClr val="tx1"/>
                </a:solidFill>
                <a:latin typeface="+mn-lt"/>
                <a:cs typeface="Segoe UI" panose="020B0502040204020203" pitchFamily="34" charset="0"/>
              </a:rPr>
              <a:t>Demonstration – Virtual Machine Backups</a:t>
            </a:r>
          </a:p>
          <a:p>
            <a:pPr fontAlgn="base">
              <a:spcAft>
                <a:spcPts val="1400"/>
              </a:spcAft>
            </a:pPr>
            <a:r>
              <a:rPr lang="en-US" sz="2200" spc="0" dirty="0">
                <a:solidFill>
                  <a:schemeClr val="tx1"/>
                </a:solidFill>
                <a:latin typeface="+mn-lt"/>
                <a:cs typeface="Segoe UI" panose="020B0502040204020203" pitchFamily="34" charset="0"/>
              </a:rPr>
              <a:t>Summary and Resources</a:t>
            </a:r>
            <a:endParaRPr lang="en-US" sz="2200" spc="0" dirty="0">
              <a:solidFill>
                <a:schemeClr val="tx1"/>
              </a:solidFill>
              <a:latin typeface="+mn-lt"/>
            </a:endParaRPr>
          </a:p>
        </p:txBody>
      </p:sp>
      <p:grpSp>
        <p:nvGrpSpPr>
          <p:cNvPr id="11" name="Group 10">
            <a:extLst>
              <a:ext uri="{FF2B5EF4-FFF2-40B4-BE49-F238E27FC236}">
                <a16:creationId xmlns:a16="http://schemas.microsoft.com/office/drawing/2014/main" id="{FCA585E0-2BAB-4851-AB8C-0420D6125A44}"/>
              </a:ext>
              <a:ext uri="{C183D7F6-B498-43B3-948B-1728B52AA6E4}">
                <adec:decorative xmlns:adec="http://schemas.microsoft.com/office/drawing/2017/decorative" val="1"/>
              </a:ext>
            </a:extLst>
          </p:cNvPr>
          <p:cNvGrpSpPr/>
          <p:nvPr/>
        </p:nvGrpSpPr>
        <p:grpSpPr>
          <a:xfrm>
            <a:off x="3684852" y="393192"/>
            <a:ext cx="638175" cy="5550203"/>
            <a:chOff x="3684852" y="393192"/>
            <a:chExt cx="638175" cy="5735855"/>
          </a:xfrm>
        </p:grpSpPr>
        <p:grpSp>
          <p:nvGrpSpPr>
            <p:cNvPr id="18" name="Group 17">
              <a:extLst>
                <a:ext uri="{FF2B5EF4-FFF2-40B4-BE49-F238E27FC236}">
                  <a16:creationId xmlns:a16="http://schemas.microsoft.com/office/drawing/2014/main" id="{1E42C875-9BB0-48EE-93E7-B4EFD0D301E7}"/>
                </a:ext>
              </a:extLst>
            </p:cNvPr>
            <p:cNvGrpSpPr/>
            <p:nvPr/>
          </p:nvGrpSpPr>
          <p:grpSpPr>
            <a:xfrm>
              <a:off x="3684852" y="393192"/>
              <a:ext cx="638175" cy="4821335"/>
              <a:chOff x="3684852" y="393192"/>
              <a:chExt cx="638175" cy="4752849"/>
            </a:xfrm>
          </p:grpSpPr>
          <p:pic>
            <p:nvPicPr>
              <p:cNvPr id="15" name="Picture 14">
                <a:extLst>
                  <a:ext uri="{FF2B5EF4-FFF2-40B4-BE49-F238E27FC236}">
                    <a16:creationId xmlns:a16="http://schemas.microsoft.com/office/drawing/2014/main" id="{0EC4CC95-ED57-46E3-84E3-A29C2D06E3F1}"/>
                  </a:ext>
                </a:extLst>
              </p:cNvPr>
              <p:cNvPicPr>
                <a:picLocks noChangeAspect="1"/>
              </p:cNvPicPr>
              <p:nvPr/>
            </p:nvPicPr>
            <p:blipFill>
              <a:blip r:embed="rId3"/>
              <a:stretch>
                <a:fillRect/>
              </a:stretch>
            </p:blipFill>
            <p:spPr>
              <a:xfrm>
                <a:off x="3684852" y="393192"/>
                <a:ext cx="638175" cy="4752849"/>
              </a:xfrm>
              <a:prstGeom prst="rect">
                <a:avLst/>
              </a:prstGeom>
            </p:spPr>
          </p:pic>
          <p:pic>
            <p:nvPicPr>
              <p:cNvPr id="112" name="Picture 111">
                <a:extLst>
                  <a:ext uri="{FF2B5EF4-FFF2-40B4-BE49-F238E27FC236}">
                    <a16:creationId xmlns:a16="http://schemas.microsoft.com/office/drawing/2014/main" id="{6ADD8D0F-4772-4F3C-BB23-26D5D059C8B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6186" y="1036566"/>
                <a:ext cx="195558" cy="172341"/>
              </a:xfrm>
              <a:prstGeom prst="rect">
                <a:avLst/>
              </a:prstGeom>
            </p:spPr>
          </p:pic>
          <p:pic>
            <p:nvPicPr>
              <p:cNvPr id="95" name="Picture 94">
                <a:extLst>
                  <a:ext uri="{FF2B5EF4-FFF2-40B4-BE49-F238E27FC236}">
                    <a16:creationId xmlns:a16="http://schemas.microsoft.com/office/drawing/2014/main" id="{6E0F508F-4383-45D5-822C-355680062AD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9046" y="3183176"/>
                <a:ext cx="226776" cy="199853"/>
              </a:xfrm>
              <a:prstGeom prst="rect">
                <a:avLst/>
              </a:prstGeom>
            </p:spPr>
          </p:pic>
          <p:pic>
            <p:nvPicPr>
              <p:cNvPr id="114" name="Picture 113">
                <a:extLst>
                  <a:ext uri="{FF2B5EF4-FFF2-40B4-BE49-F238E27FC236}">
                    <a16:creationId xmlns:a16="http://schemas.microsoft.com/office/drawing/2014/main" id="{833FBFA7-4ACF-4442-87F0-6A06A5C6AA8B}"/>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65724" y="2632394"/>
                <a:ext cx="137567" cy="196761"/>
              </a:xfrm>
              <a:prstGeom prst="rect">
                <a:avLst/>
              </a:prstGeom>
            </p:spPr>
          </p:pic>
          <p:pic>
            <p:nvPicPr>
              <p:cNvPr id="92" name="Picture 91">
                <a:extLst>
                  <a:ext uri="{FF2B5EF4-FFF2-40B4-BE49-F238E27FC236}">
                    <a16:creationId xmlns:a16="http://schemas.microsoft.com/office/drawing/2014/main" id="{0C0ADC6C-5CE5-4F04-8DF6-43E129F77A21}"/>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842817" y="4249428"/>
                <a:ext cx="202841" cy="178760"/>
              </a:xfrm>
              <a:prstGeom prst="rect">
                <a:avLst/>
              </a:prstGeom>
            </p:spPr>
          </p:pic>
          <p:pic>
            <p:nvPicPr>
              <p:cNvPr id="16" name="Picture 15">
                <a:extLst>
                  <a:ext uri="{FF2B5EF4-FFF2-40B4-BE49-F238E27FC236}">
                    <a16:creationId xmlns:a16="http://schemas.microsoft.com/office/drawing/2014/main" id="{566FF1DD-4D2A-46E3-93AE-E840EF2B860C}"/>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33878" y="4805171"/>
                <a:ext cx="245096" cy="148799"/>
              </a:xfrm>
              <a:prstGeom prst="rect">
                <a:avLst/>
              </a:prstGeom>
            </p:spPr>
          </p:pic>
          <p:pic>
            <p:nvPicPr>
              <p:cNvPr id="42" name="Picture 41">
                <a:extLst>
                  <a:ext uri="{FF2B5EF4-FFF2-40B4-BE49-F238E27FC236}">
                    <a16:creationId xmlns:a16="http://schemas.microsoft.com/office/drawing/2014/main" id="{CA44AF5D-8D74-4C11-948B-EC261B37A194}"/>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5164" y="3709439"/>
                <a:ext cx="219230" cy="193203"/>
              </a:xfrm>
              <a:prstGeom prst="rect">
                <a:avLst/>
              </a:prstGeom>
            </p:spPr>
          </p:pic>
          <p:pic>
            <p:nvPicPr>
              <p:cNvPr id="98" name="Picture 97">
                <a:extLst>
                  <a:ext uri="{FF2B5EF4-FFF2-40B4-BE49-F238E27FC236}">
                    <a16:creationId xmlns:a16="http://schemas.microsoft.com/office/drawing/2014/main" id="{1046086A-B99F-484D-8AC8-FE6FB6A19705}"/>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92638" y="509819"/>
                <a:ext cx="125246" cy="220391"/>
              </a:xfrm>
              <a:prstGeom prst="rect">
                <a:avLst/>
              </a:prstGeom>
            </p:spPr>
          </p:pic>
          <p:pic>
            <p:nvPicPr>
              <p:cNvPr id="115" name="Picture 114">
                <a:extLst>
                  <a:ext uri="{FF2B5EF4-FFF2-40B4-BE49-F238E27FC236}">
                    <a16:creationId xmlns:a16="http://schemas.microsoft.com/office/drawing/2014/main" id="{A334332F-8F85-457E-A95E-E86916D4D363}"/>
                  </a:ext>
                  <a:ext uri="{C183D7F6-B498-43B3-948B-1728B52AA6E4}">
                    <adec:decorative xmlns:adec="http://schemas.microsoft.com/office/drawing/2017/decorative" val="1"/>
                  </a:ext>
                </a:extLst>
              </p:cNvPr>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809647" y="2115816"/>
                <a:ext cx="218121" cy="192226"/>
              </a:xfrm>
              <a:prstGeom prst="rect">
                <a:avLst/>
              </a:prstGeom>
            </p:spPr>
          </p:pic>
          <p:pic>
            <p:nvPicPr>
              <p:cNvPr id="97" name="Picture 96">
                <a:extLst>
                  <a:ext uri="{FF2B5EF4-FFF2-40B4-BE49-F238E27FC236}">
                    <a16:creationId xmlns:a16="http://schemas.microsoft.com/office/drawing/2014/main" id="{EBC1FE69-2324-4B2E-BF22-4F823E749B7E}"/>
                  </a:ext>
                  <a:ext uri="{C183D7F6-B498-43B3-948B-1728B52AA6E4}">
                    <adec:decorative xmlns:adec="http://schemas.microsoft.com/office/drawing/2017/decorative" val="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857351" y="1609274"/>
                <a:ext cx="193230" cy="170290"/>
              </a:xfrm>
              <a:prstGeom prst="rect">
                <a:avLst/>
              </a:prstGeom>
            </p:spPr>
          </p:pic>
        </p:grpSp>
        <p:grpSp>
          <p:nvGrpSpPr>
            <p:cNvPr id="17" name="Group 16">
              <a:extLst>
                <a:ext uri="{FF2B5EF4-FFF2-40B4-BE49-F238E27FC236}">
                  <a16:creationId xmlns:a16="http://schemas.microsoft.com/office/drawing/2014/main" id="{233C9061-A73B-4F0F-A59A-165676562906}"/>
                </a:ext>
              </a:extLst>
            </p:cNvPr>
            <p:cNvGrpSpPr/>
            <p:nvPr/>
          </p:nvGrpSpPr>
          <p:grpSpPr>
            <a:xfrm>
              <a:off x="3708084" y="5671847"/>
              <a:ext cx="491761" cy="457200"/>
              <a:chOff x="10493727" y="629664"/>
              <a:chExt cx="519000" cy="503150"/>
            </a:xfrm>
          </p:grpSpPr>
          <p:pic>
            <p:nvPicPr>
              <p:cNvPr id="19" name="Picture 18">
                <a:extLst>
                  <a:ext uri="{FF2B5EF4-FFF2-40B4-BE49-F238E27FC236}">
                    <a16:creationId xmlns:a16="http://schemas.microsoft.com/office/drawing/2014/main" id="{39C38618-40CA-47B5-9213-79BA82944D24}"/>
                  </a:ext>
                </a:extLst>
              </p:cNvPr>
              <p:cNvPicPr>
                <a:picLocks noChangeAspect="1"/>
              </p:cNvPicPr>
              <p:nvPr/>
            </p:nvPicPr>
            <p:blipFill>
              <a:blip r:embed="rId13"/>
              <a:stretch>
                <a:fillRect/>
              </a:stretch>
            </p:blipFill>
            <p:spPr>
              <a:xfrm>
                <a:off x="10493727" y="629664"/>
                <a:ext cx="519000" cy="503150"/>
              </a:xfrm>
              <a:prstGeom prst="rect">
                <a:avLst/>
              </a:prstGeom>
            </p:spPr>
          </p:pic>
          <p:grpSp>
            <p:nvGrpSpPr>
              <p:cNvPr id="20" name="Group 19">
                <a:extLst>
                  <a:ext uri="{FF2B5EF4-FFF2-40B4-BE49-F238E27FC236}">
                    <a16:creationId xmlns:a16="http://schemas.microsoft.com/office/drawing/2014/main" id="{8A902207-04B6-4B58-8441-AB5278405C02}"/>
                  </a:ext>
                </a:extLst>
              </p:cNvPr>
              <p:cNvGrpSpPr/>
              <p:nvPr/>
            </p:nvGrpSpPr>
            <p:grpSpPr>
              <a:xfrm>
                <a:off x="10604345" y="727773"/>
                <a:ext cx="297764" cy="272864"/>
                <a:chOff x="3876178" y="3413953"/>
                <a:chExt cx="297764" cy="255320"/>
              </a:xfrm>
            </p:grpSpPr>
            <p:sp>
              <p:nvSpPr>
                <p:cNvPr id="21" name="Freeform: Shape 20">
                  <a:extLst>
                    <a:ext uri="{FF2B5EF4-FFF2-40B4-BE49-F238E27FC236}">
                      <a16:creationId xmlns:a16="http://schemas.microsoft.com/office/drawing/2014/main" id="{D990DDBC-A3A0-4965-8E43-A32BB2638C62}"/>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6888085-BEDB-468D-B766-7FB82AA11974}"/>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DA93D9D-3283-4EA6-9683-4E06D294A3F0}"/>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AC541B1-B582-4A6D-B246-4D834F98CE72}"/>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4D8B6604-5793-4C51-B8E1-0708C9FFF428}"/>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C6F88E3-06F5-4681-8F13-C276324970D9}"/>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00186FB-C09C-4500-B9BF-EB0356AF2900}"/>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ABCA199E-CF2D-465A-87F9-866E30BEDBD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pic>
          <p:nvPicPr>
            <p:cNvPr id="10" name="Picture 9" descr="Icon of a whiteboard with a cloud symbol drawn on it">
              <a:extLst>
                <a:ext uri="{FF2B5EF4-FFF2-40B4-BE49-F238E27FC236}">
                  <a16:creationId xmlns:a16="http://schemas.microsoft.com/office/drawing/2014/main" id="{83225A06-5150-4720-B39C-6272304372D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708084" y="5222816"/>
              <a:ext cx="515836" cy="427734"/>
            </a:xfrm>
            <a:prstGeom prst="rect">
              <a:avLst/>
            </a:prstGeom>
          </p:spPr>
        </p:pic>
      </p:grpSp>
    </p:spTree>
    <p:extLst>
      <p:ext uri="{BB962C8B-B14F-4D97-AF65-F5344CB8AC3E}">
        <p14:creationId xmlns:p14="http://schemas.microsoft.com/office/powerpoint/2010/main" val="231399354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Protect Virtual Machine Data</a:t>
            </a:r>
          </a:p>
        </p:txBody>
      </p:sp>
      <p:sp>
        <p:nvSpPr>
          <p:cNvPr id="6" name="Rectangle 5">
            <a:extLst>
              <a:ext uri="{FF2B5EF4-FFF2-40B4-BE49-F238E27FC236}">
                <a16:creationId xmlns:a16="http://schemas.microsoft.com/office/drawing/2014/main" id="{97F9690B-5A06-4DA4-860A-A99229BE608A}"/>
              </a:ext>
              <a:ext uri="{C183D7F6-B498-43B3-948B-1728B52AA6E4}">
                <adec:decorative xmlns:adec="http://schemas.microsoft.com/office/drawing/2017/decorative" val="1"/>
              </a:ext>
            </a:extLst>
          </p:cNvPr>
          <p:cNvSpPr/>
          <p:nvPr/>
        </p:nvSpPr>
        <p:spPr bwMode="auto">
          <a:xfrm>
            <a:off x="427038" y="1262743"/>
            <a:ext cx="11582400" cy="262459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spc="3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a:extLst>
              <a:ext uri="{FF2B5EF4-FFF2-40B4-BE49-F238E27FC236}">
                <a16:creationId xmlns:a16="http://schemas.microsoft.com/office/drawing/2014/main" id="{9EBFCDD2-A04C-414C-95FA-57FA4FC69E3E}"/>
              </a:ext>
            </a:extLst>
          </p:cNvPr>
          <p:cNvSpPr/>
          <p:nvPr/>
        </p:nvSpPr>
        <p:spPr bwMode="auto">
          <a:xfrm>
            <a:off x="740140" y="2117838"/>
            <a:ext cx="3428922" cy="9144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200" dirty="0">
                <a:solidFill>
                  <a:schemeClr val="bg1"/>
                </a:solidFill>
                <a:latin typeface="+mj-lt"/>
                <a:ea typeface="Segoe UI" pitchFamily="34" charset="0"/>
                <a:cs typeface="Segoe UI" pitchFamily="34" charset="0"/>
              </a:rPr>
              <a:t>Snapshots</a:t>
            </a:r>
          </a:p>
        </p:txBody>
      </p:sp>
      <p:sp>
        <p:nvSpPr>
          <p:cNvPr id="9" name="Rectangle 8">
            <a:extLst>
              <a:ext uri="{FF2B5EF4-FFF2-40B4-BE49-F238E27FC236}">
                <a16:creationId xmlns:a16="http://schemas.microsoft.com/office/drawing/2014/main" id="{4B780033-ABD8-4174-863A-DE83F8511868}"/>
              </a:ext>
            </a:extLst>
          </p:cNvPr>
          <p:cNvSpPr/>
          <p:nvPr/>
        </p:nvSpPr>
        <p:spPr bwMode="auto">
          <a:xfrm>
            <a:off x="4503777" y="2117838"/>
            <a:ext cx="3428922" cy="9144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200" dirty="0">
                <a:solidFill>
                  <a:schemeClr val="bg1"/>
                </a:solidFill>
                <a:latin typeface="+mj-lt"/>
                <a:ea typeface="Segoe UI" pitchFamily="34" charset="0"/>
                <a:cs typeface="Segoe UI" pitchFamily="34" charset="0"/>
              </a:rPr>
              <a:t>Azure backup</a:t>
            </a:r>
          </a:p>
        </p:txBody>
      </p:sp>
      <p:sp>
        <p:nvSpPr>
          <p:cNvPr id="10" name="Rectangle 9">
            <a:extLst>
              <a:ext uri="{FF2B5EF4-FFF2-40B4-BE49-F238E27FC236}">
                <a16:creationId xmlns:a16="http://schemas.microsoft.com/office/drawing/2014/main" id="{228A5BA1-97C0-4D8D-B7F5-EEA3DED7D637}"/>
              </a:ext>
            </a:extLst>
          </p:cNvPr>
          <p:cNvSpPr/>
          <p:nvPr/>
        </p:nvSpPr>
        <p:spPr bwMode="auto">
          <a:xfrm>
            <a:off x="8267414" y="2117838"/>
            <a:ext cx="3428922" cy="9144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200" dirty="0">
                <a:solidFill>
                  <a:schemeClr val="tx1"/>
                </a:solidFill>
                <a:latin typeface="+mj-lt"/>
                <a:ea typeface="Segoe UI" pitchFamily="34" charset="0"/>
                <a:cs typeface="Segoe UI" pitchFamily="34" charset="0"/>
              </a:rPr>
              <a:t>Azure Site Recovery</a:t>
            </a:r>
          </a:p>
        </p:txBody>
      </p:sp>
      <p:sp>
        <p:nvSpPr>
          <p:cNvPr id="11" name="Rectangle 10">
            <a:extLst>
              <a:ext uri="{FF2B5EF4-FFF2-40B4-BE49-F238E27FC236}">
                <a16:creationId xmlns:a16="http://schemas.microsoft.com/office/drawing/2014/main" id="{5AF48A31-1212-42FC-BE4A-C419E4BD68BC}"/>
              </a:ext>
              <a:ext uri="{C183D7F6-B498-43B3-948B-1728B52AA6E4}">
                <adec:decorative xmlns:adec="http://schemas.microsoft.com/office/drawing/2017/decorative" val="0"/>
              </a:ext>
            </a:extLst>
          </p:cNvPr>
          <p:cNvSpPr/>
          <p:nvPr/>
        </p:nvSpPr>
        <p:spPr bwMode="auto">
          <a:xfrm>
            <a:off x="422783" y="4064001"/>
            <a:ext cx="3758495" cy="22977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457200" algn="l"/>
              </a:tabLst>
            </a:pPr>
            <a:r>
              <a:rPr lang="en-US" sz="2200" dirty="0">
                <a:solidFill>
                  <a:schemeClr val="tx1"/>
                </a:solidFill>
              </a:rPr>
              <a:t>Managed snapshots provide a quick and simple option for backing up VMs that use Managed Disks</a:t>
            </a:r>
          </a:p>
        </p:txBody>
      </p:sp>
      <p:sp>
        <p:nvSpPr>
          <p:cNvPr id="12" name="Rectangle 11">
            <a:extLst>
              <a:ext uri="{FF2B5EF4-FFF2-40B4-BE49-F238E27FC236}">
                <a16:creationId xmlns:a16="http://schemas.microsoft.com/office/drawing/2014/main" id="{7ACC569A-1D4D-4A2A-85E1-6BCC7DE7C926}"/>
              </a:ext>
              <a:ext uri="{C183D7F6-B498-43B3-948B-1728B52AA6E4}">
                <adec:decorative xmlns:adec="http://schemas.microsoft.com/office/drawing/2017/decorative" val="0"/>
              </a:ext>
            </a:extLst>
          </p:cNvPr>
          <p:cNvSpPr/>
          <p:nvPr/>
        </p:nvSpPr>
        <p:spPr bwMode="auto">
          <a:xfrm>
            <a:off x="4338989" y="4064001"/>
            <a:ext cx="3758495" cy="22977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342900" algn="l"/>
              </a:tabLst>
            </a:pPr>
            <a:r>
              <a:rPr lang="en-US" sz="2200">
                <a:solidFill>
                  <a:schemeClr val="tx1"/>
                </a:solidFill>
              </a:rPr>
              <a:t>Azure Backup supports application-consistent backups for both Windows and Linux VMs</a:t>
            </a:r>
          </a:p>
        </p:txBody>
      </p:sp>
      <p:sp>
        <p:nvSpPr>
          <p:cNvPr id="13" name="Rectangle 12">
            <a:extLst>
              <a:ext uri="{FF2B5EF4-FFF2-40B4-BE49-F238E27FC236}">
                <a16:creationId xmlns:a16="http://schemas.microsoft.com/office/drawing/2014/main" id="{E02B9807-E041-4744-B078-A8EFF4D09F95}"/>
              </a:ext>
              <a:ext uri="{C183D7F6-B498-43B3-948B-1728B52AA6E4}">
                <adec:decorative xmlns:adec="http://schemas.microsoft.com/office/drawing/2017/decorative" val="0"/>
              </a:ext>
            </a:extLst>
          </p:cNvPr>
          <p:cNvSpPr/>
          <p:nvPr/>
        </p:nvSpPr>
        <p:spPr bwMode="auto">
          <a:xfrm>
            <a:off x="8255197" y="4064001"/>
            <a:ext cx="3758495" cy="22977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342900" algn="l"/>
              </a:tabLst>
            </a:pPr>
            <a:r>
              <a:rPr lang="en-US" sz="2200" dirty="0">
                <a:solidFill>
                  <a:schemeClr val="tx1"/>
                </a:solidFill>
              </a:rPr>
              <a:t>Azure Site Recovery protects your VMs from a major disaster scenario when a whole region experiences an outage</a:t>
            </a:r>
          </a:p>
        </p:txBody>
      </p:sp>
    </p:spTree>
    <p:extLst>
      <p:ext uri="{BB962C8B-B14F-4D97-AF65-F5344CB8AC3E}">
        <p14:creationId xmlns:p14="http://schemas.microsoft.com/office/powerpoint/2010/main" val="209776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39CE1-589E-4886-BF4A-B925C4FE6506}"/>
              </a:ext>
            </a:extLst>
          </p:cNvPr>
          <p:cNvSpPr>
            <a:spLocks noGrp="1"/>
          </p:cNvSpPr>
          <p:nvPr>
            <p:ph type="title"/>
          </p:nvPr>
        </p:nvSpPr>
        <p:spPr/>
        <p:txBody>
          <a:bodyPr/>
          <a:lstStyle/>
          <a:p>
            <a:r>
              <a:rPr lang="en-US" dirty="0"/>
              <a:t>Create Virtual Machine Snapshots</a:t>
            </a:r>
          </a:p>
        </p:txBody>
      </p:sp>
      <p:sp>
        <p:nvSpPr>
          <p:cNvPr id="23" name="Rectangle 22">
            <a:extLst>
              <a:ext uri="{FF2B5EF4-FFF2-40B4-BE49-F238E27FC236}">
                <a16:creationId xmlns:a16="http://schemas.microsoft.com/office/drawing/2014/main" id="{3FA06632-493B-4A79-9457-FAC018D32073}"/>
              </a:ext>
              <a:ext uri="{C183D7F6-B498-43B3-948B-1728B52AA6E4}">
                <adec:decorative xmlns:adec="http://schemas.microsoft.com/office/drawing/2017/decorative" val="1"/>
              </a:ext>
            </a:extLst>
          </p:cNvPr>
          <p:cNvSpPr/>
          <p:nvPr/>
        </p:nvSpPr>
        <p:spPr bwMode="auto">
          <a:xfrm>
            <a:off x="422783" y="1262742"/>
            <a:ext cx="11586655" cy="325314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virtual machine snapshot is transferring data to an Azure Recovery Services vault">
            <a:extLst>
              <a:ext uri="{FF2B5EF4-FFF2-40B4-BE49-F238E27FC236}">
                <a16:creationId xmlns:a16="http://schemas.microsoft.com/office/drawing/2014/main" id="{D56898CB-899D-4E45-BD32-1F8CE8DB1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744" y="1615190"/>
            <a:ext cx="11124732" cy="2548248"/>
          </a:xfrm>
          <a:prstGeom prst="rect">
            <a:avLst/>
          </a:prstGeom>
        </p:spPr>
      </p:pic>
      <p:sp>
        <p:nvSpPr>
          <p:cNvPr id="12" name="Rectangle 11">
            <a:extLst>
              <a:ext uri="{FF2B5EF4-FFF2-40B4-BE49-F238E27FC236}">
                <a16:creationId xmlns:a16="http://schemas.microsoft.com/office/drawing/2014/main" id="{B7D50DA1-6C29-4C7B-AD39-772099E4A03A}"/>
              </a:ext>
              <a:ext uri="{C183D7F6-B498-43B3-948B-1728B52AA6E4}">
                <adec:decorative xmlns:adec="http://schemas.microsoft.com/office/drawing/2017/decorative" val="0"/>
              </a:ext>
            </a:extLst>
          </p:cNvPr>
          <p:cNvSpPr/>
          <p:nvPr/>
        </p:nvSpPr>
        <p:spPr bwMode="auto">
          <a:xfrm>
            <a:off x="422783" y="4673599"/>
            <a:ext cx="3758495" cy="1688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342900" algn="l"/>
              </a:tabLst>
            </a:pPr>
            <a:r>
              <a:rPr lang="en-US" sz="2400" dirty="0">
                <a:solidFill>
                  <a:schemeClr val="tx1"/>
                </a:solidFill>
              </a:rPr>
              <a:t>Use snapshots taken as part of a backup job </a:t>
            </a:r>
          </a:p>
        </p:txBody>
      </p:sp>
      <p:sp>
        <p:nvSpPr>
          <p:cNvPr id="13" name="Rectangle 12">
            <a:extLst>
              <a:ext uri="{FF2B5EF4-FFF2-40B4-BE49-F238E27FC236}">
                <a16:creationId xmlns:a16="http://schemas.microsoft.com/office/drawing/2014/main" id="{3C4D2EA2-2E08-4324-9EB8-F0BB0B2C4431}"/>
              </a:ext>
              <a:ext uri="{C183D7F6-B498-43B3-948B-1728B52AA6E4}">
                <adec:decorative xmlns:adec="http://schemas.microsoft.com/office/drawing/2017/decorative" val="0"/>
              </a:ext>
            </a:extLst>
          </p:cNvPr>
          <p:cNvSpPr/>
          <p:nvPr/>
        </p:nvSpPr>
        <p:spPr bwMode="auto">
          <a:xfrm>
            <a:off x="4338989" y="4673599"/>
            <a:ext cx="3758495" cy="1688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342900" algn="l"/>
              </a:tabLst>
            </a:pPr>
            <a:r>
              <a:rPr lang="en-US" sz="2400">
                <a:solidFill>
                  <a:schemeClr val="tx1"/>
                </a:solidFill>
              </a:rPr>
              <a:t>Reduces recovery wait times – don’t wait for data transfer to the</a:t>
            </a:r>
            <a:br>
              <a:rPr lang="en-US" sz="2400">
                <a:solidFill>
                  <a:schemeClr val="tx1"/>
                </a:solidFill>
              </a:rPr>
            </a:br>
            <a:r>
              <a:rPr lang="en-US" sz="2400">
                <a:solidFill>
                  <a:schemeClr val="tx1"/>
                </a:solidFill>
              </a:rPr>
              <a:t>vault to finish</a:t>
            </a:r>
          </a:p>
        </p:txBody>
      </p:sp>
      <p:sp>
        <p:nvSpPr>
          <p:cNvPr id="14" name="Rectangle 13">
            <a:extLst>
              <a:ext uri="{FF2B5EF4-FFF2-40B4-BE49-F238E27FC236}">
                <a16:creationId xmlns:a16="http://schemas.microsoft.com/office/drawing/2014/main" id="{41F89C55-256B-4406-A6A3-9BD90CBFF2ED}"/>
              </a:ext>
              <a:ext uri="{C183D7F6-B498-43B3-948B-1728B52AA6E4}">
                <adec:decorative xmlns:adec="http://schemas.microsoft.com/office/drawing/2017/decorative" val="0"/>
              </a:ext>
            </a:extLst>
          </p:cNvPr>
          <p:cNvSpPr/>
          <p:nvPr/>
        </p:nvSpPr>
        <p:spPr bwMode="auto">
          <a:xfrm>
            <a:off x="8255197" y="4673599"/>
            <a:ext cx="3758495" cy="1688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57150">
              <a:spcBef>
                <a:spcPts val="1200"/>
              </a:spcBef>
              <a:tabLst>
                <a:tab pos="342900" algn="l"/>
              </a:tabLst>
            </a:pPr>
            <a:r>
              <a:rPr lang="en-US" sz="2400">
                <a:solidFill>
                  <a:schemeClr val="tx1"/>
                </a:solidFill>
              </a:rPr>
              <a:t>Configure Instant Restore retention</a:t>
            </a:r>
            <a:br>
              <a:rPr lang="en-US" sz="2400">
                <a:solidFill>
                  <a:schemeClr val="tx1"/>
                </a:solidFill>
              </a:rPr>
            </a:br>
            <a:r>
              <a:rPr lang="en-US" sz="2400">
                <a:solidFill>
                  <a:schemeClr val="tx1"/>
                </a:solidFill>
              </a:rPr>
              <a:t>(1 to 5 days)</a:t>
            </a:r>
          </a:p>
        </p:txBody>
      </p:sp>
    </p:spTree>
    <p:extLst>
      <p:ext uri="{BB962C8B-B14F-4D97-AF65-F5344CB8AC3E}">
        <p14:creationId xmlns:p14="http://schemas.microsoft.com/office/powerpoint/2010/main" val="99361578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F37B9-7968-419C-A543-99FA6AD106A2}"/>
              </a:ext>
              <a:ext uri="{C183D7F6-B498-43B3-948B-1728B52AA6E4}">
                <adec:decorative xmlns:adec="http://schemas.microsoft.com/office/drawing/2017/decorative" val="0"/>
              </a:ext>
            </a:extLst>
          </p:cNvPr>
          <p:cNvSpPr>
            <a:spLocks noGrp="1"/>
          </p:cNvSpPr>
          <p:nvPr>
            <p:ph type="title"/>
          </p:nvPr>
        </p:nvSpPr>
        <p:spPr/>
        <p:txBody>
          <a:bodyPr/>
          <a:lstStyle/>
          <a:p>
            <a:r>
              <a:rPr lang="en-US" dirty="0"/>
              <a:t>Setup Recovery Services Vault Backup Options - VMs</a:t>
            </a:r>
          </a:p>
        </p:txBody>
      </p:sp>
      <p:sp>
        <p:nvSpPr>
          <p:cNvPr id="14" name="Freeform: Shape 13">
            <a:extLst>
              <a:ext uri="{FF2B5EF4-FFF2-40B4-BE49-F238E27FC236}">
                <a16:creationId xmlns:a16="http://schemas.microsoft.com/office/drawing/2014/main" id="{E067970C-0522-428A-9D19-F00D29C2A3FA}"/>
              </a:ext>
            </a:extLst>
          </p:cNvPr>
          <p:cNvSpPr/>
          <p:nvPr/>
        </p:nvSpPr>
        <p:spPr>
          <a:xfrm>
            <a:off x="427037" y="1262743"/>
            <a:ext cx="5712683" cy="667512"/>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bg1"/>
                </a:solidFill>
                <a:latin typeface="+mj-lt"/>
              </a:rPr>
              <a:t>Azure Workloads</a:t>
            </a:r>
          </a:p>
        </p:txBody>
      </p:sp>
      <p:sp>
        <p:nvSpPr>
          <p:cNvPr id="15" name="Rectangle 14">
            <a:extLst>
              <a:ext uri="{FF2B5EF4-FFF2-40B4-BE49-F238E27FC236}">
                <a16:creationId xmlns:a16="http://schemas.microsoft.com/office/drawing/2014/main" id="{EB5B56CC-D243-464F-88CC-E638628D96EC}"/>
              </a:ext>
              <a:ext uri="{C183D7F6-B498-43B3-948B-1728B52AA6E4}">
                <adec:decorative xmlns:adec="http://schemas.microsoft.com/office/drawing/2017/decorative" val="1"/>
              </a:ext>
            </a:extLst>
          </p:cNvPr>
          <p:cNvSpPr/>
          <p:nvPr/>
        </p:nvSpPr>
        <p:spPr bwMode="auto">
          <a:xfrm>
            <a:off x="427038" y="2070968"/>
            <a:ext cx="5712682" cy="358960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10" descr="Screenshot of the backup page. The what do you want to backup drop-down selections are shown. Virtual machine is selected">
            <a:extLst>
              <a:ext uri="{FF2B5EF4-FFF2-40B4-BE49-F238E27FC236}">
                <a16:creationId xmlns:a16="http://schemas.microsoft.com/office/drawing/2014/main" id="{A7662958-49AA-423E-9219-67C942D053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501" y="2149057"/>
            <a:ext cx="3715224" cy="3416922"/>
          </a:xfrm>
          <a:prstGeom prst="rect">
            <a:avLst/>
          </a:prstGeom>
        </p:spPr>
      </p:pic>
      <p:sp>
        <p:nvSpPr>
          <p:cNvPr id="17" name="Freeform: Shape 16">
            <a:extLst>
              <a:ext uri="{FF2B5EF4-FFF2-40B4-BE49-F238E27FC236}">
                <a16:creationId xmlns:a16="http://schemas.microsoft.com/office/drawing/2014/main" id="{3E820D80-D71F-4155-9D47-F05F386B409F}"/>
              </a:ext>
            </a:extLst>
          </p:cNvPr>
          <p:cNvSpPr/>
          <p:nvPr/>
        </p:nvSpPr>
        <p:spPr>
          <a:xfrm>
            <a:off x="6296755" y="1262743"/>
            <a:ext cx="5712683" cy="667512"/>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a:solidFill>
                  <a:schemeClr val="bg1"/>
                </a:solidFill>
                <a:latin typeface="+mj-lt"/>
              </a:rPr>
              <a:t>On-Premises Workloads</a:t>
            </a:r>
          </a:p>
        </p:txBody>
      </p:sp>
      <p:sp>
        <p:nvSpPr>
          <p:cNvPr id="18" name="Rectangle 17">
            <a:extLst>
              <a:ext uri="{FF2B5EF4-FFF2-40B4-BE49-F238E27FC236}">
                <a16:creationId xmlns:a16="http://schemas.microsoft.com/office/drawing/2014/main" id="{A5B3E3C3-5589-4A5D-8412-441783B83A65}"/>
              </a:ext>
              <a:ext uri="{C183D7F6-B498-43B3-948B-1728B52AA6E4}">
                <adec:decorative xmlns:adec="http://schemas.microsoft.com/office/drawing/2017/decorative" val="1"/>
              </a:ext>
            </a:extLst>
          </p:cNvPr>
          <p:cNvSpPr/>
          <p:nvPr/>
        </p:nvSpPr>
        <p:spPr bwMode="auto">
          <a:xfrm>
            <a:off x="6296755" y="2070968"/>
            <a:ext cx="5712682" cy="358960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Screenshot on-premises VM backup options including Hyper-V, VMware, System State, and Bare Metal Recovery">
            <a:extLst>
              <a:ext uri="{FF2B5EF4-FFF2-40B4-BE49-F238E27FC236}">
                <a16:creationId xmlns:a16="http://schemas.microsoft.com/office/drawing/2014/main" id="{400A0BEC-C477-443C-BA19-E0E813E1C084}"/>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9955" y="2163907"/>
            <a:ext cx="2026281" cy="3327835"/>
          </a:xfrm>
          <a:prstGeom prst="rect">
            <a:avLst/>
          </a:prstGeom>
          <a:ln>
            <a:solidFill>
              <a:schemeClr val="tx1"/>
            </a:solidFill>
          </a:ln>
        </p:spPr>
      </p:pic>
      <p:pic>
        <p:nvPicPr>
          <p:cNvPr id="13" name="Picture 12" descr="Tick mark">
            <a:extLst>
              <a:ext uri="{FF2B5EF4-FFF2-40B4-BE49-F238E27FC236}">
                <a16:creationId xmlns:a16="http://schemas.microsoft.com/office/drawing/2014/main" id="{E6D58685-32AC-4E84-A6DB-BB70056DDF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037" y="5658918"/>
            <a:ext cx="786452" cy="700982"/>
          </a:xfrm>
          <a:prstGeom prst="rect">
            <a:avLst/>
          </a:prstGeom>
        </p:spPr>
      </p:pic>
      <p:sp>
        <p:nvSpPr>
          <p:cNvPr id="16" name="Freeform: Shape 15">
            <a:extLst>
              <a:ext uri="{FF2B5EF4-FFF2-40B4-BE49-F238E27FC236}">
                <a16:creationId xmlns:a16="http://schemas.microsoft.com/office/drawing/2014/main" id="{CD141498-AB60-4057-9633-EFF54FBD7D65}"/>
              </a:ext>
            </a:extLst>
          </p:cNvPr>
          <p:cNvSpPr/>
          <p:nvPr/>
        </p:nvSpPr>
        <p:spPr bwMode="auto">
          <a:xfrm>
            <a:off x="-1" y="5658919"/>
            <a:ext cx="12436475" cy="702828"/>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cs typeface="Segoe UI Semibold" panose="020B0702040204020203" pitchFamily="34" charset="0"/>
              </a:rPr>
              <a:t> Multiple servers can be protected using the same Recovery Services vault </a:t>
            </a:r>
          </a:p>
        </p:txBody>
      </p:sp>
    </p:spTree>
    <p:extLst>
      <p:ext uri="{BB962C8B-B14F-4D97-AF65-F5344CB8AC3E}">
        <p14:creationId xmlns:p14="http://schemas.microsoft.com/office/powerpoint/2010/main" val="186133840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Backup Virtual Machines</a:t>
            </a:r>
          </a:p>
        </p:txBody>
      </p:sp>
      <p:sp>
        <p:nvSpPr>
          <p:cNvPr id="7" name="Rectangle 6">
            <a:extLst>
              <a:ext uri="{FF2B5EF4-FFF2-40B4-BE49-F238E27FC236}">
                <a16:creationId xmlns:a16="http://schemas.microsoft.com/office/drawing/2014/main" id="{04D25255-D047-4E11-A786-3D8903A32695}"/>
              </a:ext>
              <a:ext uri="{C183D7F6-B498-43B3-948B-1728B52AA6E4}">
                <adec:decorative xmlns:adec="http://schemas.microsoft.com/office/drawing/2017/decorative" val="1"/>
              </a:ext>
            </a:extLst>
          </p:cNvPr>
          <p:cNvSpPr/>
          <p:nvPr/>
        </p:nvSpPr>
        <p:spPr bwMode="auto">
          <a:xfrm>
            <a:off x="427038" y="1247140"/>
            <a:ext cx="11582400" cy="265176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sp>
        <p:nvSpPr>
          <p:cNvPr id="15" name="Oval 14">
            <a:extLst>
              <a:ext uri="{FF2B5EF4-FFF2-40B4-BE49-F238E27FC236}">
                <a16:creationId xmlns:a16="http://schemas.microsoft.com/office/drawing/2014/main" id="{0873D7FC-D3EA-45A2-8566-335DD4BD3012}"/>
              </a:ext>
            </a:extLst>
          </p:cNvPr>
          <p:cNvSpPr/>
          <p:nvPr/>
        </p:nvSpPr>
        <p:spPr bwMode="auto">
          <a:xfrm>
            <a:off x="2293748" y="2762387"/>
            <a:ext cx="489240" cy="489240"/>
          </a:xfrm>
          <a:prstGeom prst="ellipse">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2400" dirty="0">
                <a:solidFill>
                  <a:schemeClr val="tx1"/>
                </a:solidFill>
                <a:latin typeface="+mj-lt"/>
                <a:ea typeface="Segoe UI" pitchFamily="34" charset="0"/>
                <a:cs typeface="Segoe UI" pitchFamily="34" charset="0"/>
              </a:rPr>
              <a:t>1</a:t>
            </a:r>
            <a:endParaRPr lang="en-US" sz="2400" dirty="0" err="1">
              <a:solidFill>
                <a:schemeClr val="tx1"/>
              </a:solidFill>
              <a:latin typeface="+mj-lt"/>
              <a:ea typeface="Segoe UI" pitchFamily="34" charset="0"/>
              <a:cs typeface="Segoe UI" pitchFamily="34" charset="0"/>
            </a:endParaRPr>
          </a:p>
        </p:txBody>
      </p:sp>
      <p:sp>
        <p:nvSpPr>
          <p:cNvPr id="33" name="Freeform: Shape 32">
            <a:extLst>
              <a:ext uri="{FF2B5EF4-FFF2-40B4-BE49-F238E27FC236}">
                <a16:creationId xmlns:a16="http://schemas.microsoft.com/office/drawing/2014/main" id="{239271B1-A22B-435F-ABBF-8D5D455D1676}"/>
              </a:ext>
            </a:extLst>
          </p:cNvPr>
          <p:cNvSpPr/>
          <p:nvPr/>
        </p:nvSpPr>
        <p:spPr bwMode="auto">
          <a:xfrm>
            <a:off x="662669" y="1894414"/>
            <a:ext cx="3751400" cy="1154014"/>
          </a:xfrm>
          <a:custGeom>
            <a:avLst/>
            <a:gdLst>
              <a:gd name="connsiteX0" fmla="*/ 0 w 3751400"/>
              <a:gd name="connsiteY0" fmla="*/ 0 h 1154014"/>
              <a:gd name="connsiteX1" fmla="*/ 3520597 w 3751400"/>
              <a:gd name="connsiteY1" fmla="*/ 0 h 1154014"/>
              <a:gd name="connsiteX2" fmla="*/ 3751400 w 3751400"/>
              <a:gd name="connsiteY2" fmla="*/ 577007 h 1154014"/>
              <a:gd name="connsiteX3" fmla="*/ 3520597 w 3751400"/>
              <a:gd name="connsiteY3" fmla="*/ 1154014 h 1154014"/>
              <a:gd name="connsiteX4" fmla="*/ 2111957 w 3751400"/>
              <a:gd name="connsiteY4" fmla="*/ 1154014 h 1154014"/>
              <a:gd name="connsiteX5" fmla="*/ 2120319 w 3751400"/>
              <a:gd name="connsiteY5" fmla="*/ 1112593 h 1154014"/>
              <a:gd name="connsiteX6" fmla="*/ 1875699 w 3751400"/>
              <a:gd name="connsiteY6" fmla="*/ 867973 h 1154014"/>
              <a:gd name="connsiteX7" fmla="*/ 1631079 w 3751400"/>
              <a:gd name="connsiteY7" fmla="*/ 1112593 h 1154014"/>
              <a:gd name="connsiteX8" fmla="*/ 1639442 w 3751400"/>
              <a:gd name="connsiteY8" fmla="*/ 1154014 h 1154014"/>
              <a:gd name="connsiteX9" fmla="*/ 0 w 3751400"/>
              <a:gd name="connsiteY9" fmla="*/ 1154014 h 115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1400" h="1154014">
                <a:moveTo>
                  <a:pt x="0" y="0"/>
                </a:moveTo>
                <a:lnTo>
                  <a:pt x="3520597" y="0"/>
                </a:lnTo>
                <a:lnTo>
                  <a:pt x="3751400" y="577007"/>
                </a:lnTo>
                <a:lnTo>
                  <a:pt x="3520597" y="1154014"/>
                </a:lnTo>
                <a:lnTo>
                  <a:pt x="2111957" y="1154014"/>
                </a:lnTo>
                <a:lnTo>
                  <a:pt x="2120319" y="1112593"/>
                </a:lnTo>
                <a:cubicBezTo>
                  <a:pt x="2120319" y="977493"/>
                  <a:pt x="2010799" y="867973"/>
                  <a:pt x="1875699" y="867973"/>
                </a:cubicBezTo>
                <a:cubicBezTo>
                  <a:pt x="1740599" y="867973"/>
                  <a:pt x="1631079" y="977493"/>
                  <a:pt x="1631079" y="1112593"/>
                </a:cubicBezTo>
                <a:lnTo>
                  <a:pt x="1639442" y="1154014"/>
                </a:lnTo>
                <a:lnTo>
                  <a:pt x="0" y="1154014"/>
                </a:lnTo>
                <a:close/>
              </a:path>
            </a:pathLst>
          </a:custGeom>
          <a:solidFill>
            <a:schemeClr val="tx2"/>
          </a:solidFill>
          <a:ln w="12700"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36576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latin typeface="+mj-lt"/>
                <a:ea typeface="Segoe UI" pitchFamily="34" charset="0"/>
                <a:cs typeface="Segoe UI" pitchFamily="34" charset="0"/>
              </a:rPr>
              <a:t>Create a recovery</a:t>
            </a:r>
            <a:br>
              <a:rPr lang="en-US" sz="2000" dirty="0">
                <a:solidFill>
                  <a:schemeClr val="bg1"/>
                </a:solidFill>
                <a:latin typeface="+mj-lt"/>
                <a:ea typeface="Segoe UI" pitchFamily="34" charset="0"/>
                <a:cs typeface="Segoe UI" pitchFamily="34" charset="0"/>
              </a:rPr>
            </a:br>
            <a:r>
              <a:rPr lang="en-US" sz="2000" dirty="0">
                <a:solidFill>
                  <a:schemeClr val="bg1"/>
                </a:solidFill>
                <a:latin typeface="+mj-lt"/>
                <a:ea typeface="Segoe UI" pitchFamily="34" charset="0"/>
                <a:cs typeface="Segoe UI" pitchFamily="34" charset="0"/>
              </a:rPr>
              <a:t>services vault</a:t>
            </a:r>
          </a:p>
        </p:txBody>
      </p:sp>
      <p:sp>
        <p:nvSpPr>
          <p:cNvPr id="38" name="Oval 37">
            <a:extLst>
              <a:ext uri="{FF2B5EF4-FFF2-40B4-BE49-F238E27FC236}">
                <a16:creationId xmlns:a16="http://schemas.microsoft.com/office/drawing/2014/main" id="{1462D1CA-F449-4553-BE66-9186AC7A6564}"/>
              </a:ext>
            </a:extLst>
          </p:cNvPr>
          <p:cNvSpPr/>
          <p:nvPr/>
        </p:nvSpPr>
        <p:spPr bwMode="auto">
          <a:xfrm>
            <a:off x="5973617" y="2762387"/>
            <a:ext cx="489240" cy="489240"/>
          </a:xfrm>
          <a:prstGeom prst="ellipse">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2400" dirty="0">
                <a:solidFill>
                  <a:schemeClr val="tx1"/>
                </a:solidFill>
                <a:latin typeface="+mj-lt"/>
                <a:ea typeface="Segoe UI" pitchFamily="34" charset="0"/>
                <a:cs typeface="Segoe UI" pitchFamily="34" charset="0"/>
              </a:rPr>
              <a:t>2</a:t>
            </a:r>
            <a:endParaRPr lang="en-US" sz="2400" dirty="0" err="1">
              <a:solidFill>
                <a:schemeClr val="tx1"/>
              </a:solidFill>
              <a:latin typeface="+mj-lt"/>
              <a:ea typeface="Segoe UI" pitchFamily="34" charset="0"/>
              <a:cs typeface="Segoe UI" pitchFamily="34" charset="0"/>
            </a:endParaRPr>
          </a:p>
        </p:txBody>
      </p:sp>
      <p:sp>
        <p:nvSpPr>
          <p:cNvPr id="43" name="Freeform: Shape 42">
            <a:extLst>
              <a:ext uri="{FF2B5EF4-FFF2-40B4-BE49-F238E27FC236}">
                <a16:creationId xmlns:a16="http://schemas.microsoft.com/office/drawing/2014/main" id="{C2152B03-6737-4DBE-87F7-411A3A00FF91}"/>
              </a:ext>
            </a:extLst>
          </p:cNvPr>
          <p:cNvSpPr/>
          <p:nvPr/>
        </p:nvSpPr>
        <p:spPr bwMode="auto">
          <a:xfrm>
            <a:off x="4342538" y="1894414"/>
            <a:ext cx="3751400" cy="1154014"/>
          </a:xfrm>
          <a:custGeom>
            <a:avLst/>
            <a:gdLst>
              <a:gd name="connsiteX0" fmla="*/ 0 w 3751400"/>
              <a:gd name="connsiteY0" fmla="*/ 0 h 1154014"/>
              <a:gd name="connsiteX1" fmla="*/ 3520597 w 3751400"/>
              <a:gd name="connsiteY1" fmla="*/ 0 h 1154014"/>
              <a:gd name="connsiteX2" fmla="*/ 3751400 w 3751400"/>
              <a:gd name="connsiteY2" fmla="*/ 577007 h 1154014"/>
              <a:gd name="connsiteX3" fmla="*/ 3520597 w 3751400"/>
              <a:gd name="connsiteY3" fmla="*/ 1154014 h 1154014"/>
              <a:gd name="connsiteX4" fmla="*/ 2111957 w 3751400"/>
              <a:gd name="connsiteY4" fmla="*/ 1154014 h 1154014"/>
              <a:gd name="connsiteX5" fmla="*/ 2120319 w 3751400"/>
              <a:gd name="connsiteY5" fmla="*/ 1112593 h 1154014"/>
              <a:gd name="connsiteX6" fmla="*/ 1875699 w 3751400"/>
              <a:gd name="connsiteY6" fmla="*/ 867973 h 1154014"/>
              <a:gd name="connsiteX7" fmla="*/ 1631079 w 3751400"/>
              <a:gd name="connsiteY7" fmla="*/ 1112593 h 1154014"/>
              <a:gd name="connsiteX8" fmla="*/ 1639442 w 3751400"/>
              <a:gd name="connsiteY8" fmla="*/ 1154014 h 1154014"/>
              <a:gd name="connsiteX9" fmla="*/ 0 w 3751400"/>
              <a:gd name="connsiteY9" fmla="*/ 1154014 h 1154014"/>
              <a:gd name="connsiteX10" fmla="*/ 230803 w 3751400"/>
              <a:gd name="connsiteY10" fmla="*/ 577007 h 115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51400" h="1154014">
                <a:moveTo>
                  <a:pt x="0" y="0"/>
                </a:moveTo>
                <a:lnTo>
                  <a:pt x="3520597" y="0"/>
                </a:lnTo>
                <a:lnTo>
                  <a:pt x="3751400" y="577007"/>
                </a:lnTo>
                <a:lnTo>
                  <a:pt x="3520597" y="1154014"/>
                </a:lnTo>
                <a:lnTo>
                  <a:pt x="2111957" y="1154014"/>
                </a:lnTo>
                <a:lnTo>
                  <a:pt x="2120319" y="1112593"/>
                </a:lnTo>
                <a:cubicBezTo>
                  <a:pt x="2120319" y="977493"/>
                  <a:pt x="2010799" y="867973"/>
                  <a:pt x="1875699" y="867973"/>
                </a:cubicBezTo>
                <a:cubicBezTo>
                  <a:pt x="1740599" y="867973"/>
                  <a:pt x="1631079" y="977493"/>
                  <a:pt x="1631079" y="1112593"/>
                </a:cubicBezTo>
                <a:lnTo>
                  <a:pt x="1639442" y="1154014"/>
                </a:lnTo>
                <a:lnTo>
                  <a:pt x="0" y="1154014"/>
                </a:lnTo>
                <a:lnTo>
                  <a:pt x="230803" y="577007"/>
                </a:lnTo>
                <a:close/>
              </a:path>
            </a:pathLst>
          </a:custGeom>
          <a:solidFill>
            <a:schemeClr val="tx2"/>
          </a:solidFill>
          <a:ln w="12700"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36576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latin typeface="+mj-lt"/>
                <a:ea typeface="Segoe UI" pitchFamily="34" charset="0"/>
                <a:cs typeface="Segoe UI" pitchFamily="34" charset="0"/>
              </a:rPr>
              <a:t>Use the Portal to</a:t>
            </a:r>
            <a:br>
              <a:rPr lang="en-US" sz="2000" dirty="0">
                <a:solidFill>
                  <a:schemeClr val="bg1"/>
                </a:solidFill>
                <a:latin typeface="+mj-lt"/>
                <a:ea typeface="Segoe UI" pitchFamily="34" charset="0"/>
                <a:cs typeface="Segoe UI" pitchFamily="34" charset="0"/>
              </a:rPr>
            </a:br>
            <a:r>
              <a:rPr lang="en-US" sz="2000" dirty="0">
                <a:solidFill>
                  <a:schemeClr val="bg1"/>
                </a:solidFill>
                <a:latin typeface="+mj-lt"/>
                <a:ea typeface="Segoe UI" pitchFamily="34" charset="0"/>
                <a:cs typeface="Segoe UI" pitchFamily="34" charset="0"/>
              </a:rPr>
              <a:t>define the backup</a:t>
            </a:r>
          </a:p>
        </p:txBody>
      </p:sp>
      <p:sp>
        <p:nvSpPr>
          <p:cNvPr id="50" name="Oval 49">
            <a:extLst>
              <a:ext uri="{FF2B5EF4-FFF2-40B4-BE49-F238E27FC236}">
                <a16:creationId xmlns:a16="http://schemas.microsoft.com/office/drawing/2014/main" id="{E4196246-5CDC-4F2C-A0FF-9E2BA6B21728}"/>
              </a:ext>
            </a:extLst>
          </p:cNvPr>
          <p:cNvSpPr/>
          <p:nvPr/>
        </p:nvSpPr>
        <p:spPr bwMode="auto">
          <a:xfrm>
            <a:off x="9653487" y="2762387"/>
            <a:ext cx="489240" cy="489240"/>
          </a:xfrm>
          <a:prstGeom prst="ellipse">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2400" dirty="0">
                <a:solidFill>
                  <a:schemeClr val="tx1"/>
                </a:solidFill>
                <a:latin typeface="+mj-lt"/>
                <a:ea typeface="Segoe UI" pitchFamily="34" charset="0"/>
                <a:cs typeface="Segoe UI" pitchFamily="34" charset="0"/>
              </a:rPr>
              <a:t>3</a:t>
            </a:r>
            <a:endParaRPr lang="en-US" sz="2400" dirty="0" err="1">
              <a:solidFill>
                <a:schemeClr val="tx1"/>
              </a:solidFill>
              <a:latin typeface="+mj-lt"/>
              <a:ea typeface="Segoe UI" pitchFamily="34" charset="0"/>
              <a:cs typeface="Segoe UI" pitchFamily="34" charset="0"/>
            </a:endParaRPr>
          </a:p>
        </p:txBody>
      </p:sp>
      <p:sp>
        <p:nvSpPr>
          <p:cNvPr id="54" name="Freeform: Shape 53">
            <a:extLst>
              <a:ext uri="{FF2B5EF4-FFF2-40B4-BE49-F238E27FC236}">
                <a16:creationId xmlns:a16="http://schemas.microsoft.com/office/drawing/2014/main" id="{A42F20BB-EE62-4EAE-961D-3810EE0E9453}"/>
              </a:ext>
            </a:extLst>
          </p:cNvPr>
          <p:cNvSpPr/>
          <p:nvPr/>
        </p:nvSpPr>
        <p:spPr bwMode="auto">
          <a:xfrm>
            <a:off x="8022408" y="1894414"/>
            <a:ext cx="3751400" cy="1154014"/>
          </a:xfrm>
          <a:custGeom>
            <a:avLst/>
            <a:gdLst>
              <a:gd name="connsiteX0" fmla="*/ 0 w 3751400"/>
              <a:gd name="connsiteY0" fmla="*/ 0 h 1154014"/>
              <a:gd name="connsiteX1" fmla="*/ 3520597 w 3751400"/>
              <a:gd name="connsiteY1" fmla="*/ 0 h 1154014"/>
              <a:gd name="connsiteX2" fmla="*/ 3751400 w 3751400"/>
              <a:gd name="connsiteY2" fmla="*/ 577007 h 1154014"/>
              <a:gd name="connsiteX3" fmla="*/ 3520597 w 3751400"/>
              <a:gd name="connsiteY3" fmla="*/ 1154014 h 1154014"/>
              <a:gd name="connsiteX4" fmla="*/ 2111957 w 3751400"/>
              <a:gd name="connsiteY4" fmla="*/ 1154014 h 1154014"/>
              <a:gd name="connsiteX5" fmla="*/ 2120319 w 3751400"/>
              <a:gd name="connsiteY5" fmla="*/ 1112593 h 1154014"/>
              <a:gd name="connsiteX6" fmla="*/ 1875699 w 3751400"/>
              <a:gd name="connsiteY6" fmla="*/ 867973 h 1154014"/>
              <a:gd name="connsiteX7" fmla="*/ 1631079 w 3751400"/>
              <a:gd name="connsiteY7" fmla="*/ 1112593 h 1154014"/>
              <a:gd name="connsiteX8" fmla="*/ 1639442 w 3751400"/>
              <a:gd name="connsiteY8" fmla="*/ 1154014 h 1154014"/>
              <a:gd name="connsiteX9" fmla="*/ 0 w 3751400"/>
              <a:gd name="connsiteY9" fmla="*/ 1154014 h 1154014"/>
              <a:gd name="connsiteX10" fmla="*/ 230803 w 3751400"/>
              <a:gd name="connsiteY10" fmla="*/ 577007 h 115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51400" h="1154014">
                <a:moveTo>
                  <a:pt x="0" y="0"/>
                </a:moveTo>
                <a:lnTo>
                  <a:pt x="3520597" y="0"/>
                </a:lnTo>
                <a:lnTo>
                  <a:pt x="3751400" y="577007"/>
                </a:lnTo>
                <a:lnTo>
                  <a:pt x="3520597" y="1154014"/>
                </a:lnTo>
                <a:lnTo>
                  <a:pt x="2111957" y="1154014"/>
                </a:lnTo>
                <a:lnTo>
                  <a:pt x="2120319" y="1112593"/>
                </a:lnTo>
                <a:cubicBezTo>
                  <a:pt x="2120319" y="977493"/>
                  <a:pt x="2010799" y="867973"/>
                  <a:pt x="1875699" y="867973"/>
                </a:cubicBezTo>
                <a:cubicBezTo>
                  <a:pt x="1740599" y="867973"/>
                  <a:pt x="1631079" y="977493"/>
                  <a:pt x="1631079" y="1112593"/>
                </a:cubicBezTo>
                <a:lnTo>
                  <a:pt x="1639442" y="1154014"/>
                </a:lnTo>
                <a:lnTo>
                  <a:pt x="0" y="1154014"/>
                </a:lnTo>
                <a:lnTo>
                  <a:pt x="230803" y="577007"/>
                </a:lnTo>
                <a:close/>
              </a:path>
            </a:pathLst>
          </a:custGeom>
          <a:solidFill>
            <a:schemeClr val="tx2"/>
          </a:solidFill>
          <a:ln w="12700" cap="flat" cmpd="sng" algn="ctr">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36576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latin typeface="+mj-lt"/>
                <a:ea typeface="Segoe UI" pitchFamily="34" charset="0"/>
                <a:cs typeface="Segoe UI" pitchFamily="34" charset="0"/>
              </a:rPr>
              <a:t>Backup the</a:t>
            </a:r>
            <a:br>
              <a:rPr lang="en-US" sz="2000" dirty="0">
                <a:solidFill>
                  <a:schemeClr val="bg1"/>
                </a:solidFill>
                <a:latin typeface="+mj-lt"/>
                <a:ea typeface="Segoe UI" pitchFamily="34" charset="0"/>
                <a:cs typeface="Segoe UI" pitchFamily="34" charset="0"/>
              </a:rPr>
            </a:br>
            <a:r>
              <a:rPr lang="en-US" sz="2000" dirty="0">
                <a:solidFill>
                  <a:schemeClr val="bg1"/>
                </a:solidFill>
                <a:latin typeface="+mj-lt"/>
                <a:ea typeface="Segoe UI" pitchFamily="34" charset="0"/>
                <a:cs typeface="Segoe UI" pitchFamily="34" charset="0"/>
              </a:rPr>
              <a:t>virtual machine</a:t>
            </a:r>
          </a:p>
        </p:txBody>
      </p:sp>
      <p:sp>
        <p:nvSpPr>
          <p:cNvPr id="58" name="Rectangle 57">
            <a:extLst>
              <a:ext uri="{FF2B5EF4-FFF2-40B4-BE49-F238E27FC236}">
                <a16:creationId xmlns:a16="http://schemas.microsoft.com/office/drawing/2014/main" id="{922C81E6-A49F-4AA1-A6AC-5BA0EA82BA2A}"/>
              </a:ext>
              <a:ext uri="{C183D7F6-B498-43B3-948B-1728B52AA6E4}">
                <adec:decorative xmlns:adec="http://schemas.microsoft.com/office/drawing/2017/decorative" val="0"/>
              </a:ext>
            </a:extLst>
          </p:cNvPr>
          <p:cNvSpPr/>
          <p:nvPr/>
        </p:nvSpPr>
        <p:spPr bwMode="auto">
          <a:xfrm>
            <a:off x="427038" y="4032070"/>
            <a:ext cx="3755737" cy="226871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292100" indent="-292100">
              <a:spcBef>
                <a:spcPts val="1200"/>
              </a:spcBef>
              <a:buFont typeface="+mj-lt"/>
              <a:buAutoNum type="arabicPeriod"/>
            </a:pPr>
            <a:r>
              <a:rPr lang="en-US" sz="2000" dirty="0">
                <a:solidFill>
                  <a:schemeClr val="tx1"/>
                </a:solidFill>
              </a:rPr>
              <a:t>Use a Recovery Services Vault in the region where you are performing your Virtual Machine backups and choose a replication strategy for Vault</a:t>
            </a:r>
          </a:p>
        </p:txBody>
      </p:sp>
      <p:sp>
        <p:nvSpPr>
          <p:cNvPr id="61" name="Rectangle 60">
            <a:extLst>
              <a:ext uri="{FF2B5EF4-FFF2-40B4-BE49-F238E27FC236}">
                <a16:creationId xmlns:a16="http://schemas.microsoft.com/office/drawing/2014/main" id="{D52883FE-20E0-4D74-A2F4-29CA446A1C41}"/>
              </a:ext>
              <a:ext uri="{C183D7F6-B498-43B3-948B-1728B52AA6E4}">
                <adec:decorative xmlns:adec="http://schemas.microsoft.com/office/drawing/2017/decorative" val="0"/>
              </a:ext>
            </a:extLst>
          </p:cNvPr>
          <p:cNvSpPr/>
          <p:nvPr/>
        </p:nvSpPr>
        <p:spPr bwMode="auto">
          <a:xfrm>
            <a:off x="4340372" y="4032070"/>
            <a:ext cx="3755737" cy="226871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292100" indent="-292100">
              <a:spcBef>
                <a:spcPts val="1200"/>
              </a:spcBef>
              <a:buFont typeface="+mj-lt"/>
              <a:buAutoNum type="arabicPeriod" startAt="2"/>
              <a:tabLst>
                <a:tab pos="342900" algn="l"/>
              </a:tabLst>
            </a:pPr>
            <a:r>
              <a:rPr lang="en-US" sz="2000" dirty="0">
                <a:solidFill>
                  <a:schemeClr val="tx1"/>
                </a:solidFill>
              </a:rPr>
              <a:t>Take snapshots (recovery points) of your data at defined intervals. These snapshots are stored in recovery services vaults</a:t>
            </a:r>
          </a:p>
        </p:txBody>
      </p:sp>
      <p:sp>
        <p:nvSpPr>
          <p:cNvPr id="63" name="Rectangle 62">
            <a:extLst>
              <a:ext uri="{FF2B5EF4-FFF2-40B4-BE49-F238E27FC236}">
                <a16:creationId xmlns:a16="http://schemas.microsoft.com/office/drawing/2014/main" id="{1665C8DD-2930-4B36-9362-9F68A85E8A2E}"/>
              </a:ext>
              <a:ext uri="{C183D7F6-B498-43B3-948B-1728B52AA6E4}">
                <adec:decorative xmlns:adec="http://schemas.microsoft.com/office/drawing/2017/decorative" val="0"/>
              </a:ext>
            </a:extLst>
          </p:cNvPr>
          <p:cNvSpPr/>
          <p:nvPr/>
        </p:nvSpPr>
        <p:spPr bwMode="auto">
          <a:xfrm>
            <a:off x="8253705" y="4032070"/>
            <a:ext cx="3764127" cy="226871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292100" indent="-292100">
              <a:spcBef>
                <a:spcPts val="1200"/>
              </a:spcBef>
              <a:buFont typeface="+mj-lt"/>
              <a:buAutoNum type="arabicPeriod" startAt="3"/>
              <a:tabLst>
                <a:tab pos="342900" algn="l"/>
              </a:tabLst>
            </a:pPr>
            <a:r>
              <a:rPr lang="en-US" sz="2000" dirty="0">
                <a:solidFill>
                  <a:schemeClr val="tx1"/>
                </a:solidFill>
              </a:rPr>
              <a:t>For the Backup extension to work, the Azure VM Agent must be installed on the Azure virtual machine</a:t>
            </a:r>
          </a:p>
        </p:txBody>
      </p:sp>
    </p:spTree>
    <p:extLst>
      <p:ext uri="{BB962C8B-B14F-4D97-AF65-F5344CB8AC3E}">
        <p14:creationId xmlns:p14="http://schemas.microsoft.com/office/powerpoint/2010/main" val="64371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Restore Virtual Machines</a:t>
            </a:r>
          </a:p>
        </p:txBody>
      </p:sp>
      <p:sp>
        <p:nvSpPr>
          <p:cNvPr id="22" name="Rectangle 21">
            <a:extLst>
              <a:ext uri="{FF2B5EF4-FFF2-40B4-BE49-F238E27FC236}">
                <a16:creationId xmlns:a16="http://schemas.microsoft.com/office/drawing/2014/main" id="{A6336BFE-3364-41A2-85F6-29553811EE68}"/>
              </a:ext>
              <a:ext uri="{C183D7F6-B498-43B3-948B-1728B52AA6E4}">
                <adec:decorative xmlns:adec="http://schemas.microsoft.com/office/drawing/2017/decorative" val="0"/>
              </a:ext>
            </a:extLst>
          </p:cNvPr>
          <p:cNvSpPr/>
          <p:nvPr/>
        </p:nvSpPr>
        <p:spPr bwMode="auto">
          <a:xfrm>
            <a:off x="427038" y="1281978"/>
            <a:ext cx="5453258" cy="241916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457200" algn="l"/>
              </a:tabLst>
            </a:pPr>
            <a:r>
              <a:rPr lang="en-US" sz="2200" dirty="0">
                <a:solidFill>
                  <a:schemeClr val="tx1"/>
                </a:solidFill>
              </a:rPr>
              <a:t>Once you trigger the restore operation, the Backup service creates a job for tracking the restore operation</a:t>
            </a:r>
          </a:p>
        </p:txBody>
      </p:sp>
      <p:sp>
        <p:nvSpPr>
          <p:cNvPr id="24" name="Rectangle 23">
            <a:extLst>
              <a:ext uri="{FF2B5EF4-FFF2-40B4-BE49-F238E27FC236}">
                <a16:creationId xmlns:a16="http://schemas.microsoft.com/office/drawing/2014/main" id="{AF768FAE-1FA4-4305-A219-A17F949E87F7}"/>
              </a:ext>
              <a:ext uri="{C183D7F6-B498-43B3-948B-1728B52AA6E4}">
                <adec:decorative xmlns:adec="http://schemas.microsoft.com/office/drawing/2017/decorative" val="0"/>
              </a:ext>
            </a:extLst>
          </p:cNvPr>
          <p:cNvSpPr/>
          <p:nvPr/>
        </p:nvSpPr>
        <p:spPr bwMode="auto">
          <a:xfrm>
            <a:off x="427037" y="3904347"/>
            <a:ext cx="5453258" cy="241916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200">
                <a:solidFill>
                  <a:schemeClr val="tx1"/>
                </a:solidFill>
              </a:rPr>
              <a:t>The Backup service also creates and temporarily displays notifications, so you monitor how the backup is proceeding</a:t>
            </a:r>
          </a:p>
        </p:txBody>
      </p:sp>
      <p:sp>
        <p:nvSpPr>
          <p:cNvPr id="19" name="Rectangle 18">
            <a:extLst>
              <a:ext uri="{FF2B5EF4-FFF2-40B4-BE49-F238E27FC236}">
                <a16:creationId xmlns:a16="http://schemas.microsoft.com/office/drawing/2014/main" id="{95669DFF-AA3C-44F8-B8BA-131EF1C2143C}"/>
              </a:ext>
              <a:ext uri="{C183D7F6-B498-43B3-948B-1728B52AA6E4}">
                <adec:decorative xmlns:adec="http://schemas.microsoft.com/office/drawing/2017/decorative" val="1"/>
              </a:ext>
            </a:extLst>
          </p:cNvPr>
          <p:cNvSpPr/>
          <p:nvPr/>
        </p:nvSpPr>
        <p:spPr bwMode="auto">
          <a:xfrm>
            <a:off x="6037943" y="1247142"/>
            <a:ext cx="5971495" cy="507637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5" descr="Screenshot of the VM restore page. Restore points are shown">
            <a:extLst>
              <a:ext uri="{FF2B5EF4-FFF2-40B4-BE49-F238E27FC236}">
                <a16:creationId xmlns:a16="http://schemas.microsoft.com/office/drawing/2014/main" id="{1C7AAABF-B6AE-4E77-9026-8C743AA98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086" y="2025258"/>
            <a:ext cx="5681208" cy="3741888"/>
          </a:xfrm>
          <a:prstGeom prst="rect">
            <a:avLst/>
          </a:prstGeom>
          <a:ln>
            <a:noFill/>
          </a:ln>
        </p:spPr>
      </p:pic>
    </p:spTree>
    <p:extLst>
      <p:ext uri="{BB962C8B-B14F-4D97-AF65-F5344CB8AC3E}">
        <p14:creationId xmlns:p14="http://schemas.microsoft.com/office/powerpoint/2010/main" val="94549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34C8A-3E3B-4CEE-8154-8D225F079A57}"/>
              </a:ext>
            </a:extLst>
          </p:cNvPr>
          <p:cNvSpPr>
            <a:spLocks noGrp="1"/>
          </p:cNvSpPr>
          <p:nvPr>
            <p:ph type="title"/>
          </p:nvPr>
        </p:nvSpPr>
        <p:spPr>
          <a:xfrm>
            <a:off x="465138" y="2676526"/>
            <a:ext cx="2506662" cy="1641475"/>
          </a:xfrm>
        </p:spPr>
        <p:txBody>
          <a:bodyPr/>
          <a:lstStyle/>
          <a:p>
            <a:r>
              <a:rPr lang="en-US" dirty="0"/>
              <a:t>Administer Network Protection Introduction</a:t>
            </a:r>
          </a:p>
        </p:txBody>
      </p:sp>
      <p:pic>
        <p:nvPicPr>
          <p:cNvPr id="29" name="Picture 28" descr="Icon of whitepaper">
            <a:extLst>
              <a:ext uri="{FF2B5EF4-FFF2-40B4-BE49-F238E27FC236}">
                <a16:creationId xmlns:a16="http://schemas.microsoft.com/office/drawing/2014/main" id="{3A8C9FE7-8D8D-4E68-8C2C-51B24C0FAA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520" y="544329"/>
            <a:ext cx="764920" cy="764920"/>
          </a:xfrm>
          <a:prstGeom prst="rect">
            <a:avLst/>
          </a:prstGeom>
        </p:spPr>
      </p:pic>
      <p:sp>
        <p:nvSpPr>
          <p:cNvPr id="40" name="TextBox 39">
            <a:extLst>
              <a:ext uri="{FF2B5EF4-FFF2-40B4-BE49-F238E27FC236}">
                <a16:creationId xmlns:a16="http://schemas.microsoft.com/office/drawing/2014/main" id="{E8315F74-33B5-4A74-BC98-751D122780D2}"/>
              </a:ext>
            </a:extLst>
          </p:cNvPr>
          <p:cNvSpPr txBox="1"/>
          <p:nvPr/>
        </p:nvSpPr>
        <p:spPr>
          <a:xfrm>
            <a:off x="4546600" y="742123"/>
            <a:ext cx="6299200" cy="369332"/>
          </a:xfrm>
          <a:prstGeom prst="rect">
            <a:avLst/>
          </a:prstGeom>
          <a:noFill/>
        </p:spPr>
        <p:txBody>
          <a:bodyPr wrap="square" lIns="0" tIns="0" rIns="0" bIns="0" rtlCol="0" anchor="ctr">
            <a:spAutoFit/>
          </a:bodyPr>
          <a:lstStyle/>
          <a:p>
            <a:pPr>
              <a:spcAft>
                <a:spcPts val="600"/>
              </a:spcAft>
            </a:pPr>
            <a:r>
              <a:rPr lang="en-US" sz="2400" dirty="0"/>
              <a:t>Lesson 01: Configure File and Folder Backups</a:t>
            </a:r>
          </a:p>
        </p:txBody>
      </p:sp>
      <p:cxnSp>
        <p:nvCxnSpPr>
          <p:cNvPr id="47" name="Straight Connector 46">
            <a:extLst>
              <a:ext uri="{FF2B5EF4-FFF2-40B4-BE49-F238E27FC236}">
                <a16:creationId xmlns:a16="http://schemas.microsoft.com/office/drawing/2014/main" id="{E2D14863-5352-44A7-8EE8-FAB77ADDF9E0}"/>
              </a:ext>
              <a:ext uri="{C183D7F6-B498-43B3-948B-1728B52AA6E4}">
                <adec:decorative xmlns:adec="http://schemas.microsoft.com/office/drawing/2017/decorative" val="1"/>
              </a:ext>
            </a:extLst>
          </p:cNvPr>
          <p:cNvCxnSpPr>
            <a:cxnSpLocks/>
          </p:cNvCxnSpPr>
          <p:nvPr/>
        </p:nvCxnSpPr>
        <p:spPr>
          <a:xfrm>
            <a:off x="4546600" y="1411967"/>
            <a:ext cx="521716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6" name="Picture 55" descr="Icon of a webpage showing a product symbol">
            <a:extLst>
              <a:ext uri="{FF2B5EF4-FFF2-40B4-BE49-F238E27FC236}">
                <a16:creationId xmlns:a16="http://schemas.microsoft.com/office/drawing/2014/main" id="{779DEAD5-DA0C-46AC-A73C-8E529034AE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4520" y="1453190"/>
            <a:ext cx="764920" cy="764920"/>
          </a:xfrm>
          <a:prstGeom prst="rect">
            <a:avLst/>
          </a:prstGeom>
        </p:spPr>
      </p:pic>
      <p:sp>
        <p:nvSpPr>
          <p:cNvPr id="58" name="TextBox 57">
            <a:extLst>
              <a:ext uri="{FF2B5EF4-FFF2-40B4-BE49-F238E27FC236}">
                <a16:creationId xmlns:a16="http://schemas.microsoft.com/office/drawing/2014/main" id="{FBA04EA4-AAD5-4F2C-AFE0-8F71B3618710}"/>
              </a:ext>
            </a:extLst>
          </p:cNvPr>
          <p:cNvSpPr txBox="1"/>
          <p:nvPr/>
        </p:nvSpPr>
        <p:spPr>
          <a:xfrm>
            <a:off x="4546600" y="1650984"/>
            <a:ext cx="6299200" cy="369332"/>
          </a:xfrm>
          <a:prstGeom prst="rect">
            <a:avLst/>
          </a:prstGeom>
          <a:noFill/>
        </p:spPr>
        <p:txBody>
          <a:bodyPr wrap="square" lIns="0" tIns="0" rIns="0" bIns="0" rtlCol="0" anchor="ctr">
            <a:spAutoFit/>
          </a:bodyPr>
          <a:lstStyle/>
          <a:p>
            <a:pPr>
              <a:spcAft>
                <a:spcPts val="600"/>
              </a:spcAft>
            </a:pPr>
            <a:r>
              <a:rPr lang="en-US" sz="2400" dirty="0"/>
              <a:t>Lesson 02: Configure Virtual Machine Backups</a:t>
            </a:r>
          </a:p>
        </p:txBody>
      </p:sp>
      <p:cxnSp>
        <p:nvCxnSpPr>
          <p:cNvPr id="62" name="Straight Connector 61">
            <a:extLst>
              <a:ext uri="{FF2B5EF4-FFF2-40B4-BE49-F238E27FC236}">
                <a16:creationId xmlns:a16="http://schemas.microsoft.com/office/drawing/2014/main" id="{93239559-B829-4532-976F-03B3168C571F}"/>
              </a:ext>
              <a:ext uri="{C183D7F6-B498-43B3-948B-1728B52AA6E4}">
                <adec:decorative xmlns:adec="http://schemas.microsoft.com/office/drawing/2017/decorative" val="1"/>
              </a:ext>
            </a:extLst>
          </p:cNvPr>
          <p:cNvCxnSpPr>
            <a:cxnSpLocks/>
          </p:cNvCxnSpPr>
          <p:nvPr/>
        </p:nvCxnSpPr>
        <p:spPr>
          <a:xfrm>
            <a:off x="4546600" y="2354383"/>
            <a:ext cx="521716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 lab flask">
            <a:extLst>
              <a:ext uri="{FF2B5EF4-FFF2-40B4-BE49-F238E27FC236}">
                <a16:creationId xmlns:a16="http://schemas.microsoft.com/office/drawing/2014/main" id="{0280AC85-F16F-43B0-AD37-10A6E44492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4520" y="2429085"/>
            <a:ext cx="764920" cy="764920"/>
          </a:xfrm>
          <a:prstGeom prst="rect">
            <a:avLst/>
          </a:prstGeom>
        </p:spPr>
      </p:pic>
      <p:sp>
        <p:nvSpPr>
          <p:cNvPr id="78" name="TextBox 77">
            <a:extLst>
              <a:ext uri="{FF2B5EF4-FFF2-40B4-BE49-F238E27FC236}">
                <a16:creationId xmlns:a16="http://schemas.microsoft.com/office/drawing/2014/main" id="{74B6D3A6-5E56-45D8-AC91-84507D867CCA}"/>
              </a:ext>
            </a:extLst>
          </p:cNvPr>
          <p:cNvSpPr txBox="1"/>
          <p:nvPr/>
        </p:nvSpPr>
        <p:spPr>
          <a:xfrm>
            <a:off x="4546600" y="2626879"/>
            <a:ext cx="5217160" cy="369332"/>
          </a:xfrm>
          <a:prstGeom prst="rect">
            <a:avLst/>
          </a:prstGeom>
          <a:noFill/>
        </p:spPr>
        <p:txBody>
          <a:bodyPr wrap="square" lIns="0" tIns="0" rIns="0" bIns="0" rtlCol="0" anchor="ctr">
            <a:spAutoFit/>
          </a:bodyPr>
          <a:lstStyle/>
          <a:p>
            <a:pPr>
              <a:spcAft>
                <a:spcPts val="600"/>
              </a:spcAft>
            </a:pPr>
            <a:r>
              <a:rPr lang="en-US" sz="2400" dirty="0"/>
              <a:t>Lesson 03: Module 10 Lab</a:t>
            </a:r>
          </a:p>
        </p:txBody>
      </p:sp>
    </p:spTree>
    <p:extLst>
      <p:ext uri="{BB962C8B-B14F-4D97-AF65-F5344CB8AC3E}">
        <p14:creationId xmlns:p14="http://schemas.microsoft.com/office/powerpoint/2010/main" val="186078848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CFCB5-EC37-4F38-B1A0-1D321EA38E48}"/>
              </a:ext>
            </a:extLst>
          </p:cNvPr>
          <p:cNvSpPr>
            <a:spLocks noGrp="1"/>
          </p:cNvSpPr>
          <p:nvPr>
            <p:ph type="title"/>
          </p:nvPr>
        </p:nvSpPr>
        <p:spPr/>
        <p:txBody>
          <a:bodyPr/>
          <a:lstStyle/>
          <a:p>
            <a:r>
              <a:rPr lang="en-US" dirty="0"/>
              <a:t>Implement Azure Backup Server</a:t>
            </a:r>
          </a:p>
        </p:txBody>
      </p:sp>
      <p:sp>
        <p:nvSpPr>
          <p:cNvPr id="13" name="Rectangle 12">
            <a:extLst>
              <a:ext uri="{FF2B5EF4-FFF2-40B4-BE49-F238E27FC236}">
                <a16:creationId xmlns:a16="http://schemas.microsoft.com/office/drawing/2014/main" id="{7FAF2FA4-718F-43D0-B4EE-FB6A4F5270D3}"/>
              </a:ext>
              <a:ext uri="{C183D7F6-B498-43B3-948B-1728B52AA6E4}">
                <adec:decorative xmlns:adec="http://schemas.microsoft.com/office/drawing/2017/decorative" val="1"/>
              </a:ext>
            </a:extLst>
          </p:cNvPr>
          <p:cNvSpPr/>
          <p:nvPr/>
        </p:nvSpPr>
        <p:spPr bwMode="auto">
          <a:xfrm>
            <a:off x="427038" y="1247141"/>
            <a:ext cx="11582400" cy="29474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Specialized Workloads, Virtual Machines,&#10;Files/Folders/Volumes are shown going to disk. The disk using System Center DPM or Azure Backup Server to store data in Azure">
            <a:extLst>
              <a:ext uri="{FF2B5EF4-FFF2-40B4-BE49-F238E27FC236}">
                <a16:creationId xmlns:a16="http://schemas.microsoft.com/office/drawing/2014/main" id="{C175D816-31F5-47AF-BD3E-E8607CB14B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77" y="2050869"/>
            <a:ext cx="10752008" cy="1340032"/>
          </a:xfrm>
          <a:prstGeom prst="rect">
            <a:avLst/>
          </a:prstGeom>
        </p:spPr>
      </p:pic>
      <p:sp>
        <p:nvSpPr>
          <p:cNvPr id="15" name="Rectangle 14">
            <a:extLst>
              <a:ext uri="{FF2B5EF4-FFF2-40B4-BE49-F238E27FC236}">
                <a16:creationId xmlns:a16="http://schemas.microsoft.com/office/drawing/2014/main" id="{E9362324-18D1-4DE5-8E27-B5C7477FB8B0}"/>
              </a:ext>
              <a:ext uri="{C183D7F6-B498-43B3-948B-1728B52AA6E4}">
                <adec:decorative xmlns:adec="http://schemas.microsoft.com/office/drawing/2017/decorative" val="0"/>
              </a:ext>
            </a:extLst>
          </p:cNvPr>
          <p:cNvSpPr/>
          <p:nvPr/>
        </p:nvSpPr>
        <p:spPr bwMode="auto">
          <a:xfrm>
            <a:off x="414822" y="4361467"/>
            <a:ext cx="2782632" cy="200027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1200"/>
              </a:spcBef>
              <a:tabLst>
                <a:tab pos="457200" algn="l"/>
              </a:tabLst>
            </a:pPr>
            <a:r>
              <a:rPr lang="en-US" sz="2000" dirty="0">
                <a:solidFill>
                  <a:schemeClr val="tx1"/>
                </a:solidFill>
              </a:rPr>
              <a:t>App-aware backups, file/folder/volume backups, and machine state backups (bare-metal, system state)</a:t>
            </a:r>
          </a:p>
        </p:txBody>
      </p:sp>
      <p:sp>
        <p:nvSpPr>
          <p:cNvPr id="16" name="Rectangle 15">
            <a:extLst>
              <a:ext uri="{FF2B5EF4-FFF2-40B4-BE49-F238E27FC236}">
                <a16:creationId xmlns:a16="http://schemas.microsoft.com/office/drawing/2014/main" id="{ADAAF9CF-6614-49A6-A1E8-05D0D9299214}"/>
              </a:ext>
              <a:ext uri="{C183D7F6-B498-43B3-948B-1728B52AA6E4}">
                <adec:decorative xmlns:adec="http://schemas.microsoft.com/office/drawing/2017/decorative" val="0"/>
              </a:ext>
            </a:extLst>
          </p:cNvPr>
          <p:cNvSpPr/>
          <p:nvPr/>
        </p:nvSpPr>
        <p:spPr bwMode="auto">
          <a:xfrm>
            <a:off x="3354949" y="4361467"/>
            <a:ext cx="2782632" cy="200027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1200"/>
              </a:spcBef>
              <a:tabLst>
                <a:tab pos="342900" algn="l"/>
              </a:tabLst>
            </a:pPr>
            <a:r>
              <a:rPr lang="en-US" sz="2000">
                <a:solidFill>
                  <a:schemeClr val="tx1"/>
                </a:solidFill>
              </a:rPr>
              <a:t>Each machine runs the DPM/MABS protection agent, and the MARS agent runs on the MABS/DPM </a:t>
            </a:r>
          </a:p>
        </p:txBody>
      </p:sp>
      <p:sp>
        <p:nvSpPr>
          <p:cNvPr id="17" name="Rectangle 16">
            <a:extLst>
              <a:ext uri="{FF2B5EF4-FFF2-40B4-BE49-F238E27FC236}">
                <a16:creationId xmlns:a16="http://schemas.microsoft.com/office/drawing/2014/main" id="{DDD0DDEB-BB68-4C87-8A2A-088AE9D550E6}"/>
              </a:ext>
              <a:ext uri="{C183D7F6-B498-43B3-948B-1728B52AA6E4}">
                <adec:decorative xmlns:adec="http://schemas.microsoft.com/office/drawing/2017/decorative" val="0"/>
              </a:ext>
            </a:extLst>
          </p:cNvPr>
          <p:cNvSpPr/>
          <p:nvPr/>
        </p:nvSpPr>
        <p:spPr bwMode="auto">
          <a:xfrm>
            <a:off x="6295074" y="4361467"/>
            <a:ext cx="2782632" cy="200027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1200"/>
              </a:spcBef>
              <a:tabLst>
                <a:tab pos="342900" algn="l"/>
              </a:tabLst>
            </a:pPr>
            <a:r>
              <a:rPr lang="en-US" sz="2000">
                <a:solidFill>
                  <a:schemeClr val="tx1"/>
                </a:solidFill>
              </a:rPr>
              <a:t>Flexibility and granular scheduling options</a:t>
            </a:r>
          </a:p>
        </p:txBody>
      </p:sp>
      <p:sp>
        <p:nvSpPr>
          <p:cNvPr id="27" name="Rectangle 26">
            <a:extLst>
              <a:ext uri="{FF2B5EF4-FFF2-40B4-BE49-F238E27FC236}">
                <a16:creationId xmlns:a16="http://schemas.microsoft.com/office/drawing/2014/main" id="{112EC80F-A203-456F-990C-8F7AC3D72CF4}"/>
              </a:ext>
              <a:ext uri="{C183D7F6-B498-43B3-948B-1728B52AA6E4}">
                <adec:decorative xmlns:adec="http://schemas.microsoft.com/office/drawing/2017/decorative" val="0"/>
              </a:ext>
            </a:extLst>
          </p:cNvPr>
          <p:cNvSpPr/>
          <p:nvPr/>
        </p:nvSpPr>
        <p:spPr bwMode="auto">
          <a:xfrm>
            <a:off x="9235197" y="4361467"/>
            <a:ext cx="2782632" cy="200027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1200"/>
              </a:spcBef>
              <a:tabLst>
                <a:tab pos="342900" algn="l"/>
              </a:tabLst>
            </a:pPr>
            <a:r>
              <a:rPr lang="en-US" sz="2000">
                <a:solidFill>
                  <a:schemeClr val="tx1"/>
                </a:solidFill>
              </a:rPr>
              <a:t>Manage backups for multiple machines in</a:t>
            </a:r>
            <a:br>
              <a:rPr lang="en-US" sz="2000">
                <a:solidFill>
                  <a:schemeClr val="tx1"/>
                </a:solidFill>
              </a:rPr>
            </a:br>
            <a:r>
              <a:rPr lang="en-US" sz="2000">
                <a:solidFill>
                  <a:schemeClr val="tx1"/>
                </a:solidFill>
              </a:rPr>
              <a:t>a protection group</a:t>
            </a:r>
          </a:p>
        </p:txBody>
      </p:sp>
    </p:spTree>
    <p:extLst>
      <p:ext uri="{BB962C8B-B14F-4D97-AF65-F5344CB8AC3E}">
        <p14:creationId xmlns:p14="http://schemas.microsoft.com/office/powerpoint/2010/main" val="21353341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3DD8D-F14F-4ECF-97AD-E3DB7A446F78}"/>
              </a:ext>
            </a:extLst>
          </p:cNvPr>
          <p:cNvSpPr>
            <a:spLocks noGrp="1"/>
          </p:cNvSpPr>
          <p:nvPr>
            <p:ph type="title"/>
          </p:nvPr>
        </p:nvSpPr>
        <p:spPr/>
        <p:txBody>
          <a:bodyPr/>
          <a:lstStyle/>
          <a:p>
            <a:r>
              <a:rPr lang="en-US" dirty="0"/>
              <a:t>Compare Backup Options</a:t>
            </a:r>
          </a:p>
        </p:txBody>
      </p:sp>
      <p:graphicFrame>
        <p:nvGraphicFramePr>
          <p:cNvPr id="6" name="Table 5">
            <a:extLst>
              <a:ext uri="{FF2B5EF4-FFF2-40B4-BE49-F238E27FC236}">
                <a16:creationId xmlns:a16="http://schemas.microsoft.com/office/drawing/2014/main" id="{0B9CE051-9CE0-461A-AE76-C1C367230FF4}"/>
              </a:ext>
            </a:extLst>
          </p:cNvPr>
          <p:cNvGraphicFramePr>
            <a:graphicFrameLocks noGrp="1"/>
          </p:cNvGraphicFramePr>
          <p:nvPr>
            <p:extLst>
              <p:ext uri="{D42A27DB-BD31-4B8C-83A1-F6EECF244321}">
                <p14:modId xmlns:p14="http://schemas.microsoft.com/office/powerpoint/2010/main" val="641197851"/>
              </p:ext>
            </p:extLst>
          </p:nvPr>
        </p:nvGraphicFramePr>
        <p:xfrm>
          <a:off x="420913" y="1342113"/>
          <a:ext cx="11577413" cy="5019633"/>
        </p:xfrm>
        <a:graphic>
          <a:graphicData uri="http://schemas.openxmlformats.org/drawingml/2006/table">
            <a:tbl>
              <a:tblPr firstRow="1" bandRow="1">
                <a:tableStyleId>{E8B1032C-EA38-4F05-BA0D-38AFFFC7BED3}</a:tableStyleId>
              </a:tblPr>
              <a:tblGrid>
                <a:gridCol w="1625601">
                  <a:extLst>
                    <a:ext uri="{9D8B030D-6E8A-4147-A177-3AD203B41FA5}">
                      <a16:colId xmlns:a16="http://schemas.microsoft.com/office/drawing/2014/main" val="432228811"/>
                    </a:ext>
                  </a:extLst>
                </a:gridCol>
                <a:gridCol w="3265715">
                  <a:extLst>
                    <a:ext uri="{9D8B030D-6E8A-4147-A177-3AD203B41FA5}">
                      <a16:colId xmlns:a16="http://schemas.microsoft.com/office/drawing/2014/main" val="75774198"/>
                    </a:ext>
                  </a:extLst>
                </a:gridCol>
                <a:gridCol w="3006271">
                  <a:extLst>
                    <a:ext uri="{9D8B030D-6E8A-4147-A177-3AD203B41FA5}">
                      <a16:colId xmlns:a16="http://schemas.microsoft.com/office/drawing/2014/main" val="2296394419"/>
                    </a:ext>
                  </a:extLst>
                </a:gridCol>
                <a:gridCol w="1562100">
                  <a:extLst>
                    <a:ext uri="{9D8B030D-6E8A-4147-A177-3AD203B41FA5}">
                      <a16:colId xmlns:a16="http://schemas.microsoft.com/office/drawing/2014/main" val="3872385710"/>
                    </a:ext>
                  </a:extLst>
                </a:gridCol>
                <a:gridCol w="2117726">
                  <a:extLst>
                    <a:ext uri="{9D8B030D-6E8A-4147-A177-3AD203B41FA5}">
                      <a16:colId xmlns:a16="http://schemas.microsoft.com/office/drawing/2014/main" val="8381727"/>
                    </a:ext>
                  </a:extLst>
                </a:gridCol>
              </a:tblGrid>
              <a:tr h="468963">
                <a:tc>
                  <a:txBody>
                    <a:bodyPr/>
                    <a:lstStyle/>
                    <a:p>
                      <a:pPr algn="l">
                        <a:spcBef>
                          <a:spcPts val="300"/>
                        </a:spcBef>
                      </a:pPr>
                      <a:r>
                        <a:rPr lang="en-US" sz="1800" b="0" dirty="0">
                          <a:solidFill>
                            <a:schemeClr val="bg1"/>
                          </a:solidFill>
                          <a:effectLst/>
                          <a:latin typeface="+mj-lt"/>
                        </a:rPr>
                        <a:t>Component</a:t>
                      </a:r>
                    </a:p>
                  </a:txBody>
                  <a:tcPr marT="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spcBef>
                          <a:spcPts val="300"/>
                        </a:spcBef>
                      </a:pPr>
                      <a:r>
                        <a:rPr lang="en-US" sz="1800" b="0" dirty="0">
                          <a:solidFill>
                            <a:schemeClr val="bg1"/>
                          </a:solidFill>
                          <a:effectLst/>
                          <a:latin typeface="+mj-lt"/>
                        </a:rPr>
                        <a:t>Benefits</a:t>
                      </a:r>
                    </a:p>
                  </a:txBody>
                  <a:tcPr marT="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spcBef>
                          <a:spcPts val="300"/>
                        </a:spcBef>
                      </a:pPr>
                      <a:r>
                        <a:rPr lang="en-US" sz="1800" b="0" dirty="0">
                          <a:solidFill>
                            <a:schemeClr val="bg1"/>
                          </a:solidFill>
                          <a:effectLst/>
                          <a:latin typeface="+mj-lt"/>
                        </a:rPr>
                        <a:t>Limits</a:t>
                      </a:r>
                    </a:p>
                  </a:txBody>
                  <a:tcPr marT="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spcBef>
                          <a:spcPts val="300"/>
                        </a:spcBef>
                      </a:pPr>
                      <a:r>
                        <a:rPr lang="en-US" sz="1800" b="0" dirty="0">
                          <a:solidFill>
                            <a:schemeClr val="bg1"/>
                          </a:solidFill>
                          <a:effectLst/>
                          <a:latin typeface="+mj-lt"/>
                        </a:rPr>
                        <a:t>Protects</a:t>
                      </a:r>
                    </a:p>
                  </a:txBody>
                  <a:tcPr marT="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spcBef>
                          <a:spcPts val="300"/>
                        </a:spcBef>
                      </a:pPr>
                      <a:r>
                        <a:rPr lang="en-US" sz="1800" b="0" dirty="0">
                          <a:solidFill>
                            <a:schemeClr val="bg1"/>
                          </a:solidFill>
                          <a:effectLst/>
                          <a:latin typeface="+mj-lt"/>
                        </a:rPr>
                        <a:t>Backup Storage</a:t>
                      </a:r>
                    </a:p>
                  </a:txBody>
                  <a:tcPr marT="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2757862615"/>
                  </a:ext>
                </a:extLst>
              </a:tr>
              <a:tr h="1676108">
                <a:tc>
                  <a:txBody>
                    <a:bodyPr/>
                    <a:lstStyle/>
                    <a:p>
                      <a:pPr algn="l">
                        <a:spcBef>
                          <a:spcPts val="300"/>
                        </a:spcBef>
                      </a:pPr>
                      <a:r>
                        <a:rPr lang="en-US" sz="1600" dirty="0">
                          <a:solidFill>
                            <a:schemeClr val="tx1"/>
                          </a:solidFill>
                          <a:effectLst/>
                          <a:latin typeface="+mj-lt"/>
                        </a:rPr>
                        <a:t>Azure Backup (MARS) agent</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Backup files and folders on physical or virtual</a:t>
                      </a:r>
                      <a:br>
                        <a:rPr lang="en-US" sz="1600" kern="1200" dirty="0">
                          <a:solidFill>
                            <a:schemeClr val="tx1"/>
                          </a:solidFill>
                          <a:effectLst/>
                          <a:latin typeface="+mn-lt"/>
                          <a:ea typeface="+mn-ea"/>
                          <a:cs typeface="+mn-cs"/>
                        </a:rPr>
                      </a:br>
                      <a:r>
                        <a:rPr lang="en-US" sz="1600" kern="1200" dirty="0">
                          <a:solidFill>
                            <a:schemeClr val="tx1"/>
                          </a:solidFill>
                          <a:effectLst/>
                          <a:latin typeface="+mn-lt"/>
                          <a:ea typeface="+mn-ea"/>
                          <a:cs typeface="+mn-cs"/>
                        </a:rPr>
                        <a:t>Windows OS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No separate backup</a:t>
                      </a:r>
                      <a:br>
                        <a:rPr lang="en-US" sz="1600" kern="1200" dirty="0">
                          <a:solidFill>
                            <a:schemeClr val="tx1"/>
                          </a:solidFill>
                          <a:effectLst/>
                          <a:latin typeface="+mn-lt"/>
                          <a:ea typeface="+mn-ea"/>
                          <a:cs typeface="+mn-cs"/>
                        </a:rPr>
                      </a:br>
                      <a:r>
                        <a:rPr lang="en-US" sz="1600" kern="1200" dirty="0">
                          <a:solidFill>
                            <a:schemeClr val="tx1"/>
                          </a:solidFill>
                          <a:effectLst/>
                          <a:latin typeface="+mn-lt"/>
                          <a:ea typeface="+mn-ea"/>
                          <a:cs typeface="+mn-cs"/>
                        </a:rPr>
                        <a:t>server required</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Backup 3x per day</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Not application aware</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File, folder, and volume-level</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restore only</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No support for Linux</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Files </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Folders</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a:solidFill>
                            <a:schemeClr val="tx1"/>
                          </a:solidFill>
                          <a:effectLst/>
                          <a:latin typeface="+mn-lt"/>
                          <a:ea typeface="+mn-ea"/>
                          <a:cs typeface="+mn-cs"/>
                        </a:rPr>
                        <a:t>Recovery</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services vault</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580730330"/>
                  </a:ext>
                </a:extLst>
              </a:tr>
              <a:tr h="2874562">
                <a:tc>
                  <a:txBody>
                    <a:bodyPr/>
                    <a:lstStyle/>
                    <a:p>
                      <a:pPr algn="l">
                        <a:spcBef>
                          <a:spcPts val="300"/>
                        </a:spcBef>
                      </a:pPr>
                      <a:r>
                        <a:rPr lang="en-US" sz="1600" dirty="0">
                          <a:solidFill>
                            <a:schemeClr val="tx1"/>
                          </a:solidFill>
                          <a:effectLst/>
                          <a:latin typeface="+mj-lt"/>
                        </a:rPr>
                        <a:t>Azure</a:t>
                      </a:r>
                      <a:br>
                        <a:rPr lang="en-US" sz="1600" dirty="0">
                          <a:solidFill>
                            <a:schemeClr val="tx1"/>
                          </a:solidFill>
                          <a:effectLst/>
                          <a:latin typeface="+mj-lt"/>
                        </a:rPr>
                      </a:br>
                      <a:r>
                        <a:rPr lang="en-US" sz="1600" dirty="0">
                          <a:solidFill>
                            <a:schemeClr val="tx1"/>
                          </a:solidFill>
                          <a:effectLst/>
                          <a:latin typeface="+mj-lt"/>
                        </a:rPr>
                        <a:t>Backup Server (MABS)</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App aware snapshots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Full flex for when to backups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Recovery granularity</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Linux support on Hyper-V and VMware VMs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Backup and restore</a:t>
                      </a:r>
                      <a:br>
                        <a:rPr lang="en-US" sz="1600" kern="1200" dirty="0">
                          <a:solidFill>
                            <a:schemeClr val="tx1"/>
                          </a:solidFill>
                          <a:effectLst/>
                          <a:latin typeface="+mn-lt"/>
                          <a:ea typeface="+mn-ea"/>
                          <a:cs typeface="+mn-cs"/>
                        </a:rPr>
                      </a:br>
                      <a:r>
                        <a:rPr lang="en-US" sz="1600" kern="1200" dirty="0">
                          <a:solidFill>
                            <a:schemeClr val="tx1"/>
                          </a:solidFill>
                          <a:effectLst/>
                          <a:latin typeface="+mn-lt"/>
                          <a:ea typeface="+mn-ea"/>
                          <a:cs typeface="+mn-cs"/>
                        </a:rPr>
                        <a:t>VMware VMs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Doesn’t require a System Center license</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Cannot backup Oracle workloads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Always requires live Azure subscription</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No support for tape backup</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Files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Folders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Volumes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VMs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Applications</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Workloads</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Recovery</a:t>
                      </a:r>
                      <a:br>
                        <a:rPr lang="en-US" sz="1600" kern="1200" dirty="0">
                          <a:solidFill>
                            <a:schemeClr val="tx1"/>
                          </a:solidFill>
                          <a:effectLst/>
                          <a:latin typeface="+mn-lt"/>
                          <a:ea typeface="+mn-ea"/>
                          <a:cs typeface="+mn-cs"/>
                        </a:rPr>
                      </a:br>
                      <a:r>
                        <a:rPr lang="en-US" sz="1600" kern="1200" dirty="0">
                          <a:solidFill>
                            <a:schemeClr val="tx1"/>
                          </a:solidFill>
                          <a:effectLst/>
                          <a:latin typeface="+mn-lt"/>
                          <a:ea typeface="+mn-ea"/>
                          <a:cs typeface="+mn-cs"/>
                        </a:rPr>
                        <a:t>services vault</a:t>
                      </a:r>
                    </a:p>
                    <a:p>
                      <a:pPr marL="231775" indent="-171450" algn="l" defTabSz="932742" rtl="0" eaLnBrk="1" latinLnBrk="0" hangingPunct="1">
                        <a:spcBef>
                          <a:spcPts val="300"/>
                        </a:spcBef>
                        <a:spcAft>
                          <a:spcPts val="500"/>
                        </a:spcAft>
                        <a:buFont typeface="Arial" panose="020B0604020202020204" pitchFamily="34" charset="0"/>
                        <a:buChar char="•"/>
                      </a:pPr>
                      <a:r>
                        <a:rPr lang="en-US" sz="1600" kern="1200" dirty="0">
                          <a:solidFill>
                            <a:schemeClr val="tx1"/>
                          </a:solidFill>
                          <a:effectLst/>
                          <a:latin typeface="+mn-lt"/>
                          <a:ea typeface="+mn-ea"/>
                          <a:cs typeface="+mn-cs"/>
                        </a:rPr>
                        <a:t>Locally</a:t>
                      </a:r>
                      <a:br>
                        <a:rPr lang="en-US" sz="1600" kern="1200" dirty="0">
                          <a:solidFill>
                            <a:schemeClr val="tx1"/>
                          </a:solidFill>
                          <a:effectLst/>
                          <a:latin typeface="+mn-lt"/>
                          <a:ea typeface="+mn-ea"/>
                          <a:cs typeface="+mn-cs"/>
                        </a:rPr>
                      </a:br>
                      <a:r>
                        <a:rPr lang="en-US" sz="1600" kern="1200" dirty="0">
                          <a:solidFill>
                            <a:schemeClr val="tx1"/>
                          </a:solidFill>
                          <a:effectLst/>
                          <a:latin typeface="+mn-lt"/>
                          <a:ea typeface="+mn-ea"/>
                          <a:cs typeface="+mn-cs"/>
                        </a:rPr>
                        <a:t>attached disk</a:t>
                      </a:r>
                    </a:p>
                  </a:txBody>
                  <a:tcPr marT="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17439897"/>
                  </a:ext>
                </a:extLst>
              </a:tr>
            </a:tbl>
          </a:graphicData>
        </a:graphic>
      </p:graphicFrame>
    </p:spTree>
    <p:extLst>
      <p:ext uri="{BB962C8B-B14F-4D97-AF65-F5344CB8AC3E}">
        <p14:creationId xmlns:p14="http://schemas.microsoft.com/office/powerpoint/2010/main" val="260304494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82583-18D4-4230-90E4-DB44D1016E08}"/>
              </a:ext>
            </a:extLst>
          </p:cNvPr>
          <p:cNvSpPr>
            <a:spLocks noGrp="1"/>
          </p:cNvSpPr>
          <p:nvPr>
            <p:ph type="title"/>
          </p:nvPr>
        </p:nvSpPr>
        <p:spPr/>
        <p:txBody>
          <a:bodyPr/>
          <a:lstStyle/>
          <a:p>
            <a:r>
              <a:rPr lang="en-US" dirty="0"/>
              <a:t>Manage Soft Delete</a:t>
            </a:r>
          </a:p>
        </p:txBody>
      </p:sp>
      <p:sp>
        <p:nvSpPr>
          <p:cNvPr id="10" name="Rectangle 9">
            <a:extLst>
              <a:ext uri="{FF2B5EF4-FFF2-40B4-BE49-F238E27FC236}">
                <a16:creationId xmlns:a16="http://schemas.microsoft.com/office/drawing/2014/main" id="{F362F1C7-7286-4F27-AAFA-0199E6A60F1C}"/>
              </a:ext>
              <a:ext uri="{C183D7F6-B498-43B3-948B-1728B52AA6E4}">
                <adec:decorative xmlns:adec="http://schemas.microsoft.com/office/drawing/2017/decorative" val="0"/>
              </a:ext>
            </a:extLst>
          </p:cNvPr>
          <p:cNvSpPr/>
          <p:nvPr/>
        </p:nvSpPr>
        <p:spPr bwMode="auto">
          <a:xfrm>
            <a:off x="427038" y="1247141"/>
            <a:ext cx="5410243" cy="157443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457200" algn="l"/>
              </a:tabLst>
            </a:pPr>
            <a:r>
              <a:rPr lang="en-US" sz="2400" dirty="0">
                <a:solidFill>
                  <a:schemeClr val="tx1"/>
                </a:solidFill>
              </a:rPr>
              <a:t>Backup data is retained for</a:t>
            </a:r>
            <a:br>
              <a:rPr lang="en-US" sz="2400" dirty="0">
                <a:solidFill>
                  <a:schemeClr val="tx1"/>
                </a:solidFill>
              </a:rPr>
            </a:br>
            <a:r>
              <a:rPr lang="en-US" sz="2400" dirty="0">
                <a:solidFill>
                  <a:schemeClr val="tx1"/>
                </a:solidFill>
              </a:rPr>
              <a:t>14 additional days</a:t>
            </a:r>
          </a:p>
        </p:txBody>
      </p:sp>
      <p:sp>
        <p:nvSpPr>
          <p:cNvPr id="11" name="Rectangle 10">
            <a:extLst>
              <a:ext uri="{FF2B5EF4-FFF2-40B4-BE49-F238E27FC236}">
                <a16:creationId xmlns:a16="http://schemas.microsoft.com/office/drawing/2014/main" id="{C3C0D6F6-A62B-4ADB-8C62-99E84364DAAB}"/>
              </a:ext>
              <a:ext uri="{C183D7F6-B498-43B3-948B-1728B52AA6E4}">
                <adec:decorative xmlns:adec="http://schemas.microsoft.com/office/drawing/2017/decorative" val="0"/>
              </a:ext>
            </a:extLst>
          </p:cNvPr>
          <p:cNvSpPr/>
          <p:nvPr/>
        </p:nvSpPr>
        <p:spPr bwMode="auto">
          <a:xfrm>
            <a:off x="427037" y="3001981"/>
            <a:ext cx="5410243" cy="157443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400">
                <a:solidFill>
                  <a:schemeClr val="tx1"/>
                </a:solidFill>
              </a:rPr>
              <a:t>Recover soft deleted backup items using an ‘Undelete’ operation</a:t>
            </a:r>
          </a:p>
        </p:txBody>
      </p:sp>
      <p:sp>
        <p:nvSpPr>
          <p:cNvPr id="12" name="Rectangle 11">
            <a:extLst>
              <a:ext uri="{FF2B5EF4-FFF2-40B4-BE49-F238E27FC236}">
                <a16:creationId xmlns:a16="http://schemas.microsoft.com/office/drawing/2014/main" id="{83CC23DD-EE91-4A9D-829A-5325BAD78B4C}"/>
              </a:ext>
              <a:ext uri="{C183D7F6-B498-43B3-948B-1728B52AA6E4}">
                <adec:decorative xmlns:adec="http://schemas.microsoft.com/office/drawing/2017/decorative" val="0"/>
              </a:ext>
            </a:extLst>
          </p:cNvPr>
          <p:cNvSpPr/>
          <p:nvPr/>
        </p:nvSpPr>
        <p:spPr bwMode="auto">
          <a:xfrm>
            <a:off x="427037" y="4806428"/>
            <a:ext cx="5410243" cy="157443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400">
                <a:solidFill>
                  <a:schemeClr val="tx1"/>
                </a:solidFill>
              </a:rPr>
              <a:t>Natively built-in for all the recovery</a:t>
            </a:r>
            <a:br>
              <a:rPr lang="en-US" sz="2400">
                <a:solidFill>
                  <a:schemeClr val="tx1"/>
                </a:solidFill>
              </a:rPr>
            </a:br>
            <a:r>
              <a:rPr lang="en-US" sz="2400">
                <a:solidFill>
                  <a:schemeClr val="tx1"/>
                </a:solidFill>
              </a:rPr>
              <a:t>services vaults</a:t>
            </a:r>
          </a:p>
        </p:txBody>
      </p:sp>
      <p:sp>
        <p:nvSpPr>
          <p:cNvPr id="9" name="Rectangle 8">
            <a:extLst>
              <a:ext uri="{FF2B5EF4-FFF2-40B4-BE49-F238E27FC236}">
                <a16:creationId xmlns:a16="http://schemas.microsoft.com/office/drawing/2014/main" id="{59688999-BB18-4DE4-9082-9FFA8EBB304F}"/>
              </a:ext>
              <a:ext uri="{C183D7F6-B498-43B3-948B-1728B52AA6E4}">
                <adec:decorative xmlns:adec="http://schemas.microsoft.com/office/drawing/2017/decorative" val="1"/>
              </a:ext>
            </a:extLst>
          </p:cNvPr>
          <p:cNvSpPr/>
          <p:nvPr/>
        </p:nvSpPr>
        <p:spPr bwMode="auto">
          <a:xfrm>
            <a:off x="6012542" y="1247141"/>
            <a:ext cx="5996896" cy="511460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Flowchart showing a soft deleted state for 14 days until the item is permanently deleted">
            <a:extLst>
              <a:ext uri="{FF2B5EF4-FFF2-40B4-BE49-F238E27FC236}">
                <a16:creationId xmlns:a16="http://schemas.microsoft.com/office/drawing/2014/main" id="{05FD2B24-36E3-49AA-9342-D6E8163CE4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569" y="2141458"/>
            <a:ext cx="5793440" cy="3509488"/>
          </a:xfrm>
          <a:prstGeom prst="rect">
            <a:avLst/>
          </a:prstGeom>
        </p:spPr>
      </p:pic>
    </p:spTree>
    <p:extLst>
      <p:ext uri="{BB962C8B-B14F-4D97-AF65-F5344CB8AC3E}">
        <p14:creationId xmlns:p14="http://schemas.microsoft.com/office/powerpoint/2010/main" val="305902970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Azure Site Recovery</a:t>
            </a:r>
          </a:p>
        </p:txBody>
      </p:sp>
      <p:sp>
        <p:nvSpPr>
          <p:cNvPr id="6" name="Rectangle 5">
            <a:extLst>
              <a:ext uri="{FF2B5EF4-FFF2-40B4-BE49-F238E27FC236}">
                <a16:creationId xmlns:a16="http://schemas.microsoft.com/office/drawing/2014/main" id="{D0E5B8D1-C382-465B-81D4-AE65A10DEBBD}"/>
              </a:ext>
              <a:ext uri="{C183D7F6-B498-43B3-948B-1728B52AA6E4}">
                <adec:decorative xmlns:adec="http://schemas.microsoft.com/office/drawing/2017/decorative" val="0"/>
              </a:ext>
            </a:extLst>
          </p:cNvPr>
          <p:cNvSpPr/>
          <p:nvPr/>
        </p:nvSpPr>
        <p:spPr bwMode="auto">
          <a:xfrm>
            <a:off x="440353" y="1247142"/>
            <a:ext cx="5400815" cy="106933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457200" algn="l"/>
              </a:tabLst>
            </a:pPr>
            <a:r>
              <a:rPr lang="en-US" sz="2000" dirty="0">
                <a:solidFill>
                  <a:schemeClr val="tx1"/>
                </a:solidFill>
              </a:rPr>
              <a:t>Replicate Azure VMs from one Azure region to another</a:t>
            </a:r>
          </a:p>
        </p:txBody>
      </p:sp>
      <p:sp>
        <p:nvSpPr>
          <p:cNvPr id="8" name="Rectangle 7">
            <a:extLst>
              <a:ext uri="{FF2B5EF4-FFF2-40B4-BE49-F238E27FC236}">
                <a16:creationId xmlns:a16="http://schemas.microsoft.com/office/drawing/2014/main" id="{3CBA2247-18C6-410B-A1F0-36C22C87D522}"/>
              </a:ext>
              <a:ext uri="{C183D7F6-B498-43B3-948B-1728B52AA6E4}">
                <adec:decorative xmlns:adec="http://schemas.microsoft.com/office/drawing/2017/decorative" val="0"/>
              </a:ext>
            </a:extLst>
          </p:cNvPr>
          <p:cNvSpPr/>
          <p:nvPr/>
        </p:nvSpPr>
        <p:spPr bwMode="auto">
          <a:xfrm>
            <a:off x="440353" y="2500477"/>
            <a:ext cx="5400815" cy="1218084"/>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dirty="0">
                <a:solidFill>
                  <a:schemeClr val="tx1"/>
                </a:solidFill>
              </a:rPr>
              <a:t>Replicate on-premises VMware VMs,</a:t>
            </a:r>
            <a:br>
              <a:rPr lang="en-US" sz="2000" dirty="0">
                <a:solidFill>
                  <a:schemeClr val="tx1"/>
                </a:solidFill>
              </a:rPr>
            </a:br>
            <a:r>
              <a:rPr lang="en-US" sz="2000" dirty="0">
                <a:solidFill>
                  <a:schemeClr val="tx1"/>
                </a:solidFill>
              </a:rPr>
              <a:t>Hyper-V VMs, physical servers (Windows</a:t>
            </a:r>
            <a:br>
              <a:rPr lang="en-US" sz="2000" dirty="0">
                <a:solidFill>
                  <a:schemeClr val="tx1"/>
                </a:solidFill>
              </a:rPr>
            </a:br>
            <a:r>
              <a:rPr lang="en-US" sz="2000" dirty="0">
                <a:solidFill>
                  <a:schemeClr val="tx1"/>
                </a:solidFill>
              </a:rPr>
              <a:t>and Linux), Azure Stack VMs to Azure</a:t>
            </a:r>
          </a:p>
        </p:txBody>
      </p:sp>
      <p:sp>
        <p:nvSpPr>
          <p:cNvPr id="9" name="Rectangle 8">
            <a:extLst>
              <a:ext uri="{FF2B5EF4-FFF2-40B4-BE49-F238E27FC236}">
                <a16:creationId xmlns:a16="http://schemas.microsoft.com/office/drawing/2014/main" id="{65984D35-816C-4B5D-A78A-5E5C812929B2}"/>
              </a:ext>
              <a:ext uri="{C183D7F6-B498-43B3-948B-1728B52AA6E4}">
                <adec:decorative xmlns:adec="http://schemas.microsoft.com/office/drawing/2017/decorative" val="0"/>
              </a:ext>
            </a:extLst>
          </p:cNvPr>
          <p:cNvSpPr/>
          <p:nvPr/>
        </p:nvSpPr>
        <p:spPr bwMode="auto">
          <a:xfrm>
            <a:off x="440353" y="3902557"/>
            <a:ext cx="5400815" cy="83490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dirty="0">
                <a:solidFill>
                  <a:schemeClr val="tx1"/>
                </a:solidFill>
              </a:rPr>
              <a:t>Replicate AWS Windows instances to Azure</a:t>
            </a:r>
          </a:p>
        </p:txBody>
      </p:sp>
      <p:sp>
        <p:nvSpPr>
          <p:cNvPr id="10" name="Rectangle 9">
            <a:extLst>
              <a:ext uri="{FF2B5EF4-FFF2-40B4-BE49-F238E27FC236}">
                <a16:creationId xmlns:a16="http://schemas.microsoft.com/office/drawing/2014/main" id="{F9EEC877-1D65-4F81-80BD-9CBD96508DFB}"/>
              </a:ext>
              <a:ext uri="{C183D7F6-B498-43B3-948B-1728B52AA6E4}">
                <adec:decorative xmlns:adec="http://schemas.microsoft.com/office/drawing/2017/decorative" val="0"/>
              </a:ext>
            </a:extLst>
          </p:cNvPr>
          <p:cNvSpPr/>
          <p:nvPr/>
        </p:nvSpPr>
        <p:spPr bwMode="auto">
          <a:xfrm>
            <a:off x="440353" y="4921459"/>
            <a:ext cx="5400815" cy="144028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a:solidFill>
                  <a:schemeClr val="tx1"/>
                </a:solidFill>
              </a:rPr>
              <a:t>Replicate on-premises VMware VMs, Hyper-V VMs managed by System Center VMM, and physical servers to a secondary site</a:t>
            </a:r>
          </a:p>
        </p:txBody>
      </p:sp>
      <p:sp>
        <p:nvSpPr>
          <p:cNvPr id="13" name="Rectangle 12">
            <a:extLst>
              <a:ext uri="{FF2B5EF4-FFF2-40B4-BE49-F238E27FC236}">
                <a16:creationId xmlns:a16="http://schemas.microsoft.com/office/drawing/2014/main" id="{D278156D-E945-4A1E-A767-24F1897BF126}"/>
              </a:ext>
              <a:ext uri="{C183D7F6-B498-43B3-948B-1728B52AA6E4}">
                <adec:decorative xmlns:adec="http://schemas.microsoft.com/office/drawing/2017/decorative" val="1"/>
              </a:ext>
            </a:extLst>
          </p:cNvPr>
          <p:cNvSpPr/>
          <p:nvPr/>
        </p:nvSpPr>
        <p:spPr bwMode="auto">
          <a:xfrm>
            <a:off x="6012542" y="1247141"/>
            <a:ext cx="5996896" cy="511460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3" descr="Screenshot of an Azure Site recovery architecture. Region 1 is using Traffic Manager to failover to Region 2">
            <a:extLst>
              <a:ext uri="{FF2B5EF4-FFF2-40B4-BE49-F238E27FC236}">
                <a16:creationId xmlns:a16="http://schemas.microsoft.com/office/drawing/2014/main" id="{685514B4-0969-40FA-B44E-6B904E7B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464" y="1909482"/>
            <a:ext cx="5683651" cy="3973441"/>
          </a:xfrm>
          <a:prstGeom prst="rect">
            <a:avLst/>
          </a:prstGeom>
        </p:spPr>
      </p:pic>
    </p:spTree>
    <p:extLst>
      <p:ext uri="{BB962C8B-B14F-4D97-AF65-F5344CB8AC3E}">
        <p14:creationId xmlns:p14="http://schemas.microsoft.com/office/powerpoint/2010/main" val="90530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C318C-D460-4281-8715-EEEC41CC4311}"/>
              </a:ext>
            </a:extLst>
          </p:cNvPr>
          <p:cNvSpPr>
            <a:spLocks noGrp="1"/>
          </p:cNvSpPr>
          <p:nvPr>
            <p:ph type="title"/>
          </p:nvPr>
        </p:nvSpPr>
        <p:spPr/>
        <p:txBody>
          <a:bodyPr/>
          <a:lstStyle/>
          <a:p>
            <a:r>
              <a:rPr lang="en-US" dirty="0"/>
              <a:t>Demonstration – Virtual Machine Backups</a:t>
            </a:r>
          </a:p>
        </p:txBody>
      </p:sp>
      <p:sp>
        <p:nvSpPr>
          <p:cNvPr id="116" name="Rectangle 115">
            <a:extLst>
              <a:ext uri="{FF2B5EF4-FFF2-40B4-BE49-F238E27FC236}">
                <a16:creationId xmlns:a16="http://schemas.microsoft.com/office/drawing/2014/main" id="{564566CE-01AD-4174-A545-1458DE0F1556}"/>
              </a:ext>
            </a:extLst>
          </p:cNvPr>
          <p:cNvSpPr/>
          <p:nvPr/>
        </p:nvSpPr>
        <p:spPr bwMode="auto">
          <a:xfrm>
            <a:off x="1547335" y="1349374"/>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Enable a backup on a virtual machine</a:t>
            </a:r>
          </a:p>
        </p:txBody>
      </p:sp>
      <p:sp>
        <p:nvSpPr>
          <p:cNvPr id="174" name="Rectangle 173">
            <a:extLst>
              <a:ext uri="{FF2B5EF4-FFF2-40B4-BE49-F238E27FC236}">
                <a16:creationId xmlns:a16="http://schemas.microsoft.com/office/drawing/2014/main" id="{B9E8BF8E-115F-4A7A-A794-8337CEE1D898}"/>
              </a:ext>
            </a:extLst>
          </p:cNvPr>
          <p:cNvSpPr/>
          <p:nvPr/>
        </p:nvSpPr>
        <p:spPr bwMode="auto">
          <a:xfrm>
            <a:off x="1547334" y="2694168"/>
            <a:ext cx="6052345"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dirty="0">
                <a:solidFill>
                  <a:schemeClr val="tx1"/>
                </a:solidFill>
              </a:rPr>
              <a:t>Start a backup job and monitor the progress</a:t>
            </a:r>
          </a:p>
        </p:txBody>
      </p:sp>
      <p:cxnSp>
        <p:nvCxnSpPr>
          <p:cNvPr id="143" name="Straight Connector 142">
            <a:extLst>
              <a:ext uri="{FF2B5EF4-FFF2-40B4-BE49-F238E27FC236}">
                <a16:creationId xmlns:a16="http://schemas.microsoft.com/office/drawing/2014/main" id="{9F46FBF8-F3A9-4F6F-B540-E8E524FA2478}"/>
              </a:ext>
              <a:ext uri="{C183D7F6-B498-43B3-948B-1728B52AA6E4}">
                <adec:decorative xmlns:adec="http://schemas.microsoft.com/office/drawing/2017/decorative" val="1"/>
              </a:ext>
            </a:extLst>
          </p:cNvPr>
          <p:cNvCxnSpPr>
            <a:cxnSpLocks/>
          </p:cNvCxnSpPr>
          <p:nvPr/>
        </p:nvCxnSpPr>
        <p:spPr>
          <a:xfrm>
            <a:off x="1547335" y="2536705"/>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6" name="Picture 165">
            <a:extLst>
              <a:ext uri="{FF2B5EF4-FFF2-40B4-BE49-F238E27FC236}">
                <a16:creationId xmlns:a16="http://schemas.microsoft.com/office/drawing/2014/main" id="{177F0A09-010C-41C2-B83B-AAC6439FB8D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241" y="2772379"/>
            <a:ext cx="868680" cy="870204"/>
          </a:xfrm>
          <a:prstGeom prst="rect">
            <a:avLst/>
          </a:prstGeom>
        </p:spPr>
      </p:pic>
      <p:cxnSp>
        <p:nvCxnSpPr>
          <p:cNvPr id="196" name="Straight Connector 195">
            <a:extLst>
              <a:ext uri="{FF2B5EF4-FFF2-40B4-BE49-F238E27FC236}">
                <a16:creationId xmlns:a16="http://schemas.microsoft.com/office/drawing/2014/main" id="{296A3EAD-FDB4-4A73-A6AB-1BE244D79454}"/>
              </a:ext>
              <a:ext uri="{C183D7F6-B498-43B3-948B-1728B52AA6E4}">
                <adec:decorative xmlns:adec="http://schemas.microsoft.com/office/drawing/2017/decorative" val="1"/>
              </a:ext>
            </a:extLst>
          </p:cNvPr>
          <p:cNvCxnSpPr>
            <a:cxnSpLocks/>
          </p:cNvCxnSpPr>
          <p:nvPr/>
        </p:nvCxnSpPr>
        <p:spPr>
          <a:xfrm>
            <a:off x="1547335" y="3875779"/>
            <a:ext cx="421846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77" name="Picture 276">
            <a:extLst>
              <a:ext uri="{FF2B5EF4-FFF2-40B4-BE49-F238E27FC236}">
                <a16:creationId xmlns:a16="http://schemas.microsoft.com/office/drawing/2014/main" id="{2BF02F0A-C8B8-4417-906C-BB136B34182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70" y="1417207"/>
            <a:ext cx="868680" cy="868680"/>
          </a:xfrm>
          <a:prstGeom prst="rect">
            <a:avLst/>
          </a:prstGeom>
        </p:spPr>
      </p:pic>
    </p:spTree>
    <p:extLst>
      <p:ext uri="{BB962C8B-B14F-4D97-AF65-F5344CB8AC3E}">
        <p14:creationId xmlns:p14="http://schemas.microsoft.com/office/powerpoint/2010/main" val="284917974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EE5BF00A-4CC1-4D4D-AA47-FC2B94A29F42}"/>
              </a:ext>
            </a:extLst>
          </p:cNvPr>
          <p:cNvSpPr>
            <a:spLocks noGrp="1"/>
          </p:cNvSpPr>
          <p:nvPr>
            <p:ph type="title"/>
          </p:nvPr>
        </p:nvSpPr>
        <p:spPr>
          <a:xfrm>
            <a:off x="427040" y="632779"/>
            <a:ext cx="11571285" cy="411162"/>
          </a:xfrm>
        </p:spPr>
        <p:txBody>
          <a:bodyPr/>
          <a:lstStyle/>
          <a:p>
            <a:r>
              <a:rPr lang="en-US" dirty="0"/>
              <a:t>Summary and Resources – Configure Virtual Machine Backups</a:t>
            </a:r>
            <a:endParaRPr lang="en-IN" dirty="0"/>
          </a:p>
        </p:txBody>
      </p:sp>
      <p:sp>
        <p:nvSpPr>
          <p:cNvPr id="8" name="Rectangle 7">
            <a:extLst>
              <a:ext uri="{FF2B5EF4-FFF2-40B4-BE49-F238E27FC236}">
                <a16:creationId xmlns:a16="http://schemas.microsoft.com/office/drawing/2014/main" id="{36DF4E9F-8022-4725-ADA7-DEEFCAAEA01C}"/>
              </a:ext>
            </a:extLst>
          </p:cNvPr>
          <p:cNvSpPr/>
          <p:nvPr/>
        </p:nvSpPr>
        <p:spPr bwMode="auto">
          <a:xfrm>
            <a:off x="427040" y="1553834"/>
            <a:ext cx="3913354"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pPr>
            <a:r>
              <a:rPr lang="en-US" sz="2200" dirty="0">
                <a:solidFill>
                  <a:schemeClr val="bg1"/>
                </a:solidFill>
                <a:latin typeface="+mj-lt"/>
              </a:rPr>
              <a:t>Knowledge Check Questions</a:t>
            </a:r>
          </a:p>
        </p:txBody>
      </p:sp>
      <p:sp>
        <p:nvSpPr>
          <p:cNvPr id="9" name="Rectangle 8">
            <a:extLst>
              <a:ext uri="{FF2B5EF4-FFF2-40B4-BE49-F238E27FC236}">
                <a16:creationId xmlns:a16="http://schemas.microsoft.com/office/drawing/2014/main" id="{4D4E2B00-A785-4F5D-9105-246DE5C69F05}"/>
              </a:ext>
            </a:extLst>
          </p:cNvPr>
          <p:cNvSpPr/>
          <p:nvPr/>
        </p:nvSpPr>
        <p:spPr bwMode="auto">
          <a:xfrm>
            <a:off x="4498041" y="1553834"/>
            <a:ext cx="7511397" cy="640080"/>
          </a:xfrm>
          <a:prstGeom prst="rect">
            <a:avLst/>
          </a:pr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pPr>
            <a:r>
              <a:rPr lang="en-US" sz="2200" dirty="0">
                <a:solidFill>
                  <a:schemeClr val="bg1"/>
                </a:solidFill>
                <a:latin typeface="+mj-lt"/>
              </a:rPr>
              <a:t>Microsoft Learn Modules (docs.microsoft.com/Learn)</a:t>
            </a:r>
          </a:p>
        </p:txBody>
      </p:sp>
      <p:sp>
        <p:nvSpPr>
          <p:cNvPr id="10" name="Rectangle 9">
            <a:extLst>
              <a:ext uri="{FF2B5EF4-FFF2-40B4-BE49-F238E27FC236}">
                <a16:creationId xmlns:a16="http://schemas.microsoft.com/office/drawing/2014/main" id="{05E25503-0434-4D2F-A994-39389EE3083D}"/>
              </a:ext>
            </a:extLst>
          </p:cNvPr>
          <p:cNvSpPr/>
          <p:nvPr/>
        </p:nvSpPr>
        <p:spPr>
          <a:xfrm>
            <a:off x="4498041" y="2284335"/>
            <a:ext cx="7511397" cy="66680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800100">
              <a:spcBef>
                <a:spcPct val="0"/>
              </a:spcBef>
              <a:spcAft>
                <a:spcPct val="35000"/>
              </a:spcAft>
            </a:pPr>
            <a:r>
              <a:rPr lang="en-US" sz="2000" dirty="0">
                <a:solidFill>
                  <a:schemeClr val="tx1"/>
                </a:solidFill>
              </a:rPr>
              <a:t>Protect your virtual machines by using Azure Backup</a:t>
            </a:r>
          </a:p>
        </p:txBody>
      </p:sp>
      <p:cxnSp>
        <p:nvCxnSpPr>
          <p:cNvPr id="11" name="Straight Connector 10">
            <a:extLst>
              <a:ext uri="{FF2B5EF4-FFF2-40B4-BE49-F238E27FC236}">
                <a16:creationId xmlns:a16="http://schemas.microsoft.com/office/drawing/2014/main" id="{FCD11A4C-CC2C-422A-9B61-B478EA7E5494}"/>
              </a:ext>
              <a:ext uri="{C183D7F6-B498-43B3-948B-1728B52AA6E4}">
                <adec:decorative xmlns:adec="http://schemas.microsoft.com/office/drawing/2017/decorative" val="1"/>
              </a:ext>
            </a:extLst>
          </p:cNvPr>
          <p:cNvCxnSpPr>
            <a:cxnSpLocks/>
          </p:cNvCxnSpPr>
          <p:nvPr/>
        </p:nvCxnSpPr>
        <p:spPr>
          <a:xfrm>
            <a:off x="4498041" y="3040028"/>
            <a:ext cx="751139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98B3976-2718-451A-BB72-25EF79F21EBC}"/>
              </a:ext>
            </a:extLst>
          </p:cNvPr>
          <p:cNvSpPr/>
          <p:nvPr/>
        </p:nvSpPr>
        <p:spPr>
          <a:xfrm>
            <a:off x="4498041" y="3128913"/>
            <a:ext cx="7671261" cy="66680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800100">
              <a:spcBef>
                <a:spcPct val="0"/>
              </a:spcBef>
              <a:spcAft>
                <a:spcPct val="35000"/>
              </a:spcAft>
            </a:pPr>
            <a:r>
              <a:rPr lang="en-US" sz="2000" dirty="0">
                <a:solidFill>
                  <a:schemeClr val="tx1"/>
                </a:solidFill>
              </a:rPr>
              <a:t>Implement hybrid backup and recovery with Windows Server IaaS</a:t>
            </a:r>
          </a:p>
        </p:txBody>
      </p:sp>
      <p:cxnSp>
        <p:nvCxnSpPr>
          <p:cNvPr id="13" name="Straight Connector 12">
            <a:extLst>
              <a:ext uri="{FF2B5EF4-FFF2-40B4-BE49-F238E27FC236}">
                <a16:creationId xmlns:a16="http://schemas.microsoft.com/office/drawing/2014/main" id="{4B27586C-095F-4989-8154-4F2D12BE581C}"/>
              </a:ext>
              <a:ext uri="{C183D7F6-B498-43B3-948B-1728B52AA6E4}">
                <adec:decorative xmlns:adec="http://schemas.microsoft.com/office/drawing/2017/decorative" val="1"/>
              </a:ext>
            </a:extLst>
          </p:cNvPr>
          <p:cNvCxnSpPr>
            <a:cxnSpLocks/>
          </p:cNvCxnSpPr>
          <p:nvPr/>
        </p:nvCxnSpPr>
        <p:spPr>
          <a:xfrm>
            <a:off x="4498041" y="3884606"/>
            <a:ext cx="751139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80DFF38-FF03-449D-9800-811A8B8942C7}"/>
              </a:ext>
            </a:extLst>
          </p:cNvPr>
          <p:cNvSpPr/>
          <p:nvPr/>
        </p:nvSpPr>
        <p:spPr>
          <a:xfrm>
            <a:off x="4498041" y="3973491"/>
            <a:ext cx="7511397" cy="66680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800100">
              <a:spcBef>
                <a:spcPct val="0"/>
              </a:spcBef>
              <a:spcAft>
                <a:spcPct val="35000"/>
              </a:spcAft>
            </a:pPr>
            <a:r>
              <a:rPr lang="en-US" sz="2000" dirty="0">
                <a:solidFill>
                  <a:schemeClr val="tx1"/>
                </a:solidFill>
              </a:rPr>
              <a:t>Protect your Azure infrastructure with Azure Site Recovery</a:t>
            </a:r>
          </a:p>
        </p:txBody>
      </p:sp>
      <p:cxnSp>
        <p:nvCxnSpPr>
          <p:cNvPr id="15" name="Straight Connector 14">
            <a:extLst>
              <a:ext uri="{FF2B5EF4-FFF2-40B4-BE49-F238E27FC236}">
                <a16:creationId xmlns:a16="http://schemas.microsoft.com/office/drawing/2014/main" id="{F4875470-6175-4891-B19C-11ECCDDC057E}"/>
              </a:ext>
              <a:ext uri="{C183D7F6-B498-43B3-948B-1728B52AA6E4}">
                <adec:decorative xmlns:adec="http://schemas.microsoft.com/office/drawing/2017/decorative" val="1"/>
              </a:ext>
            </a:extLst>
          </p:cNvPr>
          <p:cNvCxnSpPr>
            <a:cxnSpLocks/>
          </p:cNvCxnSpPr>
          <p:nvPr/>
        </p:nvCxnSpPr>
        <p:spPr>
          <a:xfrm>
            <a:off x="4498041" y="4729184"/>
            <a:ext cx="751139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4A63BDAB-9CA2-4978-9135-D2BCC4C26C54}"/>
              </a:ext>
            </a:extLst>
          </p:cNvPr>
          <p:cNvSpPr/>
          <p:nvPr/>
        </p:nvSpPr>
        <p:spPr>
          <a:xfrm>
            <a:off x="4498041" y="4818067"/>
            <a:ext cx="7511397"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800100">
              <a:spcBef>
                <a:spcPct val="0"/>
              </a:spcBef>
              <a:spcAft>
                <a:spcPct val="35000"/>
              </a:spcAft>
            </a:pPr>
            <a:r>
              <a:rPr lang="en-US" sz="2000" dirty="0">
                <a:solidFill>
                  <a:schemeClr val="tx1"/>
                </a:solidFill>
              </a:rPr>
              <a:t>Protect your on-premises infrastructure from disasters with</a:t>
            </a:r>
            <a:br>
              <a:rPr lang="en-US" sz="2000" dirty="0">
                <a:solidFill>
                  <a:schemeClr val="tx1"/>
                </a:solidFill>
              </a:rPr>
            </a:br>
            <a:r>
              <a:rPr lang="en-US" sz="2000" dirty="0">
                <a:solidFill>
                  <a:schemeClr val="tx1"/>
                </a:solidFill>
              </a:rPr>
              <a:t>Azure Site Recovery</a:t>
            </a:r>
          </a:p>
        </p:txBody>
      </p:sp>
      <p:pic>
        <p:nvPicPr>
          <p:cNvPr id="2" name="Picture 1">
            <a:extLst>
              <a:ext uri="{FF2B5EF4-FFF2-40B4-BE49-F238E27FC236}">
                <a16:creationId xmlns:a16="http://schemas.microsoft.com/office/drawing/2014/main" id="{B0B06E47-6B08-44B8-922B-872989083CF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394" y="2951143"/>
            <a:ext cx="1494645" cy="2173707"/>
          </a:xfrm>
          <a:prstGeom prst="rect">
            <a:avLst/>
          </a:prstGeom>
        </p:spPr>
      </p:pic>
    </p:spTree>
    <p:extLst>
      <p:ext uri="{BB962C8B-B14F-4D97-AF65-F5344CB8AC3E}">
        <p14:creationId xmlns:p14="http://schemas.microsoft.com/office/powerpoint/2010/main" val="66596435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03: Module 10 Lab</a:t>
            </a:r>
          </a:p>
        </p:txBody>
      </p:sp>
      <p:pic>
        <p:nvPicPr>
          <p:cNvPr id="5" name="Picture 4" descr="Icon of a lab flask">
            <a:extLst>
              <a:ext uri="{FF2B5EF4-FFF2-40B4-BE49-F238E27FC236}">
                <a16:creationId xmlns:a16="http://schemas.microsoft.com/office/drawing/2014/main" id="{A781E79A-5FD3-4EC2-9236-5C69EB591E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2928" y="2851176"/>
            <a:ext cx="1004002" cy="1460144"/>
          </a:xfrm>
          <a:prstGeom prst="rect">
            <a:avLst/>
          </a:prstGeom>
        </p:spPr>
      </p:pic>
    </p:spTree>
    <p:extLst>
      <p:ext uri="{BB962C8B-B14F-4D97-AF65-F5344CB8AC3E}">
        <p14:creationId xmlns:p14="http://schemas.microsoft.com/office/powerpoint/2010/main" val="100364127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6EEE9D-5191-4926-B544-DDD42BBC7893}"/>
              </a:ext>
            </a:extLst>
          </p:cNvPr>
          <p:cNvSpPr>
            <a:spLocks noGrp="1"/>
          </p:cNvSpPr>
          <p:nvPr>
            <p:ph type="title"/>
          </p:nvPr>
        </p:nvSpPr>
        <p:spPr/>
        <p:txBody>
          <a:bodyPr/>
          <a:lstStyle/>
          <a:p>
            <a:r>
              <a:rPr lang="en-US" dirty="0"/>
              <a:t>Lab 10 – Backup virtual machines</a:t>
            </a:r>
            <a:endParaRPr lang="en-IN" dirty="0"/>
          </a:p>
        </p:txBody>
      </p:sp>
      <p:sp>
        <p:nvSpPr>
          <p:cNvPr id="30" name="Text Placeholder 2">
            <a:extLst>
              <a:ext uri="{FF2B5EF4-FFF2-40B4-BE49-F238E27FC236}">
                <a16:creationId xmlns:a16="http://schemas.microsoft.com/office/drawing/2014/main" id="{22136A62-F855-4350-8F9A-20B49BF139E5}"/>
              </a:ext>
            </a:extLst>
          </p:cNvPr>
          <p:cNvSpPr txBox="1">
            <a:spLocks/>
          </p:cNvSpPr>
          <p:nvPr/>
        </p:nvSpPr>
        <p:spPr>
          <a:xfrm>
            <a:off x="427038" y="1279213"/>
            <a:ext cx="11582400" cy="116955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Lab scenario</a:t>
            </a:r>
          </a:p>
          <a:p>
            <a:r>
              <a:rPr lang="en-US" sz="1800" spc="0" dirty="0">
                <a:solidFill>
                  <a:schemeClr val="tx1"/>
                </a:solidFill>
                <a:latin typeface="+mn-lt"/>
                <a:cs typeface="Segoe UI Semilight"/>
              </a:rPr>
              <a:t>You have been tasked with evaluating the use of Azure Recovery Services for backup and restore of files hosted on Azure virtual machines and on-premises computers. In addition, you want to identify methods of protecting data stored in the Recovery Services vault from accidental or malicious data loss</a:t>
            </a:r>
          </a:p>
        </p:txBody>
      </p:sp>
      <p:sp>
        <p:nvSpPr>
          <p:cNvPr id="31" name="Text Placeholder 2">
            <a:extLst>
              <a:ext uri="{FF2B5EF4-FFF2-40B4-BE49-F238E27FC236}">
                <a16:creationId xmlns:a16="http://schemas.microsoft.com/office/drawing/2014/main" id="{82FB02A8-765F-494E-BD91-433F8F1C623A}"/>
              </a:ext>
            </a:extLst>
          </p:cNvPr>
          <p:cNvSpPr txBox="1">
            <a:spLocks/>
          </p:cNvSpPr>
          <p:nvPr/>
        </p:nvSpPr>
        <p:spPr>
          <a:xfrm>
            <a:off x="415925" y="2701154"/>
            <a:ext cx="11582400" cy="33855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Objectives</a:t>
            </a:r>
          </a:p>
        </p:txBody>
      </p:sp>
      <p:sp>
        <p:nvSpPr>
          <p:cNvPr id="39" name="Rectangle 38">
            <a:extLst>
              <a:ext uri="{FF2B5EF4-FFF2-40B4-BE49-F238E27FC236}">
                <a16:creationId xmlns:a16="http://schemas.microsoft.com/office/drawing/2014/main" id="{BC42E0FD-A4D8-43B9-8CE6-955654DEB296}"/>
              </a:ext>
            </a:extLst>
          </p:cNvPr>
          <p:cNvSpPr/>
          <p:nvPr/>
        </p:nvSpPr>
        <p:spPr bwMode="auto">
          <a:xfrm>
            <a:off x="427036" y="313380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1:</a:t>
            </a:r>
            <a:br>
              <a:rPr lang="en-US" dirty="0">
                <a:solidFill>
                  <a:schemeClr val="tx1"/>
                </a:solidFill>
                <a:cs typeface="Segoe UI Semilight"/>
              </a:rPr>
            </a:br>
            <a:r>
              <a:rPr lang="en-US" dirty="0">
                <a:solidFill>
                  <a:schemeClr val="tx1"/>
                </a:solidFill>
                <a:cs typeface="Segoe UI Semilight"/>
              </a:rPr>
              <a:t>Provision the lab environment</a:t>
            </a:r>
          </a:p>
        </p:txBody>
      </p:sp>
      <p:sp>
        <p:nvSpPr>
          <p:cNvPr id="40" name="Rectangle 39">
            <a:extLst>
              <a:ext uri="{FF2B5EF4-FFF2-40B4-BE49-F238E27FC236}">
                <a16:creationId xmlns:a16="http://schemas.microsoft.com/office/drawing/2014/main" id="{2A5D16CB-EB6E-4BBB-96FB-B2A4928FA7A3}"/>
              </a:ext>
            </a:extLst>
          </p:cNvPr>
          <p:cNvSpPr/>
          <p:nvPr/>
        </p:nvSpPr>
        <p:spPr bwMode="auto">
          <a:xfrm>
            <a:off x="3349086" y="313380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2:</a:t>
            </a:r>
            <a:br>
              <a:rPr lang="en-US" dirty="0">
                <a:solidFill>
                  <a:schemeClr val="tx1"/>
                </a:solidFill>
                <a:latin typeface="+mj-lt"/>
                <a:cs typeface="Segoe UI Semilight"/>
              </a:rPr>
            </a:br>
            <a:r>
              <a:rPr lang="en-US" dirty="0">
                <a:solidFill>
                  <a:schemeClr val="tx1"/>
                </a:solidFill>
                <a:cs typeface="Segoe UI Semilight"/>
              </a:rPr>
              <a:t>Create a Recovery Services vault</a:t>
            </a:r>
          </a:p>
        </p:txBody>
      </p:sp>
      <p:sp>
        <p:nvSpPr>
          <p:cNvPr id="41" name="Rectangle 40">
            <a:extLst>
              <a:ext uri="{FF2B5EF4-FFF2-40B4-BE49-F238E27FC236}">
                <a16:creationId xmlns:a16="http://schemas.microsoft.com/office/drawing/2014/main" id="{BE97ABC0-86EC-4452-8E2B-89E2D2E2792E}"/>
              </a:ext>
            </a:extLst>
          </p:cNvPr>
          <p:cNvSpPr/>
          <p:nvPr/>
        </p:nvSpPr>
        <p:spPr bwMode="auto">
          <a:xfrm>
            <a:off x="6271136" y="313380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3:</a:t>
            </a:r>
            <a:br>
              <a:rPr lang="en-US" dirty="0">
                <a:solidFill>
                  <a:schemeClr val="tx1"/>
                </a:solidFill>
                <a:cs typeface="Segoe UI Semilight"/>
              </a:rPr>
            </a:br>
            <a:r>
              <a:rPr lang="en-US" dirty="0">
                <a:solidFill>
                  <a:schemeClr val="tx1"/>
                </a:solidFill>
                <a:cs typeface="Segoe UI Semilight"/>
              </a:rPr>
              <a:t>Implement Azure virtual machine-level backup</a:t>
            </a:r>
          </a:p>
        </p:txBody>
      </p:sp>
      <p:sp>
        <p:nvSpPr>
          <p:cNvPr id="42" name="Rectangle 41">
            <a:extLst>
              <a:ext uri="{FF2B5EF4-FFF2-40B4-BE49-F238E27FC236}">
                <a16:creationId xmlns:a16="http://schemas.microsoft.com/office/drawing/2014/main" id="{55605CAE-7DE6-463E-9B75-F0E938173FF9}"/>
              </a:ext>
            </a:extLst>
          </p:cNvPr>
          <p:cNvSpPr/>
          <p:nvPr/>
        </p:nvSpPr>
        <p:spPr bwMode="auto">
          <a:xfrm>
            <a:off x="9193185" y="313380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4:</a:t>
            </a:r>
            <a:br>
              <a:rPr lang="en-US" dirty="0">
                <a:solidFill>
                  <a:schemeClr val="tx1"/>
                </a:solidFill>
                <a:cs typeface="Segoe UI Semilight"/>
              </a:rPr>
            </a:br>
            <a:r>
              <a:rPr lang="en-US" dirty="0">
                <a:solidFill>
                  <a:schemeClr val="tx1"/>
                </a:solidFill>
                <a:cs typeface="Segoe UI Semilight"/>
              </a:rPr>
              <a:t>Implement File and Folder backup</a:t>
            </a:r>
          </a:p>
        </p:txBody>
      </p:sp>
      <p:sp>
        <p:nvSpPr>
          <p:cNvPr id="43" name="Rectangle 42">
            <a:extLst>
              <a:ext uri="{FF2B5EF4-FFF2-40B4-BE49-F238E27FC236}">
                <a16:creationId xmlns:a16="http://schemas.microsoft.com/office/drawing/2014/main" id="{BADAB0AD-F447-40F7-8834-76A1840F84E0}"/>
              </a:ext>
            </a:extLst>
          </p:cNvPr>
          <p:cNvSpPr/>
          <p:nvPr/>
        </p:nvSpPr>
        <p:spPr bwMode="auto">
          <a:xfrm>
            <a:off x="427036" y="453959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5:</a:t>
            </a:r>
            <a:br>
              <a:rPr lang="en-US" dirty="0">
                <a:solidFill>
                  <a:schemeClr val="tx1"/>
                </a:solidFill>
                <a:cs typeface="Segoe UI Semilight"/>
              </a:rPr>
            </a:br>
            <a:r>
              <a:rPr lang="en-US" dirty="0">
                <a:solidFill>
                  <a:schemeClr val="tx1"/>
                </a:solidFill>
                <a:cs typeface="Segoe UI Semilight"/>
              </a:rPr>
              <a:t>Perform file recovery by using Azure Recovery Services agent</a:t>
            </a:r>
          </a:p>
        </p:txBody>
      </p:sp>
      <p:sp>
        <p:nvSpPr>
          <p:cNvPr id="44" name="Rectangle 43">
            <a:extLst>
              <a:ext uri="{FF2B5EF4-FFF2-40B4-BE49-F238E27FC236}">
                <a16:creationId xmlns:a16="http://schemas.microsoft.com/office/drawing/2014/main" id="{388B84A1-0D6B-4EFA-9273-0077A4DA3E1C}"/>
              </a:ext>
            </a:extLst>
          </p:cNvPr>
          <p:cNvSpPr/>
          <p:nvPr/>
        </p:nvSpPr>
        <p:spPr bwMode="auto">
          <a:xfrm>
            <a:off x="3349086" y="453959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6:</a:t>
            </a:r>
            <a:br>
              <a:rPr lang="en-US" dirty="0">
                <a:solidFill>
                  <a:schemeClr val="tx1"/>
                </a:solidFill>
                <a:cs typeface="Segoe UI Semilight"/>
              </a:rPr>
            </a:br>
            <a:r>
              <a:rPr lang="en-US" dirty="0">
                <a:solidFill>
                  <a:schemeClr val="tx1"/>
                </a:solidFill>
                <a:cs typeface="Segoe UI Semilight"/>
              </a:rPr>
              <a:t>Perform file recovery by using Azure virtual machine snapshots</a:t>
            </a:r>
          </a:p>
        </p:txBody>
      </p:sp>
      <p:sp>
        <p:nvSpPr>
          <p:cNvPr id="45" name="Rectangle 44">
            <a:extLst>
              <a:ext uri="{FF2B5EF4-FFF2-40B4-BE49-F238E27FC236}">
                <a16:creationId xmlns:a16="http://schemas.microsoft.com/office/drawing/2014/main" id="{CA33D66D-FE14-4B4F-A62B-606559051A23}"/>
              </a:ext>
            </a:extLst>
          </p:cNvPr>
          <p:cNvSpPr/>
          <p:nvPr/>
        </p:nvSpPr>
        <p:spPr bwMode="auto">
          <a:xfrm>
            <a:off x="6271136" y="4539599"/>
            <a:ext cx="2769140" cy="13116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7:</a:t>
            </a:r>
            <a:br>
              <a:rPr lang="en-US" dirty="0">
                <a:solidFill>
                  <a:schemeClr val="tx1"/>
                </a:solidFill>
                <a:cs typeface="Segoe UI Semilight"/>
              </a:rPr>
            </a:br>
            <a:r>
              <a:rPr lang="en-US" dirty="0">
                <a:solidFill>
                  <a:schemeClr val="tx1"/>
                </a:solidFill>
                <a:cs typeface="Segoe UI Semilight"/>
              </a:rPr>
              <a:t>Review the Azure Recovery Services soft delete functionality</a:t>
            </a:r>
          </a:p>
        </p:txBody>
      </p:sp>
      <p:sp>
        <p:nvSpPr>
          <p:cNvPr id="2" name="Text Placeholder 2">
            <a:extLst>
              <a:ext uri="{FF2B5EF4-FFF2-40B4-BE49-F238E27FC236}">
                <a16:creationId xmlns:a16="http://schemas.microsoft.com/office/drawing/2014/main" id="{42ACE91D-A44C-4242-B64E-DF464150557E}"/>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3" name="arrow_15">
            <a:extLst>
              <a:ext uri="{FF2B5EF4-FFF2-40B4-BE49-F238E27FC236}">
                <a16:creationId xmlns:a16="http://schemas.microsoft.com/office/drawing/2014/main" id="{EB453DD1-EECF-4A75-846C-27A38AC9C6D4}"/>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203290165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CD8EF-F5C3-4790-859D-036DD1AA091F}"/>
              </a:ext>
            </a:extLst>
          </p:cNvPr>
          <p:cNvSpPr>
            <a:spLocks noGrp="1"/>
          </p:cNvSpPr>
          <p:nvPr>
            <p:ph type="title"/>
          </p:nvPr>
        </p:nvSpPr>
        <p:spPr/>
        <p:txBody>
          <a:bodyPr/>
          <a:lstStyle/>
          <a:p>
            <a:r>
              <a:rPr lang="en-US" dirty="0"/>
              <a:t>Lab 10 – Architecture diagram</a:t>
            </a:r>
          </a:p>
        </p:txBody>
      </p:sp>
      <p:sp>
        <p:nvSpPr>
          <p:cNvPr id="34" name="Rectangle 33">
            <a:extLst>
              <a:ext uri="{FF2B5EF4-FFF2-40B4-BE49-F238E27FC236}">
                <a16:creationId xmlns:a16="http://schemas.microsoft.com/office/drawing/2014/main" id="{C573D885-9B7A-4D1B-A829-9C5A01665570}"/>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99" name="Group 98" descr="Architecture diagram of the detailed lab steps. ">
            <a:extLst>
              <a:ext uri="{FF2B5EF4-FFF2-40B4-BE49-F238E27FC236}">
                <a16:creationId xmlns:a16="http://schemas.microsoft.com/office/drawing/2014/main" id="{6E2B29D5-E721-4F09-8A57-5A469430451C}"/>
              </a:ext>
            </a:extLst>
          </p:cNvPr>
          <p:cNvGrpSpPr/>
          <p:nvPr/>
        </p:nvGrpSpPr>
        <p:grpSpPr>
          <a:xfrm>
            <a:off x="2059447" y="1251072"/>
            <a:ext cx="8245491" cy="5019100"/>
            <a:chOff x="2059447" y="1251072"/>
            <a:chExt cx="8245491" cy="5019100"/>
          </a:xfrm>
        </p:grpSpPr>
        <p:sp>
          <p:nvSpPr>
            <p:cNvPr id="39" name="Rectangle 38">
              <a:extLst>
                <a:ext uri="{FF2B5EF4-FFF2-40B4-BE49-F238E27FC236}">
                  <a16:creationId xmlns:a16="http://schemas.microsoft.com/office/drawing/2014/main" id="{777BF1B0-D25A-435E-9E2B-B64C37FB31F6}"/>
                </a:ext>
              </a:extLst>
            </p:cNvPr>
            <p:cNvSpPr/>
            <p:nvPr/>
          </p:nvSpPr>
          <p:spPr bwMode="auto">
            <a:xfrm>
              <a:off x="6156789" y="1251072"/>
              <a:ext cx="4148149" cy="50191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96" name="Group 95" descr="Architecture diagram of the detailed lab steps. ">
              <a:extLst>
                <a:ext uri="{FF2B5EF4-FFF2-40B4-BE49-F238E27FC236}">
                  <a16:creationId xmlns:a16="http://schemas.microsoft.com/office/drawing/2014/main" id="{B91F965A-0B80-4CC9-871B-EFAA1542B9C9}"/>
                </a:ext>
              </a:extLst>
            </p:cNvPr>
            <p:cNvGrpSpPr/>
            <p:nvPr/>
          </p:nvGrpSpPr>
          <p:grpSpPr>
            <a:xfrm>
              <a:off x="2059447" y="1251072"/>
              <a:ext cx="7936677" cy="5019100"/>
              <a:chOff x="1806896" y="1251072"/>
              <a:chExt cx="7936677" cy="5019100"/>
            </a:xfrm>
          </p:grpSpPr>
          <p:sp>
            <p:nvSpPr>
              <p:cNvPr id="37" name="Rectangle 36">
                <a:extLst>
                  <a:ext uri="{FF2B5EF4-FFF2-40B4-BE49-F238E27FC236}">
                    <a16:creationId xmlns:a16="http://schemas.microsoft.com/office/drawing/2014/main" id="{DC4FA8F3-48B3-40A4-A743-194F884B3B61}"/>
                  </a:ext>
                </a:extLst>
              </p:cNvPr>
              <p:cNvSpPr/>
              <p:nvPr/>
            </p:nvSpPr>
            <p:spPr bwMode="auto">
              <a:xfrm>
                <a:off x="1806896" y="1251072"/>
                <a:ext cx="3692926" cy="50191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a:extLst>
                  <a:ext uri="{FF2B5EF4-FFF2-40B4-BE49-F238E27FC236}">
                    <a16:creationId xmlns:a16="http://schemas.microsoft.com/office/drawing/2014/main" id="{C6562013-65F7-48F6-88B6-DBA01A86DA2E}"/>
                  </a:ext>
                </a:extLst>
              </p:cNvPr>
              <p:cNvSpPr/>
              <p:nvPr/>
            </p:nvSpPr>
            <p:spPr bwMode="auto">
              <a:xfrm>
                <a:off x="3232190" y="4511426"/>
                <a:ext cx="6086471" cy="1388353"/>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a:extLst>
                  <a:ext uri="{FF2B5EF4-FFF2-40B4-BE49-F238E27FC236}">
                    <a16:creationId xmlns:a16="http://schemas.microsoft.com/office/drawing/2014/main" id="{E3683879-ED99-4FA7-B449-6A3AE1A614DD}"/>
                  </a:ext>
                </a:extLst>
              </p:cNvPr>
              <p:cNvSpPr/>
              <p:nvPr/>
            </p:nvSpPr>
            <p:spPr bwMode="auto">
              <a:xfrm>
                <a:off x="3232189" y="2843207"/>
                <a:ext cx="6086472" cy="1451455"/>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45" name="Graphic 44">
                <a:extLst>
                  <a:ext uri="{FF2B5EF4-FFF2-40B4-BE49-F238E27FC236}">
                    <a16:creationId xmlns:a16="http://schemas.microsoft.com/office/drawing/2014/main" id="{917AC7B0-544C-45DC-8C52-10DA4135DC4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83765" y="2043666"/>
                <a:ext cx="412418" cy="412418"/>
              </a:xfrm>
              <a:prstGeom prst="rect">
                <a:avLst/>
              </a:prstGeom>
            </p:spPr>
          </p:pic>
          <p:sp>
            <p:nvSpPr>
              <p:cNvPr id="47" name="Rectangle 46">
                <a:extLst>
                  <a:ext uri="{FF2B5EF4-FFF2-40B4-BE49-F238E27FC236}">
                    <a16:creationId xmlns:a16="http://schemas.microsoft.com/office/drawing/2014/main" id="{0397343F-ACD3-47F9-B2EC-20DA250ECA01}"/>
                  </a:ext>
                </a:extLst>
              </p:cNvPr>
              <p:cNvSpPr/>
              <p:nvPr/>
            </p:nvSpPr>
            <p:spPr bwMode="auto">
              <a:xfrm>
                <a:off x="2174386" y="2399815"/>
                <a:ext cx="3004699" cy="366452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49" name="TextBox 48">
                <a:extLst>
                  <a:ext uri="{FF2B5EF4-FFF2-40B4-BE49-F238E27FC236}">
                    <a16:creationId xmlns:a16="http://schemas.microsoft.com/office/drawing/2014/main" id="{1E01DA05-4CB8-4EE5-8844-1AC555CB1EEA}"/>
                  </a:ext>
                </a:extLst>
              </p:cNvPr>
              <p:cNvSpPr txBox="1"/>
              <p:nvPr/>
            </p:nvSpPr>
            <p:spPr>
              <a:xfrm>
                <a:off x="2596183" y="2080289"/>
                <a:ext cx="2688259" cy="271554"/>
              </a:xfrm>
              <a:prstGeom prst="rect">
                <a:avLst/>
              </a:prstGeom>
              <a:noFill/>
            </p:spPr>
            <p:txBody>
              <a:bodyPr wrap="square">
                <a:spAutoFit/>
              </a:bodyPr>
              <a:lstStyle/>
              <a:p>
                <a:r>
                  <a:rPr lang="fr-FR" sz="1176" b="1" dirty="0"/>
                  <a:t>az104-10-vnet </a:t>
                </a:r>
                <a:r>
                  <a:rPr lang="fr-FR" sz="1176" dirty="0"/>
                  <a:t>10.0.0.0/24</a:t>
                </a:r>
              </a:p>
            </p:txBody>
          </p:sp>
          <p:sp>
            <p:nvSpPr>
              <p:cNvPr id="51" name="Rectangle 50">
                <a:extLst>
                  <a:ext uri="{FF2B5EF4-FFF2-40B4-BE49-F238E27FC236}">
                    <a16:creationId xmlns:a16="http://schemas.microsoft.com/office/drawing/2014/main" id="{374F379B-8A70-436E-8F6C-588966AF4C3B}"/>
                  </a:ext>
                </a:extLst>
              </p:cNvPr>
              <p:cNvSpPr/>
              <p:nvPr/>
            </p:nvSpPr>
            <p:spPr bwMode="auto">
              <a:xfrm>
                <a:off x="2395136" y="2707992"/>
                <a:ext cx="2672113" cy="327328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53" name="TextBox 52">
                <a:extLst>
                  <a:ext uri="{FF2B5EF4-FFF2-40B4-BE49-F238E27FC236}">
                    <a16:creationId xmlns:a16="http://schemas.microsoft.com/office/drawing/2014/main" id="{571113C6-21CA-4D3C-9A36-ACCEC9BA922A}"/>
                  </a:ext>
                </a:extLst>
              </p:cNvPr>
              <p:cNvSpPr txBox="1"/>
              <p:nvPr/>
            </p:nvSpPr>
            <p:spPr>
              <a:xfrm>
                <a:off x="2372064" y="2452566"/>
                <a:ext cx="1848143" cy="271554"/>
              </a:xfrm>
              <a:prstGeom prst="rect">
                <a:avLst/>
              </a:prstGeom>
              <a:noFill/>
            </p:spPr>
            <p:txBody>
              <a:bodyPr wrap="square">
                <a:spAutoFit/>
              </a:bodyPr>
              <a:lstStyle/>
              <a:p>
                <a:r>
                  <a:rPr lang="fr-FR" sz="1176" b="1" dirty="0"/>
                  <a:t>Subnet0 </a:t>
                </a:r>
                <a:r>
                  <a:rPr lang="fr-FR" sz="1176" dirty="0"/>
                  <a:t>10.0.0.0/26</a:t>
                </a:r>
              </a:p>
            </p:txBody>
          </p:sp>
          <p:sp>
            <p:nvSpPr>
              <p:cNvPr id="55" name="TextBox 54">
                <a:extLst>
                  <a:ext uri="{FF2B5EF4-FFF2-40B4-BE49-F238E27FC236}">
                    <a16:creationId xmlns:a16="http://schemas.microsoft.com/office/drawing/2014/main" id="{0321EBC7-C09C-4DD7-9DC3-A030BB4A29C7}"/>
                  </a:ext>
                </a:extLst>
              </p:cNvPr>
              <p:cNvSpPr txBox="1"/>
              <p:nvPr/>
            </p:nvSpPr>
            <p:spPr>
              <a:xfrm>
                <a:off x="2340356" y="1655947"/>
                <a:ext cx="1297732" cy="271554"/>
              </a:xfrm>
              <a:prstGeom prst="rect">
                <a:avLst/>
              </a:prstGeom>
              <a:noFill/>
            </p:spPr>
            <p:txBody>
              <a:bodyPr wrap="square">
                <a:spAutoFit/>
              </a:bodyPr>
              <a:lstStyle/>
              <a:p>
                <a:r>
                  <a:rPr lang="fr-FR" sz="1176" b="1" dirty="0"/>
                  <a:t>az104-10-rg0</a:t>
                </a:r>
              </a:p>
            </p:txBody>
          </p:sp>
          <p:sp>
            <p:nvSpPr>
              <p:cNvPr id="57" name="Rectangle 56">
                <a:extLst>
                  <a:ext uri="{FF2B5EF4-FFF2-40B4-BE49-F238E27FC236}">
                    <a16:creationId xmlns:a16="http://schemas.microsoft.com/office/drawing/2014/main" id="{8F0FE42D-CCE5-4226-8F65-D89BD3186F6F}"/>
                  </a:ext>
                </a:extLst>
              </p:cNvPr>
              <p:cNvSpPr/>
              <p:nvPr/>
            </p:nvSpPr>
            <p:spPr bwMode="auto">
              <a:xfrm>
                <a:off x="1924009" y="2032317"/>
                <a:ext cx="3406546" cy="410643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9" name="Graphic 58">
                <a:extLst>
                  <a:ext uri="{FF2B5EF4-FFF2-40B4-BE49-F238E27FC236}">
                    <a16:creationId xmlns:a16="http://schemas.microsoft.com/office/drawing/2014/main" id="{FA29B363-5071-4A1C-9DD5-338170823E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67432" y="1604561"/>
                <a:ext cx="376369" cy="376369"/>
              </a:xfrm>
              <a:prstGeom prst="rect">
                <a:avLst/>
              </a:prstGeom>
            </p:spPr>
          </p:pic>
          <p:sp>
            <p:nvSpPr>
              <p:cNvPr id="61" name="TextBox 60">
                <a:extLst>
                  <a:ext uri="{FF2B5EF4-FFF2-40B4-BE49-F238E27FC236}">
                    <a16:creationId xmlns:a16="http://schemas.microsoft.com/office/drawing/2014/main" id="{D4622722-420D-48A6-B9DA-DA93569C6D2F}"/>
                  </a:ext>
                </a:extLst>
              </p:cNvPr>
              <p:cNvSpPr txBox="1"/>
              <p:nvPr/>
            </p:nvSpPr>
            <p:spPr>
              <a:xfrm>
                <a:off x="1806896" y="1301536"/>
                <a:ext cx="856478"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63" name="TextBox 62">
                <a:extLst>
                  <a:ext uri="{FF2B5EF4-FFF2-40B4-BE49-F238E27FC236}">
                    <a16:creationId xmlns:a16="http://schemas.microsoft.com/office/drawing/2014/main" id="{15D567D1-CD38-44A9-BA8F-C206B668C2CE}"/>
                  </a:ext>
                </a:extLst>
              </p:cNvPr>
              <p:cNvSpPr txBox="1"/>
              <p:nvPr/>
            </p:nvSpPr>
            <p:spPr>
              <a:xfrm>
                <a:off x="6593645" y="1636204"/>
                <a:ext cx="1297732" cy="271554"/>
              </a:xfrm>
              <a:prstGeom prst="rect">
                <a:avLst/>
              </a:prstGeom>
              <a:noFill/>
            </p:spPr>
            <p:txBody>
              <a:bodyPr wrap="square">
                <a:spAutoFit/>
              </a:bodyPr>
              <a:lstStyle/>
              <a:p>
                <a:r>
                  <a:rPr lang="fr-FR" sz="1176" b="1" dirty="0"/>
                  <a:t>az104-10-rg1</a:t>
                </a:r>
              </a:p>
            </p:txBody>
          </p:sp>
          <p:sp>
            <p:nvSpPr>
              <p:cNvPr id="65" name="Rectangle 64">
                <a:extLst>
                  <a:ext uri="{FF2B5EF4-FFF2-40B4-BE49-F238E27FC236}">
                    <a16:creationId xmlns:a16="http://schemas.microsoft.com/office/drawing/2014/main" id="{D83F7B2C-C8A3-4177-947E-08522670630A}"/>
                  </a:ext>
                </a:extLst>
              </p:cNvPr>
              <p:cNvSpPr/>
              <p:nvPr/>
            </p:nvSpPr>
            <p:spPr bwMode="auto">
              <a:xfrm>
                <a:off x="6167542" y="1980930"/>
                <a:ext cx="3576031" cy="415782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67" name="TextBox 66">
                <a:extLst>
                  <a:ext uri="{FF2B5EF4-FFF2-40B4-BE49-F238E27FC236}">
                    <a16:creationId xmlns:a16="http://schemas.microsoft.com/office/drawing/2014/main" id="{3FDB24CC-1777-4A60-A985-094AD5819ECD}"/>
                  </a:ext>
                </a:extLst>
              </p:cNvPr>
              <p:cNvSpPr txBox="1"/>
              <p:nvPr/>
            </p:nvSpPr>
            <p:spPr>
              <a:xfrm>
                <a:off x="5904238" y="1321418"/>
                <a:ext cx="856478"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2</a:t>
                </a:r>
              </a:p>
            </p:txBody>
          </p:sp>
          <p:pic>
            <p:nvPicPr>
              <p:cNvPr id="69" name="Graphic 68">
                <a:extLst>
                  <a:ext uri="{FF2B5EF4-FFF2-40B4-BE49-F238E27FC236}">
                    <a16:creationId xmlns:a16="http://schemas.microsoft.com/office/drawing/2014/main" id="{7E486832-E799-4D61-B415-132D84D0FD3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03428" y="2015303"/>
                <a:ext cx="535017" cy="535017"/>
              </a:xfrm>
              <a:prstGeom prst="rect">
                <a:avLst/>
              </a:prstGeom>
            </p:spPr>
          </p:pic>
          <p:pic>
            <p:nvPicPr>
              <p:cNvPr id="71" name="Graphic 70">
                <a:extLst>
                  <a:ext uri="{FF2B5EF4-FFF2-40B4-BE49-F238E27FC236}">
                    <a16:creationId xmlns:a16="http://schemas.microsoft.com/office/drawing/2014/main" id="{F3A8A031-B9D3-4F34-9172-EF92B0D82F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20721" y="1584817"/>
                <a:ext cx="376369" cy="376369"/>
              </a:xfrm>
              <a:prstGeom prst="rect">
                <a:avLst/>
              </a:prstGeom>
            </p:spPr>
          </p:pic>
          <p:sp>
            <p:nvSpPr>
              <p:cNvPr id="73" name="TextBox 72">
                <a:extLst>
                  <a:ext uri="{FF2B5EF4-FFF2-40B4-BE49-F238E27FC236}">
                    <a16:creationId xmlns:a16="http://schemas.microsoft.com/office/drawing/2014/main" id="{9772EC61-F79A-4416-82F6-7C74BB8E1B6C}"/>
                  </a:ext>
                </a:extLst>
              </p:cNvPr>
              <p:cNvSpPr txBox="1"/>
              <p:nvPr/>
            </p:nvSpPr>
            <p:spPr>
              <a:xfrm>
                <a:off x="7388039" y="2502927"/>
                <a:ext cx="1297732" cy="271554"/>
              </a:xfrm>
              <a:prstGeom prst="rect">
                <a:avLst/>
              </a:prstGeom>
              <a:noFill/>
            </p:spPr>
            <p:txBody>
              <a:bodyPr wrap="square">
                <a:spAutoFit/>
              </a:bodyPr>
              <a:lstStyle/>
              <a:p>
                <a:r>
                  <a:rPr lang="fr-FR" sz="1176" b="1" dirty="0"/>
                  <a:t>az104-10-rsv1</a:t>
                </a:r>
              </a:p>
            </p:txBody>
          </p:sp>
          <p:pic>
            <p:nvPicPr>
              <p:cNvPr id="75" name="Graphic 74">
                <a:extLst>
                  <a:ext uri="{FF2B5EF4-FFF2-40B4-BE49-F238E27FC236}">
                    <a16:creationId xmlns:a16="http://schemas.microsoft.com/office/drawing/2014/main" id="{C1C29944-786D-46B3-8428-746B96BBCBCE}"/>
                  </a:ext>
                </a:extLst>
              </p:cNvPr>
              <p:cNvPicPr>
                <a:picLocks noChangeAspect="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85855" y="3293746"/>
                <a:ext cx="452590" cy="452590"/>
              </a:xfrm>
              <a:prstGeom prst="rect">
                <a:avLst/>
              </a:prstGeom>
            </p:spPr>
          </p:pic>
          <p:sp>
            <p:nvSpPr>
              <p:cNvPr id="77" name="TextBox 76">
                <a:extLst>
                  <a:ext uri="{FF2B5EF4-FFF2-40B4-BE49-F238E27FC236}">
                    <a16:creationId xmlns:a16="http://schemas.microsoft.com/office/drawing/2014/main" id="{29B05A1B-08C7-47B7-81FD-99F7CE88A6FC}"/>
                  </a:ext>
                </a:extLst>
              </p:cNvPr>
              <p:cNvSpPr txBox="1"/>
              <p:nvPr/>
            </p:nvSpPr>
            <p:spPr>
              <a:xfrm>
                <a:off x="3240788" y="2821226"/>
                <a:ext cx="2353975" cy="45422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3: Backup VM</a:t>
                </a:r>
              </a:p>
              <a:p>
                <a:r>
                  <a:rPr lang="fr-FR" sz="1176" b="1" dirty="0" err="1">
                    <a:solidFill>
                      <a:schemeClr val="tx2">
                        <a:lumMod val="50000"/>
                      </a:schemeClr>
                    </a:solidFill>
                  </a:rPr>
                  <a:t>Task</a:t>
                </a:r>
                <a:r>
                  <a:rPr lang="fr-FR" sz="1176" b="1" dirty="0">
                    <a:solidFill>
                      <a:schemeClr val="tx2">
                        <a:lumMod val="50000"/>
                      </a:schemeClr>
                    </a:solidFill>
                  </a:rPr>
                  <a:t> 6: </a:t>
                </a:r>
                <a:r>
                  <a:rPr lang="fr-FR" sz="1176" b="1" dirty="0" err="1">
                    <a:solidFill>
                      <a:schemeClr val="tx2">
                        <a:lumMod val="50000"/>
                      </a:schemeClr>
                    </a:solidFill>
                  </a:rPr>
                  <a:t>Recover</a:t>
                </a:r>
                <a:r>
                  <a:rPr lang="fr-FR" sz="1176" b="1" dirty="0">
                    <a:solidFill>
                      <a:schemeClr val="tx2">
                        <a:lumMod val="50000"/>
                      </a:schemeClr>
                    </a:solidFill>
                  </a:rPr>
                  <a:t> File </a:t>
                </a:r>
              </a:p>
            </p:txBody>
          </p:sp>
          <p:sp>
            <p:nvSpPr>
              <p:cNvPr id="79" name="TextBox 78">
                <a:extLst>
                  <a:ext uri="{FF2B5EF4-FFF2-40B4-BE49-F238E27FC236}">
                    <a16:creationId xmlns:a16="http://schemas.microsoft.com/office/drawing/2014/main" id="{C0F5E50C-CF9B-41C7-9F81-0C8B90FF2E83}"/>
                  </a:ext>
                </a:extLst>
              </p:cNvPr>
              <p:cNvSpPr txBox="1"/>
              <p:nvPr/>
            </p:nvSpPr>
            <p:spPr>
              <a:xfrm>
                <a:off x="7051853" y="3832883"/>
                <a:ext cx="1854732" cy="452590"/>
              </a:xfrm>
              <a:prstGeom prst="rect">
                <a:avLst/>
              </a:prstGeom>
              <a:noFill/>
            </p:spPr>
            <p:txBody>
              <a:bodyPr wrap="square">
                <a:spAutoFit/>
              </a:bodyPr>
              <a:lstStyle/>
              <a:p>
                <a:r>
                  <a:rPr lang="fr-FR" sz="1176" b="1" dirty="0"/>
                  <a:t>az104-10-vm0 Backup </a:t>
                </a:r>
              </a:p>
              <a:p>
                <a:r>
                  <a:rPr lang="fr-FR" sz="1176" b="1" dirty="0"/>
                  <a:t> </a:t>
                </a:r>
              </a:p>
            </p:txBody>
          </p:sp>
          <p:sp>
            <p:nvSpPr>
              <p:cNvPr id="81" name="TextBox 80">
                <a:extLst>
                  <a:ext uri="{FF2B5EF4-FFF2-40B4-BE49-F238E27FC236}">
                    <a16:creationId xmlns:a16="http://schemas.microsoft.com/office/drawing/2014/main" id="{FA6AFAC7-7AFF-46B7-8C70-EF4D7630E767}"/>
                  </a:ext>
                </a:extLst>
              </p:cNvPr>
              <p:cNvSpPr txBox="1"/>
              <p:nvPr/>
            </p:nvSpPr>
            <p:spPr>
              <a:xfrm>
                <a:off x="3232189" y="4504497"/>
                <a:ext cx="1965543" cy="45422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4: Backup File</a:t>
                </a:r>
              </a:p>
              <a:p>
                <a:r>
                  <a:rPr lang="fr-FR" sz="1176" b="1" dirty="0" err="1">
                    <a:solidFill>
                      <a:schemeClr val="tx2">
                        <a:lumMod val="50000"/>
                      </a:schemeClr>
                    </a:solidFill>
                  </a:rPr>
                  <a:t>Task</a:t>
                </a:r>
                <a:r>
                  <a:rPr lang="fr-FR" sz="1176" b="1" dirty="0">
                    <a:solidFill>
                      <a:schemeClr val="tx2">
                        <a:lumMod val="50000"/>
                      </a:schemeClr>
                    </a:solidFill>
                  </a:rPr>
                  <a:t> 5: </a:t>
                </a:r>
                <a:r>
                  <a:rPr lang="fr-FR" sz="1176" b="1" dirty="0" err="1">
                    <a:solidFill>
                      <a:schemeClr val="tx2">
                        <a:lumMod val="50000"/>
                      </a:schemeClr>
                    </a:solidFill>
                  </a:rPr>
                  <a:t>Recover</a:t>
                </a:r>
                <a:r>
                  <a:rPr lang="fr-FR" sz="1176" b="1" dirty="0">
                    <a:solidFill>
                      <a:schemeClr val="tx2">
                        <a:lumMod val="50000"/>
                      </a:schemeClr>
                    </a:solidFill>
                  </a:rPr>
                  <a:t> File</a:t>
                </a:r>
              </a:p>
            </p:txBody>
          </p:sp>
          <p:pic>
            <p:nvPicPr>
              <p:cNvPr id="83" name="Graphic 82" descr="Paper">
                <a:extLst>
                  <a:ext uri="{FF2B5EF4-FFF2-40B4-BE49-F238E27FC236}">
                    <a16:creationId xmlns:a16="http://schemas.microsoft.com/office/drawing/2014/main" id="{550FE6C1-1109-4ECE-BF8E-B2915D02998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535760" y="4913530"/>
                <a:ext cx="540386" cy="540386"/>
              </a:xfrm>
              <a:prstGeom prst="rect">
                <a:avLst/>
              </a:prstGeom>
            </p:spPr>
          </p:pic>
          <p:sp>
            <p:nvSpPr>
              <p:cNvPr id="85" name="TextBox 84">
                <a:extLst>
                  <a:ext uri="{FF2B5EF4-FFF2-40B4-BE49-F238E27FC236}">
                    <a16:creationId xmlns:a16="http://schemas.microsoft.com/office/drawing/2014/main" id="{0433D08D-494A-4E62-8110-71E6343B8747}"/>
                  </a:ext>
                </a:extLst>
              </p:cNvPr>
              <p:cNvSpPr txBox="1"/>
              <p:nvPr/>
            </p:nvSpPr>
            <p:spPr>
              <a:xfrm>
                <a:off x="6154073" y="5447189"/>
                <a:ext cx="3376946" cy="452590"/>
              </a:xfrm>
              <a:prstGeom prst="rect">
                <a:avLst/>
              </a:prstGeom>
              <a:noFill/>
            </p:spPr>
            <p:txBody>
              <a:bodyPr wrap="square">
                <a:spAutoFit/>
              </a:bodyPr>
              <a:lstStyle/>
              <a:p>
                <a:pPr algn="ctr"/>
                <a:r>
                  <a:rPr lang="fr-FR" sz="1176" b="1" dirty="0"/>
                  <a:t>File Backup </a:t>
                </a:r>
                <a:r>
                  <a:rPr lang="fr-FR" sz="1176" b="1" dirty="0" err="1"/>
                  <a:t>from</a:t>
                </a:r>
                <a:r>
                  <a:rPr lang="fr-FR" sz="1176" b="1" dirty="0"/>
                  <a:t> az104-10-vm1</a:t>
                </a:r>
                <a:endParaRPr lang="fr-FR" sz="1176" dirty="0"/>
              </a:p>
              <a:p>
                <a:pPr algn="ctr"/>
                <a:r>
                  <a:rPr lang="fr-FR" sz="1176" dirty="0"/>
                  <a:t>C:\Windows\System32\drivers\etc\hosts</a:t>
                </a:r>
              </a:p>
            </p:txBody>
          </p:sp>
          <p:pic>
            <p:nvPicPr>
              <p:cNvPr id="87" name="Graphic 86">
                <a:extLst>
                  <a:ext uri="{FF2B5EF4-FFF2-40B4-BE49-F238E27FC236}">
                    <a16:creationId xmlns:a16="http://schemas.microsoft.com/office/drawing/2014/main" id="{9DB069F1-4F8E-4625-8A6A-2FC8591CA8F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17712" y="5040223"/>
                <a:ext cx="492556" cy="492556"/>
              </a:xfrm>
              <a:prstGeom prst="rect">
                <a:avLst/>
              </a:prstGeom>
            </p:spPr>
          </p:pic>
          <p:sp>
            <p:nvSpPr>
              <p:cNvPr id="89" name="TextBox 88">
                <a:extLst>
                  <a:ext uri="{FF2B5EF4-FFF2-40B4-BE49-F238E27FC236}">
                    <a16:creationId xmlns:a16="http://schemas.microsoft.com/office/drawing/2014/main" id="{33329754-81E4-4C58-B732-519DAB7014C4}"/>
                  </a:ext>
                </a:extLst>
              </p:cNvPr>
              <p:cNvSpPr txBox="1"/>
              <p:nvPr/>
            </p:nvSpPr>
            <p:spPr>
              <a:xfrm>
                <a:off x="3565473" y="5490641"/>
                <a:ext cx="1322180" cy="633625"/>
              </a:xfrm>
              <a:prstGeom prst="rect">
                <a:avLst/>
              </a:prstGeom>
              <a:noFill/>
            </p:spPr>
            <p:txBody>
              <a:bodyPr wrap="square">
                <a:spAutoFit/>
              </a:bodyPr>
              <a:lstStyle/>
              <a:p>
                <a:pPr algn="ctr"/>
                <a:r>
                  <a:rPr lang="fr-FR" sz="1176" b="1" dirty="0"/>
                  <a:t>az104-10-vm1</a:t>
                </a:r>
              </a:p>
              <a:p>
                <a:pPr algn="ctr"/>
                <a:r>
                  <a:rPr lang="fr-FR" sz="1176" dirty="0"/>
                  <a:t>10.0.0.5</a:t>
                </a:r>
              </a:p>
              <a:p>
                <a:pPr algn="ctr"/>
                <a:endParaRPr lang="fr-FR" sz="1176" b="1" dirty="0"/>
              </a:p>
            </p:txBody>
          </p:sp>
          <p:cxnSp>
            <p:nvCxnSpPr>
              <p:cNvPr id="91" name="Straight Arrow Connector 90">
                <a:extLst>
                  <a:ext uri="{FF2B5EF4-FFF2-40B4-BE49-F238E27FC236}">
                    <a16:creationId xmlns:a16="http://schemas.microsoft.com/office/drawing/2014/main" id="{9BC636D6-4233-48AC-BC29-0989340E3F15}"/>
                  </a:ext>
                </a:extLst>
              </p:cNvPr>
              <p:cNvCxnSpPr>
                <a:cxnSpLocks/>
              </p:cNvCxnSpPr>
              <p:nvPr/>
            </p:nvCxnSpPr>
            <p:spPr>
              <a:xfrm>
                <a:off x="4493084" y="5183723"/>
                <a:ext cx="30240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D478F0D6-8A69-4D3E-B405-927E8923EABF}"/>
                  </a:ext>
                </a:extLst>
              </p:cNvPr>
              <p:cNvSpPr txBox="1"/>
              <p:nvPr/>
            </p:nvSpPr>
            <p:spPr>
              <a:xfrm>
                <a:off x="3553870" y="3842663"/>
                <a:ext cx="1322180" cy="633625"/>
              </a:xfrm>
              <a:prstGeom prst="rect">
                <a:avLst/>
              </a:prstGeom>
              <a:noFill/>
            </p:spPr>
            <p:txBody>
              <a:bodyPr wrap="square">
                <a:spAutoFit/>
              </a:bodyPr>
              <a:lstStyle/>
              <a:p>
                <a:pPr algn="ctr"/>
                <a:r>
                  <a:rPr lang="fr-FR" sz="1176" b="1" dirty="0"/>
                  <a:t>az104-10-vm0</a:t>
                </a:r>
              </a:p>
              <a:p>
                <a:pPr algn="ctr"/>
                <a:r>
                  <a:rPr lang="fr-FR" sz="1176" dirty="0"/>
                  <a:t>10.0.0.4</a:t>
                </a:r>
              </a:p>
              <a:p>
                <a:pPr algn="ctr"/>
                <a:endParaRPr lang="fr-FR" sz="1176" b="1" dirty="0"/>
              </a:p>
            </p:txBody>
          </p:sp>
          <p:pic>
            <p:nvPicPr>
              <p:cNvPr id="95" name="Graphic 94">
                <a:extLst>
                  <a:ext uri="{FF2B5EF4-FFF2-40B4-BE49-F238E27FC236}">
                    <a16:creationId xmlns:a16="http://schemas.microsoft.com/office/drawing/2014/main" id="{B6D0C7BF-C452-42D8-AD5D-81E61E74547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69522" y="3335379"/>
                <a:ext cx="492556" cy="492556"/>
              </a:xfrm>
              <a:prstGeom prst="rect">
                <a:avLst/>
              </a:prstGeom>
            </p:spPr>
          </p:pic>
        </p:grpSp>
        <p:sp>
          <p:nvSpPr>
            <p:cNvPr id="98" name="TextBox 97">
              <a:extLst>
                <a:ext uri="{FF2B5EF4-FFF2-40B4-BE49-F238E27FC236}">
                  <a16:creationId xmlns:a16="http://schemas.microsoft.com/office/drawing/2014/main" id="{07D0A4AE-EC9E-4728-9D1F-5CA6E9BE2A8A}"/>
                </a:ext>
              </a:extLst>
            </p:cNvPr>
            <p:cNvSpPr txBox="1"/>
            <p:nvPr/>
          </p:nvSpPr>
          <p:spPr>
            <a:xfrm>
              <a:off x="8615023" y="2196468"/>
              <a:ext cx="856478"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7</a:t>
              </a:r>
            </a:p>
          </p:txBody>
        </p:sp>
      </p:grpSp>
    </p:spTree>
    <p:extLst>
      <p:ext uri="{BB962C8B-B14F-4D97-AF65-F5344CB8AC3E}">
        <p14:creationId xmlns:p14="http://schemas.microsoft.com/office/powerpoint/2010/main" val="57866919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52E49E-C399-4EC8-B5AC-9D50248ACAF0}"/>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18907674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9311" y="3243000"/>
            <a:ext cx="9070923" cy="508524"/>
          </a:xfrm>
        </p:spPr>
        <p:txBody>
          <a:bodyPr/>
          <a:lstStyle/>
          <a:p>
            <a:r>
              <a:rPr lang="en-US" dirty="0"/>
              <a:t>Lesson 01: Configure File and Folder Backups</a:t>
            </a:r>
          </a:p>
        </p:txBody>
      </p:sp>
      <p:pic>
        <p:nvPicPr>
          <p:cNvPr id="3" name="Picture 2" descr="Icon of whitepaper">
            <a:extLst>
              <a:ext uri="{FF2B5EF4-FFF2-40B4-BE49-F238E27FC236}">
                <a16:creationId xmlns:a16="http://schemas.microsoft.com/office/drawing/2014/main" id="{1EAB1595-FE3B-4381-A038-D64E4731FD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91346" y="2897820"/>
            <a:ext cx="824354" cy="1198884"/>
          </a:xfrm>
          <a:prstGeom prst="rect">
            <a:avLst/>
          </a:prstGeom>
        </p:spPr>
      </p:pic>
    </p:spTree>
    <p:extLst>
      <p:ext uri="{BB962C8B-B14F-4D97-AF65-F5344CB8AC3E}">
        <p14:creationId xmlns:p14="http://schemas.microsoft.com/office/powerpoint/2010/main" val="257291540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Workload Protection Needs</a:t>
            </a:r>
          </a:p>
        </p:txBody>
      </p:sp>
      <p:sp>
        <p:nvSpPr>
          <p:cNvPr id="18" name="Rectangle 17">
            <a:extLst>
              <a:ext uri="{FF2B5EF4-FFF2-40B4-BE49-F238E27FC236}">
                <a16:creationId xmlns:a16="http://schemas.microsoft.com/office/drawing/2014/main" id="{8C971E5D-E04C-47A5-86E1-E95C8244931D}"/>
              </a:ext>
              <a:ext uri="{C183D7F6-B498-43B3-948B-1728B52AA6E4}">
                <adec:decorative xmlns:adec="http://schemas.microsoft.com/office/drawing/2017/decorative" val="0"/>
              </a:ext>
            </a:extLst>
          </p:cNvPr>
          <p:cNvSpPr/>
          <p:nvPr/>
        </p:nvSpPr>
        <p:spPr bwMode="auto">
          <a:xfrm>
            <a:off x="427037" y="1262744"/>
            <a:ext cx="5431747" cy="862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457200" algn="l"/>
              </a:tabLst>
            </a:pPr>
            <a:r>
              <a:rPr lang="en-US" sz="2000" dirty="0">
                <a:solidFill>
                  <a:schemeClr val="tx1"/>
                </a:solidFill>
              </a:rPr>
              <a:t>Many backup options are available</a:t>
            </a:r>
          </a:p>
        </p:txBody>
      </p:sp>
      <p:sp>
        <p:nvSpPr>
          <p:cNvPr id="19" name="Rectangle 18">
            <a:extLst>
              <a:ext uri="{FF2B5EF4-FFF2-40B4-BE49-F238E27FC236}">
                <a16:creationId xmlns:a16="http://schemas.microsoft.com/office/drawing/2014/main" id="{981BD105-67EF-4325-A069-AA0DDD391397}"/>
              </a:ext>
              <a:ext uri="{C183D7F6-B498-43B3-948B-1728B52AA6E4}">
                <adec:decorative xmlns:adec="http://schemas.microsoft.com/office/drawing/2017/decorative" val="0"/>
              </a:ext>
            </a:extLst>
          </p:cNvPr>
          <p:cNvSpPr/>
          <p:nvPr/>
        </p:nvSpPr>
        <p:spPr bwMode="auto">
          <a:xfrm>
            <a:off x="427037" y="2290321"/>
            <a:ext cx="5431747" cy="86214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a:solidFill>
                  <a:schemeClr val="tx1"/>
                </a:solidFill>
              </a:rPr>
              <a:t>How the workload is being protected today?</a:t>
            </a:r>
          </a:p>
        </p:txBody>
      </p:sp>
      <p:sp>
        <p:nvSpPr>
          <p:cNvPr id="20" name="Rectangle 19">
            <a:extLst>
              <a:ext uri="{FF2B5EF4-FFF2-40B4-BE49-F238E27FC236}">
                <a16:creationId xmlns:a16="http://schemas.microsoft.com/office/drawing/2014/main" id="{29601BA8-EF07-475D-A986-57034C3D8EA3}"/>
              </a:ext>
              <a:ext uri="{C183D7F6-B498-43B3-948B-1728B52AA6E4}">
                <adec:decorative xmlns:adec="http://schemas.microsoft.com/office/drawing/2017/decorative" val="0"/>
              </a:ext>
            </a:extLst>
          </p:cNvPr>
          <p:cNvSpPr/>
          <p:nvPr/>
        </p:nvSpPr>
        <p:spPr bwMode="auto">
          <a:xfrm>
            <a:off x="427036" y="3317898"/>
            <a:ext cx="5431747" cy="86214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a:solidFill>
                  <a:schemeClr val="tx1"/>
                </a:solidFill>
              </a:rPr>
              <a:t>How often is the workload is backed up?</a:t>
            </a:r>
          </a:p>
        </p:txBody>
      </p:sp>
      <p:sp>
        <p:nvSpPr>
          <p:cNvPr id="21" name="Rectangle 20">
            <a:extLst>
              <a:ext uri="{FF2B5EF4-FFF2-40B4-BE49-F238E27FC236}">
                <a16:creationId xmlns:a16="http://schemas.microsoft.com/office/drawing/2014/main" id="{45356E45-F188-4B35-AC4A-B2BA77AF7535}"/>
              </a:ext>
              <a:ext uri="{C183D7F6-B498-43B3-948B-1728B52AA6E4}">
                <adec:decorative xmlns:adec="http://schemas.microsoft.com/office/drawing/2017/decorative" val="0"/>
              </a:ext>
            </a:extLst>
          </p:cNvPr>
          <p:cNvSpPr/>
          <p:nvPr/>
        </p:nvSpPr>
        <p:spPr bwMode="auto">
          <a:xfrm>
            <a:off x="427035" y="4398849"/>
            <a:ext cx="5431747" cy="86214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a:solidFill>
                  <a:schemeClr val="tx1"/>
                </a:solidFill>
              </a:rPr>
              <a:t>What types of backups are being done?</a:t>
            </a:r>
          </a:p>
        </p:txBody>
      </p:sp>
      <p:sp>
        <p:nvSpPr>
          <p:cNvPr id="28" name="Rectangle 27">
            <a:extLst>
              <a:ext uri="{FF2B5EF4-FFF2-40B4-BE49-F238E27FC236}">
                <a16:creationId xmlns:a16="http://schemas.microsoft.com/office/drawing/2014/main" id="{A557A913-F2EE-47A8-AD71-8BD167B599CB}"/>
              </a:ext>
              <a:ext uri="{C183D7F6-B498-43B3-948B-1728B52AA6E4}">
                <adec:decorative xmlns:adec="http://schemas.microsoft.com/office/drawing/2017/decorative" val="0"/>
              </a:ext>
            </a:extLst>
          </p:cNvPr>
          <p:cNvSpPr/>
          <p:nvPr/>
        </p:nvSpPr>
        <p:spPr bwMode="auto">
          <a:xfrm>
            <a:off x="427035" y="5466471"/>
            <a:ext cx="5431747" cy="939354"/>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a:solidFill>
                  <a:schemeClr val="tx1"/>
                </a:solidFill>
              </a:rPr>
              <a:t>Is disaster recovery protection in place?</a:t>
            </a:r>
          </a:p>
        </p:txBody>
      </p:sp>
      <p:sp>
        <p:nvSpPr>
          <p:cNvPr id="22" name="Rectangle 21">
            <a:extLst>
              <a:ext uri="{FF2B5EF4-FFF2-40B4-BE49-F238E27FC236}">
                <a16:creationId xmlns:a16="http://schemas.microsoft.com/office/drawing/2014/main" id="{67EBED2C-2214-4423-BD2A-1080A21BCD61}"/>
              </a:ext>
              <a:ext uri="{C183D7F6-B498-43B3-948B-1728B52AA6E4}">
                <adec:decorative xmlns:adec="http://schemas.microsoft.com/office/drawing/2017/decorative" val="1"/>
              </a:ext>
            </a:extLst>
          </p:cNvPr>
          <p:cNvSpPr/>
          <p:nvPr/>
        </p:nvSpPr>
        <p:spPr bwMode="auto">
          <a:xfrm>
            <a:off x="6024213" y="1262743"/>
            <a:ext cx="5985226" cy="509900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Screenshot of Azure Marketplace. Shows different Backup services options available">
            <a:extLst>
              <a:ext uri="{FF2B5EF4-FFF2-40B4-BE49-F238E27FC236}">
                <a16:creationId xmlns:a16="http://schemas.microsoft.com/office/drawing/2014/main" id="{621D5AC3-D5E4-4469-A2D4-F28151739AE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82142" y="1374861"/>
            <a:ext cx="5469368" cy="4622857"/>
          </a:xfrm>
          <a:prstGeom prst="rect">
            <a:avLst/>
          </a:prstGeom>
          <a:ln>
            <a:noFill/>
          </a:ln>
        </p:spPr>
      </p:pic>
    </p:spTree>
    <p:extLst>
      <p:ext uri="{BB962C8B-B14F-4D97-AF65-F5344CB8AC3E}">
        <p14:creationId xmlns:p14="http://schemas.microsoft.com/office/powerpoint/2010/main" val="285289639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970CF-4D51-422A-BBC3-397E87D503A1}"/>
              </a:ext>
            </a:extLst>
          </p:cNvPr>
          <p:cNvSpPr>
            <a:spLocks noGrp="1"/>
          </p:cNvSpPr>
          <p:nvPr>
            <p:ph type="title"/>
          </p:nvPr>
        </p:nvSpPr>
        <p:spPr/>
        <p:txBody>
          <a:bodyPr/>
          <a:lstStyle/>
          <a:p>
            <a:r>
              <a:rPr lang="en-US" dirty="0"/>
              <a:t>Azure to Azure Architecture</a:t>
            </a:r>
          </a:p>
        </p:txBody>
      </p:sp>
      <p:sp>
        <p:nvSpPr>
          <p:cNvPr id="8" name="Rectangle 7">
            <a:extLst>
              <a:ext uri="{FF2B5EF4-FFF2-40B4-BE49-F238E27FC236}">
                <a16:creationId xmlns:a16="http://schemas.microsoft.com/office/drawing/2014/main" id="{BA87E13F-67F7-436F-B2E7-5A8093EDAEFF}"/>
              </a:ext>
              <a:ext uri="{C183D7F6-B498-43B3-948B-1728B52AA6E4}">
                <adec:decorative xmlns:adec="http://schemas.microsoft.com/office/drawing/2017/decorative" val="0"/>
              </a:ext>
            </a:extLst>
          </p:cNvPr>
          <p:cNvSpPr/>
          <p:nvPr/>
        </p:nvSpPr>
        <p:spPr bwMode="auto">
          <a:xfrm>
            <a:off x="440353" y="1247141"/>
            <a:ext cx="4133675" cy="113219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7663" indent="-347663">
              <a:spcBef>
                <a:spcPts val="1200"/>
              </a:spcBef>
              <a:buFont typeface="+mj-lt"/>
              <a:buAutoNum type="arabicPeriod"/>
              <a:tabLst>
                <a:tab pos="231775" algn="l"/>
              </a:tabLst>
            </a:pPr>
            <a:r>
              <a:rPr lang="en-US" sz="2000" dirty="0">
                <a:solidFill>
                  <a:schemeClr val="tx1"/>
                </a:solidFill>
              </a:rPr>
              <a:t>VM is registered with Azure</a:t>
            </a:r>
            <a:br>
              <a:rPr lang="en-US" sz="2000" dirty="0">
                <a:solidFill>
                  <a:schemeClr val="tx1"/>
                </a:solidFill>
              </a:rPr>
            </a:br>
            <a:r>
              <a:rPr lang="en-US" sz="2000" dirty="0">
                <a:solidFill>
                  <a:schemeClr val="tx1"/>
                </a:solidFill>
              </a:rPr>
              <a:t>Site Recovery</a:t>
            </a:r>
          </a:p>
        </p:txBody>
      </p:sp>
      <p:sp>
        <p:nvSpPr>
          <p:cNvPr id="9" name="Rectangle 8">
            <a:extLst>
              <a:ext uri="{FF2B5EF4-FFF2-40B4-BE49-F238E27FC236}">
                <a16:creationId xmlns:a16="http://schemas.microsoft.com/office/drawing/2014/main" id="{23DBF060-D557-4FFC-AD21-7A4EB21DB0DF}"/>
              </a:ext>
              <a:ext uri="{C183D7F6-B498-43B3-948B-1728B52AA6E4}">
                <adec:decorative xmlns:adec="http://schemas.microsoft.com/office/drawing/2017/decorative" val="0"/>
              </a:ext>
            </a:extLst>
          </p:cNvPr>
          <p:cNvSpPr/>
          <p:nvPr/>
        </p:nvSpPr>
        <p:spPr bwMode="auto">
          <a:xfrm>
            <a:off x="440353" y="2504385"/>
            <a:ext cx="4133675" cy="113219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7663" indent="-347663">
              <a:spcBef>
                <a:spcPts val="1200"/>
              </a:spcBef>
              <a:buFont typeface="+mj-lt"/>
              <a:buAutoNum type="arabicPeriod" startAt="2"/>
              <a:tabLst>
                <a:tab pos="342900" algn="l"/>
              </a:tabLst>
            </a:pPr>
            <a:r>
              <a:rPr lang="en-US" sz="2000" dirty="0">
                <a:solidFill>
                  <a:schemeClr val="tx1"/>
                </a:solidFill>
              </a:rPr>
              <a:t>Data is continuously replicated to cache</a:t>
            </a:r>
          </a:p>
        </p:txBody>
      </p:sp>
      <p:sp>
        <p:nvSpPr>
          <p:cNvPr id="10" name="Rectangle 9">
            <a:extLst>
              <a:ext uri="{FF2B5EF4-FFF2-40B4-BE49-F238E27FC236}">
                <a16:creationId xmlns:a16="http://schemas.microsoft.com/office/drawing/2014/main" id="{9832AF88-3B96-49E0-B3CF-631ED39C3F1D}"/>
              </a:ext>
              <a:ext uri="{C183D7F6-B498-43B3-948B-1728B52AA6E4}">
                <adec:decorative xmlns:adec="http://schemas.microsoft.com/office/drawing/2017/decorative" val="0"/>
              </a:ext>
            </a:extLst>
          </p:cNvPr>
          <p:cNvSpPr/>
          <p:nvPr/>
        </p:nvSpPr>
        <p:spPr bwMode="auto">
          <a:xfrm>
            <a:off x="440353" y="3761629"/>
            <a:ext cx="4133675" cy="113219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7663" indent="-347663">
              <a:spcBef>
                <a:spcPts val="1200"/>
              </a:spcBef>
              <a:buFont typeface="+mj-lt"/>
              <a:buAutoNum type="arabicPeriod" startAt="3"/>
              <a:tabLst>
                <a:tab pos="342900" algn="l"/>
              </a:tabLst>
            </a:pPr>
            <a:r>
              <a:rPr lang="en-US" sz="2000" dirty="0">
                <a:solidFill>
                  <a:schemeClr val="tx1"/>
                </a:solidFill>
              </a:rPr>
              <a:t>Cache is replicated to the target storage account</a:t>
            </a:r>
          </a:p>
        </p:txBody>
      </p:sp>
      <p:sp>
        <p:nvSpPr>
          <p:cNvPr id="16" name="Rectangle 15">
            <a:extLst>
              <a:ext uri="{FF2B5EF4-FFF2-40B4-BE49-F238E27FC236}">
                <a16:creationId xmlns:a16="http://schemas.microsoft.com/office/drawing/2014/main" id="{6FDCA903-DE7F-4D8C-A220-9622954E1A18}"/>
              </a:ext>
              <a:ext uri="{C183D7F6-B498-43B3-948B-1728B52AA6E4}">
                <adec:decorative xmlns:adec="http://schemas.microsoft.com/office/drawing/2017/decorative" val="0"/>
              </a:ext>
            </a:extLst>
          </p:cNvPr>
          <p:cNvSpPr/>
          <p:nvPr/>
        </p:nvSpPr>
        <p:spPr bwMode="auto">
          <a:xfrm>
            <a:off x="440353" y="5018871"/>
            <a:ext cx="4133675" cy="134287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7663" indent="-347663">
              <a:spcBef>
                <a:spcPts val="1200"/>
              </a:spcBef>
              <a:buFont typeface="+mj-lt"/>
              <a:buAutoNum type="arabicPeriod" startAt="4"/>
              <a:tabLst>
                <a:tab pos="342900" algn="l"/>
              </a:tabLst>
            </a:pPr>
            <a:r>
              <a:rPr lang="en-US" sz="2000" dirty="0">
                <a:solidFill>
                  <a:schemeClr val="tx1"/>
                </a:solidFill>
              </a:rPr>
              <a:t>During failover the virtual</a:t>
            </a:r>
            <a:br>
              <a:rPr lang="en-US" sz="2000" dirty="0">
                <a:solidFill>
                  <a:schemeClr val="tx1"/>
                </a:solidFill>
              </a:rPr>
            </a:br>
            <a:r>
              <a:rPr lang="en-US" sz="2000" dirty="0">
                <a:solidFill>
                  <a:schemeClr val="tx1"/>
                </a:solidFill>
              </a:rPr>
              <a:t>machine is added to the target environment</a:t>
            </a:r>
          </a:p>
        </p:txBody>
      </p:sp>
      <p:sp>
        <p:nvSpPr>
          <p:cNvPr id="5" name="Rectangle 4">
            <a:extLst>
              <a:ext uri="{FF2B5EF4-FFF2-40B4-BE49-F238E27FC236}">
                <a16:creationId xmlns:a16="http://schemas.microsoft.com/office/drawing/2014/main" id="{2CF93B93-F7FC-4A08-A243-1A024AD802B8}"/>
              </a:ext>
              <a:ext uri="{C183D7F6-B498-43B3-948B-1728B52AA6E4}">
                <adec:decorative xmlns:adec="http://schemas.microsoft.com/office/drawing/2017/decorative" val="1"/>
              </a:ext>
            </a:extLst>
          </p:cNvPr>
          <p:cNvSpPr/>
          <p:nvPr/>
        </p:nvSpPr>
        <p:spPr bwMode="auto">
          <a:xfrm>
            <a:off x="4731656" y="1247141"/>
            <a:ext cx="7277781" cy="511460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err="1">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descr="Diagram of a VM writing to cache then failing over to another region">
            <a:extLst>
              <a:ext uri="{FF2B5EF4-FFF2-40B4-BE49-F238E27FC236}">
                <a16:creationId xmlns:a16="http://schemas.microsoft.com/office/drawing/2014/main" id="{2B2F1A3E-079D-4FE8-8193-8E0122F42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634" y="2622539"/>
            <a:ext cx="6943825" cy="2547326"/>
          </a:xfrm>
          <a:prstGeom prst="rect">
            <a:avLst/>
          </a:prstGeom>
        </p:spPr>
      </p:pic>
    </p:spTree>
    <p:extLst>
      <p:ext uri="{BB962C8B-B14F-4D97-AF65-F5344CB8AC3E}">
        <p14:creationId xmlns:p14="http://schemas.microsoft.com/office/powerpoint/2010/main" val="33581011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34C8A-3E3B-4CEE-8154-8D225F079A57}"/>
              </a:ext>
            </a:extLst>
          </p:cNvPr>
          <p:cNvSpPr>
            <a:spLocks noGrp="1"/>
          </p:cNvSpPr>
          <p:nvPr>
            <p:ph type="title"/>
          </p:nvPr>
        </p:nvSpPr>
        <p:spPr>
          <a:xfrm>
            <a:off x="413087" y="2415465"/>
            <a:ext cx="2147432" cy="1723549"/>
          </a:xfrm>
        </p:spPr>
        <p:txBody>
          <a:bodyPr/>
          <a:lstStyle/>
          <a:p>
            <a:pPr>
              <a:lnSpc>
                <a:spcPct val="100000"/>
              </a:lnSpc>
            </a:pPr>
            <a:r>
              <a:rPr lang="en-US" spc="0" dirty="0">
                <a:solidFill>
                  <a:schemeClr val="bg1"/>
                </a:solidFill>
              </a:rPr>
              <a:t>Configure File and Folder Backups Introduction</a:t>
            </a:r>
          </a:p>
        </p:txBody>
      </p:sp>
      <p:sp>
        <p:nvSpPr>
          <p:cNvPr id="72" name="Text Placeholder 2">
            <a:extLst>
              <a:ext uri="{FF2B5EF4-FFF2-40B4-BE49-F238E27FC236}">
                <a16:creationId xmlns:a16="http://schemas.microsoft.com/office/drawing/2014/main" id="{277FE40F-C039-454A-BB31-DE97AC12AF54}"/>
              </a:ext>
            </a:extLst>
          </p:cNvPr>
          <p:cNvSpPr txBox="1">
            <a:spLocks/>
          </p:cNvSpPr>
          <p:nvPr/>
        </p:nvSpPr>
        <p:spPr>
          <a:xfrm>
            <a:off x="4328584" y="575210"/>
            <a:ext cx="7506420" cy="4567766"/>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spcAft>
                <a:spcPts val="600"/>
              </a:spcAft>
            </a:pPr>
            <a:r>
              <a:rPr lang="en-US" spc="0" dirty="0">
                <a:solidFill>
                  <a:schemeClr val="tx1"/>
                </a:solidFill>
                <a:latin typeface="+mn-lt"/>
              </a:rPr>
              <a:t>Describe Azure Backup Benefits</a:t>
            </a:r>
          </a:p>
          <a:p>
            <a:pPr>
              <a:lnSpc>
                <a:spcPct val="150000"/>
              </a:lnSpc>
              <a:spcAft>
                <a:spcPts val="600"/>
              </a:spcAft>
            </a:pPr>
            <a:r>
              <a:rPr lang="en-US" spc="0" dirty="0">
                <a:solidFill>
                  <a:schemeClr val="tx1"/>
                </a:solidFill>
                <a:latin typeface="+mn-lt"/>
              </a:rPr>
              <a:t>Implement Azure Backup Center</a:t>
            </a:r>
          </a:p>
          <a:p>
            <a:pPr>
              <a:lnSpc>
                <a:spcPct val="150000"/>
              </a:lnSpc>
              <a:spcAft>
                <a:spcPts val="600"/>
              </a:spcAft>
            </a:pPr>
            <a:r>
              <a:rPr lang="en-US" spc="0" dirty="0">
                <a:solidFill>
                  <a:schemeClr val="tx1"/>
                </a:solidFill>
                <a:latin typeface="+mn-lt"/>
              </a:rPr>
              <a:t>Setup Recovery Service Vault Backup Options</a:t>
            </a:r>
          </a:p>
          <a:p>
            <a:pPr>
              <a:lnSpc>
                <a:spcPct val="150000"/>
              </a:lnSpc>
              <a:spcAft>
                <a:spcPts val="600"/>
              </a:spcAft>
            </a:pPr>
            <a:r>
              <a:rPr lang="en-US" spc="0" dirty="0">
                <a:solidFill>
                  <a:schemeClr val="tx1"/>
                </a:solidFill>
                <a:latin typeface="+mn-lt"/>
              </a:rPr>
              <a:t>Demonstration – Backup Azure File Shares</a:t>
            </a:r>
          </a:p>
          <a:p>
            <a:pPr>
              <a:lnSpc>
                <a:spcPct val="150000"/>
              </a:lnSpc>
              <a:spcAft>
                <a:spcPts val="600"/>
              </a:spcAft>
            </a:pPr>
            <a:r>
              <a:rPr lang="en-US" spc="0" dirty="0">
                <a:solidFill>
                  <a:schemeClr val="tx1"/>
                </a:solidFill>
                <a:latin typeface="+mn-lt"/>
              </a:rPr>
              <a:t>Configure On-premises File and Folder Backups</a:t>
            </a:r>
          </a:p>
          <a:p>
            <a:pPr>
              <a:lnSpc>
                <a:spcPct val="150000"/>
              </a:lnSpc>
              <a:spcAft>
                <a:spcPts val="600"/>
              </a:spcAft>
            </a:pPr>
            <a:r>
              <a:rPr lang="en-US" spc="0" dirty="0">
                <a:solidFill>
                  <a:schemeClr val="tx1"/>
                </a:solidFill>
                <a:latin typeface="+mn-lt"/>
              </a:rPr>
              <a:t>Manage the Microsoft Azure Recovery Services Agent</a:t>
            </a:r>
          </a:p>
          <a:p>
            <a:pPr>
              <a:lnSpc>
                <a:spcPct val="150000"/>
              </a:lnSpc>
              <a:spcAft>
                <a:spcPts val="600"/>
              </a:spcAft>
            </a:pPr>
            <a:r>
              <a:rPr lang="en-US" spc="0" dirty="0">
                <a:solidFill>
                  <a:schemeClr val="tx1"/>
                </a:solidFill>
                <a:latin typeface="+mn-lt"/>
              </a:rPr>
              <a:t>Demonstration – Backup Files and Folders</a:t>
            </a:r>
          </a:p>
          <a:p>
            <a:pPr>
              <a:lnSpc>
                <a:spcPct val="150000"/>
              </a:lnSpc>
              <a:spcAft>
                <a:spcPts val="600"/>
              </a:spcAft>
            </a:pPr>
            <a:r>
              <a:rPr lang="en-US" spc="0" dirty="0">
                <a:solidFill>
                  <a:schemeClr val="tx1"/>
                </a:solidFill>
                <a:latin typeface="+mn-lt"/>
              </a:rPr>
              <a:t>Summary and Resources</a:t>
            </a:r>
          </a:p>
        </p:txBody>
      </p:sp>
      <p:grpSp>
        <p:nvGrpSpPr>
          <p:cNvPr id="3" name="Group 2">
            <a:extLst>
              <a:ext uri="{FF2B5EF4-FFF2-40B4-BE49-F238E27FC236}">
                <a16:creationId xmlns:a16="http://schemas.microsoft.com/office/drawing/2014/main" id="{FB45EB13-69F1-44E2-890F-002F49A594F0}"/>
              </a:ext>
              <a:ext uri="{C183D7F6-B498-43B3-948B-1728B52AA6E4}">
                <adec:decorative xmlns:adec="http://schemas.microsoft.com/office/drawing/2017/decorative" val="1"/>
              </a:ext>
            </a:extLst>
          </p:cNvPr>
          <p:cNvGrpSpPr/>
          <p:nvPr/>
        </p:nvGrpSpPr>
        <p:grpSpPr>
          <a:xfrm>
            <a:off x="3690829" y="514994"/>
            <a:ext cx="530976" cy="4877552"/>
            <a:chOff x="3690829" y="514994"/>
            <a:chExt cx="530976" cy="4877552"/>
          </a:xfrm>
        </p:grpSpPr>
        <p:pic>
          <p:nvPicPr>
            <p:cNvPr id="43" name="Picture 42" descr="Icon of an arrow in a circular motion and a cloud inside it">
              <a:extLst>
                <a:ext uri="{FF2B5EF4-FFF2-40B4-BE49-F238E27FC236}">
                  <a16:creationId xmlns:a16="http://schemas.microsoft.com/office/drawing/2014/main" id="{53891EDE-E7AA-4867-AE41-85B8662078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6098" y="514994"/>
              <a:ext cx="525707" cy="525707"/>
            </a:xfrm>
            <a:prstGeom prst="rect">
              <a:avLst/>
            </a:prstGeom>
          </p:spPr>
        </p:pic>
        <p:pic>
          <p:nvPicPr>
            <p:cNvPr id="88" name="Picture 87" descr="Icon of two gears">
              <a:extLst>
                <a:ext uri="{FF2B5EF4-FFF2-40B4-BE49-F238E27FC236}">
                  <a16:creationId xmlns:a16="http://schemas.microsoft.com/office/drawing/2014/main" id="{E59BD173-EDB5-4A02-8A84-2EA7BC4B26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43" t="1743" r="1743" b="1743"/>
            <a:stretch/>
          </p:blipFill>
          <p:spPr>
            <a:xfrm>
              <a:off x="3696098" y="1097770"/>
              <a:ext cx="525707" cy="525707"/>
            </a:xfrm>
            <a:prstGeom prst="ellipse">
              <a:avLst/>
            </a:prstGeom>
          </p:spPr>
        </p:pic>
        <p:pic>
          <p:nvPicPr>
            <p:cNvPr id="106" name="Picture 105" descr="Icon of a webpage showing a person on the screen">
              <a:extLst>
                <a:ext uri="{FF2B5EF4-FFF2-40B4-BE49-F238E27FC236}">
                  <a16:creationId xmlns:a16="http://schemas.microsoft.com/office/drawing/2014/main" id="{8E6B1583-117B-4008-8516-47C45BB58F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6098" y="1718340"/>
              <a:ext cx="525707" cy="525707"/>
            </a:xfrm>
            <a:prstGeom prst="rect">
              <a:avLst/>
            </a:prstGeom>
          </p:spPr>
        </p:pic>
        <p:pic>
          <p:nvPicPr>
            <p:cNvPr id="120" name="Picture 119" descr="Icon of a book">
              <a:extLst>
                <a:ext uri="{FF2B5EF4-FFF2-40B4-BE49-F238E27FC236}">
                  <a16:creationId xmlns:a16="http://schemas.microsoft.com/office/drawing/2014/main" id="{B68C87AE-9ACF-49F8-A6A0-75F591025B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6098" y="2359568"/>
              <a:ext cx="525707" cy="525707"/>
            </a:xfrm>
            <a:prstGeom prst="rect">
              <a:avLst/>
            </a:prstGeom>
          </p:spPr>
        </p:pic>
        <p:pic>
          <p:nvPicPr>
            <p:cNvPr id="130" name="Picture 129" descr="Icon of a person sitting in a desk">
              <a:extLst>
                <a:ext uri="{FF2B5EF4-FFF2-40B4-BE49-F238E27FC236}">
                  <a16:creationId xmlns:a16="http://schemas.microsoft.com/office/drawing/2014/main" id="{2136367D-52F1-44E6-AF95-A4B409C5DA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0832" y="2972079"/>
              <a:ext cx="525707" cy="525707"/>
            </a:xfrm>
            <a:prstGeom prst="rect">
              <a:avLst/>
            </a:prstGeom>
          </p:spPr>
        </p:pic>
        <p:pic>
          <p:nvPicPr>
            <p:cNvPr id="136" name="Picture 135" descr="Icon of a webpage showing a person on the screen">
              <a:extLst>
                <a:ext uri="{FF2B5EF4-FFF2-40B4-BE49-F238E27FC236}">
                  <a16:creationId xmlns:a16="http://schemas.microsoft.com/office/drawing/2014/main" id="{51EC4898-2B06-4A71-9FC2-7375FA067FD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90831" y="3613307"/>
              <a:ext cx="525707" cy="525707"/>
            </a:xfrm>
            <a:prstGeom prst="rect">
              <a:avLst/>
            </a:prstGeom>
          </p:spPr>
        </p:pic>
        <p:pic>
          <p:nvPicPr>
            <p:cNvPr id="7" name="Picture 6" descr="Icon of an arrow in a circular motion and a cloud inside it">
              <a:extLst>
                <a:ext uri="{FF2B5EF4-FFF2-40B4-BE49-F238E27FC236}">
                  <a16:creationId xmlns:a16="http://schemas.microsoft.com/office/drawing/2014/main" id="{7968571B-A826-4D7F-A0E5-56342C92332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90830" y="4254535"/>
              <a:ext cx="525707" cy="525707"/>
            </a:xfrm>
            <a:prstGeom prst="rect">
              <a:avLst/>
            </a:prstGeom>
          </p:spPr>
        </p:pic>
        <p:grpSp>
          <p:nvGrpSpPr>
            <p:cNvPr id="11" name="Group 10">
              <a:extLst>
                <a:ext uri="{FF2B5EF4-FFF2-40B4-BE49-F238E27FC236}">
                  <a16:creationId xmlns:a16="http://schemas.microsoft.com/office/drawing/2014/main" id="{70974D01-DFB9-43CA-A699-060CA3B1E718}"/>
                </a:ext>
              </a:extLst>
            </p:cNvPr>
            <p:cNvGrpSpPr/>
            <p:nvPr/>
          </p:nvGrpSpPr>
          <p:grpSpPr>
            <a:xfrm>
              <a:off x="3690829" y="4866839"/>
              <a:ext cx="525707" cy="525707"/>
              <a:chOff x="10493727" y="629664"/>
              <a:chExt cx="519000" cy="503150"/>
            </a:xfrm>
          </p:grpSpPr>
          <p:pic>
            <p:nvPicPr>
              <p:cNvPr id="12" name="Picture 11">
                <a:extLst>
                  <a:ext uri="{FF2B5EF4-FFF2-40B4-BE49-F238E27FC236}">
                    <a16:creationId xmlns:a16="http://schemas.microsoft.com/office/drawing/2014/main" id="{99124C16-370A-4686-987D-CA99C0C659E5}"/>
                  </a:ext>
                </a:extLst>
              </p:cNvPr>
              <p:cNvPicPr>
                <a:picLocks noChangeAspect="1"/>
              </p:cNvPicPr>
              <p:nvPr/>
            </p:nvPicPr>
            <p:blipFill>
              <a:blip r:embed="rId10"/>
              <a:stretch>
                <a:fillRect/>
              </a:stretch>
            </p:blipFill>
            <p:spPr>
              <a:xfrm>
                <a:off x="10493727" y="629664"/>
                <a:ext cx="519000" cy="503150"/>
              </a:xfrm>
              <a:prstGeom prst="rect">
                <a:avLst/>
              </a:prstGeom>
            </p:spPr>
          </p:pic>
          <p:grpSp>
            <p:nvGrpSpPr>
              <p:cNvPr id="13" name="Group 12">
                <a:extLst>
                  <a:ext uri="{FF2B5EF4-FFF2-40B4-BE49-F238E27FC236}">
                    <a16:creationId xmlns:a16="http://schemas.microsoft.com/office/drawing/2014/main" id="{25A2818E-5071-4F80-84AB-8161ACAC462B}"/>
                  </a:ext>
                </a:extLst>
              </p:cNvPr>
              <p:cNvGrpSpPr/>
              <p:nvPr/>
            </p:nvGrpSpPr>
            <p:grpSpPr>
              <a:xfrm>
                <a:off x="10604345" y="727773"/>
                <a:ext cx="297764" cy="272864"/>
                <a:chOff x="3876178" y="3413953"/>
                <a:chExt cx="297764" cy="255320"/>
              </a:xfrm>
            </p:grpSpPr>
            <p:sp>
              <p:nvSpPr>
                <p:cNvPr id="14" name="Freeform: Shape 13">
                  <a:extLst>
                    <a:ext uri="{FF2B5EF4-FFF2-40B4-BE49-F238E27FC236}">
                      <a16:creationId xmlns:a16="http://schemas.microsoft.com/office/drawing/2014/main" id="{47514F68-2B74-42A2-845C-8FE75249CB9F}"/>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E71431F-FCA5-48A0-A9C1-3BD53BD7F1B0}"/>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A80AA6C-C837-478F-8BD2-6DA29020EDF4}"/>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8872404-CEC4-4AC0-BDA7-5A9C48674B7E}"/>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3920A17-13EA-49DF-832B-F505F7F9D2FD}"/>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62F7827-A60B-4762-A495-9B45679811AE}"/>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1BDE9FF-C7B2-4769-B618-514CC7FA866B}"/>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705E31CA-3407-49DF-9DB9-41B607F630C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0354069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t>Describe Azure Backup Benefits</a:t>
            </a:r>
          </a:p>
        </p:txBody>
      </p:sp>
      <p:pic>
        <p:nvPicPr>
          <p:cNvPr id="85" name="Picture 84" descr="Icon of a linear chart">
            <a:extLst>
              <a:ext uri="{FF2B5EF4-FFF2-40B4-BE49-F238E27FC236}">
                <a16:creationId xmlns:a16="http://schemas.microsoft.com/office/drawing/2014/main" id="{0B413811-448B-499D-AD86-48122217BF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503" y="1326113"/>
            <a:ext cx="688848" cy="690372"/>
          </a:xfrm>
          <a:prstGeom prst="rect">
            <a:avLst/>
          </a:prstGeom>
        </p:spPr>
      </p:pic>
      <p:sp>
        <p:nvSpPr>
          <p:cNvPr id="123" name="Text Placeholder 5">
            <a:extLst>
              <a:ext uri="{FF2B5EF4-FFF2-40B4-BE49-F238E27FC236}">
                <a16:creationId xmlns:a16="http://schemas.microsoft.com/office/drawing/2014/main" id="{8E625644-9E64-42AB-946A-0D5EEE7ECA21}"/>
              </a:ext>
            </a:extLst>
          </p:cNvPr>
          <p:cNvSpPr txBox="1">
            <a:spLocks/>
          </p:cNvSpPr>
          <p:nvPr/>
        </p:nvSpPr>
        <p:spPr>
          <a:xfrm>
            <a:off x="1283750" y="1352550"/>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dirty="0">
                <a:solidFill>
                  <a:schemeClr val="tx1"/>
                </a:solidFill>
                <a:latin typeface="+mn-lt"/>
              </a:rPr>
              <a:t>Azure-based service used to back up and restore data in Microsoft cloud</a:t>
            </a:r>
          </a:p>
        </p:txBody>
      </p:sp>
      <p:cxnSp>
        <p:nvCxnSpPr>
          <p:cNvPr id="142" name="Straight Connector 141">
            <a:extLst>
              <a:ext uri="{FF2B5EF4-FFF2-40B4-BE49-F238E27FC236}">
                <a16:creationId xmlns:a16="http://schemas.microsoft.com/office/drawing/2014/main" id="{297437B7-37AF-4283-9756-45B76A78861A}"/>
              </a:ext>
              <a:ext uri="{C183D7F6-B498-43B3-948B-1728B52AA6E4}">
                <adec:decorative xmlns:adec="http://schemas.microsoft.com/office/drawing/2017/decorative" val="1"/>
              </a:ext>
            </a:extLst>
          </p:cNvPr>
          <p:cNvCxnSpPr>
            <a:cxnSpLocks/>
          </p:cNvCxnSpPr>
          <p:nvPr/>
        </p:nvCxnSpPr>
        <p:spPr>
          <a:xfrm>
            <a:off x="1283751" y="205080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1" name="Picture 170" descr="Icon of 3 interlap arc">
            <a:extLst>
              <a:ext uri="{FF2B5EF4-FFF2-40B4-BE49-F238E27FC236}">
                <a16:creationId xmlns:a16="http://schemas.microsoft.com/office/drawing/2014/main" id="{0782E0E9-1D8D-4B5B-BBA0-FD2249143E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503" y="2087193"/>
            <a:ext cx="688848" cy="688848"/>
          </a:xfrm>
          <a:prstGeom prst="rect">
            <a:avLst/>
          </a:prstGeom>
        </p:spPr>
      </p:pic>
      <p:sp>
        <p:nvSpPr>
          <p:cNvPr id="177" name="Text Placeholder 5 - 1">
            <a:extLst>
              <a:ext uri="{FF2B5EF4-FFF2-40B4-BE49-F238E27FC236}">
                <a16:creationId xmlns:a16="http://schemas.microsoft.com/office/drawing/2014/main" id="{39CEB40B-D369-4C0A-9C03-F2350EE507E6}"/>
              </a:ext>
            </a:extLst>
          </p:cNvPr>
          <p:cNvSpPr txBox="1">
            <a:spLocks/>
          </p:cNvSpPr>
          <p:nvPr/>
        </p:nvSpPr>
        <p:spPr>
          <a:xfrm>
            <a:off x="1283750" y="2113631"/>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a:solidFill>
                  <a:schemeClr val="tx1"/>
                </a:solidFill>
                <a:latin typeface="+mn-lt"/>
              </a:rPr>
              <a:t>Automatic Storage Management</a:t>
            </a:r>
          </a:p>
        </p:txBody>
      </p:sp>
      <p:cxnSp>
        <p:nvCxnSpPr>
          <p:cNvPr id="235" name="Straight Connector 234">
            <a:extLst>
              <a:ext uri="{FF2B5EF4-FFF2-40B4-BE49-F238E27FC236}">
                <a16:creationId xmlns:a16="http://schemas.microsoft.com/office/drawing/2014/main" id="{532477A2-D4A0-406F-B83C-85ECFC429D5E}"/>
              </a:ext>
              <a:ext uri="{C183D7F6-B498-43B3-948B-1728B52AA6E4}">
                <adec:decorative xmlns:adec="http://schemas.microsoft.com/office/drawing/2017/decorative" val="1"/>
              </a:ext>
            </a:extLst>
          </p:cNvPr>
          <p:cNvCxnSpPr>
            <a:cxnSpLocks/>
          </p:cNvCxnSpPr>
          <p:nvPr/>
        </p:nvCxnSpPr>
        <p:spPr>
          <a:xfrm>
            <a:off x="1283751" y="281188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50" name="Picture 249" descr="Icon of 3 boxes on top each other">
            <a:extLst>
              <a:ext uri="{FF2B5EF4-FFF2-40B4-BE49-F238E27FC236}">
                <a16:creationId xmlns:a16="http://schemas.microsoft.com/office/drawing/2014/main" id="{7A3AFE76-F223-4FF6-A38B-86381CF82CB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45" t="645" r="645" b="645"/>
          <a:stretch/>
        </p:blipFill>
        <p:spPr>
          <a:xfrm>
            <a:off x="432953" y="2852723"/>
            <a:ext cx="681472" cy="681472"/>
          </a:xfrm>
          <a:prstGeom prst="ellipse">
            <a:avLst/>
          </a:prstGeom>
        </p:spPr>
      </p:pic>
      <p:sp>
        <p:nvSpPr>
          <p:cNvPr id="264" name="Text Placeholder 5 - 2">
            <a:extLst>
              <a:ext uri="{FF2B5EF4-FFF2-40B4-BE49-F238E27FC236}">
                <a16:creationId xmlns:a16="http://schemas.microsoft.com/office/drawing/2014/main" id="{8847DECC-7EB7-4F64-8391-D56527B5D00C}"/>
              </a:ext>
            </a:extLst>
          </p:cNvPr>
          <p:cNvSpPr txBox="1">
            <a:spLocks/>
          </p:cNvSpPr>
          <p:nvPr/>
        </p:nvSpPr>
        <p:spPr>
          <a:xfrm>
            <a:off x="1283750" y="2874712"/>
            <a:ext cx="10725687" cy="584179"/>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dirty="0">
                <a:solidFill>
                  <a:schemeClr val="tx1"/>
                </a:solidFill>
                <a:latin typeface="+mn-lt"/>
              </a:rPr>
              <a:t>Multiple storage options</a:t>
            </a:r>
          </a:p>
        </p:txBody>
      </p:sp>
      <p:cxnSp>
        <p:nvCxnSpPr>
          <p:cNvPr id="289" name="Straight Connector 288">
            <a:extLst>
              <a:ext uri="{FF2B5EF4-FFF2-40B4-BE49-F238E27FC236}">
                <a16:creationId xmlns:a16="http://schemas.microsoft.com/office/drawing/2014/main" id="{38D86F30-A1AB-4FE6-BEF6-7823544B1CA6}"/>
              </a:ext>
              <a:ext uri="{C183D7F6-B498-43B3-948B-1728B52AA6E4}">
                <adec:decorative xmlns:adec="http://schemas.microsoft.com/office/drawing/2017/decorative" val="1"/>
              </a:ext>
            </a:extLst>
          </p:cNvPr>
          <p:cNvCxnSpPr>
            <a:cxnSpLocks/>
          </p:cNvCxnSpPr>
          <p:nvPr/>
        </p:nvCxnSpPr>
        <p:spPr>
          <a:xfrm>
            <a:off x="1283751" y="357296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33" name="Picture 432" descr="Icon of data centers">
            <a:extLst>
              <a:ext uri="{FF2B5EF4-FFF2-40B4-BE49-F238E27FC236}">
                <a16:creationId xmlns:a16="http://schemas.microsoft.com/office/drawing/2014/main" id="{C74DE31D-D8B7-4468-907E-CDC519134B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8503" y="3607285"/>
            <a:ext cx="688848" cy="690372"/>
          </a:xfrm>
          <a:prstGeom prst="rect">
            <a:avLst/>
          </a:prstGeom>
        </p:spPr>
      </p:pic>
      <p:sp>
        <p:nvSpPr>
          <p:cNvPr id="434" name="Text Placeholder 5 - 3">
            <a:extLst>
              <a:ext uri="{FF2B5EF4-FFF2-40B4-BE49-F238E27FC236}">
                <a16:creationId xmlns:a16="http://schemas.microsoft.com/office/drawing/2014/main" id="{B5E094FC-514D-4E4B-8EFC-EA94B19A1994}"/>
              </a:ext>
            </a:extLst>
          </p:cNvPr>
          <p:cNvSpPr txBox="1">
            <a:spLocks/>
          </p:cNvSpPr>
          <p:nvPr/>
        </p:nvSpPr>
        <p:spPr>
          <a:xfrm>
            <a:off x="1283750" y="3635793"/>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dirty="0">
                <a:solidFill>
                  <a:schemeClr val="tx1"/>
                </a:solidFill>
                <a:latin typeface="+mn-lt"/>
              </a:rPr>
              <a:t>Unlimited data transfer</a:t>
            </a:r>
          </a:p>
        </p:txBody>
      </p:sp>
      <p:cxnSp>
        <p:nvCxnSpPr>
          <p:cNvPr id="435" name="Straight Connector 434">
            <a:extLst>
              <a:ext uri="{FF2B5EF4-FFF2-40B4-BE49-F238E27FC236}">
                <a16:creationId xmlns:a16="http://schemas.microsoft.com/office/drawing/2014/main" id="{517C3B0B-9D17-4676-8D4A-F418032009E1}"/>
              </a:ext>
              <a:ext uri="{C183D7F6-B498-43B3-948B-1728B52AA6E4}">
                <adec:decorative xmlns:adec="http://schemas.microsoft.com/office/drawing/2017/decorative" val="1"/>
              </a:ext>
            </a:extLst>
          </p:cNvPr>
          <p:cNvCxnSpPr>
            <a:cxnSpLocks/>
          </p:cNvCxnSpPr>
          <p:nvPr/>
        </p:nvCxnSpPr>
        <p:spPr>
          <a:xfrm>
            <a:off x="1283751" y="433404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36" name="Picture 435" descr="Icon of circles in different sizes">
            <a:extLst>
              <a:ext uri="{FF2B5EF4-FFF2-40B4-BE49-F238E27FC236}">
                <a16:creationId xmlns:a16="http://schemas.microsoft.com/office/drawing/2014/main" id="{288C4950-DD32-41F2-89E1-1A2640550CC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462" t="1462" r="1462" b="1462"/>
          <a:stretch/>
        </p:blipFill>
        <p:spPr>
          <a:xfrm>
            <a:off x="438573" y="4378457"/>
            <a:ext cx="668708" cy="670188"/>
          </a:xfrm>
          <a:prstGeom prst="ellipse">
            <a:avLst/>
          </a:prstGeom>
        </p:spPr>
      </p:pic>
      <p:sp>
        <p:nvSpPr>
          <p:cNvPr id="437" name="Text Placeholder 5 - 4">
            <a:extLst>
              <a:ext uri="{FF2B5EF4-FFF2-40B4-BE49-F238E27FC236}">
                <a16:creationId xmlns:a16="http://schemas.microsoft.com/office/drawing/2014/main" id="{8B089078-C9A1-49A7-86C8-E8242B1DDB7E}"/>
              </a:ext>
            </a:extLst>
          </p:cNvPr>
          <p:cNvSpPr txBox="1">
            <a:spLocks/>
          </p:cNvSpPr>
          <p:nvPr/>
        </p:nvSpPr>
        <p:spPr>
          <a:xfrm>
            <a:off x="1283750" y="4396874"/>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a:solidFill>
                  <a:schemeClr val="tx1"/>
                </a:solidFill>
                <a:latin typeface="+mn-lt"/>
              </a:rPr>
              <a:t>Data encryption</a:t>
            </a:r>
          </a:p>
        </p:txBody>
      </p:sp>
      <p:cxnSp>
        <p:nvCxnSpPr>
          <p:cNvPr id="439" name="Straight Connector 438">
            <a:extLst>
              <a:ext uri="{FF2B5EF4-FFF2-40B4-BE49-F238E27FC236}">
                <a16:creationId xmlns:a16="http://schemas.microsoft.com/office/drawing/2014/main" id="{76AB5375-9565-40A4-8700-4FED26C5307A}"/>
              </a:ext>
              <a:ext uri="{C183D7F6-B498-43B3-948B-1728B52AA6E4}">
                <adec:decorative xmlns:adec="http://schemas.microsoft.com/office/drawing/2017/decorative" val="1"/>
              </a:ext>
            </a:extLst>
          </p:cNvPr>
          <p:cNvCxnSpPr>
            <a:cxnSpLocks/>
          </p:cNvCxnSpPr>
          <p:nvPr/>
        </p:nvCxnSpPr>
        <p:spPr>
          <a:xfrm>
            <a:off x="1283751" y="509512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4" name="Picture 443" descr="Icon of a arrow in a circular path with a timer inside the circle">
            <a:extLst>
              <a:ext uri="{FF2B5EF4-FFF2-40B4-BE49-F238E27FC236}">
                <a16:creationId xmlns:a16="http://schemas.microsoft.com/office/drawing/2014/main" id="{93BB7C5E-7C12-4020-82CD-9E9A0AC68BC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6909" y="5126626"/>
            <a:ext cx="690372" cy="690372"/>
          </a:xfrm>
          <a:prstGeom prst="rect">
            <a:avLst/>
          </a:prstGeom>
        </p:spPr>
      </p:pic>
      <p:sp>
        <p:nvSpPr>
          <p:cNvPr id="445" name="Text Placeholder 5 - 5">
            <a:extLst>
              <a:ext uri="{FF2B5EF4-FFF2-40B4-BE49-F238E27FC236}">
                <a16:creationId xmlns:a16="http://schemas.microsoft.com/office/drawing/2014/main" id="{092B94C8-7B67-4611-B56F-2527F1380F71}"/>
              </a:ext>
            </a:extLst>
          </p:cNvPr>
          <p:cNvSpPr txBox="1">
            <a:spLocks/>
          </p:cNvSpPr>
          <p:nvPr/>
        </p:nvSpPr>
        <p:spPr>
          <a:xfrm>
            <a:off x="1283750" y="5157955"/>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dirty="0">
                <a:solidFill>
                  <a:schemeClr val="tx1"/>
                </a:solidFill>
                <a:latin typeface="+mn-lt"/>
              </a:rPr>
              <a:t>Application consistent backup</a:t>
            </a:r>
          </a:p>
        </p:txBody>
      </p:sp>
      <p:cxnSp>
        <p:nvCxnSpPr>
          <p:cNvPr id="446" name="Straight Connector 445">
            <a:extLst>
              <a:ext uri="{FF2B5EF4-FFF2-40B4-BE49-F238E27FC236}">
                <a16:creationId xmlns:a16="http://schemas.microsoft.com/office/drawing/2014/main" id="{940092E0-661B-4684-BB6F-D751AFE715F0}"/>
              </a:ext>
              <a:ext uri="{C183D7F6-B498-43B3-948B-1728B52AA6E4}">
                <adec:decorative xmlns:adec="http://schemas.microsoft.com/office/drawing/2017/decorative" val="1"/>
              </a:ext>
            </a:extLst>
          </p:cNvPr>
          <p:cNvCxnSpPr>
            <a:cxnSpLocks/>
          </p:cNvCxnSpPr>
          <p:nvPr/>
        </p:nvCxnSpPr>
        <p:spPr>
          <a:xfrm>
            <a:off x="1283751" y="5856205"/>
            <a:ext cx="107256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7" name="Picture 446" descr="Icon of a lightning bolt symbol inside a circle">
            <a:extLst>
              <a:ext uri="{FF2B5EF4-FFF2-40B4-BE49-F238E27FC236}">
                <a16:creationId xmlns:a16="http://schemas.microsoft.com/office/drawing/2014/main" id="{B12D8661-246D-4C4C-83C6-7F70B123074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645" t="645" r="645" b="645"/>
          <a:stretch/>
        </p:blipFill>
        <p:spPr>
          <a:xfrm>
            <a:off x="432953" y="5894979"/>
            <a:ext cx="681472" cy="681472"/>
          </a:xfrm>
          <a:prstGeom prst="ellipse">
            <a:avLst/>
          </a:prstGeom>
        </p:spPr>
      </p:pic>
      <p:sp>
        <p:nvSpPr>
          <p:cNvPr id="448" name="Text Placeholder 5 - 6">
            <a:extLst>
              <a:ext uri="{FF2B5EF4-FFF2-40B4-BE49-F238E27FC236}">
                <a16:creationId xmlns:a16="http://schemas.microsoft.com/office/drawing/2014/main" id="{B6855D6A-2358-421D-A38E-65B2CF11A738}"/>
              </a:ext>
            </a:extLst>
          </p:cNvPr>
          <p:cNvSpPr txBox="1">
            <a:spLocks/>
          </p:cNvSpPr>
          <p:nvPr/>
        </p:nvSpPr>
        <p:spPr>
          <a:xfrm>
            <a:off x="1283750" y="5919034"/>
            <a:ext cx="10725687" cy="594248"/>
          </a:xfrm>
          <a:prstGeom prst="rect">
            <a:avLst/>
          </a:prstGeom>
        </p:spPr>
        <p:txBody>
          <a:bodyPr vert="horz" wrap="square" lIns="0" tIns="0" rIns="0"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pc="0">
                <a:solidFill>
                  <a:schemeClr val="tx1"/>
                </a:solidFill>
                <a:latin typeface="+mn-lt"/>
              </a:rPr>
              <a:t>Long-term retention</a:t>
            </a:r>
          </a:p>
        </p:txBody>
      </p:sp>
    </p:spTree>
    <p:extLst>
      <p:ext uri="{BB962C8B-B14F-4D97-AF65-F5344CB8AC3E}">
        <p14:creationId xmlns:p14="http://schemas.microsoft.com/office/powerpoint/2010/main" val="2659377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0C878-40DF-48C9-9274-908C2CEAE81D}"/>
              </a:ext>
            </a:extLst>
          </p:cNvPr>
          <p:cNvSpPr>
            <a:spLocks noGrp="1"/>
          </p:cNvSpPr>
          <p:nvPr>
            <p:ph type="title"/>
          </p:nvPr>
        </p:nvSpPr>
        <p:spPr/>
        <p:txBody>
          <a:bodyPr/>
          <a:lstStyle/>
          <a:p>
            <a:r>
              <a:rPr lang="en-US" dirty="0"/>
              <a:t>Implement Azure Backup Center</a:t>
            </a:r>
          </a:p>
        </p:txBody>
      </p:sp>
      <p:sp>
        <p:nvSpPr>
          <p:cNvPr id="6" name="Rectangle 5">
            <a:extLst>
              <a:ext uri="{FF2B5EF4-FFF2-40B4-BE49-F238E27FC236}">
                <a16:creationId xmlns:a16="http://schemas.microsoft.com/office/drawing/2014/main" id="{8D8C0BD7-5054-4C82-9069-4D8AD14B277E}"/>
              </a:ext>
              <a:ext uri="{C183D7F6-B498-43B3-948B-1728B52AA6E4}">
                <adec:decorative xmlns:adec="http://schemas.microsoft.com/office/drawing/2017/decorative" val="0"/>
              </a:ext>
            </a:extLst>
          </p:cNvPr>
          <p:cNvSpPr/>
          <p:nvPr/>
        </p:nvSpPr>
        <p:spPr bwMode="auto">
          <a:xfrm>
            <a:off x="427037" y="1460833"/>
            <a:ext cx="5410243" cy="127784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457200" algn="l"/>
              </a:tabLst>
            </a:pPr>
            <a:r>
              <a:rPr lang="en-US" sz="2000" dirty="0">
                <a:solidFill>
                  <a:schemeClr val="tx1"/>
                </a:solidFill>
              </a:rPr>
              <a:t>Single pane of glass to manage backups across a large and distributed Azure environment</a:t>
            </a:r>
          </a:p>
        </p:txBody>
      </p:sp>
      <p:sp>
        <p:nvSpPr>
          <p:cNvPr id="8" name="Rectangle 7">
            <a:extLst>
              <a:ext uri="{FF2B5EF4-FFF2-40B4-BE49-F238E27FC236}">
                <a16:creationId xmlns:a16="http://schemas.microsoft.com/office/drawing/2014/main" id="{153A1D18-61BF-4886-A2CB-1ED015211BF6}"/>
              </a:ext>
              <a:ext uri="{C183D7F6-B498-43B3-948B-1728B52AA6E4}">
                <adec:decorative xmlns:adec="http://schemas.microsoft.com/office/drawing/2017/decorative" val="0"/>
              </a:ext>
            </a:extLst>
          </p:cNvPr>
          <p:cNvSpPr/>
          <p:nvPr/>
        </p:nvSpPr>
        <p:spPr bwMode="auto">
          <a:xfrm>
            <a:off x="427037" y="3001981"/>
            <a:ext cx="5410243" cy="127784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dirty="0" err="1">
                <a:solidFill>
                  <a:schemeClr val="tx1"/>
                </a:solidFill>
              </a:rPr>
              <a:t>Datasource</a:t>
            </a:r>
            <a:r>
              <a:rPr lang="en-US" sz="2000" dirty="0">
                <a:solidFill>
                  <a:schemeClr val="tx1"/>
                </a:solidFill>
              </a:rPr>
              <a:t>-centric management focused on what you are backing up</a:t>
            </a:r>
          </a:p>
        </p:txBody>
      </p:sp>
      <p:sp>
        <p:nvSpPr>
          <p:cNvPr id="10" name="Rectangle 9">
            <a:extLst>
              <a:ext uri="{FF2B5EF4-FFF2-40B4-BE49-F238E27FC236}">
                <a16:creationId xmlns:a16="http://schemas.microsoft.com/office/drawing/2014/main" id="{70CBED73-8E40-47C0-AAEF-C9568ECE8D48}"/>
              </a:ext>
              <a:ext uri="{C183D7F6-B498-43B3-948B-1728B52AA6E4}">
                <adec:decorative xmlns:adec="http://schemas.microsoft.com/office/drawing/2017/decorative" val="0"/>
              </a:ext>
            </a:extLst>
          </p:cNvPr>
          <p:cNvSpPr/>
          <p:nvPr/>
        </p:nvSpPr>
        <p:spPr bwMode="auto">
          <a:xfrm>
            <a:off x="427037" y="4543129"/>
            <a:ext cx="5410243" cy="127784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57150">
              <a:spcBef>
                <a:spcPts val="1200"/>
              </a:spcBef>
              <a:tabLst>
                <a:tab pos="342900" algn="l"/>
              </a:tabLst>
            </a:pPr>
            <a:r>
              <a:rPr lang="en-US" sz="2000" i="0" dirty="0">
                <a:solidFill>
                  <a:srgbClr val="171717"/>
                </a:solidFill>
                <a:effectLst/>
              </a:rPr>
              <a:t>Connected experiences with native integrations that enables management at scale</a:t>
            </a:r>
            <a:endParaRPr lang="en-US" sz="2000" dirty="0">
              <a:solidFill>
                <a:schemeClr val="tx1"/>
              </a:solidFill>
            </a:endParaRPr>
          </a:p>
        </p:txBody>
      </p:sp>
      <p:pic>
        <p:nvPicPr>
          <p:cNvPr id="4" name="Picture 3" descr="Screenshot of the Backup Center. Jobs and Backup Instances are shown. ">
            <a:extLst>
              <a:ext uri="{FF2B5EF4-FFF2-40B4-BE49-F238E27FC236}">
                <a16:creationId xmlns:a16="http://schemas.microsoft.com/office/drawing/2014/main" id="{6CCAFD1B-8212-40E8-9ECE-C750E29BE077}"/>
              </a:ext>
            </a:extLst>
          </p:cNvPr>
          <p:cNvPicPr>
            <a:picLocks noChangeAspect="1"/>
          </p:cNvPicPr>
          <p:nvPr/>
        </p:nvPicPr>
        <p:blipFill>
          <a:blip r:embed="rId3"/>
          <a:stretch>
            <a:fillRect/>
          </a:stretch>
        </p:blipFill>
        <p:spPr>
          <a:xfrm>
            <a:off x="6164967" y="1499599"/>
            <a:ext cx="5844470" cy="4862147"/>
          </a:xfrm>
          <a:prstGeom prst="rect">
            <a:avLst/>
          </a:prstGeom>
        </p:spPr>
      </p:pic>
      <p:sp>
        <p:nvSpPr>
          <p:cNvPr id="12" name="Rectangle 11">
            <a:extLst>
              <a:ext uri="{FF2B5EF4-FFF2-40B4-BE49-F238E27FC236}">
                <a16:creationId xmlns:a16="http://schemas.microsoft.com/office/drawing/2014/main" id="{79871B9D-90CA-468D-B817-1D709512AA69}"/>
              </a:ext>
              <a:ext uri="{C183D7F6-B498-43B3-948B-1728B52AA6E4}">
                <adec:decorative xmlns:adec="http://schemas.microsoft.com/office/drawing/2017/decorative" val="1"/>
              </a:ext>
            </a:extLst>
          </p:cNvPr>
          <p:cNvSpPr/>
          <p:nvPr/>
        </p:nvSpPr>
        <p:spPr bwMode="auto">
          <a:xfrm>
            <a:off x="6012542" y="1247141"/>
            <a:ext cx="5996896" cy="511460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352764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Setup Recovery Services Vault Backup Options - Files</a:t>
            </a:r>
          </a:p>
        </p:txBody>
      </p:sp>
      <p:sp>
        <p:nvSpPr>
          <p:cNvPr id="12" name="Freeform: Shape 11">
            <a:extLst>
              <a:ext uri="{FF2B5EF4-FFF2-40B4-BE49-F238E27FC236}">
                <a16:creationId xmlns:a16="http://schemas.microsoft.com/office/drawing/2014/main" id="{6F1B11E1-A04A-493E-9448-30162AC90C28}"/>
              </a:ext>
            </a:extLst>
          </p:cNvPr>
          <p:cNvSpPr/>
          <p:nvPr/>
        </p:nvSpPr>
        <p:spPr>
          <a:xfrm>
            <a:off x="427036" y="1253790"/>
            <a:ext cx="5712682" cy="63976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bg1"/>
                </a:solidFill>
                <a:latin typeface="+mj-lt"/>
              </a:rPr>
              <a:t>Azure Workloads</a:t>
            </a:r>
          </a:p>
        </p:txBody>
      </p:sp>
      <p:sp>
        <p:nvSpPr>
          <p:cNvPr id="23" name="Rectangle 22">
            <a:extLst>
              <a:ext uri="{FF2B5EF4-FFF2-40B4-BE49-F238E27FC236}">
                <a16:creationId xmlns:a16="http://schemas.microsoft.com/office/drawing/2014/main" id="{5450CA24-7ECC-4082-8E68-B418EAFEB9D6}"/>
              </a:ext>
              <a:ext uri="{C183D7F6-B498-43B3-948B-1728B52AA6E4}">
                <adec:decorative xmlns:adec="http://schemas.microsoft.com/office/drawing/2017/decorative" val="1"/>
              </a:ext>
            </a:extLst>
          </p:cNvPr>
          <p:cNvSpPr/>
          <p:nvPr/>
        </p:nvSpPr>
        <p:spPr bwMode="auto">
          <a:xfrm>
            <a:off x="427038" y="2030378"/>
            <a:ext cx="5712682" cy="434363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5" descr="Screenshot of the Azure backup page. The what do you want to backup drop-down selections are shown. Azure Fileshare is selected">
            <a:extLst>
              <a:ext uri="{FF2B5EF4-FFF2-40B4-BE49-F238E27FC236}">
                <a16:creationId xmlns:a16="http://schemas.microsoft.com/office/drawing/2014/main" id="{D33D6452-392E-4439-BD51-62B1D60C3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122" y="2207262"/>
            <a:ext cx="4530516" cy="3932281"/>
          </a:xfrm>
          <a:prstGeom prst="rect">
            <a:avLst/>
          </a:prstGeom>
        </p:spPr>
      </p:pic>
      <p:sp>
        <p:nvSpPr>
          <p:cNvPr id="13" name="Freeform: Shape 12">
            <a:extLst>
              <a:ext uri="{FF2B5EF4-FFF2-40B4-BE49-F238E27FC236}">
                <a16:creationId xmlns:a16="http://schemas.microsoft.com/office/drawing/2014/main" id="{FB600769-4A1D-47D7-8C3F-78DF2281ABDE}"/>
              </a:ext>
            </a:extLst>
          </p:cNvPr>
          <p:cNvSpPr/>
          <p:nvPr/>
        </p:nvSpPr>
        <p:spPr>
          <a:xfrm>
            <a:off x="6296755" y="1253790"/>
            <a:ext cx="5712682" cy="63976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rgbClr val="243A5E"/>
          </a:solidFill>
          <a:ln w="6350">
            <a:solidFill>
              <a:srgbClr val="243A5E"/>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bg1"/>
                </a:solidFill>
                <a:latin typeface="+mj-lt"/>
              </a:rPr>
              <a:t>On-Premises Workloads</a:t>
            </a:r>
          </a:p>
        </p:txBody>
      </p:sp>
      <p:sp>
        <p:nvSpPr>
          <p:cNvPr id="24" name="Rectangle 23">
            <a:extLst>
              <a:ext uri="{FF2B5EF4-FFF2-40B4-BE49-F238E27FC236}">
                <a16:creationId xmlns:a16="http://schemas.microsoft.com/office/drawing/2014/main" id="{F9283411-5493-47CF-8531-89BF34BF051B}"/>
              </a:ext>
              <a:ext uri="{C183D7F6-B498-43B3-948B-1728B52AA6E4}">
                <adec:decorative xmlns:adec="http://schemas.microsoft.com/office/drawing/2017/decorative" val="1"/>
              </a:ext>
            </a:extLst>
          </p:cNvPr>
          <p:cNvSpPr/>
          <p:nvPr/>
        </p:nvSpPr>
        <p:spPr bwMode="auto">
          <a:xfrm>
            <a:off x="6296755" y="2030378"/>
            <a:ext cx="5712682" cy="434363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descr="Screenshot of the Recovery Services vault. The workload is running on-premises. File and Folders is selected as the backup">
            <a:extLst>
              <a:ext uri="{FF2B5EF4-FFF2-40B4-BE49-F238E27FC236}">
                <a16:creationId xmlns:a16="http://schemas.microsoft.com/office/drawing/2014/main" id="{A775974F-919E-4AB8-911C-3A39A66629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9792" y="2151785"/>
            <a:ext cx="2826608" cy="4100824"/>
          </a:xfrm>
          <a:prstGeom prst="rect">
            <a:avLst/>
          </a:prstGeom>
          <a:ln>
            <a:solidFill>
              <a:schemeClr val="tx1"/>
            </a:solidFill>
          </a:ln>
        </p:spPr>
      </p:pic>
    </p:spTree>
    <p:extLst>
      <p:ext uri="{BB962C8B-B14F-4D97-AF65-F5344CB8AC3E}">
        <p14:creationId xmlns:p14="http://schemas.microsoft.com/office/powerpoint/2010/main" val="215258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CAA92-0A65-4CA5-94E3-663221A99A43}"/>
              </a:ext>
            </a:extLst>
          </p:cNvPr>
          <p:cNvSpPr>
            <a:spLocks noGrp="1"/>
          </p:cNvSpPr>
          <p:nvPr>
            <p:ph type="title"/>
          </p:nvPr>
        </p:nvSpPr>
        <p:spPr/>
        <p:txBody>
          <a:bodyPr/>
          <a:lstStyle/>
          <a:p>
            <a:r>
              <a:rPr lang="en-US" dirty="0"/>
              <a:t>Demonstration – Backup Azure File Shares</a:t>
            </a:r>
          </a:p>
        </p:txBody>
      </p:sp>
      <p:sp>
        <p:nvSpPr>
          <p:cNvPr id="59" name="Rectangle 58">
            <a:extLst>
              <a:ext uri="{FF2B5EF4-FFF2-40B4-BE49-F238E27FC236}">
                <a16:creationId xmlns:a16="http://schemas.microsoft.com/office/drawing/2014/main" id="{0F9826E5-069B-4BF1-AD21-FB0A63207CB9}"/>
              </a:ext>
            </a:extLst>
          </p:cNvPr>
          <p:cNvSpPr/>
          <p:nvPr/>
        </p:nvSpPr>
        <p:spPr bwMode="auto">
          <a:xfrm>
            <a:off x="1495088" y="1299044"/>
            <a:ext cx="10193339"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400" dirty="0">
                <a:solidFill>
                  <a:schemeClr val="tx1"/>
                </a:solidFill>
              </a:rPr>
              <a:t>Configure a storage account with file share</a:t>
            </a:r>
          </a:p>
        </p:txBody>
      </p:sp>
      <p:cxnSp>
        <p:nvCxnSpPr>
          <p:cNvPr id="72" name="Straight Connector 71">
            <a:extLst>
              <a:ext uri="{FF2B5EF4-FFF2-40B4-BE49-F238E27FC236}">
                <a16:creationId xmlns:a16="http://schemas.microsoft.com/office/drawing/2014/main" id="{ED50CE6E-5495-437F-AD69-D47527263C97}"/>
              </a:ext>
              <a:ext uri="{C183D7F6-B498-43B3-948B-1728B52AA6E4}">
                <adec:decorative xmlns:adec="http://schemas.microsoft.com/office/drawing/2017/decorative" val="1"/>
              </a:ext>
            </a:extLst>
          </p:cNvPr>
          <p:cNvCxnSpPr>
            <a:cxnSpLocks/>
          </p:cNvCxnSpPr>
          <p:nvPr/>
        </p:nvCxnSpPr>
        <p:spPr>
          <a:xfrm>
            <a:off x="1495087" y="2365154"/>
            <a:ext cx="1019333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id="{6C93853C-47B1-4A6A-97D5-1AD5400C4EA5}"/>
              </a:ext>
            </a:extLst>
          </p:cNvPr>
          <p:cNvSpPr/>
          <p:nvPr/>
        </p:nvSpPr>
        <p:spPr bwMode="auto">
          <a:xfrm>
            <a:off x="1495088" y="2449740"/>
            <a:ext cx="10193339"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400" dirty="0">
                <a:solidFill>
                  <a:schemeClr val="tx1"/>
                </a:solidFill>
              </a:rPr>
              <a:t>Create a Recovery Services vault</a:t>
            </a:r>
          </a:p>
        </p:txBody>
      </p:sp>
      <p:cxnSp>
        <p:nvCxnSpPr>
          <p:cNvPr id="95" name="Straight Connector 94">
            <a:extLst>
              <a:ext uri="{FF2B5EF4-FFF2-40B4-BE49-F238E27FC236}">
                <a16:creationId xmlns:a16="http://schemas.microsoft.com/office/drawing/2014/main" id="{1F13134D-1DDF-4C1D-B531-BDA7B871B3A5}"/>
              </a:ext>
              <a:ext uri="{C183D7F6-B498-43B3-948B-1728B52AA6E4}">
                <adec:decorative xmlns:adec="http://schemas.microsoft.com/office/drawing/2017/decorative" val="1"/>
              </a:ext>
            </a:extLst>
          </p:cNvPr>
          <p:cNvCxnSpPr>
            <a:cxnSpLocks/>
          </p:cNvCxnSpPr>
          <p:nvPr/>
        </p:nvCxnSpPr>
        <p:spPr>
          <a:xfrm>
            <a:off x="1495087" y="3600196"/>
            <a:ext cx="1019333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99DF055E-ADAF-4991-ABC7-3BCB3AA504B9}"/>
              </a:ext>
            </a:extLst>
          </p:cNvPr>
          <p:cNvSpPr/>
          <p:nvPr/>
        </p:nvSpPr>
        <p:spPr bwMode="auto">
          <a:xfrm>
            <a:off x="1495087" y="3572479"/>
            <a:ext cx="10193339"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400" dirty="0">
                <a:solidFill>
                  <a:schemeClr val="tx1"/>
                </a:solidFill>
              </a:rPr>
              <a:t>Configure file share backup</a:t>
            </a:r>
          </a:p>
        </p:txBody>
      </p:sp>
      <p:cxnSp>
        <p:nvCxnSpPr>
          <p:cNvPr id="109" name="Straight Connector 108">
            <a:extLst>
              <a:ext uri="{FF2B5EF4-FFF2-40B4-BE49-F238E27FC236}">
                <a16:creationId xmlns:a16="http://schemas.microsoft.com/office/drawing/2014/main" id="{41DF53E0-B6F7-4C1A-9E00-26E41DE8BB2D}"/>
              </a:ext>
              <a:ext uri="{C183D7F6-B498-43B3-948B-1728B52AA6E4}">
                <adec:decorative xmlns:adec="http://schemas.microsoft.com/office/drawing/2017/decorative" val="1"/>
              </a:ext>
            </a:extLst>
          </p:cNvPr>
          <p:cNvCxnSpPr>
            <a:cxnSpLocks/>
          </p:cNvCxnSpPr>
          <p:nvPr/>
        </p:nvCxnSpPr>
        <p:spPr>
          <a:xfrm>
            <a:off x="1495087" y="4710580"/>
            <a:ext cx="1019333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F9079C65-6220-457D-96B1-9A41CF28E9EB}"/>
              </a:ext>
              <a:ext uri="{C183D7F6-B498-43B3-948B-1728B52AA6E4}">
                <adec:decorative xmlns:adec="http://schemas.microsoft.com/office/drawing/2017/decorative" val="1"/>
              </a:ext>
            </a:extLst>
          </p:cNvPr>
          <p:cNvGrpSpPr/>
          <p:nvPr/>
        </p:nvGrpSpPr>
        <p:grpSpPr>
          <a:xfrm>
            <a:off x="430213" y="1428750"/>
            <a:ext cx="902476" cy="4223020"/>
            <a:chOff x="430213" y="1428749"/>
            <a:chExt cx="1045464" cy="4833939"/>
          </a:xfrm>
        </p:grpSpPr>
        <p:pic>
          <p:nvPicPr>
            <p:cNvPr id="37" name="Picture 36" descr="Icon of a key">
              <a:extLst>
                <a:ext uri="{FF2B5EF4-FFF2-40B4-BE49-F238E27FC236}">
                  <a16:creationId xmlns:a16="http://schemas.microsoft.com/office/drawing/2014/main" id="{E22FC64F-366A-4182-9827-4E1A86789E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213" y="1428749"/>
              <a:ext cx="1043940" cy="1043940"/>
            </a:xfrm>
            <a:prstGeom prst="rect">
              <a:avLst/>
            </a:prstGeom>
          </p:spPr>
        </p:pic>
        <p:pic>
          <p:nvPicPr>
            <p:cNvPr id="83" name="Picture 82" descr="Icon of a security lock">
              <a:extLst>
                <a:ext uri="{FF2B5EF4-FFF2-40B4-BE49-F238E27FC236}">
                  <a16:creationId xmlns:a16="http://schemas.microsoft.com/office/drawing/2014/main" id="{7F81FA8D-0371-454E-A656-F9A87918E6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213" y="2692399"/>
              <a:ext cx="1043940" cy="1043940"/>
            </a:xfrm>
            <a:prstGeom prst="rect">
              <a:avLst/>
            </a:prstGeom>
          </p:spPr>
        </p:pic>
        <p:pic>
          <p:nvPicPr>
            <p:cNvPr id="102" name="Picture 101" descr="Icon of a screwdriver and a wrench">
              <a:extLst>
                <a:ext uri="{FF2B5EF4-FFF2-40B4-BE49-F238E27FC236}">
                  <a16:creationId xmlns:a16="http://schemas.microsoft.com/office/drawing/2014/main" id="{D5D18D42-66EC-453D-8EBE-9E486346EB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0213" y="3955097"/>
              <a:ext cx="1045464" cy="1043940"/>
            </a:xfrm>
            <a:prstGeom prst="rect">
              <a:avLst/>
            </a:prstGeom>
          </p:spPr>
        </p:pic>
        <p:pic>
          <p:nvPicPr>
            <p:cNvPr id="112" name="Picture 111" descr="Icon of an arrow in a circular motion and a cloud inside it">
              <a:extLst>
                <a:ext uri="{FF2B5EF4-FFF2-40B4-BE49-F238E27FC236}">
                  <a16:creationId xmlns:a16="http://schemas.microsoft.com/office/drawing/2014/main" id="{DAB5CE6F-BE7D-4BCC-B68C-34307C4C75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0213" y="5218748"/>
              <a:ext cx="1043940" cy="1043940"/>
            </a:xfrm>
            <a:prstGeom prst="rect">
              <a:avLst/>
            </a:prstGeom>
          </p:spPr>
        </p:pic>
      </p:grpSp>
      <p:sp>
        <p:nvSpPr>
          <p:cNvPr id="113" name="Rectangle 112">
            <a:extLst>
              <a:ext uri="{FF2B5EF4-FFF2-40B4-BE49-F238E27FC236}">
                <a16:creationId xmlns:a16="http://schemas.microsoft.com/office/drawing/2014/main" id="{2C7CFFB0-1F55-430A-B88C-01012E8AC2DA}"/>
              </a:ext>
            </a:extLst>
          </p:cNvPr>
          <p:cNvSpPr/>
          <p:nvPr/>
        </p:nvSpPr>
        <p:spPr bwMode="auto">
          <a:xfrm>
            <a:off x="1495087" y="4657504"/>
            <a:ext cx="10193339"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00"/>
              </a:spcBef>
            </a:pPr>
            <a:r>
              <a:rPr lang="en-US" sz="2400" dirty="0">
                <a:solidFill>
                  <a:schemeClr val="tx1"/>
                </a:solidFill>
              </a:rPr>
              <a:t>Verify the file share backup</a:t>
            </a:r>
          </a:p>
        </p:txBody>
      </p:sp>
    </p:spTree>
    <p:extLst>
      <p:ext uri="{BB962C8B-B14F-4D97-AF65-F5344CB8AC3E}">
        <p14:creationId xmlns:p14="http://schemas.microsoft.com/office/powerpoint/2010/main" val="184848862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D2DD4-486A-4777-967F-6E5A31A76F93}"/>
              </a:ext>
            </a:extLst>
          </p:cNvPr>
          <p:cNvSpPr>
            <a:spLocks noGrp="1"/>
          </p:cNvSpPr>
          <p:nvPr>
            <p:ph type="title"/>
          </p:nvPr>
        </p:nvSpPr>
        <p:spPr/>
        <p:txBody>
          <a:bodyPr/>
          <a:lstStyle/>
          <a:p>
            <a:r>
              <a:rPr lang="en-US" dirty="0"/>
              <a:t>Configure On-Premises File and Folder Backup</a:t>
            </a:r>
          </a:p>
        </p:txBody>
      </p:sp>
      <p:sp>
        <p:nvSpPr>
          <p:cNvPr id="12" name="Rectangle 11">
            <a:extLst>
              <a:ext uri="{FF2B5EF4-FFF2-40B4-BE49-F238E27FC236}">
                <a16:creationId xmlns:a16="http://schemas.microsoft.com/office/drawing/2014/main" id="{0EA938F5-8001-483E-BFE2-9C21792029AF}"/>
              </a:ext>
              <a:ext uri="{C183D7F6-B498-43B3-948B-1728B52AA6E4}">
                <adec:decorative xmlns:adec="http://schemas.microsoft.com/office/drawing/2017/decorative" val="0"/>
              </a:ext>
            </a:extLst>
          </p:cNvPr>
          <p:cNvSpPr/>
          <p:nvPr/>
        </p:nvSpPr>
        <p:spPr bwMode="auto">
          <a:xfrm>
            <a:off x="427038" y="1262744"/>
            <a:ext cx="5455458" cy="111469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285750">
              <a:spcBef>
                <a:spcPts val="1200"/>
              </a:spcBef>
              <a:buFont typeface="+mj-lt"/>
              <a:buAutoNum type="arabicPeriod"/>
              <a:tabLst>
                <a:tab pos="457200" algn="l"/>
              </a:tabLst>
            </a:pPr>
            <a:r>
              <a:rPr lang="en-US" sz="2200" dirty="0">
                <a:solidFill>
                  <a:schemeClr val="tx1"/>
                </a:solidFill>
              </a:rPr>
              <a:t>Create the recovery services vault</a:t>
            </a:r>
          </a:p>
        </p:txBody>
      </p:sp>
      <p:sp>
        <p:nvSpPr>
          <p:cNvPr id="13" name="Rectangle 12">
            <a:extLst>
              <a:ext uri="{FF2B5EF4-FFF2-40B4-BE49-F238E27FC236}">
                <a16:creationId xmlns:a16="http://schemas.microsoft.com/office/drawing/2014/main" id="{365142C4-1908-48D3-B6AE-412110AD833A}"/>
              </a:ext>
              <a:ext uri="{C183D7F6-B498-43B3-948B-1728B52AA6E4}">
                <adec:decorative xmlns:adec="http://schemas.microsoft.com/office/drawing/2017/decorative" val="0"/>
              </a:ext>
            </a:extLst>
          </p:cNvPr>
          <p:cNvSpPr/>
          <p:nvPr/>
        </p:nvSpPr>
        <p:spPr bwMode="auto">
          <a:xfrm>
            <a:off x="427037" y="2593189"/>
            <a:ext cx="5455458" cy="111469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285750">
              <a:spcBef>
                <a:spcPts val="1200"/>
              </a:spcBef>
              <a:buFont typeface="+mj-lt"/>
              <a:buAutoNum type="arabicPeriod" startAt="2"/>
              <a:tabLst>
                <a:tab pos="342900" algn="l"/>
              </a:tabLst>
            </a:pPr>
            <a:r>
              <a:rPr lang="en-US" sz="2200" dirty="0">
                <a:solidFill>
                  <a:schemeClr val="tx1"/>
                </a:solidFill>
              </a:rPr>
              <a:t>Download the agent and credential file</a:t>
            </a:r>
          </a:p>
        </p:txBody>
      </p:sp>
      <p:sp>
        <p:nvSpPr>
          <p:cNvPr id="14" name="Rectangle 13">
            <a:extLst>
              <a:ext uri="{FF2B5EF4-FFF2-40B4-BE49-F238E27FC236}">
                <a16:creationId xmlns:a16="http://schemas.microsoft.com/office/drawing/2014/main" id="{1576ADE1-F212-47CD-B58E-E3774A5AAB1B}"/>
              </a:ext>
              <a:ext uri="{C183D7F6-B498-43B3-948B-1728B52AA6E4}">
                <adec:decorative xmlns:adec="http://schemas.microsoft.com/office/drawing/2017/decorative" val="0"/>
              </a:ext>
            </a:extLst>
          </p:cNvPr>
          <p:cNvSpPr/>
          <p:nvPr/>
        </p:nvSpPr>
        <p:spPr bwMode="auto">
          <a:xfrm>
            <a:off x="427037" y="3923634"/>
            <a:ext cx="5455458" cy="111469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285750">
              <a:spcBef>
                <a:spcPts val="1200"/>
              </a:spcBef>
              <a:buFont typeface="+mj-lt"/>
              <a:buAutoNum type="arabicPeriod" startAt="3"/>
              <a:tabLst>
                <a:tab pos="342900" algn="l"/>
              </a:tabLst>
            </a:pPr>
            <a:r>
              <a:rPr lang="en-US" sz="2200">
                <a:solidFill>
                  <a:schemeClr val="tx1"/>
                </a:solidFill>
              </a:rPr>
              <a:t>Install and register agent</a:t>
            </a:r>
          </a:p>
        </p:txBody>
      </p:sp>
      <p:sp>
        <p:nvSpPr>
          <p:cNvPr id="15" name="Rectangle 14">
            <a:extLst>
              <a:ext uri="{FF2B5EF4-FFF2-40B4-BE49-F238E27FC236}">
                <a16:creationId xmlns:a16="http://schemas.microsoft.com/office/drawing/2014/main" id="{A6C88CE8-8384-4E3C-823A-A814C6138366}"/>
              </a:ext>
              <a:ext uri="{C183D7F6-B498-43B3-948B-1728B52AA6E4}">
                <adec:decorative xmlns:adec="http://schemas.microsoft.com/office/drawing/2017/decorative" val="0"/>
              </a:ext>
            </a:extLst>
          </p:cNvPr>
          <p:cNvSpPr/>
          <p:nvPr/>
        </p:nvSpPr>
        <p:spPr bwMode="auto">
          <a:xfrm>
            <a:off x="427037" y="5254079"/>
            <a:ext cx="5455458" cy="1107667"/>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285750">
              <a:spcBef>
                <a:spcPts val="1200"/>
              </a:spcBef>
              <a:buFont typeface="+mj-lt"/>
              <a:buAutoNum type="arabicPeriod" startAt="4"/>
              <a:tabLst>
                <a:tab pos="342900" algn="l"/>
              </a:tabLst>
            </a:pPr>
            <a:r>
              <a:rPr lang="en-US" sz="2200">
                <a:solidFill>
                  <a:schemeClr val="tx1"/>
                </a:solidFill>
              </a:rPr>
              <a:t>Configure the backup</a:t>
            </a:r>
          </a:p>
        </p:txBody>
      </p:sp>
      <p:sp>
        <p:nvSpPr>
          <p:cNvPr id="16" name="Rectangle 15">
            <a:extLst>
              <a:ext uri="{FF2B5EF4-FFF2-40B4-BE49-F238E27FC236}">
                <a16:creationId xmlns:a16="http://schemas.microsoft.com/office/drawing/2014/main" id="{EBF16311-31DB-475C-A31F-B9734CCF9B26}"/>
              </a:ext>
              <a:ext uri="{C183D7F6-B498-43B3-948B-1728B52AA6E4}">
                <adec:decorative xmlns:adec="http://schemas.microsoft.com/office/drawing/2017/decorative" val="1"/>
              </a:ext>
            </a:extLst>
          </p:cNvPr>
          <p:cNvSpPr/>
          <p:nvPr/>
        </p:nvSpPr>
        <p:spPr bwMode="auto">
          <a:xfrm>
            <a:off x="6037943" y="1262743"/>
            <a:ext cx="5971495" cy="509900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An Azure recovery services vault is receiving data from an Azure backup agent">
            <a:extLst>
              <a:ext uri="{FF2B5EF4-FFF2-40B4-BE49-F238E27FC236}">
                <a16:creationId xmlns:a16="http://schemas.microsoft.com/office/drawing/2014/main" id="{71EAF5ED-213B-48CD-8B85-E9817FCD8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6580" y="1282575"/>
            <a:ext cx="4914220" cy="5094486"/>
          </a:xfrm>
          <a:prstGeom prst="rect">
            <a:avLst/>
          </a:prstGeom>
        </p:spPr>
      </p:pic>
    </p:spTree>
    <p:extLst>
      <p:ext uri="{BB962C8B-B14F-4D97-AF65-F5344CB8AC3E}">
        <p14:creationId xmlns:p14="http://schemas.microsoft.com/office/powerpoint/2010/main" val="3966783031"/>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2251</Words>
  <Application>Microsoft Office PowerPoint</Application>
  <PresentationFormat>Custom</PresentationFormat>
  <Paragraphs>304</Paragraphs>
  <Slides>31</Slides>
  <Notes>25</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Consolas</vt:lpstr>
      <vt:lpstr>Segoe UI</vt:lpstr>
      <vt:lpstr>Segoe UI Semibold</vt:lpstr>
      <vt:lpstr>Wingdings</vt:lpstr>
      <vt:lpstr>Azure 1</vt:lpstr>
      <vt:lpstr>AZ-104T00A Module 10:  Administer Data Protection</vt:lpstr>
      <vt:lpstr>Administer Network Protection Introduction</vt:lpstr>
      <vt:lpstr>Lesson 01: Configure File and Folder Backups</vt:lpstr>
      <vt:lpstr>Configure File and Folder Backups Introduction</vt:lpstr>
      <vt:lpstr>Describe Azure Backup Benefits</vt:lpstr>
      <vt:lpstr>Implement Azure Backup Center</vt:lpstr>
      <vt:lpstr>Setup Recovery Services Vault Backup Options - Files</vt:lpstr>
      <vt:lpstr>Demonstration – Backup Azure File Shares</vt:lpstr>
      <vt:lpstr>Configure On-Premises File and Folder Backup</vt:lpstr>
      <vt:lpstr>Manage the Microsoft Azure Recovery Services Agent</vt:lpstr>
      <vt:lpstr>Demonstration – Backup Files and Folders</vt:lpstr>
      <vt:lpstr>Summary and Resources – Configure File and Folder Backups</vt:lpstr>
      <vt:lpstr>Lesson 02: Configure Virtual Machine Backups</vt:lpstr>
      <vt:lpstr>Configure Virtual Machine Backups Introduction</vt:lpstr>
      <vt:lpstr>Protect Virtual Machine Data</vt:lpstr>
      <vt:lpstr>Create Virtual Machine Snapshots</vt:lpstr>
      <vt:lpstr>Setup Recovery Services Vault Backup Options - VMs</vt:lpstr>
      <vt:lpstr>Backup Virtual Machines</vt:lpstr>
      <vt:lpstr>Restore Virtual Machines</vt:lpstr>
      <vt:lpstr>Implement Azure Backup Server</vt:lpstr>
      <vt:lpstr>Compare Backup Options</vt:lpstr>
      <vt:lpstr>Manage Soft Delete</vt:lpstr>
      <vt:lpstr>Implement Azure Site Recovery</vt:lpstr>
      <vt:lpstr>Demonstration – Virtual Machine Backups</vt:lpstr>
      <vt:lpstr>Summary and Resources – Configure Virtual Machine Backups</vt:lpstr>
      <vt:lpstr>Lesson 03: Module 10 Lab</vt:lpstr>
      <vt:lpstr>Lab 10 – Backup virtual machines</vt:lpstr>
      <vt:lpstr>Lab 10 – Architecture diagram</vt:lpstr>
      <vt:lpstr>End of presentation</vt:lpstr>
      <vt:lpstr>Workload Protection Needs</vt:lpstr>
      <vt:lpstr>Azure to Azure Architecture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2020-08-04T15:47:09Z</dcterms:created>
  <dcterms:modified xsi:type="dcterms:W3CDTF">2021-07-02T00:27:24Z</dcterms:modified>
</cp:coreProperties>
</file>