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4551" r:id="rId1"/>
  </p:sldMasterIdLst>
  <p:notesMasterIdLst>
    <p:notesMasterId r:id="rId26"/>
  </p:notesMasterIdLst>
  <p:handoutMasterIdLst>
    <p:handoutMasterId r:id="rId27"/>
  </p:handoutMasterIdLst>
  <p:sldIdLst>
    <p:sldId id="1719" r:id="rId2"/>
    <p:sldId id="2544" r:id="rId3"/>
    <p:sldId id="1865" r:id="rId4"/>
    <p:sldId id="2577" r:id="rId5"/>
    <p:sldId id="2571" r:id="rId6"/>
    <p:sldId id="2572" r:id="rId7"/>
    <p:sldId id="2531" r:id="rId8"/>
    <p:sldId id="2533" r:id="rId9"/>
    <p:sldId id="2574" r:id="rId10"/>
    <p:sldId id="2567" r:id="rId11"/>
    <p:sldId id="2241" r:id="rId12"/>
    <p:sldId id="2566" r:id="rId13"/>
    <p:sldId id="2578" r:id="rId14"/>
    <p:sldId id="1953" r:id="rId15"/>
    <p:sldId id="1954" r:id="rId16"/>
    <p:sldId id="2581" r:id="rId17"/>
    <p:sldId id="1660" r:id="rId18"/>
    <p:sldId id="2583" r:id="rId19"/>
    <p:sldId id="2018" r:id="rId20"/>
    <p:sldId id="2582" r:id="rId21"/>
    <p:sldId id="2007" r:id="rId22"/>
    <p:sldId id="1907" r:id="rId23"/>
    <p:sldId id="2580" r:id="rId24"/>
    <p:sldId id="2579" r:id="rId25"/>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5AD"/>
    <a:srgbClr val="243A5E"/>
    <a:srgbClr val="EBEBEB"/>
    <a:srgbClr val="59B4D9"/>
    <a:srgbClr val="FFFFFF"/>
    <a:srgbClr val="FFF100"/>
    <a:srgbClr val="75757A"/>
    <a:srgbClr val="3C3C41"/>
    <a:srgbClr val="30E5D0"/>
    <a:srgbClr val="008272"/>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4D9C2A9-A1C8-48C0-86FB-2F52AB386533}" v="35" dt="2020-07-21T10:46:04.37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226" autoAdjust="0"/>
    <p:restoredTop sz="91685" autoAdjust="0"/>
  </p:normalViewPr>
  <p:slideViewPr>
    <p:cSldViewPr snapToGrid="0">
      <p:cViewPr varScale="1">
        <p:scale>
          <a:sx n="82" d="100"/>
          <a:sy n="82" d="100"/>
        </p:scale>
        <p:origin x="114" y="40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5FDB7B-8DB8-4A3A-95C8-7102BBC9A9E1}" type="datetime8">
              <a:rPr lang="en-US" smtClean="0">
                <a:latin typeface="Segoe UI" pitchFamily="34" charset="0"/>
              </a:rPr>
              <a:t>7/12/2021 6:43 AM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CE60099-03E7-4FA1-8A7F-E6E6CFB0F855}" type="datetime8">
              <a:rPr lang="en-US" smtClean="0"/>
              <a:t>7/12/2021 6:43 AM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dt="0"/>
  <p:notesStyle>
    <a:lvl1pPr marL="0" algn="l" defTabSz="932742" rtl="0" eaLnBrk="1" latinLnBrk="0" hangingPunct="1">
      <a:lnSpc>
        <a:spcPct val="90000"/>
      </a:lnSpc>
      <a:spcAft>
        <a:spcPts val="340"/>
      </a:spcAft>
      <a:defRPr sz="900" kern="1200">
        <a:solidFill>
          <a:schemeClr val="tx1"/>
        </a:solidFill>
        <a:latin typeface="Segoe UI" panose="020B0502040204020203"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619146B-24F9-441E-A368-DB3B5A84C1D4}"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7/12/2021 6:43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0803959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 - https://docs.microsoft.com/en-us/learn/browse/</a:t>
            </a:r>
          </a:p>
        </p:txBody>
      </p:sp>
      <p:sp>
        <p:nvSpPr>
          <p:cNvPr id="4" name="Slide Number Placeholder 3"/>
          <p:cNvSpPr>
            <a:spLocks noGrp="1"/>
          </p:cNvSpPr>
          <p:nvPr>
            <p:ph type="sldNum" sz="quarter" idx="5"/>
          </p:nvPr>
        </p:nvSpPr>
        <p:spPr/>
        <p:txBody>
          <a:bodyPr/>
          <a:lstStyle/>
          <a:p>
            <a:fld id="{8507DC7E-BC41-4478-BA30-CBCC3A644F0A}" type="slidenum">
              <a:rPr lang="en-US" smtClean="0"/>
              <a:t>11</a:t>
            </a:fld>
            <a:endParaRPr lang="en-US"/>
          </a:p>
        </p:txBody>
      </p:sp>
    </p:spTree>
    <p:extLst>
      <p:ext uri="{BB962C8B-B14F-4D97-AF65-F5344CB8AC3E}">
        <p14:creationId xmlns:p14="http://schemas.microsoft.com/office/powerpoint/2010/main" val="29526231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Manage Azure identities and governance (15-20%)</a:t>
            </a:r>
          </a:p>
          <a:p>
            <a:r>
              <a:rPr lang="en-US" dirty="0"/>
              <a:t>Manage Azure AD objects </a:t>
            </a:r>
          </a:p>
          <a:p>
            <a:pPr marL="285750" marR="0" lvl="0" indent="-2857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r>
              <a:rPr lang="en-US" sz="900" dirty="0">
                <a:effectLst/>
                <a:latin typeface="Calibri" panose="020F0502020204030204" pitchFamily="34" charset="0"/>
                <a:ea typeface="Times New Roman" panose="02020603050405020304" pitchFamily="18" charset="0"/>
                <a:cs typeface="Times New Roman" panose="02020603050405020304" pitchFamily="18" charset="0"/>
              </a:rPr>
              <a:t>Create users and groups</a:t>
            </a:r>
          </a:p>
          <a:p>
            <a:pPr marL="285750" marR="0" lvl="0" indent="-2857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r>
              <a:rPr lang="en-US" sz="900" dirty="0">
                <a:effectLst/>
                <a:latin typeface="Calibri" panose="020F0502020204030204" pitchFamily="34" charset="0"/>
                <a:ea typeface="Times New Roman" panose="02020603050405020304" pitchFamily="18" charset="0"/>
                <a:cs typeface="Times New Roman" panose="02020603050405020304" pitchFamily="18" charset="0"/>
              </a:rPr>
              <a:t>Manage user and group properties</a:t>
            </a:r>
          </a:p>
          <a:p>
            <a:pPr marL="285750" marR="0" lvl="0" indent="-2857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r>
              <a:rPr lang="en-US" sz="900" dirty="0">
                <a:effectLst/>
                <a:latin typeface="Calibri" panose="020F0502020204030204" pitchFamily="34" charset="0"/>
                <a:ea typeface="Times New Roman" panose="02020603050405020304" pitchFamily="18" charset="0"/>
                <a:cs typeface="Times New Roman" panose="02020603050405020304" pitchFamily="18" charset="0"/>
              </a:rPr>
              <a:t>Perform bulk user updates</a:t>
            </a:r>
          </a:p>
          <a:p>
            <a:pPr marL="285750" marR="0" lvl="0" indent="-2857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r>
              <a:rPr lang="en-US" sz="9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Manage guest accounts</a:t>
            </a:r>
            <a:endParaRPr lang="en-US" sz="90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8507DC7E-BC41-4478-BA30-CBCC3A644F0A}" type="slidenum">
              <a:rPr lang="en-US" smtClean="0"/>
              <a:t>13</a:t>
            </a:fld>
            <a:endParaRPr lang="en-US"/>
          </a:p>
        </p:txBody>
      </p:sp>
    </p:spTree>
    <p:extLst>
      <p:ext uri="{BB962C8B-B14F-4D97-AF65-F5344CB8AC3E}">
        <p14:creationId xmlns:p14="http://schemas.microsoft.com/office/powerpoint/2010/main" val="15298718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82" kern="1200">
                <a:solidFill>
                  <a:schemeClr val="tx1"/>
                </a:solidFill>
                <a:effectLst/>
                <a:ea typeface="+mn-ea"/>
                <a:cs typeface="+mn-cs"/>
              </a:rPr>
              <a:t>✔️ Have you given any thought as to the type of users you will need?</a:t>
            </a:r>
          </a:p>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7/12/2021 6:43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a:p>
        </p:txBody>
      </p:sp>
    </p:spTree>
    <p:extLst>
      <p:ext uri="{BB962C8B-B14F-4D97-AF65-F5344CB8AC3E}">
        <p14:creationId xmlns:p14="http://schemas.microsoft.com/office/powerpoint/2010/main" val="41038615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sz="900" kern="1200" dirty="0">
                <a:solidFill>
                  <a:schemeClr val="tx1"/>
                </a:solidFill>
                <a:effectLst/>
                <a:ea typeface="+mn-ea"/>
                <a:cs typeface="+mn-cs"/>
              </a:rPr>
              <a:t>Add or delete users using Azure Active Directory - https://docs.microsoft.com/en-us/azure/active-directory/fundamentals/add-users-azure-active-directory</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7/12/2021 6:43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a:p>
        </p:txBody>
      </p:sp>
    </p:spTree>
    <p:extLst>
      <p:ext uri="{BB962C8B-B14F-4D97-AF65-F5344CB8AC3E}">
        <p14:creationId xmlns:p14="http://schemas.microsoft.com/office/powerpoint/2010/main" val="27002625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800" kern="1200" dirty="0">
                <a:solidFill>
                  <a:schemeClr val="tx1"/>
                </a:solidFill>
                <a:effectLst/>
                <a:ea typeface="+mn-ea"/>
                <a:cs typeface="+mn-cs"/>
              </a:rPr>
              <a:t>Bulk create users in Azure Active Directory - </a:t>
            </a:r>
            <a:r>
              <a:rPr lang="en-US" sz="1600" dirty="0"/>
              <a:t>https://docs.microsoft.com/en-us/azure/active-directory/users-groups-roles/users-bulk-add</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800" kern="1200" dirty="0">
              <a:solidFill>
                <a:schemeClr val="tx1"/>
              </a:solidFill>
              <a:effectLst/>
              <a:ea typeface="+mn-ea"/>
              <a:cs typeface="+mn-cs"/>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800" kern="1200" dirty="0">
                <a:solidFill>
                  <a:schemeClr val="tx1"/>
                </a:solidFill>
                <a:effectLst/>
                <a:ea typeface="+mn-ea"/>
                <a:cs typeface="+mn-cs"/>
              </a:rPr>
              <a:t>✔️ Establish or implement a naming convention for usernames, display names and aliases. </a:t>
            </a:r>
            <a:r>
              <a:rPr lang="en-US" sz="800" dirty="0"/>
              <a:t>The password for the new users needs to conform to the password complexity rules you have set for your directory. User parameters include User Principal Name, Display Name, Given Name, Department, and Job Title.</a:t>
            </a:r>
          </a:p>
          <a:p>
            <a:endParaRPr lang="it-IT" sz="1100" b="0" i="0" u="none" strike="noStrike" kern="1200" dirty="0">
              <a:solidFill>
                <a:schemeClr val="tx1"/>
              </a:solidFill>
              <a:effectLst/>
              <a:latin typeface="Segoe UI" panose="020B0502040204020203" pitchFamily="34" charset="0"/>
              <a:ea typeface="+mn-ea"/>
              <a:cs typeface="+mn-cs"/>
            </a:endParaRP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7/12/2021 6:43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a:p>
        </p:txBody>
      </p:sp>
    </p:spTree>
    <p:extLst>
      <p:ext uri="{BB962C8B-B14F-4D97-AF65-F5344CB8AC3E}">
        <p14:creationId xmlns:p14="http://schemas.microsoft.com/office/powerpoint/2010/main" val="3968634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82" kern="1200" dirty="0">
                <a:solidFill>
                  <a:schemeClr val="tx1"/>
                </a:solidFill>
                <a:effectLst/>
                <a:ea typeface="+mn-ea"/>
                <a:cs typeface="+mn-cs"/>
              </a:rPr>
              <a:t>Manage app and resource access using Azure Active Directory groups – https://docs.microsoft.com/en-us/azure/active-directory/fundamentals/active-directory-manage-groups</a:t>
            </a:r>
          </a:p>
          <a:p>
            <a:endParaRPr lang="en-US" sz="882" kern="1200" dirty="0">
              <a:solidFill>
                <a:schemeClr val="tx1"/>
              </a:solidFill>
              <a:effectLst/>
              <a:ea typeface="+mn-ea"/>
              <a:cs typeface="+mn-cs"/>
            </a:endParaRPr>
          </a:p>
          <a:p>
            <a:r>
              <a:rPr lang="en-US" sz="882" kern="1200" dirty="0" err="1">
                <a:solidFill>
                  <a:schemeClr val="tx1"/>
                </a:solidFill>
                <a:effectLst/>
                <a:ea typeface="+mn-ea"/>
                <a:cs typeface="+mn-cs"/>
              </a:rPr>
              <a:t>Quickstart</a:t>
            </a:r>
            <a:r>
              <a:rPr lang="en-US" sz="882" kern="1200" dirty="0">
                <a:solidFill>
                  <a:schemeClr val="tx1"/>
                </a:solidFill>
                <a:effectLst/>
                <a:ea typeface="+mn-ea"/>
                <a:cs typeface="+mn-cs"/>
              </a:rPr>
              <a:t>: View your organization's groups and members in Azure Active Directory - https://docs.microsoft.com/en-us/azure/active-directory/fundamentals/active-directory-groups-view-azure-portal</a:t>
            </a:r>
          </a:p>
          <a:p>
            <a:endParaRPr lang="en-US" sz="882" kern="1200" dirty="0">
              <a:solidFill>
                <a:schemeClr val="tx1"/>
              </a:solidFill>
              <a:effectLst/>
              <a:ea typeface="+mn-ea"/>
              <a:cs typeface="+mn-cs"/>
            </a:endParaRPr>
          </a:p>
          <a:p>
            <a:r>
              <a:rPr lang="en-US" sz="882" kern="1200" dirty="0">
                <a:solidFill>
                  <a:schemeClr val="tx1"/>
                </a:solidFill>
                <a:effectLst/>
                <a:ea typeface="+mn-ea"/>
                <a:cs typeface="+mn-cs"/>
              </a:rPr>
              <a:t>✔️ Have you given any thought to which groups you need to create? How will you assign users to groups?</a:t>
            </a:r>
          </a:p>
          <a:p>
            <a:endParaRPr lang="en-US" sz="882" kern="1200" dirty="0">
              <a:solidFill>
                <a:schemeClr val="tx1"/>
              </a:solidFill>
              <a:effectLst/>
              <a:ea typeface="+mn-ea"/>
              <a:cs typeface="+mn-cs"/>
            </a:endParaRP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7/12/2021 6:43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a:p>
        </p:txBody>
      </p:sp>
    </p:spTree>
    <p:extLst>
      <p:ext uri="{BB962C8B-B14F-4D97-AF65-F5344CB8AC3E}">
        <p14:creationId xmlns:p14="http://schemas.microsoft.com/office/powerpoint/2010/main" val="27232512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can be useful to restrict administrative scope by using administrative units in organizations that are made up of independent divisions of any kind. Consider the example of a large university that's made up of many autonomous schools (School of Business, School of Engineering, and so on). Each school has a team of IT admins who control access, manage users, and set policies for their school.</a:t>
            </a:r>
          </a:p>
          <a:p>
            <a:endParaRPr lang="en-US" dirty="0"/>
          </a:p>
          <a:p>
            <a:r>
              <a:rPr lang="en-US" dirty="0"/>
              <a:t>A central administrator could:</a:t>
            </a:r>
          </a:p>
          <a:p>
            <a:endParaRPr lang="en-US" dirty="0"/>
          </a:p>
          <a:p>
            <a:r>
              <a:rPr lang="en-US" dirty="0"/>
              <a:t>Administrative Units in Azure AD - https://docs.microsoft.com/en-us/azure/active-directory/roles/administrative-units</a:t>
            </a:r>
          </a:p>
          <a:p>
            <a:endParaRPr lang="en-US" dirty="0"/>
          </a:p>
          <a:p>
            <a:r>
              <a:rPr lang="en-US" dirty="0"/>
              <a:t>Create a role with administrative permissions over only Azure AD users in the business school administrative unit.</a:t>
            </a:r>
          </a:p>
          <a:p>
            <a:r>
              <a:rPr lang="en-US" dirty="0"/>
              <a:t>Create an administrative unit for the School of Business.</a:t>
            </a:r>
          </a:p>
          <a:p>
            <a:r>
              <a:rPr lang="en-US" dirty="0"/>
              <a:t>Populate the administrative unit with only the business school students and staff.</a:t>
            </a:r>
          </a:p>
          <a:p>
            <a:r>
              <a:rPr lang="en-US" dirty="0"/>
              <a:t>Add the business school IT team to the role, along with its scope.</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18</a:t>
            </a:fld>
            <a:endParaRPr lang="en-US"/>
          </a:p>
        </p:txBody>
      </p:sp>
    </p:spTree>
    <p:extLst>
      <p:ext uri="{BB962C8B-B14F-4D97-AF65-F5344CB8AC3E}">
        <p14:creationId xmlns:p14="http://schemas.microsoft.com/office/powerpoint/2010/main" val="1118858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Always consider having students walk-through the demonstrations themselves. Also, consider the overlap with the formal labs and your best use of time. </a:t>
            </a:r>
          </a:p>
        </p:txBody>
      </p:sp>
      <p:sp>
        <p:nvSpPr>
          <p:cNvPr id="4" name="Slide Number Placeholder 3"/>
          <p:cNvSpPr>
            <a:spLocks noGrp="1"/>
          </p:cNvSpPr>
          <p:nvPr>
            <p:ph type="sldNum" sz="quarter" idx="5"/>
          </p:nvPr>
        </p:nvSpPr>
        <p:spPr/>
        <p:txBody>
          <a:bodyPr/>
          <a:lstStyle/>
          <a:p>
            <a:fld id="{8507DC7E-BC41-4478-BA30-CBCC3A644F0A}" type="slidenum">
              <a:rPr lang="en-US" smtClean="0"/>
              <a:t>19</a:t>
            </a:fld>
            <a:endParaRPr lang="en-US"/>
          </a:p>
        </p:txBody>
      </p:sp>
    </p:spTree>
    <p:extLst>
      <p:ext uri="{BB962C8B-B14F-4D97-AF65-F5344CB8AC3E}">
        <p14:creationId xmlns:p14="http://schemas.microsoft.com/office/powerpoint/2010/main" val="25641780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 - https://docs.microsoft.com/en-us/learn/browse/</a:t>
            </a:r>
          </a:p>
        </p:txBody>
      </p:sp>
      <p:sp>
        <p:nvSpPr>
          <p:cNvPr id="4" name="Slide Number Placeholder 3"/>
          <p:cNvSpPr>
            <a:spLocks noGrp="1"/>
          </p:cNvSpPr>
          <p:nvPr>
            <p:ph type="sldNum" sz="quarter" idx="5"/>
          </p:nvPr>
        </p:nvSpPr>
        <p:spPr/>
        <p:txBody>
          <a:bodyPr/>
          <a:lstStyle/>
          <a:p>
            <a:fld id="{8507DC7E-BC41-4478-BA30-CBCC3A644F0A}" type="slidenum">
              <a:rPr lang="en-US" smtClean="0"/>
              <a:t>20</a:t>
            </a:fld>
            <a:endParaRPr lang="en-US"/>
          </a:p>
        </p:txBody>
      </p:sp>
    </p:spTree>
    <p:extLst>
      <p:ext uri="{BB962C8B-B14F-4D97-AF65-F5344CB8AC3E}">
        <p14:creationId xmlns:p14="http://schemas.microsoft.com/office/powerpoint/2010/main" val="15277039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LAB 01 - Manage Azure Active Directory Identities - ESTIMATED DURATION 30 MIN</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AZ-104 Lab Repository - https://microsoftlearning.github.io/AZ-104-MicrosoftAzureAdministrator/</a:t>
            </a: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7/12/2021 6:43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22</a:t>
            </a:fld>
            <a:endParaRPr lang="en-US"/>
          </a:p>
        </p:txBody>
      </p:sp>
    </p:spTree>
    <p:extLst>
      <p:ext uri="{BB962C8B-B14F-4D97-AF65-F5344CB8AC3E}">
        <p14:creationId xmlns:p14="http://schemas.microsoft.com/office/powerpoint/2010/main" val="12828928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507DC7E-BC41-4478-BA30-CBCC3A644F0A}" type="slidenum">
              <a:rPr lang="en-US" smtClean="0"/>
              <a:t>2</a:t>
            </a:fld>
            <a:endParaRPr lang="en-US"/>
          </a:p>
        </p:txBody>
      </p:sp>
    </p:spTree>
    <p:extLst>
      <p:ext uri="{BB962C8B-B14F-4D97-AF65-F5344CB8AC3E}">
        <p14:creationId xmlns:p14="http://schemas.microsoft.com/office/powerpoint/2010/main" val="27724676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23</a:t>
            </a:fld>
            <a:endParaRPr lang="en-US"/>
          </a:p>
        </p:txBody>
      </p:sp>
    </p:spTree>
    <p:extLst>
      <p:ext uri="{BB962C8B-B14F-4D97-AF65-F5344CB8AC3E}">
        <p14:creationId xmlns:p14="http://schemas.microsoft.com/office/powerpoint/2010/main" val="33067185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Manage Azure identities and governance (15-20%)</a:t>
            </a:r>
          </a:p>
          <a:p>
            <a:r>
              <a:rPr lang="en-US" dirty="0"/>
              <a:t>Manage Azure AD objects </a:t>
            </a:r>
          </a:p>
          <a:p>
            <a:pPr marL="171450" indent="-171450">
              <a:buFont typeface="Arial" panose="020B0604020202020204" pitchFamily="34" charset="0"/>
              <a:buChar char="•"/>
            </a:pPr>
            <a:r>
              <a:rPr lang="en-US" dirty="0"/>
              <a:t>Configure Azure AD join</a:t>
            </a:r>
          </a:p>
          <a:p>
            <a:pPr marL="171450" indent="-171450">
              <a:buFont typeface="Arial" panose="020B0604020202020204" pitchFamily="34" charset="0"/>
              <a:buChar char="•"/>
            </a:pPr>
            <a:r>
              <a:rPr lang="en-US" sz="900" kern="1200" dirty="0">
                <a:solidFill>
                  <a:schemeClr val="tx1"/>
                </a:solidFill>
                <a:latin typeface="Segoe UI" panose="020B0502040204020203" pitchFamily="34" charset="0"/>
                <a:ea typeface="+mn-ea"/>
                <a:cs typeface="+mn-cs"/>
              </a:rPr>
              <a:t>Configure self-service password reset</a:t>
            </a:r>
          </a:p>
        </p:txBody>
      </p:sp>
      <p:sp>
        <p:nvSpPr>
          <p:cNvPr id="4" name="Slide Number Placeholder 3"/>
          <p:cNvSpPr>
            <a:spLocks noGrp="1"/>
          </p:cNvSpPr>
          <p:nvPr>
            <p:ph type="sldNum" sz="quarter" idx="5"/>
          </p:nvPr>
        </p:nvSpPr>
        <p:spPr/>
        <p:txBody>
          <a:bodyPr/>
          <a:lstStyle/>
          <a:p>
            <a:fld id="{8507DC7E-BC41-4478-BA30-CBCC3A644F0A}" type="slidenum">
              <a:rPr lang="en-US" smtClean="0"/>
              <a:t>4</a:t>
            </a:fld>
            <a:endParaRPr lang="en-US"/>
          </a:p>
        </p:txBody>
      </p:sp>
    </p:spTree>
    <p:extLst>
      <p:ext uri="{BB962C8B-B14F-4D97-AF65-F5344CB8AC3E}">
        <p14:creationId xmlns:p14="http://schemas.microsoft.com/office/powerpoint/2010/main" val="9479222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171717"/>
                </a:solidFill>
                <a:effectLst/>
                <a:latin typeface="Segoe UI" panose="020B0502040204020203" pitchFamily="34" charset="0"/>
              </a:rPr>
              <a:t>What is Azure Active Directory? - https://docs.microsoft.com/en-us/azure/active-directory/fundamentals/active-directory-whatis</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7/12/2021 6:43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10893694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Azure AD Terminology - https://docs.microsoft.com/en-us/azure/active-directory/fundamentals/active-directory-whatis#terminology</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5285019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Compare Active Directory to Azure Active Directory - https://docs.microsoft.com/en-us/azure/active-directory/fundamentals/active-directory-compare-azure-ad-to-ad</a:t>
            </a:r>
          </a:p>
          <a:p>
            <a:endParaRPr lang="en-US" dirty="0"/>
          </a:p>
          <a:p>
            <a:r>
              <a:rPr lang="en-US" dirty="0"/>
              <a:t>✔️ Azure AD is a managed service. You only manage the users, groups, and policies. Deploying AD DS with virtual machines using Azure means that you manage the deployment, configuration, virtual machines, patching, and other backend tasks. Do you see the difference? How are they similar?</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7/12/2021 6:43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2760047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882" kern="1200" dirty="0">
                <a:solidFill>
                  <a:schemeClr val="tx1"/>
                </a:solidFill>
                <a:effectLst/>
                <a:ea typeface="+mn-ea"/>
                <a:cs typeface="+mn-cs"/>
              </a:rPr>
              <a:t>Azure AD Pricing Editions - https://azure.microsoft.com/en-us/pricing/details/active-directory/</a:t>
            </a:r>
            <a:endParaRPr lang="en-US" sz="800" dirty="0"/>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882" kern="1200" dirty="0">
              <a:solidFill>
                <a:schemeClr val="tx1"/>
              </a:solidFill>
              <a:effectLst/>
              <a:ea typeface="+mn-ea"/>
              <a:cs typeface="+mn-cs"/>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882" kern="1200" dirty="0">
                <a:solidFill>
                  <a:schemeClr val="tx1"/>
                </a:solidFill>
                <a:effectLst/>
                <a:ea typeface="+mn-ea"/>
                <a:cs typeface="+mn-cs"/>
              </a:rPr>
              <a:t>✔️ Did you look through the pricing list to determine which features your organization needs and to compare edition capabilities?</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7/12/2021 6:43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15801183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82" kern="1200" dirty="0">
                <a:solidFill>
                  <a:schemeClr val="tx1"/>
                </a:solidFill>
                <a:effectLst/>
                <a:ea typeface="+mn-ea"/>
                <a:cs typeface="+mn-cs"/>
              </a:rPr>
              <a:t>Azure AD joined devices - https://docs.microsoft.com/en-us/azure/active-directory/devices/concept-azure-ad-join</a:t>
            </a:r>
          </a:p>
          <a:p>
            <a:endParaRPr lang="en-US" sz="882" kern="1200" dirty="0">
              <a:solidFill>
                <a:schemeClr val="tx1"/>
              </a:solidFill>
              <a:effectLst/>
              <a:ea typeface="+mn-ea"/>
              <a:cs typeface="+mn-cs"/>
            </a:endParaRPr>
          </a:p>
          <a:p>
            <a:r>
              <a:rPr lang="en-US" sz="882" kern="1200" dirty="0">
                <a:solidFill>
                  <a:schemeClr val="tx1"/>
                </a:solidFill>
                <a:effectLst/>
                <a:ea typeface="+mn-ea"/>
                <a:cs typeface="+mn-cs"/>
              </a:rPr>
              <a:t>✔️ Although AD Join is intended for organizations that do not have on-premises Windows Server Active Directory infrastructure it can be used for other scenarios like branch offices. </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7/12/2021 6:43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9589984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Plan an Azure Active Directory self-service password reset deployment - https://docs.microsoft.com/en-us/azure/active-directory/authentication/howto-sspr-deployment</a:t>
            </a:r>
          </a:p>
          <a:p>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10</a:t>
            </a:fld>
            <a:endParaRPr lang="en-US"/>
          </a:p>
        </p:txBody>
      </p:sp>
    </p:spTree>
    <p:extLst>
      <p:ext uri="{BB962C8B-B14F-4D97-AF65-F5344CB8AC3E}">
        <p14:creationId xmlns:p14="http://schemas.microsoft.com/office/powerpoint/2010/main" val="27722994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4">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D09A9D1-6212-8B49-96D7-B3E9D17D4BAB}"/>
              </a:ext>
            </a:extLst>
          </p:cNvPr>
          <p:cNvSpPr>
            <a:spLocks noGrp="1"/>
          </p:cNvSpPr>
          <p:nvPr>
            <p:ph type="title"/>
          </p:nvPr>
        </p:nvSpPr>
        <p:spPr>
          <a:xfrm>
            <a:off x="437277" y="2582862"/>
            <a:ext cx="5537797" cy="1828800"/>
          </a:xfrm>
          <a:prstGeom prst="rect">
            <a:avLst/>
          </a:prstGeom>
          <a:noFill/>
        </p:spPr>
        <p:txBody>
          <a:bodyPr lIns="0" tIns="0" rIns="0" bIns="182880" anchor="b" anchorCtr="0"/>
          <a:lstStyle>
            <a:lvl1pPr>
              <a:defRPr sz="4800" strike="noStrike" spc="-50" baseline="0">
                <a:solidFill>
                  <a:srgbClr val="000000"/>
                </a:solidFill>
              </a:defRPr>
            </a:lvl1pPr>
          </a:lstStyle>
          <a:p>
            <a:endParaRPr lang="en-US"/>
          </a:p>
        </p:txBody>
      </p:sp>
      <p:pic>
        <p:nvPicPr>
          <p:cNvPr id="11" name="Picture 10" descr="Microsoft Azure logo">
            <a:extLst>
              <a:ext uri="{FF2B5EF4-FFF2-40B4-BE49-F238E27FC236}">
                <a16:creationId xmlns:a16="http://schemas.microsoft.com/office/drawing/2014/main" id="{AFDC29EE-BDE7-4363-B0FC-728521A36665}"/>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463276" y="448056"/>
            <a:ext cx="1362456" cy="192347"/>
          </a:xfrm>
          <a:prstGeom prst="rect">
            <a:avLst/>
          </a:prstGeom>
        </p:spPr>
      </p:pic>
      <p:sp>
        <p:nvSpPr>
          <p:cNvPr id="3" name="Footer Placeholder 1">
            <a:extLst>
              <a:ext uri="{FF2B5EF4-FFF2-40B4-BE49-F238E27FC236}">
                <a16:creationId xmlns:a16="http://schemas.microsoft.com/office/drawing/2014/main" id="{676B1136-40B5-4D57-ADEC-62ECA64AC685}"/>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842161821"/>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8" y="632779"/>
            <a:ext cx="11533187" cy="411162"/>
          </a:xfrm>
          <a:prstGeom prst="rect">
            <a:avLst/>
          </a:prstGeom>
        </p:spPr>
        <p:txBody>
          <a:bodyPr wrap="square" lIns="0" tIns="0" rIns="0" bIns="0">
            <a:spAutoFit/>
          </a:bodyPr>
          <a:lstStyle>
            <a:lvl1pPr>
              <a:lnSpc>
                <a:spcPts val="3200"/>
              </a:lnSpc>
              <a:defRPr sz="2800" strike="noStrike">
                <a:solidFill>
                  <a:srgbClr val="000000"/>
                </a:solidFill>
              </a:defRPr>
            </a:lvl1pPr>
          </a:lstStyle>
          <a:p>
            <a:r>
              <a:rPr lang="en-US"/>
              <a:t>Title</a:t>
            </a:r>
          </a:p>
        </p:txBody>
      </p:sp>
      <p:sp>
        <p:nvSpPr>
          <p:cNvPr id="3" name="Footer Placeholder 1">
            <a:extLst>
              <a:ext uri="{FF2B5EF4-FFF2-40B4-BE49-F238E27FC236}">
                <a16:creationId xmlns:a16="http://schemas.microsoft.com/office/drawing/2014/main" id="{CD77772E-3AB0-4455-B755-937D00C1D0F5}"/>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07187434"/>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3_Titl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9" y="3292078"/>
            <a:ext cx="2506662" cy="410369"/>
          </a:xfrm>
          <a:prstGeom prst="rect">
            <a:avLst/>
          </a:prstGeom>
        </p:spPr>
        <p:txBody>
          <a:bodyPr wrap="square" lIns="0" tIns="0" rIns="0" bIns="0" anchor="ctr">
            <a:spAutoFit/>
          </a:bodyPr>
          <a:lstStyle>
            <a:lvl1pPr>
              <a:lnSpc>
                <a:spcPts val="3200"/>
              </a:lnSpc>
              <a:defRPr sz="2800" strike="noStrike">
                <a:solidFill>
                  <a:schemeClr val="bg1"/>
                </a:solidFill>
              </a:defRPr>
            </a:lvl1pPr>
          </a:lstStyle>
          <a:p>
            <a:r>
              <a:rPr lang="en-US"/>
              <a:t>Title</a:t>
            </a:r>
          </a:p>
        </p:txBody>
      </p:sp>
      <p:sp>
        <p:nvSpPr>
          <p:cNvPr id="3" name="Footer Placeholder 1">
            <a:extLst>
              <a:ext uri="{FF2B5EF4-FFF2-40B4-BE49-F238E27FC236}">
                <a16:creationId xmlns:a16="http://schemas.microsoft.com/office/drawing/2014/main" id="{43F30B39-D760-4B18-A167-D47C32BD5B77}"/>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879623290"/>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divider">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1FDE817-4581-481C-9C54-D23C2F82ACA3}"/>
              </a:ext>
            </a:extLst>
          </p:cNvPr>
          <p:cNvSpPr>
            <a:spLocks noGrp="1"/>
          </p:cNvSpPr>
          <p:nvPr>
            <p:ph type="title" hasCustomPrompt="1"/>
          </p:nvPr>
        </p:nvSpPr>
        <p:spPr>
          <a:xfrm>
            <a:off x="596951" y="3243000"/>
            <a:ext cx="9070923" cy="508524"/>
          </a:xfrm>
          <a:noFill/>
        </p:spPr>
        <p:txBody>
          <a:bodyPr wrap="square" lIns="0" tIns="0" rIns="0" bIns="0" anchor="ctr" anchorCtr="0">
            <a:spAutoFit/>
          </a:bodyPr>
          <a:lstStyle>
            <a:lvl1pPr algn="l" defTabSz="951304" rtl="0" eaLnBrk="1" latinLnBrk="0" hangingPunct="1">
              <a:lnSpc>
                <a:spcPct val="90000"/>
              </a:lnSpc>
              <a:spcBef>
                <a:spcPct val="0"/>
              </a:spcBef>
              <a:buNone/>
              <a:defRPr lang="en-US" sz="3600" b="0" kern="1200" cap="none" spc="-51" baseline="0" dirty="0">
                <a:ln w="3175">
                  <a:noFill/>
                </a:ln>
                <a:solidFill>
                  <a:schemeClr val="bg1"/>
                </a:solidFill>
                <a:effectLst/>
                <a:latin typeface="+mj-lt"/>
                <a:ea typeface="+mn-ea"/>
                <a:cs typeface="Segoe UI" pitchFamily="34" charset="0"/>
              </a:defRPr>
            </a:lvl1pPr>
          </a:lstStyle>
          <a:p>
            <a:r>
              <a:rPr lang="en-US"/>
              <a:t>Section title</a:t>
            </a:r>
          </a:p>
        </p:txBody>
      </p:sp>
      <p:sp>
        <p:nvSpPr>
          <p:cNvPr id="3" name="Footer Placeholder 1">
            <a:extLst>
              <a:ext uri="{FF2B5EF4-FFF2-40B4-BE49-F238E27FC236}">
                <a16:creationId xmlns:a16="http://schemas.microsoft.com/office/drawing/2014/main" id="{1DFB148E-6FF9-4D4C-B7D0-28ACD9A6EB3A}"/>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283729787"/>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5138" y="567457"/>
            <a:ext cx="11530584" cy="830020"/>
          </a:xfrm>
          <a:prstGeom prst="rect">
            <a:avLst/>
          </a:prstGeom>
        </p:spPr>
        <p:txBody>
          <a:bodyPr vert="horz" wrap="square" lIns="0" tIns="91440" rIns="146304" bIns="91440" rtlCol="0" anchor="t">
            <a:noAutofit/>
          </a:bodyPr>
          <a:lstStyle/>
          <a:p>
            <a:r>
              <a:rPr lang="en-US"/>
              <a:t>Heading Segoe UI </a:t>
            </a:r>
            <a:r>
              <a:rPr lang="en-US" err="1"/>
              <a:t>Semibold</a:t>
            </a:r>
            <a:r>
              <a:rPr lang="en-US"/>
              <a:t> 28/32</a:t>
            </a:r>
          </a:p>
        </p:txBody>
      </p:sp>
      <p:sp>
        <p:nvSpPr>
          <p:cNvPr id="4" name="Text Placeholder 3"/>
          <p:cNvSpPr>
            <a:spLocks noGrp="1"/>
          </p:cNvSpPr>
          <p:nvPr>
            <p:ph type="body" idx="1"/>
          </p:nvPr>
        </p:nvSpPr>
        <p:spPr>
          <a:xfrm>
            <a:off x="465138" y="1853742"/>
            <a:ext cx="11456988" cy="2062103"/>
          </a:xfrm>
          <a:prstGeom prst="rect">
            <a:avLst/>
          </a:prstGeom>
        </p:spPr>
        <p:txBody>
          <a:bodyPr vert="horz" wrap="square" lIns="0" tIns="91440" rIns="146304" bIns="91440" rtlCol="0">
            <a:spAutoFit/>
          </a:bodyPr>
          <a:lstStyle/>
          <a:p>
            <a:pPr lvl="1"/>
            <a:r>
              <a:rPr lang="en-US"/>
              <a:t>Large: subhead Segoe UI Regular 20/24</a:t>
            </a:r>
          </a:p>
          <a:p>
            <a:pPr lvl="1"/>
            <a:endParaRPr lang="en-US"/>
          </a:p>
          <a:p>
            <a:pPr lvl="2"/>
            <a:r>
              <a:rPr lang="en-US"/>
              <a:t>Medium: paragraph heading Segoe UI </a:t>
            </a:r>
            <a:r>
              <a:rPr lang="en-US" err="1"/>
              <a:t>Semibold</a:t>
            </a:r>
            <a:r>
              <a:rPr lang="en-US"/>
              <a:t> 14/18</a:t>
            </a:r>
          </a:p>
          <a:p>
            <a:pPr lvl="3"/>
            <a:r>
              <a:rPr lang="en-US"/>
              <a:t>Medium: paragraph body copy Segoe UI Regular 14/18</a:t>
            </a:r>
          </a:p>
          <a:p>
            <a:pPr lvl="3"/>
            <a:endParaRPr lang="en-US"/>
          </a:p>
          <a:p>
            <a:pPr lvl="4"/>
            <a:r>
              <a:rPr lang="en-US"/>
              <a:t>Small: caption heading Segoe UI Bold 10/12</a:t>
            </a:r>
          </a:p>
          <a:p>
            <a:pPr lvl="6"/>
            <a:r>
              <a:rPr lang="en-US"/>
              <a:t>Small: caption body copy Segoe UI Regular 10/12</a:t>
            </a:r>
          </a:p>
          <a:p>
            <a:pPr lvl="6"/>
            <a:endParaRPr lang="en-US"/>
          </a:p>
          <a:p>
            <a:pPr lvl="6"/>
            <a:endParaRPr lang="en-US"/>
          </a:p>
        </p:txBody>
      </p:sp>
      <p:pic>
        <p:nvPicPr>
          <p:cNvPr id="7" name="Picture 6"/>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5400000">
            <a:off x="9621908" y="2898552"/>
            <a:ext cx="6979503" cy="1188133"/>
          </a:xfrm>
          <a:prstGeom prst="rect">
            <a:avLst/>
          </a:prstGeom>
        </p:spPr>
      </p:pic>
    </p:spTree>
    <p:extLst>
      <p:ext uri="{BB962C8B-B14F-4D97-AF65-F5344CB8AC3E}">
        <p14:creationId xmlns:p14="http://schemas.microsoft.com/office/powerpoint/2010/main" val="1881724970"/>
      </p:ext>
    </p:extLst>
  </p:cSld>
  <p:clrMap bg1="lt1" tx1="dk1" bg2="lt2" tx2="dk2" accent1="accent1" accent2="accent2" accent3="accent3" accent4="accent4" accent5="accent5" accent6="accent6" hlink="hlink" folHlink="folHlink"/>
  <p:sldLayoutIdLst>
    <p:sldLayoutId id="2147484583" r:id="rId1"/>
    <p:sldLayoutId id="2147484562" r:id="rId2"/>
    <p:sldLayoutId id="2147484619" r:id="rId3"/>
    <p:sldLayoutId id="2147484618" r:id="rId4"/>
  </p:sldLayoutIdLst>
  <p:transition>
    <p:fade/>
  </p:transition>
  <p:hf hdr="0" dt="0"/>
  <p:txStyles>
    <p:titleStyle>
      <a:lvl1pPr algn="l" defTabSz="932742" rtl="0" eaLnBrk="1" latinLnBrk="0" hangingPunct="1">
        <a:lnSpc>
          <a:spcPct val="9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p:titleStyle>
    <p:body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49" userDrawn="1">
          <p15:clr>
            <a:srgbClr val="C35EA4"/>
          </p15:clr>
        </p15:guide>
        <p15:guide id="32" pos="1528" userDrawn="1">
          <p15:clr>
            <a:srgbClr val="C35EA4"/>
          </p15:clr>
        </p15:guide>
        <p15:guide id="33" pos="2621" userDrawn="1">
          <p15:clr>
            <a:srgbClr val="C35EA4"/>
          </p15:clr>
        </p15:guide>
        <p15:guide id="34" pos="2765" userDrawn="1">
          <p15:clr>
            <a:srgbClr val="C35EA4"/>
          </p15:clr>
        </p15:guide>
        <p15:guide id="35" pos="3854" userDrawn="1">
          <p15:clr>
            <a:srgbClr val="C35EA4"/>
          </p15:clr>
        </p15:guide>
        <p15:guide id="36" pos="4003" userDrawn="1">
          <p15:clr>
            <a:srgbClr val="C35EA4"/>
          </p15:clr>
        </p15:guide>
        <p15:guide id="37" pos="5083" userDrawn="1">
          <p15:clr>
            <a:srgbClr val="C35EA4"/>
          </p15:clr>
        </p15:guide>
        <p15:guide id="38" pos="5230" userDrawn="1">
          <p15:clr>
            <a:srgbClr val="C35EA4"/>
          </p15:clr>
        </p15:guide>
        <p15:guide id="39" pos="6323" userDrawn="1">
          <p15:clr>
            <a:srgbClr val="C35EA4"/>
          </p15:clr>
        </p15:guide>
        <p15:guide id="40" pos="6469" userDrawn="1">
          <p15:clr>
            <a:srgbClr val="C35EA4"/>
          </p15:clr>
        </p15:guide>
        <p15:guide id="41" pos="269" userDrawn="1">
          <p15:clr>
            <a:srgbClr val="F26B43"/>
          </p15:clr>
        </p15:guide>
        <p15:guide id="42" pos="7565" userDrawn="1">
          <p15:clr>
            <a:srgbClr val="F26B43"/>
          </p15:clr>
        </p15:guide>
        <p15:guide id="43" orient="horz" pos="751" userDrawn="1">
          <p15:clr>
            <a:srgbClr val="5ACBF0"/>
          </p15:clr>
        </p15:guide>
        <p15:guide id="44" orient="horz" pos="1387" userDrawn="1">
          <p15:clr>
            <a:srgbClr val="5ACBF0"/>
          </p15:clr>
        </p15:guide>
        <p15:guide id="45" orient="horz" pos="605" userDrawn="1">
          <p15:clr>
            <a:srgbClr val="5ACBF0"/>
          </p15:clr>
        </p15:guide>
        <p15:guide id="46" orient="horz" pos="1514" userDrawn="1">
          <p15:clr>
            <a:srgbClr val="5ACBF0"/>
          </p15:clr>
        </p15:guide>
        <p15:guide id="47" orient="horz" pos="2130" userDrawn="1">
          <p15:clr>
            <a:srgbClr val="5ACBF0"/>
          </p15:clr>
        </p15:guide>
        <p15:guide id="48" orient="horz" pos="2299" userDrawn="1">
          <p15:clr>
            <a:srgbClr val="5ACBF0"/>
          </p15:clr>
        </p15:guide>
        <p15:guide id="49" orient="horz" pos="283" userDrawn="1">
          <p15:clr>
            <a:srgbClr val="F26B43"/>
          </p15:clr>
        </p15:guide>
        <p15:guide id="50" orient="horz" pos="4123" userDrawn="1">
          <p15:clr>
            <a:srgbClr val="F26B43"/>
          </p15:clr>
        </p15:guide>
        <p15:guide id="51" orient="horz" pos="2891" userDrawn="1">
          <p15:clr>
            <a:srgbClr val="5ACBF0"/>
          </p15:clr>
        </p15:guide>
        <p15:guide id="52" orient="horz" pos="3019" userDrawn="1">
          <p15:clr>
            <a:srgbClr val="5ACBF0"/>
          </p15:clr>
        </p15:guide>
        <p15:guide id="53" orient="horz" pos="3643" userDrawn="1">
          <p15:clr>
            <a:srgbClr val="5ACBF0"/>
          </p15:clr>
        </p15:guide>
        <p15:guide id="54" orient="horz" pos="3763"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image" Target="../media/image27.emf"/><Relationship Id="rId7" Type="http://schemas.openxmlformats.org/officeDocument/2006/relationships/image" Target="../media/image31.emf"/><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30.emf"/><Relationship Id="rId5" Type="http://schemas.openxmlformats.org/officeDocument/2006/relationships/image" Target="../media/image29.emf"/><Relationship Id="rId4" Type="http://schemas.openxmlformats.org/officeDocument/2006/relationships/image" Target="../media/image28.emf"/><Relationship Id="rId9" Type="http://schemas.openxmlformats.org/officeDocument/2006/relationships/image" Target="../media/image32.png"/></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42.emf"/><Relationship Id="rId5" Type="http://schemas.openxmlformats.org/officeDocument/2006/relationships/image" Target="../media/image41.emf"/><Relationship Id="rId4" Type="http://schemas.openxmlformats.org/officeDocument/2006/relationships/image" Target="../media/image40.emf"/></Relationships>
</file>

<file path=ppt/slides/_rels/slide2.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10.sv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8.wmf"/><Relationship Id="rId4" Type="http://schemas.openxmlformats.org/officeDocument/2006/relationships/image" Target="../media/image7.emf"/></Relationships>
</file>

<file path=ppt/slides/_rels/slide20.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47.svg"/><Relationship Id="rId3" Type="http://schemas.openxmlformats.org/officeDocument/2006/relationships/image" Target="../media/image9.png"/><Relationship Id="rId7" Type="http://schemas.openxmlformats.org/officeDocument/2006/relationships/image" Target="../media/image46.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45.svg"/><Relationship Id="rId5" Type="http://schemas.openxmlformats.org/officeDocument/2006/relationships/image" Target="../media/image44.png"/><Relationship Id="rId4" Type="http://schemas.openxmlformats.org/officeDocument/2006/relationships/image" Target="../media/image10.sv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image" Target="../media/image11.emf"/><Relationship Id="rId7" Type="http://schemas.openxmlformats.org/officeDocument/2006/relationships/image" Target="../media/image15.emf"/><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4.emf"/><Relationship Id="rId5" Type="http://schemas.openxmlformats.org/officeDocument/2006/relationships/image" Target="../media/image13.emf"/><Relationship Id="rId4" Type="http://schemas.openxmlformats.org/officeDocument/2006/relationships/image" Target="../media/image12.emf"/><Relationship Id="rId9" Type="http://schemas.openxmlformats.org/officeDocument/2006/relationships/image" Target="../media/image8.wmf"/></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8.emf"/><Relationship Id="rId7" Type="http://schemas.openxmlformats.org/officeDocument/2006/relationships/image" Target="../media/image22.emf"/><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1.emf"/><Relationship Id="rId5" Type="http://schemas.openxmlformats.org/officeDocument/2006/relationships/image" Target="../media/image20.emf"/><Relationship Id="rId4" Type="http://schemas.openxmlformats.org/officeDocument/2006/relationships/image" Target="../media/image19.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37278" y="1996068"/>
            <a:ext cx="5397466" cy="2415594"/>
          </a:xfrm>
        </p:spPr>
        <p:txBody>
          <a:bodyPr/>
          <a:lstStyle/>
          <a:p>
            <a:r>
              <a:rPr lang="en-US" dirty="0"/>
              <a:t>AZ-104T00A Module 01: Administer Identity</a:t>
            </a:r>
          </a:p>
        </p:txBody>
      </p:sp>
    </p:spTree>
    <p:extLst>
      <p:ext uri="{BB962C8B-B14F-4D97-AF65-F5344CB8AC3E}">
        <p14:creationId xmlns:p14="http://schemas.microsoft.com/office/powerpoint/2010/main" val="3635852913"/>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219861-43D6-4007-8BC8-319996D2B231}"/>
              </a:ext>
            </a:extLst>
          </p:cNvPr>
          <p:cNvSpPr>
            <a:spLocks noGrp="1"/>
          </p:cNvSpPr>
          <p:nvPr>
            <p:ph type="title"/>
          </p:nvPr>
        </p:nvSpPr>
        <p:spPr/>
        <p:txBody>
          <a:bodyPr/>
          <a:lstStyle/>
          <a:p>
            <a:r>
              <a:rPr lang="en-US" dirty="0">
                <a:solidFill>
                  <a:schemeClr val="tx1"/>
                </a:solidFill>
              </a:rPr>
              <a:t>Implement Self-Service Password Reset</a:t>
            </a:r>
          </a:p>
        </p:txBody>
      </p:sp>
      <p:sp>
        <p:nvSpPr>
          <p:cNvPr id="7" name="Rectangle 6">
            <a:extLst>
              <a:ext uri="{FF2B5EF4-FFF2-40B4-BE49-F238E27FC236}">
                <a16:creationId xmlns:a16="http://schemas.microsoft.com/office/drawing/2014/main" id="{3F1F1CD3-20FC-4FD2-8201-F3882DDF77F7}"/>
              </a:ext>
            </a:extLst>
          </p:cNvPr>
          <p:cNvSpPr/>
          <p:nvPr/>
        </p:nvSpPr>
        <p:spPr>
          <a:xfrm>
            <a:off x="427036" y="1192212"/>
            <a:ext cx="5427663" cy="1583486"/>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marL="341313" indent="-341313">
              <a:buFont typeface="+mj-lt"/>
              <a:buAutoNum type="arabicPeriod"/>
            </a:pPr>
            <a:r>
              <a:rPr lang="en-US" sz="2200" dirty="0">
                <a:solidFill>
                  <a:schemeClr val="tx1"/>
                </a:solidFill>
              </a:rPr>
              <a:t>Determine who can use self-service password reset</a:t>
            </a:r>
          </a:p>
        </p:txBody>
      </p:sp>
      <p:sp>
        <p:nvSpPr>
          <p:cNvPr id="6" name="Rectangle 5">
            <a:extLst>
              <a:ext uri="{FF2B5EF4-FFF2-40B4-BE49-F238E27FC236}">
                <a16:creationId xmlns:a16="http://schemas.microsoft.com/office/drawing/2014/main" id="{94E08866-4F9A-49F0-8AB9-BAB612DBBF50}"/>
              </a:ext>
            </a:extLst>
          </p:cNvPr>
          <p:cNvSpPr/>
          <p:nvPr/>
        </p:nvSpPr>
        <p:spPr>
          <a:xfrm>
            <a:off x="427036" y="3022977"/>
            <a:ext cx="5427663" cy="1583486"/>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marL="341313" indent="-341313">
              <a:buFont typeface="+mj-lt"/>
              <a:buAutoNum type="arabicPeriod" startAt="2"/>
            </a:pPr>
            <a:r>
              <a:rPr lang="en-US" sz="2200" dirty="0">
                <a:solidFill>
                  <a:schemeClr val="tx1"/>
                </a:solidFill>
              </a:rPr>
              <a:t>Choose the number of authentication methods required and the methods available (email, phone, questions)</a:t>
            </a:r>
          </a:p>
        </p:txBody>
      </p:sp>
      <p:sp>
        <p:nvSpPr>
          <p:cNvPr id="12" name="Rectangle 11">
            <a:extLst>
              <a:ext uri="{FF2B5EF4-FFF2-40B4-BE49-F238E27FC236}">
                <a16:creationId xmlns:a16="http://schemas.microsoft.com/office/drawing/2014/main" id="{B6C56357-4CF4-45A4-B285-5055AEC60FCA}"/>
              </a:ext>
            </a:extLst>
          </p:cNvPr>
          <p:cNvSpPr/>
          <p:nvPr/>
        </p:nvSpPr>
        <p:spPr>
          <a:xfrm>
            <a:off x="427036" y="4853743"/>
            <a:ext cx="5427663" cy="1583486"/>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marL="341313" indent="-341313">
              <a:buFont typeface="+mj-lt"/>
              <a:buAutoNum type="arabicPeriod" startAt="3"/>
            </a:pPr>
            <a:r>
              <a:rPr lang="en-US" sz="2200">
                <a:solidFill>
                  <a:schemeClr val="tx1"/>
                </a:solidFill>
              </a:rPr>
              <a:t>You can require users to register for SSPR (same process as MFA)</a:t>
            </a:r>
          </a:p>
        </p:txBody>
      </p:sp>
      <p:sp>
        <p:nvSpPr>
          <p:cNvPr id="11" name="Rectangle 10">
            <a:extLst>
              <a:ext uri="{FF2B5EF4-FFF2-40B4-BE49-F238E27FC236}">
                <a16:creationId xmlns:a16="http://schemas.microsoft.com/office/drawing/2014/main" id="{CB42AF4D-704C-438D-AE97-DB6FABEA8BAD}"/>
              </a:ext>
              <a:ext uri="{C183D7F6-B498-43B3-948B-1728B52AA6E4}">
                <adec:decorative xmlns:adec="http://schemas.microsoft.com/office/drawing/2017/decorative" val="1"/>
              </a:ext>
            </a:extLst>
          </p:cNvPr>
          <p:cNvSpPr/>
          <p:nvPr/>
        </p:nvSpPr>
        <p:spPr bwMode="auto">
          <a:xfrm>
            <a:off x="5994400" y="1192214"/>
            <a:ext cx="6015037" cy="5245016"/>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cs typeface="Segoe UI" pitchFamily="34" charset="0"/>
            </a:endParaRPr>
          </a:p>
        </p:txBody>
      </p:sp>
      <p:grpSp>
        <p:nvGrpSpPr>
          <p:cNvPr id="17" name="Group 16" descr="A screenshot of the Password Reset - Authentication Methods screen">
            <a:extLst>
              <a:ext uri="{FF2B5EF4-FFF2-40B4-BE49-F238E27FC236}">
                <a16:creationId xmlns:a16="http://schemas.microsoft.com/office/drawing/2014/main" id="{4ABEFD4D-A11C-414B-B7EB-BB79CD2FAF71}"/>
              </a:ext>
              <a:ext uri="{C183D7F6-B498-43B3-948B-1728B52AA6E4}">
                <adec:decorative xmlns:adec="http://schemas.microsoft.com/office/drawing/2017/decorative" val="0"/>
              </a:ext>
            </a:extLst>
          </p:cNvPr>
          <p:cNvGrpSpPr/>
          <p:nvPr/>
        </p:nvGrpSpPr>
        <p:grpSpPr>
          <a:xfrm>
            <a:off x="6722455" y="1320800"/>
            <a:ext cx="4873625" cy="5116429"/>
            <a:chOff x="6525750" y="1269207"/>
            <a:chExt cx="4952336" cy="5199061"/>
          </a:xfrm>
        </p:grpSpPr>
        <p:pic>
          <p:nvPicPr>
            <p:cNvPr id="13" name="Picture 4" descr="A screenshot of the Password Reset - Authentication Methods screen">
              <a:extLst>
                <a:ext uri="{FF2B5EF4-FFF2-40B4-BE49-F238E27FC236}">
                  <a16:creationId xmlns:a16="http://schemas.microsoft.com/office/drawing/2014/main" id="{395A84F5-6C98-451B-933A-19511FBA63A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65051" y="1269207"/>
              <a:ext cx="4613035" cy="5199061"/>
            </a:xfrm>
            <a:prstGeom prst="rect">
              <a:avLst/>
            </a:prstGeom>
          </p:spPr>
        </p:pic>
        <p:sp>
          <p:nvSpPr>
            <p:cNvPr id="14" name="Oval 13" descr="Legend indicating to Properties in image screenshot">
              <a:extLst>
                <a:ext uri="{FF2B5EF4-FFF2-40B4-BE49-F238E27FC236}">
                  <a16:creationId xmlns:a16="http://schemas.microsoft.com/office/drawing/2014/main" id="{44747B7A-8257-4EC5-9A11-05FEACFD69BB}"/>
                </a:ext>
              </a:extLst>
            </p:cNvPr>
            <p:cNvSpPr/>
            <p:nvPr/>
          </p:nvSpPr>
          <p:spPr>
            <a:xfrm>
              <a:off x="6525750" y="2448691"/>
              <a:ext cx="245807" cy="246888"/>
            </a:xfrm>
            <a:prstGeom prst="ellipse">
              <a:avLst/>
            </a:prstGeom>
            <a:solidFill>
              <a:schemeClr val="tx2"/>
            </a:solidFill>
            <a:ln>
              <a:solidFill>
                <a:schemeClr val="tx2">
                  <a:lumMod val="75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200" dirty="0">
                  <a:solidFill>
                    <a:schemeClr val="bg1"/>
                  </a:solidFill>
                  <a:latin typeface="+mj-lt"/>
                </a:rPr>
                <a:t>1</a:t>
              </a:r>
            </a:p>
          </p:txBody>
        </p:sp>
        <p:sp>
          <p:nvSpPr>
            <p:cNvPr id="15" name="Oval 14" descr="Legend indicating to Authentication methods in image screenshot">
              <a:extLst>
                <a:ext uri="{FF2B5EF4-FFF2-40B4-BE49-F238E27FC236}">
                  <a16:creationId xmlns:a16="http://schemas.microsoft.com/office/drawing/2014/main" id="{16D8761F-BA62-4056-88F5-DABEFB72F898}"/>
                </a:ext>
              </a:extLst>
            </p:cNvPr>
            <p:cNvSpPr/>
            <p:nvPr/>
          </p:nvSpPr>
          <p:spPr>
            <a:xfrm>
              <a:off x="6525750" y="2731143"/>
              <a:ext cx="245807" cy="246888"/>
            </a:xfrm>
            <a:prstGeom prst="ellipse">
              <a:avLst/>
            </a:prstGeom>
            <a:solidFill>
              <a:schemeClr val="tx2"/>
            </a:solidFill>
            <a:ln>
              <a:solidFill>
                <a:schemeClr val="tx2">
                  <a:lumMod val="75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200">
                  <a:solidFill>
                    <a:schemeClr val="bg1"/>
                  </a:solidFill>
                  <a:latin typeface="+mj-lt"/>
                </a:rPr>
                <a:t>2</a:t>
              </a:r>
            </a:p>
          </p:txBody>
        </p:sp>
        <p:sp>
          <p:nvSpPr>
            <p:cNvPr id="16" name="Oval 15" descr="Legend indicating to Registration in image screenshot">
              <a:extLst>
                <a:ext uri="{FF2B5EF4-FFF2-40B4-BE49-F238E27FC236}">
                  <a16:creationId xmlns:a16="http://schemas.microsoft.com/office/drawing/2014/main" id="{6A7389EC-C159-4B07-A7A1-C982BA83E56E}"/>
                </a:ext>
              </a:extLst>
            </p:cNvPr>
            <p:cNvSpPr/>
            <p:nvPr/>
          </p:nvSpPr>
          <p:spPr>
            <a:xfrm>
              <a:off x="6525750" y="3013596"/>
              <a:ext cx="245807" cy="246888"/>
            </a:xfrm>
            <a:prstGeom prst="ellipse">
              <a:avLst/>
            </a:prstGeom>
            <a:solidFill>
              <a:schemeClr val="tx2"/>
            </a:solidFill>
            <a:ln>
              <a:solidFill>
                <a:schemeClr val="tx2">
                  <a:lumMod val="75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200" dirty="0">
                  <a:solidFill>
                    <a:schemeClr val="bg1"/>
                  </a:solidFill>
                  <a:latin typeface="+mj-lt"/>
                </a:rPr>
                <a:t>3</a:t>
              </a:r>
            </a:p>
          </p:txBody>
        </p:sp>
      </p:grpSp>
    </p:spTree>
    <p:extLst>
      <p:ext uri="{BB962C8B-B14F-4D97-AF65-F5344CB8AC3E}">
        <p14:creationId xmlns:p14="http://schemas.microsoft.com/office/powerpoint/2010/main" val="985121570"/>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AEBD2-4AD6-4182-BF38-A3DE71D14CCF}"/>
              </a:ext>
            </a:extLst>
          </p:cNvPr>
          <p:cNvSpPr>
            <a:spLocks noGrp="1"/>
          </p:cNvSpPr>
          <p:nvPr>
            <p:ph type="title"/>
          </p:nvPr>
        </p:nvSpPr>
        <p:spPr/>
        <p:txBody>
          <a:bodyPr/>
          <a:lstStyle/>
          <a:p>
            <a:r>
              <a:rPr lang="en-US" dirty="0">
                <a:solidFill>
                  <a:schemeClr val="bg2">
                    <a:lumMod val="10000"/>
                  </a:schemeClr>
                </a:solidFill>
              </a:rPr>
              <a:t>Summary and Resources – Configure Azure Active Directory</a:t>
            </a:r>
          </a:p>
        </p:txBody>
      </p:sp>
      <p:sp>
        <p:nvSpPr>
          <p:cNvPr id="12" name="Rectangle 11">
            <a:extLst>
              <a:ext uri="{FF2B5EF4-FFF2-40B4-BE49-F238E27FC236}">
                <a16:creationId xmlns:a16="http://schemas.microsoft.com/office/drawing/2014/main" id="{616B814B-5D4E-416F-AE83-E9B3AC11932E}"/>
              </a:ext>
            </a:extLst>
          </p:cNvPr>
          <p:cNvSpPr/>
          <p:nvPr/>
        </p:nvSpPr>
        <p:spPr bwMode="auto">
          <a:xfrm>
            <a:off x="427039" y="1385888"/>
            <a:ext cx="4297362" cy="64008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algn="ctr"/>
            <a:r>
              <a:rPr lang="en-US" sz="2000" dirty="0">
                <a:latin typeface="+mj-lt"/>
              </a:rPr>
              <a:t>Knowledge Check</a:t>
            </a:r>
          </a:p>
        </p:txBody>
      </p:sp>
      <p:sp>
        <p:nvSpPr>
          <p:cNvPr id="13" name="Rectangle 12">
            <a:extLst>
              <a:ext uri="{FF2B5EF4-FFF2-40B4-BE49-F238E27FC236}">
                <a16:creationId xmlns:a16="http://schemas.microsoft.com/office/drawing/2014/main" id="{C85B5353-A05B-4F9F-93B3-4523D0B7E89B}"/>
              </a:ext>
            </a:extLst>
          </p:cNvPr>
          <p:cNvSpPr/>
          <p:nvPr/>
        </p:nvSpPr>
        <p:spPr bwMode="auto">
          <a:xfrm>
            <a:off x="4876800" y="1385888"/>
            <a:ext cx="7148540" cy="64008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000">
                <a:latin typeface="+mj-lt"/>
              </a:rPr>
              <a:t>Microsoft Learn Modules (docs.microsoft.com/Learn)</a:t>
            </a:r>
          </a:p>
        </p:txBody>
      </p:sp>
      <p:cxnSp>
        <p:nvCxnSpPr>
          <p:cNvPr id="28" name="Straight Connector 27">
            <a:extLst>
              <a:ext uri="{FF2B5EF4-FFF2-40B4-BE49-F238E27FC236}">
                <a16:creationId xmlns:a16="http://schemas.microsoft.com/office/drawing/2014/main" id="{3AFA1F8C-A0BC-4C3E-8230-2FFAA5369191}"/>
              </a:ext>
              <a:ext uri="{C183D7F6-B498-43B3-948B-1728B52AA6E4}">
                <adec:decorative xmlns:adec="http://schemas.microsoft.com/office/drawing/2017/decorative" val="1"/>
              </a:ext>
            </a:extLst>
          </p:cNvPr>
          <p:cNvCxnSpPr>
            <a:cxnSpLocks/>
          </p:cNvCxnSpPr>
          <p:nvPr/>
        </p:nvCxnSpPr>
        <p:spPr>
          <a:xfrm>
            <a:off x="4876800" y="2764118"/>
            <a:ext cx="713214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02804F6D-1590-44EB-B839-709E184FBF58}"/>
              </a:ext>
              <a:ext uri="{C183D7F6-B498-43B3-948B-1728B52AA6E4}">
                <adec:decorative xmlns:adec="http://schemas.microsoft.com/office/drawing/2017/decorative" val="1"/>
              </a:ext>
            </a:extLst>
          </p:cNvPr>
          <p:cNvCxnSpPr>
            <a:cxnSpLocks/>
          </p:cNvCxnSpPr>
          <p:nvPr/>
        </p:nvCxnSpPr>
        <p:spPr>
          <a:xfrm>
            <a:off x="4876800" y="3437616"/>
            <a:ext cx="713214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07D8E708-0375-4BE4-AA33-254D0233BCB2}"/>
              </a:ext>
            </a:extLst>
          </p:cNvPr>
          <p:cNvSpPr/>
          <p:nvPr/>
        </p:nvSpPr>
        <p:spPr>
          <a:xfrm>
            <a:off x="4801526" y="2021087"/>
            <a:ext cx="7132144" cy="82296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marL="0" lvl="0" indent="0" algn="l" defTabSz="800100">
              <a:lnSpc>
                <a:spcPct val="90000"/>
              </a:lnSpc>
              <a:spcBef>
                <a:spcPct val="0"/>
              </a:spcBef>
              <a:spcAft>
                <a:spcPct val="35000"/>
              </a:spcAft>
              <a:buNone/>
            </a:pPr>
            <a:r>
              <a:rPr lang="en-US" sz="1800" kern="1200" dirty="0">
                <a:solidFill>
                  <a:schemeClr val="tx1"/>
                </a:solidFill>
              </a:rPr>
              <a:t>Allow users to reset their password with Azure Active Directory</a:t>
            </a:r>
            <a:br>
              <a:rPr lang="en-US" sz="1800" kern="1200" dirty="0">
                <a:solidFill>
                  <a:schemeClr val="tx1"/>
                </a:solidFill>
              </a:rPr>
            </a:br>
            <a:r>
              <a:rPr lang="en-US" sz="1800" kern="1200" dirty="0">
                <a:solidFill>
                  <a:schemeClr val="tx1"/>
                </a:solidFill>
              </a:rPr>
              <a:t>self-service password reset</a:t>
            </a:r>
            <a:endParaRPr lang="en-IN" sz="1800" kern="1200" dirty="0">
              <a:solidFill>
                <a:schemeClr val="tx1"/>
              </a:solidFill>
            </a:endParaRPr>
          </a:p>
        </p:txBody>
      </p:sp>
      <p:pic>
        <p:nvPicPr>
          <p:cNvPr id="3" name="Picture 2">
            <a:extLst>
              <a:ext uri="{FF2B5EF4-FFF2-40B4-BE49-F238E27FC236}">
                <a16:creationId xmlns:a16="http://schemas.microsoft.com/office/drawing/2014/main" id="{C6A6500B-AD98-4754-B815-30E4444B4EBD}"/>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41597" y="2794850"/>
            <a:ext cx="1494645" cy="2173707"/>
          </a:xfrm>
          <a:prstGeom prst="rect">
            <a:avLst/>
          </a:prstGeom>
        </p:spPr>
      </p:pic>
      <p:sp>
        <p:nvSpPr>
          <p:cNvPr id="14" name="TextBox 13">
            <a:extLst>
              <a:ext uri="{FF2B5EF4-FFF2-40B4-BE49-F238E27FC236}">
                <a16:creationId xmlns:a16="http://schemas.microsoft.com/office/drawing/2014/main" id="{2E7D642F-A854-4E49-941C-2BB00DF51409}"/>
              </a:ext>
            </a:extLst>
          </p:cNvPr>
          <p:cNvSpPr txBox="1"/>
          <p:nvPr/>
        </p:nvSpPr>
        <p:spPr>
          <a:xfrm>
            <a:off x="4801525" y="2791285"/>
            <a:ext cx="6642329" cy="646331"/>
          </a:xfrm>
          <a:prstGeom prst="rect">
            <a:avLst/>
          </a:prstGeom>
          <a:noFill/>
        </p:spPr>
        <p:txBody>
          <a:bodyPr wrap="square">
            <a:spAutoFit/>
          </a:bodyPr>
          <a:lstStyle/>
          <a:p>
            <a:r>
              <a:rPr lang="en-US" dirty="0"/>
              <a:t>Manage device identity with Azure AD join and Enterprise State Roaming</a:t>
            </a:r>
          </a:p>
        </p:txBody>
      </p:sp>
    </p:spTree>
    <p:extLst>
      <p:ext uri="{BB962C8B-B14F-4D97-AF65-F5344CB8AC3E}">
        <p14:creationId xmlns:p14="http://schemas.microsoft.com/office/powerpoint/2010/main" val="2453630756"/>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a:xfrm>
            <a:off x="596951" y="2998664"/>
            <a:ext cx="9070923" cy="997196"/>
          </a:xfrm>
        </p:spPr>
        <p:txBody>
          <a:bodyPr/>
          <a:lstStyle/>
          <a:p>
            <a:r>
              <a:rPr lang="en-US" dirty="0"/>
              <a:t>Lesson 02: Configure User and Group Accounts</a:t>
            </a:r>
          </a:p>
        </p:txBody>
      </p:sp>
      <p:pic>
        <p:nvPicPr>
          <p:cNvPr id="6" name="Picture 5" descr="Icon of two people">
            <a:extLst>
              <a:ext uri="{FF2B5EF4-FFF2-40B4-BE49-F238E27FC236}">
                <a16:creationId xmlns:a16="http://schemas.microsoft.com/office/drawing/2014/main" id="{7746F07D-A897-4015-81E8-EA649193E7E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82109" y="2781637"/>
            <a:ext cx="1442020" cy="1442020"/>
          </a:xfrm>
          <a:prstGeom prst="rect">
            <a:avLst/>
          </a:prstGeom>
        </p:spPr>
      </p:pic>
    </p:spTree>
    <p:extLst>
      <p:ext uri="{BB962C8B-B14F-4D97-AF65-F5344CB8AC3E}">
        <p14:creationId xmlns:p14="http://schemas.microsoft.com/office/powerpoint/2010/main" val="1497426508"/>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506FB1-ADCB-44A6-A586-4BE06B83C4E8}"/>
              </a:ext>
            </a:extLst>
          </p:cNvPr>
          <p:cNvSpPr>
            <a:spLocks noGrp="1"/>
          </p:cNvSpPr>
          <p:nvPr>
            <p:ph type="title"/>
          </p:nvPr>
        </p:nvSpPr>
        <p:spPr>
          <a:xfrm>
            <a:off x="465139" y="2676527"/>
            <a:ext cx="2335170" cy="1641475"/>
          </a:xfrm>
        </p:spPr>
        <p:txBody>
          <a:bodyPr/>
          <a:lstStyle/>
          <a:p>
            <a:r>
              <a:rPr lang="en-US" dirty="0"/>
              <a:t>Configure User and Group Accounts Introduction</a:t>
            </a:r>
          </a:p>
        </p:txBody>
      </p:sp>
      <p:sp>
        <p:nvSpPr>
          <p:cNvPr id="5" name="Rectangle 4">
            <a:extLst>
              <a:ext uri="{FF2B5EF4-FFF2-40B4-BE49-F238E27FC236}">
                <a16:creationId xmlns:a16="http://schemas.microsoft.com/office/drawing/2014/main" id="{3F05FDA1-1599-4684-A051-18A6974A3B6D}"/>
              </a:ext>
            </a:extLst>
          </p:cNvPr>
          <p:cNvSpPr/>
          <p:nvPr/>
        </p:nvSpPr>
        <p:spPr bwMode="auto">
          <a:xfrm>
            <a:off x="4530176" y="361766"/>
            <a:ext cx="4649745" cy="438906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200000"/>
              </a:lnSpc>
            </a:pPr>
            <a:r>
              <a:rPr lang="en-US" sz="2200" dirty="0">
                <a:solidFill>
                  <a:schemeClr val="tx1"/>
                </a:solidFill>
              </a:rPr>
              <a:t>Create User Accounts</a:t>
            </a:r>
          </a:p>
          <a:p>
            <a:pPr>
              <a:lnSpc>
                <a:spcPct val="200000"/>
              </a:lnSpc>
            </a:pPr>
            <a:r>
              <a:rPr lang="en-US" sz="2200" dirty="0">
                <a:solidFill>
                  <a:schemeClr val="tx1"/>
                </a:solidFill>
              </a:rPr>
              <a:t>Manage User Accounts</a:t>
            </a:r>
          </a:p>
          <a:p>
            <a:pPr>
              <a:lnSpc>
                <a:spcPct val="200000"/>
              </a:lnSpc>
            </a:pPr>
            <a:r>
              <a:rPr lang="en-US" sz="2200" dirty="0">
                <a:solidFill>
                  <a:schemeClr val="tx1"/>
                </a:solidFill>
              </a:rPr>
              <a:t>Create Bulk Accounts</a:t>
            </a:r>
          </a:p>
          <a:p>
            <a:pPr>
              <a:lnSpc>
                <a:spcPct val="200000"/>
              </a:lnSpc>
            </a:pPr>
            <a:r>
              <a:rPr lang="en-US" sz="2200" dirty="0">
                <a:solidFill>
                  <a:schemeClr val="tx1"/>
                </a:solidFill>
              </a:rPr>
              <a:t>Create Group Accounts</a:t>
            </a:r>
          </a:p>
          <a:p>
            <a:pPr>
              <a:lnSpc>
                <a:spcPct val="200000"/>
              </a:lnSpc>
            </a:pPr>
            <a:r>
              <a:rPr lang="en-US" sz="2200" dirty="0">
                <a:solidFill>
                  <a:schemeClr val="tx1"/>
                </a:solidFill>
              </a:rPr>
              <a:t>Create Administrative Units</a:t>
            </a:r>
          </a:p>
          <a:p>
            <a:pPr>
              <a:lnSpc>
                <a:spcPct val="200000"/>
              </a:lnSpc>
            </a:pPr>
            <a:r>
              <a:rPr lang="en-US" sz="2200" dirty="0">
                <a:solidFill>
                  <a:schemeClr val="tx1"/>
                </a:solidFill>
              </a:rPr>
              <a:t>Demonstration – Users and Groups</a:t>
            </a:r>
          </a:p>
          <a:p>
            <a:pPr>
              <a:lnSpc>
                <a:spcPct val="200000"/>
              </a:lnSpc>
            </a:pPr>
            <a:r>
              <a:rPr lang="en-US" sz="2200" dirty="0">
                <a:solidFill>
                  <a:schemeClr val="tx1"/>
                </a:solidFill>
              </a:rPr>
              <a:t>Summary and Resources </a:t>
            </a:r>
          </a:p>
        </p:txBody>
      </p:sp>
      <p:pic>
        <p:nvPicPr>
          <p:cNvPr id="13" name="Picture 12">
            <a:extLst>
              <a:ext uri="{FF2B5EF4-FFF2-40B4-BE49-F238E27FC236}">
                <a16:creationId xmlns:a16="http://schemas.microsoft.com/office/drawing/2014/main" id="{A13BE26B-1169-4C96-9624-3AA9A7FACC00}"/>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66601" y="386767"/>
            <a:ext cx="548354" cy="536852"/>
          </a:xfrm>
          <a:prstGeom prst="rect">
            <a:avLst/>
          </a:prstGeom>
        </p:spPr>
      </p:pic>
      <p:pic>
        <p:nvPicPr>
          <p:cNvPr id="14" name="Picture 13">
            <a:extLst>
              <a:ext uri="{FF2B5EF4-FFF2-40B4-BE49-F238E27FC236}">
                <a16:creationId xmlns:a16="http://schemas.microsoft.com/office/drawing/2014/main" id="{004B2CEB-3CA3-4502-A605-34738E1A69D4}"/>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66601" y="1034979"/>
            <a:ext cx="548354" cy="536852"/>
          </a:xfrm>
          <a:prstGeom prst="rect">
            <a:avLst/>
          </a:prstGeom>
        </p:spPr>
      </p:pic>
      <p:pic>
        <p:nvPicPr>
          <p:cNvPr id="15" name="Picture 14">
            <a:extLst>
              <a:ext uri="{FF2B5EF4-FFF2-40B4-BE49-F238E27FC236}">
                <a16:creationId xmlns:a16="http://schemas.microsoft.com/office/drawing/2014/main" id="{059EA2D1-9E59-40A4-B1CE-2C40C0D7A518}"/>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66601" y="1683190"/>
            <a:ext cx="548354" cy="536852"/>
          </a:xfrm>
          <a:prstGeom prst="rect">
            <a:avLst/>
          </a:prstGeom>
        </p:spPr>
      </p:pic>
      <p:pic>
        <p:nvPicPr>
          <p:cNvPr id="16" name="Picture 15">
            <a:extLst>
              <a:ext uri="{FF2B5EF4-FFF2-40B4-BE49-F238E27FC236}">
                <a16:creationId xmlns:a16="http://schemas.microsoft.com/office/drawing/2014/main" id="{7AC072D5-8F8B-400F-89D5-C54DE7C0885E}"/>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65795" y="2397875"/>
            <a:ext cx="548354" cy="536852"/>
          </a:xfrm>
          <a:prstGeom prst="rect">
            <a:avLst/>
          </a:prstGeom>
        </p:spPr>
      </p:pic>
      <p:pic>
        <p:nvPicPr>
          <p:cNvPr id="57" name="Picture 56">
            <a:extLst>
              <a:ext uri="{FF2B5EF4-FFF2-40B4-BE49-F238E27FC236}">
                <a16:creationId xmlns:a16="http://schemas.microsoft.com/office/drawing/2014/main" id="{9FA5692D-EDBC-4250-83DC-C8E7DA6EFF82}"/>
              </a:ex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66601" y="3748976"/>
            <a:ext cx="548354" cy="536852"/>
          </a:xfrm>
          <a:prstGeom prst="rect">
            <a:avLst/>
          </a:prstGeom>
        </p:spPr>
      </p:pic>
      <p:grpSp>
        <p:nvGrpSpPr>
          <p:cNvPr id="17" name="Group 16">
            <a:extLst>
              <a:ext uri="{FF2B5EF4-FFF2-40B4-BE49-F238E27FC236}">
                <a16:creationId xmlns:a16="http://schemas.microsoft.com/office/drawing/2014/main" id="{8DEF1B20-8388-4EC6-AA44-FCFECB9A9413}"/>
              </a:ext>
              <a:ext uri="{C183D7F6-B498-43B3-948B-1728B52AA6E4}">
                <adec:decorative xmlns:adec="http://schemas.microsoft.com/office/drawing/2017/decorative" val="1"/>
              </a:ext>
            </a:extLst>
          </p:cNvPr>
          <p:cNvGrpSpPr/>
          <p:nvPr/>
        </p:nvGrpSpPr>
        <p:grpSpPr>
          <a:xfrm>
            <a:off x="3766601" y="4422327"/>
            <a:ext cx="548354" cy="483595"/>
            <a:chOff x="10493727" y="625999"/>
            <a:chExt cx="519000" cy="503150"/>
          </a:xfrm>
        </p:grpSpPr>
        <p:pic>
          <p:nvPicPr>
            <p:cNvPr id="19" name="Picture 18">
              <a:extLst>
                <a:ext uri="{FF2B5EF4-FFF2-40B4-BE49-F238E27FC236}">
                  <a16:creationId xmlns:a16="http://schemas.microsoft.com/office/drawing/2014/main" id="{C2A60FCD-E531-4C26-9664-D2320823FDC3}"/>
                </a:ext>
              </a:extLst>
            </p:cNvPr>
            <p:cNvPicPr>
              <a:picLocks noChangeAspect="1"/>
            </p:cNvPicPr>
            <p:nvPr/>
          </p:nvPicPr>
          <p:blipFill>
            <a:blip r:embed="rId8"/>
            <a:stretch>
              <a:fillRect/>
            </a:stretch>
          </p:blipFill>
          <p:spPr>
            <a:xfrm>
              <a:off x="10493727" y="625999"/>
              <a:ext cx="519000" cy="503150"/>
            </a:xfrm>
            <a:prstGeom prst="rect">
              <a:avLst/>
            </a:prstGeom>
          </p:spPr>
        </p:pic>
        <p:grpSp>
          <p:nvGrpSpPr>
            <p:cNvPr id="21" name="Group 20">
              <a:extLst>
                <a:ext uri="{FF2B5EF4-FFF2-40B4-BE49-F238E27FC236}">
                  <a16:creationId xmlns:a16="http://schemas.microsoft.com/office/drawing/2014/main" id="{0AB417C5-EF29-45A0-97CF-CAF256D70CAE}"/>
                </a:ext>
              </a:extLst>
            </p:cNvPr>
            <p:cNvGrpSpPr/>
            <p:nvPr/>
          </p:nvGrpSpPr>
          <p:grpSpPr>
            <a:xfrm>
              <a:off x="10604345" y="727773"/>
              <a:ext cx="297764" cy="272864"/>
              <a:chOff x="3876178" y="3413953"/>
              <a:chExt cx="297764" cy="255320"/>
            </a:xfrm>
          </p:grpSpPr>
          <p:sp>
            <p:nvSpPr>
              <p:cNvPr id="22" name="Freeform: Shape 21">
                <a:extLst>
                  <a:ext uri="{FF2B5EF4-FFF2-40B4-BE49-F238E27FC236}">
                    <a16:creationId xmlns:a16="http://schemas.microsoft.com/office/drawing/2014/main" id="{AF3B8C99-623D-4C86-8562-1FF722BD8FC6}"/>
                  </a:ext>
                </a:extLst>
              </p:cNvPr>
              <p:cNvSpPr/>
              <p:nvPr/>
            </p:nvSpPr>
            <p:spPr>
              <a:xfrm>
                <a:off x="4062866"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D4CE08FE-2382-4850-B4F5-97EB942B4F89}"/>
                  </a:ext>
                </a:extLst>
              </p:cNvPr>
              <p:cNvSpPr/>
              <p:nvPr/>
            </p:nvSpPr>
            <p:spPr>
              <a:xfrm>
                <a:off x="4087044"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50E6FF"/>
              </a:solidFill>
              <a:ln w="5008"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9269BC25-5E1F-4302-8933-87CA08A38C45}"/>
                  </a:ext>
                </a:extLst>
              </p:cNvPr>
              <p:cNvSpPr/>
              <p:nvPr/>
            </p:nvSpPr>
            <p:spPr>
              <a:xfrm>
                <a:off x="3969260" y="3485131"/>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798C1914-A496-4AF7-8307-BB2CEED61D9C}"/>
                  </a:ext>
                </a:extLst>
              </p:cNvPr>
              <p:cNvSpPr/>
              <p:nvPr/>
            </p:nvSpPr>
            <p:spPr>
              <a:xfrm>
                <a:off x="3993444" y="3413953"/>
                <a:ext cx="61709" cy="57699"/>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0078D7"/>
              </a:solidFill>
              <a:ln w="5008"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08B23017-9431-4BDD-9A01-E54B3D81006C}"/>
                  </a:ext>
                </a:extLst>
              </p:cNvPr>
              <p:cNvSpPr/>
              <p:nvPr/>
            </p:nvSpPr>
            <p:spPr>
              <a:xfrm>
                <a:off x="3969260" y="361734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5DCF656D-CC7F-4E04-9066-AB048DFAE0AC}"/>
                  </a:ext>
                </a:extLst>
              </p:cNvPr>
              <p:cNvSpPr/>
              <p:nvPr/>
            </p:nvSpPr>
            <p:spPr>
              <a:xfrm>
                <a:off x="3993444" y="3546188"/>
                <a:ext cx="61709" cy="57699"/>
              </a:xfrm>
              <a:custGeom>
                <a:avLst/>
                <a:gdLst>
                  <a:gd name="connsiteX0" fmla="*/ 102398 w 101142"/>
                  <a:gd name="connsiteY0" fmla="*/ 52196 h 101141"/>
                  <a:gd name="connsiteX1" fmla="*/ 52196 w 101142"/>
                  <a:gd name="connsiteY1" fmla="*/ 102398 h 101141"/>
                  <a:gd name="connsiteX2" fmla="*/ 1994 w 101142"/>
                  <a:gd name="connsiteY2" fmla="*/ 52196 h 101141"/>
                  <a:gd name="connsiteX3" fmla="*/ 52196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8"/>
                      <a:pt x="52196" y="102398"/>
                    </a:cubicBezTo>
                    <a:cubicBezTo>
                      <a:pt x="24496" y="102398"/>
                      <a:pt x="1994" y="79896"/>
                      <a:pt x="1994" y="52196"/>
                    </a:cubicBezTo>
                    <a:cubicBezTo>
                      <a:pt x="1994" y="24496"/>
                      <a:pt x="24496" y="1994"/>
                      <a:pt x="52196" y="1994"/>
                    </a:cubicBezTo>
                    <a:cubicBezTo>
                      <a:pt x="79896" y="1994"/>
                      <a:pt x="102398" y="24410"/>
                      <a:pt x="102398" y="52196"/>
                    </a:cubicBezTo>
                    <a:close/>
                  </a:path>
                </a:pathLst>
              </a:custGeom>
              <a:solidFill>
                <a:srgbClr val="50E6FF"/>
              </a:solidFill>
              <a:ln w="5008"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F57D9E1E-F236-4844-92AC-F83926B7B2A8}"/>
                  </a:ext>
                </a:extLst>
              </p:cNvPr>
              <p:cNvSpPr/>
              <p:nvPr/>
            </p:nvSpPr>
            <p:spPr>
              <a:xfrm>
                <a:off x="3876178"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D1D337C0-D119-426F-B939-778E9299FA3F}"/>
                  </a:ext>
                </a:extLst>
              </p:cNvPr>
              <p:cNvSpPr/>
              <p:nvPr/>
            </p:nvSpPr>
            <p:spPr>
              <a:xfrm>
                <a:off x="3900362"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0078D7"/>
              </a:solidFill>
              <a:ln w="5008" cap="flat">
                <a:noFill/>
                <a:prstDash val="solid"/>
                <a:miter/>
              </a:ln>
            </p:spPr>
            <p:txBody>
              <a:bodyPr rtlCol="0" anchor="ctr"/>
              <a:lstStyle/>
              <a:p>
                <a:endParaRPr lang="en-US"/>
              </a:p>
            </p:txBody>
          </p:sp>
        </p:grpSp>
      </p:grpSp>
      <p:pic>
        <p:nvPicPr>
          <p:cNvPr id="38" name="Picture 37">
            <a:extLst>
              <a:ext uri="{FF2B5EF4-FFF2-40B4-BE49-F238E27FC236}">
                <a16:creationId xmlns:a16="http://schemas.microsoft.com/office/drawing/2014/main" id="{C91517EB-CA3F-46E9-987B-428FCF151086}"/>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3779271" y="3112560"/>
            <a:ext cx="554453" cy="536851"/>
          </a:xfrm>
          <a:prstGeom prst="rect">
            <a:avLst/>
          </a:prstGeom>
        </p:spPr>
      </p:pic>
    </p:spTree>
    <p:extLst>
      <p:ext uri="{BB962C8B-B14F-4D97-AF65-F5344CB8AC3E}">
        <p14:creationId xmlns:p14="http://schemas.microsoft.com/office/powerpoint/2010/main" val="2837291226"/>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Create User Accounts</a:t>
            </a:r>
          </a:p>
        </p:txBody>
      </p:sp>
      <p:sp>
        <p:nvSpPr>
          <p:cNvPr id="5" name="Rectangle 4">
            <a:extLst>
              <a:ext uri="{FF2B5EF4-FFF2-40B4-BE49-F238E27FC236}">
                <a16:creationId xmlns:a16="http://schemas.microsoft.com/office/drawing/2014/main" id="{0341C1F6-FE65-4AC2-B74A-E7845BC7DBB4}"/>
              </a:ext>
              <a:ext uri="{C183D7F6-B498-43B3-948B-1728B52AA6E4}">
                <adec:decorative xmlns:adec="http://schemas.microsoft.com/office/drawing/2017/decorative" val="1"/>
              </a:ext>
            </a:extLst>
          </p:cNvPr>
          <p:cNvSpPr/>
          <p:nvPr/>
        </p:nvSpPr>
        <p:spPr bwMode="auto">
          <a:xfrm>
            <a:off x="415925" y="1339092"/>
            <a:ext cx="11582400" cy="3604231"/>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cs typeface="Segoe UI" pitchFamily="34" charset="0"/>
            </a:endParaRPr>
          </a:p>
        </p:txBody>
      </p:sp>
      <p:sp>
        <p:nvSpPr>
          <p:cNvPr id="9" name="Rectangle 8">
            <a:extLst>
              <a:ext uri="{FF2B5EF4-FFF2-40B4-BE49-F238E27FC236}">
                <a16:creationId xmlns:a16="http://schemas.microsoft.com/office/drawing/2014/main" id="{4DB90E1B-7A16-4229-8700-4DB851D1FD93}"/>
              </a:ext>
            </a:extLst>
          </p:cNvPr>
          <p:cNvSpPr/>
          <p:nvPr/>
        </p:nvSpPr>
        <p:spPr>
          <a:xfrm>
            <a:off x="427038" y="5225938"/>
            <a:ext cx="2735776" cy="1241365"/>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r>
              <a:rPr lang="en-US" sz="2000" dirty="0">
                <a:solidFill>
                  <a:schemeClr val="tx1"/>
                </a:solidFill>
              </a:rPr>
              <a:t>All users must</a:t>
            </a:r>
            <a:br>
              <a:rPr lang="en-US" sz="2000" dirty="0">
                <a:solidFill>
                  <a:schemeClr val="tx1"/>
                </a:solidFill>
              </a:rPr>
            </a:br>
            <a:r>
              <a:rPr lang="en-US" sz="2000" dirty="0">
                <a:solidFill>
                  <a:schemeClr val="tx1"/>
                </a:solidFill>
              </a:rPr>
              <a:t>have an account</a:t>
            </a:r>
          </a:p>
        </p:txBody>
      </p:sp>
      <p:sp>
        <p:nvSpPr>
          <p:cNvPr id="10" name="Rectangle 9">
            <a:extLst>
              <a:ext uri="{FF2B5EF4-FFF2-40B4-BE49-F238E27FC236}">
                <a16:creationId xmlns:a16="http://schemas.microsoft.com/office/drawing/2014/main" id="{312D2E04-3872-446E-A1C2-2AEBC0880E73}"/>
              </a:ext>
            </a:extLst>
          </p:cNvPr>
          <p:cNvSpPr/>
          <p:nvPr/>
        </p:nvSpPr>
        <p:spPr>
          <a:xfrm>
            <a:off x="3290859" y="5225938"/>
            <a:ext cx="4295266" cy="1241365"/>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r>
              <a:rPr lang="en-US" sz="2000" dirty="0">
                <a:solidFill>
                  <a:schemeClr val="tx1"/>
                </a:solidFill>
              </a:rPr>
              <a:t>The account is used for authentication and authorization</a:t>
            </a:r>
          </a:p>
        </p:txBody>
      </p:sp>
      <p:sp>
        <p:nvSpPr>
          <p:cNvPr id="11" name="Rectangle 10">
            <a:extLst>
              <a:ext uri="{FF2B5EF4-FFF2-40B4-BE49-F238E27FC236}">
                <a16:creationId xmlns:a16="http://schemas.microsoft.com/office/drawing/2014/main" id="{1583D988-E643-436F-981E-8AC471424EFA}"/>
              </a:ext>
            </a:extLst>
          </p:cNvPr>
          <p:cNvSpPr/>
          <p:nvPr/>
        </p:nvSpPr>
        <p:spPr>
          <a:xfrm>
            <a:off x="7714171" y="5225938"/>
            <a:ext cx="4295266" cy="1241365"/>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r>
              <a:rPr lang="en-US" sz="2000" dirty="0">
                <a:solidFill>
                  <a:schemeClr val="tx1"/>
                </a:solidFill>
              </a:rPr>
              <a:t>Each user account has additional properties</a:t>
            </a:r>
          </a:p>
        </p:txBody>
      </p:sp>
      <p:pic>
        <p:nvPicPr>
          <p:cNvPr id="4" name="Picture 3" descr="Screenshot All Users page with Name, User principal name, user type and directory synhed.">
            <a:extLst>
              <a:ext uri="{FF2B5EF4-FFF2-40B4-BE49-F238E27FC236}">
                <a16:creationId xmlns:a16="http://schemas.microsoft.com/office/drawing/2014/main" id="{1626AC27-8EDB-494D-884B-FA00BE41958A}"/>
              </a:ext>
            </a:extLst>
          </p:cNvPr>
          <p:cNvPicPr>
            <a:picLocks noChangeAspect="1"/>
          </p:cNvPicPr>
          <p:nvPr/>
        </p:nvPicPr>
        <p:blipFill>
          <a:blip r:embed="rId3"/>
          <a:stretch>
            <a:fillRect/>
          </a:stretch>
        </p:blipFill>
        <p:spPr>
          <a:xfrm>
            <a:off x="503247" y="1768586"/>
            <a:ext cx="11429979" cy="2561417"/>
          </a:xfrm>
          <a:prstGeom prst="rect">
            <a:avLst/>
          </a:prstGeom>
        </p:spPr>
      </p:pic>
    </p:spTree>
    <p:extLst>
      <p:ext uri="{BB962C8B-B14F-4D97-AF65-F5344CB8AC3E}">
        <p14:creationId xmlns:p14="http://schemas.microsoft.com/office/powerpoint/2010/main" val="2639477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Manage User Accounts</a:t>
            </a:r>
          </a:p>
        </p:txBody>
      </p:sp>
      <p:sp>
        <p:nvSpPr>
          <p:cNvPr id="6" name="Rectangle 5">
            <a:extLst>
              <a:ext uri="{FF2B5EF4-FFF2-40B4-BE49-F238E27FC236}">
                <a16:creationId xmlns:a16="http://schemas.microsoft.com/office/drawing/2014/main" id="{70DC4905-B92A-4ECC-8463-BF58A01BC2F6}"/>
              </a:ext>
              <a:ext uri="{C183D7F6-B498-43B3-948B-1728B52AA6E4}">
                <adec:decorative xmlns:adec="http://schemas.microsoft.com/office/drawing/2017/decorative" val="1"/>
              </a:ext>
            </a:extLst>
          </p:cNvPr>
          <p:cNvSpPr/>
          <p:nvPr/>
        </p:nvSpPr>
        <p:spPr bwMode="auto">
          <a:xfrm>
            <a:off x="427038" y="1192212"/>
            <a:ext cx="11582400" cy="3731331"/>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cs typeface="Segoe UI" pitchFamily="34" charset="0"/>
            </a:endParaRPr>
          </a:p>
        </p:txBody>
      </p:sp>
      <p:pic>
        <p:nvPicPr>
          <p:cNvPr id="26" name="Picture 4" descr="Screenshot of the Add user tool bar including new user, new guest user, bulk create, bulk invite, bulk delete, download users, refresh, reset password, multi-factor authentication, and delete user">
            <a:extLst>
              <a:ext uri="{FF2B5EF4-FFF2-40B4-BE49-F238E27FC236}">
                <a16:creationId xmlns:a16="http://schemas.microsoft.com/office/drawing/2014/main" id="{80E4A273-CB51-4B65-AB73-0887DB31C4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3366" y="1455159"/>
            <a:ext cx="11009745" cy="462273"/>
          </a:xfrm>
          <a:prstGeom prst="rect">
            <a:avLst/>
          </a:prstGeom>
        </p:spPr>
      </p:pic>
      <p:pic>
        <p:nvPicPr>
          <p:cNvPr id="27" name="Picture 26" descr="Screenshot of the new user page. Two radio buttons are shown. One for Create User and one for Invite User">
            <a:extLst>
              <a:ext uri="{FF2B5EF4-FFF2-40B4-BE49-F238E27FC236}">
                <a16:creationId xmlns:a16="http://schemas.microsoft.com/office/drawing/2014/main" id="{F7D331FB-EBD2-431F-B77D-3C4B4CF481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12354" y="2216139"/>
            <a:ext cx="8011768" cy="2530032"/>
          </a:xfrm>
          <a:prstGeom prst="rect">
            <a:avLst/>
          </a:prstGeom>
        </p:spPr>
      </p:pic>
      <p:sp>
        <p:nvSpPr>
          <p:cNvPr id="20" name="Freeform: Shape 19">
            <a:extLst>
              <a:ext uri="{FF2B5EF4-FFF2-40B4-BE49-F238E27FC236}">
                <a16:creationId xmlns:a16="http://schemas.microsoft.com/office/drawing/2014/main" id="{FA0F26BA-40E4-45FB-B677-CC713FFA4095}"/>
              </a:ext>
            </a:extLst>
          </p:cNvPr>
          <p:cNvSpPr/>
          <p:nvPr/>
        </p:nvSpPr>
        <p:spPr>
          <a:xfrm>
            <a:off x="427037" y="5050971"/>
            <a:ext cx="2797507" cy="1310775"/>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r>
              <a:rPr lang="en-US" sz="2000" dirty="0">
                <a:solidFill>
                  <a:schemeClr val="tx1"/>
                </a:solidFill>
              </a:rPr>
              <a:t>Must be Global Administrator or User Administrator to manage users</a:t>
            </a:r>
            <a:endParaRPr lang="en-IN" sz="2000" dirty="0">
              <a:solidFill>
                <a:schemeClr val="tx1"/>
              </a:solidFill>
            </a:endParaRPr>
          </a:p>
        </p:txBody>
      </p:sp>
      <p:sp>
        <p:nvSpPr>
          <p:cNvPr id="21" name="Freeform: Shape 20">
            <a:extLst>
              <a:ext uri="{FF2B5EF4-FFF2-40B4-BE49-F238E27FC236}">
                <a16:creationId xmlns:a16="http://schemas.microsoft.com/office/drawing/2014/main" id="{C076102E-3CBB-479E-BA86-CFB3F9FAF942}"/>
              </a:ext>
            </a:extLst>
          </p:cNvPr>
          <p:cNvSpPr/>
          <p:nvPr/>
        </p:nvSpPr>
        <p:spPr>
          <a:xfrm>
            <a:off x="3351630" y="5050971"/>
            <a:ext cx="2797507" cy="1310775"/>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r>
              <a:rPr lang="en-US" sz="2000" dirty="0">
                <a:solidFill>
                  <a:schemeClr val="tx1"/>
                </a:solidFill>
              </a:rPr>
              <a:t>User profile</a:t>
            </a:r>
            <a:br>
              <a:rPr lang="en-US" sz="2000" dirty="0">
                <a:solidFill>
                  <a:schemeClr val="tx1"/>
                </a:solidFill>
              </a:rPr>
            </a:br>
            <a:r>
              <a:rPr lang="en-US" sz="2000" dirty="0">
                <a:solidFill>
                  <a:schemeClr val="tx1"/>
                </a:solidFill>
              </a:rPr>
              <a:t>(picture, job, contact info) is optional</a:t>
            </a:r>
            <a:endParaRPr lang="en-IN" sz="2000" dirty="0">
              <a:solidFill>
                <a:schemeClr val="tx1"/>
              </a:solidFill>
            </a:endParaRPr>
          </a:p>
        </p:txBody>
      </p:sp>
      <p:sp>
        <p:nvSpPr>
          <p:cNvPr id="22" name="Freeform: Shape 21">
            <a:extLst>
              <a:ext uri="{FF2B5EF4-FFF2-40B4-BE49-F238E27FC236}">
                <a16:creationId xmlns:a16="http://schemas.microsoft.com/office/drawing/2014/main" id="{E464C082-8CAD-4A4C-984C-008F1532D468}"/>
              </a:ext>
            </a:extLst>
          </p:cNvPr>
          <p:cNvSpPr/>
          <p:nvPr/>
        </p:nvSpPr>
        <p:spPr>
          <a:xfrm>
            <a:off x="6276223" y="5050971"/>
            <a:ext cx="2797507" cy="1310775"/>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r>
              <a:rPr lang="en-US" sz="2000" dirty="0">
                <a:solidFill>
                  <a:schemeClr val="tx1"/>
                </a:solidFill>
              </a:rPr>
              <a:t>Deleted users</a:t>
            </a:r>
            <a:br>
              <a:rPr lang="en-US" sz="2000" dirty="0">
                <a:solidFill>
                  <a:schemeClr val="tx1"/>
                </a:solidFill>
              </a:rPr>
            </a:br>
            <a:r>
              <a:rPr lang="en-US" sz="2000" dirty="0">
                <a:solidFill>
                  <a:schemeClr val="tx1"/>
                </a:solidFill>
              </a:rPr>
              <a:t>can be restored</a:t>
            </a:r>
            <a:br>
              <a:rPr lang="en-US" sz="2000" dirty="0">
                <a:solidFill>
                  <a:schemeClr val="tx1"/>
                </a:solidFill>
              </a:rPr>
            </a:br>
            <a:r>
              <a:rPr lang="en-US" sz="2000" dirty="0">
                <a:solidFill>
                  <a:schemeClr val="tx1"/>
                </a:solidFill>
              </a:rPr>
              <a:t>for 30 days</a:t>
            </a:r>
            <a:endParaRPr lang="en-IN" sz="2000" dirty="0">
              <a:solidFill>
                <a:schemeClr val="tx1"/>
              </a:solidFill>
            </a:endParaRPr>
          </a:p>
        </p:txBody>
      </p:sp>
      <p:sp>
        <p:nvSpPr>
          <p:cNvPr id="23" name="Freeform: Shape 22">
            <a:extLst>
              <a:ext uri="{FF2B5EF4-FFF2-40B4-BE49-F238E27FC236}">
                <a16:creationId xmlns:a16="http://schemas.microsoft.com/office/drawing/2014/main" id="{BB47372E-D0FF-48F8-9885-26EA4EDE90A2}"/>
              </a:ext>
            </a:extLst>
          </p:cNvPr>
          <p:cNvSpPr/>
          <p:nvPr/>
        </p:nvSpPr>
        <p:spPr>
          <a:xfrm>
            <a:off x="9200817" y="5050971"/>
            <a:ext cx="2797507" cy="1310775"/>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r>
              <a:rPr lang="en-US" sz="2000" dirty="0">
                <a:solidFill>
                  <a:schemeClr val="tx1"/>
                </a:solidFill>
              </a:rPr>
              <a:t>Sign in and audit</a:t>
            </a:r>
            <a:br>
              <a:rPr lang="en-US" sz="2000" dirty="0">
                <a:solidFill>
                  <a:schemeClr val="tx1"/>
                </a:solidFill>
              </a:rPr>
            </a:br>
            <a:r>
              <a:rPr lang="en-US" sz="2000" dirty="0">
                <a:solidFill>
                  <a:schemeClr val="tx1"/>
                </a:solidFill>
              </a:rPr>
              <a:t>log information</a:t>
            </a:r>
            <a:br>
              <a:rPr lang="en-US" sz="2000" dirty="0">
                <a:solidFill>
                  <a:schemeClr val="tx1"/>
                </a:solidFill>
              </a:rPr>
            </a:br>
            <a:r>
              <a:rPr lang="en-US" sz="2000" dirty="0">
                <a:solidFill>
                  <a:schemeClr val="tx1"/>
                </a:solidFill>
              </a:rPr>
              <a:t>is available</a:t>
            </a:r>
            <a:endParaRPr lang="en-IN" sz="2000" dirty="0">
              <a:solidFill>
                <a:schemeClr val="tx1"/>
              </a:solidFill>
            </a:endParaRPr>
          </a:p>
        </p:txBody>
      </p:sp>
    </p:spTree>
    <p:extLst>
      <p:ext uri="{BB962C8B-B14F-4D97-AF65-F5344CB8AC3E}">
        <p14:creationId xmlns:p14="http://schemas.microsoft.com/office/powerpoint/2010/main" val="301934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solidFill>
                  <a:schemeClr val="tx1"/>
                </a:solidFill>
              </a:rPr>
              <a:t>Create Bulk User Accounts</a:t>
            </a:r>
          </a:p>
        </p:txBody>
      </p:sp>
      <p:sp>
        <p:nvSpPr>
          <p:cNvPr id="10" name="Freeform: Shape 9">
            <a:extLst>
              <a:ext uri="{FF2B5EF4-FFF2-40B4-BE49-F238E27FC236}">
                <a16:creationId xmlns:a16="http://schemas.microsoft.com/office/drawing/2014/main" id="{F6084F3F-647F-4933-85D8-5F1690C4EA0D}"/>
              </a:ext>
            </a:extLst>
          </p:cNvPr>
          <p:cNvSpPr/>
          <p:nvPr/>
        </p:nvSpPr>
        <p:spPr>
          <a:xfrm>
            <a:off x="558223" y="4894693"/>
            <a:ext cx="3629233" cy="1310775"/>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r>
              <a:rPr lang="en-US" sz="2000" dirty="0">
                <a:solidFill>
                  <a:schemeClr val="tx1"/>
                </a:solidFill>
              </a:rPr>
              <a:t>Azure AD supports bulk user create, delete, and list</a:t>
            </a:r>
          </a:p>
        </p:txBody>
      </p:sp>
      <p:sp>
        <p:nvSpPr>
          <p:cNvPr id="9" name="Freeform: Shape 8">
            <a:extLst>
              <a:ext uri="{FF2B5EF4-FFF2-40B4-BE49-F238E27FC236}">
                <a16:creationId xmlns:a16="http://schemas.microsoft.com/office/drawing/2014/main" id="{CC67C29D-13CE-4EDA-B25C-E03DB051F7C5}"/>
              </a:ext>
            </a:extLst>
          </p:cNvPr>
          <p:cNvSpPr/>
          <p:nvPr/>
        </p:nvSpPr>
        <p:spPr>
          <a:xfrm>
            <a:off x="4369457" y="4894692"/>
            <a:ext cx="3629233" cy="1310775"/>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r>
              <a:rPr lang="en-US" sz="2000" dirty="0">
                <a:solidFill>
                  <a:schemeClr val="tx1"/>
                </a:solidFill>
              </a:rPr>
              <a:t>Create the comma-separated values (CSV) template you can download from the Portal</a:t>
            </a:r>
          </a:p>
        </p:txBody>
      </p:sp>
      <p:sp>
        <p:nvSpPr>
          <p:cNvPr id="11" name="Freeform: Shape 10">
            <a:extLst>
              <a:ext uri="{FF2B5EF4-FFF2-40B4-BE49-F238E27FC236}">
                <a16:creationId xmlns:a16="http://schemas.microsoft.com/office/drawing/2014/main" id="{F1EF831E-263B-494E-A165-3C91F34BC23C}"/>
              </a:ext>
            </a:extLst>
          </p:cNvPr>
          <p:cNvSpPr/>
          <p:nvPr/>
        </p:nvSpPr>
        <p:spPr>
          <a:xfrm>
            <a:off x="8180691" y="4894692"/>
            <a:ext cx="3629233" cy="1310775"/>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r>
              <a:rPr lang="en-US" sz="2000" dirty="0">
                <a:solidFill>
                  <a:schemeClr val="tx1"/>
                </a:solidFill>
              </a:rPr>
              <a:t>Must be signed in as a Global administrator or User administrator</a:t>
            </a:r>
          </a:p>
        </p:txBody>
      </p:sp>
      <p:pic>
        <p:nvPicPr>
          <p:cNvPr id="3" name="Picture 2" descr="Screenshot of the bulk create user page in Azure AD. ">
            <a:extLst>
              <a:ext uri="{FF2B5EF4-FFF2-40B4-BE49-F238E27FC236}">
                <a16:creationId xmlns:a16="http://schemas.microsoft.com/office/drawing/2014/main" id="{7740676A-1072-411D-B851-F5DB71064382}"/>
              </a:ext>
            </a:extLst>
          </p:cNvPr>
          <p:cNvPicPr>
            <a:picLocks noChangeAspect="1"/>
          </p:cNvPicPr>
          <p:nvPr/>
        </p:nvPicPr>
        <p:blipFill>
          <a:blip r:embed="rId3"/>
          <a:stretch>
            <a:fillRect/>
          </a:stretch>
        </p:blipFill>
        <p:spPr>
          <a:xfrm>
            <a:off x="656050" y="1930540"/>
            <a:ext cx="10967943" cy="2225824"/>
          </a:xfrm>
          <a:prstGeom prst="rect">
            <a:avLst/>
          </a:prstGeom>
        </p:spPr>
      </p:pic>
      <p:sp>
        <p:nvSpPr>
          <p:cNvPr id="5" name="Rectangle 4">
            <a:extLst>
              <a:ext uri="{FF2B5EF4-FFF2-40B4-BE49-F238E27FC236}">
                <a16:creationId xmlns:a16="http://schemas.microsoft.com/office/drawing/2014/main" id="{3BF2B4B1-B0EA-4B47-A1AD-F26A44ADC48A}"/>
              </a:ext>
              <a:ext uri="{C183D7F6-B498-43B3-948B-1728B52AA6E4}">
                <adec:decorative xmlns:adec="http://schemas.microsoft.com/office/drawing/2017/decorative" val="1"/>
              </a:ext>
            </a:extLst>
          </p:cNvPr>
          <p:cNvSpPr/>
          <p:nvPr/>
        </p:nvSpPr>
        <p:spPr bwMode="auto">
          <a:xfrm>
            <a:off x="427038" y="1192212"/>
            <a:ext cx="11582400" cy="341673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cs typeface="Segoe UI" pitchFamily="34" charset="0"/>
            </a:endParaRPr>
          </a:p>
        </p:txBody>
      </p:sp>
    </p:spTree>
    <p:extLst>
      <p:ext uri="{BB962C8B-B14F-4D97-AF65-F5344CB8AC3E}">
        <p14:creationId xmlns:p14="http://schemas.microsoft.com/office/powerpoint/2010/main" val="711294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Create Group Accounts</a:t>
            </a:r>
          </a:p>
        </p:txBody>
      </p:sp>
      <p:sp>
        <p:nvSpPr>
          <p:cNvPr id="11" name="Rectangle 10">
            <a:extLst>
              <a:ext uri="{FF2B5EF4-FFF2-40B4-BE49-F238E27FC236}">
                <a16:creationId xmlns:a16="http://schemas.microsoft.com/office/drawing/2014/main" id="{67F2BA23-EAF0-4F0E-ACE5-C863F7DA9F08}"/>
              </a:ext>
              <a:ext uri="{C183D7F6-B498-43B3-948B-1728B52AA6E4}">
                <adec:decorative xmlns:adec="http://schemas.microsoft.com/office/drawing/2017/decorative" val="1"/>
              </a:ext>
            </a:extLst>
          </p:cNvPr>
          <p:cNvSpPr/>
          <p:nvPr/>
        </p:nvSpPr>
        <p:spPr bwMode="auto">
          <a:xfrm>
            <a:off x="427038" y="1192213"/>
            <a:ext cx="11582400" cy="3413351"/>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cs typeface="Segoe UI" pitchFamily="34" charset="0"/>
            </a:endParaRPr>
          </a:p>
        </p:txBody>
      </p:sp>
      <p:pic>
        <p:nvPicPr>
          <p:cNvPr id="13" name="Picture 3" descr="Screenshot of the Users and Groups - All Groups page in the Azure Portal. All Groups is highlighted and three groups are shown: Managers, Virtual Machine Administrators, and Virtual Network Administrators. The Group Type for each group is Security and the Membership Type is Assigned">
            <a:extLst>
              <a:ext uri="{FF2B5EF4-FFF2-40B4-BE49-F238E27FC236}">
                <a16:creationId xmlns:a16="http://schemas.microsoft.com/office/drawing/2014/main" id="{0F71FC66-9E5E-4996-A453-AA80AC7790C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317580" y="1343638"/>
            <a:ext cx="9801317" cy="3110501"/>
          </a:xfrm>
          <a:prstGeom prst="rect">
            <a:avLst/>
          </a:prstGeom>
        </p:spPr>
      </p:pic>
      <p:sp>
        <p:nvSpPr>
          <p:cNvPr id="5" name="Rectangle 4">
            <a:extLst>
              <a:ext uri="{FF2B5EF4-FFF2-40B4-BE49-F238E27FC236}">
                <a16:creationId xmlns:a16="http://schemas.microsoft.com/office/drawing/2014/main" id="{9D4081B1-5032-4F80-BBEC-87A7EC21EBC2}"/>
              </a:ext>
            </a:extLst>
          </p:cNvPr>
          <p:cNvSpPr/>
          <p:nvPr/>
        </p:nvSpPr>
        <p:spPr>
          <a:xfrm>
            <a:off x="427036" y="4760686"/>
            <a:ext cx="5707881" cy="1698303"/>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r>
              <a:rPr lang="en-US" sz="2200" dirty="0">
                <a:solidFill>
                  <a:schemeClr val="tx1"/>
                </a:solidFill>
                <a:latin typeface="+mj-lt"/>
              </a:rPr>
              <a:t>Group Types</a:t>
            </a:r>
          </a:p>
          <a:p>
            <a:pPr marL="342900" indent="-228600">
              <a:spcBef>
                <a:spcPts val="200"/>
              </a:spcBef>
              <a:spcAft>
                <a:spcPts val="300"/>
              </a:spcAft>
              <a:buFont typeface="Arial" panose="020B0604020202020204" pitchFamily="34" charset="0"/>
              <a:buChar char="•"/>
            </a:pPr>
            <a:r>
              <a:rPr lang="en-US" sz="2200" dirty="0">
                <a:solidFill>
                  <a:schemeClr val="tx1"/>
                </a:solidFill>
              </a:rPr>
              <a:t>Security groups</a:t>
            </a:r>
          </a:p>
          <a:p>
            <a:pPr marL="342900" indent="-228600">
              <a:spcBef>
                <a:spcPts val="200"/>
              </a:spcBef>
              <a:spcAft>
                <a:spcPts val="300"/>
              </a:spcAft>
              <a:buFont typeface="Arial" panose="020B0604020202020204" pitchFamily="34" charset="0"/>
              <a:buChar char="•"/>
            </a:pPr>
            <a:r>
              <a:rPr lang="en-US" sz="2200" dirty="0">
                <a:solidFill>
                  <a:schemeClr val="tx1"/>
                </a:solidFill>
              </a:rPr>
              <a:t>Microsoft 365 groups</a:t>
            </a:r>
          </a:p>
        </p:txBody>
      </p:sp>
      <p:sp>
        <p:nvSpPr>
          <p:cNvPr id="15" name="Rectangle 14">
            <a:extLst>
              <a:ext uri="{FF2B5EF4-FFF2-40B4-BE49-F238E27FC236}">
                <a16:creationId xmlns:a16="http://schemas.microsoft.com/office/drawing/2014/main" id="{BD242CC3-01C1-41E3-919F-6987173DA536}"/>
              </a:ext>
            </a:extLst>
          </p:cNvPr>
          <p:cNvSpPr/>
          <p:nvPr/>
        </p:nvSpPr>
        <p:spPr>
          <a:xfrm>
            <a:off x="6280061" y="4760686"/>
            <a:ext cx="5729376" cy="1698303"/>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r>
              <a:rPr lang="en-US" sz="2200" dirty="0">
                <a:solidFill>
                  <a:schemeClr val="tx1"/>
                </a:solidFill>
                <a:latin typeface="+mj-lt"/>
              </a:rPr>
              <a:t>Assignment Types</a:t>
            </a:r>
          </a:p>
          <a:p>
            <a:pPr marL="342900" indent="-228600">
              <a:spcBef>
                <a:spcPts val="200"/>
              </a:spcBef>
              <a:spcAft>
                <a:spcPts val="300"/>
              </a:spcAft>
              <a:buFont typeface="Arial" panose="020B0604020202020204" pitchFamily="34" charset="0"/>
              <a:buChar char="•"/>
            </a:pPr>
            <a:r>
              <a:rPr lang="en-US" sz="2200" dirty="0">
                <a:solidFill>
                  <a:schemeClr val="tx1"/>
                </a:solidFill>
              </a:rPr>
              <a:t>Assigned</a:t>
            </a:r>
          </a:p>
          <a:p>
            <a:pPr marL="342900" indent="-228600">
              <a:spcBef>
                <a:spcPts val="200"/>
              </a:spcBef>
              <a:spcAft>
                <a:spcPts val="300"/>
              </a:spcAft>
              <a:buFont typeface="Arial" panose="020B0604020202020204" pitchFamily="34" charset="0"/>
              <a:buChar char="•"/>
            </a:pPr>
            <a:r>
              <a:rPr lang="en-US" sz="2200" dirty="0">
                <a:solidFill>
                  <a:schemeClr val="tx1"/>
                </a:solidFill>
              </a:rPr>
              <a:t>Dynamic User</a:t>
            </a:r>
          </a:p>
          <a:p>
            <a:pPr marL="342900" indent="-228600">
              <a:spcBef>
                <a:spcPts val="200"/>
              </a:spcBef>
              <a:spcAft>
                <a:spcPts val="300"/>
              </a:spcAft>
              <a:buFont typeface="Arial" panose="020B0604020202020204" pitchFamily="34" charset="0"/>
              <a:buChar char="•"/>
            </a:pPr>
            <a:r>
              <a:rPr lang="en-US" sz="2200" dirty="0">
                <a:solidFill>
                  <a:schemeClr val="tx1"/>
                </a:solidFill>
              </a:rPr>
              <a:t>Dynamic Device (Security groups only)</a:t>
            </a:r>
          </a:p>
        </p:txBody>
      </p:sp>
    </p:spTree>
    <p:extLst>
      <p:ext uri="{BB962C8B-B14F-4D97-AF65-F5344CB8AC3E}">
        <p14:creationId xmlns:p14="http://schemas.microsoft.com/office/powerpoint/2010/main" val="263361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95CBAE-9A31-4507-B151-EA8849DDE6D9}"/>
              </a:ext>
            </a:extLst>
          </p:cNvPr>
          <p:cNvSpPr>
            <a:spLocks noGrp="1"/>
          </p:cNvSpPr>
          <p:nvPr>
            <p:ph type="title"/>
          </p:nvPr>
        </p:nvSpPr>
        <p:spPr/>
        <p:txBody>
          <a:bodyPr/>
          <a:lstStyle/>
          <a:p>
            <a:r>
              <a:rPr lang="en-US" dirty="0"/>
              <a:t>Create Administrative Units</a:t>
            </a:r>
          </a:p>
        </p:txBody>
      </p:sp>
      <p:sp>
        <p:nvSpPr>
          <p:cNvPr id="15" name="Rectangle 14" descr="Cre">
            <a:extLst>
              <a:ext uri="{FF2B5EF4-FFF2-40B4-BE49-F238E27FC236}">
                <a16:creationId xmlns:a16="http://schemas.microsoft.com/office/drawing/2014/main" id="{293DE8C9-E825-447F-B9FF-51F3564C8F76}"/>
              </a:ext>
            </a:extLst>
          </p:cNvPr>
          <p:cNvSpPr/>
          <p:nvPr/>
        </p:nvSpPr>
        <p:spPr bwMode="auto">
          <a:xfrm>
            <a:off x="684891" y="1558040"/>
            <a:ext cx="6100920" cy="698936"/>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a:solidFill>
                  <a:schemeClr val="tx1"/>
                </a:solidFill>
                <a:ea typeface="Segoe UI" pitchFamily="34" charset="0"/>
                <a:cs typeface="Segoe UI" pitchFamily="34" charset="0"/>
              </a:rPr>
              <a:t>Create an administrative unit</a:t>
            </a:r>
          </a:p>
        </p:txBody>
      </p:sp>
      <p:sp>
        <p:nvSpPr>
          <p:cNvPr id="17" name="Rectangle 16" descr="Cre">
            <a:extLst>
              <a:ext uri="{FF2B5EF4-FFF2-40B4-BE49-F238E27FC236}">
                <a16:creationId xmlns:a16="http://schemas.microsoft.com/office/drawing/2014/main" id="{7D152784-4904-411C-80BF-E666F9F3032A}"/>
              </a:ext>
            </a:extLst>
          </p:cNvPr>
          <p:cNvSpPr/>
          <p:nvPr/>
        </p:nvSpPr>
        <p:spPr bwMode="auto">
          <a:xfrm>
            <a:off x="684891" y="2518183"/>
            <a:ext cx="6100920" cy="81762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a:solidFill>
                  <a:schemeClr val="tx1"/>
                </a:solidFill>
                <a:ea typeface="Segoe UI" pitchFamily="34" charset="0"/>
                <a:cs typeface="Segoe UI" pitchFamily="34" charset="0"/>
              </a:rPr>
              <a:t>Populate the administrative unit with Azure AD users or groups</a:t>
            </a:r>
          </a:p>
        </p:txBody>
      </p:sp>
      <p:sp>
        <p:nvSpPr>
          <p:cNvPr id="3" name="Rectangle 2" descr="Cre">
            <a:extLst>
              <a:ext uri="{FF2B5EF4-FFF2-40B4-BE49-F238E27FC236}">
                <a16:creationId xmlns:a16="http://schemas.microsoft.com/office/drawing/2014/main" id="{7756E495-791C-4460-BF1C-F19E9A39138A}"/>
              </a:ext>
            </a:extLst>
          </p:cNvPr>
          <p:cNvSpPr/>
          <p:nvPr/>
        </p:nvSpPr>
        <p:spPr bwMode="auto">
          <a:xfrm>
            <a:off x="684891" y="3597010"/>
            <a:ext cx="6100920" cy="808779"/>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a:solidFill>
                  <a:schemeClr val="tx1"/>
                </a:solidFill>
                <a:ea typeface="Segoe UI" pitchFamily="34" charset="0"/>
                <a:cs typeface="Segoe UI" pitchFamily="34" charset="0"/>
              </a:rPr>
              <a:t>Create a role with appropriate permissions scoped to the administrative unit</a:t>
            </a:r>
          </a:p>
        </p:txBody>
      </p:sp>
      <p:sp>
        <p:nvSpPr>
          <p:cNvPr id="19" name="Rectangle 18" descr="Cre">
            <a:extLst>
              <a:ext uri="{FF2B5EF4-FFF2-40B4-BE49-F238E27FC236}">
                <a16:creationId xmlns:a16="http://schemas.microsoft.com/office/drawing/2014/main" id="{B6E6DA29-33ED-4654-8230-8505BE5D7507}"/>
              </a:ext>
            </a:extLst>
          </p:cNvPr>
          <p:cNvSpPr/>
          <p:nvPr/>
        </p:nvSpPr>
        <p:spPr bwMode="auto">
          <a:xfrm>
            <a:off x="684891" y="4666996"/>
            <a:ext cx="6100920" cy="81762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l"/>
            <a:r>
              <a:rPr lang="en-US" sz="2000" b="0" i="0" dirty="0">
                <a:solidFill>
                  <a:srgbClr val="171717"/>
                </a:solidFill>
                <a:effectLst/>
              </a:rPr>
              <a:t>Add IT members to the role </a:t>
            </a:r>
          </a:p>
        </p:txBody>
      </p:sp>
      <p:sp>
        <p:nvSpPr>
          <p:cNvPr id="34" name="TextBox 33">
            <a:extLst>
              <a:ext uri="{FF2B5EF4-FFF2-40B4-BE49-F238E27FC236}">
                <a16:creationId xmlns:a16="http://schemas.microsoft.com/office/drawing/2014/main" id="{6E5B9834-675E-4F51-8074-41FD564FC808}"/>
              </a:ext>
              <a:ext uri="{C183D7F6-B498-43B3-948B-1728B52AA6E4}">
                <adec:decorative xmlns:adec="http://schemas.microsoft.com/office/drawing/2017/decorative" val="1"/>
              </a:ext>
            </a:extLst>
          </p:cNvPr>
          <p:cNvSpPr txBox="1"/>
          <p:nvPr/>
        </p:nvSpPr>
        <p:spPr>
          <a:xfrm>
            <a:off x="7506939" y="4561286"/>
            <a:ext cx="3873799" cy="923330"/>
          </a:xfrm>
          <a:prstGeom prst="rect">
            <a:avLst/>
          </a:prstGeom>
          <a:noFill/>
        </p:spPr>
        <p:txBody>
          <a:bodyPr wrap="square">
            <a:spAutoFit/>
          </a:bodyPr>
          <a:lstStyle/>
          <a:p>
            <a:pPr algn="ctr">
              <a:spcAft>
                <a:spcPts val="1200"/>
              </a:spcAft>
            </a:pPr>
            <a:r>
              <a:rPr lang="en-US" b="0" i="0" dirty="0">
                <a:solidFill>
                  <a:srgbClr val="171717"/>
                </a:solidFill>
                <a:effectLst/>
                <a:latin typeface="Segoe UI" panose="020B0502040204020203" pitchFamily="34" charset="0"/>
              </a:rPr>
              <a:t>Azure AD Premium P1 or P2 for each Privileged Role Administrator or Global Administrator</a:t>
            </a:r>
          </a:p>
        </p:txBody>
      </p:sp>
      <p:pic>
        <p:nvPicPr>
          <p:cNvPr id="36" name="Picture 35">
            <a:extLst>
              <a:ext uri="{FF2B5EF4-FFF2-40B4-BE49-F238E27FC236}">
                <a16:creationId xmlns:a16="http://schemas.microsoft.com/office/drawing/2014/main" id="{A3F111C7-3592-4108-916D-EC8495F6109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276109" y="1558040"/>
            <a:ext cx="2477438" cy="2858583"/>
          </a:xfrm>
          <a:prstGeom prst="rect">
            <a:avLst/>
          </a:prstGeom>
          <a:ln>
            <a:solidFill>
              <a:schemeClr val="bg1">
                <a:lumMod val="85000"/>
              </a:schemeClr>
            </a:solidFill>
          </a:ln>
        </p:spPr>
      </p:pic>
      <p:sp>
        <p:nvSpPr>
          <p:cNvPr id="37" name="Rectangle 36">
            <a:extLst>
              <a:ext uri="{FF2B5EF4-FFF2-40B4-BE49-F238E27FC236}">
                <a16:creationId xmlns:a16="http://schemas.microsoft.com/office/drawing/2014/main" id="{668061DE-0D18-4B99-8F87-797AFCBD366E}"/>
              </a:ext>
              <a:ext uri="{C183D7F6-B498-43B3-948B-1728B52AA6E4}">
                <adec:decorative xmlns:adec="http://schemas.microsoft.com/office/drawing/2017/decorative" val="1"/>
              </a:ext>
            </a:extLst>
          </p:cNvPr>
          <p:cNvSpPr/>
          <p:nvPr/>
        </p:nvSpPr>
        <p:spPr bwMode="auto">
          <a:xfrm>
            <a:off x="6997566" y="1319397"/>
            <a:ext cx="4754018" cy="4398009"/>
          </a:xfrm>
          <a:prstGeom prst="rect">
            <a:avLst/>
          </a:prstGeom>
          <a:no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726545634"/>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C87843-7912-49D1-9B13-E4D88B240235}"/>
              </a:ext>
            </a:extLst>
          </p:cNvPr>
          <p:cNvSpPr>
            <a:spLocks noGrp="1"/>
          </p:cNvSpPr>
          <p:nvPr>
            <p:ph type="title"/>
          </p:nvPr>
        </p:nvSpPr>
        <p:spPr/>
        <p:txBody>
          <a:bodyPr/>
          <a:lstStyle/>
          <a:p>
            <a:r>
              <a:rPr lang="en-US" dirty="0"/>
              <a:t>Demonstration – Users and Groups</a:t>
            </a:r>
          </a:p>
        </p:txBody>
      </p:sp>
      <p:pic>
        <p:nvPicPr>
          <p:cNvPr id="8" name="Picture 7" descr="Icon of a document with a tick mark">
            <a:extLst>
              <a:ext uri="{FF2B5EF4-FFF2-40B4-BE49-F238E27FC236}">
                <a16:creationId xmlns:a16="http://schemas.microsoft.com/office/drawing/2014/main" id="{65159C4E-4AC8-4B66-A390-D3036D93A6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1799" y="1409127"/>
            <a:ext cx="1086612" cy="1088136"/>
          </a:xfrm>
          <a:prstGeom prst="rect">
            <a:avLst/>
          </a:prstGeom>
        </p:spPr>
      </p:pic>
      <p:sp>
        <p:nvSpPr>
          <p:cNvPr id="17" name="Rectangle 16">
            <a:extLst>
              <a:ext uri="{FF2B5EF4-FFF2-40B4-BE49-F238E27FC236}">
                <a16:creationId xmlns:a16="http://schemas.microsoft.com/office/drawing/2014/main" id="{923D7831-018A-4B01-ADD7-E0128178D36C}"/>
              </a:ext>
            </a:extLst>
          </p:cNvPr>
          <p:cNvSpPr/>
          <p:nvPr/>
        </p:nvSpPr>
        <p:spPr bwMode="auto">
          <a:xfrm>
            <a:off x="1816100" y="1417647"/>
            <a:ext cx="10193337"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600" dirty="0">
                <a:solidFill>
                  <a:schemeClr val="tx1"/>
                </a:solidFill>
              </a:rPr>
              <a:t>Determine domain information</a:t>
            </a:r>
          </a:p>
        </p:txBody>
      </p:sp>
      <p:cxnSp>
        <p:nvCxnSpPr>
          <p:cNvPr id="16" name="Straight Connector 15">
            <a:extLst>
              <a:ext uri="{FF2B5EF4-FFF2-40B4-BE49-F238E27FC236}">
                <a16:creationId xmlns:a16="http://schemas.microsoft.com/office/drawing/2014/main" id="{59233944-0D6F-4A52-BDB7-F94B0E1F05C7}"/>
              </a:ext>
              <a:ext uri="{C183D7F6-B498-43B3-948B-1728B52AA6E4}">
                <adec:decorative xmlns:adec="http://schemas.microsoft.com/office/drawing/2017/decorative" val="1"/>
              </a:ext>
            </a:extLst>
          </p:cNvPr>
          <p:cNvCxnSpPr>
            <a:cxnSpLocks/>
          </p:cNvCxnSpPr>
          <p:nvPr/>
        </p:nvCxnSpPr>
        <p:spPr>
          <a:xfrm>
            <a:off x="1816100" y="2572943"/>
            <a:ext cx="1019333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9" name="Picture 8" descr="Icon of a webpage showing a person">
            <a:extLst>
              <a:ext uri="{FF2B5EF4-FFF2-40B4-BE49-F238E27FC236}">
                <a16:creationId xmlns:a16="http://schemas.microsoft.com/office/drawing/2014/main" id="{5A13B1F7-4F8B-4B99-9A39-47A4138105A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1799" y="2663971"/>
            <a:ext cx="1086612" cy="1088136"/>
          </a:xfrm>
          <a:prstGeom prst="rect">
            <a:avLst/>
          </a:prstGeom>
        </p:spPr>
      </p:pic>
      <p:sp>
        <p:nvSpPr>
          <p:cNvPr id="18" name="Rectangle 17">
            <a:extLst>
              <a:ext uri="{FF2B5EF4-FFF2-40B4-BE49-F238E27FC236}">
                <a16:creationId xmlns:a16="http://schemas.microsoft.com/office/drawing/2014/main" id="{4F292E80-6B20-4F3B-ACB6-E0B206017A2D}"/>
              </a:ext>
            </a:extLst>
          </p:cNvPr>
          <p:cNvSpPr/>
          <p:nvPr/>
        </p:nvSpPr>
        <p:spPr bwMode="auto">
          <a:xfrm>
            <a:off x="1816100" y="2685823"/>
            <a:ext cx="10193337"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600" dirty="0">
                <a:solidFill>
                  <a:schemeClr val="tx1"/>
                </a:solidFill>
              </a:rPr>
              <a:t>Explore user accounts</a:t>
            </a:r>
          </a:p>
        </p:txBody>
      </p:sp>
      <p:cxnSp>
        <p:nvCxnSpPr>
          <p:cNvPr id="21" name="Straight Connector 20">
            <a:extLst>
              <a:ext uri="{FF2B5EF4-FFF2-40B4-BE49-F238E27FC236}">
                <a16:creationId xmlns:a16="http://schemas.microsoft.com/office/drawing/2014/main" id="{07023E29-57D1-4944-A823-24A2B7F21E96}"/>
              </a:ext>
              <a:ext uri="{C183D7F6-B498-43B3-948B-1728B52AA6E4}">
                <adec:decorative xmlns:adec="http://schemas.microsoft.com/office/drawing/2017/decorative" val="1"/>
              </a:ext>
            </a:extLst>
          </p:cNvPr>
          <p:cNvCxnSpPr>
            <a:cxnSpLocks/>
          </p:cNvCxnSpPr>
          <p:nvPr/>
        </p:nvCxnSpPr>
        <p:spPr>
          <a:xfrm>
            <a:off x="1816100" y="3841119"/>
            <a:ext cx="1019333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0" name="Picture 9" descr="Icon of a magnifying glass">
            <a:extLst>
              <a:ext uri="{FF2B5EF4-FFF2-40B4-BE49-F238E27FC236}">
                <a16:creationId xmlns:a16="http://schemas.microsoft.com/office/drawing/2014/main" id="{299799B4-E209-41B6-9CF7-EEC5E9E9761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0106" y="3918815"/>
            <a:ext cx="1086612" cy="1089660"/>
          </a:xfrm>
          <a:prstGeom prst="rect">
            <a:avLst/>
          </a:prstGeom>
        </p:spPr>
      </p:pic>
      <p:sp>
        <p:nvSpPr>
          <p:cNvPr id="19" name="Rectangle 18">
            <a:extLst>
              <a:ext uri="{FF2B5EF4-FFF2-40B4-BE49-F238E27FC236}">
                <a16:creationId xmlns:a16="http://schemas.microsoft.com/office/drawing/2014/main" id="{6F4D1B7D-EEC1-430C-AFA4-4EABCF63BEBB}"/>
              </a:ext>
            </a:extLst>
          </p:cNvPr>
          <p:cNvSpPr/>
          <p:nvPr/>
        </p:nvSpPr>
        <p:spPr bwMode="auto">
          <a:xfrm>
            <a:off x="1816100" y="3953999"/>
            <a:ext cx="10193337"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600" dirty="0">
                <a:solidFill>
                  <a:schemeClr val="tx1"/>
                </a:solidFill>
              </a:rPr>
              <a:t>Explore group accounts</a:t>
            </a:r>
          </a:p>
        </p:txBody>
      </p:sp>
      <p:cxnSp>
        <p:nvCxnSpPr>
          <p:cNvPr id="22" name="Straight Connector 21">
            <a:extLst>
              <a:ext uri="{FF2B5EF4-FFF2-40B4-BE49-F238E27FC236}">
                <a16:creationId xmlns:a16="http://schemas.microsoft.com/office/drawing/2014/main" id="{A43B75BA-25D4-437B-B853-A58E70FE9BFA}"/>
              </a:ext>
              <a:ext uri="{C183D7F6-B498-43B3-948B-1728B52AA6E4}">
                <adec:decorative xmlns:adec="http://schemas.microsoft.com/office/drawing/2017/decorative" val="1"/>
              </a:ext>
            </a:extLst>
          </p:cNvPr>
          <p:cNvCxnSpPr>
            <a:cxnSpLocks/>
          </p:cNvCxnSpPr>
          <p:nvPr/>
        </p:nvCxnSpPr>
        <p:spPr>
          <a:xfrm>
            <a:off x="1816100" y="5109295"/>
            <a:ext cx="1019333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1" name="Picture 10" descr="Icon of a screwdriver and a wrench">
            <a:extLst>
              <a:ext uri="{FF2B5EF4-FFF2-40B4-BE49-F238E27FC236}">
                <a16:creationId xmlns:a16="http://schemas.microsoft.com/office/drawing/2014/main" id="{EB17083C-2FD7-4F59-8D95-137363C7B5B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1799" y="5173662"/>
            <a:ext cx="1086612" cy="1088136"/>
          </a:xfrm>
          <a:prstGeom prst="rect">
            <a:avLst/>
          </a:prstGeom>
        </p:spPr>
      </p:pic>
      <p:sp>
        <p:nvSpPr>
          <p:cNvPr id="20" name="Rectangle 19">
            <a:extLst>
              <a:ext uri="{FF2B5EF4-FFF2-40B4-BE49-F238E27FC236}">
                <a16:creationId xmlns:a16="http://schemas.microsoft.com/office/drawing/2014/main" id="{0CC078E3-1410-4489-AD1E-9949E45A535F}"/>
              </a:ext>
            </a:extLst>
          </p:cNvPr>
          <p:cNvSpPr/>
          <p:nvPr/>
        </p:nvSpPr>
        <p:spPr bwMode="auto">
          <a:xfrm>
            <a:off x="1816100" y="5222174"/>
            <a:ext cx="10193337"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600">
                <a:solidFill>
                  <a:schemeClr val="tx1"/>
                </a:solidFill>
              </a:rPr>
              <a:t>Explore PowerShell for group management</a:t>
            </a:r>
          </a:p>
        </p:txBody>
      </p:sp>
    </p:spTree>
    <p:extLst>
      <p:ext uri="{BB962C8B-B14F-4D97-AF65-F5344CB8AC3E}">
        <p14:creationId xmlns:p14="http://schemas.microsoft.com/office/powerpoint/2010/main" val="4124193313"/>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0780024-44E7-4594-BFB7-412A2CE7712B}"/>
              </a:ext>
              <a:ext uri="{C183D7F6-B498-43B3-948B-1728B52AA6E4}">
                <adec:decorative xmlns:adec="http://schemas.microsoft.com/office/drawing/2017/decorative" val="1"/>
              </a:ext>
            </a:extLst>
          </p:cNvPr>
          <p:cNvGrpSpPr/>
          <p:nvPr/>
        </p:nvGrpSpPr>
        <p:grpSpPr>
          <a:xfrm>
            <a:off x="4754108" y="1219000"/>
            <a:ext cx="6593831" cy="3453045"/>
            <a:chOff x="1717831" y="1683059"/>
            <a:chExt cx="9991724" cy="3453045"/>
          </a:xfrm>
        </p:grpSpPr>
        <p:sp>
          <p:nvSpPr>
            <p:cNvPr id="8" name="TextBox 7">
              <a:extLst>
                <a:ext uri="{FF2B5EF4-FFF2-40B4-BE49-F238E27FC236}">
                  <a16:creationId xmlns:a16="http://schemas.microsoft.com/office/drawing/2014/main" id="{FAAD0CB0-A81B-4D75-B5DB-727033079D8B}"/>
                </a:ext>
              </a:extLst>
            </p:cNvPr>
            <p:cNvSpPr txBox="1"/>
            <p:nvPr/>
          </p:nvSpPr>
          <p:spPr>
            <a:xfrm>
              <a:off x="1717831" y="1683059"/>
              <a:ext cx="9991724" cy="369332"/>
            </a:xfrm>
            <a:prstGeom prst="rect">
              <a:avLst/>
            </a:prstGeom>
            <a:noFill/>
          </p:spPr>
          <p:txBody>
            <a:bodyPr wrap="square" lIns="0" tIns="0" rIns="0" bIns="0" rtlCol="0" anchor="ctr">
              <a:spAutoFit/>
            </a:bodyPr>
            <a:lstStyle/>
            <a:p>
              <a:pPr>
                <a:spcAft>
                  <a:spcPts val="600"/>
                </a:spcAft>
              </a:pPr>
              <a:r>
                <a:rPr lang="en-US" sz="2400" dirty="0"/>
                <a:t>Lesson 01: Configure Azure Active Directory</a:t>
              </a:r>
            </a:p>
          </p:txBody>
        </p:sp>
        <p:cxnSp>
          <p:nvCxnSpPr>
            <p:cNvPr id="20" name="Straight Connector 19">
              <a:extLst>
                <a:ext uri="{FF2B5EF4-FFF2-40B4-BE49-F238E27FC236}">
                  <a16:creationId xmlns:a16="http://schemas.microsoft.com/office/drawing/2014/main" id="{E2D8FA1A-6A9A-4A64-A246-C3D40EBE4469}"/>
                </a:ext>
                <a:ext uri="{C183D7F6-B498-43B3-948B-1728B52AA6E4}">
                  <adec:decorative xmlns:adec="http://schemas.microsoft.com/office/drawing/2017/decorative" val="1"/>
                </a:ext>
              </a:extLst>
            </p:cNvPr>
            <p:cNvCxnSpPr>
              <a:cxnSpLocks/>
            </p:cNvCxnSpPr>
            <p:nvPr/>
          </p:nvCxnSpPr>
          <p:spPr>
            <a:xfrm>
              <a:off x="1717831" y="2633697"/>
              <a:ext cx="999172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8917875F-0844-4F32-8DFC-C5F63B422D52}"/>
                </a:ext>
              </a:extLst>
            </p:cNvPr>
            <p:cNvSpPr txBox="1"/>
            <p:nvPr/>
          </p:nvSpPr>
          <p:spPr>
            <a:xfrm>
              <a:off x="1717831" y="3217923"/>
              <a:ext cx="9991724" cy="369332"/>
            </a:xfrm>
            <a:prstGeom prst="rect">
              <a:avLst/>
            </a:prstGeom>
            <a:noFill/>
          </p:spPr>
          <p:txBody>
            <a:bodyPr wrap="square" lIns="0" tIns="0" rIns="0" bIns="0" rtlCol="0" anchor="ctr">
              <a:spAutoFit/>
            </a:bodyPr>
            <a:lstStyle/>
            <a:p>
              <a:pPr>
                <a:spcAft>
                  <a:spcPts val="600"/>
                </a:spcAft>
              </a:pPr>
              <a:r>
                <a:rPr lang="en-US" sz="2400" dirty="0"/>
                <a:t>Lesson 02: Configure User and Group Accounts</a:t>
              </a:r>
            </a:p>
          </p:txBody>
        </p:sp>
        <p:cxnSp>
          <p:nvCxnSpPr>
            <p:cNvPr id="21" name="Straight Connector 20">
              <a:extLst>
                <a:ext uri="{FF2B5EF4-FFF2-40B4-BE49-F238E27FC236}">
                  <a16:creationId xmlns:a16="http://schemas.microsoft.com/office/drawing/2014/main" id="{34B32FAA-1BA8-4D5D-BA7D-6A821773F7D2}"/>
                </a:ext>
                <a:ext uri="{C183D7F6-B498-43B3-948B-1728B52AA6E4}">
                  <adec:decorative xmlns:adec="http://schemas.microsoft.com/office/drawing/2017/decorative" val="1"/>
                </a:ext>
              </a:extLst>
            </p:cNvPr>
            <p:cNvCxnSpPr>
              <a:cxnSpLocks/>
            </p:cNvCxnSpPr>
            <p:nvPr/>
          </p:nvCxnSpPr>
          <p:spPr>
            <a:xfrm>
              <a:off x="1717831" y="4171481"/>
              <a:ext cx="999172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68D6FF0A-3D86-4915-BEA4-3247BF5912C3}"/>
                </a:ext>
              </a:extLst>
            </p:cNvPr>
            <p:cNvSpPr txBox="1"/>
            <p:nvPr/>
          </p:nvSpPr>
          <p:spPr>
            <a:xfrm>
              <a:off x="1717831" y="4766772"/>
              <a:ext cx="9991724" cy="369332"/>
            </a:xfrm>
            <a:prstGeom prst="rect">
              <a:avLst/>
            </a:prstGeom>
            <a:noFill/>
          </p:spPr>
          <p:txBody>
            <a:bodyPr wrap="square" lIns="0" tIns="0" rIns="0" bIns="0" rtlCol="0" anchor="ctr">
              <a:spAutoFit/>
            </a:bodyPr>
            <a:lstStyle/>
            <a:p>
              <a:pPr>
                <a:spcAft>
                  <a:spcPts val="600"/>
                </a:spcAft>
              </a:pPr>
              <a:r>
                <a:rPr lang="en-US" sz="2400" dirty="0"/>
                <a:t>Lesson 03: Module 01 Lab</a:t>
              </a:r>
            </a:p>
          </p:txBody>
        </p:sp>
      </p:grpSp>
      <p:grpSp>
        <p:nvGrpSpPr>
          <p:cNvPr id="14" name="Group 13">
            <a:extLst>
              <a:ext uri="{FF2B5EF4-FFF2-40B4-BE49-F238E27FC236}">
                <a16:creationId xmlns:a16="http://schemas.microsoft.com/office/drawing/2014/main" id="{034873DE-4ACC-43E4-8B35-C7D39B86C2EC}"/>
              </a:ext>
              <a:ext uri="{C183D7F6-B498-43B3-948B-1728B52AA6E4}">
                <adec:decorative xmlns:adec="http://schemas.microsoft.com/office/drawing/2017/decorative" val="1"/>
              </a:ext>
            </a:extLst>
          </p:cNvPr>
          <p:cNvGrpSpPr/>
          <p:nvPr/>
        </p:nvGrpSpPr>
        <p:grpSpPr>
          <a:xfrm>
            <a:off x="3488715" y="1043941"/>
            <a:ext cx="1071562" cy="3854297"/>
            <a:chOff x="452438" y="1508000"/>
            <a:chExt cx="1207008" cy="4261546"/>
          </a:xfrm>
        </p:grpSpPr>
        <p:pic>
          <p:nvPicPr>
            <p:cNvPr id="7" name="Picture 6" descr="Icon of two people">
              <a:extLst>
                <a:ext uri="{FF2B5EF4-FFF2-40B4-BE49-F238E27FC236}">
                  <a16:creationId xmlns:a16="http://schemas.microsoft.com/office/drawing/2014/main" id="{AFF6D86B-4424-4C20-A3EA-4D1C86EA764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2438" y="3026277"/>
              <a:ext cx="1207008" cy="1205484"/>
            </a:xfrm>
            <a:prstGeom prst="rect">
              <a:avLst/>
            </a:prstGeom>
          </p:spPr>
        </p:pic>
        <p:pic>
          <p:nvPicPr>
            <p:cNvPr id="6" name="Picture 5" descr="Icon of a lab flask">
              <a:extLst>
                <a:ext uri="{FF2B5EF4-FFF2-40B4-BE49-F238E27FC236}">
                  <a16:creationId xmlns:a16="http://schemas.microsoft.com/office/drawing/2014/main" id="{CC96FE38-0F24-4F6E-B9D8-4C46927B15C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2438" y="4564062"/>
              <a:ext cx="1207008" cy="1205484"/>
            </a:xfrm>
            <a:prstGeom prst="rect">
              <a:avLst/>
            </a:prstGeom>
          </p:spPr>
        </p:pic>
        <p:pic>
          <p:nvPicPr>
            <p:cNvPr id="12" name="Picture 11">
              <a:extLst>
                <a:ext uri="{FF2B5EF4-FFF2-40B4-BE49-F238E27FC236}">
                  <a16:creationId xmlns:a16="http://schemas.microsoft.com/office/drawing/2014/main" id="{D871E992-6718-4013-B7C2-D4E12B6C0E56}"/>
                </a:ext>
              </a:extLst>
            </p:cNvPr>
            <p:cNvPicPr>
              <a:picLocks noChangeAspect="1"/>
            </p:cNvPicPr>
            <p:nvPr/>
          </p:nvPicPr>
          <p:blipFill>
            <a:blip r:embed="rId5"/>
            <a:stretch>
              <a:fillRect/>
            </a:stretch>
          </p:blipFill>
          <p:spPr>
            <a:xfrm>
              <a:off x="494370" y="1508000"/>
              <a:ext cx="1123143" cy="1006969"/>
            </a:xfrm>
            <a:prstGeom prst="rect">
              <a:avLst/>
            </a:prstGeom>
          </p:spPr>
        </p:pic>
        <p:pic>
          <p:nvPicPr>
            <p:cNvPr id="4" name="Graphic 3">
              <a:extLst>
                <a:ext uri="{FF2B5EF4-FFF2-40B4-BE49-F238E27FC236}">
                  <a16:creationId xmlns:a16="http://schemas.microsoft.com/office/drawing/2014/main" id="{39C6BCDB-B65B-4063-9874-B2A53ECF358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12702" y="1701556"/>
              <a:ext cx="682537" cy="682537"/>
            </a:xfrm>
            <a:prstGeom prst="rect">
              <a:avLst/>
            </a:prstGeom>
          </p:spPr>
        </p:pic>
      </p:grpSp>
      <p:sp>
        <p:nvSpPr>
          <p:cNvPr id="13" name="Title 12">
            <a:extLst>
              <a:ext uri="{FF2B5EF4-FFF2-40B4-BE49-F238E27FC236}">
                <a16:creationId xmlns:a16="http://schemas.microsoft.com/office/drawing/2014/main" id="{024EEBA0-431F-4BD9-B678-70A9323D3E2C}"/>
              </a:ext>
            </a:extLst>
          </p:cNvPr>
          <p:cNvSpPr>
            <a:spLocks noGrp="1"/>
          </p:cNvSpPr>
          <p:nvPr>
            <p:ph type="title"/>
          </p:nvPr>
        </p:nvSpPr>
        <p:spPr>
          <a:xfrm>
            <a:off x="465139" y="2881710"/>
            <a:ext cx="2506662" cy="1231106"/>
          </a:xfrm>
        </p:spPr>
        <p:txBody>
          <a:bodyPr/>
          <a:lstStyle/>
          <a:p>
            <a:r>
              <a:rPr lang="en-US" dirty="0"/>
              <a:t>Administer Identity Introduction</a:t>
            </a:r>
          </a:p>
        </p:txBody>
      </p:sp>
    </p:spTree>
    <p:extLst>
      <p:ext uri="{BB962C8B-B14F-4D97-AF65-F5344CB8AC3E}">
        <p14:creationId xmlns:p14="http://schemas.microsoft.com/office/powerpoint/2010/main" val="3867688611"/>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AEBD2-4AD6-4182-BF38-A3DE71D14CCF}"/>
              </a:ext>
            </a:extLst>
          </p:cNvPr>
          <p:cNvSpPr>
            <a:spLocks noGrp="1"/>
          </p:cNvSpPr>
          <p:nvPr>
            <p:ph type="title"/>
          </p:nvPr>
        </p:nvSpPr>
        <p:spPr/>
        <p:txBody>
          <a:bodyPr/>
          <a:lstStyle/>
          <a:p>
            <a:r>
              <a:rPr lang="en-US" dirty="0">
                <a:solidFill>
                  <a:schemeClr val="bg2">
                    <a:lumMod val="10000"/>
                  </a:schemeClr>
                </a:solidFill>
              </a:rPr>
              <a:t>Summary and Resources – Configure User and Group Accounts</a:t>
            </a:r>
          </a:p>
        </p:txBody>
      </p:sp>
      <p:sp>
        <p:nvSpPr>
          <p:cNvPr id="12" name="Rectangle 11">
            <a:extLst>
              <a:ext uri="{FF2B5EF4-FFF2-40B4-BE49-F238E27FC236}">
                <a16:creationId xmlns:a16="http://schemas.microsoft.com/office/drawing/2014/main" id="{616B814B-5D4E-416F-AE83-E9B3AC11932E}"/>
              </a:ext>
            </a:extLst>
          </p:cNvPr>
          <p:cNvSpPr/>
          <p:nvPr/>
        </p:nvSpPr>
        <p:spPr bwMode="auto">
          <a:xfrm>
            <a:off x="427039" y="1385888"/>
            <a:ext cx="4297362" cy="64008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algn="ctr"/>
            <a:r>
              <a:rPr lang="en-US" sz="2000" dirty="0">
                <a:latin typeface="+mj-lt"/>
              </a:rPr>
              <a:t>Knowledge Check</a:t>
            </a:r>
          </a:p>
        </p:txBody>
      </p:sp>
      <p:sp>
        <p:nvSpPr>
          <p:cNvPr id="13" name="Rectangle 12">
            <a:extLst>
              <a:ext uri="{FF2B5EF4-FFF2-40B4-BE49-F238E27FC236}">
                <a16:creationId xmlns:a16="http://schemas.microsoft.com/office/drawing/2014/main" id="{C85B5353-A05B-4F9F-93B3-4523D0B7E89B}"/>
              </a:ext>
            </a:extLst>
          </p:cNvPr>
          <p:cNvSpPr/>
          <p:nvPr/>
        </p:nvSpPr>
        <p:spPr bwMode="auto">
          <a:xfrm>
            <a:off x="4876800" y="1385888"/>
            <a:ext cx="7148540" cy="64008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000">
                <a:latin typeface="+mj-lt"/>
              </a:rPr>
              <a:t>Microsoft Learn Modules (docs.microsoft.com/Learn)</a:t>
            </a:r>
          </a:p>
        </p:txBody>
      </p:sp>
      <p:sp>
        <p:nvSpPr>
          <p:cNvPr id="20" name="Rectangle 19">
            <a:extLst>
              <a:ext uri="{FF2B5EF4-FFF2-40B4-BE49-F238E27FC236}">
                <a16:creationId xmlns:a16="http://schemas.microsoft.com/office/drawing/2014/main" id="{DD85127B-1B17-4C17-BECC-B3D50AE3D904}"/>
              </a:ext>
            </a:extLst>
          </p:cNvPr>
          <p:cNvSpPr/>
          <p:nvPr/>
        </p:nvSpPr>
        <p:spPr>
          <a:xfrm>
            <a:off x="4876800" y="2088397"/>
            <a:ext cx="7132144" cy="5486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marL="0" lvl="0" indent="0" algn="l" defTabSz="800100">
              <a:lnSpc>
                <a:spcPct val="90000"/>
              </a:lnSpc>
              <a:spcBef>
                <a:spcPct val="0"/>
              </a:spcBef>
              <a:spcAft>
                <a:spcPct val="35000"/>
              </a:spcAft>
              <a:buNone/>
            </a:pPr>
            <a:r>
              <a:rPr lang="en-US" sz="1800" kern="1200" dirty="0">
                <a:solidFill>
                  <a:schemeClr val="tx1"/>
                </a:solidFill>
              </a:rPr>
              <a:t>Create Azure users and groups in Azure Active Directory</a:t>
            </a:r>
            <a:endParaRPr lang="en-IN" sz="1800" kern="1200" dirty="0">
              <a:solidFill>
                <a:schemeClr val="tx1"/>
              </a:solidFill>
            </a:endParaRPr>
          </a:p>
        </p:txBody>
      </p:sp>
      <p:cxnSp>
        <p:nvCxnSpPr>
          <p:cNvPr id="28" name="Straight Connector 27">
            <a:extLst>
              <a:ext uri="{FF2B5EF4-FFF2-40B4-BE49-F238E27FC236}">
                <a16:creationId xmlns:a16="http://schemas.microsoft.com/office/drawing/2014/main" id="{3AFA1F8C-A0BC-4C3E-8230-2FFAA5369191}"/>
              </a:ext>
              <a:ext uri="{C183D7F6-B498-43B3-948B-1728B52AA6E4}">
                <adec:decorative xmlns:adec="http://schemas.microsoft.com/office/drawing/2017/decorative" val="1"/>
              </a:ext>
            </a:extLst>
          </p:cNvPr>
          <p:cNvCxnSpPr>
            <a:cxnSpLocks/>
          </p:cNvCxnSpPr>
          <p:nvPr/>
        </p:nvCxnSpPr>
        <p:spPr>
          <a:xfrm>
            <a:off x="4876800" y="2699466"/>
            <a:ext cx="713214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797A3BDC-BE70-40E3-BB08-015EBE935830}"/>
              </a:ext>
            </a:extLst>
          </p:cNvPr>
          <p:cNvSpPr/>
          <p:nvPr/>
        </p:nvSpPr>
        <p:spPr>
          <a:xfrm>
            <a:off x="4876800" y="2761895"/>
            <a:ext cx="7132144" cy="5486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marL="0" lvl="0" indent="0" algn="l" defTabSz="800100">
              <a:lnSpc>
                <a:spcPct val="90000"/>
              </a:lnSpc>
              <a:spcBef>
                <a:spcPct val="0"/>
              </a:spcBef>
              <a:spcAft>
                <a:spcPct val="35000"/>
              </a:spcAft>
              <a:buNone/>
            </a:pPr>
            <a:r>
              <a:rPr lang="en-US" sz="1800" kern="1200" dirty="0">
                <a:solidFill>
                  <a:schemeClr val="tx1"/>
                </a:solidFill>
              </a:rPr>
              <a:t>Manage users and groups in Azure Active Directory</a:t>
            </a:r>
            <a:endParaRPr lang="en-IN" sz="1800" kern="1200" dirty="0">
              <a:solidFill>
                <a:schemeClr val="tx1"/>
              </a:solidFill>
            </a:endParaRPr>
          </a:p>
        </p:txBody>
      </p:sp>
      <p:cxnSp>
        <p:nvCxnSpPr>
          <p:cNvPr id="31" name="Straight Connector 30">
            <a:extLst>
              <a:ext uri="{FF2B5EF4-FFF2-40B4-BE49-F238E27FC236}">
                <a16:creationId xmlns:a16="http://schemas.microsoft.com/office/drawing/2014/main" id="{02804F6D-1590-44EB-B839-709E184FBF58}"/>
              </a:ext>
              <a:ext uri="{C183D7F6-B498-43B3-948B-1728B52AA6E4}">
                <adec:decorative xmlns:adec="http://schemas.microsoft.com/office/drawing/2017/decorative" val="1"/>
              </a:ext>
            </a:extLst>
          </p:cNvPr>
          <p:cNvCxnSpPr>
            <a:cxnSpLocks/>
          </p:cNvCxnSpPr>
          <p:nvPr/>
        </p:nvCxnSpPr>
        <p:spPr>
          <a:xfrm>
            <a:off x="4876800" y="3372964"/>
            <a:ext cx="713214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C6A6500B-AD98-4754-B815-30E4444B4EBD}"/>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41597" y="2794850"/>
            <a:ext cx="1494645" cy="2173707"/>
          </a:xfrm>
          <a:prstGeom prst="rect">
            <a:avLst/>
          </a:prstGeom>
        </p:spPr>
      </p:pic>
    </p:spTree>
    <p:extLst>
      <p:ext uri="{BB962C8B-B14F-4D97-AF65-F5344CB8AC3E}">
        <p14:creationId xmlns:p14="http://schemas.microsoft.com/office/powerpoint/2010/main" val="3408906493"/>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a:xfrm>
            <a:off x="596951" y="3275663"/>
            <a:ext cx="9070923" cy="443198"/>
          </a:xfrm>
        </p:spPr>
        <p:txBody>
          <a:bodyPr/>
          <a:lstStyle/>
          <a:p>
            <a:r>
              <a:rPr lang="en-US" sz="3200" dirty="0"/>
              <a:t>Lesson 03: Module 01 Lab</a:t>
            </a:r>
          </a:p>
        </p:txBody>
      </p:sp>
      <p:pic>
        <p:nvPicPr>
          <p:cNvPr id="5" name="Picture 4" descr="Icon of a lab flask">
            <a:extLst>
              <a:ext uri="{FF2B5EF4-FFF2-40B4-BE49-F238E27FC236}">
                <a16:creationId xmlns:a16="http://schemas.microsoft.com/office/drawing/2014/main" id="{31BA8DA9-9114-4BC9-BC9C-69DB9B67D10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43621" y="2833330"/>
            <a:ext cx="955995" cy="1390327"/>
          </a:xfrm>
          <a:prstGeom prst="rect">
            <a:avLst/>
          </a:prstGeom>
        </p:spPr>
      </p:pic>
    </p:spTree>
    <p:extLst>
      <p:ext uri="{BB962C8B-B14F-4D97-AF65-F5344CB8AC3E}">
        <p14:creationId xmlns:p14="http://schemas.microsoft.com/office/powerpoint/2010/main" val="3194727346"/>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7D2504-CD52-4530-95A0-64324BCD7B4B}"/>
              </a:ext>
            </a:extLst>
          </p:cNvPr>
          <p:cNvSpPr>
            <a:spLocks noGrp="1"/>
          </p:cNvSpPr>
          <p:nvPr>
            <p:ph type="title"/>
          </p:nvPr>
        </p:nvSpPr>
        <p:spPr/>
        <p:txBody>
          <a:bodyPr/>
          <a:lstStyle/>
          <a:p>
            <a:r>
              <a:rPr lang="en-US" dirty="0">
                <a:ea typeface="+mj-lt"/>
                <a:cs typeface="+mj-lt"/>
              </a:rPr>
              <a:t>Lab 01 – Manage Azure Active Directory Identities</a:t>
            </a:r>
            <a:endParaRPr lang="en-US" dirty="0"/>
          </a:p>
        </p:txBody>
      </p:sp>
      <p:sp>
        <p:nvSpPr>
          <p:cNvPr id="3" name="Text Placeholder 2">
            <a:extLst>
              <a:ext uri="{FF2B5EF4-FFF2-40B4-BE49-F238E27FC236}">
                <a16:creationId xmlns:a16="http://schemas.microsoft.com/office/drawing/2014/main" id="{A330F38F-2889-48A6-A0BB-305B3CBA3CDF}"/>
              </a:ext>
            </a:extLst>
          </p:cNvPr>
          <p:cNvSpPr txBox="1">
            <a:spLocks/>
          </p:cNvSpPr>
          <p:nvPr/>
        </p:nvSpPr>
        <p:spPr>
          <a:xfrm>
            <a:off x="427038" y="1373373"/>
            <a:ext cx="11582400" cy="1600438"/>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pc="0" dirty="0">
                <a:solidFill>
                  <a:schemeClr val="tx2">
                    <a:lumMod val="50000"/>
                  </a:schemeClr>
                </a:solidFill>
                <a:cs typeface="Segoe UI Semilight"/>
              </a:rPr>
              <a:t>Lab scenario</a:t>
            </a:r>
          </a:p>
          <a:p>
            <a:r>
              <a:rPr lang="en-US" sz="2000" spc="0" dirty="0">
                <a:solidFill>
                  <a:schemeClr val="tx1"/>
                </a:solidFill>
                <a:latin typeface="+mn-lt"/>
                <a:cs typeface="Segoe UI Semilight"/>
              </a:rPr>
              <a:t>In order to allow Contoso users to authenticate by using Azure AD, you have been tasked with provisioning users and group accounts. Membership of the groups should be updated automatically based on the user job titles. You also need to create a test Azure AD tenant with a test user account and grant that account limited permissions to resources in the Contoso Azure subscription.</a:t>
            </a:r>
            <a:endParaRPr lang="en-US" sz="2000" spc="0" dirty="0">
              <a:solidFill>
                <a:schemeClr val="tx1"/>
              </a:solidFill>
              <a:latin typeface="+mn-lt"/>
            </a:endParaRPr>
          </a:p>
        </p:txBody>
      </p:sp>
      <p:sp>
        <p:nvSpPr>
          <p:cNvPr id="4" name="Text Placeholder 2">
            <a:extLst>
              <a:ext uri="{FF2B5EF4-FFF2-40B4-BE49-F238E27FC236}">
                <a16:creationId xmlns:a16="http://schemas.microsoft.com/office/drawing/2014/main" id="{20CF023F-CDCF-454F-9ABA-E592F7D77703}"/>
              </a:ext>
            </a:extLst>
          </p:cNvPr>
          <p:cNvSpPr txBox="1">
            <a:spLocks/>
          </p:cNvSpPr>
          <p:nvPr/>
        </p:nvSpPr>
        <p:spPr>
          <a:xfrm>
            <a:off x="427038" y="3247631"/>
            <a:ext cx="11582400" cy="369332"/>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pc="0" dirty="0">
                <a:solidFill>
                  <a:schemeClr val="tx2">
                    <a:lumMod val="50000"/>
                  </a:schemeClr>
                </a:solidFill>
                <a:cs typeface="Segoe UI Semilight"/>
              </a:rPr>
              <a:t>Objectives</a:t>
            </a:r>
          </a:p>
        </p:txBody>
      </p:sp>
      <p:sp>
        <p:nvSpPr>
          <p:cNvPr id="5" name="Rectangle 4">
            <a:extLst>
              <a:ext uri="{FF2B5EF4-FFF2-40B4-BE49-F238E27FC236}">
                <a16:creationId xmlns:a16="http://schemas.microsoft.com/office/drawing/2014/main" id="{D56F6B51-AD2B-43E1-8FE5-756D81CBBEEA}"/>
              </a:ext>
            </a:extLst>
          </p:cNvPr>
          <p:cNvSpPr/>
          <p:nvPr/>
        </p:nvSpPr>
        <p:spPr bwMode="auto">
          <a:xfrm>
            <a:off x="427038" y="3784461"/>
            <a:ext cx="2789728" cy="1932781"/>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buSzPct val="90000"/>
            </a:pPr>
            <a:r>
              <a:rPr lang="en-US" sz="2200" dirty="0">
                <a:solidFill>
                  <a:schemeClr val="tx2">
                    <a:lumMod val="50000"/>
                  </a:schemeClr>
                </a:solidFill>
                <a:latin typeface="+mj-lt"/>
                <a:cs typeface="Segoe UI Semilight"/>
              </a:rPr>
              <a:t>Task 1:</a:t>
            </a:r>
            <a:br>
              <a:rPr lang="en-US" sz="2000" dirty="0">
                <a:solidFill>
                  <a:schemeClr val="tx1"/>
                </a:solidFill>
                <a:cs typeface="Segoe UI Semilight"/>
              </a:rPr>
            </a:br>
            <a:r>
              <a:rPr lang="en-US" sz="2000" dirty="0">
                <a:solidFill>
                  <a:schemeClr val="tx1"/>
                </a:solidFill>
                <a:cs typeface="Segoe UI Semilight"/>
              </a:rPr>
              <a:t>Create and configure Azure AD users</a:t>
            </a:r>
          </a:p>
        </p:txBody>
      </p:sp>
      <p:sp>
        <p:nvSpPr>
          <p:cNvPr id="6" name="Rectangle 5">
            <a:extLst>
              <a:ext uri="{FF2B5EF4-FFF2-40B4-BE49-F238E27FC236}">
                <a16:creationId xmlns:a16="http://schemas.microsoft.com/office/drawing/2014/main" id="{2C77F4AB-6ACF-412C-B310-C4D71ECD6E4B}"/>
              </a:ext>
            </a:extLst>
          </p:cNvPr>
          <p:cNvSpPr/>
          <p:nvPr/>
        </p:nvSpPr>
        <p:spPr bwMode="auto">
          <a:xfrm>
            <a:off x="3359516" y="3784461"/>
            <a:ext cx="2789728" cy="1932781"/>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buSzPct val="90000"/>
            </a:pPr>
            <a:r>
              <a:rPr lang="en-US" sz="2200" dirty="0">
                <a:solidFill>
                  <a:schemeClr val="tx2">
                    <a:lumMod val="50000"/>
                  </a:schemeClr>
                </a:solidFill>
                <a:latin typeface="+mj-lt"/>
                <a:cs typeface="Segoe UI Semilight"/>
              </a:rPr>
              <a:t>Task 2:</a:t>
            </a:r>
            <a:br>
              <a:rPr lang="en-US" sz="2200" dirty="0">
                <a:solidFill>
                  <a:schemeClr val="tx1"/>
                </a:solidFill>
                <a:latin typeface="+mj-lt"/>
                <a:cs typeface="Segoe UI Semilight"/>
              </a:rPr>
            </a:br>
            <a:r>
              <a:rPr lang="en-US" sz="2000" dirty="0">
                <a:solidFill>
                  <a:schemeClr val="tx1"/>
                </a:solidFill>
                <a:cs typeface="Segoe UI Semilight"/>
              </a:rPr>
              <a:t>Create Azure AD groups with assigned and dynamic membership</a:t>
            </a:r>
          </a:p>
        </p:txBody>
      </p:sp>
      <p:sp>
        <p:nvSpPr>
          <p:cNvPr id="7" name="Rectangle 6">
            <a:extLst>
              <a:ext uri="{FF2B5EF4-FFF2-40B4-BE49-F238E27FC236}">
                <a16:creationId xmlns:a16="http://schemas.microsoft.com/office/drawing/2014/main" id="{B2709D4D-CF3A-49B0-B774-B996E7083366}"/>
              </a:ext>
            </a:extLst>
          </p:cNvPr>
          <p:cNvSpPr/>
          <p:nvPr/>
        </p:nvSpPr>
        <p:spPr bwMode="auto">
          <a:xfrm>
            <a:off x="6291994" y="3784461"/>
            <a:ext cx="2789728" cy="1932781"/>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buSzPct val="90000"/>
            </a:pPr>
            <a:r>
              <a:rPr lang="en-US" sz="2200" dirty="0">
                <a:solidFill>
                  <a:schemeClr val="tx2">
                    <a:lumMod val="50000"/>
                  </a:schemeClr>
                </a:solidFill>
                <a:latin typeface="+mj-lt"/>
                <a:cs typeface="Segoe UI Semilight"/>
              </a:rPr>
              <a:t>Task 3:</a:t>
            </a:r>
            <a:br>
              <a:rPr lang="en-US" sz="2200" dirty="0">
                <a:solidFill>
                  <a:schemeClr val="tx1"/>
                </a:solidFill>
                <a:latin typeface="+mj-lt"/>
                <a:cs typeface="Segoe UI Semilight"/>
              </a:rPr>
            </a:br>
            <a:r>
              <a:rPr lang="en-US" sz="2000" dirty="0">
                <a:solidFill>
                  <a:schemeClr val="tx1"/>
                </a:solidFill>
                <a:cs typeface="Segoe UI Semilight"/>
              </a:rPr>
              <a:t>Create an Azure Active Directory (AD) tenant</a:t>
            </a:r>
          </a:p>
        </p:txBody>
      </p:sp>
      <p:sp>
        <p:nvSpPr>
          <p:cNvPr id="8" name="Rectangle 7">
            <a:extLst>
              <a:ext uri="{FF2B5EF4-FFF2-40B4-BE49-F238E27FC236}">
                <a16:creationId xmlns:a16="http://schemas.microsoft.com/office/drawing/2014/main" id="{57035366-6403-43C4-AC3D-A2F673867A0E}"/>
              </a:ext>
            </a:extLst>
          </p:cNvPr>
          <p:cNvSpPr/>
          <p:nvPr/>
        </p:nvSpPr>
        <p:spPr bwMode="auto">
          <a:xfrm>
            <a:off x="9224472" y="3784461"/>
            <a:ext cx="2789728" cy="1932781"/>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buSzPct val="90000"/>
            </a:pPr>
            <a:r>
              <a:rPr lang="en-US" sz="2200" dirty="0">
                <a:solidFill>
                  <a:schemeClr val="tx2">
                    <a:lumMod val="50000"/>
                  </a:schemeClr>
                </a:solidFill>
                <a:latin typeface="+mj-lt"/>
                <a:cs typeface="Segoe UI Semilight"/>
              </a:rPr>
              <a:t>Task 4:</a:t>
            </a:r>
            <a:br>
              <a:rPr lang="en-US" sz="2200" dirty="0">
                <a:solidFill>
                  <a:schemeClr val="tx1"/>
                </a:solidFill>
                <a:latin typeface="+mj-lt"/>
                <a:cs typeface="Segoe UI Semilight"/>
              </a:rPr>
            </a:br>
            <a:r>
              <a:rPr lang="en-US" sz="2000" dirty="0">
                <a:solidFill>
                  <a:schemeClr val="tx1"/>
                </a:solidFill>
                <a:cs typeface="Segoe UI Semilight"/>
              </a:rPr>
              <a:t>Manage Azure AD guest users</a:t>
            </a:r>
          </a:p>
        </p:txBody>
      </p:sp>
      <p:sp>
        <p:nvSpPr>
          <p:cNvPr id="10" name="Text Placeholder 2">
            <a:extLst>
              <a:ext uri="{FF2B5EF4-FFF2-40B4-BE49-F238E27FC236}">
                <a16:creationId xmlns:a16="http://schemas.microsoft.com/office/drawing/2014/main" id="{14FC16D0-8BDC-495A-B850-57E8417CC180}"/>
              </a:ext>
            </a:extLst>
          </p:cNvPr>
          <p:cNvSpPr txBox="1">
            <a:spLocks/>
          </p:cNvSpPr>
          <p:nvPr/>
        </p:nvSpPr>
        <p:spPr>
          <a:xfrm>
            <a:off x="8293754" y="6095083"/>
            <a:ext cx="3409232" cy="246221"/>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spc="0" dirty="0">
                <a:solidFill>
                  <a:schemeClr val="tx1"/>
                </a:solidFill>
                <a:latin typeface="+mn-lt"/>
                <a:cs typeface="Segoe UI Semilight"/>
              </a:rPr>
              <a:t>Next slide for an architecture diagram </a:t>
            </a:r>
          </a:p>
        </p:txBody>
      </p:sp>
      <p:sp>
        <p:nvSpPr>
          <p:cNvPr id="12" name="arrow_15">
            <a:extLst>
              <a:ext uri="{FF2B5EF4-FFF2-40B4-BE49-F238E27FC236}">
                <a16:creationId xmlns:a16="http://schemas.microsoft.com/office/drawing/2014/main" id="{9BE29A30-761F-4098-9003-DBD272ED051F}"/>
              </a:ext>
              <a:ext uri="{C183D7F6-B498-43B3-948B-1728B52AA6E4}">
                <adec:decorative xmlns:adec="http://schemas.microsoft.com/office/drawing/2017/decorative" val="1"/>
              </a:ext>
            </a:extLst>
          </p:cNvPr>
          <p:cNvSpPr>
            <a:spLocks noChangeAspect="1" noEditPoints="1"/>
          </p:cNvSpPr>
          <p:nvPr/>
        </p:nvSpPr>
        <p:spPr bwMode="auto">
          <a:xfrm>
            <a:off x="11783506" y="6095083"/>
            <a:ext cx="225932" cy="224905"/>
          </a:xfrm>
          <a:custGeom>
            <a:avLst/>
            <a:gdLst>
              <a:gd name="T0" fmla="*/ 0 w 304"/>
              <a:gd name="T1" fmla="*/ 151 h 303"/>
              <a:gd name="T2" fmla="*/ 152 w 304"/>
              <a:gd name="T3" fmla="*/ 0 h 303"/>
              <a:gd name="T4" fmla="*/ 304 w 304"/>
              <a:gd name="T5" fmla="*/ 151 h 303"/>
              <a:gd name="T6" fmla="*/ 152 w 304"/>
              <a:gd name="T7" fmla="*/ 303 h 303"/>
              <a:gd name="T8" fmla="*/ 0 w 304"/>
              <a:gd name="T9" fmla="*/ 151 h 303"/>
              <a:gd name="T10" fmla="*/ 151 w 304"/>
              <a:gd name="T11" fmla="*/ 223 h 303"/>
              <a:gd name="T12" fmla="*/ 223 w 304"/>
              <a:gd name="T13" fmla="*/ 151 h 303"/>
              <a:gd name="T14" fmla="*/ 151 w 304"/>
              <a:gd name="T15" fmla="*/ 79 h 303"/>
              <a:gd name="T16" fmla="*/ 223 w 304"/>
              <a:gd name="T17" fmla="*/ 151 h 303"/>
              <a:gd name="T18" fmla="*/ 73 w 304"/>
              <a:gd name="T19"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03">
                <a:moveTo>
                  <a:pt x="0" y="151"/>
                </a:moveTo>
                <a:cubicBezTo>
                  <a:pt x="0" y="68"/>
                  <a:pt x="68" y="0"/>
                  <a:pt x="152" y="0"/>
                </a:cubicBezTo>
                <a:cubicBezTo>
                  <a:pt x="236" y="0"/>
                  <a:pt x="304" y="68"/>
                  <a:pt x="304" y="151"/>
                </a:cubicBezTo>
                <a:cubicBezTo>
                  <a:pt x="304" y="235"/>
                  <a:pt x="236" y="303"/>
                  <a:pt x="152" y="303"/>
                </a:cubicBezTo>
                <a:cubicBezTo>
                  <a:pt x="68" y="303"/>
                  <a:pt x="0" y="235"/>
                  <a:pt x="0" y="151"/>
                </a:cubicBezTo>
                <a:close/>
                <a:moveTo>
                  <a:pt x="151" y="223"/>
                </a:moveTo>
                <a:cubicBezTo>
                  <a:pt x="223" y="151"/>
                  <a:pt x="223" y="151"/>
                  <a:pt x="223" y="151"/>
                </a:cubicBezTo>
                <a:cubicBezTo>
                  <a:pt x="151" y="79"/>
                  <a:pt x="151" y="79"/>
                  <a:pt x="151" y="79"/>
                </a:cubicBezTo>
                <a:moveTo>
                  <a:pt x="223" y="151"/>
                </a:moveTo>
                <a:cubicBezTo>
                  <a:pt x="73" y="151"/>
                  <a:pt x="73" y="151"/>
                  <a:pt x="73" y="151"/>
                </a:cubicBezTo>
              </a:path>
            </a:pathLst>
          </a:custGeom>
          <a:solidFill>
            <a:srgbClr val="FFFF00"/>
          </a:solidFill>
          <a:ln w="15875" cap="sq">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lin ang="5400000" scaled="1"/>
              </a:gradFill>
            </a:endParaRPr>
          </a:p>
        </p:txBody>
      </p:sp>
    </p:spTree>
    <p:extLst>
      <p:ext uri="{BB962C8B-B14F-4D97-AF65-F5344CB8AC3E}">
        <p14:creationId xmlns:p14="http://schemas.microsoft.com/office/powerpoint/2010/main" val="1873800944"/>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01337D-A82B-4801-9524-BEC5D7940B56}"/>
              </a:ext>
            </a:extLst>
          </p:cNvPr>
          <p:cNvSpPr>
            <a:spLocks noGrp="1"/>
          </p:cNvSpPr>
          <p:nvPr>
            <p:ph type="title"/>
          </p:nvPr>
        </p:nvSpPr>
        <p:spPr/>
        <p:txBody>
          <a:bodyPr/>
          <a:lstStyle/>
          <a:p>
            <a:r>
              <a:rPr lang="en-US" dirty="0">
                <a:ea typeface="+mj-lt"/>
                <a:cs typeface="+mj-lt"/>
              </a:rPr>
              <a:t>Lab 01 – Architecture diagram</a:t>
            </a:r>
            <a:endParaRPr lang="en-US" dirty="0"/>
          </a:p>
        </p:txBody>
      </p:sp>
      <p:grpSp>
        <p:nvGrpSpPr>
          <p:cNvPr id="37" name="Group 36" descr="Architecture diagram of the detailed lab steps. ">
            <a:extLst>
              <a:ext uri="{FF2B5EF4-FFF2-40B4-BE49-F238E27FC236}">
                <a16:creationId xmlns:a16="http://schemas.microsoft.com/office/drawing/2014/main" id="{CDC8ECEB-2681-4F91-9310-CCAF6E8A01A0}"/>
              </a:ext>
            </a:extLst>
          </p:cNvPr>
          <p:cNvGrpSpPr/>
          <p:nvPr/>
        </p:nvGrpSpPr>
        <p:grpSpPr>
          <a:xfrm>
            <a:off x="1423560" y="1216692"/>
            <a:ext cx="9314988" cy="5145054"/>
            <a:chOff x="475909" y="1359113"/>
            <a:chExt cx="9314988" cy="5145054"/>
          </a:xfrm>
        </p:grpSpPr>
        <p:sp>
          <p:nvSpPr>
            <p:cNvPr id="39" name="Rectangle 38">
              <a:extLst>
                <a:ext uri="{FF2B5EF4-FFF2-40B4-BE49-F238E27FC236}">
                  <a16:creationId xmlns:a16="http://schemas.microsoft.com/office/drawing/2014/main" id="{6E264FA1-FDAE-4D50-B541-4C688DFA417E}"/>
                </a:ext>
              </a:extLst>
            </p:cNvPr>
            <p:cNvSpPr/>
            <p:nvPr/>
          </p:nvSpPr>
          <p:spPr bwMode="auto">
            <a:xfrm>
              <a:off x="7126128" y="1359113"/>
              <a:ext cx="2641033" cy="3698556"/>
            </a:xfrm>
            <a:prstGeom prst="rect">
              <a:avLst/>
            </a:prstGeom>
            <a:solidFill>
              <a:schemeClr val="bg2">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41" name="Rectangle 40">
              <a:extLst>
                <a:ext uri="{FF2B5EF4-FFF2-40B4-BE49-F238E27FC236}">
                  <a16:creationId xmlns:a16="http://schemas.microsoft.com/office/drawing/2014/main" id="{559EF700-FEA3-4FC1-9CB7-4E413F5CD700}"/>
                </a:ext>
              </a:extLst>
            </p:cNvPr>
            <p:cNvSpPr/>
            <p:nvPr/>
          </p:nvSpPr>
          <p:spPr bwMode="auto">
            <a:xfrm>
              <a:off x="475909" y="1359113"/>
              <a:ext cx="6232170" cy="514505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pic>
          <p:nvPicPr>
            <p:cNvPr id="43" name="Graphic 42">
              <a:extLst>
                <a:ext uri="{FF2B5EF4-FFF2-40B4-BE49-F238E27FC236}">
                  <a16:creationId xmlns:a16="http://schemas.microsoft.com/office/drawing/2014/main" id="{D2BA6ED9-0B2C-466C-B820-A10F0F7E1E5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951895" y="1359113"/>
              <a:ext cx="645758" cy="645758"/>
            </a:xfrm>
            <a:prstGeom prst="rect">
              <a:avLst/>
            </a:prstGeom>
          </p:spPr>
        </p:pic>
        <p:pic>
          <p:nvPicPr>
            <p:cNvPr id="45" name="Graphic 44">
              <a:extLst>
                <a:ext uri="{FF2B5EF4-FFF2-40B4-BE49-F238E27FC236}">
                  <a16:creationId xmlns:a16="http://schemas.microsoft.com/office/drawing/2014/main" id="{DC1678A8-B9AC-44AD-8ADD-F0536142CD2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325101" y="2921255"/>
              <a:ext cx="295019" cy="295019"/>
            </a:xfrm>
            <a:prstGeom prst="rect">
              <a:avLst/>
            </a:prstGeom>
          </p:spPr>
        </p:pic>
        <p:pic>
          <p:nvPicPr>
            <p:cNvPr id="47" name="Graphic 46">
              <a:extLst>
                <a:ext uri="{FF2B5EF4-FFF2-40B4-BE49-F238E27FC236}">
                  <a16:creationId xmlns:a16="http://schemas.microsoft.com/office/drawing/2014/main" id="{0C5E3FCD-F1B8-45A4-B66F-1786E90A5CB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84312" y="2416219"/>
              <a:ext cx="295019" cy="295019"/>
            </a:xfrm>
            <a:prstGeom prst="rect">
              <a:avLst/>
            </a:prstGeom>
          </p:spPr>
        </p:pic>
        <p:sp>
          <p:nvSpPr>
            <p:cNvPr id="49" name="TextBox 48">
              <a:extLst>
                <a:ext uri="{FF2B5EF4-FFF2-40B4-BE49-F238E27FC236}">
                  <a16:creationId xmlns:a16="http://schemas.microsoft.com/office/drawing/2014/main" id="{AFD1DB65-B7BF-464E-B6C6-25D81FB059A4}"/>
                </a:ext>
              </a:extLst>
            </p:cNvPr>
            <p:cNvSpPr txBox="1"/>
            <p:nvPr/>
          </p:nvSpPr>
          <p:spPr>
            <a:xfrm>
              <a:off x="2217761" y="1899984"/>
              <a:ext cx="2457615" cy="479745"/>
            </a:xfrm>
            <a:prstGeom prst="rect">
              <a:avLst/>
            </a:prstGeom>
            <a:noFill/>
          </p:spPr>
          <p:txBody>
            <a:bodyPr wrap="square" lIns="179285" tIns="143428" rIns="179285" bIns="143428" rtlCol="0">
              <a:spAutoFit/>
            </a:bodyPr>
            <a:lstStyle/>
            <a:p>
              <a:pPr defTabSz="914367">
                <a:lnSpc>
                  <a:spcPct val="90000"/>
                </a:lnSpc>
                <a:spcAft>
                  <a:spcPts val="588"/>
                </a:spcAft>
              </a:pPr>
              <a:r>
                <a:rPr lang="en-US" sz="1372" b="1" dirty="0">
                  <a:gradFill>
                    <a:gsLst>
                      <a:gs pos="2917">
                        <a:srgbClr val="000000"/>
                      </a:gs>
                      <a:gs pos="30000">
                        <a:srgbClr val="000000"/>
                      </a:gs>
                    </a:gsLst>
                    <a:lin ang="5400000" scaled="0"/>
                  </a:gradFill>
                  <a:latin typeface="Segoe UI"/>
                </a:rPr>
                <a:t>Default Azure AD tenant</a:t>
              </a:r>
              <a:endParaRPr lang="fr-FR" sz="1372" b="1" dirty="0" err="1">
                <a:gradFill>
                  <a:gsLst>
                    <a:gs pos="2917">
                      <a:srgbClr val="000000"/>
                    </a:gs>
                    <a:gs pos="30000">
                      <a:srgbClr val="000000"/>
                    </a:gs>
                  </a:gsLst>
                  <a:lin ang="5400000" scaled="0"/>
                </a:gradFill>
                <a:latin typeface="Segoe UI"/>
              </a:endParaRPr>
            </a:p>
          </p:txBody>
        </p:sp>
        <p:sp>
          <p:nvSpPr>
            <p:cNvPr id="51" name="TextBox 50">
              <a:extLst>
                <a:ext uri="{FF2B5EF4-FFF2-40B4-BE49-F238E27FC236}">
                  <a16:creationId xmlns:a16="http://schemas.microsoft.com/office/drawing/2014/main" id="{E478AE29-ABAD-40AA-A0B2-EFB285A2A6BC}"/>
                </a:ext>
              </a:extLst>
            </p:cNvPr>
            <p:cNvSpPr txBox="1"/>
            <p:nvPr/>
          </p:nvSpPr>
          <p:spPr>
            <a:xfrm>
              <a:off x="735963" y="3227558"/>
              <a:ext cx="2378745" cy="995697"/>
            </a:xfrm>
            <a:prstGeom prst="rect">
              <a:avLst/>
            </a:prstGeom>
            <a:noFill/>
          </p:spPr>
          <p:txBody>
            <a:bodyPr wrap="square">
              <a:spAutoFit/>
            </a:bodyPr>
            <a:lstStyle/>
            <a:p>
              <a:pPr defTabSz="914367"/>
              <a:r>
                <a:rPr lang="fr-FR" sz="1176" b="1" dirty="0">
                  <a:solidFill>
                    <a:srgbClr val="000000"/>
                  </a:solidFill>
                  <a:latin typeface="Segoe UI"/>
                </a:rPr>
                <a:t>az104-01a-aaduser1</a:t>
              </a:r>
            </a:p>
            <a:p>
              <a:pPr defTabSz="914367"/>
              <a:endParaRPr lang="fr-FR" sz="1176" b="1" dirty="0">
                <a:solidFill>
                  <a:srgbClr val="000000"/>
                </a:solidFill>
                <a:latin typeface="Segoe UI"/>
              </a:endParaRPr>
            </a:p>
            <a:p>
              <a:pPr defTabSz="914367"/>
              <a:r>
                <a:rPr lang="en-US" sz="1176" b="1" dirty="0">
                  <a:solidFill>
                    <a:srgbClr val="000000"/>
                  </a:solidFill>
                  <a:latin typeface="Segoe UI"/>
                </a:rPr>
                <a:t>Role: </a:t>
              </a:r>
              <a:r>
                <a:rPr lang="en-US" sz="1176" dirty="0">
                  <a:solidFill>
                    <a:srgbClr val="000000"/>
                  </a:solidFill>
                  <a:latin typeface="Segoe UI"/>
                </a:rPr>
                <a:t>User administrator</a:t>
              </a:r>
            </a:p>
            <a:p>
              <a:pPr defTabSz="914367"/>
              <a:r>
                <a:rPr lang="en-US" sz="1176" b="1" dirty="0">
                  <a:solidFill>
                    <a:srgbClr val="000000"/>
                  </a:solidFill>
                  <a:latin typeface="Segoe UI"/>
                </a:rPr>
                <a:t>Job title: </a:t>
              </a:r>
              <a:r>
                <a:rPr lang="en-US" sz="1176" dirty="0">
                  <a:solidFill>
                    <a:srgbClr val="000000"/>
                  </a:solidFill>
                  <a:latin typeface="Segoe UI"/>
                </a:rPr>
                <a:t>Cloud Administrator</a:t>
              </a:r>
            </a:p>
            <a:p>
              <a:pPr defTabSz="914367"/>
              <a:r>
                <a:rPr lang="en-US" sz="1176" b="1" dirty="0">
                  <a:solidFill>
                    <a:srgbClr val="000000"/>
                  </a:solidFill>
                  <a:latin typeface="Segoe UI"/>
                </a:rPr>
                <a:t>Department: </a:t>
              </a:r>
              <a:r>
                <a:rPr lang="en-US" sz="1176" dirty="0">
                  <a:solidFill>
                    <a:srgbClr val="000000"/>
                  </a:solidFill>
                  <a:latin typeface="Segoe UI"/>
                </a:rPr>
                <a:t>IT</a:t>
              </a:r>
              <a:endParaRPr lang="fr-FR" sz="1176" dirty="0">
                <a:solidFill>
                  <a:srgbClr val="000000"/>
                </a:solidFill>
                <a:latin typeface="Segoe UI"/>
              </a:endParaRPr>
            </a:p>
          </p:txBody>
        </p:sp>
        <p:sp>
          <p:nvSpPr>
            <p:cNvPr id="53" name="Rectangle: Rounded Corners 52">
              <a:extLst>
                <a:ext uri="{FF2B5EF4-FFF2-40B4-BE49-F238E27FC236}">
                  <a16:creationId xmlns:a16="http://schemas.microsoft.com/office/drawing/2014/main" id="{A617EC88-B201-460C-B07D-81C8D6A4222E}"/>
                </a:ext>
              </a:extLst>
            </p:cNvPr>
            <p:cNvSpPr/>
            <p:nvPr/>
          </p:nvSpPr>
          <p:spPr bwMode="auto">
            <a:xfrm>
              <a:off x="687311" y="2871283"/>
              <a:ext cx="2378745" cy="1411751"/>
            </a:xfrm>
            <a:prstGeom prst="round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55" name="TextBox 54">
              <a:extLst>
                <a:ext uri="{FF2B5EF4-FFF2-40B4-BE49-F238E27FC236}">
                  <a16:creationId xmlns:a16="http://schemas.microsoft.com/office/drawing/2014/main" id="{F59CBBDD-9E2B-44E7-BB1F-6F509D72B4AD}"/>
                </a:ext>
              </a:extLst>
            </p:cNvPr>
            <p:cNvSpPr txBox="1"/>
            <p:nvPr/>
          </p:nvSpPr>
          <p:spPr>
            <a:xfrm>
              <a:off x="1081471" y="2248615"/>
              <a:ext cx="2681796" cy="690953"/>
            </a:xfrm>
            <a:prstGeom prst="rect">
              <a:avLst/>
            </a:prstGeom>
            <a:noFill/>
          </p:spPr>
          <p:txBody>
            <a:bodyPr wrap="square" lIns="179285" tIns="143428" rIns="179285" bIns="143428" rtlCol="0">
              <a:spAutoFit/>
            </a:bodyPr>
            <a:lstStyle/>
            <a:p>
              <a:pPr defTabSz="914367">
                <a:lnSpc>
                  <a:spcPct val="90000"/>
                </a:lnSpc>
                <a:spcAft>
                  <a:spcPts val="588"/>
                </a:spcAft>
              </a:pPr>
              <a:r>
                <a:rPr lang="en-US" sz="1176" b="1" dirty="0">
                  <a:gradFill>
                    <a:gsLst>
                      <a:gs pos="2917">
                        <a:srgbClr val="000000"/>
                      </a:gs>
                      <a:gs pos="30000">
                        <a:srgbClr val="000000"/>
                      </a:gs>
                    </a:gsLst>
                    <a:lin ang="5400000" scaled="0"/>
                  </a:gradFill>
                  <a:latin typeface="Segoe UI"/>
                </a:rPr>
                <a:t>IT Cloud Administrators</a:t>
              </a:r>
            </a:p>
            <a:p>
              <a:pPr defTabSz="914367">
                <a:lnSpc>
                  <a:spcPct val="90000"/>
                </a:lnSpc>
                <a:spcAft>
                  <a:spcPts val="588"/>
                </a:spcAft>
              </a:pPr>
              <a:r>
                <a:rPr lang="en-US" sz="1176" b="1" dirty="0">
                  <a:gradFill>
                    <a:gsLst>
                      <a:gs pos="2917">
                        <a:srgbClr val="000000"/>
                      </a:gs>
                      <a:gs pos="30000">
                        <a:srgbClr val="000000"/>
                      </a:gs>
                    </a:gsLst>
                    <a:lin ang="5400000" scaled="0"/>
                  </a:gradFill>
                  <a:latin typeface="Segoe UI"/>
                </a:rPr>
                <a:t>Membership type:</a:t>
              </a:r>
              <a:r>
                <a:rPr lang="en-US" sz="1176" dirty="0">
                  <a:gradFill>
                    <a:gsLst>
                      <a:gs pos="2917">
                        <a:srgbClr val="000000"/>
                      </a:gs>
                      <a:gs pos="30000">
                        <a:srgbClr val="000000"/>
                      </a:gs>
                    </a:gsLst>
                    <a:lin ang="5400000" scaled="0"/>
                  </a:gradFill>
                  <a:latin typeface="Segoe UI"/>
                </a:rPr>
                <a:t> Dynamic User</a:t>
              </a:r>
              <a:endParaRPr lang="fr-FR" sz="1176" b="1" dirty="0" err="1">
                <a:gradFill>
                  <a:gsLst>
                    <a:gs pos="2917">
                      <a:srgbClr val="000000"/>
                    </a:gs>
                    <a:gs pos="30000">
                      <a:srgbClr val="000000"/>
                    </a:gs>
                  </a:gsLst>
                  <a:lin ang="5400000" scaled="0"/>
                </a:gradFill>
                <a:latin typeface="Segoe UI"/>
              </a:endParaRPr>
            </a:p>
          </p:txBody>
        </p:sp>
        <p:pic>
          <p:nvPicPr>
            <p:cNvPr id="57" name="Graphic 56">
              <a:extLst>
                <a:ext uri="{FF2B5EF4-FFF2-40B4-BE49-F238E27FC236}">
                  <a16:creationId xmlns:a16="http://schemas.microsoft.com/office/drawing/2014/main" id="{CA29DB5A-E7E4-43F4-A352-6F859A7C2871}"/>
                </a:ext>
              </a:extLst>
            </p:cNvPr>
            <p:cNvPicPr>
              <a:picLocks noChangeAspect="1"/>
            </p:cNvPicPr>
            <p:nvPr/>
          </p:nvPicPr>
          <p:blipFill>
            <a:blip r:embed="rId5">
              <a:duotone>
                <a:schemeClr val="accent4">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403965" y="2934835"/>
              <a:ext cx="295019" cy="295019"/>
            </a:xfrm>
            <a:prstGeom prst="rect">
              <a:avLst/>
            </a:prstGeom>
          </p:spPr>
        </p:pic>
        <p:sp>
          <p:nvSpPr>
            <p:cNvPr id="59" name="TextBox 58">
              <a:extLst>
                <a:ext uri="{FF2B5EF4-FFF2-40B4-BE49-F238E27FC236}">
                  <a16:creationId xmlns:a16="http://schemas.microsoft.com/office/drawing/2014/main" id="{939C8B8D-7CE2-4D45-8B4C-4D349B7EDCD7}"/>
                </a:ext>
              </a:extLst>
            </p:cNvPr>
            <p:cNvSpPr txBox="1"/>
            <p:nvPr/>
          </p:nvSpPr>
          <p:spPr>
            <a:xfrm>
              <a:off x="3814827" y="3241138"/>
              <a:ext cx="2378745" cy="816121"/>
            </a:xfrm>
            <a:prstGeom prst="rect">
              <a:avLst/>
            </a:prstGeom>
            <a:noFill/>
          </p:spPr>
          <p:txBody>
            <a:bodyPr wrap="square">
              <a:spAutoFit/>
            </a:bodyPr>
            <a:lstStyle/>
            <a:p>
              <a:pPr defTabSz="914367"/>
              <a:r>
                <a:rPr lang="fr-FR" sz="1176" b="1" dirty="0">
                  <a:solidFill>
                    <a:srgbClr val="000000"/>
                  </a:solidFill>
                  <a:latin typeface="Segoe UI"/>
                </a:rPr>
                <a:t>az104-01a-aaduser2</a:t>
              </a:r>
            </a:p>
            <a:p>
              <a:pPr defTabSz="914367"/>
              <a:endParaRPr lang="en-US" sz="1176" b="1" dirty="0">
                <a:solidFill>
                  <a:srgbClr val="000000"/>
                </a:solidFill>
                <a:latin typeface="Segoe UI"/>
              </a:endParaRPr>
            </a:p>
            <a:p>
              <a:pPr defTabSz="914367"/>
              <a:r>
                <a:rPr lang="en-US" sz="1176" b="1" dirty="0">
                  <a:solidFill>
                    <a:srgbClr val="000000"/>
                  </a:solidFill>
                  <a:latin typeface="Segoe UI"/>
                </a:rPr>
                <a:t>Job title: </a:t>
              </a:r>
              <a:r>
                <a:rPr lang="en-US" sz="1176" dirty="0">
                  <a:solidFill>
                    <a:srgbClr val="000000"/>
                  </a:solidFill>
                  <a:latin typeface="Segoe UI"/>
                </a:rPr>
                <a:t>System Administrator</a:t>
              </a:r>
            </a:p>
            <a:p>
              <a:pPr defTabSz="914367"/>
              <a:r>
                <a:rPr lang="en-US" sz="1176" b="1" dirty="0">
                  <a:solidFill>
                    <a:srgbClr val="000000"/>
                  </a:solidFill>
                  <a:latin typeface="Segoe UI"/>
                </a:rPr>
                <a:t>Department: </a:t>
              </a:r>
              <a:r>
                <a:rPr lang="en-US" sz="1176" dirty="0">
                  <a:solidFill>
                    <a:srgbClr val="000000"/>
                  </a:solidFill>
                  <a:latin typeface="Segoe UI"/>
                </a:rPr>
                <a:t>IT</a:t>
              </a:r>
              <a:endParaRPr lang="fr-FR" sz="1176" dirty="0">
                <a:solidFill>
                  <a:srgbClr val="000000"/>
                </a:solidFill>
                <a:latin typeface="Segoe UI"/>
              </a:endParaRPr>
            </a:p>
          </p:txBody>
        </p:sp>
        <p:sp>
          <p:nvSpPr>
            <p:cNvPr id="61" name="Rectangle: Rounded Corners 60">
              <a:extLst>
                <a:ext uri="{FF2B5EF4-FFF2-40B4-BE49-F238E27FC236}">
                  <a16:creationId xmlns:a16="http://schemas.microsoft.com/office/drawing/2014/main" id="{14C5A31F-8E61-4F54-81C8-A3DD31433F42}"/>
                </a:ext>
              </a:extLst>
            </p:cNvPr>
            <p:cNvSpPr/>
            <p:nvPr/>
          </p:nvSpPr>
          <p:spPr bwMode="auto">
            <a:xfrm>
              <a:off x="3766175" y="2892069"/>
              <a:ext cx="2378745" cy="1404545"/>
            </a:xfrm>
            <a:prstGeom prst="round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pic>
          <p:nvPicPr>
            <p:cNvPr id="63" name="Graphic 62">
              <a:extLst>
                <a:ext uri="{FF2B5EF4-FFF2-40B4-BE49-F238E27FC236}">
                  <a16:creationId xmlns:a16="http://schemas.microsoft.com/office/drawing/2014/main" id="{50300A02-28ED-45F9-A541-331DE0EAF99E}"/>
                </a:ext>
              </a:extLst>
            </p:cNvPr>
            <p:cNvPicPr>
              <a:picLocks noChangeAspect="1"/>
            </p:cNvPicPr>
            <p:nvPr/>
          </p:nvPicPr>
          <p:blipFill>
            <a:blip r:embed="rId7">
              <a:duotone>
                <a:schemeClr val="accent4">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917427" y="2434179"/>
              <a:ext cx="295019" cy="295019"/>
            </a:xfrm>
            <a:prstGeom prst="rect">
              <a:avLst/>
            </a:prstGeom>
          </p:spPr>
        </p:pic>
        <p:sp>
          <p:nvSpPr>
            <p:cNvPr id="65" name="TextBox 64">
              <a:extLst>
                <a:ext uri="{FF2B5EF4-FFF2-40B4-BE49-F238E27FC236}">
                  <a16:creationId xmlns:a16="http://schemas.microsoft.com/office/drawing/2014/main" id="{D767BD19-DDB6-40B3-9C51-414D723B09AB}"/>
                </a:ext>
              </a:extLst>
            </p:cNvPr>
            <p:cNvSpPr txBox="1"/>
            <p:nvPr/>
          </p:nvSpPr>
          <p:spPr>
            <a:xfrm>
              <a:off x="4112405" y="2266240"/>
              <a:ext cx="2768357" cy="690953"/>
            </a:xfrm>
            <a:prstGeom prst="rect">
              <a:avLst/>
            </a:prstGeom>
            <a:noFill/>
          </p:spPr>
          <p:txBody>
            <a:bodyPr wrap="square" lIns="179285" tIns="143428" rIns="179285" bIns="143428" rtlCol="0">
              <a:spAutoFit/>
            </a:bodyPr>
            <a:lstStyle/>
            <a:p>
              <a:pPr defTabSz="914367">
                <a:lnSpc>
                  <a:spcPct val="90000"/>
                </a:lnSpc>
                <a:spcAft>
                  <a:spcPts val="588"/>
                </a:spcAft>
              </a:pPr>
              <a:r>
                <a:rPr lang="en-US" sz="1176" b="1" dirty="0">
                  <a:gradFill>
                    <a:gsLst>
                      <a:gs pos="2917">
                        <a:srgbClr val="000000"/>
                      </a:gs>
                      <a:gs pos="30000">
                        <a:srgbClr val="000000"/>
                      </a:gs>
                    </a:gsLst>
                    <a:lin ang="5400000" scaled="0"/>
                  </a:gradFill>
                  <a:latin typeface="Segoe UI"/>
                </a:rPr>
                <a:t>IT System Administrators</a:t>
              </a:r>
            </a:p>
            <a:p>
              <a:pPr defTabSz="914367">
                <a:lnSpc>
                  <a:spcPct val="90000"/>
                </a:lnSpc>
                <a:spcAft>
                  <a:spcPts val="588"/>
                </a:spcAft>
              </a:pPr>
              <a:r>
                <a:rPr lang="fr-FR" sz="1176" b="1" dirty="0" err="1">
                  <a:gradFill>
                    <a:gsLst>
                      <a:gs pos="2917">
                        <a:srgbClr val="000000"/>
                      </a:gs>
                      <a:gs pos="30000">
                        <a:srgbClr val="000000"/>
                      </a:gs>
                    </a:gsLst>
                    <a:lin ang="5400000" scaled="0"/>
                  </a:gradFill>
                  <a:latin typeface="Segoe UI"/>
                </a:rPr>
                <a:t>Membership</a:t>
              </a:r>
              <a:r>
                <a:rPr lang="fr-FR" sz="1176" b="1" dirty="0">
                  <a:gradFill>
                    <a:gsLst>
                      <a:gs pos="2917">
                        <a:srgbClr val="000000"/>
                      </a:gs>
                      <a:gs pos="30000">
                        <a:srgbClr val="000000"/>
                      </a:gs>
                    </a:gsLst>
                    <a:lin ang="5400000" scaled="0"/>
                  </a:gradFill>
                  <a:latin typeface="Segoe UI"/>
                </a:rPr>
                <a:t> type: </a:t>
              </a:r>
              <a:r>
                <a:rPr lang="fr-FR" sz="1176" dirty="0">
                  <a:gradFill>
                    <a:gsLst>
                      <a:gs pos="2917">
                        <a:srgbClr val="000000"/>
                      </a:gs>
                      <a:gs pos="30000">
                        <a:srgbClr val="000000"/>
                      </a:gs>
                    </a:gsLst>
                    <a:lin ang="5400000" scaled="0"/>
                  </a:gradFill>
                  <a:latin typeface="Segoe UI"/>
                </a:rPr>
                <a:t>Dynamic User</a:t>
              </a:r>
              <a:endParaRPr lang="fr-FR" sz="1176" b="1" dirty="0">
                <a:gradFill>
                  <a:gsLst>
                    <a:gs pos="2917">
                      <a:srgbClr val="000000"/>
                    </a:gs>
                    <a:gs pos="30000">
                      <a:srgbClr val="000000"/>
                    </a:gs>
                  </a:gsLst>
                  <a:lin ang="5400000" scaled="0"/>
                </a:gradFill>
                <a:latin typeface="Segoe UI"/>
              </a:endParaRPr>
            </a:p>
          </p:txBody>
        </p:sp>
        <p:pic>
          <p:nvPicPr>
            <p:cNvPr id="68" name="Graphic 67">
              <a:extLst>
                <a:ext uri="{FF2B5EF4-FFF2-40B4-BE49-F238E27FC236}">
                  <a16:creationId xmlns:a16="http://schemas.microsoft.com/office/drawing/2014/main" id="{88B6578F-236A-4F05-8405-D34B4830D279}"/>
                </a:ext>
              </a:extLst>
            </p:cNvPr>
            <p:cNvPicPr>
              <a:picLocks noChangeAspect="1"/>
            </p:cNvPicPr>
            <p:nvPr/>
          </p:nvPicPr>
          <p:blipFill>
            <a:blip r:embed="rId3">
              <a:duotone>
                <a:prstClr val="black"/>
                <a:schemeClr val="accent5">
                  <a:tint val="45000"/>
                  <a:satMod val="400000"/>
                </a:schemeClr>
              </a:duotone>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018323" y="1735926"/>
              <a:ext cx="645758" cy="645758"/>
            </a:xfrm>
            <a:prstGeom prst="rect">
              <a:avLst/>
            </a:prstGeom>
          </p:spPr>
        </p:pic>
        <p:sp>
          <p:nvSpPr>
            <p:cNvPr id="69" name="TextBox 68">
              <a:extLst>
                <a:ext uri="{FF2B5EF4-FFF2-40B4-BE49-F238E27FC236}">
                  <a16:creationId xmlns:a16="http://schemas.microsoft.com/office/drawing/2014/main" id="{2ECEECCA-063D-4ACD-A6A3-1954D978E180}"/>
                </a:ext>
              </a:extLst>
            </p:cNvPr>
            <p:cNvSpPr txBox="1"/>
            <p:nvPr/>
          </p:nvSpPr>
          <p:spPr>
            <a:xfrm>
              <a:off x="7112395" y="2416219"/>
              <a:ext cx="2457615" cy="745264"/>
            </a:xfrm>
            <a:prstGeom prst="rect">
              <a:avLst/>
            </a:prstGeom>
            <a:noFill/>
          </p:spPr>
          <p:txBody>
            <a:bodyPr wrap="square" lIns="179285" tIns="143428" rIns="179285" bIns="143428" rtlCol="0">
              <a:spAutoFit/>
            </a:bodyPr>
            <a:lstStyle/>
            <a:p>
              <a:pPr algn="ctr" defTabSz="914367">
                <a:lnSpc>
                  <a:spcPct val="90000"/>
                </a:lnSpc>
                <a:spcAft>
                  <a:spcPts val="588"/>
                </a:spcAft>
              </a:pPr>
              <a:r>
                <a:rPr lang="en-US" sz="1372" b="1" dirty="0">
                  <a:gradFill>
                    <a:gsLst>
                      <a:gs pos="2917">
                        <a:srgbClr val="000000"/>
                      </a:gs>
                      <a:gs pos="30000">
                        <a:srgbClr val="000000"/>
                      </a:gs>
                    </a:gsLst>
                    <a:lin ang="5400000" scaled="0"/>
                  </a:gradFill>
                  <a:latin typeface="Segoe UI"/>
                </a:rPr>
                <a:t>New Azure AD tenant</a:t>
              </a:r>
            </a:p>
            <a:p>
              <a:pPr algn="ctr" defTabSz="914367">
                <a:lnSpc>
                  <a:spcPct val="90000"/>
                </a:lnSpc>
                <a:spcAft>
                  <a:spcPts val="588"/>
                </a:spcAft>
              </a:pPr>
              <a:r>
                <a:rPr lang="fr-FR" sz="1372" b="1" dirty="0" err="1">
                  <a:gradFill>
                    <a:gsLst>
                      <a:gs pos="2917">
                        <a:srgbClr val="000000"/>
                      </a:gs>
                      <a:gs pos="30000">
                        <a:srgbClr val="000000"/>
                      </a:gs>
                    </a:gsLst>
                    <a:lin ang="5400000" scaled="0"/>
                  </a:gradFill>
                  <a:latin typeface="Segoe UI"/>
                </a:rPr>
                <a:t>Contoso</a:t>
              </a:r>
              <a:r>
                <a:rPr lang="fr-FR" sz="1372" b="1" dirty="0">
                  <a:gradFill>
                    <a:gsLst>
                      <a:gs pos="2917">
                        <a:srgbClr val="000000"/>
                      </a:gs>
                      <a:gs pos="30000">
                        <a:srgbClr val="000000"/>
                      </a:gs>
                    </a:gsLst>
                    <a:lin ang="5400000" scaled="0"/>
                  </a:gradFill>
                  <a:latin typeface="Segoe UI"/>
                </a:rPr>
                <a:t> </a:t>
              </a:r>
              <a:r>
                <a:rPr lang="fr-FR" sz="1372" b="1" dirty="0" err="1">
                  <a:gradFill>
                    <a:gsLst>
                      <a:gs pos="2917">
                        <a:srgbClr val="000000"/>
                      </a:gs>
                      <a:gs pos="30000">
                        <a:srgbClr val="000000"/>
                      </a:gs>
                    </a:gsLst>
                    <a:lin ang="5400000" scaled="0"/>
                  </a:gradFill>
                  <a:latin typeface="Segoe UI"/>
                </a:rPr>
                <a:t>Lab</a:t>
              </a:r>
              <a:endParaRPr lang="fr-FR" sz="1372" b="1" dirty="0">
                <a:gradFill>
                  <a:gsLst>
                    <a:gs pos="2917">
                      <a:srgbClr val="000000"/>
                    </a:gs>
                    <a:gs pos="30000">
                      <a:srgbClr val="000000"/>
                    </a:gs>
                  </a:gsLst>
                  <a:lin ang="5400000" scaled="0"/>
                </a:gradFill>
                <a:latin typeface="Segoe UI"/>
              </a:endParaRPr>
            </a:p>
          </p:txBody>
        </p:sp>
        <p:pic>
          <p:nvPicPr>
            <p:cNvPr id="70" name="Graphic 69">
              <a:extLst>
                <a:ext uri="{FF2B5EF4-FFF2-40B4-BE49-F238E27FC236}">
                  <a16:creationId xmlns:a16="http://schemas.microsoft.com/office/drawing/2014/main" id="{84E518AD-7399-46F2-BCE0-9888BA3E191A}"/>
                </a:ext>
              </a:extLst>
            </p:cNvPr>
            <p:cNvPicPr>
              <a:picLocks noChangeAspect="1"/>
            </p:cNvPicPr>
            <p:nvPr/>
          </p:nvPicPr>
          <p:blipFill>
            <a:blip r:embed="rId5">
              <a:duotone>
                <a:prstClr val="black"/>
                <a:schemeClr val="accent5">
                  <a:tint val="45000"/>
                  <a:satMod val="400000"/>
                </a:schemeClr>
              </a:duotone>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001291" y="3319353"/>
              <a:ext cx="295019" cy="295019"/>
            </a:xfrm>
            <a:prstGeom prst="rect">
              <a:avLst/>
            </a:prstGeom>
          </p:spPr>
        </p:pic>
        <p:sp>
          <p:nvSpPr>
            <p:cNvPr id="71" name="TextBox 70">
              <a:extLst>
                <a:ext uri="{FF2B5EF4-FFF2-40B4-BE49-F238E27FC236}">
                  <a16:creationId xmlns:a16="http://schemas.microsoft.com/office/drawing/2014/main" id="{A8E67ED0-4EA8-497F-80E8-FB286012B0EC}"/>
                </a:ext>
              </a:extLst>
            </p:cNvPr>
            <p:cNvSpPr txBox="1"/>
            <p:nvPr/>
          </p:nvSpPr>
          <p:spPr>
            <a:xfrm>
              <a:off x="7412152" y="3625656"/>
              <a:ext cx="2378745" cy="995697"/>
            </a:xfrm>
            <a:prstGeom prst="rect">
              <a:avLst/>
            </a:prstGeom>
            <a:noFill/>
          </p:spPr>
          <p:txBody>
            <a:bodyPr wrap="square">
              <a:spAutoFit/>
            </a:bodyPr>
            <a:lstStyle/>
            <a:p>
              <a:pPr defTabSz="914367"/>
              <a:r>
                <a:rPr lang="fr-FR" sz="1176" b="1" dirty="0">
                  <a:solidFill>
                    <a:srgbClr val="000000"/>
                  </a:solidFill>
                  <a:latin typeface="Segoe UI"/>
                </a:rPr>
                <a:t>az104-01b-aaduser1</a:t>
              </a:r>
            </a:p>
            <a:p>
              <a:pPr defTabSz="914367"/>
              <a:endParaRPr lang="fr-FR" sz="1176" b="1" dirty="0">
                <a:solidFill>
                  <a:srgbClr val="000000"/>
                </a:solidFill>
                <a:latin typeface="Segoe UI"/>
              </a:endParaRPr>
            </a:p>
            <a:p>
              <a:pPr defTabSz="914367"/>
              <a:endParaRPr lang="en-US" sz="1176" b="1" dirty="0">
                <a:solidFill>
                  <a:srgbClr val="000000"/>
                </a:solidFill>
                <a:latin typeface="Segoe UI"/>
              </a:endParaRPr>
            </a:p>
            <a:p>
              <a:pPr defTabSz="914367"/>
              <a:r>
                <a:rPr lang="en-US" sz="1176" b="1" dirty="0">
                  <a:solidFill>
                    <a:srgbClr val="000000"/>
                  </a:solidFill>
                  <a:latin typeface="Segoe UI"/>
                </a:rPr>
                <a:t>Job title: </a:t>
              </a:r>
              <a:r>
                <a:rPr lang="en-US" sz="1176" dirty="0">
                  <a:solidFill>
                    <a:srgbClr val="000000"/>
                  </a:solidFill>
                  <a:latin typeface="Segoe UI"/>
                </a:rPr>
                <a:t>System Administrator</a:t>
              </a:r>
            </a:p>
            <a:p>
              <a:pPr defTabSz="914367"/>
              <a:r>
                <a:rPr lang="en-US" sz="1176" b="1" dirty="0">
                  <a:solidFill>
                    <a:srgbClr val="000000"/>
                  </a:solidFill>
                  <a:latin typeface="Segoe UI"/>
                </a:rPr>
                <a:t>Department: </a:t>
              </a:r>
              <a:r>
                <a:rPr lang="en-US" sz="1176" dirty="0">
                  <a:solidFill>
                    <a:srgbClr val="000000"/>
                  </a:solidFill>
                  <a:latin typeface="Segoe UI"/>
                </a:rPr>
                <a:t>IT</a:t>
              </a:r>
              <a:endParaRPr lang="fr-FR" sz="1176" dirty="0">
                <a:solidFill>
                  <a:srgbClr val="000000"/>
                </a:solidFill>
                <a:latin typeface="Segoe UI"/>
              </a:endParaRPr>
            </a:p>
          </p:txBody>
        </p:sp>
        <p:sp>
          <p:nvSpPr>
            <p:cNvPr id="72" name="TextBox 71">
              <a:extLst>
                <a:ext uri="{FF2B5EF4-FFF2-40B4-BE49-F238E27FC236}">
                  <a16:creationId xmlns:a16="http://schemas.microsoft.com/office/drawing/2014/main" id="{BF9B8D7D-8DF7-42C4-9FE8-0AB8D5C7BA51}"/>
                </a:ext>
              </a:extLst>
            </p:cNvPr>
            <p:cNvSpPr txBox="1"/>
            <p:nvPr/>
          </p:nvSpPr>
          <p:spPr>
            <a:xfrm>
              <a:off x="1433175" y="2832457"/>
              <a:ext cx="1433643" cy="452590"/>
            </a:xfrm>
            <a:prstGeom prst="rect">
              <a:avLst/>
            </a:prstGeom>
            <a:noFill/>
          </p:spPr>
          <p:txBody>
            <a:bodyPr wrap="square" lIns="179285" tIns="143428" rIns="179285" bIns="143428" rtlCol="0">
              <a:spAutoFit/>
            </a:bodyPr>
            <a:lstStyle/>
            <a:p>
              <a:pPr defTabSz="914367">
                <a:lnSpc>
                  <a:spcPct val="90000"/>
                </a:lnSpc>
                <a:spcAft>
                  <a:spcPts val="588"/>
                </a:spcAft>
              </a:pPr>
              <a:r>
                <a:rPr lang="en-US" sz="1176" dirty="0">
                  <a:gradFill>
                    <a:gsLst>
                      <a:gs pos="2917">
                        <a:srgbClr val="000000"/>
                      </a:gs>
                      <a:gs pos="30000">
                        <a:srgbClr val="000000"/>
                      </a:gs>
                    </a:gsLst>
                    <a:lin ang="5400000" scaled="0"/>
                  </a:gradFill>
                  <a:latin typeface="Segoe UI"/>
                </a:rPr>
                <a:t>Cloud user</a:t>
              </a:r>
              <a:endParaRPr lang="fr-FR" sz="1176" dirty="0" err="1">
                <a:gradFill>
                  <a:gsLst>
                    <a:gs pos="2917">
                      <a:srgbClr val="000000"/>
                    </a:gs>
                    <a:gs pos="30000">
                      <a:srgbClr val="000000"/>
                    </a:gs>
                  </a:gsLst>
                  <a:lin ang="5400000" scaled="0"/>
                </a:gradFill>
                <a:latin typeface="Segoe UI"/>
              </a:endParaRPr>
            </a:p>
          </p:txBody>
        </p:sp>
        <p:sp>
          <p:nvSpPr>
            <p:cNvPr id="73" name="TextBox 72">
              <a:extLst>
                <a:ext uri="{FF2B5EF4-FFF2-40B4-BE49-F238E27FC236}">
                  <a16:creationId xmlns:a16="http://schemas.microsoft.com/office/drawing/2014/main" id="{22E05F90-C483-4549-A80E-2886AC586BD0}"/>
                </a:ext>
              </a:extLst>
            </p:cNvPr>
            <p:cNvSpPr txBox="1"/>
            <p:nvPr/>
          </p:nvSpPr>
          <p:spPr>
            <a:xfrm>
              <a:off x="4516721" y="2823269"/>
              <a:ext cx="1225604" cy="452590"/>
            </a:xfrm>
            <a:prstGeom prst="rect">
              <a:avLst/>
            </a:prstGeom>
            <a:noFill/>
          </p:spPr>
          <p:txBody>
            <a:bodyPr wrap="square" lIns="179285" tIns="143428" rIns="179285" bIns="143428" rtlCol="0">
              <a:spAutoFit/>
            </a:bodyPr>
            <a:lstStyle/>
            <a:p>
              <a:pPr defTabSz="914367">
                <a:lnSpc>
                  <a:spcPct val="90000"/>
                </a:lnSpc>
                <a:spcAft>
                  <a:spcPts val="588"/>
                </a:spcAft>
              </a:pPr>
              <a:r>
                <a:rPr lang="en-US" sz="1176" dirty="0">
                  <a:gradFill>
                    <a:gsLst>
                      <a:gs pos="2917">
                        <a:srgbClr val="000000"/>
                      </a:gs>
                      <a:gs pos="30000">
                        <a:srgbClr val="000000"/>
                      </a:gs>
                    </a:gsLst>
                    <a:lin ang="5400000" scaled="0"/>
                  </a:gradFill>
                  <a:latin typeface="Segoe UI"/>
                </a:rPr>
                <a:t>Cloud user</a:t>
              </a:r>
              <a:endParaRPr lang="fr-FR" sz="1176" dirty="0" err="1">
                <a:gradFill>
                  <a:gsLst>
                    <a:gs pos="2917">
                      <a:srgbClr val="000000"/>
                    </a:gs>
                    <a:gs pos="30000">
                      <a:srgbClr val="000000"/>
                    </a:gs>
                  </a:gsLst>
                  <a:lin ang="5400000" scaled="0"/>
                </a:gradFill>
                <a:latin typeface="Segoe UI"/>
              </a:endParaRPr>
            </a:p>
          </p:txBody>
        </p:sp>
        <p:sp>
          <p:nvSpPr>
            <p:cNvPr id="74" name="TextBox 73">
              <a:extLst>
                <a:ext uri="{FF2B5EF4-FFF2-40B4-BE49-F238E27FC236}">
                  <a16:creationId xmlns:a16="http://schemas.microsoft.com/office/drawing/2014/main" id="{ADEF4137-6B93-4696-B51E-ED4DEB7047C6}"/>
                </a:ext>
              </a:extLst>
            </p:cNvPr>
            <p:cNvSpPr txBox="1"/>
            <p:nvPr/>
          </p:nvSpPr>
          <p:spPr>
            <a:xfrm>
              <a:off x="8149345" y="3230554"/>
              <a:ext cx="1285958" cy="452590"/>
            </a:xfrm>
            <a:prstGeom prst="rect">
              <a:avLst/>
            </a:prstGeom>
            <a:noFill/>
          </p:spPr>
          <p:txBody>
            <a:bodyPr wrap="square" lIns="179285" tIns="143428" rIns="179285" bIns="143428" rtlCol="0">
              <a:spAutoFit/>
            </a:bodyPr>
            <a:lstStyle/>
            <a:p>
              <a:pPr defTabSz="914367">
                <a:lnSpc>
                  <a:spcPct val="90000"/>
                </a:lnSpc>
                <a:spcAft>
                  <a:spcPts val="588"/>
                </a:spcAft>
              </a:pPr>
              <a:r>
                <a:rPr lang="en-US" sz="1176" dirty="0">
                  <a:gradFill>
                    <a:gsLst>
                      <a:gs pos="2917">
                        <a:srgbClr val="000000"/>
                      </a:gs>
                      <a:gs pos="30000">
                        <a:srgbClr val="000000"/>
                      </a:gs>
                    </a:gsLst>
                    <a:lin ang="5400000" scaled="0"/>
                  </a:gradFill>
                  <a:latin typeface="Segoe UI"/>
                </a:rPr>
                <a:t>Cloud user</a:t>
              </a:r>
              <a:endParaRPr lang="fr-FR" sz="1176" dirty="0" err="1">
                <a:gradFill>
                  <a:gsLst>
                    <a:gs pos="2917">
                      <a:srgbClr val="000000"/>
                    </a:gs>
                    <a:gs pos="30000">
                      <a:srgbClr val="000000"/>
                    </a:gs>
                  </a:gsLst>
                  <a:lin ang="5400000" scaled="0"/>
                </a:gradFill>
                <a:latin typeface="Segoe UI"/>
              </a:endParaRPr>
            </a:p>
          </p:txBody>
        </p:sp>
        <p:cxnSp>
          <p:nvCxnSpPr>
            <p:cNvPr id="75" name="Straight Arrow Connector 74">
              <a:extLst>
                <a:ext uri="{FF2B5EF4-FFF2-40B4-BE49-F238E27FC236}">
                  <a16:creationId xmlns:a16="http://schemas.microsoft.com/office/drawing/2014/main" id="{C996E016-D8D5-4AD2-AC8E-1F1A4FBDD8E4}"/>
                </a:ext>
              </a:extLst>
            </p:cNvPr>
            <p:cNvCxnSpPr>
              <a:cxnSpLocks/>
              <a:stCxn id="83" idx="3"/>
            </p:cNvCxnSpPr>
            <p:nvPr/>
          </p:nvCxnSpPr>
          <p:spPr>
            <a:xfrm flipV="1">
              <a:off x="4331383" y="3955121"/>
              <a:ext cx="3065363" cy="1303006"/>
            </a:xfrm>
            <a:prstGeom prst="straightConnector1">
              <a:avLst/>
            </a:prstGeom>
            <a:ln>
              <a:solidFill>
                <a:schemeClr val="tx1"/>
              </a:solidFill>
              <a:prstDash val="dash"/>
              <a:headEnd type="none"/>
              <a:tailEnd type="triangle"/>
            </a:ln>
          </p:spPr>
          <p:style>
            <a:lnRef idx="1">
              <a:schemeClr val="accent1"/>
            </a:lnRef>
            <a:fillRef idx="0">
              <a:schemeClr val="accent1"/>
            </a:fillRef>
            <a:effectRef idx="0">
              <a:schemeClr val="accent1"/>
            </a:effectRef>
            <a:fontRef idx="minor">
              <a:schemeClr val="tx1"/>
            </a:fontRef>
          </p:style>
        </p:cxnSp>
        <p:sp>
          <p:nvSpPr>
            <p:cNvPr id="76" name="TextBox 75">
              <a:extLst>
                <a:ext uri="{FF2B5EF4-FFF2-40B4-BE49-F238E27FC236}">
                  <a16:creationId xmlns:a16="http://schemas.microsoft.com/office/drawing/2014/main" id="{BFB21406-F9B5-439A-AA20-BAE8AD5BCAFD}"/>
                </a:ext>
              </a:extLst>
            </p:cNvPr>
            <p:cNvSpPr txBox="1"/>
            <p:nvPr/>
          </p:nvSpPr>
          <p:spPr>
            <a:xfrm>
              <a:off x="491673" y="1367536"/>
              <a:ext cx="1297732" cy="271554"/>
            </a:xfrm>
            <a:prstGeom prst="rect">
              <a:avLst/>
            </a:prstGeom>
            <a:noFill/>
          </p:spPr>
          <p:txBody>
            <a:bodyPr wrap="square">
              <a:spAutoFit/>
            </a:bodyPr>
            <a:lstStyle/>
            <a:p>
              <a:pPr defTabSz="914367"/>
              <a:r>
                <a:rPr lang="fr-FR" sz="1176" b="1" dirty="0" err="1">
                  <a:solidFill>
                    <a:schemeClr val="tx2">
                      <a:lumMod val="50000"/>
                    </a:schemeClr>
                  </a:solidFill>
                  <a:latin typeface="Segoe UI"/>
                </a:rPr>
                <a:t>Task</a:t>
              </a:r>
              <a:r>
                <a:rPr lang="fr-FR" sz="1176" b="1" dirty="0">
                  <a:solidFill>
                    <a:schemeClr val="tx2">
                      <a:lumMod val="50000"/>
                    </a:schemeClr>
                  </a:solidFill>
                  <a:latin typeface="Segoe UI"/>
                </a:rPr>
                <a:t> 1, </a:t>
              </a:r>
              <a:r>
                <a:rPr lang="fr-FR" sz="1176" b="1" dirty="0" err="1">
                  <a:solidFill>
                    <a:schemeClr val="tx2">
                      <a:lumMod val="50000"/>
                    </a:schemeClr>
                  </a:solidFill>
                  <a:latin typeface="Segoe UI"/>
                </a:rPr>
                <a:t>Task</a:t>
              </a:r>
              <a:r>
                <a:rPr lang="fr-FR" sz="1176" b="1" dirty="0">
                  <a:solidFill>
                    <a:schemeClr val="tx2">
                      <a:lumMod val="50000"/>
                    </a:schemeClr>
                  </a:solidFill>
                  <a:latin typeface="Segoe UI"/>
                </a:rPr>
                <a:t> 2</a:t>
              </a:r>
            </a:p>
          </p:txBody>
        </p:sp>
        <p:sp>
          <p:nvSpPr>
            <p:cNvPr id="77" name="TextBox 76">
              <a:extLst>
                <a:ext uri="{FF2B5EF4-FFF2-40B4-BE49-F238E27FC236}">
                  <a16:creationId xmlns:a16="http://schemas.microsoft.com/office/drawing/2014/main" id="{586853EF-277A-44A7-B074-B46A19F41817}"/>
                </a:ext>
              </a:extLst>
            </p:cNvPr>
            <p:cNvSpPr txBox="1"/>
            <p:nvPr/>
          </p:nvSpPr>
          <p:spPr>
            <a:xfrm>
              <a:off x="7148912" y="1432375"/>
              <a:ext cx="1297732" cy="271554"/>
            </a:xfrm>
            <a:prstGeom prst="rect">
              <a:avLst/>
            </a:prstGeom>
            <a:noFill/>
          </p:spPr>
          <p:txBody>
            <a:bodyPr wrap="square">
              <a:spAutoFit/>
            </a:bodyPr>
            <a:lstStyle/>
            <a:p>
              <a:pPr defTabSz="914367"/>
              <a:r>
                <a:rPr lang="fr-FR" sz="1176" b="1" dirty="0" err="1">
                  <a:solidFill>
                    <a:schemeClr val="tx2">
                      <a:lumMod val="50000"/>
                    </a:schemeClr>
                  </a:solidFill>
                  <a:latin typeface="Segoe UI"/>
                </a:rPr>
                <a:t>Task</a:t>
              </a:r>
              <a:r>
                <a:rPr lang="fr-FR" sz="1176" b="1" dirty="0">
                  <a:solidFill>
                    <a:schemeClr val="tx2">
                      <a:lumMod val="50000"/>
                    </a:schemeClr>
                  </a:solidFill>
                  <a:latin typeface="Segoe UI"/>
                </a:rPr>
                <a:t> 3</a:t>
              </a:r>
            </a:p>
          </p:txBody>
        </p:sp>
        <p:pic>
          <p:nvPicPr>
            <p:cNvPr id="78" name="Graphic 77">
              <a:extLst>
                <a:ext uri="{FF2B5EF4-FFF2-40B4-BE49-F238E27FC236}">
                  <a16:creationId xmlns:a16="http://schemas.microsoft.com/office/drawing/2014/main" id="{04959E82-92BE-4BBC-861E-B1A49125B9EA}"/>
                </a:ext>
              </a:extLst>
            </p:cNvPr>
            <p:cNvPicPr>
              <a:picLocks noChangeAspect="1"/>
            </p:cNvPicPr>
            <p:nvPr/>
          </p:nvPicPr>
          <p:blipFill>
            <a:blip r:embed="rId5">
              <a:duotone>
                <a:schemeClr val="accent3">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764313" y="5089195"/>
              <a:ext cx="295019" cy="295019"/>
            </a:xfrm>
            <a:prstGeom prst="rect">
              <a:avLst/>
            </a:prstGeom>
          </p:spPr>
        </p:pic>
        <p:pic>
          <p:nvPicPr>
            <p:cNvPr id="79" name="Graphic 78">
              <a:extLst>
                <a:ext uri="{FF2B5EF4-FFF2-40B4-BE49-F238E27FC236}">
                  <a16:creationId xmlns:a16="http://schemas.microsoft.com/office/drawing/2014/main" id="{C6575700-0D21-4EA3-A7A4-6FFC9DDF0D4A}"/>
                </a:ext>
              </a:extLst>
            </p:cNvPr>
            <p:cNvPicPr>
              <a:picLocks noChangeAspect="1"/>
            </p:cNvPicPr>
            <p:nvPr/>
          </p:nvPicPr>
          <p:blipFill>
            <a:blip r:embed="rId7">
              <a:duotone>
                <a:schemeClr val="accent3">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267773" y="4588785"/>
              <a:ext cx="295019" cy="295019"/>
            </a:xfrm>
            <a:prstGeom prst="rect">
              <a:avLst/>
            </a:prstGeom>
          </p:spPr>
        </p:pic>
        <p:sp>
          <p:nvSpPr>
            <p:cNvPr id="80" name="TextBox 79">
              <a:extLst>
                <a:ext uri="{FF2B5EF4-FFF2-40B4-BE49-F238E27FC236}">
                  <a16:creationId xmlns:a16="http://schemas.microsoft.com/office/drawing/2014/main" id="{D46589E5-43F7-4B59-A27F-3A66A37F9036}"/>
                </a:ext>
              </a:extLst>
            </p:cNvPr>
            <p:cNvSpPr txBox="1"/>
            <p:nvPr/>
          </p:nvSpPr>
          <p:spPr>
            <a:xfrm>
              <a:off x="2193425" y="5469488"/>
              <a:ext cx="2378745" cy="816121"/>
            </a:xfrm>
            <a:prstGeom prst="rect">
              <a:avLst/>
            </a:prstGeom>
            <a:noFill/>
          </p:spPr>
          <p:txBody>
            <a:bodyPr wrap="square">
              <a:spAutoFit/>
            </a:bodyPr>
            <a:lstStyle/>
            <a:p>
              <a:pPr defTabSz="914367"/>
              <a:r>
                <a:rPr lang="fr-FR" sz="1176" b="1" dirty="0">
                  <a:solidFill>
                    <a:srgbClr val="000000"/>
                  </a:solidFill>
                  <a:latin typeface="Segoe UI"/>
                </a:rPr>
                <a:t>az104-01b-aaduser1</a:t>
              </a:r>
            </a:p>
            <a:p>
              <a:pPr defTabSz="914367"/>
              <a:endParaRPr lang="fr-FR" sz="1176" b="1" dirty="0">
                <a:solidFill>
                  <a:srgbClr val="000000"/>
                </a:solidFill>
                <a:latin typeface="Segoe UI"/>
              </a:endParaRPr>
            </a:p>
            <a:p>
              <a:pPr defTabSz="914367"/>
              <a:r>
                <a:rPr lang="en-US" sz="1176" b="1" dirty="0">
                  <a:solidFill>
                    <a:srgbClr val="000000"/>
                  </a:solidFill>
                  <a:latin typeface="Segoe UI"/>
                </a:rPr>
                <a:t>Job title: </a:t>
              </a:r>
              <a:r>
                <a:rPr lang="en-US" sz="1176" dirty="0">
                  <a:solidFill>
                    <a:srgbClr val="000000"/>
                  </a:solidFill>
                  <a:latin typeface="Segoe UI"/>
                </a:rPr>
                <a:t>Lab Administrator</a:t>
              </a:r>
            </a:p>
            <a:p>
              <a:pPr defTabSz="914367"/>
              <a:r>
                <a:rPr lang="en-US" sz="1176" b="1" dirty="0">
                  <a:solidFill>
                    <a:srgbClr val="000000"/>
                  </a:solidFill>
                  <a:latin typeface="Segoe UI"/>
                </a:rPr>
                <a:t>Department: </a:t>
              </a:r>
              <a:r>
                <a:rPr lang="en-US" sz="1176" dirty="0">
                  <a:solidFill>
                    <a:srgbClr val="000000"/>
                  </a:solidFill>
                  <a:latin typeface="Segoe UI"/>
                </a:rPr>
                <a:t>IT</a:t>
              </a:r>
              <a:endParaRPr lang="fr-FR" sz="1176" dirty="0">
                <a:solidFill>
                  <a:srgbClr val="000000"/>
                </a:solidFill>
                <a:latin typeface="Segoe UI"/>
              </a:endParaRPr>
            </a:p>
          </p:txBody>
        </p:sp>
        <p:sp>
          <p:nvSpPr>
            <p:cNvPr id="81" name="Rectangle: Rounded Corners 80">
              <a:extLst>
                <a:ext uri="{FF2B5EF4-FFF2-40B4-BE49-F238E27FC236}">
                  <a16:creationId xmlns:a16="http://schemas.microsoft.com/office/drawing/2014/main" id="{97F55322-C69F-4D5D-950E-ED1B71C3A74B}"/>
                </a:ext>
              </a:extLst>
            </p:cNvPr>
            <p:cNvSpPr/>
            <p:nvPr/>
          </p:nvSpPr>
          <p:spPr bwMode="auto">
            <a:xfrm>
              <a:off x="2126523" y="4977630"/>
              <a:ext cx="2378745" cy="1364273"/>
            </a:xfrm>
            <a:prstGeom prst="round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82" name="TextBox 81">
              <a:extLst>
                <a:ext uri="{FF2B5EF4-FFF2-40B4-BE49-F238E27FC236}">
                  <a16:creationId xmlns:a16="http://schemas.microsoft.com/office/drawing/2014/main" id="{81A7CDA7-2FFB-4FC3-A135-A47FEFD25352}"/>
                </a:ext>
              </a:extLst>
            </p:cNvPr>
            <p:cNvSpPr txBox="1"/>
            <p:nvPr/>
          </p:nvSpPr>
          <p:spPr>
            <a:xfrm>
              <a:off x="2449289" y="4366716"/>
              <a:ext cx="2457615" cy="690953"/>
            </a:xfrm>
            <a:prstGeom prst="rect">
              <a:avLst/>
            </a:prstGeom>
            <a:noFill/>
          </p:spPr>
          <p:txBody>
            <a:bodyPr wrap="square" lIns="179285" tIns="143428" rIns="179285" bIns="143428" rtlCol="0">
              <a:spAutoFit/>
            </a:bodyPr>
            <a:lstStyle/>
            <a:p>
              <a:pPr defTabSz="914367">
                <a:lnSpc>
                  <a:spcPct val="90000"/>
                </a:lnSpc>
                <a:spcAft>
                  <a:spcPts val="588"/>
                </a:spcAft>
              </a:pPr>
              <a:r>
                <a:rPr lang="en-US" sz="1176" b="1" dirty="0">
                  <a:gradFill>
                    <a:gsLst>
                      <a:gs pos="2917">
                        <a:srgbClr val="000000"/>
                      </a:gs>
                      <a:gs pos="30000">
                        <a:srgbClr val="000000"/>
                      </a:gs>
                    </a:gsLst>
                    <a:lin ang="5400000" scaled="0"/>
                  </a:gradFill>
                  <a:latin typeface="Segoe UI"/>
                </a:rPr>
                <a:t>IT Lab Administrators</a:t>
              </a:r>
            </a:p>
            <a:p>
              <a:pPr defTabSz="914367">
                <a:lnSpc>
                  <a:spcPct val="90000"/>
                </a:lnSpc>
                <a:spcAft>
                  <a:spcPts val="588"/>
                </a:spcAft>
              </a:pPr>
              <a:r>
                <a:rPr lang="fr-FR" sz="1176" b="1" dirty="0" err="1">
                  <a:gradFill>
                    <a:gsLst>
                      <a:gs pos="2917">
                        <a:srgbClr val="000000"/>
                      </a:gs>
                      <a:gs pos="30000">
                        <a:srgbClr val="000000"/>
                      </a:gs>
                    </a:gsLst>
                    <a:lin ang="5400000" scaled="0"/>
                  </a:gradFill>
                  <a:latin typeface="Segoe UI"/>
                </a:rPr>
                <a:t>Membership</a:t>
              </a:r>
              <a:r>
                <a:rPr lang="fr-FR" sz="1176" b="1" dirty="0">
                  <a:gradFill>
                    <a:gsLst>
                      <a:gs pos="2917">
                        <a:srgbClr val="000000"/>
                      </a:gs>
                      <a:gs pos="30000">
                        <a:srgbClr val="000000"/>
                      </a:gs>
                    </a:gsLst>
                    <a:lin ang="5400000" scaled="0"/>
                  </a:gradFill>
                  <a:latin typeface="Segoe UI"/>
                </a:rPr>
                <a:t> type: </a:t>
              </a:r>
              <a:r>
                <a:rPr lang="fr-FR" sz="1176" dirty="0" err="1">
                  <a:gradFill>
                    <a:gsLst>
                      <a:gs pos="2917">
                        <a:srgbClr val="000000"/>
                      </a:gs>
                      <a:gs pos="30000">
                        <a:srgbClr val="000000"/>
                      </a:gs>
                    </a:gsLst>
                    <a:lin ang="5400000" scaled="0"/>
                  </a:gradFill>
                  <a:latin typeface="Segoe UI"/>
                </a:rPr>
                <a:t>Assigned</a:t>
              </a:r>
              <a:endParaRPr lang="fr-FR" sz="1176" dirty="0">
                <a:gradFill>
                  <a:gsLst>
                    <a:gs pos="2917">
                      <a:srgbClr val="000000"/>
                    </a:gs>
                    <a:gs pos="30000">
                      <a:srgbClr val="000000"/>
                    </a:gs>
                  </a:gsLst>
                  <a:lin ang="5400000" scaled="0"/>
                </a:gradFill>
                <a:latin typeface="Segoe UI"/>
              </a:endParaRPr>
            </a:p>
          </p:txBody>
        </p:sp>
        <p:sp>
          <p:nvSpPr>
            <p:cNvPr id="83" name="TextBox 82">
              <a:extLst>
                <a:ext uri="{FF2B5EF4-FFF2-40B4-BE49-F238E27FC236}">
                  <a16:creationId xmlns:a16="http://schemas.microsoft.com/office/drawing/2014/main" id="{4D46A84E-D12E-4688-AE03-4261E1E4336A}"/>
                </a:ext>
              </a:extLst>
            </p:cNvPr>
            <p:cNvSpPr txBox="1"/>
            <p:nvPr/>
          </p:nvSpPr>
          <p:spPr>
            <a:xfrm>
              <a:off x="2951895" y="5031832"/>
              <a:ext cx="1379488" cy="452590"/>
            </a:xfrm>
            <a:prstGeom prst="rect">
              <a:avLst/>
            </a:prstGeom>
            <a:noFill/>
          </p:spPr>
          <p:txBody>
            <a:bodyPr wrap="square" lIns="179285" tIns="143428" rIns="179285" bIns="143428" rtlCol="0">
              <a:spAutoFit/>
            </a:bodyPr>
            <a:lstStyle/>
            <a:p>
              <a:pPr defTabSz="914367">
                <a:lnSpc>
                  <a:spcPct val="90000"/>
                </a:lnSpc>
                <a:spcAft>
                  <a:spcPts val="588"/>
                </a:spcAft>
              </a:pPr>
              <a:r>
                <a:rPr lang="en-US" sz="1176" dirty="0">
                  <a:gradFill>
                    <a:gsLst>
                      <a:gs pos="2917">
                        <a:srgbClr val="000000"/>
                      </a:gs>
                      <a:gs pos="30000">
                        <a:srgbClr val="000000"/>
                      </a:gs>
                    </a:gsLst>
                    <a:lin ang="5400000" scaled="0"/>
                  </a:gradFill>
                  <a:latin typeface="Segoe UI"/>
                </a:rPr>
                <a:t>Guest user</a:t>
              </a:r>
              <a:endParaRPr lang="fr-FR" sz="1176" dirty="0" err="1">
                <a:gradFill>
                  <a:gsLst>
                    <a:gs pos="2917">
                      <a:srgbClr val="000000"/>
                    </a:gs>
                    <a:gs pos="30000">
                      <a:srgbClr val="000000"/>
                    </a:gs>
                  </a:gsLst>
                  <a:lin ang="5400000" scaled="0"/>
                </a:gradFill>
                <a:latin typeface="Segoe UI"/>
              </a:endParaRPr>
            </a:p>
          </p:txBody>
        </p:sp>
        <p:sp>
          <p:nvSpPr>
            <p:cNvPr id="84" name="TextBox 83">
              <a:extLst>
                <a:ext uri="{FF2B5EF4-FFF2-40B4-BE49-F238E27FC236}">
                  <a16:creationId xmlns:a16="http://schemas.microsoft.com/office/drawing/2014/main" id="{5D367371-D7A4-4DE2-8469-B3C0121EE75D}"/>
                </a:ext>
              </a:extLst>
            </p:cNvPr>
            <p:cNvSpPr txBox="1"/>
            <p:nvPr/>
          </p:nvSpPr>
          <p:spPr>
            <a:xfrm>
              <a:off x="2157725" y="5120083"/>
              <a:ext cx="1297732" cy="271554"/>
            </a:xfrm>
            <a:prstGeom prst="rect">
              <a:avLst/>
            </a:prstGeom>
            <a:noFill/>
          </p:spPr>
          <p:txBody>
            <a:bodyPr wrap="square">
              <a:spAutoFit/>
            </a:bodyPr>
            <a:lstStyle/>
            <a:p>
              <a:pPr defTabSz="914367"/>
              <a:r>
                <a:rPr lang="fr-FR" sz="1176" b="1" dirty="0" err="1">
                  <a:solidFill>
                    <a:schemeClr val="tx2">
                      <a:lumMod val="50000"/>
                    </a:schemeClr>
                  </a:solidFill>
                  <a:latin typeface="Segoe UI"/>
                </a:rPr>
                <a:t>Task</a:t>
              </a:r>
              <a:r>
                <a:rPr lang="fr-FR" sz="1176" b="1" dirty="0">
                  <a:solidFill>
                    <a:schemeClr val="tx2">
                      <a:lumMod val="50000"/>
                    </a:schemeClr>
                  </a:solidFill>
                  <a:latin typeface="Segoe UI"/>
                </a:rPr>
                <a:t> 4</a:t>
              </a:r>
            </a:p>
          </p:txBody>
        </p:sp>
        <p:sp>
          <p:nvSpPr>
            <p:cNvPr id="85" name="Rectangle: Rounded Corners 84">
              <a:extLst>
                <a:ext uri="{FF2B5EF4-FFF2-40B4-BE49-F238E27FC236}">
                  <a16:creationId xmlns:a16="http://schemas.microsoft.com/office/drawing/2014/main" id="{7780C773-7158-4D0C-A1F9-0D50AAF44962}"/>
                </a:ext>
              </a:extLst>
            </p:cNvPr>
            <p:cNvSpPr/>
            <p:nvPr/>
          </p:nvSpPr>
          <p:spPr bwMode="auto">
            <a:xfrm>
              <a:off x="7237148" y="3257691"/>
              <a:ext cx="2378745" cy="1404545"/>
            </a:xfrm>
            <a:prstGeom prst="round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grpSp>
      <p:sp>
        <p:nvSpPr>
          <p:cNvPr id="3" name="Rectangle 2">
            <a:extLst>
              <a:ext uri="{FF2B5EF4-FFF2-40B4-BE49-F238E27FC236}">
                <a16:creationId xmlns:a16="http://schemas.microsoft.com/office/drawing/2014/main" id="{860D6EF1-F487-4D74-BFB3-0D4FB63880A3}"/>
              </a:ext>
              <a:ext uri="{C183D7F6-B498-43B3-948B-1728B52AA6E4}">
                <adec:decorative xmlns:adec="http://schemas.microsoft.com/office/drawing/2017/decorative" val="1"/>
              </a:ext>
            </a:extLst>
          </p:cNvPr>
          <p:cNvSpPr/>
          <p:nvPr/>
        </p:nvSpPr>
        <p:spPr bwMode="auto">
          <a:xfrm>
            <a:off x="476420" y="1113906"/>
            <a:ext cx="11521905" cy="5321102"/>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6521" tIns="149217" rIns="186521" bIns="149217"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51028" fontAlgn="base">
              <a:lnSpc>
                <a:spcPct val="90000"/>
              </a:lnSpc>
              <a:spcBef>
                <a:spcPct val="0"/>
              </a:spcBef>
              <a:spcAft>
                <a:spcPct val="0"/>
              </a:spcAft>
            </a:pPr>
            <a:endParaRPr lang="en-IN" sz="2448"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127547134"/>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0B590EB-220A-4DFD-AE7A-DA67B605D8D3}"/>
              </a:ext>
            </a:extLst>
          </p:cNvPr>
          <p:cNvSpPr>
            <a:spLocks noGrp="1"/>
          </p:cNvSpPr>
          <p:nvPr>
            <p:ph type="title"/>
          </p:nvPr>
        </p:nvSpPr>
        <p:spPr/>
        <p:txBody>
          <a:bodyPr/>
          <a:lstStyle/>
          <a:p>
            <a:r>
              <a:rPr lang="en-US" dirty="0"/>
              <a:t>End of presentation</a:t>
            </a:r>
          </a:p>
        </p:txBody>
      </p:sp>
    </p:spTree>
    <p:extLst>
      <p:ext uri="{BB962C8B-B14F-4D97-AF65-F5344CB8AC3E}">
        <p14:creationId xmlns:p14="http://schemas.microsoft.com/office/powerpoint/2010/main" val="3141472741"/>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p:txBody>
          <a:bodyPr/>
          <a:lstStyle/>
          <a:p>
            <a:r>
              <a:rPr lang="en-US" dirty="0"/>
              <a:t>Lesson 01: Configure Azure Active Directory</a:t>
            </a:r>
          </a:p>
        </p:txBody>
      </p:sp>
      <p:pic>
        <p:nvPicPr>
          <p:cNvPr id="2" name="Graphic 1">
            <a:extLst>
              <a:ext uri="{FF2B5EF4-FFF2-40B4-BE49-F238E27FC236}">
                <a16:creationId xmlns:a16="http://schemas.microsoft.com/office/drawing/2014/main" id="{CE7F482A-A2BD-47CB-A2EE-F70D96E5092E}"/>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231841" y="2756827"/>
            <a:ext cx="1315390" cy="1315390"/>
          </a:xfrm>
          <a:prstGeom prst="rect">
            <a:avLst/>
          </a:prstGeom>
        </p:spPr>
      </p:pic>
    </p:spTree>
    <p:extLst>
      <p:ext uri="{BB962C8B-B14F-4D97-AF65-F5344CB8AC3E}">
        <p14:creationId xmlns:p14="http://schemas.microsoft.com/office/powerpoint/2010/main" val="3332933065"/>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FF48BE-C782-407D-A807-DFC5C97C1A10}"/>
              </a:ext>
            </a:extLst>
          </p:cNvPr>
          <p:cNvSpPr>
            <a:spLocks noGrp="1"/>
          </p:cNvSpPr>
          <p:nvPr>
            <p:ph type="title"/>
          </p:nvPr>
        </p:nvSpPr>
        <p:spPr>
          <a:xfrm>
            <a:off x="465139" y="2676526"/>
            <a:ext cx="2506662" cy="1641475"/>
          </a:xfrm>
        </p:spPr>
        <p:txBody>
          <a:bodyPr/>
          <a:lstStyle/>
          <a:p>
            <a:r>
              <a:rPr lang="en-US" dirty="0"/>
              <a:t>Configure Azure Active Directory Introduction</a:t>
            </a:r>
          </a:p>
        </p:txBody>
      </p:sp>
      <p:sp>
        <p:nvSpPr>
          <p:cNvPr id="21" name="TextBox 20">
            <a:extLst>
              <a:ext uri="{FF2B5EF4-FFF2-40B4-BE49-F238E27FC236}">
                <a16:creationId xmlns:a16="http://schemas.microsoft.com/office/drawing/2014/main" id="{9A2A2CC3-888B-4141-BF74-DAA11C0BA979}"/>
              </a:ext>
            </a:extLst>
          </p:cNvPr>
          <p:cNvSpPr txBox="1"/>
          <p:nvPr/>
        </p:nvSpPr>
        <p:spPr>
          <a:xfrm>
            <a:off x="4845315" y="590729"/>
            <a:ext cx="7350264" cy="369332"/>
          </a:xfrm>
          <a:prstGeom prst="rect">
            <a:avLst/>
          </a:prstGeom>
          <a:noFill/>
        </p:spPr>
        <p:txBody>
          <a:bodyPr wrap="square" lIns="0" tIns="0" rIns="0" bIns="0" rtlCol="0">
            <a:spAutoFit/>
          </a:bodyPr>
          <a:lstStyle/>
          <a:p>
            <a:r>
              <a:rPr lang="en-US" sz="2400" dirty="0"/>
              <a:t>Describe Azure Active Directory Benefits and Features</a:t>
            </a:r>
          </a:p>
        </p:txBody>
      </p:sp>
      <p:sp>
        <p:nvSpPr>
          <p:cNvPr id="25" name="TextBox 24">
            <a:extLst>
              <a:ext uri="{FF2B5EF4-FFF2-40B4-BE49-F238E27FC236}">
                <a16:creationId xmlns:a16="http://schemas.microsoft.com/office/drawing/2014/main" id="{0A448DE4-A556-4B92-AE8D-793A2A1F9655}"/>
              </a:ext>
            </a:extLst>
          </p:cNvPr>
          <p:cNvSpPr txBox="1"/>
          <p:nvPr/>
        </p:nvSpPr>
        <p:spPr>
          <a:xfrm>
            <a:off x="4845315" y="1473362"/>
            <a:ext cx="7058616" cy="369332"/>
          </a:xfrm>
          <a:prstGeom prst="rect">
            <a:avLst/>
          </a:prstGeom>
          <a:noFill/>
        </p:spPr>
        <p:txBody>
          <a:bodyPr wrap="square" lIns="0" tIns="0" rIns="0" bIns="0" rtlCol="0">
            <a:spAutoFit/>
          </a:bodyPr>
          <a:lstStyle/>
          <a:p>
            <a:r>
              <a:rPr lang="en-US" sz="2400" dirty="0"/>
              <a:t>Describe Azure AD Concepts</a:t>
            </a:r>
          </a:p>
        </p:txBody>
      </p:sp>
      <p:sp>
        <p:nvSpPr>
          <p:cNvPr id="29" name="TextBox 28">
            <a:extLst>
              <a:ext uri="{FF2B5EF4-FFF2-40B4-BE49-F238E27FC236}">
                <a16:creationId xmlns:a16="http://schemas.microsoft.com/office/drawing/2014/main" id="{C6B5BEE9-5671-4AE4-A77F-167376054691}"/>
              </a:ext>
            </a:extLst>
          </p:cNvPr>
          <p:cNvSpPr txBox="1"/>
          <p:nvPr/>
        </p:nvSpPr>
        <p:spPr>
          <a:xfrm>
            <a:off x="4845315" y="2355995"/>
            <a:ext cx="7058616" cy="369332"/>
          </a:xfrm>
          <a:prstGeom prst="rect">
            <a:avLst/>
          </a:prstGeom>
          <a:noFill/>
        </p:spPr>
        <p:txBody>
          <a:bodyPr wrap="square" lIns="0" tIns="0" rIns="0" bIns="0" rtlCol="0">
            <a:spAutoFit/>
          </a:bodyPr>
          <a:lstStyle/>
          <a:p>
            <a:r>
              <a:rPr lang="en-US" sz="2400" dirty="0"/>
              <a:t>Compare AD DS to Azure Active Directory</a:t>
            </a:r>
          </a:p>
        </p:txBody>
      </p:sp>
      <p:sp>
        <p:nvSpPr>
          <p:cNvPr id="34" name="TextBox 33">
            <a:extLst>
              <a:ext uri="{FF2B5EF4-FFF2-40B4-BE49-F238E27FC236}">
                <a16:creationId xmlns:a16="http://schemas.microsoft.com/office/drawing/2014/main" id="{6D0A6FF4-1259-4B57-BFD7-DD4CB18483FA}"/>
              </a:ext>
            </a:extLst>
          </p:cNvPr>
          <p:cNvSpPr txBox="1"/>
          <p:nvPr/>
        </p:nvSpPr>
        <p:spPr>
          <a:xfrm>
            <a:off x="4845315" y="3238628"/>
            <a:ext cx="7058616" cy="369332"/>
          </a:xfrm>
          <a:prstGeom prst="rect">
            <a:avLst/>
          </a:prstGeom>
          <a:noFill/>
        </p:spPr>
        <p:txBody>
          <a:bodyPr wrap="square" lIns="0" tIns="0" rIns="0" bIns="0" rtlCol="0">
            <a:spAutoFit/>
          </a:bodyPr>
          <a:lstStyle/>
          <a:p>
            <a:r>
              <a:rPr lang="en-US" sz="2400" dirty="0"/>
              <a:t>Select Azure Active Directory Editions</a:t>
            </a:r>
          </a:p>
        </p:txBody>
      </p:sp>
      <p:sp>
        <p:nvSpPr>
          <p:cNvPr id="38" name="TextBox 37">
            <a:extLst>
              <a:ext uri="{FF2B5EF4-FFF2-40B4-BE49-F238E27FC236}">
                <a16:creationId xmlns:a16="http://schemas.microsoft.com/office/drawing/2014/main" id="{73AC1223-5D22-4CFE-B3E9-C8236FEE6476}"/>
              </a:ext>
            </a:extLst>
          </p:cNvPr>
          <p:cNvSpPr txBox="1"/>
          <p:nvPr/>
        </p:nvSpPr>
        <p:spPr>
          <a:xfrm>
            <a:off x="4845315" y="4121261"/>
            <a:ext cx="7058616" cy="369332"/>
          </a:xfrm>
          <a:prstGeom prst="rect">
            <a:avLst/>
          </a:prstGeom>
          <a:noFill/>
        </p:spPr>
        <p:txBody>
          <a:bodyPr wrap="square" lIns="0" tIns="0" rIns="0" bIns="0" rtlCol="0">
            <a:spAutoFit/>
          </a:bodyPr>
          <a:lstStyle/>
          <a:p>
            <a:r>
              <a:rPr lang="en-US" sz="2400" dirty="0"/>
              <a:t>Implement Azure AD Join</a:t>
            </a:r>
          </a:p>
        </p:txBody>
      </p:sp>
      <p:sp>
        <p:nvSpPr>
          <p:cNvPr id="47" name="TextBox 46">
            <a:extLst>
              <a:ext uri="{FF2B5EF4-FFF2-40B4-BE49-F238E27FC236}">
                <a16:creationId xmlns:a16="http://schemas.microsoft.com/office/drawing/2014/main" id="{95149DC8-B396-4C26-AC76-BCBA188C2BD2}"/>
              </a:ext>
            </a:extLst>
          </p:cNvPr>
          <p:cNvSpPr txBox="1"/>
          <p:nvPr/>
        </p:nvSpPr>
        <p:spPr>
          <a:xfrm>
            <a:off x="4845315" y="5033718"/>
            <a:ext cx="7058616" cy="369332"/>
          </a:xfrm>
          <a:prstGeom prst="rect">
            <a:avLst/>
          </a:prstGeom>
          <a:noFill/>
        </p:spPr>
        <p:txBody>
          <a:bodyPr wrap="square" lIns="0" tIns="0" rIns="0" bIns="0" rtlCol="0">
            <a:spAutoFit/>
          </a:bodyPr>
          <a:lstStyle/>
          <a:p>
            <a:r>
              <a:rPr lang="en-US" sz="2400" dirty="0"/>
              <a:t>Implement Self-Service Password Reset</a:t>
            </a:r>
          </a:p>
        </p:txBody>
      </p:sp>
      <p:sp>
        <p:nvSpPr>
          <p:cNvPr id="32" name="TextBox 31">
            <a:extLst>
              <a:ext uri="{FF2B5EF4-FFF2-40B4-BE49-F238E27FC236}">
                <a16:creationId xmlns:a16="http://schemas.microsoft.com/office/drawing/2014/main" id="{19F83ABA-4EA3-4729-9C2A-98AD78A116BE}"/>
              </a:ext>
            </a:extLst>
          </p:cNvPr>
          <p:cNvSpPr txBox="1"/>
          <p:nvPr/>
        </p:nvSpPr>
        <p:spPr>
          <a:xfrm>
            <a:off x="4845057" y="5972640"/>
            <a:ext cx="7058616" cy="369332"/>
          </a:xfrm>
          <a:prstGeom prst="rect">
            <a:avLst/>
          </a:prstGeom>
          <a:noFill/>
        </p:spPr>
        <p:txBody>
          <a:bodyPr wrap="square" lIns="0" tIns="0" rIns="0" bIns="0" rtlCol="0">
            <a:spAutoFit/>
          </a:bodyPr>
          <a:lstStyle/>
          <a:p>
            <a:pPr defTabSz="444500">
              <a:spcBef>
                <a:spcPct val="0"/>
              </a:spcBef>
              <a:spcAft>
                <a:spcPct val="35000"/>
              </a:spcAft>
            </a:pPr>
            <a:r>
              <a:rPr lang="en-US" sz="2400" dirty="0"/>
              <a:t>Summary and Resources</a:t>
            </a:r>
          </a:p>
        </p:txBody>
      </p:sp>
      <p:pic>
        <p:nvPicPr>
          <p:cNvPr id="16" name="Picture 15">
            <a:extLst>
              <a:ext uri="{FF2B5EF4-FFF2-40B4-BE49-F238E27FC236}">
                <a16:creationId xmlns:a16="http://schemas.microsoft.com/office/drawing/2014/main" id="{D0EC7167-ADFF-4401-8E76-31D7BF95660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39418" y="379023"/>
            <a:ext cx="794004" cy="794004"/>
          </a:xfrm>
          <a:prstGeom prst="rect">
            <a:avLst/>
          </a:prstGeom>
        </p:spPr>
      </p:pic>
      <p:pic>
        <p:nvPicPr>
          <p:cNvPr id="15" name="Picture 14">
            <a:extLst>
              <a:ext uri="{FF2B5EF4-FFF2-40B4-BE49-F238E27FC236}">
                <a16:creationId xmlns:a16="http://schemas.microsoft.com/office/drawing/2014/main" id="{0E57A968-27A8-4B8E-8690-80E75B7C5572}"/>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39418" y="1261656"/>
            <a:ext cx="794004" cy="794004"/>
          </a:xfrm>
          <a:prstGeom prst="rect">
            <a:avLst/>
          </a:prstGeom>
        </p:spPr>
      </p:pic>
      <p:pic>
        <p:nvPicPr>
          <p:cNvPr id="14" name="Picture 13">
            <a:extLst>
              <a:ext uri="{FF2B5EF4-FFF2-40B4-BE49-F238E27FC236}">
                <a16:creationId xmlns:a16="http://schemas.microsoft.com/office/drawing/2014/main" id="{D122EFD0-E34C-40A1-BA86-EF7607B3FAB9}"/>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39418" y="2144289"/>
            <a:ext cx="794004" cy="794004"/>
          </a:xfrm>
          <a:prstGeom prst="rect">
            <a:avLst/>
          </a:prstGeom>
        </p:spPr>
      </p:pic>
      <p:pic>
        <p:nvPicPr>
          <p:cNvPr id="13" name="Picture 12">
            <a:extLst>
              <a:ext uri="{FF2B5EF4-FFF2-40B4-BE49-F238E27FC236}">
                <a16:creationId xmlns:a16="http://schemas.microsoft.com/office/drawing/2014/main" id="{39862551-3262-4A76-9837-4415E0164333}"/>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39418" y="3026922"/>
            <a:ext cx="794004" cy="794004"/>
          </a:xfrm>
          <a:prstGeom prst="rect">
            <a:avLst/>
          </a:prstGeom>
        </p:spPr>
      </p:pic>
      <p:pic>
        <p:nvPicPr>
          <p:cNvPr id="12" name="Picture 11">
            <a:extLst>
              <a:ext uri="{FF2B5EF4-FFF2-40B4-BE49-F238E27FC236}">
                <a16:creationId xmlns:a16="http://schemas.microsoft.com/office/drawing/2014/main" id="{45A5A196-636E-4F66-80B7-737D15CE1AD4}"/>
              </a:ex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39418" y="3909555"/>
            <a:ext cx="794004" cy="795528"/>
          </a:xfrm>
          <a:prstGeom prst="rect">
            <a:avLst/>
          </a:prstGeom>
        </p:spPr>
      </p:pic>
      <p:pic>
        <p:nvPicPr>
          <p:cNvPr id="10" name="Picture 9">
            <a:extLst>
              <a:ext uri="{FF2B5EF4-FFF2-40B4-BE49-F238E27FC236}">
                <a16:creationId xmlns:a16="http://schemas.microsoft.com/office/drawing/2014/main" id="{540DC6DD-5A97-4619-B48C-441F1BCA388E}"/>
              </a:ext>
              <a:ext uri="{C183D7F6-B498-43B3-948B-1728B52AA6E4}">
                <adec:decorative xmlns:adec="http://schemas.microsoft.com/office/drawing/2017/decorative" val="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739418" y="4859024"/>
            <a:ext cx="794004" cy="794004"/>
          </a:xfrm>
          <a:prstGeom prst="rect">
            <a:avLst/>
          </a:prstGeom>
        </p:spPr>
      </p:pic>
      <p:pic>
        <p:nvPicPr>
          <p:cNvPr id="19" name="Picture 18">
            <a:extLst>
              <a:ext uri="{FF2B5EF4-FFF2-40B4-BE49-F238E27FC236}">
                <a16:creationId xmlns:a16="http://schemas.microsoft.com/office/drawing/2014/main" id="{E2563FA4-8D8D-4BEA-B753-03CDAC7BE727}"/>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3739418" y="5863556"/>
            <a:ext cx="794004" cy="711875"/>
          </a:xfrm>
          <a:prstGeom prst="rect">
            <a:avLst/>
          </a:prstGeom>
        </p:spPr>
      </p:pic>
      <p:grpSp>
        <p:nvGrpSpPr>
          <p:cNvPr id="20" name="Group 19">
            <a:extLst>
              <a:ext uri="{FF2B5EF4-FFF2-40B4-BE49-F238E27FC236}">
                <a16:creationId xmlns:a16="http://schemas.microsoft.com/office/drawing/2014/main" id="{F78BB05A-838B-4AAC-8307-25F95CFC9565}"/>
              </a:ext>
              <a:ext uri="{C183D7F6-B498-43B3-948B-1728B52AA6E4}">
                <adec:decorative xmlns:adec="http://schemas.microsoft.com/office/drawing/2017/decorative" val="1"/>
              </a:ext>
            </a:extLst>
          </p:cNvPr>
          <p:cNvGrpSpPr/>
          <p:nvPr/>
        </p:nvGrpSpPr>
        <p:grpSpPr>
          <a:xfrm>
            <a:off x="3908649" y="6007550"/>
            <a:ext cx="455541" cy="386058"/>
            <a:chOff x="3876178" y="3413953"/>
            <a:chExt cx="297764" cy="255320"/>
          </a:xfrm>
        </p:grpSpPr>
        <p:sp>
          <p:nvSpPr>
            <p:cNvPr id="22" name="Freeform: Shape 21">
              <a:extLst>
                <a:ext uri="{FF2B5EF4-FFF2-40B4-BE49-F238E27FC236}">
                  <a16:creationId xmlns:a16="http://schemas.microsoft.com/office/drawing/2014/main" id="{7BE4EF4B-2178-4E94-AD0B-4F88F53BE1A0}"/>
                </a:ext>
              </a:extLst>
            </p:cNvPr>
            <p:cNvSpPr/>
            <p:nvPr/>
          </p:nvSpPr>
          <p:spPr>
            <a:xfrm>
              <a:off x="4062866"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FF1A18A-BE54-4414-9E40-7547FD55EB89}"/>
                </a:ext>
              </a:extLst>
            </p:cNvPr>
            <p:cNvSpPr/>
            <p:nvPr/>
          </p:nvSpPr>
          <p:spPr>
            <a:xfrm>
              <a:off x="4087044"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50E6FF"/>
            </a:solidFill>
            <a:ln w="5008"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51FFCAAD-C3C0-4636-819F-B65339A16859}"/>
                </a:ext>
              </a:extLst>
            </p:cNvPr>
            <p:cNvSpPr/>
            <p:nvPr/>
          </p:nvSpPr>
          <p:spPr>
            <a:xfrm>
              <a:off x="3969260" y="3485131"/>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0A89A969-2095-4D5D-8249-040D54F14A70}"/>
                </a:ext>
              </a:extLst>
            </p:cNvPr>
            <p:cNvSpPr/>
            <p:nvPr/>
          </p:nvSpPr>
          <p:spPr>
            <a:xfrm>
              <a:off x="3993444" y="3413953"/>
              <a:ext cx="61709" cy="57699"/>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0078D7"/>
            </a:solidFill>
            <a:ln w="5008"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5C1223DD-D4CC-49B7-ABDB-9681525B20CA}"/>
                </a:ext>
              </a:extLst>
            </p:cNvPr>
            <p:cNvSpPr/>
            <p:nvPr/>
          </p:nvSpPr>
          <p:spPr>
            <a:xfrm>
              <a:off x="3969260" y="361734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C55B6E6F-34FA-4BB3-B26F-F057EA33FF53}"/>
                </a:ext>
              </a:extLst>
            </p:cNvPr>
            <p:cNvSpPr/>
            <p:nvPr/>
          </p:nvSpPr>
          <p:spPr>
            <a:xfrm>
              <a:off x="3993444" y="3546188"/>
              <a:ext cx="61709" cy="57699"/>
            </a:xfrm>
            <a:custGeom>
              <a:avLst/>
              <a:gdLst>
                <a:gd name="connsiteX0" fmla="*/ 102398 w 101142"/>
                <a:gd name="connsiteY0" fmla="*/ 52196 h 101141"/>
                <a:gd name="connsiteX1" fmla="*/ 52196 w 101142"/>
                <a:gd name="connsiteY1" fmla="*/ 102398 h 101141"/>
                <a:gd name="connsiteX2" fmla="*/ 1994 w 101142"/>
                <a:gd name="connsiteY2" fmla="*/ 52196 h 101141"/>
                <a:gd name="connsiteX3" fmla="*/ 52196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8"/>
                    <a:pt x="52196" y="102398"/>
                  </a:cubicBezTo>
                  <a:cubicBezTo>
                    <a:pt x="24496" y="102398"/>
                    <a:pt x="1994" y="79896"/>
                    <a:pt x="1994" y="52196"/>
                  </a:cubicBezTo>
                  <a:cubicBezTo>
                    <a:pt x="1994" y="24496"/>
                    <a:pt x="24496" y="1994"/>
                    <a:pt x="52196" y="1994"/>
                  </a:cubicBezTo>
                  <a:cubicBezTo>
                    <a:pt x="79896" y="1994"/>
                    <a:pt x="102398" y="24410"/>
                    <a:pt x="102398" y="52196"/>
                  </a:cubicBezTo>
                  <a:close/>
                </a:path>
              </a:pathLst>
            </a:custGeom>
            <a:solidFill>
              <a:srgbClr val="50E6FF"/>
            </a:solidFill>
            <a:ln w="5008"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06DBC659-5C7D-459B-BB60-DB946583DC78}"/>
                </a:ext>
              </a:extLst>
            </p:cNvPr>
            <p:cNvSpPr/>
            <p:nvPr/>
          </p:nvSpPr>
          <p:spPr>
            <a:xfrm>
              <a:off x="3876178"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6AC74132-E72B-418B-984B-F3034AE94117}"/>
                </a:ext>
              </a:extLst>
            </p:cNvPr>
            <p:cNvSpPr/>
            <p:nvPr/>
          </p:nvSpPr>
          <p:spPr>
            <a:xfrm>
              <a:off x="3900362"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0078D7"/>
            </a:solidFill>
            <a:ln w="5008" cap="flat">
              <a:noFill/>
              <a:prstDash val="solid"/>
              <a:miter/>
            </a:ln>
          </p:spPr>
          <p:txBody>
            <a:bodyPr rtlCol="0" anchor="ctr"/>
            <a:lstStyle/>
            <a:p>
              <a:endParaRPr lang="en-US"/>
            </a:p>
          </p:txBody>
        </p:sp>
      </p:grpSp>
    </p:spTree>
    <p:extLst>
      <p:ext uri="{BB962C8B-B14F-4D97-AF65-F5344CB8AC3E}">
        <p14:creationId xmlns:p14="http://schemas.microsoft.com/office/powerpoint/2010/main" val="3481540861"/>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solidFill>
                  <a:schemeClr val="bg2">
                    <a:lumMod val="10000"/>
                  </a:schemeClr>
                </a:solidFill>
              </a:rPr>
              <a:t>Describe Azure Active Directory Benefits and Features</a:t>
            </a:r>
          </a:p>
        </p:txBody>
      </p:sp>
      <p:sp>
        <p:nvSpPr>
          <p:cNvPr id="11" name="Rectangle 10">
            <a:extLst>
              <a:ext uri="{FF2B5EF4-FFF2-40B4-BE49-F238E27FC236}">
                <a16:creationId xmlns:a16="http://schemas.microsoft.com/office/drawing/2014/main" id="{745927E1-AE92-4D7B-BA94-D659576C8204}"/>
              </a:ext>
            </a:extLst>
          </p:cNvPr>
          <p:cNvSpPr/>
          <p:nvPr/>
        </p:nvSpPr>
        <p:spPr>
          <a:xfrm>
            <a:off x="427039" y="1192213"/>
            <a:ext cx="3747754" cy="2450873"/>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defTabSz="1066800">
              <a:spcBef>
                <a:spcPct val="0"/>
              </a:spcBef>
              <a:spcAft>
                <a:spcPct val="35000"/>
              </a:spcAft>
            </a:pPr>
            <a:r>
              <a:rPr lang="en-US" sz="2000" dirty="0">
                <a:solidFill>
                  <a:schemeClr val="tx1"/>
                </a:solidFill>
              </a:rPr>
              <a:t>A cloud-based suite of identity management capabilities that enables you to securely manage access to Azure services and resources for your users</a:t>
            </a:r>
            <a:endParaRPr lang="en-IN" sz="2000" dirty="0">
              <a:solidFill>
                <a:schemeClr val="tx1"/>
              </a:solidFill>
            </a:endParaRPr>
          </a:p>
        </p:txBody>
      </p:sp>
      <p:sp>
        <p:nvSpPr>
          <p:cNvPr id="12" name="Rectangle 11">
            <a:extLst>
              <a:ext uri="{FF2B5EF4-FFF2-40B4-BE49-F238E27FC236}">
                <a16:creationId xmlns:a16="http://schemas.microsoft.com/office/drawing/2014/main" id="{A129EADE-1D34-48D9-88AE-4B30FFD6D06E}"/>
              </a:ext>
            </a:extLst>
          </p:cNvPr>
          <p:cNvSpPr/>
          <p:nvPr/>
        </p:nvSpPr>
        <p:spPr>
          <a:xfrm>
            <a:off x="427039" y="3802743"/>
            <a:ext cx="3747754" cy="2171020"/>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91440" bIns="137160" numCol="1" spcCol="1270" anchor="ctr" anchorCtr="0">
            <a:noAutofit/>
          </a:bodyPr>
          <a:lstStyle/>
          <a:p>
            <a:pPr defTabSz="1066800">
              <a:spcBef>
                <a:spcPct val="0"/>
              </a:spcBef>
              <a:spcAft>
                <a:spcPct val="35000"/>
              </a:spcAft>
            </a:pPr>
            <a:r>
              <a:rPr lang="en-US" sz="2000" dirty="0">
                <a:solidFill>
                  <a:schemeClr val="tx1"/>
                </a:solidFill>
              </a:rPr>
              <a:t>Provides application</a:t>
            </a:r>
            <a:br>
              <a:rPr lang="en-US" sz="2000" dirty="0">
                <a:solidFill>
                  <a:schemeClr val="tx1"/>
                </a:solidFill>
              </a:rPr>
            </a:br>
            <a:r>
              <a:rPr lang="en-US" sz="2000" dirty="0">
                <a:solidFill>
                  <a:schemeClr val="tx1"/>
                </a:solidFill>
              </a:rPr>
              <a:t>management, authentication, device management, and hybrid identity</a:t>
            </a:r>
            <a:endParaRPr lang="en-IN" sz="2000" dirty="0">
              <a:solidFill>
                <a:schemeClr val="tx1"/>
              </a:solidFill>
            </a:endParaRPr>
          </a:p>
        </p:txBody>
      </p:sp>
      <p:pic>
        <p:nvPicPr>
          <p:cNvPr id="9" name="Picture 8" descr="Windows Server AD is using Kerberos and NTLM authentication to on-premises apps. Azure AD is using SAML, Oauth, Open ID, WS-Federation authentication to Cloud apps">
            <a:extLst>
              <a:ext uri="{FF2B5EF4-FFF2-40B4-BE49-F238E27FC236}">
                <a16:creationId xmlns:a16="http://schemas.microsoft.com/office/drawing/2014/main" id="{69EF40D2-41BF-4CC4-A103-E975C269E32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526" t="-26245" r="-1526" b="-26245"/>
          <a:stretch/>
        </p:blipFill>
        <p:spPr>
          <a:xfrm>
            <a:off x="4339771" y="1192213"/>
            <a:ext cx="7669665" cy="4781550"/>
          </a:xfrm>
          <a:prstGeom prst="rect">
            <a:avLst/>
          </a:prstGeom>
          <a:solidFill>
            <a:schemeClr val="bg1"/>
          </a:solidFill>
          <a:ln w="19050">
            <a:solidFill>
              <a:schemeClr val="accent1"/>
            </a:solidFill>
            <a:headEnd type="none" w="med" len="med"/>
            <a:tailEnd type="none" w="med" len="med"/>
          </a:ln>
          <a:effectLst/>
        </p:spPr>
      </p:pic>
    </p:spTree>
    <p:extLst>
      <p:ext uri="{BB962C8B-B14F-4D97-AF65-F5344CB8AC3E}">
        <p14:creationId xmlns:p14="http://schemas.microsoft.com/office/powerpoint/2010/main" val="3827089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7DCC16-9BE8-43A4-8824-D328950A1389}"/>
              </a:ext>
            </a:extLst>
          </p:cNvPr>
          <p:cNvSpPr>
            <a:spLocks noGrp="1"/>
          </p:cNvSpPr>
          <p:nvPr>
            <p:ph type="title"/>
          </p:nvPr>
        </p:nvSpPr>
        <p:spPr/>
        <p:txBody>
          <a:bodyPr/>
          <a:lstStyle/>
          <a:p>
            <a:r>
              <a:rPr lang="en-US" dirty="0">
                <a:cs typeface="Segoe UI"/>
              </a:rPr>
              <a:t>Describe Azure AD Concepts</a:t>
            </a:r>
            <a:endParaRPr lang="en-US" dirty="0"/>
          </a:p>
        </p:txBody>
      </p:sp>
      <p:graphicFrame>
        <p:nvGraphicFramePr>
          <p:cNvPr id="4" name="Table 6">
            <a:extLst>
              <a:ext uri="{FF2B5EF4-FFF2-40B4-BE49-F238E27FC236}">
                <a16:creationId xmlns:a16="http://schemas.microsoft.com/office/drawing/2014/main" id="{9976D420-D02A-4EEB-8E2F-C971B403F7CC}"/>
              </a:ext>
            </a:extLst>
          </p:cNvPr>
          <p:cNvGraphicFramePr>
            <a:graphicFrameLocks noGrp="1"/>
          </p:cNvGraphicFramePr>
          <p:nvPr>
            <p:extLst>
              <p:ext uri="{D42A27DB-BD31-4B8C-83A1-F6EECF244321}">
                <p14:modId xmlns:p14="http://schemas.microsoft.com/office/powerpoint/2010/main" val="2517914744"/>
              </p:ext>
            </p:extLst>
          </p:nvPr>
        </p:nvGraphicFramePr>
        <p:xfrm>
          <a:off x="427037" y="1141527"/>
          <a:ext cx="11582400" cy="5305498"/>
        </p:xfrm>
        <a:graphic>
          <a:graphicData uri="http://schemas.openxmlformats.org/drawingml/2006/table">
            <a:tbl>
              <a:tblPr firstRow="1" bandRow="1">
                <a:tableStyleId>{5C22544A-7EE6-4342-B048-85BDC9FD1C3A}</a:tableStyleId>
              </a:tblPr>
              <a:tblGrid>
                <a:gridCol w="2640359">
                  <a:extLst>
                    <a:ext uri="{9D8B030D-6E8A-4147-A177-3AD203B41FA5}">
                      <a16:colId xmlns:a16="http://schemas.microsoft.com/office/drawing/2014/main" val="1289156279"/>
                    </a:ext>
                  </a:extLst>
                </a:gridCol>
                <a:gridCol w="8942041">
                  <a:extLst>
                    <a:ext uri="{9D8B030D-6E8A-4147-A177-3AD203B41FA5}">
                      <a16:colId xmlns:a16="http://schemas.microsoft.com/office/drawing/2014/main" val="2759990731"/>
                    </a:ext>
                  </a:extLst>
                </a:gridCol>
              </a:tblGrid>
              <a:tr h="614530">
                <a:tc>
                  <a:txBody>
                    <a:bodyPr/>
                    <a:lstStyle/>
                    <a:p>
                      <a:pPr algn="l"/>
                      <a:r>
                        <a:rPr lang="en-US" sz="2200" b="0" dirty="0">
                          <a:solidFill>
                            <a:schemeClr val="bg1"/>
                          </a:solidFill>
                          <a:latin typeface="+mj-lt"/>
                        </a:rPr>
                        <a:t>Concept</a:t>
                      </a:r>
                    </a:p>
                  </a:txBody>
                  <a:tcPr marL="137160" marR="137160" marT="91440" marB="91440" anchor="ctr">
                    <a:lnL w="6350" cap="flat" cmpd="sng" algn="ctr">
                      <a:solidFill>
                        <a:srgbClr val="243A5E"/>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tc>
                  <a:txBody>
                    <a:bodyPr/>
                    <a:lstStyle/>
                    <a:p>
                      <a:pPr algn="l"/>
                      <a:r>
                        <a:rPr lang="en-US" sz="2200" b="0" dirty="0">
                          <a:solidFill>
                            <a:schemeClr val="bg1"/>
                          </a:solidFill>
                          <a:latin typeface="+mj-lt"/>
                        </a:rPr>
                        <a:t>Description</a:t>
                      </a:r>
                    </a:p>
                  </a:txBody>
                  <a:tcPr marL="137160" marR="137160" marT="91440" marB="91440" anchor="ctr">
                    <a:lnL w="6350" cap="flat" cmpd="sng" algn="ctr">
                      <a:solidFill>
                        <a:schemeClr val="bg1"/>
                      </a:solidFill>
                      <a:prstDash val="solid"/>
                      <a:round/>
                      <a:headEnd type="none" w="med" len="med"/>
                      <a:tailEnd type="none" w="med" len="med"/>
                    </a:lnL>
                    <a:lnR w="6350" cap="flat" cmpd="sng" algn="ctr">
                      <a:solidFill>
                        <a:srgbClr val="243A5E"/>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extLst>
                  <a:ext uri="{0D108BD9-81ED-4DB2-BD59-A6C34878D82A}">
                    <a16:rowId xmlns:a16="http://schemas.microsoft.com/office/drawing/2014/main" val="2897835809"/>
                  </a:ext>
                </a:extLst>
              </a:tr>
              <a:tr h="578382">
                <a:tc>
                  <a:txBody>
                    <a:bodyPr/>
                    <a:lstStyle/>
                    <a:p>
                      <a:pPr algn="l"/>
                      <a:r>
                        <a:rPr lang="en-US" sz="2000" dirty="0">
                          <a:solidFill>
                            <a:schemeClr val="tx1"/>
                          </a:solidFill>
                          <a:latin typeface="+mj-lt"/>
                        </a:rPr>
                        <a:t>Identity</a:t>
                      </a:r>
                    </a:p>
                  </a:txBody>
                  <a:tcPr marL="137160" marR="137160" marT="91440" marB="91440"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lvl="0" algn="l">
                        <a:buNone/>
                      </a:pPr>
                      <a:r>
                        <a:rPr lang="en-US" sz="2000" b="0" i="0" u="none" strike="noStrike" noProof="0">
                          <a:solidFill>
                            <a:schemeClr val="tx1"/>
                          </a:solidFill>
                          <a:latin typeface="Segoe UI"/>
                        </a:rPr>
                        <a:t>An object that can be authenticated</a:t>
                      </a:r>
                      <a:endParaRPr lang="en-US" sz="2000">
                        <a:solidFill>
                          <a:schemeClr val="tx1"/>
                        </a:solidFill>
                      </a:endParaRPr>
                    </a:p>
                  </a:txBody>
                  <a:tcPr marL="137160" marR="137160" marT="91440" marB="91440"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88139117"/>
                  </a:ext>
                </a:extLst>
              </a:tr>
              <a:tr h="578382">
                <a:tc>
                  <a:txBody>
                    <a:bodyPr/>
                    <a:lstStyle/>
                    <a:p>
                      <a:pPr algn="l"/>
                      <a:r>
                        <a:rPr lang="en-US" sz="2000" dirty="0">
                          <a:solidFill>
                            <a:schemeClr val="tx1"/>
                          </a:solidFill>
                          <a:latin typeface="+mj-lt"/>
                        </a:rPr>
                        <a:t>Account</a:t>
                      </a:r>
                    </a:p>
                  </a:txBody>
                  <a:tcPr marL="137160" marR="137160" marT="91440" marB="91440"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lvl="0" algn="l">
                        <a:buNone/>
                      </a:pPr>
                      <a:r>
                        <a:rPr lang="en-US" sz="2000" b="0" i="0" u="none" strike="noStrike" noProof="0" dirty="0">
                          <a:solidFill>
                            <a:schemeClr val="tx1"/>
                          </a:solidFill>
                          <a:latin typeface="Segoe UI"/>
                        </a:rPr>
                        <a:t>An identity that has data associated with it</a:t>
                      </a:r>
                      <a:endParaRPr lang="en-US" sz="2000" dirty="0">
                        <a:solidFill>
                          <a:schemeClr val="tx1"/>
                        </a:solidFill>
                      </a:endParaRPr>
                    </a:p>
                  </a:txBody>
                  <a:tcPr marL="137160" marR="137160" marT="91440" marB="91440"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58439219"/>
                  </a:ext>
                </a:extLst>
              </a:tr>
              <a:tr h="578382">
                <a:tc>
                  <a:txBody>
                    <a:bodyPr/>
                    <a:lstStyle/>
                    <a:p>
                      <a:pPr algn="l"/>
                      <a:r>
                        <a:rPr lang="en-US" sz="2000" dirty="0">
                          <a:solidFill>
                            <a:schemeClr val="tx1"/>
                          </a:solidFill>
                          <a:latin typeface="+mj-lt"/>
                        </a:rPr>
                        <a:t>Azure </a:t>
                      </a:r>
                      <a:r>
                        <a:rPr lang="en-US" sz="2000">
                          <a:solidFill>
                            <a:schemeClr val="tx1"/>
                          </a:solidFill>
                          <a:latin typeface="+mj-lt"/>
                        </a:rPr>
                        <a:t>AD account</a:t>
                      </a:r>
                      <a:endParaRPr lang="en-US" sz="2000" dirty="0">
                        <a:solidFill>
                          <a:schemeClr val="tx1"/>
                        </a:solidFill>
                        <a:latin typeface="+mj-lt"/>
                      </a:endParaRPr>
                    </a:p>
                  </a:txBody>
                  <a:tcPr marL="137160" marR="137160" marT="91440" marB="91440"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lvl="0" algn="l">
                        <a:buNone/>
                      </a:pPr>
                      <a:r>
                        <a:rPr lang="en-US" sz="2000" b="0" i="0" u="none" strike="noStrike" noProof="0" dirty="0">
                          <a:solidFill>
                            <a:schemeClr val="tx1"/>
                          </a:solidFill>
                          <a:latin typeface="Segoe UI"/>
                        </a:rPr>
                        <a:t>An identity created through Azure AD or another Microsoft cloud service</a:t>
                      </a:r>
                      <a:endParaRPr lang="en-US" sz="2000" dirty="0">
                        <a:solidFill>
                          <a:schemeClr val="tx1"/>
                        </a:solidFill>
                      </a:endParaRPr>
                    </a:p>
                  </a:txBody>
                  <a:tcPr marL="137160" marR="137160" marT="91440" marB="91440"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98512727"/>
                  </a:ext>
                </a:extLst>
              </a:tr>
              <a:tr h="2292162">
                <a:tc>
                  <a:txBody>
                    <a:bodyPr/>
                    <a:lstStyle/>
                    <a:p>
                      <a:pPr algn="l"/>
                      <a:r>
                        <a:rPr lang="en-US" sz="2000" dirty="0">
                          <a:solidFill>
                            <a:schemeClr val="tx1"/>
                          </a:solidFill>
                          <a:latin typeface="+mj-lt"/>
                        </a:rPr>
                        <a:t>Azure AD tenant/directory</a:t>
                      </a:r>
                    </a:p>
                  </a:txBody>
                  <a:tcPr marL="137160" marR="137160" marT="91440" marB="91440"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rtl="0" fontAlgn="base"/>
                      <a:r>
                        <a:rPr lang="en-US" sz="1800" b="0" i="0" u="none" strike="noStrike" kern="1200" dirty="0">
                          <a:solidFill>
                            <a:schemeClr val="dk1"/>
                          </a:solidFill>
                          <a:effectLst/>
                          <a:latin typeface="+mn-lt"/>
                          <a:ea typeface="+mn-ea"/>
                          <a:cs typeface="+mn-cs"/>
                        </a:rPr>
                        <a:t>A dedicated and trusted instance of Azure AD, a Tenant is automatically created when your organization signs up for a Microsoft cloud service subscription</a:t>
                      </a:r>
                      <a:r>
                        <a:rPr lang="en-US" sz="1800" b="0" i="0" kern="1200" dirty="0">
                          <a:solidFill>
                            <a:schemeClr val="dk1"/>
                          </a:solidFill>
                          <a:effectLst/>
                          <a:latin typeface="+mn-lt"/>
                          <a:ea typeface="+mn-ea"/>
                          <a:cs typeface="+mn-cs"/>
                        </a:rPr>
                        <a:t>​</a:t>
                      </a:r>
                      <a:br>
                        <a:rPr lang="en-US" sz="1800" b="0" i="0" kern="1200" dirty="0">
                          <a:solidFill>
                            <a:schemeClr val="dk1"/>
                          </a:solidFill>
                          <a:effectLst/>
                          <a:latin typeface="+mn-lt"/>
                          <a:ea typeface="+mn-ea"/>
                          <a:cs typeface="+mn-cs"/>
                        </a:rPr>
                      </a:br>
                      <a:r>
                        <a:rPr lang="en-US" sz="1800" b="0" i="0" u="none" strike="noStrike" kern="1200" dirty="0">
                          <a:solidFill>
                            <a:schemeClr val="dk1"/>
                          </a:solidFill>
                          <a:effectLst/>
                          <a:latin typeface="+mn-lt"/>
                          <a:ea typeface="+mn-ea"/>
                          <a:cs typeface="+mn-cs"/>
                        </a:rPr>
                        <a:t> </a:t>
                      </a:r>
                      <a:r>
                        <a:rPr lang="en-US" sz="1800" b="0" i="0" kern="1200" dirty="0">
                          <a:solidFill>
                            <a:schemeClr val="dk1"/>
                          </a:solidFill>
                          <a:effectLst/>
                          <a:latin typeface="+mn-lt"/>
                          <a:ea typeface="+mn-ea"/>
                          <a:cs typeface="+mn-cs"/>
                        </a:rPr>
                        <a:t>​</a:t>
                      </a:r>
                    </a:p>
                    <a:p>
                      <a:pPr marL="285750" indent="-285750" rtl="0" fontAlgn="base">
                        <a:buFont typeface="Arial" panose="020B0604020202020204" pitchFamily="34" charset="0"/>
                        <a:buChar char="•"/>
                      </a:pPr>
                      <a:r>
                        <a:rPr lang="en-US" sz="1800" b="0" i="0" u="none" strike="noStrike" kern="1200" dirty="0">
                          <a:solidFill>
                            <a:schemeClr val="dk1"/>
                          </a:solidFill>
                          <a:effectLst/>
                          <a:latin typeface="+mn-lt"/>
                          <a:ea typeface="+mn-ea"/>
                          <a:cs typeface="+mn-cs"/>
                        </a:rPr>
                        <a:t>Additional instances of Azure AD can be created</a:t>
                      </a:r>
                      <a:r>
                        <a:rPr lang="en-US" sz="1800" b="0" i="0" kern="1200" dirty="0">
                          <a:solidFill>
                            <a:schemeClr val="dk1"/>
                          </a:solidFill>
                          <a:effectLst/>
                          <a:latin typeface="+mn-lt"/>
                          <a:ea typeface="+mn-ea"/>
                          <a:cs typeface="+mn-cs"/>
                        </a:rPr>
                        <a:t>​</a:t>
                      </a:r>
                    </a:p>
                    <a:p>
                      <a:pPr marL="285750" indent="-285750" rtl="0" fontAlgn="base">
                        <a:buFont typeface="Arial" panose="020B0604020202020204" pitchFamily="34" charset="0"/>
                        <a:buChar char="•"/>
                      </a:pPr>
                      <a:r>
                        <a:rPr lang="en-US" sz="1800" b="0" i="0" u="none" strike="noStrike" kern="1200" dirty="0">
                          <a:solidFill>
                            <a:schemeClr val="dk1"/>
                          </a:solidFill>
                          <a:effectLst/>
                          <a:latin typeface="+mn-lt"/>
                          <a:ea typeface="+mn-ea"/>
                          <a:cs typeface="+mn-cs"/>
                        </a:rPr>
                        <a:t>Azure AD is the underlying product providing the identity service</a:t>
                      </a:r>
                      <a:r>
                        <a:rPr lang="en-US" sz="1800" b="0" i="0" kern="1200" dirty="0">
                          <a:solidFill>
                            <a:schemeClr val="dk1"/>
                          </a:solidFill>
                          <a:effectLst/>
                          <a:latin typeface="+mn-lt"/>
                          <a:ea typeface="+mn-ea"/>
                          <a:cs typeface="+mn-cs"/>
                        </a:rPr>
                        <a:t>​</a:t>
                      </a:r>
                    </a:p>
                    <a:p>
                      <a:pPr marL="285750" indent="-285750" rtl="0" fontAlgn="base">
                        <a:buFont typeface="Arial" panose="020B0604020202020204" pitchFamily="34" charset="0"/>
                        <a:buChar char="•"/>
                      </a:pPr>
                      <a:r>
                        <a:rPr lang="en-US" sz="1800" b="0" i="0" u="none" strike="noStrike" kern="1200" dirty="0">
                          <a:solidFill>
                            <a:schemeClr val="dk1"/>
                          </a:solidFill>
                          <a:effectLst/>
                          <a:latin typeface="+mn-lt"/>
                          <a:ea typeface="+mn-ea"/>
                          <a:cs typeface="+mn-cs"/>
                        </a:rPr>
                        <a:t>The term </a:t>
                      </a:r>
                      <a:r>
                        <a:rPr lang="en-US" sz="1800" b="0" i="1" u="none" strike="noStrike" kern="1200" dirty="0">
                          <a:solidFill>
                            <a:schemeClr val="dk1"/>
                          </a:solidFill>
                          <a:effectLst/>
                          <a:latin typeface="+mn-lt"/>
                          <a:ea typeface="+mn-ea"/>
                          <a:cs typeface="+mn-cs"/>
                        </a:rPr>
                        <a:t>Tenant</a:t>
                      </a:r>
                      <a:r>
                        <a:rPr lang="en-US" sz="1800" b="0" i="0" u="none" strike="noStrike" kern="1200" dirty="0">
                          <a:solidFill>
                            <a:schemeClr val="dk1"/>
                          </a:solidFill>
                          <a:effectLst/>
                          <a:latin typeface="+mn-lt"/>
                          <a:ea typeface="+mn-ea"/>
                          <a:cs typeface="+mn-cs"/>
                        </a:rPr>
                        <a:t> means a single instance of Azure AD representing a single organization</a:t>
                      </a:r>
                      <a:r>
                        <a:rPr lang="en-US" sz="1800" b="0" i="0" kern="1200" dirty="0">
                          <a:solidFill>
                            <a:schemeClr val="dk1"/>
                          </a:solidFill>
                          <a:effectLst/>
                          <a:latin typeface="+mn-lt"/>
                          <a:ea typeface="+mn-ea"/>
                          <a:cs typeface="+mn-cs"/>
                        </a:rPr>
                        <a:t>​</a:t>
                      </a:r>
                    </a:p>
                    <a:p>
                      <a:pPr marL="285750" indent="-285750" rtl="0" fontAlgn="base">
                        <a:buFont typeface="Arial" panose="020B0604020202020204" pitchFamily="34" charset="0"/>
                        <a:buChar char="•"/>
                      </a:pPr>
                      <a:r>
                        <a:rPr lang="en-US" sz="1800" b="0" i="0" u="none" strike="noStrike" kern="1200" dirty="0">
                          <a:solidFill>
                            <a:schemeClr val="dk1"/>
                          </a:solidFill>
                          <a:effectLst/>
                          <a:latin typeface="+mn-lt"/>
                          <a:ea typeface="+mn-ea"/>
                          <a:cs typeface="+mn-cs"/>
                        </a:rPr>
                        <a:t>The terms </a:t>
                      </a:r>
                      <a:r>
                        <a:rPr lang="en-US" sz="1800" b="0" i="1" u="none" strike="noStrike" kern="1200" dirty="0">
                          <a:solidFill>
                            <a:schemeClr val="dk1"/>
                          </a:solidFill>
                          <a:effectLst/>
                          <a:latin typeface="+mn-lt"/>
                          <a:ea typeface="+mn-ea"/>
                          <a:cs typeface="+mn-cs"/>
                        </a:rPr>
                        <a:t>Tenant </a:t>
                      </a:r>
                      <a:r>
                        <a:rPr lang="en-US" sz="1800" b="0" i="0" u="none" strike="noStrike" kern="1200" dirty="0">
                          <a:solidFill>
                            <a:schemeClr val="dk1"/>
                          </a:solidFill>
                          <a:effectLst/>
                          <a:latin typeface="+mn-lt"/>
                          <a:ea typeface="+mn-ea"/>
                          <a:cs typeface="+mn-cs"/>
                        </a:rPr>
                        <a:t>and </a:t>
                      </a:r>
                      <a:r>
                        <a:rPr lang="en-US" sz="1800" b="0" i="1" u="none" strike="noStrike" kern="1200" dirty="0">
                          <a:solidFill>
                            <a:schemeClr val="dk1"/>
                          </a:solidFill>
                          <a:effectLst/>
                          <a:latin typeface="+mn-lt"/>
                          <a:ea typeface="+mn-ea"/>
                          <a:cs typeface="+mn-cs"/>
                        </a:rPr>
                        <a:t>Directory</a:t>
                      </a:r>
                      <a:r>
                        <a:rPr lang="en-US" sz="1800" b="0" i="0" u="none" strike="noStrike" kern="1200" dirty="0">
                          <a:solidFill>
                            <a:schemeClr val="dk1"/>
                          </a:solidFill>
                          <a:effectLst/>
                          <a:latin typeface="+mn-lt"/>
                          <a:ea typeface="+mn-ea"/>
                          <a:cs typeface="+mn-cs"/>
                        </a:rPr>
                        <a:t> are often used interchangeably</a:t>
                      </a:r>
                      <a:r>
                        <a:rPr lang="en-US" sz="1800" b="0" i="0" kern="1200" dirty="0">
                          <a:solidFill>
                            <a:schemeClr val="dk1"/>
                          </a:solidFill>
                          <a:effectLst/>
                          <a:latin typeface="+mn-lt"/>
                          <a:ea typeface="+mn-ea"/>
                          <a:cs typeface="+mn-cs"/>
                        </a:rPr>
                        <a:t>​</a:t>
                      </a:r>
                    </a:p>
                  </a:txBody>
                  <a:tcPr marL="137160" marR="137160" marT="91440" marB="91440"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2684497"/>
                  </a:ext>
                </a:extLst>
              </a:tr>
              <a:tr h="578382">
                <a:tc>
                  <a:txBody>
                    <a:bodyPr/>
                    <a:lstStyle/>
                    <a:p>
                      <a:pPr lvl="0" algn="l">
                        <a:buNone/>
                      </a:pPr>
                      <a:r>
                        <a:rPr lang="en-US" sz="2000" dirty="0">
                          <a:solidFill>
                            <a:schemeClr val="tx1"/>
                          </a:solidFill>
                          <a:latin typeface="+mj-lt"/>
                        </a:rPr>
                        <a:t>Azure subscription</a:t>
                      </a:r>
                    </a:p>
                  </a:txBody>
                  <a:tcPr marL="137160" marR="137160" marT="91440" marB="91440"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lvl="0" algn="l">
                        <a:buNone/>
                      </a:pPr>
                      <a:r>
                        <a:rPr lang="en-US" sz="2000" b="0" i="0" u="none" strike="noStrike" noProof="0" dirty="0">
                          <a:solidFill>
                            <a:schemeClr val="tx1"/>
                          </a:solidFill>
                          <a:latin typeface="Segoe UI"/>
                        </a:rPr>
                        <a:t>Used to pay for Azure cloud services</a:t>
                      </a:r>
                      <a:endParaRPr lang="en-US" sz="2000" dirty="0">
                        <a:solidFill>
                          <a:schemeClr val="tx1"/>
                        </a:solidFill>
                      </a:endParaRPr>
                    </a:p>
                  </a:txBody>
                  <a:tcPr marL="137160" marR="137160" marT="91440" marB="91440"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62493009"/>
                  </a:ext>
                </a:extLst>
              </a:tr>
            </a:tbl>
          </a:graphicData>
        </a:graphic>
      </p:graphicFrame>
    </p:spTree>
    <p:extLst>
      <p:ext uri="{BB962C8B-B14F-4D97-AF65-F5344CB8AC3E}">
        <p14:creationId xmlns:p14="http://schemas.microsoft.com/office/powerpoint/2010/main" val="2137074036"/>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Compare AD DS to Azure Active Directory</a:t>
            </a:r>
          </a:p>
        </p:txBody>
      </p:sp>
      <p:pic>
        <p:nvPicPr>
          <p:cNvPr id="75" name="Picture 74" descr="Icon of a magnifying glass showing a chart">
            <a:extLst>
              <a:ext uri="{FF2B5EF4-FFF2-40B4-BE49-F238E27FC236}">
                <a16:creationId xmlns:a16="http://schemas.microsoft.com/office/drawing/2014/main" id="{AA696AF2-F4EB-4296-8EC0-D90A2ADC0F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1912" y="1190902"/>
            <a:ext cx="795528" cy="797052"/>
          </a:xfrm>
          <a:prstGeom prst="rect">
            <a:avLst/>
          </a:prstGeom>
        </p:spPr>
      </p:pic>
      <p:sp>
        <p:nvSpPr>
          <p:cNvPr id="5" name="Rectangle 4">
            <a:extLst>
              <a:ext uri="{FF2B5EF4-FFF2-40B4-BE49-F238E27FC236}">
                <a16:creationId xmlns:a16="http://schemas.microsoft.com/office/drawing/2014/main" id="{28EB9CEF-0D1F-4FEA-86E1-586BF3CDB551}"/>
              </a:ext>
            </a:extLst>
          </p:cNvPr>
          <p:cNvSpPr/>
          <p:nvPr/>
        </p:nvSpPr>
        <p:spPr>
          <a:xfrm>
            <a:off x="1447800" y="1188696"/>
            <a:ext cx="10561638" cy="79715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000" dirty="0">
                <a:solidFill>
                  <a:schemeClr val="tx1"/>
                </a:solidFill>
              </a:rPr>
              <a:t>Azure AD is primarily an identity solution, and designed for HTTP and HTTPS communications</a:t>
            </a:r>
            <a:endParaRPr lang="en-IN" sz="2000" dirty="0">
              <a:solidFill>
                <a:schemeClr val="tx1"/>
              </a:solidFill>
            </a:endParaRPr>
          </a:p>
        </p:txBody>
      </p:sp>
      <p:cxnSp>
        <p:nvCxnSpPr>
          <p:cNvPr id="49" name="Straight Connector 48">
            <a:extLst>
              <a:ext uri="{FF2B5EF4-FFF2-40B4-BE49-F238E27FC236}">
                <a16:creationId xmlns:a16="http://schemas.microsoft.com/office/drawing/2014/main" id="{4A7D1502-B93A-4460-BE02-E0855D24D335}"/>
              </a:ext>
              <a:ext uri="{C183D7F6-B498-43B3-948B-1728B52AA6E4}">
                <adec:decorative xmlns:adec="http://schemas.microsoft.com/office/drawing/2017/decorative" val="1"/>
              </a:ext>
            </a:extLst>
          </p:cNvPr>
          <p:cNvCxnSpPr/>
          <p:nvPr/>
        </p:nvCxnSpPr>
        <p:spPr>
          <a:xfrm flipV="1">
            <a:off x="1447800" y="2068512"/>
            <a:ext cx="1056163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5" name="Picture 44" descr="Icon of a cloud with multiples lines extending from it">
            <a:extLst>
              <a:ext uri="{FF2B5EF4-FFF2-40B4-BE49-F238E27FC236}">
                <a16:creationId xmlns:a16="http://schemas.microsoft.com/office/drawing/2014/main" id="{5248068B-2571-43C8-AD31-E9359379BA8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1912" y="2125662"/>
            <a:ext cx="795528" cy="797052"/>
          </a:xfrm>
          <a:prstGeom prst="rect">
            <a:avLst/>
          </a:prstGeom>
        </p:spPr>
      </p:pic>
      <p:sp>
        <p:nvSpPr>
          <p:cNvPr id="6" name="Rectangle 5">
            <a:extLst>
              <a:ext uri="{FF2B5EF4-FFF2-40B4-BE49-F238E27FC236}">
                <a16:creationId xmlns:a16="http://schemas.microsoft.com/office/drawing/2014/main" id="{5D3F1818-1660-4914-805F-991B634A80F4}"/>
              </a:ext>
            </a:extLst>
          </p:cNvPr>
          <p:cNvSpPr/>
          <p:nvPr/>
        </p:nvSpPr>
        <p:spPr>
          <a:xfrm>
            <a:off x="1447800" y="2186073"/>
            <a:ext cx="10561638" cy="79715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000" dirty="0">
                <a:solidFill>
                  <a:schemeClr val="tx1"/>
                </a:solidFill>
              </a:rPr>
              <a:t>Queried using the REST API over HTTP and HTTPS. Instead of LDAP</a:t>
            </a:r>
            <a:endParaRPr lang="en-IN" sz="2000" dirty="0">
              <a:solidFill>
                <a:schemeClr val="tx1"/>
              </a:solidFill>
            </a:endParaRPr>
          </a:p>
        </p:txBody>
      </p:sp>
      <p:cxnSp>
        <p:nvCxnSpPr>
          <p:cNvPr id="50" name="Straight Connector 49">
            <a:extLst>
              <a:ext uri="{FF2B5EF4-FFF2-40B4-BE49-F238E27FC236}">
                <a16:creationId xmlns:a16="http://schemas.microsoft.com/office/drawing/2014/main" id="{77BD206A-7FF0-4853-B24D-87EA250CCE9B}"/>
              </a:ext>
              <a:ext uri="{C183D7F6-B498-43B3-948B-1728B52AA6E4}">
                <adec:decorative xmlns:adec="http://schemas.microsoft.com/office/drawing/2017/decorative" val="1"/>
              </a:ext>
            </a:extLst>
          </p:cNvPr>
          <p:cNvCxnSpPr/>
          <p:nvPr/>
        </p:nvCxnSpPr>
        <p:spPr>
          <a:xfrm flipV="1">
            <a:off x="1447800" y="3100791"/>
            <a:ext cx="1056163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4" name="Picture 43" descr="Icon of a webpage layout template">
            <a:extLst>
              <a:ext uri="{FF2B5EF4-FFF2-40B4-BE49-F238E27FC236}">
                <a16:creationId xmlns:a16="http://schemas.microsoft.com/office/drawing/2014/main" id="{E4CA67BB-7BF1-4800-8D54-89D033E5C2C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1912" y="3295220"/>
            <a:ext cx="795528" cy="797052"/>
          </a:xfrm>
          <a:prstGeom prst="rect">
            <a:avLst/>
          </a:prstGeom>
        </p:spPr>
      </p:pic>
      <p:sp>
        <p:nvSpPr>
          <p:cNvPr id="7" name="Rectangle 6">
            <a:extLst>
              <a:ext uri="{FF2B5EF4-FFF2-40B4-BE49-F238E27FC236}">
                <a16:creationId xmlns:a16="http://schemas.microsoft.com/office/drawing/2014/main" id="{B7223AA1-ABE3-49DE-BF24-409AC08E1482}"/>
              </a:ext>
            </a:extLst>
          </p:cNvPr>
          <p:cNvSpPr/>
          <p:nvPr/>
        </p:nvSpPr>
        <p:spPr>
          <a:xfrm>
            <a:off x="1447800" y="3204633"/>
            <a:ext cx="10561638" cy="973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000" dirty="0">
                <a:solidFill>
                  <a:schemeClr val="tx1"/>
                </a:solidFill>
              </a:rPr>
              <a:t>Uses HTTP and HTTPS protocols such as SAML, WS-Federation, and OpenID Connect for authentication (and OAuth for authorization). Instead of Kerberos</a:t>
            </a:r>
            <a:endParaRPr lang="en-IN" sz="2000" dirty="0">
              <a:solidFill>
                <a:schemeClr val="tx1"/>
              </a:solidFill>
            </a:endParaRPr>
          </a:p>
        </p:txBody>
      </p:sp>
      <p:cxnSp>
        <p:nvCxnSpPr>
          <p:cNvPr id="51" name="Straight Connector 50">
            <a:extLst>
              <a:ext uri="{FF2B5EF4-FFF2-40B4-BE49-F238E27FC236}">
                <a16:creationId xmlns:a16="http://schemas.microsoft.com/office/drawing/2014/main" id="{A1D4387B-90F9-48EB-B24E-4F86F287BC8E}"/>
              </a:ext>
              <a:ext uri="{C183D7F6-B498-43B3-948B-1728B52AA6E4}">
                <adec:decorative xmlns:adec="http://schemas.microsoft.com/office/drawing/2017/decorative" val="1"/>
              </a:ext>
            </a:extLst>
          </p:cNvPr>
          <p:cNvCxnSpPr>
            <a:cxnSpLocks/>
          </p:cNvCxnSpPr>
          <p:nvPr/>
        </p:nvCxnSpPr>
        <p:spPr>
          <a:xfrm flipV="1">
            <a:off x="1447800" y="4281892"/>
            <a:ext cx="1056163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3" name="Picture 42" descr="Icon of four servers">
            <a:extLst>
              <a:ext uri="{FF2B5EF4-FFF2-40B4-BE49-F238E27FC236}">
                <a16:creationId xmlns:a16="http://schemas.microsoft.com/office/drawing/2014/main" id="{E5A905A8-2BE0-4F1E-83CD-04F941B8444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1912" y="4485656"/>
            <a:ext cx="795528" cy="797052"/>
          </a:xfrm>
          <a:prstGeom prst="rect">
            <a:avLst/>
          </a:prstGeom>
        </p:spPr>
      </p:pic>
      <p:sp>
        <p:nvSpPr>
          <p:cNvPr id="8" name="Rectangle 7">
            <a:extLst>
              <a:ext uri="{FF2B5EF4-FFF2-40B4-BE49-F238E27FC236}">
                <a16:creationId xmlns:a16="http://schemas.microsoft.com/office/drawing/2014/main" id="{D6BCE137-4459-49D5-AED7-108803C77C89}"/>
              </a:ext>
            </a:extLst>
          </p:cNvPr>
          <p:cNvSpPr/>
          <p:nvPr/>
        </p:nvSpPr>
        <p:spPr>
          <a:xfrm>
            <a:off x="1447800" y="4458441"/>
            <a:ext cx="10561638" cy="79715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000">
                <a:solidFill>
                  <a:schemeClr val="tx1"/>
                </a:solidFill>
              </a:rPr>
              <a:t>Includes federation services, and many third-party services (such as Facebook)</a:t>
            </a:r>
            <a:endParaRPr lang="en-IN" sz="2000" dirty="0">
              <a:solidFill>
                <a:schemeClr val="tx1"/>
              </a:solidFill>
            </a:endParaRPr>
          </a:p>
        </p:txBody>
      </p:sp>
      <p:cxnSp>
        <p:nvCxnSpPr>
          <p:cNvPr id="52" name="Straight Connector 51">
            <a:extLst>
              <a:ext uri="{FF2B5EF4-FFF2-40B4-BE49-F238E27FC236}">
                <a16:creationId xmlns:a16="http://schemas.microsoft.com/office/drawing/2014/main" id="{40CDC866-24EF-491D-A0F5-B0B0865BB61A}"/>
              </a:ext>
              <a:ext uri="{C183D7F6-B498-43B3-948B-1728B52AA6E4}">
                <adec:decorative xmlns:adec="http://schemas.microsoft.com/office/drawing/2017/decorative" val="1"/>
              </a:ext>
            </a:extLst>
          </p:cNvPr>
          <p:cNvCxnSpPr/>
          <p:nvPr/>
        </p:nvCxnSpPr>
        <p:spPr>
          <a:xfrm flipV="1">
            <a:off x="1447800" y="5432148"/>
            <a:ext cx="1056163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2" name="Picture 41" descr="Icon of a person">
            <a:extLst>
              <a:ext uri="{FF2B5EF4-FFF2-40B4-BE49-F238E27FC236}">
                <a16:creationId xmlns:a16="http://schemas.microsoft.com/office/drawing/2014/main" id="{90012E53-F73D-487C-BC30-72F73C55636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01912" y="5583690"/>
            <a:ext cx="795528" cy="797052"/>
          </a:xfrm>
          <a:prstGeom prst="rect">
            <a:avLst/>
          </a:prstGeom>
        </p:spPr>
      </p:pic>
      <p:sp>
        <p:nvSpPr>
          <p:cNvPr id="9" name="Rectangle 8">
            <a:extLst>
              <a:ext uri="{FF2B5EF4-FFF2-40B4-BE49-F238E27FC236}">
                <a16:creationId xmlns:a16="http://schemas.microsoft.com/office/drawing/2014/main" id="{DDA664F7-C28A-4211-A524-9B3A95F5D254}"/>
              </a:ext>
            </a:extLst>
          </p:cNvPr>
          <p:cNvSpPr/>
          <p:nvPr/>
        </p:nvSpPr>
        <p:spPr>
          <a:xfrm>
            <a:off x="1447800" y="5393815"/>
            <a:ext cx="10561638" cy="115144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000">
                <a:solidFill>
                  <a:schemeClr val="tx1"/>
                </a:solidFill>
              </a:rPr>
              <a:t>Azure AD users and groups are created in a flat structure, and there are no Organizational Units (OUs) or Group Policy Objects (GPOs)</a:t>
            </a:r>
            <a:endParaRPr lang="en-IN" sz="2000">
              <a:solidFill>
                <a:schemeClr val="tx1"/>
              </a:solidFill>
            </a:endParaRPr>
          </a:p>
        </p:txBody>
      </p:sp>
    </p:spTree>
    <p:extLst>
      <p:ext uri="{BB962C8B-B14F-4D97-AF65-F5344CB8AC3E}">
        <p14:creationId xmlns:p14="http://schemas.microsoft.com/office/powerpoint/2010/main" val="4157478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Select Azure Active Directory Editions</a:t>
            </a:r>
          </a:p>
        </p:txBody>
      </p:sp>
      <p:graphicFrame>
        <p:nvGraphicFramePr>
          <p:cNvPr id="4" name="Table 3">
            <a:extLst>
              <a:ext uri="{FF2B5EF4-FFF2-40B4-BE49-F238E27FC236}">
                <a16:creationId xmlns:a16="http://schemas.microsoft.com/office/drawing/2014/main" id="{E2EBED97-3914-4800-A681-B5A056D0224B}"/>
              </a:ext>
            </a:extLst>
          </p:cNvPr>
          <p:cNvGraphicFramePr>
            <a:graphicFrameLocks noGrp="1"/>
          </p:cNvGraphicFramePr>
          <p:nvPr>
            <p:extLst>
              <p:ext uri="{D42A27DB-BD31-4B8C-83A1-F6EECF244321}">
                <p14:modId xmlns:p14="http://schemas.microsoft.com/office/powerpoint/2010/main" val="2210354226"/>
              </p:ext>
            </p:extLst>
          </p:nvPr>
        </p:nvGraphicFramePr>
        <p:xfrm>
          <a:off x="439738" y="1192214"/>
          <a:ext cx="11582400" cy="4911082"/>
        </p:xfrm>
        <a:graphic>
          <a:graphicData uri="http://schemas.openxmlformats.org/drawingml/2006/table">
            <a:tbl>
              <a:tblPr firstRow="1" firstCol="1" bandRow="1">
                <a:tableStyleId>{5C22544A-7EE6-4342-B048-85BDC9FD1C3A}</a:tableStyleId>
              </a:tblPr>
              <a:tblGrid>
                <a:gridCol w="3554779">
                  <a:extLst>
                    <a:ext uri="{9D8B030D-6E8A-4147-A177-3AD203B41FA5}">
                      <a16:colId xmlns:a16="http://schemas.microsoft.com/office/drawing/2014/main" val="3909572094"/>
                    </a:ext>
                  </a:extLst>
                </a:gridCol>
                <a:gridCol w="1807767">
                  <a:extLst>
                    <a:ext uri="{9D8B030D-6E8A-4147-A177-3AD203B41FA5}">
                      <a16:colId xmlns:a16="http://schemas.microsoft.com/office/drawing/2014/main" val="426167829"/>
                    </a:ext>
                  </a:extLst>
                </a:gridCol>
                <a:gridCol w="2485505">
                  <a:extLst>
                    <a:ext uri="{9D8B030D-6E8A-4147-A177-3AD203B41FA5}">
                      <a16:colId xmlns:a16="http://schemas.microsoft.com/office/drawing/2014/main" val="2113313439"/>
                    </a:ext>
                  </a:extLst>
                </a:gridCol>
                <a:gridCol w="1840107">
                  <a:extLst>
                    <a:ext uri="{9D8B030D-6E8A-4147-A177-3AD203B41FA5}">
                      <a16:colId xmlns:a16="http://schemas.microsoft.com/office/drawing/2014/main" val="716184289"/>
                    </a:ext>
                  </a:extLst>
                </a:gridCol>
                <a:gridCol w="1894242">
                  <a:extLst>
                    <a:ext uri="{9D8B030D-6E8A-4147-A177-3AD203B41FA5}">
                      <a16:colId xmlns:a16="http://schemas.microsoft.com/office/drawing/2014/main" val="939645357"/>
                    </a:ext>
                  </a:extLst>
                </a:gridCol>
              </a:tblGrid>
              <a:tr h="366491">
                <a:tc>
                  <a:txBody>
                    <a:bodyPr/>
                    <a:lstStyle/>
                    <a:p>
                      <a:pPr marL="0" marR="156845" algn="l"/>
                      <a:r>
                        <a:rPr lang="en-US" sz="1800" b="0" kern="1200" dirty="0">
                          <a:solidFill>
                            <a:schemeClr val="bg1"/>
                          </a:solidFill>
                          <a:effectLst/>
                          <a:latin typeface="+mj-lt"/>
                          <a:ea typeface="+mn-ea"/>
                          <a:cs typeface="Segoe UI Semilight" panose="020B0402040204020203" pitchFamily="34" charset="0"/>
                        </a:rPr>
                        <a:t>Feature</a:t>
                      </a:r>
                    </a:p>
                  </a:txBody>
                  <a:tcPr>
                    <a:lnL w="6350" cap="flat" cmpd="sng" algn="ctr">
                      <a:solidFill>
                        <a:srgbClr val="243A5E"/>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tc>
                  <a:txBody>
                    <a:bodyPr/>
                    <a:lstStyle/>
                    <a:p>
                      <a:pPr marL="0" marR="156845" algn="l"/>
                      <a:r>
                        <a:rPr lang="en-US" sz="1800" b="0" dirty="0">
                          <a:solidFill>
                            <a:schemeClr val="bg1"/>
                          </a:solidFill>
                          <a:effectLst/>
                          <a:latin typeface="+mj-lt"/>
                          <a:cs typeface="Segoe UI Semilight" panose="020B0402040204020203" pitchFamily="34" charset="0"/>
                        </a:rPr>
                        <a:t>Free</a:t>
                      </a:r>
                      <a:endParaRPr lang="en-US" sz="1800" b="0" dirty="0">
                        <a:solidFill>
                          <a:schemeClr val="bg1"/>
                        </a:solidFill>
                        <a:effectLst/>
                        <a:latin typeface="+mj-lt"/>
                        <a:ea typeface="Times New Roman" panose="02020603050405020304" pitchFamily="18" charset="0"/>
                        <a:cs typeface="Segoe UI Semilight" panose="020B0402040204020203" pitchFamily="34" charset="0"/>
                      </a:endParaRPr>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tc>
                  <a:txBody>
                    <a:bodyPr/>
                    <a:lstStyle/>
                    <a:p>
                      <a:pPr marL="0" marR="156845" algn="l"/>
                      <a:r>
                        <a:rPr lang="en-US" sz="1800" b="0">
                          <a:solidFill>
                            <a:schemeClr val="bg1"/>
                          </a:solidFill>
                          <a:effectLst/>
                          <a:latin typeface="+mj-lt"/>
                          <a:cs typeface="Segoe UI Semilight" panose="020B0402040204020203" pitchFamily="34" charset="0"/>
                        </a:rPr>
                        <a:t>Microsoft 365 </a:t>
                      </a:r>
                      <a:r>
                        <a:rPr lang="en-US" sz="1800" b="0" dirty="0">
                          <a:solidFill>
                            <a:schemeClr val="bg1"/>
                          </a:solidFill>
                          <a:effectLst/>
                          <a:latin typeface="+mj-lt"/>
                          <a:cs typeface="Segoe UI Semilight" panose="020B0402040204020203" pitchFamily="34" charset="0"/>
                        </a:rPr>
                        <a:t>Apps</a:t>
                      </a:r>
                      <a:endParaRPr lang="en-US" sz="1800" b="0" dirty="0">
                        <a:solidFill>
                          <a:schemeClr val="bg1"/>
                        </a:solidFill>
                        <a:effectLst/>
                        <a:latin typeface="+mj-lt"/>
                        <a:ea typeface="Times New Roman" panose="02020603050405020304" pitchFamily="18" charset="0"/>
                        <a:cs typeface="Segoe UI Semilight" panose="020B0402040204020203" pitchFamily="34" charset="0"/>
                      </a:endParaRPr>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tc>
                  <a:txBody>
                    <a:bodyPr/>
                    <a:lstStyle/>
                    <a:p>
                      <a:pPr marL="0" marR="156845" algn="l"/>
                      <a:r>
                        <a:rPr lang="en-US" sz="1800" b="0">
                          <a:solidFill>
                            <a:schemeClr val="bg1"/>
                          </a:solidFill>
                          <a:effectLst/>
                          <a:latin typeface="+mj-lt"/>
                          <a:cs typeface="Segoe UI Semilight" panose="020B0402040204020203" pitchFamily="34" charset="0"/>
                        </a:rPr>
                        <a:t>Premium P1</a:t>
                      </a:r>
                      <a:endParaRPr lang="en-US" sz="1800" b="0">
                        <a:solidFill>
                          <a:schemeClr val="bg1"/>
                        </a:solidFill>
                        <a:effectLst/>
                        <a:latin typeface="+mj-lt"/>
                        <a:ea typeface="Times New Roman" panose="02020603050405020304" pitchFamily="18" charset="0"/>
                        <a:cs typeface="Segoe UI Semilight" panose="020B0402040204020203" pitchFamily="34" charset="0"/>
                      </a:endParaRPr>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tc>
                  <a:txBody>
                    <a:bodyPr/>
                    <a:lstStyle/>
                    <a:p>
                      <a:pPr marL="0" marR="156845" algn="l"/>
                      <a:r>
                        <a:rPr lang="en-US" sz="1800" b="0" kern="1200" dirty="0">
                          <a:solidFill>
                            <a:schemeClr val="bg1"/>
                          </a:solidFill>
                          <a:effectLst/>
                          <a:latin typeface="+mj-lt"/>
                          <a:ea typeface="+mn-ea"/>
                          <a:cs typeface="Segoe UI Semilight" panose="020B0402040204020203" pitchFamily="34" charset="0"/>
                        </a:rPr>
                        <a:t>Premium P2</a:t>
                      </a:r>
                    </a:p>
                  </a:txBody>
                  <a:tcPr>
                    <a:lnL w="6350" cap="flat" cmpd="sng" algn="ctr">
                      <a:solidFill>
                        <a:schemeClr val="bg1"/>
                      </a:solidFill>
                      <a:prstDash val="solid"/>
                      <a:round/>
                      <a:headEnd type="none" w="med" len="med"/>
                      <a:tailEnd type="none" w="med" len="med"/>
                    </a:lnL>
                    <a:lnR w="6350" cap="flat" cmpd="sng" algn="ctr">
                      <a:solidFill>
                        <a:srgbClr val="243A5E"/>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extLst>
                  <a:ext uri="{0D108BD9-81ED-4DB2-BD59-A6C34878D82A}">
                    <a16:rowId xmlns:a16="http://schemas.microsoft.com/office/drawing/2014/main" val="1228549739"/>
                  </a:ext>
                </a:extLst>
              </a:tr>
              <a:tr h="386786">
                <a:tc>
                  <a:txBody>
                    <a:bodyPr/>
                    <a:lstStyle/>
                    <a:p>
                      <a:pPr algn="l"/>
                      <a:r>
                        <a:rPr lang="en-US" sz="1800" b="0" kern="1200" dirty="0">
                          <a:solidFill>
                            <a:schemeClr val="tx1"/>
                          </a:solidFill>
                          <a:effectLst/>
                          <a:latin typeface="+mj-lt"/>
                          <a:ea typeface="+mn-ea"/>
                          <a:cs typeface="Segoe UI Semilight" panose="020B0402040204020203" pitchFamily="34" charset="0"/>
                        </a:rPr>
                        <a:t>Directory Objects</a:t>
                      </a:r>
                    </a:p>
                  </a:txBody>
                  <a:tcPr marT="64008" marB="64008"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r>
                        <a:rPr lang="en-US" sz="1800" dirty="0">
                          <a:solidFill>
                            <a:schemeClr val="tx1"/>
                          </a:solidFill>
                          <a:effectLst/>
                          <a:latin typeface="+mn-lt"/>
                          <a:cs typeface="Segoe UI Semilight" panose="020B0402040204020203" pitchFamily="34" charset="0"/>
                        </a:rPr>
                        <a:t>500,000 objects</a:t>
                      </a:r>
                    </a:p>
                  </a:txBody>
                  <a:tcPr marT="64008" marB="64008"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800" dirty="0">
                          <a:solidFill>
                            <a:schemeClr val="tx1"/>
                          </a:solidFill>
                          <a:effectLst/>
                          <a:latin typeface="+mn-lt"/>
                          <a:cs typeface="Segoe UI Semilight" panose="020B0402040204020203" pitchFamily="34" charset="0"/>
                        </a:rPr>
                        <a:t>No object limit</a:t>
                      </a:r>
                    </a:p>
                  </a:txBody>
                  <a:tcPr marT="64008" marB="64008"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800" dirty="0">
                          <a:solidFill>
                            <a:schemeClr val="tx1"/>
                          </a:solidFill>
                          <a:effectLst/>
                          <a:latin typeface="+mn-lt"/>
                          <a:cs typeface="Segoe UI Semilight" panose="020B0402040204020203" pitchFamily="34" charset="0"/>
                        </a:rPr>
                        <a:t>No object limit</a:t>
                      </a:r>
                    </a:p>
                  </a:txBody>
                  <a:tcPr marT="64008" marB="64008"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800" dirty="0">
                          <a:solidFill>
                            <a:schemeClr val="tx1"/>
                          </a:solidFill>
                          <a:effectLst/>
                          <a:latin typeface="+mn-lt"/>
                          <a:cs typeface="Segoe UI Semilight" panose="020B0402040204020203" pitchFamily="34" charset="0"/>
                        </a:rPr>
                        <a:t>No object limit</a:t>
                      </a:r>
                    </a:p>
                  </a:txBody>
                  <a:tcPr marT="64008" marB="64008"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57200626"/>
                  </a:ext>
                </a:extLst>
              </a:tr>
              <a:tr h="386786">
                <a:tc>
                  <a:txBody>
                    <a:bodyPr/>
                    <a:lstStyle/>
                    <a:p>
                      <a:pPr algn="l"/>
                      <a:r>
                        <a:rPr lang="en-US" sz="1800" b="0" kern="1200" dirty="0">
                          <a:solidFill>
                            <a:schemeClr val="tx1"/>
                          </a:solidFill>
                          <a:effectLst/>
                          <a:latin typeface="+mj-lt"/>
                          <a:ea typeface="+mn-ea"/>
                          <a:cs typeface="Segoe UI Semilight" panose="020B0402040204020203" pitchFamily="34" charset="0"/>
                        </a:rPr>
                        <a:t>Single Sign-On</a:t>
                      </a:r>
                    </a:p>
                  </a:txBody>
                  <a:tcPr marT="64008" marB="64008"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r>
                        <a:rPr lang="en-US" sz="1800" dirty="0">
                          <a:solidFill>
                            <a:schemeClr val="tx1"/>
                          </a:solidFill>
                          <a:effectLst/>
                          <a:latin typeface="+mn-lt"/>
                          <a:cs typeface="Segoe UI Semilight" panose="020B0402040204020203" pitchFamily="34" charset="0"/>
                        </a:rPr>
                        <a:t>Unlimited</a:t>
                      </a:r>
                    </a:p>
                  </a:txBody>
                  <a:tcPr marT="64008" marB="64008"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800" dirty="0">
                          <a:solidFill>
                            <a:schemeClr val="tx1"/>
                          </a:solidFill>
                          <a:effectLst/>
                          <a:latin typeface="+mn-lt"/>
                          <a:cs typeface="Segoe UI Semilight" panose="020B0402040204020203" pitchFamily="34" charset="0"/>
                        </a:rPr>
                        <a:t>Unlimited</a:t>
                      </a:r>
                    </a:p>
                  </a:txBody>
                  <a:tcPr marT="64008" marB="64008"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800">
                          <a:solidFill>
                            <a:schemeClr val="tx1"/>
                          </a:solidFill>
                          <a:effectLst/>
                          <a:latin typeface="+mn-lt"/>
                          <a:cs typeface="Segoe UI Semilight" panose="020B0402040204020203" pitchFamily="34" charset="0"/>
                        </a:rPr>
                        <a:t>Unlimited</a:t>
                      </a:r>
                    </a:p>
                  </a:txBody>
                  <a:tcPr marT="64008" marB="64008"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800">
                          <a:solidFill>
                            <a:schemeClr val="tx1"/>
                          </a:solidFill>
                          <a:effectLst/>
                          <a:latin typeface="+mn-lt"/>
                          <a:cs typeface="Segoe UI Semilight" panose="020B0402040204020203" pitchFamily="34" charset="0"/>
                        </a:rPr>
                        <a:t>Unlimited</a:t>
                      </a:r>
                    </a:p>
                  </a:txBody>
                  <a:tcPr marT="64008" marB="64008"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93124035"/>
                  </a:ext>
                </a:extLst>
              </a:tr>
              <a:tr h="395442">
                <a:tc>
                  <a:txBody>
                    <a:bodyPr/>
                    <a:lstStyle/>
                    <a:p>
                      <a:pPr algn="l"/>
                      <a:r>
                        <a:rPr lang="en-US" sz="1800" b="0" kern="1200" dirty="0">
                          <a:solidFill>
                            <a:schemeClr val="tx1"/>
                          </a:solidFill>
                          <a:effectLst/>
                          <a:latin typeface="+mj-lt"/>
                          <a:ea typeface="+mn-ea"/>
                          <a:cs typeface="Segoe UI Semilight" panose="020B0402040204020203" pitchFamily="34" charset="0"/>
                        </a:rPr>
                        <a:t>Core Identity and Access</a:t>
                      </a:r>
                    </a:p>
                  </a:txBody>
                  <a:tcPr marT="64008" marB="64008"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r>
                        <a:rPr lang="en-US" sz="1800">
                          <a:solidFill>
                            <a:schemeClr val="tx1"/>
                          </a:solidFill>
                          <a:effectLst/>
                          <a:latin typeface="+mn-lt"/>
                          <a:cs typeface="Segoe UI Semilight" panose="020B0402040204020203" pitchFamily="34" charset="0"/>
                        </a:rPr>
                        <a:t>X</a:t>
                      </a:r>
                    </a:p>
                  </a:txBody>
                  <a:tcPr marT="64008" marB="64008"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800">
                          <a:solidFill>
                            <a:schemeClr val="tx1"/>
                          </a:solidFill>
                          <a:effectLst/>
                          <a:latin typeface="+mn-lt"/>
                          <a:cs typeface="Segoe UI Semilight" panose="020B0402040204020203" pitchFamily="34" charset="0"/>
                        </a:rPr>
                        <a:t>X</a:t>
                      </a:r>
                    </a:p>
                  </a:txBody>
                  <a:tcPr marT="64008" marB="64008"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800">
                          <a:solidFill>
                            <a:schemeClr val="tx1"/>
                          </a:solidFill>
                          <a:effectLst/>
                          <a:latin typeface="+mn-lt"/>
                          <a:cs typeface="Segoe UI Semilight" panose="020B0402040204020203" pitchFamily="34" charset="0"/>
                        </a:rPr>
                        <a:t>X</a:t>
                      </a:r>
                    </a:p>
                  </a:txBody>
                  <a:tcPr marT="64008" marB="64008"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800">
                          <a:solidFill>
                            <a:schemeClr val="tx1"/>
                          </a:solidFill>
                          <a:effectLst/>
                          <a:latin typeface="+mn-lt"/>
                          <a:cs typeface="Segoe UI Semilight" panose="020B0402040204020203" pitchFamily="34" charset="0"/>
                        </a:rPr>
                        <a:t>X</a:t>
                      </a:r>
                    </a:p>
                  </a:txBody>
                  <a:tcPr marT="64008" marB="64008"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52787900"/>
                  </a:ext>
                </a:extLst>
              </a:tr>
              <a:tr h="395442">
                <a:tc>
                  <a:txBody>
                    <a:bodyPr/>
                    <a:lstStyle/>
                    <a:p>
                      <a:pPr algn="l"/>
                      <a:r>
                        <a:rPr lang="en-US" sz="1800" b="0" kern="1200" dirty="0">
                          <a:solidFill>
                            <a:schemeClr val="tx1"/>
                          </a:solidFill>
                          <a:effectLst/>
                          <a:latin typeface="+mj-lt"/>
                          <a:ea typeface="+mn-ea"/>
                          <a:cs typeface="Segoe UI Semilight" panose="020B0402040204020203" pitchFamily="34" charset="0"/>
                        </a:rPr>
                        <a:t>B2B Collaboration</a:t>
                      </a:r>
                    </a:p>
                  </a:txBody>
                  <a:tcPr marT="64008" marB="64008"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r>
                        <a:rPr lang="en-US" sz="1800">
                          <a:solidFill>
                            <a:schemeClr val="tx1"/>
                          </a:solidFill>
                          <a:effectLst/>
                          <a:latin typeface="+mn-lt"/>
                          <a:cs typeface="Segoe UI Semilight" panose="020B0402040204020203" pitchFamily="34" charset="0"/>
                        </a:rPr>
                        <a:t>X</a:t>
                      </a:r>
                    </a:p>
                  </a:txBody>
                  <a:tcPr marT="64008" marB="64008"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800">
                          <a:solidFill>
                            <a:schemeClr val="tx1"/>
                          </a:solidFill>
                          <a:effectLst/>
                          <a:latin typeface="+mn-lt"/>
                          <a:cs typeface="Segoe UI Semilight" panose="020B0402040204020203" pitchFamily="34" charset="0"/>
                        </a:rPr>
                        <a:t>X</a:t>
                      </a:r>
                    </a:p>
                  </a:txBody>
                  <a:tcPr marT="64008" marB="64008"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800">
                          <a:solidFill>
                            <a:schemeClr val="tx1"/>
                          </a:solidFill>
                          <a:effectLst/>
                          <a:latin typeface="+mn-lt"/>
                          <a:cs typeface="Segoe UI Semilight" panose="020B0402040204020203" pitchFamily="34" charset="0"/>
                        </a:rPr>
                        <a:t>X</a:t>
                      </a:r>
                    </a:p>
                  </a:txBody>
                  <a:tcPr marT="64008" marB="64008"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800">
                          <a:solidFill>
                            <a:schemeClr val="tx1"/>
                          </a:solidFill>
                          <a:effectLst/>
                          <a:latin typeface="+mn-lt"/>
                          <a:cs typeface="Segoe UI Semilight" panose="020B0402040204020203" pitchFamily="34" charset="0"/>
                        </a:rPr>
                        <a:t>X</a:t>
                      </a:r>
                    </a:p>
                  </a:txBody>
                  <a:tcPr marT="64008" marB="64008"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09445213"/>
                  </a:ext>
                </a:extLst>
              </a:tr>
              <a:tr h="521231">
                <a:tc>
                  <a:txBody>
                    <a:bodyPr/>
                    <a:lstStyle/>
                    <a:p>
                      <a:pPr algn="l"/>
                      <a:r>
                        <a:rPr lang="en-US" sz="1800" b="0" kern="1200" dirty="0">
                          <a:solidFill>
                            <a:schemeClr val="tx1"/>
                          </a:solidFill>
                          <a:effectLst/>
                          <a:latin typeface="+mj-lt"/>
                          <a:ea typeface="+mn-ea"/>
                          <a:cs typeface="Segoe UI Semilight" panose="020B0402040204020203" pitchFamily="34" charset="0"/>
                        </a:rPr>
                        <a:t>Identity &amp; Access for O365</a:t>
                      </a:r>
                    </a:p>
                  </a:txBody>
                  <a:tcPr marT="64008" marB="64008"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endParaRPr lang="en-US" sz="1800">
                        <a:solidFill>
                          <a:schemeClr val="tx1"/>
                        </a:solidFill>
                        <a:effectLst/>
                        <a:latin typeface="+mn-lt"/>
                        <a:cs typeface="Segoe UI Semilight" panose="020B0402040204020203" pitchFamily="34" charset="0"/>
                      </a:endParaRPr>
                    </a:p>
                  </a:txBody>
                  <a:tcPr marT="64008" marB="64008"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800">
                          <a:solidFill>
                            <a:schemeClr val="tx1"/>
                          </a:solidFill>
                          <a:effectLst/>
                          <a:latin typeface="+mn-lt"/>
                          <a:cs typeface="Segoe UI Semilight" panose="020B0402040204020203" pitchFamily="34" charset="0"/>
                        </a:rPr>
                        <a:t>X</a:t>
                      </a:r>
                    </a:p>
                  </a:txBody>
                  <a:tcPr marT="64008" marB="64008"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800">
                          <a:solidFill>
                            <a:schemeClr val="tx1"/>
                          </a:solidFill>
                          <a:effectLst/>
                          <a:latin typeface="+mn-lt"/>
                          <a:cs typeface="Segoe UI Semilight" panose="020B0402040204020203" pitchFamily="34" charset="0"/>
                        </a:rPr>
                        <a:t>X</a:t>
                      </a:r>
                    </a:p>
                  </a:txBody>
                  <a:tcPr marT="64008" marB="64008"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800">
                          <a:solidFill>
                            <a:schemeClr val="tx1"/>
                          </a:solidFill>
                          <a:effectLst/>
                          <a:latin typeface="+mn-lt"/>
                          <a:cs typeface="Segoe UI Semilight" panose="020B0402040204020203" pitchFamily="34" charset="0"/>
                        </a:rPr>
                        <a:t>X</a:t>
                      </a:r>
                    </a:p>
                  </a:txBody>
                  <a:tcPr marT="64008" marB="64008"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25057461"/>
                  </a:ext>
                </a:extLst>
              </a:tr>
              <a:tr h="386786">
                <a:tc>
                  <a:txBody>
                    <a:bodyPr/>
                    <a:lstStyle/>
                    <a:p>
                      <a:pPr algn="l"/>
                      <a:r>
                        <a:rPr lang="en-US" sz="1800" b="0" kern="1200">
                          <a:solidFill>
                            <a:schemeClr val="tx1"/>
                          </a:solidFill>
                          <a:effectLst/>
                          <a:latin typeface="+mj-lt"/>
                          <a:ea typeface="+mn-ea"/>
                          <a:cs typeface="Segoe UI Semilight" panose="020B0402040204020203" pitchFamily="34" charset="0"/>
                        </a:rPr>
                        <a:t>Premium Features</a:t>
                      </a:r>
                    </a:p>
                  </a:txBody>
                  <a:tcPr marT="64008" marB="64008"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endParaRPr lang="en-US" sz="1800">
                        <a:solidFill>
                          <a:schemeClr val="tx1"/>
                        </a:solidFill>
                        <a:effectLst/>
                        <a:latin typeface="+mn-lt"/>
                        <a:cs typeface="Segoe UI Semilight" panose="020B0402040204020203" pitchFamily="34" charset="0"/>
                      </a:endParaRPr>
                    </a:p>
                  </a:txBody>
                  <a:tcPr marT="64008" marB="64008"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800">
                        <a:solidFill>
                          <a:schemeClr val="tx1"/>
                        </a:solidFill>
                        <a:effectLst/>
                        <a:latin typeface="+mn-lt"/>
                        <a:cs typeface="Segoe UI Semilight" panose="020B0402040204020203" pitchFamily="34" charset="0"/>
                      </a:endParaRPr>
                    </a:p>
                  </a:txBody>
                  <a:tcPr marT="64008" marB="64008"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800">
                          <a:solidFill>
                            <a:schemeClr val="tx1"/>
                          </a:solidFill>
                          <a:effectLst/>
                          <a:latin typeface="+mn-lt"/>
                          <a:cs typeface="Segoe UI Semilight" panose="020B0402040204020203" pitchFamily="34" charset="0"/>
                        </a:rPr>
                        <a:t>X</a:t>
                      </a:r>
                    </a:p>
                  </a:txBody>
                  <a:tcPr marT="64008" marB="64008"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800">
                          <a:solidFill>
                            <a:schemeClr val="tx1"/>
                          </a:solidFill>
                          <a:effectLst/>
                          <a:latin typeface="+mn-lt"/>
                          <a:cs typeface="Segoe UI Semilight" panose="020B0402040204020203" pitchFamily="34" charset="0"/>
                        </a:rPr>
                        <a:t>X</a:t>
                      </a:r>
                    </a:p>
                  </a:txBody>
                  <a:tcPr marT="64008" marB="64008"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31705207"/>
                  </a:ext>
                </a:extLst>
              </a:tr>
              <a:tr h="386786">
                <a:tc>
                  <a:txBody>
                    <a:bodyPr/>
                    <a:lstStyle/>
                    <a:p>
                      <a:pPr algn="l"/>
                      <a:r>
                        <a:rPr lang="en-US" sz="1800" b="0" kern="1200" dirty="0">
                          <a:solidFill>
                            <a:schemeClr val="tx1"/>
                          </a:solidFill>
                          <a:effectLst/>
                          <a:latin typeface="+mj-lt"/>
                          <a:ea typeface="+mn-ea"/>
                          <a:cs typeface="Segoe UI Semilight" panose="020B0402040204020203" pitchFamily="34" charset="0"/>
                        </a:rPr>
                        <a:t>Hybrid Identities</a:t>
                      </a:r>
                    </a:p>
                  </a:txBody>
                  <a:tcPr marT="64008" marB="64008"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endParaRPr lang="en-US" sz="1800">
                        <a:solidFill>
                          <a:schemeClr val="tx1"/>
                        </a:solidFill>
                        <a:effectLst/>
                        <a:latin typeface="+mn-lt"/>
                        <a:cs typeface="Segoe UI Semilight" panose="020B0402040204020203" pitchFamily="34" charset="0"/>
                      </a:endParaRPr>
                    </a:p>
                  </a:txBody>
                  <a:tcPr marT="64008" marB="64008"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800">
                        <a:solidFill>
                          <a:schemeClr val="tx1"/>
                        </a:solidFill>
                        <a:effectLst/>
                        <a:latin typeface="+mn-lt"/>
                        <a:cs typeface="Segoe UI Semilight" panose="020B0402040204020203" pitchFamily="34" charset="0"/>
                      </a:endParaRPr>
                    </a:p>
                  </a:txBody>
                  <a:tcPr marT="64008" marB="64008"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800">
                          <a:solidFill>
                            <a:schemeClr val="tx1"/>
                          </a:solidFill>
                          <a:effectLst/>
                          <a:latin typeface="+mn-lt"/>
                          <a:cs typeface="Segoe UI Semilight" panose="020B0402040204020203" pitchFamily="34" charset="0"/>
                        </a:rPr>
                        <a:t>X</a:t>
                      </a:r>
                    </a:p>
                  </a:txBody>
                  <a:tcPr marT="64008" marB="64008"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800">
                          <a:solidFill>
                            <a:schemeClr val="tx1"/>
                          </a:solidFill>
                          <a:effectLst/>
                          <a:latin typeface="+mn-lt"/>
                          <a:cs typeface="Segoe UI Semilight" panose="020B0402040204020203" pitchFamily="34" charset="0"/>
                        </a:rPr>
                        <a:t>X</a:t>
                      </a:r>
                    </a:p>
                  </a:txBody>
                  <a:tcPr marT="64008" marB="64008"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29744496"/>
                  </a:ext>
                </a:extLst>
              </a:tr>
              <a:tr h="395442">
                <a:tc>
                  <a:txBody>
                    <a:bodyPr/>
                    <a:lstStyle/>
                    <a:p>
                      <a:pPr algn="l"/>
                      <a:r>
                        <a:rPr lang="en-US" sz="1800" b="0" kern="1200">
                          <a:solidFill>
                            <a:schemeClr val="tx1"/>
                          </a:solidFill>
                          <a:effectLst/>
                          <a:latin typeface="+mj-lt"/>
                          <a:ea typeface="+mn-ea"/>
                          <a:cs typeface="Segoe UI Semilight" panose="020B0402040204020203" pitchFamily="34" charset="0"/>
                        </a:rPr>
                        <a:t>Advanced Group Access</a:t>
                      </a:r>
                    </a:p>
                  </a:txBody>
                  <a:tcPr marT="64008" marB="64008"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endParaRPr lang="en-US" sz="1800">
                        <a:solidFill>
                          <a:schemeClr val="tx1"/>
                        </a:solidFill>
                        <a:effectLst/>
                        <a:latin typeface="+mn-lt"/>
                        <a:cs typeface="Segoe UI Semilight" panose="020B0402040204020203" pitchFamily="34" charset="0"/>
                      </a:endParaRPr>
                    </a:p>
                  </a:txBody>
                  <a:tcPr marT="64008" marB="64008"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800">
                        <a:solidFill>
                          <a:schemeClr val="tx1"/>
                        </a:solidFill>
                        <a:effectLst/>
                        <a:latin typeface="+mn-lt"/>
                        <a:cs typeface="Segoe UI Semilight" panose="020B0402040204020203" pitchFamily="34" charset="0"/>
                      </a:endParaRPr>
                    </a:p>
                  </a:txBody>
                  <a:tcPr marT="64008" marB="64008"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800">
                          <a:solidFill>
                            <a:schemeClr val="tx1"/>
                          </a:solidFill>
                          <a:effectLst/>
                          <a:latin typeface="+mn-lt"/>
                          <a:cs typeface="Segoe UI Semilight" panose="020B0402040204020203" pitchFamily="34" charset="0"/>
                        </a:rPr>
                        <a:t>X</a:t>
                      </a:r>
                    </a:p>
                  </a:txBody>
                  <a:tcPr marT="64008" marB="64008"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800">
                          <a:solidFill>
                            <a:schemeClr val="tx1"/>
                          </a:solidFill>
                          <a:effectLst/>
                          <a:latin typeface="+mn-lt"/>
                          <a:cs typeface="Segoe UI Semilight" panose="020B0402040204020203" pitchFamily="34" charset="0"/>
                        </a:rPr>
                        <a:t>X</a:t>
                      </a:r>
                    </a:p>
                  </a:txBody>
                  <a:tcPr marT="64008" marB="64008"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76222110"/>
                  </a:ext>
                </a:extLst>
              </a:tr>
              <a:tr h="386786">
                <a:tc>
                  <a:txBody>
                    <a:bodyPr/>
                    <a:lstStyle/>
                    <a:p>
                      <a:pPr algn="l"/>
                      <a:r>
                        <a:rPr lang="en-US" sz="1800" b="0" kern="1200">
                          <a:solidFill>
                            <a:schemeClr val="tx1"/>
                          </a:solidFill>
                          <a:effectLst/>
                          <a:latin typeface="+mj-lt"/>
                          <a:ea typeface="+mn-ea"/>
                          <a:cs typeface="Segoe UI Semilight" panose="020B0402040204020203" pitchFamily="34" charset="0"/>
                        </a:rPr>
                        <a:t>Conditional Access</a:t>
                      </a:r>
                    </a:p>
                  </a:txBody>
                  <a:tcPr marT="64008" marB="64008"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endParaRPr lang="en-US" sz="1800">
                        <a:solidFill>
                          <a:schemeClr val="tx1"/>
                        </a:solidFill>
                        <a:effectLst/>
                        <a:latin typeface="+mn-lt"/>
                        <a:cs typeface="Segoe UI Semilight" panose="020B0402040204020203" pitchFamily="34" charset="0"/>
                      </a:endParaRPr>
                    </a:p>
                  </a:txBody>
                  <a:tcPr marT="64008" marB="64008"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800">
                        <a:solidFill>
                          <a:schemeClr val="tx1"/>
                        </a:solidFill>
                        <a:effectLst/>
                        <a:latin typeface="+mn-lt"/>
                        <a:cs typeface="Segoe UI Semilight" panose="020B0402040204020203" pitchFamily="34" charset="0"/>
                      </a:endParaRPr>
                    </a:p>
                  </a:txBody>
                  <a:tcPr marT="64008" marB="64008"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800">
                          <a:solidFill>
                            <a:schemeClr val="tx1"/>
                          </a:solidFill>
                          <a:effectLst/>
                          <a:latin typeface="+mn-lt"/>
                          <a:cs typeface="Segoe UI Semilight" panose="020B0402040204020203" pitchFamily="34" charset="0"/>
                        </a:rPr>
                        <a:t>X</a:t>
                      </a:r>
                    </a:p>
                  </a:txBody>
                  <a:tcPr marT="64008" marB="64008"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800">
                          <a:solidFill>
                            <a:schemeClr val="tx1"/>
                          </a:solidFill>
                          <a:effectLst/>
                          <a:latin typeface="+mn-lt"/>
                          <a:cs typeface="Segoe UI Semilight" panose="020B0402040204020203" pitchFamily="34" charset="0"/>
                        </a:rPr>
                        <a:t>X</a:t>
                      </a:r>
                    </a:p>
                  </a:txBody>
                  <a:tcPr marT="64008" marB="64008"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22525031"/>
                  </a:ext>
                </a:extLst>
              </a:tr>
              <a:tr h="386786">
                <a:tc>
                  <a:txBody>
                    <a:bodyPr/>
                    <a:lstStyle/>
                    <a:p>
                      <a:pPr algn="l"/>
                      <a:r>
                        <a:rPr lang="en-US" sz="1800" b="0" kern="1200">
                          <a:solidFill>
                            <a:schemeClr val="tx1"/>
                          </a:solidFill>
                          <a:effectLst/>
                          <a:latin typeface="+mj-lt"/>
                          <a:ea typeface="+mn-ea"/>
                          <a:cs typeface="Segoe UI Semilight" panose="020B0402040204020203" pitchFamily="34" charset="0"/>
                        </a:rPr>
                        <a:t>Identity Protection</a:t>
                      </a:r>
                    </a:p>
                  </a:txBody>
                  <a:tcPr marT="64008" marB="64008"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endParaRPr lang="en-US" sz="1800">
                        <a:solidFill>
                          <a:schemeClr val="tx1"/>
                        </a:solidFill>
                        <a:effectLst/>
                        <a:latin typeface="+mn-lt"/>
                        <a:cs typeface="Segoe UI Semilight" panose="020B0402040204020203" pitchFamily="34" charset="0"/>
                      </a:endParaRPr>
                    </a:p>
                  </a:txBody>
                  <a:tcPr marT="64008" marB="64008"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800">
                        <a:solidFill>
                          <a:schemeClr val="tx1"/>
                        </a:solidFill>
                        <a:effectLst/>
                        <a:latin typeface="+mn-lt"/>
                        <a:cs typeface="Segoe UI Semilight" panose="020B0402040204020203" pitchFamily="34" charset="0"/>
                      </a:endParaRPr>
                    </a:p>
                  </a:txBody>
                  <a:tcPr marT="64008" marB="64008"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800">
                        <a:solidFill>
                          <a:schemeClr val="tx1"/>
                        </a:solidFill>
                        <a:effectLst/>
                        <a:latin typeface="+mn-lt"/>
                        <a:cs typeface="Segoe UI Semilight" panose="020B0402040204020203" pitchFamily="34" charset="0"/>
                      </a:endParaRPr>
                    </a:p>
                  </a:txBody>
                  <a:tcPr marT="64008" marB="64008"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800">
                          <a:solidFill>
                            <a:schemeClr val="tx1"/>
                          </a:solidFill>
                          <a:effectLst/>
                          <a:latin typeface="+mn-lt"/>
                          <a:cs typeface="Segoe UI Semilight" panose="020B0402040204020203" pitchFamily="34" charset="0"/>
                        </a:rPr>
                        <a:t>X</a:t>
                      </a:r>
                    </a:p>
                  </a:txBody>
                  <a:tcPr marT="64008" marB="64008"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8585556"/>
                  </a:ext>
                </a:extLst>
              </a:tr>
              <a:tr h="386786">
                <a:tc>
                  <a:txBody>
                    <a:bodyPr/>
                    <a:lstStyle/>
                    <a:p>
                      <a:pPr algn="l"/>
                      <a:r>
                        <a:rPr lang="en-US" sz="1800" b="0" kern="1200" dirty="0">
                          <a:solidFill>
                            <a:schemeClr val="tx1"/>
                          </a:solidFill>
                          <a:effectLst/>
                          <a:latin typeface="+mj-lt"/>
                          <a:ea typeface="+mn-ea"/>
                          <a:cs typeface="Segoe UI Semilight" panose="020B0402040204020203" pitchFamily="34" charset="0"/>
                        </a:rPr>
                        <a:t>Identity Governance</a:t>
                      </a:r>
                    </a:p>
                  </a:txBody>
                  <a:tcPr marT="64008" marB="64008"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endParaRPr lang="en-US" sz="1800">
                        <a:solidFill>
                          <a:schemeClr val="tx1"/>
                        </a:solidFill>
                        <a:effectLst/>
                        <a:latin typeface="+mn-lt"/>
                        <a:cs typeface="Segoe UI Semilight" panose="020B0402040204020203" pitchFamily="34" charset="0"/>
                      </a:endParaRPr>
                    </a:p>
                  </a:txBody>
                  <a:tcPr marT="64008" marB="64008"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800">
                        <a:solidFill>
                          <a:schemeClr val="tx1"/>
                        </a:solidFill>
                        <a:effectLst/>
                        <a:latin typeface="+mn-lt"/>
                        <a:cs typeface="Segoe UI Semilight" panose="020B0402040204020203" pitchFamily="34" charset="0"/>
                      </a:endParaRPr>
                    </a:p>
                  </a:txBody>
                  <a:tcPr marT="64008" marB="64008"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800">
                        <a:solidFill>
                          <a:schemeClr val="tx1"/>
                        </a:solidFill>
                        <a:effectLst/>
                        <a:latin typeface="+mn-lt"/>
                        <a:cs typeface="Segoe UI Semilight" panose="020B0402040204020203" pitchFamily="34" charset="0"/>
                      </a:endParaRPr>
                    </a:p>
                  </a:txBody>
                  <a:tcPr marT="64008" marB="64008"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800" dirty="0">
                          <a:solidFill>
                            <a:schemeClr val="tx1"/>
                          </a:solidFill>
                          <a:effectLst/>
                          <a:latin typeface="+mn-lt"/>
                          <a:cs typeface="Segoe UI Semilight" panose="020B0402040204020203" pitchFamily="34" charset="0"/>
                        </a:rPr>
                        <a:t>X</a:t>
                      </a:r>
                    </a:p>
                  </a:txBody>
                  <a:tcPr marT="64008" marB="64008"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36995523"/>
                  </a:ext>
                </a:extLst>
              </a:tr>
            </a:tbl>
          </a:graphicData>
        </a:graphic>
      </p:graphicFrame>
    </p:spTree>
    <p:extLst>
      <p:ext uri="{BB962C8B-B14F-4D97-AF65-F5344CB8AC3E}">
        <p14:creationId xmlns:p14="http://schemas.microsoft.com/office/powerpoint/2010/main" val="3901278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7CF471-AA03-43DC-8209-06840CFF848C}"/>
              </a:ext>
            </a:extLst>
          </p:cNvPr>
          <p:cNvSpPr>
            <a:spLocks noGrp="1"/>
          </p:cNvSpPr>
          <p:nvPr>
            <p:ph type="title"/>
          </p:nvPr>
        </p:nvSpPr>
        <p:spPr/>
        <p:txBody>
          <a:bodyPr/>
          <a:lstStyle/>
          <a:p>
            <a:r>
              <a:rPr lang="en-US" dirty="0">
                <a:solidFill>
                  <a:schemeClr val="tx1"/>
                </a:solidFill>
              </a:rPr>
              <a:t>Implement Azure AD Join</a:t>
            </a:r>
          </a:p>
        </p:txBody>
      </p:sp>
      <p:sp>
        <p:nvSpPr>
          <p:cNvPr id="13" name="Rectangle 12">
            <a:extLst>
              <a:ext uri="{FF2B5EF4-FFF2-40B4-BE49-F238E27FC236}">
                <a16:creationId xmlns:a16="http://schemas.microsoft.com/office/drawing/2014/main" id="{77C7BAEF-486E-4AA3-950D-4807A2984634}"/>
              </a:ext>
            </a:extLst>
          </p:cNvPr>
          <p:cNvSpPr/>
          <p:nvPr/>
        </p:nvSpPr>
        <p:spPr>
          <a:xfrm>
            <a:off x="464926" y="1339722"/>
            <a:ext cx="2943352" cy="1423953"/>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lvl="0">
              <a:spcBef>
                <a:spcPts val="1800"/>
              </a:spcBef>
            </a:pPr>
            <a:r>
              <a:rPr lang="en-US" sz="2000" dirty="0">
                <a:solidFill>
                  <a:schemeClr val="tx1"/>
                </a:solidFill>
              </a:rPr>
              <a:t>Single-Sign-On to your Azure managed SaaS apps and services</a:t>
            </a:r>
          </a:p>
        </p:txBody>
      </p:sp>
      <p:sp>
        <p:nvSpPr>
          <p:cNvPr id="14" name="Rectangle 13">
            <a:extLst>
              <a:ext uri="{FF2B5EF4-FFF2-40B4-BE49-F238E27FC236}">
                <a16:creationId xmlns:a16="http://schemas.microsoft.com/office/drawing/2014/main" id="{86576EFD-FFCD-4D07-A343-2313FFC3FAF9}"/>
              </a:ext>
            </a:extLst>
          </p:cNvPr>
          <p:cNvSpPr/>
          <p:nvPr/>
        </p:nvSpPr>
        <p:spPr>
          <a:xfrm>
            <a:off x="3544786" y="1339722"/>
            <a:ext cx="3021383" cy="1423953"/>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lvl="0">
              <a:spcBef>
                <a:spcPts val="1800"/>
              </a:spcBef>
            </a:pPr>
            <a:r>
              <a:rPr lang="en-US" sz="2000" dirty="0">
                <a:solidFill>
                  <a:schemeClr val="tx1"/>
                </a:solidFill>
              </a:rPr>
              <a:t>Enterprise state roaming of user settings across joined devices</a:t>
            </a:r>
          </a:p>
        </p:txBody>
      </p:sp>
      <p:sp>
        <p:nvSpPr>
          <p:cNvPr id="17" name="Rectangle 16">
            <a:extLst>
              <a:ext uri="{FF2B5EF4-FFF2-40B4-BE49-F238E27FC236}">
                <a16:creationId xmlns:a16="http://schemas.microsoft.com/office/drawing/2014/main" id="{C8A8D52B-E167-4F89-886E-D79C2399529C}"/>
              </a:ext>
            </a:extLst>
          </p:cNvPr>
          <p:cNvSpPr/>
          <p:nvPr/>
        </p:nvSpPr>
        <p:spPr>
          <a:xfrm>
            <a:off x="465138" y="3019223"/>
            <a:ext cx="2943352" cy="1423953"/>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lvl="0">
              <a:spcBef>
                <a:spcPts val="1800"/>
              </a:spcBef>
            </a:pPr>
            <a:r>
              <a:rPr lang="en-US" sz="2000" dirty="0">
                <a:solidFill>
                  <a:schemeClr val="tx1"/>
                </a:solidFill>
              </a:rPr>
              <a:t>Access to Microsoft Store for Business </a:t>
            </a:r>
          </a:p>
        </p:txBody>
      </p:sp>
      <p:sp>
        <p:nvSpPr>
          <p:cNvPr id="18" name="Rectangle 17">
            <a:extLst>
              <a:ext uri="{FF2B5EF4-FFF2-40B4-BE49-F238E27FC236}">
                <a16:creationId xmlns:a16="http://schemas.microsoft.com/office/drawing/2014/main" id="{44962862-5A95-4C9A-828D-6B4B1F4663D8}"/>
              </a:ext>
            </a:extLst>
          </p:cNvPr>
          <p:cNvSpPr/>
          <p:nvPr/>
        </p:nvSpPr>
        <p:spPr>
          <a:xfrm>
            <a:off x="3583096" y="3019223"/>
            <a:ext cx="3021383" cy="1423953"/>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lvl="0">
              <a:spcBef>
                <a:spcPts val="1800"/>
              </a:spcBef>
            </a:pPr>
            <a:r>
              <a:rPr lang="en-US" sz="2000">
                <a:solidFill>
                  <a:schemeClr val="tx1"/>
                </a:solidFill>
              </a:rPr>
              <a:t>Windows Hello support </a:t>
            </a:r>
          </a:p>
        </p:txBody>
      </p:sp>
      <p:sp>
        <p:nvSpPr>
          <p:cNvPr id="19" name="Rectangle 18">
            <a:extLst>
              <a:ext uri="{FF2B5EF4-FFF2-40B4-BE49-F238E27FC236}">
                <a16:creationId xmlns:a16="http://schemas.microsoft.com/office/drawing/2014/main" id="{773A9D30-D8FE-4264-8680-084599200414}"/>
              </a:ext>
            </a:extLst>
          </p:cNvPr>
          <p:cNvSpPr/>
          <p:nvPr/>
        </p:nvSpPr>
        <p:spPr>
          <a:xfrm>
            <a:off x="465138" y="4738957"/>
            <a:ext cx="2943352" cy="1423953"/>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lvl="0">
              <a:spcBef>
                <a:spcPts val="1800"/>
              </a:spcBef>
            </a:pPr>
            <a:r>
              <a:rPr lang="en-US" sz="2000" dirty="0">
                <a:solidFill>
                  <a:schemeClr val="tx1"/>
                </a:solidFill>
              </a:rPr>
              <a:t>Restriction of access</a:t>
            </a:r>
            <a:br>
              <a:rPr lang="en-US" sz="2000" dirty="0">
                <a:solidFill>
                  <a:schemeClr val="tx1"/>
                </a:solidFill>
              </a:rPr>
            </a:br>
            <a:r>
              <a:rPr lang="en-US" sz="2000" dirty="0">
                <a:solidFill>
                  <a:schemeClr val="tx1"/>
                </a:solidFill>
              </a:rPr>
              <a:t>to apps from only compliant devices </a:t>
            </a:r>
          </a:p>
        </p:txBody>
      </p:sp>
      <p:sp>
        <p:nvSpPr>
          <p:cNvPr id="20" name="Rectangle 19">
            <a:extLst>
              <a:ext uri="{FF2B5EF4-FFF2-40B4-BE49-F238E27FC236}">
                <a16:creationId xmlns:a16="http://schemas.microsoft.com/office/drawing/2014/main" id="{9A7EF341-5896-4117-97EF-26DEC7D1C4B4}"/>
              </a:ext>
            </a:extLst>
          </p:cNvPr>
          <p:cNvSpPr/>
          <p:nvPr/>
        </p:nvSpPr>
        <p:spPr>
          <a:xfrm>
            <a:off x="3544786" y="4738957"/>
            <a:ext cx="3021383" cy="1423953"/>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lvl="0">
              <a:spcBef>
                <a:spcPts val="1800"/>
              </a:spcBef>
            </a:pPr>
            <a:r>
              <a:rPr lang="en-US" sz="2000" dirty="0">
                <a:solidFill>
                  <a:schemeClr val="tx1"/>
                </a:solidFill>
              </a:rPr>
              <a:t>Seamless access to</a:t>
            </a:r>
            <a:br>
              <a:rPr lang="en-US" sz="2000" dirty="0">
                <a:solidFill>
                  <a:schemeClr val="tx1"/>
                </a:solidFill>
              </a:rPr>
            </a:br>
            <a:r>
              <a:rPr lang="en-US" sz="2000" dirty="0">
                <a:solidFill>
                  <a:schemeClr val="tx1"/>
                </a:solidFill>
              </a:rPr>
              <a:t>on-premises resources </a:t>
            </a:r>
          </a:p>
        </p:txBody>
      </p:sp>
      <p:pic>
        <p:nvPicPr>
          <p:cNvPr id="11" name="Picture 10" descr="A device is shown connecting to Azure AD. Azure AD is shown connecting with On-premises AD">
            <a:extLst>
              <a:ext uri="{FF2B5EF4-FFF2-40B4-BE49-F238E27FC236}">
                <a16:creationId xmlns:a16="http://schemas.microsoft.com/office/drawing/2014/main" id="{52DCEE2B-5610-4074-A84C-23534436848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613" t="-42816" r="-3387" b="-42816"/>
          <a:stretch/>
        </p:blipFill>
        <p:spPr>
          <a:xfrm>
            <a:off x="6740564" y="1192212"/>
            <a:ext cx="5257761" cy="5108836"/>
          </a:xfrm>
          <a:prstGeom prst="rect">
            <a:avLst/>
          </a:prstGeom>
          <a:noFill/>
          <a:ln w="19050">
            <a:solidFill>
              <a:schemeClr val="accent1"/>
            </a:solidFill>
            <a:headEnd type="none" w="med" len="med"/>
            <a:tailEnd type="none" w="med" len="med"/>
          </a:ln>
          <a:effectLst/>
        </p:spPr>
      </p:pic>
    </p:spTree>
    <p:extLst>
      <p:ext uri="{BB962C8B-B14F-4D97-AF65-F5344CB8AC3E}">
        <p14:creationId xmlns:p14="http://schemas.microsoft.com/office/powerpoint/2010/main" val="3862308500"/>
      </p:ext>
    </p:extLst>
  </p:cSld>
  <p:clrMapOvr>
    <a:masterClrMapping/>
  </p:clrMapOvr>
  <p:transition>
    <p:fade/>
  </p:transition>
</p:sld>
</file>

<file path=ppt/theme/theme1.xml><?xml version="1.0" encoding="utf-8"?>
<a:theme xmlns:a="http://schemas.openxmlformats.org/drawingml/2006/main" name="Azure 1">
  <a:themeElements>
    <a:clrScheme name="Custom 3">
      <a:dk1>
        <a:srgbClr val="000000"/>
      </a:dk1>
      <a:lt1>
        <a:srgbClr val="FFFFFF"/>
      </a:lt1>
      <a:dk2>
        <a:srgbClr val="0078D3"/>
      </a:dk2>
      <a:lt2>
        <a:srgbClr val="FFFFFF"/>
      </a:lt2>
      <a:accent1>
        <a:srgbClr val="EBEBEB"/>
      </a:accent1>
      <a:accent2>
        <a:srgbClr val="75757A"/>
      </a:accent2>
      <a:accent3>
        <a:srgbClr val="000041"/>
      </a:accent3>
      <a:accent4>
        <a:srgbClr val="0078D3"/>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TT_Azure_PowerPoint_Template_Dec19" id="{4D812253-AE16-49B7-9E8B-E155C396F1B1}" vid="{CDFF03D5-E879-4992-95FD-25D14F5B9F5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2122</Words>
  <Application>Microsoft Office PowerPoint</Application>
  <PresentationFormat>Custom</PresentationFormat>
  <Paragraphs>287</Paragraphs>
  <Slides>24</Slides>
  <Notes>20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Arial</vt:lpstr>
      <vt:lpstr>Calibri</vt:lpstr>
      <vt:lpstr>Segoe UI</vt:lpstr>
      <vt:lpstr>Segoe UI Semibold</vt:lpstr>
      <vt:lpstr>Wingdings</vt:lpstr>
      <vt:lpstr>Azure 1</vt:lpstr>
      <vt:lpstr>AZ-104T00A Module 01: Administer Identity</vt:lpstr>
      <vt:lpstr>Administer Identity Introduction</vt:lpstr>
      <vt:lpstr>Lesson 01: Configure Azure Active Directory</vt:lpstr>
      <vt:lpstr>Configure Azure Active Directory Introduction</vt:lpstr>
      <vt:lpstr>Describe Azure Active Directory Benefits and Features</vt:lpstr>
      <vt:lpstr>Describe Azure AD Concepts</vt:lpstr>
      <vt:lpstr>Compare AD DS to Azure Active Directory</vt:lpstr>
      <vt:lpstr>Select Azure Active Directory Editions</vt:lpstr>
      <vt:lpstr>Implement Azure AD Join</vt:lpstr>
      <vt:lpstr>Implement Self-Service Password Reset</vt:lpstr>
      <vt:lpstr>Summary and Resources – Configure Azure Active Directory</vt:lpstr>
      <vt:lpstr>Lesson 02: Configure User and Group Accounts</vt:lpstr>
      <vt:lpstr>Configure User and Group Accounts Introduction</vt:lpstr>
      <vt:lpstr>Create User Accounts</vt:lpstr>
      <vt:lpstr>Manage User Accounts</vt:lpstr>
      <vt:lpstr>Create Bulk User Accounts</vt:lpstr>
      <vt:lpstr>Create Group Accounts</vt:lpstr>
      <vt:lpstr>Create Administrative Units</vt:lpstr>
      <vt:lpstr>Demonstration – Users and Groups</vt:lpstr>
      <vt:lpstr>Summary and Resources – Configure User and Group Accounts</vt:lpstr>
      <vt:lpstr>Lesson 03: Module 01 Lab</vt:lpstr>
      <vt:lpstr>Lab 01 – Manage Azure Active Directory Identities</vt:lpstr>
      <vt:lpstr>Lab 01 – Architecture diagram</vt:lpstr>
      <vt:lpstr>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2020-10-19T16:30:27Z</dcterms:created>
  <dcterms:modified xsi:type="dcterms:W3CDTF">2021-07-12T13:46:06Z</dcterms:modified>
</cp:coreProperties>
</file>