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551" r:id="rId1"/>
  </p:sldMasterIdLst>
  <p:notesMasterIdLst>
    <p:notesMasterId r:id="rId39"/>
  </p:notesMasterIdLst>
  <p:handoutMasterIdLst>
    <p:handoutMasterId r:id="rId40"/>
  </p:handoutMasterIdLst>
  <p:sldIdLst>
    <p:sldId id="1719" r:id="rId2"/>
    <p:sldId id="2495" r:id="rId3"/>
    <p:sldId id="1865" r:id="rId4"/>
    <p:sldId id="2485" r:id="rId5"/>
    <p:sldId id="2356" r:id="rId6"/>
    <p:sldId id="2357" r:id="rId7"/>
    <p:sldId id="2534" r:id="rId8"/>
    <p:sldId id="2496" r:id="rId9"/>
    <p:sldId id="2524" r:id="rId10"/>
    <p:sldId id="2525" r:id="rId11"/>
    <p:sldId id="2528" r:id="rId12"/>
    <p:sldId id="2241" r:id="rId13"/>
    <p:sldId id="2010" r:id="rId14"/>
    <p:sldId id="2487" r:id="rId15"/>
    <p:sldId id="2456" r:id="rId16"/>
    <p:sldId id="2457" r:id="rId17"/>
    <p:sldId id="2458" r:id="rId18"/>
    <p:sldId id="2530" r:id="rId19"/>
    <p:sldId id="1921" r:id="rId20"/>
    <p:sldId id="2459" r:id="rId21"/>
    <p:sldId id="2461" r:id="rId22"/>
    <p:sldId id="1896" r:id="rId23"/>
    <p:sldId id="2532" r:id="rId24"/>
    <p:sldId id="2011" r:id="rId25"/>
    <p:sldId id="2520" r:id="rId26"/>
    <p:sldId id="2488" r:id="rId27"/>
    <p:sldId id="2519" r:id="rId28"/>
    <p:sldId id="2521" r:id="rId29"/>
    <p:sldId id="2531" r:id="rId30"/>
    <p:sldId id="2522" r:id="rId31"/>
    <p:sldId id="2008" r:id="rId32"/>
    <p:sldId id="2526" r:id="rId33"/>
    <p:sldId id="2529" r:id="rId34"/>
    <p:sldId id="2358" r:id="rId35"/>
    <p:sldId id="2359" r:id="rId36"/>
    <p:sldId id="2497" r:id="rId37"/>
    <p:sldId id="2361" r:id="rId3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Network Traffic Management" id="{5C8335FD-ABE1-4532-A57F-09675EA2EF07}">
          <p14:sldIdLst>
            <p14:sldId id="1719"/>
            <p14:sldId id="2495"/>
            <p14:sldId id="1865"/>
            <p14:sldId id="2485"/>
            <p14:sldId id="2356"/>
            <p14:sldId id="2357"/>
            <p14:sldId id="2534"/>
            <p14:sldId id="2496"/>
            <p14:sldId id="2524"/>
            <p14:sldId id="2525"/>
            <p14:sldId id="2528"/>
            <p14:sldId id="2241"/>
            <p14:sldId id="2010"/>
            <p14:sldId id="2487"/>
            <p14:sldId id="2456"/>
            <p14:sldId id="2457"/>
            <p14:sldId id="2458"/>
            <p14:sldId id="2530"/>
            <p14:sldId id="1921"/>
            <p14:sldId id="2459"/>
            <p14:sldId id="2461"/>
            <p14:sldId id="1896"/>
            <p14:sldId id="2532"/>
            <p14:sldId id="2011"/>
            <p14:sldId id="2520"/>
            <p14:sldId id="2488"/>
            <p14:sldId id="2519"/>
            <p14:sldId id="2521"/>
            <p14:sldId id="2531"/>
            <p14:sldId id="2522"/>
            <p14:sldId id="2008"/>
            <p14:sldId id="2526"/>
            <p14:sldId id="2529"/>
          </p14:sldIdLst>
        </p14:section>
        <p14:section name="Extra optional slides" id="{0E559FAC-FCBB-44A7-B25C-53DBA20F62FF}">
          <p14:sldIdLst>
            <p14:sldId id="2358"/>
            <p14:sldId id="2359"/>
            <p14:sldId id="2497"/>
            <p14:sldId id="2361"/>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DEEBF7"/>
    <a:srgbClr val="EBEBEB"/>
    <a:srgbClr val="243A5E"/>
    <a:srgbClr val="59B4D9"/>
    <a:srgbClr val="FFFFFF"/>
    <a:srgbClr val="FFF100"/>
    <a:srgbClr val="75757A"/>
    <a:srgbClr val="3C3C41"/>
    <a:srgbClr val="30E5D0"/>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65" autoAdjust="0"/>
    <p:restoredTop sz="89775" autoAdjust="0"/>
  </p:normalViewPr>
  <p:slideViewPr>
    <p:cSldViewPr snapToGrid="0">
      <p:cViewPr varScale="1">
        <p:scale>
          <a:sx n="97" d="100"/>
          <a:sy n="97" d="100"/>
        </p:scale>
        <p:origin x="930" y="78"/>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7/8/2021 9:49 AM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7/8/2021 9:49 AM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panose="020B0502040204020203"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7/8/2021 9:49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080395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p:txBody>
      </p:sp>
      <p:sp>
        <p:nvSpPr>
          <p:cNvPr id="4" name="Slide Number Placeholder 3"/>
          <p:cNvSpPr>
            <a:spLocks noGrp="1"/>
          </p:cNvSpPr>
          <p:nvPr>
            <p:ph type="sldNum" sz="quarter" idx="5"/>
          </p:nvPr>
        </p:nvSpPr>
        <p:spPr/>
        <p:txBody>
          <a:bodyPr/>
          <a:lstStyle/>
          <a:p>
            <a:fld id="{8507DC7E-BC41-4478-BA30-CBCC3A644F0A}" type="slidenum">
              <a:rPr lang="en-US" smtClean="0"/>
              <a:t>12</a:t>
            </a:fld>
            <a:endParaRPr lang="en-US"/>
          </a:p>
        </p:txBody>
      </p:sp>
    </p:spTree>
    <p:extLst>
      <p:ext uri="{BB962C8B-B14F-4D97-AF65-F5344CB8AC3E}">
        <p14:creationId xmlns:p14="http://schemas.microsoft.com/office/powerpoint/2010/main" val="29526231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000000"/>
                </a:solidFill>
                <a:effectLst/>
                <a:latin typeface="Consolas" panose="020B0609020204030204" pitchFamily="49" charset="0"/>
              </a:rPr>
              <a:t>Configure and manage virtual networking (25–30%)</a:t>
            </a:r>
          </a:p>
          <a:p>
            <a:r>
              <a:rPr lang="en-US" b="0" dirty="0">
                <a:solidFill>
                  <a:srgbClr val="000000"/>
                </a:solidFill>
                <a:effectLst/>
                <a:latin typeface="Consolas" panose="020B0609020204030204" pitchFamily="49" charset="0"/>
              </a:rPr>
              <a:t>Configure load balancing</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Configure an internal or public load balancer.</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Troubleshoot load-balancing.</a:t>
            </a:r>
          </a:p>
        </p:txBody>
      </p:sp>
      <p:sp>
        <p:nvSpPr>
          <p:cNvPr id="4" name="Slide Number Placeholder 3"/>
          <p:cNvSpPr>
            <a:spLocks noGrp="1"/>
          </p:cNvSpPr>
          <p:nvPr>
            <p:ph type="sldNum" sz="quarter" idx="5"/>
          </p:nvPr>
        </p:nvSpPr>
        <p:spPr/>
        <p:txBody>
          <a:bodyPr/>
          <a:lstStyle/>
          <a:p>
            <a:fld id="{8507DC7E-BC41-4478-BA30-CBCC3A644F0A}" type="slidenum">
              <a:rPr lang="en-US" smtClean="0"/>
              <a:t>14</a:t>
            </a:fld>
            <a:endParaRPr lang="en-US"/>
          </a:p>
        </p:txBody>
      </p:sp>
    </p:spTree>
    <p:extLst>
      <p:ext uri="{BB962C8B-B14F-4D97-AF65-F5344CB8AC3E}">
        <p14:creationId xmlns:p14="http://schemas.microsoft.com/office/powerpoint/2010/main" val="15373433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Azure Load Balancer? - https://docs.microsoft.com/en-us/azure/load-balancer/load-balancer-overview</a:t>
            </a:r>
          </a:p>
          <a:p>
            <a:r>
              <a:rPr lang="en-US" dirty="0"/>
              <a:t>Azure Load Balancer Components - https://docs.microsoft.com/en-us/azure/load-balancer/components</a:t>
            </a:r>
          </a:p>
          <a:p>
            <a:endParaRPr lang="en-US"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 Keep this diagram in mind since it covers the four components that must be configured for your load balancer: Frontend IP configuration, Backend pools, Health probes, and Load balancing rules. </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7/8/2021 9:49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29459372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7/8/2021 9:49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37281646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Can you see how a public load balancer could be placed in front of the internal load balancer to create a multi-tier application.</a:t>
            </a:r>
          </a:p>
          <a:p>
            <a:endParaRPr lang="en-US"/>
          </a:p>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7/8/2021 9:49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41312890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Load balancer SKUs - https://docs.microsoft.com/en-us/azure/load-balancer/skus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7/8/2021 9:49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38039695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In the Standard SKU you can have up to 1000 instances in the backend pool. In the Basic SKU you can have up to 100 instances. </a:t>
            </a:r>
          </a:p>
          <a:p>
            <a:endParaRPr lang="en-US"/>
          </a:p>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7/8/2021 9:49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41430789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Tutorial: Load balance internet traffic to VMs using the Azure portal - https://docs.microsoft.com/en-us/azure/load-balancer/tutorial-load-balancer-standard-manage-portal</a:t>
            </a:r>
          </a:p>
          <a:p>
            <a:endParaRPr lang="en-US" dirty="0"/>
          </a:p>
          <a:p>
            <a:r>
              <a:rPr lang="en-US" dirty="0"/>
              <a:t>✔ Can you see the difference between load balancing rules and NAT rules? Remember, this approach should only be used when you need connectivity from the Internet. Most normal communications would occur from on-premises to Azure connections such as site-to-site VPN and ExpressRoute.</a:t>
            </a:r>
          </a:p>
          <a:p>
            <a:endParaRPr lang="en-US" dirty="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7/8/2021 9:49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14909941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✔Keeping session persistence information is very important in applications that use a shopping cart. Can you think of any other applications?</a:t>
            </a:r>
          </a:p>
          <a:p>
            <a:endParaRPr lang="en-US"/>
          </a:p>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7/8/2021 9:49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87660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Load Balancer health probes - https://docs.microsoft.com/en-us/azure/load-balancer/load-balancer-custom-probe-overview</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a:p>
            <a:r>
              <a:rPr lang="en-US" dirty="0"/>
              <a:t>✔  There is also a guest agent probe. This probe uses the guest agent inside the VM. It is not recommended when HTTP or TCP custom probe configurations are possible. Relate back to the original diagram to ensure all the components are covered. </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7/8/2021 9:49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7665566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Module overview</a:t>
            </a:r>
          </a:p>
        </p:txBody>
      </p:sp>
      <p:sp>
        <p:nvSpPr>
          <p:cNvPr id="4" name="Slide Number Placeholder 3"/>
          <p:cNvSpPr>
            <a:spLocks noGrp="1"/>
          </p:cNvSpPr>
          <p:nvPr>
            <p:ph type="sldNum" sz="quarter" idx="5"/>
          </p:nvPr>
        </p:nvSpPr>
        <p:spPr/>
        <p:txBody>
          <a:bodyPr/>
          <a:lstStyle/>
          <a:p>
            <a:fld id="{8507DC7E-BC41-4478-BA30-CBCC3A644F0A}" type="slidenum">
              <a:rPr lang="en-US" smtClean="0"/>
              <a:t>2</a:t>
            </a:fld>
            <a:endParaRPr lang="en-US"/>
          </a:p>
        </p:txBody>
      </p:sp>
    </p:spTree>
    <p:extLst>
      <p:ext uri="{BB962C8B-B14F-4D97-AF65-F5344CB8AC3E}">
        <p14:creationId xmlns:p14="http://schemas.microsoft.com/office/powerpoint/2010/main" val="12455153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p:txBody>
      </p:sp>
      <p:sp>
        <p:nvSpPr>
          <p:cNvPr id="4" name="Slide Number Placeholder 3"/>
          <p:cNvSpPr>
            <a:spLocks noGrp="1"/>
          </p:cNvSpPr>
          <p:nvPr>
            <p:ph type="sldNum" sz="quarter" idx="5"/>
          </p:nvPr>
        </p:nvSpPr>
        <p:spPr/>
        <p:txBody>
          <a:bodyPr/>
          <a:lstStyle/>
          <a:p>
            <a:fld id="{8507DC7E-BC41-4478-BA30-CBCC3A644F0A}" type="slidenum">
              <a:rPr lang="en-US" smtClean="0"/>
              <a:t>23</a:t>
            </a:fld>
            <a:endParaRPr lang="en-US"/>
          </a:p>
        </p:txBody>
      </p:sp>
    </p:spTree>
    <p:extLst>
      <p:ext uri="{BB962C8B-B14F-4D97-AF65-F5344CB8AC3E}">
        <p14:creationId xmlns:p14="http://schemas.microsoft.com/office/powerpoint/2010/main" val="29526231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000000"/>
                </a:solidFill>
                <a:effectLst/>
                <a:latin typeface="Consolas" panose="020B0609020204030204" pitchFamily="49" charset="0"/>
              </a:rPr>
              <a:t>Configure and manage virtual networking (25–30%)</a:t>
            </a:r>
          </a:p>
          <a:p>
            <a:r>
              <a:rPr lang="en-US" b="0" dirty="0">
                <a:solidFill>
                  <a:srgbClr val="000000"/>
                </a:solidFill>
                <a:effectLst/>
                <a:latin typeface="Consolas" panose="020B0609020204030204" pitchFamily="49" charset="0"/>
              </a:rPr>
              <a:t>Configure load balancing</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Configure Azure Application gateway. </a:t>
            </a:r>
          </a:p>
          <a:p>
            <a:br>
              <a:rPr lang="en-US" b="0" dirty="0">
                <a:solidFill>
                  <a:srgbClr val="000000"/>
                </a:solidFill>
                <a:effectLst/>
                <a:latin typeface="Consolas" panose="020B0609020204030204" pitchFamily="49" charset="0"/>
              </a:rPr>
            </a:br>
            <a:endParaRPr lang="en-US" b="0" dirty="0">
              <a:solidFill>
                <a:srgbClr val="000000"/>
              </a:solidFill>
              <a:effectLst/>
              <a:latin typeface="Consolas" panose="020B0609020204030204" pitchFamily="49"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25045375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Configure and manage virtual networking (30-35%)</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1800" b="0" dirty="0">
                <a:effectLst/>
                <a:latin typeface="Calibri" panose="020F0502020204030204" pitchFamily="34" charset="0"/>
                <a:ea typeface="Times New Roman" panose="02020603050405020304" pitchFamily="18" charset="0"/>
                <a:cs typeface="Calibri" panose="020F0502020204030204" pitchFamily="34" charset="0"/>
              </a:rPr>
              <a:t>Configure load balancing</a:t>
            </a:r>
          </a:p>
          <a:p>
            <a:r>
              <a:rPr lang="en-US" dirty="0"/>
              <a:t>• Configure Application Gateway</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25</a:t>
            </a:fld>
            <a:endParaRPr lang="en-US"/>
          </a:p>
        </p:txBody>
      </p:sp>
    </p:spTree>
    <p:extLst>
      <p:ext uri="{BB962C8B-B14F-4D97-AF65-F5344CB8AC3E}">
        <p14:creationId xmlns:p14="http://schemas.microsoft.com/office/powerpoint/2010/main" val="1802162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Application Gateway configuration overview - https://docs.microsoft.com/en-us/azure/application-gateway/configuration-overview</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26</a:t>
            </a:fld>
            <a:endParaRPr lang="en-US"/>
          </a:p>
        </p:txBody>
      </p:sp>
    </p:spTree>
    <p:extLst>
      <p:ext uri="{BB962C8B-B14F-4D97-AF65-F5344CB8AC3E}">
        <p14:creationId xmlns:p14="http://schemas.microsoft.com/office/powerpoint/2010/main" val="38995037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QuickStart: Direct web traffic with Azure Application Gateway - Azure portal - https://docs.microsoft.com/en-us/azure/application-gateway/quick-create-portal</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15003837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Load balance your web service traffic with Application Gateway - https://docs.microsoft.com/learn/modules/load-balance-web-traffic-with-application-gateway/</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3159913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p:txBody>
      </p:sp>
      <p:sp>
        <p:nvSpPr>
          <p:cNvPr id="4" name="Slide Number Placeholder 3"/>
          <p:cNvSpPr>
            <a:spLocks noGrp="1"/>
          </p:cNvSpPr>
          <p:nvPr>
            <p:ph type="sldNum" sz="quarter" idx="5"/>
          </p:nvPr>
        </p:nvSpPr>
        <p:spPr/>
        <p:txBody>
          <a:bodyPr/>
          <a:lstStyle/>
          <a:p>
            <a:fld id="{8507DC7E-BC41-4478-BA30-CBCC3A644F0A}" type="slidenum">
              <a:rPr lang="en-US" smtClean="0"/>
              <a:t>29</a:t>
            </a:fld>
            <a:endParaRPr lang="en-US"/>
          </a:p>
        </p:txBody>
      </p:sp>
    </p:spTree>
    <p:extLst>
      <p:ext uri="{BB962C8B-B14F-4D97-AF65-F5344CB8AC3E}">
        <p14:creationId xmlns:p14="http://schemas.microsoft.com/office/powerpoint/2010/main" val="29526231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LAB 06 - Implement Traffic Management - ESTIMATED DURATION 60 MIN</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Lab Repository - https://microsoftlearning.github.io/AZ-104-MicrosoftAzureAdministrator/</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31</a:t>
            </a:fld>
            <a:endParaRPr lang="en-US"/>
          </a:p>
        </p:txBody>
      </p:sp>
    </p:spTree>
    <p:extLst>
      <p:ext uri="{BB962C8B-B14F-4D97-AF65-F5344CB8AC3E}">
        <p14:creationId xmlns:p14="http://schemas.microsoft.com/office/powerpoint/2010/main" val="31437879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Break down the explanation by reviewing the components in each of the three virtual networks.</a:t>
            </a:r>
          </a:p>
        </p:txBody>
      </p:sp>
      <p:sp>
        <p:nvSpPr>
          <p:cNvPr id="4" name="Slide Number Placeholder 3"/>
          <p:cNvSpPr>
            <a:spLocks noGrp="1"/>
          </p:cNvSpPr>
          <p:nvPr>
            <p:ph type="sldNum" sz="quarter" idx="5"/>
          </p:nvPr>
        </p:nvSpPr>
        <p:spPr/>
        <p:txBody>
          <a:bodyPr/>
          <a:lstStyle/>
          <a:p>
            <a:fld id="{8507DC7E-BC41-4478-BA30-CBCC3A644F0A}" type="slidenum">
              <a:rPr lang="en-US" smtClean="0"/>
              <a:t>32</a:t>
            </a:fld>
            <a:endParaRPr lang="en-US"/>
          </a:p>
        </p:txBody>
      </p:sp>
    </p:spTree>
    <p:extLst>
      <p:ext uri="{BB962C8B-B14F-4D97-AF65-F5344CB8AC3E}">
        <p14:creationId xmlns:p14="http://schemas.microsoft.com/office/powerpoint/2010/main" val="41655290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Manage and control traffic flow in your Azure deployment with routes - https://docs.microsoft.com/learn/modules/control-network-traffic-flow-with-routes/</a:t>
            </a:r>
          </a:p>
          <a:p>
            <a:endParaRPr lang="en-US" dirty="0"/>
          </a:p>
          <a:p>
            <a:r>
              <a:rPr lang="en-US" dirty="0"/>
              <a:t>The next three topics will cover this information.</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7/8/2021 9:49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3171694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000000"/>
                </a:solidFill>
                <a:effectLst/>
                <a:latin typeface="Consolas" panose="020B0609020204030204" pitchFamily="49" charset="0"/>
              </a:rPr>
              <a:t>Configure and manage virtual networking (25–30%)</a:t>
            </a:r>
          </a:p>
          <a:p>
            <a:r>
              <a:rPr lang="en-US" b="0" dirty="0">
                <a:solidFill>
                  <a:srgbClr val="000000"/>
                </a:solidFill>
                <a:effectLst/>
                <a:latin typeface="Consolas" panose="020B0609020204030204" pitchFamily="49" charset="0"/>
              </a:rPr>
              <a:t>Implement and manage virtual networking</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Configure user-defined network routes.</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Configure endpoints on subnets.</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Configure private endpoints.</a:t>
            </a:r>
          </a:p>
          <a:p>
            <a:endParaRPr lang="en-IN"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33398155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Overview of BGP with Azure VPN Gateways - https://docs.microsoft.com/en-us/azure/vpn-gateway/vpn-gateway-bgp-overview?toc=%2fazure%2fvirtual-network%2ftoc.json </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7/8/2021 9:49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a:p>
        </p:txBody>
      </p:sp>
    </p:spTree>
    <p:extLst>
      <p:ext uri="{BB962C8B-B14F-4D97-AF65-F5344CB8AC3E}">
        <p14:creationId xmlns:p14="http://schemas.microsoft.com/office/powerpoint/2010/main" val="11652199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7/8/2021 9:49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a:p>
        </p:txBody>
      </p:sp>
    </p:spTree>
    <p:extLst>
      <p:ext uri="{BB962C8B-B14F-4D97-AF65-F5344CB8AC3E}">
        <p14:creationId xmlns:p14="http://schemas.microsoft.com/office/powerpoint/2010/main" val="16237195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a:solidFill>
                  <a:schemeClr val="tx1"/>
                </a:solidFill>
                <a:effectLst/>
                <a:latin typeface="Segoe UI Light" pitchFamily="34" charset="0"/>
                <a:ea typeface="+mn-ea"/>
                <a:cs typeface="+mn-cs"/>
              </a:rPr>
              <a:t>✔️ In this case the virtual appliance should not have a public IP address and IP forwarding should be enabled. </a:t>
            </a:r>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7/8/2021 9:49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1537947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System routes - https://docs.microsoft.com/en-us/azure/virtual-network/virtual-networks-udr-overview#system-routes</a:t>
            </a:r>
          </a:p>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7/8/2021 9:49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2632575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Virtual network traffic routing - https://docs.microsoft.com/en-us/azure/virtual-network/virtual-networks-udr-overview</a:t>
            </a:r>
          </a:p>
          <a:p>
            <a:endParaRPr lang="en-US" dirty="0"/>
          </a:p>
          <a:p>
            <a:r>
              <a:rPr lang="en-US" dirty="0"/>
              <a:t>✔ Each route table can be associated to multiple subnets, but a subnet can only be associated to a single route table. There are no additional charges for creating route tables in Microsoft Azure. Do you think you will need to create custom routes?</a:t>
            </a:r>
          </a:p>
          <a:p>
            <a:endParaRPr lang="en-US" dirty="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7/8/2021 9:49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22341975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Several slides were consolidated onto this one slide. The student content was also consolidated onto one page.  The slides that were removed are at the end of the presentation. If you prefer to break it up</a:t>
            </a:r>
            <a:r>
              <a:rPr lang="en-US"/>
              <a:t>. </a:t>
            </a:r>
            <a:endParaRPr lang="en-US" dirty="0"/>
          </a:p>
          <a:p>
            <a:endParaRPr lang="en-US"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Manage and control traffic flow in your Azure deployment with routes - https://docs.microsoft.com/learn/modules/control-network-traffic-flow-with-routes/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7/8/2021 9:49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3221976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Always consider having students walk-through the demonstrations themselves. Also, consider the overlap with the formal labs and your best use of time. </a:t>
            </a:r>
          </a:p>
          <a:p>
            <a:endParaRPr lang="en-US"/>
          </a:p>
        </p:txBody>
      </p:sp>
      <p:sp>
        <p:nvSpPr>
          <p:cNvPr id="4" name="Slide Number Placeholder 3"/>
          <p:cNvSpPr>
            <a:spLocks noGrp="1"/>
          </p:cNvSpPr>
          <p:nvPr>
            <p:ph type="sldNum" sz="quarter" idx="5"/>
          </p:nvPr>
        </p:nvSpPr>
        <p:spPr/>
        <p:txBody>
          <a:bodyPr/>
          <a:lstStyle/>
          <a:p>
            <a:fld id="{8507DC7E-BC41-4478-BA30-CBCC3A644F0A}" type="slidenum">
              <a:rPr lang="en-US" smtClean="0"/>
              <a:t>8</a:t>
            </a:fld>
            <a:endParaRPr lang="en-US"/>
          </a:p>
        </p:txBody>
      </p:sp>
    </p:spTree>
    <p:extLst>
      <p:ext uri="{BB962C8B-B14F-4D97-AF65-F5344CB8AC3E}">
        <p14:creationId xmlns:p14="http://schemas.microsoft.com/office/powerpoint/2010/main" val="20530063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Virtual network service endpoints - https://docs.microsoft.com/en-us/azure/virtual-network/virtual-network-service-endpoints-overview</a:t>
            </a:r>
          </a:p>
          <a:p>
            <a:endParaRPr lang="en-US" dirty="0"/>
          </a:p>
          <a:p>
            <a:r>
              <a:rPr lang="en-US" dirty="0"/>
              <a:t>✔️ Can you see a use for service endpoints in your organization?</a:t>
            </a:r>
          </a:p>
          <a:p>
            <a:endParaRPr lang="en-US" dirty="0">
              <a:cs typeface="Calibri"/>
            </a:endParaRPr>
          </a:p>
        </p:txBody>
      </p:sp>
      <p:sp>
        <p:nvSpPr>
          <p:cNvPr id="4" name="Slide Number Placeholder 3"/>
          <p:cNvSpPr>
            <a:spLocks noGrp="1"/>
          </p:cNvSpPr>
          <p:nvPr>
            <p:ph type="sldNum" sz="quarter" idx="5"/>
          </p:nvPr>
        </p:nvSpPr>
        <p:spPr/>
        <p:txBody>
          <a:bodyPr/>
          <a:lstStyle/>
          <a:p>
            <a:fld id="{8507DC7E-BC41-4478-BA30-CBCC3A644F0A}" type="slidenum">
              <a:rPr lang="en-US" smtClean="0"/>
              <a:t>9</a:t>
            </a:fld>
            <a:endParaRPr lang="en-US"/>
          </a:p>
        </p:txBody>
      </p:sp>
    </p:spTree>
    <p:extLst>
      <p:ext uri="{BB962C8B-B14F-4D97-AF65-F5344CB8AC3E}">
        <p14:creationId xmlns:p14="http://schemas.microsoft.com/office/powerpoint/2010/main" val="31321684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Private Link Documentation - https://docs.microsoft.com/en-us/azure/private-link/</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35765377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4">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p:nvPr>
        </p:nvSpPr>
        <p:spPr>
          <a:xfrm>
            <a:off x="437277" y="2582862"/>
            <a:ext cx="5537797" cy="1828800"/>
          </a:xfrm>
          <a:prstGeom prst="rect">
            <a:avLst/>
          </a:prstGeom>
          <a:noFill/>
        </p:spPr>
        <p:txBody>
          <a:bodyPr lIns="0" tIns="0" rIns="0" bIns="182880" anchor="b" anchorCtr="0"/>
          <a:lstStyle>
            <a:lvl1pPr>
              <a:defRPr sz="4800" strike="noStrike" spc="-50" baseline="0">
                <a:solidFill>
                  <a:srgbClr val="000000"/>
                </a:solidFill>
              </a:defRPr>
            </a:lvl1pPr>
          </a:lstStyle>
          <a:p>
            <a:endParaRPr lang="en-US"/>
          </a:p>
        </p:txBody>
      </p:sp>
      <p:pic>
        <p:nvPicPr>
          <p:cNvPr id="11" name="Picture 10" descr="Microsoft Azure logo">
            <a:extLst>
              <a:ext uri="{FF2B5EF4-FFF2-40B4-BE49-F238E27FC236}">
                <a16:creationId xmlns:a16="http://schemas.microsoft.com/office/drawing/2014/main" id="{AFDC29EE-BDE7-4363-B0FC-728521A36665}"/>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463276" y="448056"/>
            <a:ext cx="1362456" cy="192347"/>
          </a:xfrm>
          <a:prstGeom prst="rect">
            <a:avLst/>
          </a:prstGeom>
        </p:spPr>
      </p:pic>
      <p:sp>
        <p:nvSpPr>
          <p:cNvPr id="3" name="Footer Placeholder 1">
            <a:extLst>
              <a:ext uri="{FF2B5EF4-FFF2-40B4-BE49-F238E27FC236}">
                <a16:creationId xmlns:a16="http://schemas.microsoft.com/office/drawing/2014/main" id="{D06F2AAB-F822-4F6B-8EB6-FBE788AB6A4B}"/>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4216182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strike="noStrike">
                <a:solidFill>
                  <a:srgbClr val="000000"/>
                </a:solidFill>
              </a:defRPr>
            </a:lvl1pPr>
          </a:lstStyle>
          <a:p>
            <a:r>
              <a:rPr lang="en-US"/>
              <a:t>Title</a:t>
            </a:r>
          </a:p>
        </p:txBody>
      </p:sp>
      <p:sp>
        <p:nvSpPr>
          <p:cNvPr id="6" name="Footer Placeholder 1">
            <a:extLst>
              <a:ext uri="{FF2B5EF4-FFF2-40B4-BE49-F238E27FC236}">
                <a16:creationId xmlns:a16="http://schemas.microsoft.com/office/drawing/2014/main" id="{6606017B-79AB-4945-B4C3-DB9D25392AFB}"/>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3_Titl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9" y="3292078"/>
            <a:ext cx="2506662" cy="410369"/>
          </a:xfrm>
          <a:prstGeom prst="rect">
            <a:avLst/>
          </a:prstGeom>
        </p:spPr>
        <p:txBody>
          <a:bodyPr wrap="square" lIns="0" tIns="0" rIns="0" bIns="0" anchor="ctr">
            <a:spAutoFit/>
          </a:bodyPr>
          <a:lstStyle>
            <a:lvl1pPr>
              <a:lnSpc>
                <a:spcPts val="3200"/>
              </a:lnSpc>
              <a:defRPr sz="2800" strike="noStrike">
                <a:solidFill>
                  <a:schemeClr val="bg1"/>
                </a:solidFill>
              </a:defRPr>
            </a:lvl1pPr>
          </a:lstStyle>
          <a:p>
            <a:r>
              <a:rPr lang="en-US"/>
              <a:t>Title</a:t>
            </a:r>
          </a:p>
        </p:txBody>
      </p:sp>
      <p:sp>
        <p:nvSpPr>
          <p:cNvPr id="6" name="Footer Placeholder 1">
            <a:extLst>
              <a:ext uri="{FF2B5EF4-FFF2-40B4-BE49-F238E27FC236}">
                <a16:creationId xmlns:a16="http://schemas.microsoft.com/office/drawing/2014/main" id="{7D05B28D-FB1C-485C-9792-0C223A9EBECF}"/>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3146531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427039" y="3243000"/>
            <a:ext cx="9240836" cy="508524"/>
          </a:xfrm>
          <a:noFill/>
        </p:spPr>
        <p:txBody>
          <a:bodyPr wrap="square" lIns="0" tIns="0" rIns="0" bIns="0" anchor="ctr" anchorCtr="0">
            <a:spAutoFit/>
          </a:bodyPr>
          <a:lstStyle>
            <a:lvl1pPr algn="l" defTabSz="951304" rtl="0" eaLnBrk="1" latinLnBrk="0" hangingPunct="1">
              <a:lnSpc>
                <a:spcPct val="90000"/>
              </a:lnSpc>
              <a:spcBef>
                <a:spcPct val="0"/>
              </a:spcBef>
              <a:buNone/>
              <a:defRPr lang="en-US" sz="36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
        <p:nvSpPr>
          <p:cNvPr id="6" name="Footer Placeholder 1">
            <a:extLst>
              <a:ext uri="{FF2B5EF4-FFF2-40B4-BE49-F238E27FC236}">
                <a16:creationId xmlns:a16="http://schemas.microsoft.com/office/drawing/2014/main" id="{5D7656DF-2278-4E6B-921A-455C5C364D3E}"/>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64697034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5138" y="567457"/>
            <a:ext cx="11530584" cy="830020"/>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65138" y="1853742"/>
            <a:ext cx="11456988" cy="2062103"/>
          </a:xfrm>
          <a:prstGeom prst="rect">
            <a:avLst/>
          </a:prstGeom>
        </p:spPr>
        <p:txBody>
          <a:bodyPr vert="horz" wrap="square" lIns="0" tIns="91440" rIns="146304" bIns="91440" rtlCol="0">
            <a:spAutoFit/>
          </a:bodyPr>
          <a:lstStyle/>
          <a:p>
            <a:pPr lvl="1"/>
            <a:r>
              <a:rPr lang="en-US"/>
              <a:t>Large: subhead Segoe UI Regular 20/24</a:t>
            </a:r>
          </a:p>
          <a:p>
            <a:pPr lvl="1"/>
            <a:endParaRPr lang="en-US"/>
          </a:p>
          <a:p>
            <a:pPr lvl="2"/>
            <a:r>
              <a:rPr lang="en-US"/>
              <a:t>Medium: paragraph heading Segoe UI </a:t>
            </a:r>
            <a:r>
              <a:rPr lang="en-US" err="1"/>
              <a:t>Semibold</a:t>
            </a:r>
            <a:r>
              <a:rPr lang="en-US"/>
              <a:t> 14/18</a:t>
            </a:r>
          </a:p>
          <a:p>
            <a:pPr lvl="3"/>
            <a:r>
              <a:rPr lang="en-US"/>
              <a:t>Medium: paragraph body copy Segoe UI Regular 14/18</a:t>
            </a:r>
          </a:p>
          <a:p>
            <a:pPr lvl="3"/>
            <a:endParaRPr lang="en-US"/>
          </a:p>
          <a:p>
            <a:pPr lvl="4"/>
            <a:r>
              <a:rPr lang="en-US"/>
              <a:t>Small: caption heading Segoe UI Bold 10/12</a:t>
            </a:r>
          </a:p>
          <a:p>
            <a:pPr lvl="6"/>
            <a:r>
              <a:rPr lang="en-US"/>
              <a:t>Small: caption body copy Segoe UI Regular 10/12</a:t>
            </a:r>
          </a:p>
          <a:p>
            <a:pPr lvl="6"/>
            <a:endParaRPr lang="en-US"/>
          </a:p>
          <a:p>
            <a:pPr lvl="6"/>
            <a:endParaRPr lang="en-US"/>
          </a:p>
        </p:txBody>
      </p:sp>
      <p:pic>
        <p:nvPicPr>
          <p:cNvPr id="7" name="Picture 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5400000">
            <a:off x="9621908" y="2898552"/>
            <a:ext cx="6979503" cy="1188133"/>
          </a:xfrm>
          <a:prstGeom prst="rect">
            <a:avLst/>
          </a:prstGeom>
        </p:spPr>
      </p:pic>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83" r:id="rId1"/>
    <p:sldLayoutId id="2147484562" r:id="rId2"/>
    <p:sldLayoutId id="2147484619" r:id="rId3"/>
    <p:sldLayoutId id="2147484620" r:id="rId4"/>
  </p:sldLayoutIdLst>
  <p:transition>
    <p:fade/>
  </p:transition>
  <p:hf hdr="0" dt="0"/>
  <p:txStyles>
    <p:title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p:titleStyle>
    <p:body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userDrawn="1">
          <p15:clr>
            <a:srgbClr val="C35EA4"/>
          </p15:clr>
        </p15:guide>
        <p15:guide id="32" pos="1528" userDrawn="1">
          <p15:clr>
            <a:srgbClr val="C35EA4"/>
          </p15:clr>
        </p15:guide>
        <p15:guide id="33" pos="2621" userDrawn="1">
          <p15:clr>
            <a:srgbClr val="C35EA4"/>
          </p15:clr>
        </p15:guide>
        <p15:guide id="34" pos="2765" userDrawn="1">
          <p15:clr>
            <a:srgbClr val="C35EA4"/>
          </p15:clr>
        </p15:guide>
        <p15:guide id="35" pos="3854" userDrawn="1">
          <p15:clr>
            <a:srgbClr val="C35EA4"/>
          </p15:clr>
        </p15:guide>
        <p15:guide id="36" pos="4003" userDrawn="1">
          <p15:clr>
            <a:srgbClr val="C35EA4"/>
          </p15:clr>
        </p15:guide>
        <p15:guide id="37" pos="5083" userDrawn="1">
          <p15:clr>
            <a:srgbClr val="C35EA4"/>
          </p15:clr>
        </p15:guide>
        <p15:guide id="38" pos="5230" userDrawn="1">
          <p15:clr>
            <a:srgbClr val="C35EA4"/>
          </p15:clr>
        </p15:guide>
        <p15:guide id="39" pos="6323" userDrawn="1">
          <p15:clr>
            <a:srgbClr val="C35EA4"/>
          </p15:clr>
        </p15:guide>
        <p15:guide id="40" pos="6469" userDrawn="1">
          <p15:clr>
            <a:srgbClr val="C35EA4"/>
          </p15:clr>
        </p15:guide>
        <p15:guide id="41" pos="269" userDrawn="1">
          <p15:clr>
            <a:srgbClr val="F26B43"/>
          </p15:clr>
        </p15:guide>
        <p15:guide id="42" pos="7565" userDrawn="1">
          <p15:clr>
            <a:srgbClr val="F26B43"/>
          </p15:clr>
        </p15:guide>
        <p15:guide id="43" orient="horz" pos="751" userDrawn="1">
          <p15:clr>
            <a:srgbClr val="5ACBF0"/>
          </p15:clr>
        </p15:guide>
        <p15:guide id="44" orient="horz" pos="1387" userDrawn="1">
          <p15:clr>
            <a:srgbClr val="5ACBF0"/>
          </p15:clr>
        </p15:guide>
        <p15:guide id="45" orient="horz" pos="605" userDrawn="1">
          <p15:clr>
            <a:srgbClr val="5ACBF0"/>
          </p15:clr>
        </p15:guide>
        <p15:guide id="46" orient="horz" pos="1514" userDrawn="1">
          <p15:clr>
            <a:srgbClr val="5ACBF0"/>
          </p15:clr>
        </p15:guide>
        <p15:guide id="47" orient="horz" pos="2130" userDrawn="1">
          <p15:clr>
            <a:srgbClr val="5ACBF0"/>
          </p15:clr>
        </p15:guide>
        <p15:guide id="48" orient="horz" pos="2299" userDrawn="1">
          <p15:clr>
            <a:srgbClr val="5ACBF0"/>
          </p15:clr>
        </p15:guide>
        <p15:guide id="49" orient="horz" pos="283" userDrawn="1">
          <p15:clr>
            <a:srgbClr val="F26B43"/>
          </p15:clr>
        </p15:guide>
        <p15:guide id="50" orient="horz" pos="4123" userDrawn="1">
          <p15:clr>
            <a:srgbClr val="F26B43"/>
          </p15:clr>
        </p15:guide>
        <p15:guide id="51" orient="horz" pos="2891" userDrawn="1">
          <p15:clr>
            <a:srgbClr val="5ACBF0"/>
          </p15:clr>
        </p15:guide>
        <p15:guide id="52" orient="horz" pos="3019" userDrawn="1">
          <p15:clr>
            <a:srgbClr val="5ACBF0"/>
          </p15:clr>
        </p15:guide>
        <p15:guide id="53" orient="horz" pos="3643" userDrawn="1">
          <p15:clr>
            <a:srgbClr val="5ACBF0"/>
          </p15:clr>
        </p15:guide>
        <p15:guide id="54" orient="horz" pos="376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39.emf"/><Relationship Id="rId3" Type="http://schemas.openxmlformats.org/officeDocument/2006/relationships/image" Target="../media/image34.emf"/><Relationship Id="rId7" Type="http://schemas.openxmlformats.org/officeDocument/2006/relationships/image" Target="../media/image38.emf"/><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37.emf"/><Relationship Id="rId11" Type="http://schemas.openxmlformats.org/officeDocument/2006/relationships/image" Target="../media/image18.wmf"/><Relationship Id="rId5" Type="http://schemas.openxmlformats.org/officeDocument/2006/relationships/image" Target="../media/image36.emf"/><Relationship Id="rId10" Type="http://schemas.openxmlformats.org/officeDocument/2006/relationships/image" Target="../media/image41.emf"/><Relationship Id="rId4" Type="http://schemas.openxmlformats.org/officeDocument/2006/relationships/image" Target="../media/image35.emf"/><Relationship Id="rId9" Type="http://schemas.openxmlformats.org/officeDocument/2006/relationships/image" Target="../media/image40.emf"/></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emf"/></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18.wmf"/><Relationship Id="rId5" Type="http://schemas.openxmlformats.org/officeDocument/2006/relationships/image" Target="../media/image54.emf"/><Relationship Id="rId4" Type="http://schemas.openxmlformats.org/officeDocument/2006/relationships/image" Target="../media/image53.emf"/></Relationships>
</file>

<file path=ppt/slides/_rels/slide2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2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65.svg"/><Relationship Id="rId13" Type="http://schemas.openxmlformats.org/officeDocument/2006/relationships/image" Target="../media/image70.png"/><Relationship Id="rId18" Type="http://schemas.openxmlformats.org/officeDocument/2006/relationships/image" Target="../media/image75.svg"/><Relationship Id="rId3" Type="http://schemas.openxmlformats.org/officeDocument/2006/relationships/image" Target="../media/image60.png"/><Relationship Id="rId7" Type="http://schemas.openxmlformats.org/officeDocument/2006/relationships/image" Target="../media/image64.png"/><Relationship Id="rId12" Type="http://schemas.openxmlformats.org/officeDocument/2006/relationships/image" Target="../media/image69.svg"/><Relationship Id="rId17" Type="http://schemas.openxmlformats.org/officeDocument/2006/relationships/image" Target="../media/image74.png"/><Relationship Id="rId2" Type="http://schemas.openxmlformats.org/officeDocument/2006/relationships/notesSlide" Target="../notesSlides/notesSlide28.xml"/><Relationship Id="rId16" Type="http://schemas.openxmlformats.org/officeDocument/2006/relationships/image" Target="../media/image73.svg"/><Relationship Id="rId1" Type="http://schemas.openxmlformats.org/officeDocument/2006/relationships/slideLayout" Target="../slideLayouts/slideLayout2.xml"/><Relationship Id="rId6" Type="http://schemas.openxmlformats.org/officeDocument/2006/relationships/image" Target="../media/image63.svg"/><Relationship Id="rId11" Type="http://schemas.openxmlformats.org/officeDocument/2006/relationships/image" Target="../media/image68.png"/><Relationship Id="rId5" Type="http://schemas.openxmlformats.org/officeDocument/2006/relationships/image" Target="../media/image62.png"/><Relationship Id="rId15" Type="http://schemas.openxmlformats.org/officeDocument/2006/relationships/image" Target="../media/image72.png"/><Relationship Id="rId10" Type="http://schemas.openxmlformats.org/officeDocument/2006/relationships/image" Target="../media/image67.svg"/><Relationship Id="rId4" Type="http://schemas.openxmlformats.org/officeDocument/2006/relationships/image" Target="../media/image61.svg"/><Relationship Id="rId9" Type="http://schemas.openxmlformats.org/officeDocument/2006/relationships/image" Target="../media/image66.png"/><Relationship Id="rId14" Type="http://schemas.openxmlformats.org/officeDocument/2006/relationships/image" Target="../media/image71.sv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image" Target="../media/image11.emf"/><Relationship Id="rId7" Type="http://schemas.openxmlformats.org/officeDocument/2006/relationships/image" Target="../media/image15.emf"/><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4.emf"/><Relationship Id="rId5" Type="http://schemas.openxmlformats.org/officeDocument/2006/relationships/image" Target="../media/image13.emf"/><Relationship Id="rId10" Type="http://schemas.openxmlformats.org/officeDocument/2006/relationships/image" Target="../media/image18.wmf"/><Relationship Id="rId4" Type="http://schemas.openxmlformats.org/officeDocument/2006/relationships/image" Target="../media/image12.emf"/><Relationship Id="rId9" Type="http://schemas.openxmlformats.org/officeDocument/2006/relationships/image" Target="../media/image17.emf"/></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37277" y="1670572"/>
            <a:ext cx="4573635" cy="3653379"/>
          </a:xfrm>
        </p:spPr>
        <p:txBody>
          <a:bodyPr/>
          <a:lstStyle/>
          <a:p>
            <a:r>
              <a:rPr lang="en-US" dirty="0"/>
              <a:t>AZ-104T00A</a:t>
            </a:r>
            <a:br>
              <a:rPr lang="en-US" dirty="0"/>
            </a:br>
            <a:r>
              <a:rPr lang="en-US" dirty="0"/>
              <a:t>Module 06: </a:t>
            </a:r>
            <a:br>
              <a:rPr lang="en-US" dirty="0"/>
            </a:br>
            <a:r>
              <a:rPr lang="en-US" dirty="0"/>
              <a:t>Administer</a:t>
            </a:r>
            <a:br>
              <a:rPr lang="en-US" dirty="0"/>
            </a:br>
            <a:r>
              <a:rPr lang="en-US" dirty="0"/>
              <a:t>Network Traffic</a:t>
            </a:r>
            <a:br>
              <a:rPr lang="en-US" dirty="0"/>
            </a:br>
            <a:endParaRPr lang="en-US" dirty="0"/>
          </a:p>
        </p:txBody>
      </p:sp>
    </p:spTree>
    <p:extLst>
      <p:ext uri="{BB962C8B-B14F-4D97-AF65-F5344CB8AC3E}">
        <p14:creationId xmlns:p14="http://schemas.microsoft.com/office/powerpoint/2010/main" val="363585291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8DC09-5266-4087-96CA-B5D189023FEA}"/>
              </a:ext>
            </a:extLst>
          </p:cNvPr>
          <p:cNvSpPr>
            <a:spLocks noGrp="1"/>
          </p:cNvSpPr>
          <p:nvPr>
            <p:ph type="title"/>
          </p:nvPr>
        </p:nvSpPr>
        <p:spPr/>
        <p:txBody>
          <a:bodyPr/>
          <a:lstStyle/>
          <a:p>
            <a:r>
              <a:rPr lang="en-US" dirty="0"/>
              <a:t>Determine Service Endpoint Services</a:t>
            </a:r>
          </a:p>
        </p:txBody>
      </p:sp>
      <p:sp>
        <p:nvSpPr>
          <p:cNvPr id="3" name="Rectangle 2">
            <a:extLst>
              <a:ext uri="{FF2B5EF4-FFF2-40B4-BE49-F238E27FC236}">
                <a16:creationId xmlns:a16="http://schemas.microsoft.com/office/drawing/2014/main" id="{AA0476E9-98E2-48EB-ADA2-B6FD4FCCBB5B}"/>
              </a:ext>
            </a:extLst>
          </p:cNvPr>
          <p:cNvSpPr/>
          <p:nvPr/>
        </p:nvSpPr>
        <p:spPr>
          <a:xfrm>
            <a:off x="613833" y="2618967"/>
            <a:ext cx="5812367" cy="74241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rPr>
              <a:t>There are many types of service endpoints</a:t>
            </a:r>
          </a:p>
        </p:txBody>
      </p:sp>
      <p:sp>
        <p:nvSpPr>
          <p:cNvPr id="4" name="Rectangle 3">
            <a:extLst>
              <a:ext uri="{FF2B5EF4-FFF2-40B4-BE49-F238E27FC236}">
                <a16:creationId xmlns:a16="http://schemas.microsoft.com/office/drawing/2014/main" id="{663842B7-76A9-4758-B206-B7E2C253EBDD}"/>
              </a:ext>
            </a:extLst>
          </p:cNvPr>
          <p:cNvSpPr/>
          <p:nvPr/>
        </p:nvSpPr>
        <p:spPr>
          <a:xfrm>
            <a:off x="613833" y="3617701"/>
            <a:ext cx="5812367" cy="74241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rPr>
              <a:t>Adding service endpoints can take up to 15 minutes to complete</a:t>
            </a:r>
          </a:p>
        </p:txBody>
      </p:sp>
      <p:pic>
        <p:nvPicPr>
          <p:cNvPr id="5" name="Picture 4" descr="Screenshot of the add service endpoints pane">
            <a:extLst>
              <a:ext uri="{FF2B5EF4-FFF2-40B4-BE49-F238E27FC236}">
                <a16:creationId xmlns:a16="http://schemas.microsoft.com/office/drawing/2014/main" id="{B351C1EC-CC57-4904-869B-23D2C6B310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33782" y="1385575"/>
            <a:ext cx="3309938" cy="4588188"/>
          </a:xfrm>
          <a:prstGeom prst="rect">
            <a:avLst/>
          </a:prstGeom>
          <a:ln>
            <a:noFill/>
          </a:ln>
        </p:spPr>
      </p:pic>
      <p:sp>
        <p:nvSpPr>
          <p:cNvPr id="6" name="Rectangle 5">
            <a:extLst>
              <a:ext uri="{FF2B5EF4-FFF2-40B4-BE49-F238E27FC236}">
                <a16:creationId xmlns:a16="http://schemas.microsoft.com/office/drawing/2014/main" id="{FEFF7C38-987C-4DBB-8D5F-5EC3655BF562}"/>
              </a:ext>
              <a:ext uri="{C183D7F6-B498-43B3-948B-1728B52AA6E4}">
                <adec:decorative xmlns:adec="http://schemas.microsoft.com/office/drawing/2017/decorative" val="1"/>
              </a:ext>
            </a:extLst>
          </p:cNvPr>
          <p:cNvSpPr/>
          <p:nvPr/>
        </p:nvSpPr>
        <p:spPr bwMode="auto">
          <a:xfrm>
            <a:off x="6731000" y="1192213"/>
            <a:ext cx="5278437" cy="4781550"/>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Tree>
    <p:extLst>
      <p:ext uri="{BB962C8B-B14F-4D97-AF65-F5344CB8AC3E}">
        <p14:creationId xmlns:p14="http://schemas.microsoft.com/office/powerpoint/2010/main" val="1522066843"/>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8DC09-5266-4087-96CA-B5D189023FEA}"/>
              </a:ext>
            </a:extLst>
          </p:cNvPr>
          <p:cNvSpPr>
            <a:spLocks noGrp="1"/>
          </p:cNvSpPr>
          <p:nvPr>
            <p:ph type="title"/>
          </p:nvPr>
        </p:nvSpPr>
        <p:spPr/>
        <p:txBody>
          <a:bodyPr/>
          <a:lstStyle/>
          <a:p>
            <a:r>
              <a:rPr lang="en-US" dirty="0"/>
              <a:t>Identify Private Link Uses</a:t>
            </a:r>
          </a:p>
        </p:txBody>
      </p:sp>
      <p:sp>
        <p:nvSpPr>
          <p:cNvPr id="3" name="Rectangle 2">
            <a:extLst>
              <a:ext uri="{FF2B5EF4-FFF2-40B4-BE49-F238E27FC236}">
                <a16:creationId xmlns:a16="http://schemas.microsoft.com/office/drawing/2014/main" id="{BC899DB6-F872-4B75-86CE-F63B1E3B0235}"/>
              </a:ext>
              <a:ext uri="{C183D7F6-B498-43B3-948B-1728B52AA6E4}">
                <adec:decorative xmlns:adec="http://schemas.microsoft.com/office/drawing/2017/decorative" val="1"/>
              </a:ext>
            </a:extLst>
          </p:cNvPr>
          <p:cNvSpPr/>
          <p:nvPr/>
        </p:nvSpPr>
        <p:spPr bwMode="auto">
          <a:xfrm>
            <a:off x="427038" y="1192213"/>
            <a:ext cx="11582400" cy="3675062"/>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9" name="Picture 3" descr="An Azure Private Link connects a NSG Private endpoint with SQL database. A direct connection is cancel out ">
            <a:extLst>
              <a:ext uri="{FF2B5EF4-FFF2-40B4-BE49-F238E27FC236}">
                <a16:creationId xmlns:a16="http://schemas.microsoft.com/office/drawing/2014/main" id="{F6120E21-C10F-4AC2-9548-66DFF782CB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4230" y="1310422"/>
            <a:ext cx="9748016" cy="3476742"/>
          </a:xfrm>
          <a:prstGeom prst="rect">
            <a:avLst/>
          </a:prstGeom>
        </p:spPr>
      </p:pic>
      <p:sp>
        <p:nvSpPr>
          <p:cNvPr id="5" name="Freeform: Shape 4">
            <a:extLst>
              <a:ext uri="{FF2B5EF4-FFF2-40B4-BE49-F238E27FC236}">
                <a16:creationId xmlns:a16="http://schemas.microsoft.com/office/drawing/2014/main" id="{4B1EAF5E-A4C6-414F-8635-53DB5D06089A}"/>
              </a:ext>
            </a:extLst>
          </p:cNvPr>
          <p:cNvSpPr/>
          <p:nvPr/>
        </p:nvSpPr>
        <p:spPr>
          <a:xfrm>
            <a:off x="427038" y="5043544"/>
            <a:ext cx="3749040" cy="1318202"/>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dirty="0">
                <a:solidFill>
                  <a:schemeClr val="tx1"/>
                </a:solidFill>
                <a:cs typeface="Segoe UI Semilight"/>
              </a:rPr>
              <a:t>Private connectivity to services on Azure. Traffic remains on the Microsoft network, with</a:t>
            </a:r>
            <a:br>
              <a:rPr lang="en-US" sz="2000" dirty="0">
                <a:solidFill>
                  <a:schemeClr val="tx1"/>
                </a:solidFill>
                <a:cs typeface="Segoe UI Semilight"/>
              </a:rPr>
            </a:br>
            <a:r>
              <a:rPr lang="en-US" sz="2000" dirty="0">
                <a:solidFill>
                  <a:schemeClr val="tx1"/>
                </a:solidFill>
                <a:cs typeface="Segoe UI Semilight"/>
              </a:rPr>
              <a:t>no public internet access</a:t>
            </a:r>
          </a:p>
        </p:txBody>
      </p:sp>
      <p:sp>
        <p:nvSpPr>
          <p:cNvPr id="6" name="Freeform: Shape 5">
            <a:extLst>
              <a:ext uri="{FF2B5EF4-FFF2-40B4-BE49-F238E27FC236}">
                <a16:creationId xmlns:a16="http://schemas.microsoft.com/office/drawing/2014/main" id="{4215F9F2-831F-4D82-A70C-DBBFCFFDE57F}"/>
              </a:ext>
            </a:extLst>
          </p:cNvPr>
          <p:cNvSpPr/>
          <p:nvPr/>
        </p:nvSpPr>
        <p:spPr>
          <a:xfrm>
            <a:off x="4344510" y="5043544"/>
            <a:ext cx="3749040" cy="1318202"/>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a:solidFill>
                  <a:schemeClr val="tx1"/>
                </a:solidFill>
                <a:cs typeface="Segoe UI Semilight"/>
              </a:rPr>
              <a:t>Integration with on-premises and peered networks</a:t>
            </a:r>
          </a:p>
        </p:txBody>
      </p:sp>
      <p:sp>
        <p:nvSpPr>
          <p:cNvPr id="4" name="Freeform: Shape 3">
            <a:extLst>
              <a:ext uri="{FF2B5EF4-FFF2-40B4-BE49-F238E27FC236}">
                <a16:creationId xmlns:a16="http://schemas.microsoft.com/office/drawing/2014/main" id="{1AB74C13-9E21-4897-8227-D25D4A95FB0E}"/>
              </a:ext>
            </a:extLst>
          </p:cNvPr>
          <p:cNvSpPr/>
          <p:nvPr/>
        </p:nvSpPr>
        <p:spPr>
          <a:xfrm>
            <a:off x="8261983" y="5043544"/>
            <a:ext cx="3749040" cy="1318202"/>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a:solidFill>
                  <a:schemeClr val="tx1"/>
                </a:solidFill>
                <a:cs typeface="Segoe UI Semilight"/>
              </a:rPr>
              <a:t>In the event of a security incident within your network, only the mapped resource would be accessible</a:t>
            </a:r>
          </a:p>
        </p:txBody>
      </p:sp>
    </p:spTree>
    <p:extLst>
      <p:ext uri="{BB962C8B-B14F-4D97-AF65-F5344CB8AC3E}">
        <p14:creationId xmlns:p14="http://schemas.microsoft.com/office/powerpoint/2010/main" val="2356673596"/>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solidFill>
                  <a:schemeClr val="tx1"/>
                </a:solidFill>
              </a:rPr>
              <a:t>Summary and Resources – Configure Network Routing and Endpoints</a:t>
            </a:r>
          </a:p>
        </p:txBody>
      </p:sp>
      <p:sp>
        <p:nvSpPr>
          <p:cNvPr id="3" name="Rectangle 2">
            <a:extLst>
              <a:ext uri="{FF2B5EF4-FFF2-40B4-BE49-F238E27FC236}">
                <a16:creationId xmlns:a16="http://schemas.microsoft.com/office/drawing/2014/main" id="{C986EA34-AF94-4FFE-ADB1-DD7F73179098}"/>
              </a:ext>
            </a:extLst>
          </p:cNvPr>
          <p:cNvSpPr/>
          <p:nvPr/>
        </p:nvSpPr>
        <p:spPr bwMode="auto">
          <a:xfrm>
            <a:off x="427039" y="1573358"/>
            <a:ext cx="4297362"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spcBef>
                <a:spcPts val="600"/>
              </a:spcBef>
            </a:pPr>
            <a:r>
              <a:rPr lang="en-US" sz="2000" dirty="0">
                <a:solidFill>
                  <a:schemeClr val="bg1"/>
                </a:solidFill>
                <a:latin typeface="+mj-lt"/>
              </a:rPr>
              <a:t>Knowledge Check Questions</a:t>
            </a:r>
          </a:p>
        </p:txBody>
      </p:sp>
      <p:sp>
        <p:nvSpPr>
          <p:cNvPr id="4" name="Rectangle 3">
            <a:extLst>
              <a:ext uri="{FF2B5EF4-FFF2-40B4-BE49-F238E27FC236}">
                <a16:creationId xmlns:a16="http://schemas.microsoft.com/office/drawing/2014/main" id="{23324CE0-D292-4187-AEF5-01EFFB0CE5F5}"/>
              </a:ext>
            </a:extLst>
          </p:cNvPr>
          <p:cNvSpPr/>
          <p:nvPr/>
        </p:nvSpPr>
        <p:spPr bwMode="auto">
          <a:xfrm>
            <a:off x="4876800" y="1573358"/>
            <a:ext cx="7132144"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spcBef>
                <a:spcPts val="600"/>
              </a:spcBef>
            </a:pPr>
            <a:r>
              <a:rPr lang="en-US" sz="2000">
                <a:solidFill>
                  <a:schemeClr val="bg1"/>
                </a:solidFill>
                <a:latin typeface="+mj-lt"/>
              </a:rPr>
              <a:t>Microsoft Learn Modules (docs.microsoft.com/Learn)</a:t>
            </a:r>
          </a:p>
        </p:txBody>
      </p:sp>
      <p:sp>
        <p:nvSpPr>
          <p:cNvPr id="5" name="Rectangle 4">
            <a:extLst>
              <a:ext uri="{FF2B5EF4-FFF2-40B4-BE49-F238E27FC236}">
                <a16:creationId xmlns:a16="http://schemas.microsoft.com/office/drawing/2014/main" id="{8706B694-8AD6-40E0-B2E4-B2B2A1F1415D}"/>
              </a:ext>
            </a:extLst>
          </p:cNvPr>
          <p:cNvSpPr/>
          <p:nvPr/>
        </p:nvSpPr>
        <p:spPr>
          <a:xfrm>
            <a:off x="4877294" y="2342169"/>
            <a:ext cx="7132144" cy="82296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37160" rIns="182880" bIns="137160" numCol="1" spcCol="1270" anchor="ctr" anchorCtr="0">
            <a:noAutofit/>
          </a:bodyPr>
          <a:lstStyle/>
          <a:p>
            <a:pPr marL="0" lvl="1"/>
            <a:r>
              <a:rPr lang="en-US" sz="2000">
                <a:solidFill>
                  <a:schemeClr val="tx1"/>
                </a:solidFill>
              </a:rPr>
              <a:t>Manage and control traffic flow in your Azure deployment</a:t>
            </a:r>
            <a:br>
              <a:rPr lang="en-US" sz="2000">
                <a:solidFill>
                  <a:schemeClr val="tx1"/>
                </a:solidFill>
              </a:rPr>
            </a:br>
            <a:r>
              <a:rPr lang="en-US" sz="2000">
                <a:solidFill>
                  <a:schemeClr val="tx1"/>
                </a:solidFill>
              </a:rPr>
              <a:t>with routes</a:t>
            </a:r>
          </a:p>
        </p:txBody>
      </p:sp>
      <p:cxnSp>
        <p:nvCxnSpPr>
          <p:cNvPr id="6" name="Straight Connector 5">
            <a:extLst>
              <a:ext uri="{FF2B5EF4-FFF2-40B4-BE49-F238E27FC236}">
                <a16:creationId xmlns:a16="http://schemas.microsoft.com/office/drawing/2014/main" id="{B75DB14D-3BDA-4D23-A7F7-71F061EAA6F8}"/>
              </a:ext>
              <a:ext uri="{C183D7F6-B498-43B3-948B-1728B52AA6E4}">
                <adec:decorative xmlns:adec="http://schemas.microsoft.com/office/drawing/2017/decorative" val="1"/>
              </a:ext>
            </a:extLst>
          </p:cNvPr>
          <p:cNvCxnSpPr>
            <a:cxnSpLocks/>
          </p:cNvCxnSpPr>
          <p:nvPr/>
        </p:nvCxnSpPr>
        <p:spPr>
          <a:xfrm>
            <a:off x="4877294" y="3293860"/>
            <a:ext cx="7132144"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0FA55D17-1DC9-43F6-8BC9-16D44769821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11927" y="3007704"/>
            <a:ext cx="1494645" cy="2173707"/>
          </a:xfrm>
          <a:prstGeom prst="rect">
            <a:avLst/>
          </a:prstGeom>
        </p:spPr>
      </p:pic>
    </p:spTree>
    <p:extLst>
      <p:ext uri="{BB962C8B-B14F-4D97-AF65-F5344CB8AC3E}">
        <p14:creationId xmlns:p14="http://schemas.microsoft.com/office/powerpoint/2010/main" val="2453630756"/>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t>Lesson 02: Configure Azure Load Balancer</a:t>
            </a:r>
          </a:p>
        </p:txBody>
      </p:sp>
      <p:pic>
        <p:nvPicPr>
          <p:cNvPr id="3" name="Picture 2" descr="Icon of two people">
            <a:extLst>
              <a:ext uri="{FF2B5EF4-FFF2-40B4-BE49-F238E27FC236}">
                <a16:creationId xmlns:a16="http://schemas.microsoft.com/office/drawing/2014/main" id="{76E22036-41D3-45E5-8F45-302FFB07302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72699" y="2768203"/>
            <a:ext cx="1419603" cy="1419603"/>
          </a:xfrm>
          <a:prstGeom prst="rect">
            <a:avLst/>
          </a:prstGeom>
        </p:spPr>
      </p:pic>
    </p:spTree>
    <p:extLst>
      <p:ext uri="{BB962C8B-B14F-4D97-AF65-F5344CB8AC3E}">
        <p14:creationId xmlns:p14="http://schemas.microsoft.com/office/powerpoint/2010/main" val="2228867675"/>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8FD67-B9CE-464C-BEFD-D97DA798FC3B}"/>
              </a:ext>
            </a:extLst>
          </p:cNvPr>
          <p:cNvSpPr>
            <a:spLocks noGrp="1"/>
          </p:cNvSpPr>
          <p:nvPr>
            <p:ph type="title"/>
          </p:nvPr>
        </p:nvSpPr>
        <p:spPr>
          <a:xfrm>
            <a:off x="465139" y="2676526"/>
            <a:ext cx="2506662" cy="1641475"/>
          </a:xfrm>
        </p:spPr>
        <p:txBody>
          <a:bodyPr/>
          <a:lstStyle/>
          <a:p>
            <a:r>
              <a:rPr lang="en-US" dirty="0"/>
              <a:t>Configure Azure Load Balancer Introduction</a:t>
            </a:r>
          </a:p>
        </p:txBody>
      </p:sp>
      <p:sp>
        <p:nvSpPr>
          <p:cNvPr id="62" name="Rectangle 61">
            <a:extLst>
              <a:ext uri="{FF2B5EF4-FFF2-40B4-BE49-F238E27FC236}">
                <a16:creationId xmlns:a16="http://schemas.microsoft.com/office/drawing/2014/main" id="{6910DC23-E514-44C9-938A-8DB55BE61C8A}"/>
              </a:ext>
            </a:extLst>
          </p:cNvPr>
          <p:cNvSpPr/>
          <p:nvPr/>
        </p:nvSpPr>
        <p:spPr bwMode="auto">
          <a:xfrm>
            <a:off x="4439591" y="574300"/>
            <a:ext cx="4427709" cy="30977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dirty="0">
                <a:solidFill>
                  <a:schemeClr val="tx1"/>
                </a:solidFill>
              </a:rPr>
              <a:t>Determine Azure Load Balancer Uses</a:t>
            </a:r>
          </a:p>
        </p:txBody>
      </p:sp>
      <p:sp>
        <p:nvSpPr>
          <p:cNvPr id="64" name="Rectangle 63">
            <a:extLst>
              <a:ext uri="{FF2B5EF4-FFF2-40B4-BE49-F238E27FC236}">
                <a16:creationId xmlns:a16="http://schemas.microsoft.com/office/drawing/2014/main" id="{5B79419B-858C-46CF-A97D-22C8990D1CE4}"/>
              </a:ext>
            </a:extLst>
          </p:cNvPr>
          <p:cNvSpPr/>
          <p:nvPr/>
        </p:nvSpPr>
        <p:spPr bwMode="auto">
          <a:xfrm>
            <a:off x="4439592" y="1130631"/>
            <a:ext cx="4126626" cy="53678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dirty="0">
                <a:solidFill>
                  <a:schemeClr val="tx1"/>
                </a:solidFill>
              </a:rPr>
              <a:t>Implement a Public Load Balancer</a:t>
            </a:r>
          </a:p>
        </p:txBody>
      </p:sp>
      <p:sp>
        <p:nvSpPr>
          <p:cNvPr id="66" name="Rectangle 65">
            <a:extLst>
              <a:ext uri="{FF2B5EF4-FFF2-40B4-BE49-F238E27FC236}">
                <a16:creationId xmlns:a16="http://schemas.microsoft.com/office/drawing/2014/main" id="{BCE0F158-4D62-4754-A300-05DFA2E4E827}"/>
              </a:ext>
            </a:extLst>
          </p:cNvPr>
          <p:cNvSpPr/>
          <p:nvPr/>
        </p:nvSpPr>
        <p:spPr bwMode="auto">
          <a:xfrm>
            <a:off x="4439591" y="1756131"/>
            <a:ext cx="4884909" cy="5367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dirty="0">
                <a:solidFill>
                  <a:schemeClr val="tx1"/>
                </a:solidFill>
              </a:rPr>
              <a:t>Implement an Internal Load Balancer</a:t>
            </a:r>
          </a:p>
        </p:txBody>
      </p:sp>
      <p:sp>
        <p:nvSpPr>
          <p:cNvPr id="68" name="Rectangle 67">
            <a:extLst>
              <a:ext uri="{FF2B5EF4-FFF2-40B4-BE49-F238E27FC236}">
                <a16:creationId xmlns:a16="http://schemas.microsoft.com/office/drawing/2014/main" id="{F9FF5883-8AEB-475E-B323-B1BD4CF10898}"/>
              </a:ext>
            </a:extLst>
          </p:cNvPr>
          <p:cNvSpPr/>
          <p:nvPr/>
        </p:nvSpPr>
        <p:spPr bwMode="auto">
          <a:xfrm>
            <a:off x="4439592" y="2460668"/>
            <a:ext cx="4427708" cy="54721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444500">
              <a:spcBef>
                <a:spcPct val="0"/>
              </a:spcBef>
              <a:spcAft>
                <a:spcPct val="35000"/>
              </a:spcAft>
            </a:pPr>
            <a:r>
              <a:rPr lang="en-US" sz="2000" dirty="0">
                <a:solidFill>
                  <a:schemeClr val="tx1"/>
                </a:solidFill>
              </a:rPr>
              <a:t>Determine Load Balancer SKUs</a:t>
            </a:r>
          </a:p>
        </p:txBody>
      </p:sp>
      <p:sp>
        <p:nvSpPr>
          <p:cNvPr id="70" name="Rectangle 69">
            <a:extLst>
              <a:ext uri="{FF2B5EF4-FFF2-40B4-BE49-F238E27FC236}">
                <a16:creationId xmlns:a16="http://schemas.microsoft.com/office/drawing/2014/main" id="{F4748A1B-4B96-4E46-9902-1DB919FC16C2}"/>
              </a:ext>
            </a:extLst>
          </p:cNvPr>
          <p:cNvSpPr/>
          <p:nvPr/>
        </p:nvSpPr>
        <p:spPr bwMode="auto">
          <a:xfrm>
            <a:off x="4439592" y="3089477"/>
            <a:ext cx="2567894" cy="56493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dirty="0">
                <a:solidFill>
                  <a:schemeClr val="tx1"/>
                </a:solidFill>
              </a:rPr>
              <a:t>Create Backend Pools</a:t>
            </a:r>
          </a:p>
        </p:txBody>
      </p:sp>
      <p:sp>
        <p:nvSpPr>
          <p:cNvPr id="72" name="Rectangle 71">
            <a:extLst>
              <a:ext uri="{FF2B5EF4-FFF2-40B4-BE49-F238E27FC236}">
                <a16:creationId xmlns:a16="http://schemas.microsoft.com/office/drawing/2014/main" id="{404FC5B0-B117-404A-8036-054ACA3A2A58}"/>
              </a:ext>
            </a:extLst>
          </p:cNvPr>
          <p:cNvSpPr/>
          <p:nvPr/>
        </p:nvSpPr>
        <p:spPr bwMode="auto">
          <a:xfrm>
            <a:off x="4439592" y="3712006"/>
            <a:ext cx="3580216" cy="53678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dirty="0">
                <a:solidFill>
                  <a:schemeClr val="tx1"/>
                </a:solidFill>
              </a:rPr>
              <a:t>Create Load Balancer Rules</a:t>
            </a:r>
          </a:p>
        </p:txBody>
      </p:sp>
      <p:sp>
        <p:nvSpPr>
          <p:cNvPr id="74" name="Rectangle 73">
            <a:extLst>
              <a:ext uri="{FF2B5EF4-FFF2-40B4-BE49-F238E27FC236}">
                <a16:creationId xmlns:a16="http://schemas.microsoft.com/office/drawing/2014/main" id="{2BF73157-176D-43D7-9500-124DE104B0C3}"/>
              </a:ext>
            </a:extLst>
          </p:cNvPr>
          <p:cNvSpPr/>
          <p:nvPr/>
        </p:nvSpPr>
        <p:spPr bwMode="auto">
          <a:xfrm>
            <a:off x="4439592" y="4360173"/>
            <a:ext cx="3580216" cy="5367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dirty="0">
                <a:solidFill>
                  <a:schemeClr val="tx1"/>
                </a:solidFill>
              </a:rPr>
              <a:t>Configure Session Persistence</a:t>
            </a:r>
          </a:p>
        </p:txBody>
      </p:sp>
      <p:sp>
        <p:nvSpPr>
          <p:cNvPr id="76" name="Rectangle 75">
            <a:extLst>
              <a:ext uri="{FF2B5EF4-FFF2-40B4-BE49-F238E27FC236}">
                <a16:creationId xmlns:a16="http://schemas.microsoft.com/office/drawing/2014/main" id="{BEA1567A-D1C2-4C33-B80C-943C1F017622}"/>
              </a:ext>
            </a:extLst>
          </p:cNvPr>
          <p:cNvSpPr/>
          <p:nvPr/>
        </p:nvSpPr>
        <p:spPr bwMode="auto">
          <a:xfrm>
            <a:off x="4439592" y="5000448"/>
            <a:ext cx="2567894" cy="46363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dirty="0">
                <a:solidFill>
                  <a:schemeClr val="tx1"/>
                </a:solidFill>
              </a:rPr>
              <a:t>Create Health Probes</a:t>
            </a:r>
          </a:p>
        </p:txBody>
      </p:sp>
      <p:grpSp>
        <p:nvGrpSpPr>
          <p:cNvPr id="4" name="Group 3">
            <a:extLst>
              <a:ext uri="{FF2B5EF4-FFF2-40B4-BE49-F238E27FC236}">
                <a16:creationId xmlns:a16="http://schemas.microsoft.com/office/drawing/2014/main" id="{D3336EFF-7C36-4C2D-81AA-FDC36CB734C9}"/>
              </a:ext>
              <a:ext uri="{C183D7F6-B498-43B3-948B-1728B52AA6E4}">
                <adec:decorative xmlns:adec="http://schemas.microsoft.com/office/drawing/2017/decorative" val="1"/>
              </a:ext>
            </a:extLst>
          </p:cNvPr>
          <p:cNvGrpSpPr/>
          <p:nvPr/>
        </p:nvGrpSpPr>
        <p:grpSpPr>
          <a:xfrm>
            <a:off x="3707176" y="461188"/>
            <a:ext cx="536783" cy="5591285"/>
            <a:chOff x="3682792" y="570916"/>
            <a:chExt cx="536783" cy="5591285"/>
          </a:xfrm>
        </p:grpSpPr>
        <p:pic>
          <p:nvPicPr>
            <p:cNvPr id="15" name="Picture 14" descr="Icon of a four dot connected with line to form a chart">
              <a:extLst>
                <a:ext uri="{FF2B5EF4-FFF2-40B4-BE49-F238E27FC236}">
                  <a16:creationId xmlns:a16="http://schemas.microsoft.com/office/drawing/2014/main" id="{05F269ED-2E7E-4515-9C73-02F40ED030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82792" y="570916"/>
              <a:ext cx="536783" cy="535994"/>
            </a:xfrm>
            <a:prstGeom prst="rect">
              <a:avLst/>
            </a:prstGeom>
          </p:spPr>
        </p:pic>
        <p:pic>
          <p:nvPicPr>
            <p:cNvPr id="14" name="Picture 13" descr="Icon of two person">
              <a:extLst>
                <a:ext uri="{FF2B5EF4-FFF2-40B4-BE49-F238E27FC236}">
                  <a16:creationId xmlns:a16="http://schemas.microsoft.com/office/drawing/2014/main" id="{16789A6D-E429-4E89-A77E-57954A1A983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82792" y="1240360"/>
              <a:ext cx="536783" cy="536783"/>
            </a:xfrm>
            <a:prstGeom prst="rect">
              <a:avLst/>
            </a:prstGeom>
          </p:spPr>
        </p:pic>
        <p:pic>
          <p:nvPicPr>
            <p:cNvPr id="13" name="Picture 12" descr="Icon of books stacked together">
              <a:extLst>
                <a:ext uri="{FF2B5EF4-FFF2-40B4-BE49-F238E27FC236}">
                  <a16:creationId xmlns:a16="http://schemas.microsoft.com/office/drawing/2014/main" id="{E933B203-2E92-4753-A4F5-39B6D950547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82792" y="1910593"/>
              <a:ext cx="536783" cy="536783"/>
            </a:xfrm>
            <a:prstGeom prst="rect">
              <a:avLst/>
            </a:prstGeom>
          </p:spPr>
        </p:pic>
        <p:pic>
          <p:nvPicPr>
            <p:cNvPr id="12" name="Picture 11" descr="Icon of circles in the form of an organizational chart">
              <a:extLst>
                <a:ext uri="{FF2B5EF4-FFF2-40B4-BE49-F238E27FC236}">
                  <a16:creationId xmlns:a16="http://schemas.microsoft.com/office/drawing/2014/main" id="{C2962047-FC37-4D8B-BC3D-30A0900C2B5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82792" y="2580826"/>
              <a:ext cx="536783" cy="536783"/>
            </a:xfrm>
            <a:prstGeom prst="rect">
              <a:avLst/>
            </a:prstGeom>
          </p:spPr>
        </p:pic>
        <p:pic>
          <p:nvPicPr>
            <p:cNvPr id="50" name="Picture 49" descr="Icon of chart with different colours">
              <a:extLst>
                <a:ext uri="{FF2B5EF4-FFF2-40B4-BE49-F238E27FC236}">
                  <a16:creationId xmlns:a16="http://schemas.microsoft.com/office/drawing/2014/main" id="{AB742D56-179A-4035-B698-E241DA8F658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07502" y="3251059"/>
              <a:ext cx="487363" cy="486646"/>
            </a:xfrm>
            <a:prstGeom prst="rect">
              <a:avLst/>
            </a:prstGeom>
          </p:spPr>
        </p:pic>
        <p:pic>
          <p:nvPicPr>
            <p:cNvPr id="49" name="Picture 48" descr="Icon of document with checkmark">
              <a:extLst>
                <a:ext uri="{FF2B5EF4-FFF2-40B4-BE49-F238E27FC236}">
                  <a16:creationId xmlns:a16="http://schemas.microsoft.com/office/drawing/2014/main" id="{F5F41B73-BA0B-4B3D-AD26-824531F11D6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707502" y="4491968"/>
              <a:ext cx="487363" cy="487363"/>
            </a:xfrm>
            <a:prstGeom prst="rect">
              <a:avLst/>
            </a:prstGeom>
          </p:spPr>
        </p:pic>
        <p:pic>
          <p:nvPicPr>
            <p:cNvPr id="19" name="Picture 18" descr="Icon of a whiteboard with a cloud symbol drawn on it">
              <a:extLst>
                <a:ext uri="{FF2B5EF4-FFF2-40B4-BE49-F238E27FC236}">
                  <a16:creationId xmlns:a16="http://schemas.microsoft.com/office/drawing/2014/main" id="{C668891A-59D3-493A-B11B-AFBCFBC063E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707502" y="3871155"/>
              <a:ext cx="487363" cy="487363"/>
            </a:xfrm>
            <a:prstGeom prst="rect">
              <a:avLst/>
            </a:prstGeom>
          </p:spPr>
        </p:pic>
        <p:pic>
          <p:nvPicPr>
            <p:cNvPr id="17" name="Picture 16" descr="Icon of a person with a triangle and cross on top">
              <a:extLst>
                <a:ext uri="{FF2B5EF4-FFF2-40B4-BE49-F238E27FC236}">
                  <a16:creationId xmlns:a16="http://schemas.microsoft.com/office/drawing/2014/main" id="{2B7BAFE6-8B29-4CFB-8D34-E871CE073D1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707502" y="5112781"/>
              <a:ext cx="487363" cy="487363"/>
            </a:xfrm>
            <a:prstGeom prst="rect">
              <a:avLst/>
            </a:prstGeom>
          </p:spPr>
        </p:pic>
        <p:grpSp>
          <p:nvGrpSpPr>
            <p:cNvPr id="20" name="Group 19">
              <a:extLst>
                <a:ext uri="{FF2B5EF4-FFF2-40B4-BE49-F238E27FC236}">
                  <a16:creationId xmlns:a16="http://schemas.microsoft.com/office/drawing/2014/main" id="{B76ED168-E140-465D-8E49-805C41CC567C}"/>
                </a:ext>
              </a:extLst>
            </p:cNvPr>
            <p:cNvGrpSpPr/>
            <p:nvPr/>
          </p:nvGrpSpPr>
          <p:grpSpPr>
            <a:xfrm>
              <a:off x="3707501" y="5733596"/>
              <a:ext cx="487364" cy="428605"/>
              <a:chOff x="10493727" y="629664"/>
              <a:chExt cx="519000" cy="503150"/>
            </a:xfrm>
          </p:grpSpPr>
          <p:pic>
            <p:nvPicPr>
              <p:cNvPr id="21" name="Picture 20">
                <a:extLst>
                  <a:ext uri="{FF2B5EF4-FFF2-40B4-BE49-F238E27FC236}">
                    <a16:creationId xmlns:a16="http://schemas.microsoft.com/office/drawing/2014/main" id="{E00DC898-EAD5-4229-8E1E-6B66BFB81CC1}"/>
                  </a:ext>
                </a:extLst>
              </p:cNvPr>
              <p:cNvPicPr>
                <a:picLocks noChangeAspect="1"/>
              </p:cNvPicPr>
              <p:nvPr/>
            </p:nvPicPr>
            <p:blipFill>
              <a:blip r:embed="rId11"/>
              <a:stretch>
                <a:fillRect/>
              </a:stretch>
            </p:blipFill>
            <p:spPr>
              <a:xfrm>
                <a:off x="10493727" y="629664"/>
                <a:ext cx="519000" cy="503150"/>
              </a:xfrm>
              <a:prstGeom prst="rect">
                <a:avLst/>
              </a:prstGeom>
            </p:spPr>
          </p:pic>
          <p:grpSp>
            <p:nvGrpSpPr>
              <p:cNvPr id="22" name="Group 21">
                <a:extLst>
                  <a:ext uri="{FF2B5EF4-FFF2-40B4-BE49-F238E27FC236}">
                    <a16:creationId xmlns:a16="http://schemas.microsoft.com/office/drawing/2014/main" id="{1FFDE71B-B77D-47D3-844F-91C83DB17DC6}"/>
                  </a:ext>
                </a:extLst>
              </p:cNvPr>
              <p:cNvGrpSpPr/>
              <p:nvPr/>
            </p:nvGrpSpPr>
            <p:grpSpPr>
              <a:xfrm>
                <a:off x="10604345" y="727773"/>
                <a:ext cx="297764" cy="272864"/>
                <a:chOff x="3876178" y="3413953"/>
                <a:chExt cx="297764" cy="255320"/>
              </a:xfrm>
            </p:grpSpPr>
            <p:sp>
              <p:nvSpPr>
                <p:cNvPr id="23" name="Freeform: Shape 22">
                  <a:extLst>
                    <a:ext uri="{FF2B5EF4-FFF2-40B4-BE49-F238E27FC236}">
                      <a16:creationId xmlns:a16="http://schemas.microsoft.com/office/drawing/2014/main" id="{924D646A-1CF7-4331-BD9C-AEA415222622}"/>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AAAD6A3F-E201-4453-B1FF-B62C818B54DD}"/>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9D5ADE5C-14B5-474A-B3BD-BA98A547A96C}"/>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0B53BCE-BA23-4E1D-B65B-B9316666EC46}"/>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6528C642-F2FA-49A4-973F-8059E7DFAF4A}"/>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2CDC6BA-ACA3-48B6-963B-2F5FA396913D}"/>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0AA85D25-A902-4039-AFA6-F164225D436B}"/>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B23CE476-679B-4BE5-A9BB-4FD701E47EFD}"/>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
        <p:nvSpPr>
          <p:cNvPr id="3" name="Rectangle 2">
            <a:extLst>
              <a:ext uri="{FF2B5EF4-FFF2-40B4-BE49-F238E27FC236}">
                <a16:creationId xmlns:a16="http://schemas.microsoft.com/office/drawing/2014/main" id="{D7160264-A499-4C86-808E-F77E18E842ED}"/>
              </a:ext>
            </a:extLst>
          </p:cNvPr>
          <p:cNvSpPr/>
          <p:nvPr/>
        </p:nvSpPr>
        <p:spPr bwMode="auto">
          <a:xfrm>
            <a:off x="4420056" y="5596005"/>
            <a:ext cx="4602023" cy="46363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dirty="0">
                <a:solidFill>
                  <a:schemeClr val="tx1"/>
                </a:solidFill>
              </a:rPr>
              <a:t>Summary and Resources</a:t>
            </a:r>
          </a:p>
        </p:txBody>
      </p:sp>
    </p:spTree>
    <p:extLst>
      <p:ext uri="{BB962C8B-B14F-4D97-AF65-F5344CB8AC3E}">
        <p14:creationId xmlns:p14="http://schemas.microsoft.com/office/powerpoint/2010/main" val="1202560319"/>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Determine Azure Load Balancer Uses</a:t>
            </a:r>
          </a:p>
        </p:txBody>
      </p:sp>
      <p:sp>
        <p:nvSpPr>
          <p:cNvPr id="3" name="Rectangle 2">
            <a:extLst>
              <a:ext uri="{FF2B5EF4-FFF2-40B4-BE49-F238E27FC236}">
                <a16:creationId xmlns:a16="http://schemas.microsoft.com/office/drawing/2014/main" id="{DDE15DE2-1FE8-4DD7-A146-CCA3772DDF1E}"/>
              </a:ext>
              <a:ext uri="{C183D7F6-B498-43B3-948B-1728B52AA6E4}">
                <adec:decorative xmlns:adec="http://schemas.microsoft.com/office/drawing/2017/decorative" val="1"/>
              </a:ext>
            </a:extLst>
          </p:cNvPr>
          <p:cNvSpPr/>
          <p:nvPr/>
        </p:nvSpPr>
        <p:spPr bwMode="auto">
          <a:xfrm>
            <a:off x="427038" y="1192213"/>
            <a:ext cx="11582400" cy="3684588"/>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14" name="Picture 13" descr="Diagram showing how load balancer works. Left to right. The frontend is exchanging information with the Load Balancer. The Load Balancer is using rules and probes to communicate with the backend">
            <a:extLst>
              <a:ext uri="{FF2B5EF4-FFF2-40B4-BE49-F238E27FC236}">
                <a16:creationId xmlns:a16="http://schemas.microsoft.com/office/drawing/2014/main" id="{841CA3AD-2121-446F-9635-33286B68053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483248" y="1321506"/>
            <a:ext cx="9469980" cy="3426002"/>
          </a:xfrm>
          <a:prstGeom prst="rect">
            <a:avLst/>
          </a:prstGeom>
          <a:noFill/>
        </p:spPr>
      </p:pic>
      <p:sp>
        <p:nvSpPr>
          <p:cNvPr id="4" name="Freeform: Shape 3">
            <a:extLst>
              <a:ext uri="{FF2B5EF4-FFF2-40B4-BE49-F238E27FC236}">
                <a16:creationId xmlns:a16="http://schemas.microsoft.com/office/drawing/2014/main" id="{617DAA27-EBDE-444E-A275-6458DED6EE70}"/>
              </a:ext>
            </a:extLst>
          </p:cNvPr>
          <p:cNvSpPr/>
          <p:nvPr/>
        </p:nvSpPr>
        <p:spPr>
          <a:xfrm>
            <a:off x="427036" y="5050971"/>
            <a:ext cx="3749040" cy="13107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dirty="0">
                <a:solidFill>
                  <a:schemeClr val="tx1"/>
                </a:solidFill>
              </a:rPr>
              <a:t>Distributes inbound traffic</a:t>
            </a:r>
            <a:br>
              <a:rPr lang="en-US" sz="2000" dirty="0">
                <a:solidFill>
                  <a:schemeClr val="tx1"/>
                </a:solidFill>
              </a:rPr>
            </a:br>
            <a:r>
              <a:rPr lang="en-US" sz="2000" dirty="0">
                <a:solidFill>
                  <a:schemeClr val="tx1"/>
                </a:solidFill>
              </a:rPr>
              <a:t>to backend resources using load-balancing rules and health probes</a:t>
            </a:r>
          </a:p>
        </p:txBody>
      </p:sp>
      <p:sp>
        <p:nvSpPr>
          <p:cNvPr id="11" name="Freeform: Shape 10">
            <a:extLst>
              <a:ext uri="{FF2B5EF4-FFF2-40B4-BE49-F238E27FC236}">
                <a16:creationId xmlns:a16="http://schemas.microsoft.com/office/drawing/2014/main" id="{C973C14D-2F6C-40A8-AF11-A5F4C1D31908}"/>
              </a:ext>
            </a:extLst>
          </p:cNvPr>
          <p:cNvSpPr/>
          <p:nvPr/>
        </p:nvSpPr>
        <p:spPr>
          <a:xfrm>
            <a:off x="4344510" y="5050971"/>
            <a:ext cx="3749040" cy="13107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a:solidFill>
                  <a:schemeClr val="tx1"/>
                </a:solidFill>
              </a:rPr>
              <a:t>Can be used for</a:t>
            </a:r>
            <a:br>
              <a:rPr lang="en-US" sz="2000">
                <a:solidFill>
                  <a:schemeClr val="tx1"/>
                </a:solidFill>
              </a:rPr>
            </a:br>
            <a:r>
              <a:rPr lang="en-US" sz="2000">
                <a:solidFill>
                  <a:schemeClr val="tx1"/>
                </a:solidFill>
              </a:rPr>
              <a:t>both inbound/outbound scenarios</a:t>
            </a:r>
          </a:p>
        </p:txBody>
      </p:sp>
      <p:sp>
        <p:nvSpPr>
          <p:cNvPr id="12" name="Freeform: Shape 11">
            <a:extLst>
              <a:ext uri="{FF2B5EF4-FFF2-40B4-BE49-F238E27FC236}">
                <a16:creationId xmlns:a16="http://schemas.microsoft.com/office/drawing/2014/main" id="{058E09A6-8E3E-4698-8D81-09820E158D7F}"/>
              </a:ext>
            </a:extLst>
          </p:cNvPr>
          <p:cNvSpPr/>
          <p:nvPr/>
        </p:nvSpPr>
        <p:spPr>
          <a:xfrm>
            <a:off x="8261983" y="5050971"/>
            <a:ext cx="3749040" cy="13107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a:solidFill>
                  <a:schemeClr val="tx1"/>
                </a:solidFill>
              </a:rPr>
              <a:t>Two types: Public and Internal</a:t>
            </a:r>
          </a:p>
        </p:txBody>
      </p:sp>
    </p:spTree>
    <p:extLst>
      <p:ext uri="{BB962C8B-B14F-4D97-AF65-F5344CB8AC3E}">
        <p14:creationId xmlns:p14="http://schemas.microsoft.com/office/powerpoint/2010/main" val="4201089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Implement a Public Load Balancer</a:t>
            </a:r>
          </a:p>
        </p:txBody>
      </p:sp>
      <p:sp>
        <p:nvSpPr>
          <p:cNvPr id="3" name="Rectangle 2">
            <a:extLst>
              <a:ext uri="{FF2B5EF4-FFF2-40B4-BE49-F238E27FC236}">
                <a16:creationId xmlns:a16="http://schemas.microsoft.com/office/drawing/2014/main" id="{A7300692-307C-41D1-A147-C589172A2DEC}"/>
              </a:ext>
              <a:ext uri="{C183D7F6-B498-43B3-948B-1728B52AA6E4}">
                <adec:decorative xmlns:adec="http://schemas.microsoft.com/office/drawing/2017/decorative" val="1"/>
              </a:ext>
            </a:extLst>
          </p:cNvPr>
          <p:cNvSpPr/>
          <p:nvPr/>
        </p:nvSpPr>
        <p:spPr bwMode="auto">
          <a:xfrm>
            <a:off x="427038" y="1192213"/>
            <a:ext cx="11582400" cy="4020343"/>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7" name="Picture 6" descr="Diagram showing how public load balancer works. Incoming requests on port 80 are sent to  the public load balancer. The LB sends requests on port 80 to three VMs in the web tier subnet">
            <a:extLst>
              <a:ext uri="{FF2B5EF4-FFF2-40B4-BE49-F238E27FC236}">
                <a16:creationId xmlns:a16="http://schemas.microsoft.com/office/drawing/2014/main" id="{33A77C5B-66DC-4DFD-A4BE-5642C631CC5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389753" y="1288969"/>
            <a:ext cx="5656970" cy="3855246"/>
          </a:xfrm>
          <a:prstGeom prst="rect">
            <a:avLst/>
          </a:prstGeom>
          <a:noFill/>
          <a:ln>
            <a:noFill/>
          </a:ln>
        </p:spPr>
      </p:pic>
      <p:sp>
        <p:nvSpPr>
          <p:cNvPr id="4" name="Rectangle 3">
            <a:extLst>
              <a:ext uri="{FF2B5EF4-FFF2-40B4-BE49-F238E27FC236}">
                <a16:creationId xmlns:a16="http://schemas.microsoft.com/office/drawing/2014/main" id="{B9E1D0C8-3094-4534-893D-C266A73D719A}"/>
              </a:ext>
            </a:extLst>
          </p:cNvPr>
          <p:cNvSpPr/>
          <p:nvPr/>
        </p:nvSpPr>
        <p:spPr>
          <a:xfrm>
            <a:off x="427036" y="5381625"/>
            <a:ext cx="5697306" cy="980121"/>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dirty="0">
                <a:solidFill>
                  <a:schemeClr val="tx1"/>
                </a:solidFill>
              </a:rPr>
              <a:t>Maps public IP addresses and port number of incoming traffic to the VM’s private IP address and port number, and vice versa</a:t>
            </a:r>
          </a:p>
        </p:txBody>
      </p:sp>
      <p:sp>
        <p:nvSpPr>
          <p:cNvPr id="5" name="Rectangle 4">
            <a:extLst>
              <a:ext uri="{FF2B5EF4-FFF2-40B4-BE49-F238E27FC236}">
                <a16:creationId xmlns:a16="http://schemas.microsoft.com/office/drawing/2014/main" id="{495EBDCC-9AFF-45E7-957F-3ADEF7DCD526}"/>
              </a:ext>
            </a:extLst>
          </p:cNvPr>
          <p:cNvSpPr/>
          <p:nvPr/>
        </p:nvSpPr>
        <p:spPr>
          <a:xfrm>
            <a:off x="6290676" y="5381625"/>
            <a:ext cx="5718761" cy="980121"/>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dirty="0">
                <a:solidFill>
                  <a:schemeClr val="tx1"/>
                </a:solidFill>
              </a:rPr>
              <a:t>Apply load balancing rules to distribute traffic across VMs or services</a:t>
            </a:r>
          </a:p>
        </p:txBody>
      </p:sp>
    </p:spTree>
    <p:extLst>
      <p:ext uri="{BB962C8B-B14F-4D97-AF65-F5344CB8AC3E}">
        <p14:creationId xmlns:p14="http://schemas.microsoft.com/office/powerpoint/2010/main" val="3505764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Implement an Internal Load Balancer</a:t>
            </a:r>
          </a:p>
        </p:txBody>
      </p:sp>
      <p:sp>
        <p:nvSpPr>
          <p:cNvPr id="4" name="Rectangle 3">
            <a:extLst>
              <a:ext uri="{FF2B5EF4-FFF2-40B4-BE49-F238E27FC236}">
                <a16:creationId xmlns:a16="http://schemas.microsoft.com/office/drawing/2014/main" id="{29C81A2B-B710-47EE-A3D3-05BC3F161E97}"/>
              </a:ext>
            </a:extLst>
          </p:cNvPr>
          <p:cNvSpPr/>
          <p:nvPr/>
        </p:nvSpPr>
        <p:spPr>
          <a:xfrm>
            <a:off x="436562" y="1192213"/>
            <a:ext cx="4678490" cy="1404851"/>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rPr>
              <a:t>Directs traffic only to resources inside a virtual network or that use a VPN to access Azure infrastructure</a:t>
            </a:r>
          </a:p>
        </p:txBody>
      </p:sp>
      <p:sp>
        <p:nvSpPr>
          <p:cNvPr id="5" name="Rectangle 4">
            <a:extLst>
              <a:ext uri="{FF2B5EF4-FFF2-40B4-BE49-F238E27FC236}">
                <a16:creationId xmlns:a16="http://schemas.microsoft.com/office/drawing/2014/main" id="{26C8C970-DBB5-4B3F-8673-A6E46380EFBB}"/>
              </a:ext>
            </a:extLst>
          </p:cNvPr>
          <p:cNvSpPr/>
          <p:nvPr/>
        </p:nvSpPr>
        <p:spPr>
          <a:xfrm>
            <a:off x="436562" y="2894224"/>
            <a:ext cx="4678490" cy="1404851"/>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Frontend IP addresses and virtual networks are never directly exposed to an internet endpoint</a:t>
            </a:r>
          </a:p>
        </p:txBody>
      </p:sp>
      <p:sp>
        <p:nvSpPr>
          <p:cNvPr id="6" name="Rectangle 5">
            <a:extLst>
              <a:ext uri="{FF2B5EF4-FFF2-40B4-BE49-F238E27FC236}">
                <a16:creationId xmlns:a16="http://schemas.microsoft.com/office/drawing/2014/main" id="{D19C102E-2B68-4980-86F8-3FFBCF4FD39B}"/>
              </a:ext>
            </a:extLst>
          </p:cNvPr>
          <p:cNvSpPr/>
          <p:nvPr/>
        </p:nvSpPr>
        <p:spPr>
          <a:xfrm>
            <a:off x="436562" y="4596235"/>
            <a:ext cx="4678490" cy="1765511"/>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rPr>
              <a:t>Enables load balancing within a virtual network, for cross-premises virtual networks, for multi-tier applications, and for line-of-business applications</a:t>
            </a:r>
          </a:p>
        </p:txBody>
      </p:sp>
      <p:sp>
        <p:nvSpPr>
          <p:cNvPr id="3" name="Rectangle 2">
            <a:extLst>
              <a:ext uri="{FF2B5EF4-FFF2-40B4-BE49-F238E27FC236}">
                <a16:creationId xmlns:a16="http://schemas.microsoft.com/office/drawing/2014/main" id="{4DE98120-0062-4BC3-9D92-B7596B225B22}"/>
              </a:ext>
              <a:ext uri="{C183D7F6-B498-43B3-948B-1728B52AA6E4}">
                <adec:decorative xmlns:adec="http://schemas.microsoft.com/office/drawing/2017/decorative" val="1"/>
              </a:ext>
            </a:extLst>
          </p:cNvPr>
          <p:cNvSpPr/>
          <p:nvPr/>
        </p:nvSpPr>
        <p:spPr bwMode="auto">
          <a:xfrm>
            <a:off x="5270500" y="1192214"/>
            <a:ext cx="6738937" cy="5169532"/>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8" name="Picture 7" descr="Diagram showing how an internal load balancer works. Three VMs are shown going through a load balancer to access SQL servers in the database tier subnet. The SQL servers are responding on port 1443">
            <a:extLst>
              <a:ext uri="{FF2B5EF4-FFF2-40B4-BE49-F238E27FC236}">
                <a16:creationId xmlns:a16="http://schemas.microsoft.com/office/drawing/2014/main" id="{D63E445B-D49D-48C0-BE3F-FF286C427B70}"/>
              </a:ext>
            </a:extLst>
          </p:cNvPr>
          <p:cNvPicPr>
            <a:picLocks noChangeAspect="1"/>
          </p:cNvPicPr>
          <p:nvPr/>
        </p:nvPicPr>
        <p:blipFill>
          <a:blip r:embed="rId3"/>
          <a:stretch>
            <a:fillRect/>
          </a:stretch>
        </p:blipFill>
        <p:spPr>
          <a:xfrm>
            <a:off x="5837237" y="1438592"/>
            <a:ext cx="5848350" cy="4676775"/>
          </a:xfrm>
          <a:prstGeom prst="rect">
            <a:avLst/>
          </a:prstGeom>
        </p:spPr>
      </p:pic>
    </p:spTree>
    <p:extLst>
      <p:ext uri="{BB962C8B-B14F-4D97-AF65-F5344CB8AC3E}">
        <p14:creationId xmlns:p14="http://schemas.microsoft.com/office/powerpoint/2010/main" val="3050714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Determine Load Balancer SKUs</a:t>
            </a:r>
          </a:p>
        </p:txBody>
      </p:sp>
      <p:graphicFrame>
        <p:nvGraphicFramePr>
          <p:cNvPr id="2" name="Table 2">
            <a:extLst>
              <a:ext uri="{FF2B5EF4-FFF2-40B4-BE49-F238E27FC236}">
                <a16:creationId xmlns:a16="http://schemas.microsoft.com/office/drawing/2014/main" id="{E0A57C7C-4FD0-44D9-AF5B-5AF5E4ACEDF9}"/>
              </a:ext>
            </a:extLst>
          </p:cNvPr>
          <p:cNvGraphicFramePr>
            <a:graphicFrameLocks noGrp="1"/>
          </p:cNvGraphicFramePr>
          <p:nvPr>
            <p:extLst>
              <p:ext uri="{D42A27DB-BD31-4B8C-83A1-F6EECF244321}">
                <p14:modId xmlns:p14="http://schemas.microsoft.com/office/powerpoint/2010/main" val="1689915902"/>
              </p:ext>
            </p:extLst>
          </p:nvPr>
        </p:nvGraphicFramePr>
        <p:xfrm>
          <a:off x="555626" y="1322386"/>
          <a:ext cx="8064499" cy="4765040"/>
        </p:xfrm>
        <a:graphic>
          <a:graphicData uri="http://schemas.openxmlformats.org/drawingml/2006/table">
            <a:tbl>
              <a:tblPr firstRow="1" bandRow="1">
                <a:tableStyleId>{00A15C55-8517-42AA-B614-E9B94910E393}</a:tableStyleId>
              </a:tblPr>
              <a:tblGrid>
                <a:gridCol w="2246736">
                  <a:extLst>
                    <a:ext uri="{9D8B030D-6E8A-4147-A177-3AD203B41FA5}">
                      <a16:colId xmlns:a16="http://schemas.microsoft.com/office/drawing/2014/main" val="828115051"/>
                    </a:ext>
                  </a:extLst>
                </a:gridCol>
                <a:gridCol w="2512588">
                  <a:extLst>
                    <a:ext uri="{9D8B030D-6E8A-4147-A177-3AD203B41FA5}">
                      <a16:colId xmlns:a16="http://schemas.microsoft.com/office/drawing/2014/main" val="2036691416"/>
                    </a:ext>
                  </a:extLst>
                </a:gridCol>
                <a:gridCol w="3305175">
                  <a:extLst>
                    <a:ext uri="{9D8B030D-6E8A-4147-A177-3AD203B41FA5}">
                      <a16:colId xmlns:a16="http://schemas.microsoft.com/office/drawing/2014/main" val="3335721742"/>
                    </a:ext>
                  </a:extLst>
                </a:gridCol>
              </a:tblGrid>
              <a:tr h="0">
                <a:tc>
                  <a:txBody>
                    <a:bodyPr/>
                    <a:lstStyle/>
                    <a:p>
                      <a:pPr algn="ctr"/>
                      <a:r>
                        <a:rPr lang="en-US" dirty="0"/>
                        <a:t>Feature</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tx2">
                        <a:lumMod val="50000"/>
                      </a:schemeClr>
                    </a:solidFill>
                  </a:tcPr>
                </a:tc>
                <a:tc>
                  <a:txBody>
                    <a:bodyPr/>
                    <a:lstStyle/>
                    <a:p>
                      <a:pPr algn="ctr"/>
                      <a:r>
                        <a:rPr lang="en-US" dirty="0"/>
                        <a:t>Basic SKU</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tx2">
                        <a:lumMod val="50000"/>
                      </a:schemeClr>
                    </a:solidFill>
                  </a:tcPr>
                </a:tc>
                <a:tc>
                  <a:txBody>
                    <a:bodyPr/>
                    <a:lstStyle/>
                    <a:p>
                      <a:pPr algn="ctr"/>
                      <a:r>
                        <a:rPr lang="en-US" dirty="0"/>
                        <a:t>Standard SKU</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tx2">
                        <a:lumMod val="50000"/>
                      </a:schemeClr>
                    </a:solidFill>
                  </a:tcPr>
                </a:tc>
                <a:extLst>
                  <a:ext uri="{0D108BD9-81ED-4DB2-BD59-A6C34878D82A}">
                    <a16:rowId xmlns:a16="http://schemas.microsoft.com/office/drawing/2014/main" val="1009128339"/>
                  </a:ext>
                </a:extLst>
              </a:tr>
              <a:tr h="370840">
                <a:tc>
                  <a:txBody>
                    <a:bodyPr/>
                    <a:lstStyle/>
                    <a:p>
                      <a:r>
                        <a:rPr lang="en-US" dirty="0"/>
                        <a:t>Backend pool</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r>
                        <a:rPr lang="en-US" sz="1800" b="0" i="0" kern="1200" dirty="0">
                          <a:solidFill>
                            <a:schemeClr val="dk1"/>
                          </a:solidFill>
                          <a:effectLst/>
                          <a:latin typeface="+mn-lt"/>
                          <a:ea typeface="+mn-ea"/>
                          <a:cs typeface="+mn-cs"/>
                        </a:rPr>
                        <a:t>Up to 300 instances</a:t>
                      </a:r>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800" b="0" i="0" kern="1200" dirty="0">
                          <a:solidFill>
                            <a:schemeClr val="dk1"/>
                          </a:solidFill>
                          <a:effectLst/>
                          <a:latin typeface="+mn-lt"/>
                          <a:ea typeface="+mn-ea"/>
                          <a:cs typeface="+mn-cs"/>
                        </a:rPr>
                        <a:t>Up to 1000 instances</a:t>
                      </a:r>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601834156"/>
                  </a:ext>
                </a:extLst>
              </a:tr>
              <a:tr h="370840">
                <a:tc>
                  <a:txBody>
                    <a:bodyPr/>
                    <a:lstStyle/>
                    <a:p>
                      <a:r>
                        <a:rPr lang="en-US" dirty="0"/>
                        <a:t>Health probes</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r>
                        <a:rPr lang="en-US" sz="1800" b="0" i="0" kern="1200" dirty="0">
                          <a:solidFill>
                            <a:schemeClr val="dk1"/>
                          </a:solidFill>
                          <a:effectLst/>
                          <a:latin typeface="+mn-lt"/>
                          <a:ea typeface="+mn-ea"/>
                          <a:cs typeface="+mn-cs"/>
                        </a:rPr>
                        <a:t>TCP, HTTP</a:t>
                      </a:r>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800" b="0" i="0" kern="1200" dirty="0">
                          <a:solidFill>
                            <a:schemeClr val="dk1"/>
                          </a:solidFill>
                          <a:effectLst/>
                          <a:latin typeface="+mn-lt"/>
                          <a:ea typeface="+mn-ea"/>
                          <a:cs typeface="+mn-cs"/>
                        </a:rPr>
                        <a:t>TCP, HTTP, HTTPS</a:t>
                      </a:r>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4354189"/>
                  </a:ext>
                </a:extLst>
              </a:tr>
              <a:tr h="370840">
                <a:tc>
                  <a:txBody>
                    <a:bodyPr/>
                    <a:lstStyle/>
                    <a:p>
                      <a:r>
                        <a:rPr lang="en-US" dirty="0"/>
                        <a:t>Availability zones</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r>
                        <a:rPr lang="en-US" sz="1800" b="0" i="0" kern="1200" dirty="0">
                          <a:solidFill>
                            <a:schemeClr val="dk1"/>
                          </a:solidFill>
                          <a:effectLst/>
                          <a:latin typeface="+mn-lt"/>
                          <a:ea typeface="+mn-ea"/>
                          <a:cs typeface="+mn-cs"/>
                        </a:rPr>
                        <a:t>Not available</a:t>
                      </a:r>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800" b="0" i="0" kern="1200" dirty="0">
                          <a:solidFill>
                            <a:schemeClr val="dk1"/>
                          </a:solidFill>
                          <a:effectLst/>
                          <a:latin typeface="+mn-lt"/>
                          <a:ea typeface="+mn-ea"/>
                          <a:cs typeface="+mn-cs"/>
                        </a:rPr>
                        <a:t>Zone-redundant and zonal frontends for inbound and outbound traffic</a:t>
                      </a:r>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914921975"/>
                  </a:ext>
                </a:extLst>
              </a:tr>
              <a:tr h="370840">
                <a:tc>
                  <a:txBody>
                    <a:bodyPr/>
                    <a:lstStyle/>
                    <a:p>
                      <a:r>
                        <a:rPr lang="en-US" dirty="0"/>
                        <a:t>Multiple frontends</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l" fontAlgn="t"/>
                      <a:r>
                        <a:rPr lang="en-US" dirty="0">
                          <a:effectLst/>
                        </a:rPr>
                        <a:t>Inbound only</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dirty="0"/>
                        <a:t>Inbound and outbound</a:t>
                      </a:r>
                    </a:p>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153307403"/>
                  </a:ext>
                </a:extLst>
              </a:tr>
              <a:tr h="370840">
                <a:tc>
                  <a:txBody>
                    <a:bodyPr/>
                    <a:lstStyle/>
                    <a:p>
                      <a:r>
                        <a:rPr lang="en-US" dirty="0"/>
                        <a:t>Secure by default</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r>
                        <a:rPr lang="en-US" sz="1800" b="0" i="0" kern="1200" dirty="0">
                          <a:solidFill>
                            <a:schemeClr val="dk1"/>
                          </a:solidFill>
                          <a:effectLst/>
                          <a:latin typeface="+mn-lt"/>
                          <a:ea typeface="+mn-ea"/>
                          <a:cs typeface="+mn-cs"/>
                        </a:rPr>
                        <a:t>Open by default. NSG optional.</a:t>
                      </a:r>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800" b="0" i="0" kern="1200" dirty="0">
                          <a:solidFill>
                            <a:schemeClr val="dk1"/>
                          </a:solidFill>
                          <a:effectLst/>
                          <a:latin typeface="+mn-lt"/>
                          <a:ea typeface="+mn-ea"/>
                          <a:cs typeface="+mn-cs"/>
                        </a:rPr>
                        <a:t>Closed to inbound flows unless allowed by a NSG. Internal traffic from the virtual network to the internal load balancer is allowed.</a:t>
                      </a:r>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571377115"/>
                  </a:ext>
                </a:extLst>
              </a:tr>
              <a:tr h="370840">
                <a:tc>
                  <a:txBody>
                    <a:bodyPr/>
                    <a:lstStyle/>
                    <a:p>
                      <a:r>
                        <a:rPr lang="en-US" dirty="0"/>
                        <a:t>SLA</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800" b="0" i="0" kern="1200" dirty="0">
                          <a:solidFill>
                            <a:schemeClr val="dk1"/>
                          </a:solidFill>
                          <a:effectLst/>
                          <a:latin typeface="+mn-lt"/>
                          <a:ea typeface="+mn-ea"/>
                          <a:cs typeface="+mn-cs"/>
                        </a:rPr>
                        <a:t>Not available</a:t>
                      </a:r>
                      <a:endParaRPr lang="en-US" dirty="0"/>
                    </a:p>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dirty="0"/>
                        <a:t>99.99%</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404432760"/>
                  </a:ext>
                </a:extLst>
              </a:tr>
            </a:tbl>
          </a:graphicData>
        </a:graphic>
      </p:graphicFrame>
      <p:grpSp>
        <p:nvGrpSpPr>
          <p:cNvPr id="5" name="Group 4" descr="Screenshot of the Load Balancer SKUs Basic and Standard. ">
            <a:extLst>
              <a:ext uri="{FF2B5EF4-FFF2-40B4-BE49-F238E27FC236}">
                <a16:creationId xmlns:a16="http://schemas.microsoft.com/office/drawing/2014/main" id="{81712A3B-9FC4-424F-9A29-D8774F3DDA76}"/>
              </a:ext>
            </a:extLst>
          </p:cNvPr>
          <p:cNvGrpSpPr/>
          <p:nvPr/>
        </p:nvGrpSpPr>
        <p:grpSpPr>
          <a:xfrm>
            <a:off x="8875713" y="1043941"/>
            <a:ext cx="3122612" cy="5171122"/>
            <a:chOff x="8886825" y="1192215"/>
            <a:chExt cx="3122612" cy="5169532"/>
          </a:xfrm>
        </p:grpSpPr>
        <p:sp>
          <p:nvSpPr>
            <p:cNvPr id="16" name="Rectangle 15">
              <a:extLst>
                <a:ext uri="{FF2B5EF4-FFF2-40B4-BE49-F238E27FC236}">
                  <a16:creationId xmlns:a16="http://schemas.microsoft.com/office/drawing/2014/main" id="{17158759-6553-4354-8CBE-48E72E3836EA}"/>
                </a:ext>
                <a:ext uri="{C183D7F6-B498-43B3-948B-1728B52AA6E4}">
                  <adec:decorative xmlns:adec="http://schemas.microsoft.com/office/drawing/2017/decorative" val="1"/>
                </a:ext>
              </a:extLst>
            </p:cNvPr>
            <p:cNvSpPr/>
            <p:nvPr/>
          </p:nvSpPr>
          <p:spPr bwMode="auto">
            <a:xfrm>
              <a:off x="8886825" y="1192215"/>
              <a:ext cx="3122612" cy="5169532"/>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4" name="Picture 3" descr="Screenshot of the Create a load balancer page. The name is lb01. The Region is East US. The Type is Internal. The SKU is Basic. The Virtual Network is vnet01. The subnet is subnet01. The IP address assignment is Dynamic">
              <a:extLst>
                <a:ext uri="{FF2B5EF4-FFF2-40B4-BE49-F238E27FC236}">
                  <a16:creationId xmlns:a16="http://schemas.microsoft.com/office/drawing/2014/main" id="{81FEB804-45B7-4C3D-95E3-1E0E4DE1761C}"/>
                </a:ext>
              </a:extLst>
            </p:cNvPr>
            <p:cNvPicPr>
              <a:picLocks noChangeAspect="1"/>
            </p:cNvPicPr>
            <p:nvPr/>
          </p:nvPicPr>
          <p:blipFill>
            <a:blip r:embed="rId3"/>
            <a:stretch>
              <a:fillRect/>
            </a:stretch>
          </p:blipFill>
          <p:spPr>
            <a:xfrm>
              <a:off x="9156700" y="1418063"/>
              <a:ext cx="2390775" cy="4876800"/>
            </a:xfrm>
            <a:prstGeom prst="rect">
              <a:avLst/>
            </a:prstGeom>
          </p:spPr>
        </p:pic>
      </p:grpSp>
    </p:spTree>
    <p:extLst>
      <p:ext uri="{BB962C8B-B14F-4D97-AF65-F5344CB8AC3E}">
        <p14:creationId xmlns:p14="http://schemas.microsoft.com/office/powerpoint/2010/main" val="216420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Backend Pools</a:t>
            </a:r>
          </a:p>
        </p:txBody>
      </p:sp>
      <p:sp>
        <p:nvSpPr>
          <p:cNvPr id="2" name="Rectangle 1">
            <a:extLst>
              <a:ext uri="{FF2B5EF4-FFF2-40B4-BE49-F238E27FC236}">
                <a16:creationId xmlns:a16="http://schemas.microsoft.com/office/drawing/2014/main" id="{2463C883-F78A-4B30-AD1E-A13AAA5079EA}"/>
              </a:ext>
              <a:ext uri="{C183D7F6-B498-43B3-948B-1728B52AA6E4}">
                <adec:decorative xmlns:adec="http://schemas.microsoft.com/office/drawing/2017/decorative" val="1"/>
              </a:ext>
            </a:extLst>
          </p:cNvPr>
          <p:cNvSpPr/>
          <p:nvPr/>
        </p:nvSpPr>
        <p:spPr bwMode="auto">
          <a:xfrm>
            <a:off x="427038" y="1192213"/>
            <a:ext cx="5594383" cy="4065587"/>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pic>
        <p:nvPicPr>
          <p:cNvPr id="4" name="Picture 3" descr="Screenshot of the backend pool page. The Associated to drop-down is shown with availability set, single virtual machine, and virtual machine scale set">
            <a:extLst>
              <a:ext uri="{FF2B5EF4-FFF2-40B4-BE49-F238E27FC236}">
                <a16:creationId xmlns:a16="http://schemas.microsoft.com/office/drawing/2014/main" id="{9F1A19A7-38C1-4DD0-BECC-557E8029FD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135" y="1870145"/>
            <a:ext cx="5244188" cy="2709722"/>
          </a:xfrm>
          <a:prstGeom prst="rect">
            <a:avLst/>
          </a:prstGeom>
        </p:spPr>
      </p:pic>
      <p:graphicFrame>
        <p:nvGraphicFramePr>
          <p:cNvPr id="3" name="Table 2">
            <a:extLst>
              <a:ext uri="{FF2B5EF4-FFF2-40B4-BE49-F238E27FC236}">
                <a16:creationId xmlns:a16="http://schemas.microsoft.com/office/drawing/2014/main" id="{CBD5C4BE-8142-49FF-AF7E-5D58155D85E5}"/>
              </a:ext>
            </a:extLst>
          </p:cNvPr>
          <p:cNvGraphicFramePr>
            <a:graphicFrameLocks noGrp="1"/>
          </p:cNvGraphicFramePr>
          <p:nvPr>
            <p:extLst>
              <p:ext uri="{D42A27DB-BD31-4B8C-83A1-F6EECF244321}">
                <p14:modId xmlns:p14="http://schemas.microsoft.com/office/powerpoint/2010/main" val="981805146"/>
              </p:ext>
            </p:extLst>
          </p:nvPr>
        </p:nvGraphicFramePr>
        <p:xfrm>
          <a:off x="6196518" y="1192213"/>
          <a:ext cx="5821263" cy="4065585"/>
        </p:xfrm>
        <a:graphic>
          <a:graphicData uri="http://schemas.openxmlformats.org/drawingml/2006/table">
            <a:tbl>
              <a:tblPr firstRow="1" firstCol="1" bandRow="1">
                <a:tableStyleId>{5C22544A-7EE6-4342-B048-85BDC9FD1C3A}</a:tableStyleId>
              </a:tblPr>
              <a:tblGrid>
                <a:gridCol w="1486982">
                  <a:extLst>
                    <a:ext uri="{9D8B030D-6E8A-4147-A177-3AD203B41FA5}">
                      <a16:colId xmlns:a16="http://schemas.microsoft.com/office/drawing/2014/main" val="3188652653"/>
                    </a:ext>
                  </a:extLst>
                </a:gridCol>
                <a:gridCol w="4334281">
                  <a:extLst>
                    <a:ext uri="{9D8B030D-6E8A-4147-A177-3AD203B41FA5}">
                      <a16:colId xmlns:a16="http://schemas.microsoft.com/office/drawing/2014/main" val="1801538278"/>
                    </a:ext>
                  </a:extLst>
                </a:gridCol>
              </a:tblGrid>
              <a:tr h="490629">
                <a:tc>
                  <a:txBody>
                    <a:bodyPr/>
                    <a:lstStyle/>
                    <a:p>
                      <a:pPr marL="0" marR="156845" algn="l"/>
                      <a:r>
                        <a:rPr lang="en-US" sz="2000" b="0">
                          <a:solidFill>
                            <a:schemeClr val="bg1"/>
                          </a:solidFill>
                          <a:effectLst/>
                          <a:latin typeface="+mj-lt"/>
                        </a:rPr>
                        <a:t> SKU</a:t>
                      </a:r>
                      <a:endParaRPr lang="en-US" sz="2000" b="0">
                        <a:solidFill>
                          <a:schemeClr val="bg1"/>
                        </a:solidFill>
                        <a:effectLst/>
                        <a:latin typeface="+mj-lt"/>
                        <a:ea typeface="Times New Roman" panose="02020603050405020304" pitchFamily="18" charset="0"/>
                      </a:endParaRPr>
                    </a:p>
                  </a:txBody>
                  <a:tcPr marL="137160" marR="137160" marT="91440" marB="91440" anchor="ctr">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marL="0" marR="156845" algn="l"/>
                      <a:r>
                        <a:rPr lang="en-US" sz="2000" b="0" kern="1200">
                          <a:solidFill>
                            <a:schemeClr val="bg1"/>
                          </a:solidFill>
                          <a:effectLst/>
                          <a:latin typeface="+mj-lt"/>
                          <a:ea typeface="+mn-ea"/>
                          <a:cs typeface="+mn-cs"/>
                        </a:rPr>
                        <a:t>Backend pool endpoints</a:t>
                      </a:r>
                    </a:p>
                  </a:txBody>
                  <a:tcPr marL="137160" marR="137160" marT="91440" marB="91440" anchor="ctr">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extLst>
                  <a:ext uri="{0D108BD9-81ED-4DB2-BD59-A6C34878D82A}">
                    <a16:rowId xmlns:a16="http://schemas.microsoft.com/office/drawing/2014/main" val="3728697460"/>
                  </a:ext>
                </a:extLst>
              </a:tr>
              <a:tr h="1787478">
                <a:tc>
                  <a:txBody>
                    <a:bodyPr/>
                    <a:lstStyle/>
                    <a:p>
                      <a:pPr marL="0" marR="156845" algn="l"/>
                      <a:r>
                        <a:rPr lang="en-US" sz="2000" b="0">
                          <a:solidFill>
                            <a:schemeClr val="tx1"/>
                          </a:solidFill>
                          <a:effectLst/>
                          <a:latin typeface="+mj-lt"/>
                          <a:ea typeface="Times New Roman" panose="02020603050405020304" pitchFamily="18" charset="0"/>
                        </a:rPr>
                        <a:t>Basic SKU</a:t>
                      </a:r>
                    </a:p>
                  </a:txBody>
                  <a:tcPr marL="137160" marR="0" marT="91440" marB="9144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156845" lvl="0" indent="0" algn="l" defTabSz="932742" rtl="0" eaLnBrk="1" fontAlgn="auto" latinLnBrk="0" hangingPunct="1">
                        <a:lnSpc>
                          <a:spcPct val="100000"/>
                        </a:lnSpc>
                        <a:spcBef>
                          <a:spcPts val="0"/>
                        </a:spcBef>
                        <a:spcAft>
                          <a:spcPts val="0"/>
                        </a:spcAft>
                        <a:buClrTx/>
                        <a:buSzTx/>
                        <a:buFontTx/>
                        <a:buNone/>
                        <a:tabLst/>
                        <a:defRPr/>
                      </a:pPr>
                      <a:r>
                        <a:rPr lang="en-US" sz="2000">
                          <a:solidFill>
                            <a:schemeClr val="tx1"/>
                          </a:solidFill>
                          <a:effectLst/>
                          <a:latin typeface="+mn-lt"/>
                        </a:rPr>
                        <a:t>VMs in a single availability set or VM scale set</a:t>
                      </a:r>
                      <a:endParaRPr lang="en-US" sz="2000">
                        <a:solidFill>
                          <a:schemeClr val="tx1"/>
                        </a:solidFill>
                        <a:effectLst/>
                        <a:latin typeface="+mn-lt"/>
                        <a:ea typeface="Times New Roman" panose="02020603050405020304" pitchFamily="18" charset="0"/>
                      </a:endParaRPr>
                    </a:p>
                  </a:txBody>
                  <a:tcPr marL="137160" marR="137160" marT="91440" marB="9144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702944636"/>
                  </a:ext>
                </a:extLst>
              </a:tr>
              <a:tr h="1787478">
                <a:tc>
                  <a:txBody>
                    <a:bodyPr/>
                    <a:lstStyle/>
                    <a:p>
                      <a:pPr marL="0" marR="156845" algn="l"/>
                      <a:r>
                        <a:rPr lang="en-US" sz="2000" b="0">
                          <a:solidFill>
                            <a:schemeClr val="tx1"/>
                          </a:solidFill>
                          <a:effectLst/>
                          <a:latin typeface="+mj-lt"/>
                          <a:ea typeface="Times New Roman" panose="02020603050405020304" pitchFamily="18" charset="0"/>
                        </a:rPr>
                        <a:t>Standard SKU</a:t>
                      </a: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156845" algn="l"/>
                      <a:r>
                        <a:rPr lang="en-US" sz="2000" dirty="0">
                          <a:solidFill>
                            <a:schemeClr val="tx1"/>
                          </a:solidFill>
                          <a:effectLst/>
                          <a:latin typeface="+mn-lt"/>
                        </a:rPr>
                        <a:t>Any VM in a single virtual network, including a blend of VMs, availability sets, and VM scale sets</a:t>
                      </a:r>
                      <a:endParaRPr lang="en-US" sz="2000" dirty="0">
                        <a:solidFill>
                          <a:schemeClr val="tx1"/>
                        </a:solidFill>
                        <a:effectLst/>
                        <a:latin typeface="+mn-lt"/>
                        <a:ea typeface="Times New Roman" panose="02020603050405020304" pitchFamily="18" charset="0"/>
                      </a:endParaRPr>
                    </a:p>
                  </a:txBody>
                  <a:tcPr marL="137160" marR="137160" marT="91440" marB="9144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858724596"/>
                  </a:ext>
                </a:extLst>
              </a:tr>
            </a:tbl>
          </a:graphicData>
        </a:graphic>
      </p:graphicFrame>
      <p:sp>
        <p:nvSpPr>
          <p:cNvPr id="5" name="Rectangle 4">
            <a:extLst>
              <a:ext uri="{FF2B5EF4-FFF2-40B4-BE49-F238E27FC236}">
                <a16:creationId xmlns:a16="http://schemas.microsoft.com/office/drawing/2014/main" id="{C1280751-2AC1-425E-9DD3-16DD89334B90}"/>
              </a:ext>
            </a:extLst>
          </p:cNvPr>
          <p:cNvSpPr/>
          <p:nvPr/>
        </p:nvSpPr>
        <p:spPr bwMode="auto">
          <a:xfrm>
            <a:off x="424516" y="5406070"/>
            <a:ext cx="11590743" cy="93884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200" dirty="0">
                <a:solidFill>
                  <a:schemeClr val="tx1"/>
                </a:solidFill>
              </a:rPr>
              <a:t>To distribute traffic, a back-end address pool contains the</a:t>
            </a:r>
            <a:br>
              <a:rPr lang="en-US" sz="2200" dirty="0">
                <a:solidFill>
                  <a:schemeClr val="tx1"/>
                </a:solidFill>
              </a:rPr>
            </a:br>
            <a:r>
              <a:rPr lang="en-US" sz="2200" dirty="0">
                <a:solidFill>
                  <a:schemeClr val="tx1"/>
                </a:solidFill>
              </a:rPr>
              <a:t>IP addresses of the virtual NICs that are connected to the load balancer</a:t>
            </a:r>
          </a:p>
        </p:txBody>
      </p:sp>
    </p:spTree>
    <p:extLst>
      <p:ext uri="{BB962C8B-B14F-4D97-AF65-F5344CB8AC3E}">
        <p14:creationId xmlns:p14="http://schemas.microsoft.com/office/powerpoint/2010/main" val="1298209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8FD67-B9CE-464C-BEFD-D97DA798FC3B}"/>
              </a:ext>
            </a:extLst>
          </p:cNvPr>
          <p:cNvSpPr>
            <a:spLocks noGrp="1"/>
          </p:cNvSpPr>
          <p:nvPr>
            <p:ph type="title"/>
          </p:nvPr>
        </p:nvSpPr>
        <p:spPr>
          <a:xfrm>
            <a:off x="465139" y="2881710"/>
            <a:ext cx="2506662" cy="1231106"/>
          </a:xfrm>
        </p:spPr>
        <p:txBody>
          <a:bodyPr/>
          <a:lstStyle/>
          <a:p>
            <a:r>
              <a:rPr lang="en-US" dirty="0"/>
              <a:t>Administer Network Traffic Introduction</a:t>
            </a:r>
          </a:p>
        </p:txBody>
      </p:sp>
      <p:pic>
        <p:nvPicPr>
          <p:cNvPr id="11" name="Picture 10" descr="Icon of four circles interconnected with one another">
            <a:extLst>
              <a:ext uri="{FF2B5EF4-FFF2-40B4-BE49-F238E27FC236}">
                <a16:creationId xmlns:a16="http://schemas.microsoft.com/office/drawing/2014/main" id="{08EE92BD-0DC4-4B11-92B0-4C56574EC6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9422" y="531877"/>
            <a:ext cx="888492" cy="888492"/>
          </a:xfrm>
          <a:prstGeom prst="rect">
            <a:avLst/>
          </a:prstGeom>
        </p:spPr>
      </p:pic>
      <p:sp>
        <p:nvSpPr>
          <p:cNvPr id="34" name="TextBox 33">
            <a:extLst>
              <a:ext uri="{FF2B5EF4-FFF2-40B4-BE49-F238E27FC236}">
                <a16:creationId xmlns:a16="http://schemas.microsoft.com/office/drawing/2014/main" id="{6A4131AC-52CE-4D3E-B409-916150339DE9}"/>
              </a:ext>
            </a:extLst>
          </p:cNvPr>
          <p:cNvSpPr txBox="1"/>
          <p:nvPr/>
        </p:nvSpPr>
        <p:spPr>
          <a:xfrm>
            <a:off x="4643436" y="812657"/>
            <a:ext cx="7327900" cy="307777"/>
          </a:xfrm>
          <a:prstGeom prst="rect">
            <a:avLst/>
          </a:prstGeom>
          <a:noFill/>
        </p:spPr>
        <p:txBody>
          <a:bodyPr wrap="square" lIns="0" tIns="0" rIns="0" bIns="0" rtlCol="0" anchor="ctr">
            <a:noAutofit/>
          </a:bodyPr>
          <a:lstStyle/>
          <a:p>
            <a:pPr>
              <a:spcAft>
                <a:spcPts val="600"/>
              </a:spcAft>
            </a:pPr>
            <a:r>
              <a:rPr lang="en-US" sz="2400" dirty="0"/>
              <a:t>Lesson 01: Configure Network Routing and Endpoints</a:t>
            </a:r>
          </a:p>
        </p:txBody>
      </p:sp>
      <p:cxnSp>
        <p:nvCxnSpPr>
          <p:cNvPr id="18" name="Straight Connector 17">
            <a:extLst>
              <a:ext uri="{FF2B5EF4-FFF2-40B4-BE49-F238E27FC236}">
                <a16:creationId xmlns:a16="http://schemas.microsoft.com/office/drawing/2014/main" id="{ED056D2C-01F6-4688-9131-56D4A5580F02}"/>
              </a:ext>
              <a:ext uri="{C183D7F6-B498-43B3-948B-1728B52AA6E4}">
                <adec:decorative xmlns:adec="http://schemas.microsoft.com/office/drawing/2017/decorative" val="1"/>
              </a:ext>
            </a:extLst>
          </p:cNvPr>
          <p:cNvCxnSpPr>
            <a:cxnSpLocks/>
          </p:cNvCxnSpPr>
          <p:nvPr/>
        </p:nvCxnSpPr>
        <p:spPr>
          <a:xfrm>
            <a:off x="4643436" y="1498450"/>
            <a:ext cx="730241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2" name="Picture 11" descr="Icon of two people">
            <a:extLst>
              <a:ext uri="{FF2B5EF4-FFF2-40B4-BE49-F238E27FC236}">
                <a16:creationId xmlns:a16="http://schemas.microsoft.com/office/drawing/2014/main" id="{C99BC041-224B-4286-91B3-266ED786CDE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49422" y="1565268"/>
            <a:ext cx="888492" cy="886968"/>
          </a:xfrm>
          <a:prstGeom prst="rect">
            <a:avLst/>
          </a:prstGeom>
        </p:spPr>
      </p:pic>
      <p:sp>
        <p:nvSpPr>
          <p:cNvPr id="36" name="TextBox 35">
            <a:extLst>
              <a:ext uri="{FF2B5EF4-FFF2-40B4-BE49-F238E27FC236}">
                <a16:creationId xmlns:a16="http://schemas.microsoft.com/office/drawing/2014/main" id="{8D1D2B0E-7F6C-49D6-A6DA-66BA68601857}"/>
              </a:ext>
            </a:extLst>
          </p:cNvPr>
          <p:cNvSpPr txBox="1"/>
          <p:nvPr/>
        </p:nvSpPr>
        <p:spPr>
          <a:xfrm>
            <a:off x="4643436" y="1832167"/>
            <a:ext cx="7327900" cy="307777"/>
          </a:xfrm>
          <a:prstGeom prst="rect">
            <a:avLst/>
          </a:prstGeom>
          <a:noFill/>
        </p:spPr>
        <p:txBody>
          <a:bodyPr wrap="square" lIns="0" tIns="0" rIns="0" bIns="0" rtlCol="0" anchor="ctr">
            <a:noAutofit/>
          </a:bodyPr>
          <a:lstStyle/>
          <a:p>
            <a:pPr>
              <a:spcAft>
                <a:spcPts val="600"/>
              </a:spcAft>
            </a:pPr>
            <a:r>
              <a:rPr lang="en-US" sz="2400" dirty="0"/>
              <a:t>Lesson 02: Configure Azure Load Balancer</a:t>
            </a:r>
          </a:p>
        </p:txBody>
      </p:sp>
      <p:cxnSp>
        <p:nvCxnSpPr>
          <p:cNvPr id="19" name="Straight Connector 18">
            <a:extLst>
              <a:ext uri="{FF2B5EF4-FFF2-40B4-BE49-F238E27FC236}">
                <a16:creationId xmlns:a16="http://schemas.microsoft.com/office/drawing/2014/main" id="{E6C165BD-7686-419A-B5A0-29832328BA1C}"/>
              </a:ext>
              <a:ext uri="{C183D7F6-B498-43B3-948B-1728B52AA6E4}">
                <adec:decorative xmlns:adec="http://schemas.microsoft.com/office/drawing/2017/decorative" val="1"/>
              </a:ext>
            </a:extLst>
          </p:cNvPr>
          <p:cNvCxnSpPr>
            <a:cxnSpLocks/>
          </p:cNvCxnSpPr>
          <p:nvPr/>
        </p:nvCxnSpPr>
        <p:spPr>
          <a:xfrm>
            <a:off x="4643436" y="2530013"/>
            <a:ext cx="730241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3" name="Picture 12" descr="Icon of a document">
            <a:extLst>
              <a:ext uri="{FF2B5EF4-FFF2-40B4-BE49-F238E27FC236}">
                <a16:creationId xmlns:a16="http://schemas.microsoft.com/office/drawing/2014/main" id="{704CF378-28CA-400A-85A8-901675FAC61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49422" y="2598659"/>
            <a:ext cx="888492" cy="888492"/>
          </a:xfrm>
          <a:prstGeom prst="rect">
            <a:avLst/>
          </a:prstGeom>
        </p:spPr>
      </p:pic>
      <p:sp>
        <p:nvSpPr>
          <p:cNvPr id="38" name="TextBox 37">
            <a:extLst>
              <a:ext uri="{FF2B5EF4-FFF2-40B4-BE49-F238E27FC236}">
                <a16:creationId xmlns:a16="http://schemas.microsoft.com/office/drawing/2014/main" id="{6D96FC87-1C5E-48D7-B596-CC284B6B115F}"/>
              </a:ext>
            </a:extLst>
          </p:cNvPr>
          <p:cNvSpPr txBox="1"/>
          <p:nvPr/>
        </p:nvSpPr>
        <p:spPr>
          <a:xfrm>
            <a:off x="4643436" y="2867065"/>
            <a:ext cx="7327900" cy="307777"/>
          </a:xfrm>
          <a:prstGeom prst="rect">
            <a:avLst/>
          </a:prstGeom>
          <a:noFill/>
        </p:spPr>
        <p:txBody>
          <a:bodyPr wrap="square" lIns="0" tIns="0" rIns="0" bIns="0" rtlCol="0" anchor="ctr">
            <a:noAutofit/>
          </a:bodyPr>
          <a:lstStyle/>
          <a:p>
            <a:pPr>
              <a:spcAft>
                <a:spcPts val="600"/>
              </a:spcAft>
            </a:pPr>
            <a:r>
              <a:rPr lang="en-US" sz="2400" dirty="0"/>
              <a:t>Lesson 03: Configure </a:t>
            </a:r>
            <a:r>
              <a:rPr lang="en-US" sz="2400" dirty="0">
                <a:cs typeface="Segoe UI Semilight"/>
              </a:rPr>
              <a:t>Application Gateway</a:t>
            </a:r>
            <a:endParaRPr lang="en-US" sz="2400" dirty="0"/>
          </a:p>
        </p:txBody>
      </p:sp>
      <p:cxnSp>
        <p:nvCxnSpPr>
          <p:cNvPr id="20" name="Straight Connector 19">
            <a:extLst>
              <a:ext uri="{FF2B5EF4-FFF2-40B4-BE49-F238E27FC236}">
                <a16:creationId xmlns:a16="http://schemas.microsoft.com/office/drawing/2014/main" id="{EF167F44-BEAB-450F-BE8F-03596B3DA123}"/>
              </a:ext>
              <a:ext uri="{C183D7F6-B498-43B3-948B-1728B52AA6E4}">
                <adec:decorative xmlns:adec="http://schemas.microsoft.com/office/drawing/2017/decorative" val="1"/>
              </a:ext>
            </a:extLst>
          </p:cNvPr>
          <p:cNvCxnSpPr>
            <a:cxnSpLocks/>
          </p:cNvCxnSpPr>
          <p:nvPr/>
        </p:nvCxnSpPr>
        <p:spPr>
          <a:xfrm>
            <a:off x="4643436" y="3568238"/>
            <a:ext cx="730241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2" name="Picture 71" descr="Icon of a lab flask">
            <a:extLst>
              <a:ext uri="{FF2B5EF4-FFF2-40B4-BE49-F238E27FC236}">
                <a16:creationId xmlns:a16="http://schemas.microsoft.com/office/drawing/2014/main" id="{A4B25629-B245-4500-BA81-230273E00BD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49422" y="3734908"/>
            <a:ext cx="888492" cy="888492"/>
          </a:xfrm>
          <a:prstGeom prst="rect">
            <a:avLst/>
          </a:prstGeom>
        </p:spPr>
      </p:pic>
      <p:sp>
        <p:nvSpPr>
          <p:cNvPr id="56" name="TextBox 55">
            <a:extLst>
              <a:ext uri="{FF2B5EF4-FFF2-40B4-BE49-F238E27FC236}">
                <a16:creationId xmlns:a16="http://schemas.microsoft.com/office/drawing/2014/main" id="{1F1E9D52-1425-429F-B4D0-38F285947137}"/>
              </a:ext>
            </a:extLst>
          </p:cNvPr>
          <p:cNvSpPr txBox="1"/>
          <p:nvPr/>
        </p:nvSpPr>
        <p:spPr>
          <a:xfrm>
            <a:off x="4606923" y="3928700"/>
            <a:ext cx="7327900" cy="307777"/>
          </a:xfrm>
          <a:prstGeom prst="rect">
            <a:avLst/>
          </a:prstGeom>
          <a:noFill/>
        </p:spPr>
        <p:txBody>
          <a:bodyPr wrap="square" lIns="0" tIns="0" rIns="0" bIns="0" rtlCol="0" anchor="ctr">
            <a:noAutofit/>
          </a:bodyPr>
          <a:lstStyle/>
          <a:p>
            <a:pPr>
              <a:spcAft>
                <a:spcPts val="600"/>
              </a:spcAft>
            </a:pPr>
            <a:r>
              <a:rPr lang="en-US" sz="2400" dirty="0"/>
              <a:t>Lesson 04: Module 06 Lab</a:t>
            </a:r>
          </a:p>
        </p:txBody>
      </p:sp>
    </p:spTree>
    <p:extLst>
      <p:ext uri="{BB962C8B-B14F-4D97-AF65-F5344CB8AC3E}">
        <p14:creationId xmlns:p14="http://schemas.microsoft.com/office/powerpoint/2010/main" val="1800880251"/>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Load Balancer Rules</a:t>
            </a:r>
          </a:p>
        </p:txBody>
      </p:sp>
      <p:sp>
        <p:nvSpPr>
          <p:cNvPr id="4" name="Rectangle 3">
            <a:extLst>
              <a:ext uri="{FF2B5EF4-FFF2-40B4-BE49-F238E27FC236}">
                <a16:creationId xmlns:a16="http://schemas.microsoft.com/office/drawing/2014/main" id="{9560EE8D-5296-4D8B-B213-72841D1EF6E7}"/>
              </a:ext>
            </a:extLst>
          </p:cNvPr>
          <p:cNvSpPr/>
          <p:nvPr/>
        </p:nvSpPr>
        <p:spPr>
          <a:xfrm>
            <a:off x="436561" y="1285693"/>
            <a:ext cx="5617105" cy="149969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dirty="0">
                <a:solidFill>
                  <a:schemeClr val="tx1"/>
                </a:solidFill>
              </a:rPr>
              <a:t>Maps a frontend IP and port combination to a set of backend pool and port combination</a:t>
            </a:r>
          </a:p>
        </p:txBody>
      </p:sp>
      <p:sp>
        <p:nvSpPr>
          <p:cNvPr id="5" name="Rectangle 4">
            <a:extLst>
              <a:ext uri="{FF2B5EF4-FFF2-40B4-BE49-F238E27FC236}">
                <a16:creationId xmlns:a16="http://schemas.microsoft.com/office/drawing/2014/main" id="{608B9852-17EE-4974-B604-13B74B91A2B0}"/>
              </a:ext>
            </a:extLst>
          </p:cNvPr>
          <p:cNvSpPr/>
          <p:nvPr/>
        </p:nvSpPr>
        <p:spPr>
          <a:xfrm>
            <a:off x="436561" y="3027136"/>
            <a:ext cx="5617105" cy="149969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dirty="0">
                <a:solidFill>
                  <a:schemeClr val="tx1"/>
                </a:solidFill>
              </a:rPr>
              <a:t>Rules can be combined with NAT rules</a:t>
            </a:r>
          </a:p>
        </p:txBody>
      </p:sp>
      <p:sp>
        <p:nvSpPr>
          <p:cNvPr id="6" name="Rectangle 5">
            <a:extLst>
              <a:ext uri="{FF2B5EF4-FFF2-40B4-BE49-F238E27FC236}">
                <a16:creationId xmlns:a16="http://schemas.microsoft.com/office/drawing/2014/main" id="{582052F9-578C-44D5-A555-8F63D399769B}"/>
              </a:ext>
            </a:extLst>
          </p:cNvPr>
          <p:cNvSpPr/>
          <p:nvPr/>
        </p:nvSpPr>
        <p:spPr>
          <a:xfrm>
            <a:off x="436561" y="4768579"/>
            <a:ext cx="5617105" cy="149969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a:solidFill>
                  <a:schemeClr val="tx1"/>
                </a:solidFill>
              </a:rPr>
              <a:t>A NAT rule is explicitly attached to a VM (or network interface) to complete the path to the target</a:t>
            </a:r>
          </a:p>
        </p:txBody>
      </p:sp>
      <p:sp>
        <p:nvSpPr>
          <p:cNvPr id="3" name="Rectangle 2">
            <a:extLst>
              <a:ext uri="{FF2B5EF4-FFF2-40B4-BE49-F238E27FC236}">
                <a16:creationId xmlns:a16="http://schemas.microsoft.com/office/drawing/2014/main" id="{CD86EDDD-C65A-4B6E-B10E-0714987A132D}"/>
              </a:ext>
              <a:ext uri="{C183D7F6-B498-43B3-948B-1728B52AA6E4}">
                <adec:decorative xmlns:adec="http://schemas.microsoft.com/office/drawing/2017/decorative" val="1"/>
              </a:ext>
            </a:extLst>
          </p:cNvPr>
          <p:cNvSpPr/>
          <p:nvPr/>
        </p:nvSpPr>
        <p:spPr bwMode="auto">
          <a:xfrm>
            <a:off x="6218237" y="1192213"/>
            <a:ext cx="5791200" cy="5169533"/>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7" name="Picture 2" descr="A screen shot of adding a load balancing rule. The name of the rule is lb01. The IP Version is IPv4. The Frontend IP address is 10.1.0.4. The protocol is TCP. The port is 80. The backend port is 80. The Backend pool is bep01. The Health probe is hp01. The Session persistence is none. The Idle timeout is 4. The Floating IP is Disabled">
            <a:extLst>
              <a:ext uri="{FF2B5EF4-FFF2-40B4-BE49-F238E27FC236}">
                <a16:creationId xmlns:a16="http://schemas.microsoft.com/office/drawing/2014/main" id="{FC3CA881-8A04-42AD-B2B8-13348CB1AD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3716" y="1321137"/>
            <a:ext cx="4140241" cy="4911683"/>
          </a:xfrm>
          <a:prstGeom prst="rect">
            <a:avLst/>
          </a:prstGeom>
          <a:ln>
            <a:noFill/>
          </a:ln>
        </p:spPr>
      </p:pic>
    </p:spTree>
    <p:extLst>
      <p:ext uri="{BB962C8B-B14F-4D97-AF65-F5344CB8AC3E}">
        <p14:creationId xmlns:p14="http://schemas.microsoft.com/office/powerpoint/2010/main" val="249114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Configure Session Persistence</a:t>
            </a:r>
          </a:p>
        </p:txBody>
      </p:sp>
      <p:sp>
        <p:nvSpPr>
          <p:cNvPr id="3" name="Rectangle 2">
            <a:extLst>
              <a:ext uri="{FF2B5EF4-FFF2-40B4-BE49-F238E27FC236}">
                <a16:creationId xmlns:a16="http://schemas.microsoft.com/office/drawing/2014/main" id="{B026556F-D070-4A34-84DB-96B77B871E5B}"/>
              </a:ext>
              <a:ext uri="{C183D7F6-B498-43B3-948B-1728B52AA6E4}">
                <adec:decorative xmlns:adec="http://schemas.microsoft.com/office/drawing/2017/decorative" val="1"/>
              </a:ext>
            </a:extLst>
          </p:cNvPr>
          <p:cNvSpPr/>
          <p:nvPr/>
        </p:nvSpPr>
        <p:spPr bwMode="auto">
          <a:xfrm>
            <a:off x="427038" y="1192212"/>
            <a:ext cx="11582400" cy="3367088"/>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9" name="Picture 4" descr="A screen shot of the Session persistence setttings">
            <a:extLst>
              <a:ext uri="{FF2B5EF4-FFF2-40B4-BE49-F238E27FC236}">
                <a16:creationId xmlns:a16="http://schemas.microsoft.com/office/drawing/2014/main" id="{557F597A-9FDA-448D-B68E-315E52F155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091" y="1585935"/>
            <a:ext cx="3576872" cy="2582120"/>
          </a:xfrm>
          <a:prstGeom prst="rect">
            <a:avLst/>
          </a:prstGeom>
          <a:ln>
            <a:noFill/>
          </a:ln>
        </p:spPr>
      </p:pic>
      <p:pic>
        <p:nvPicPr>
          <p:cNvPr id="8" name="Picture 7" descr="Illustration of hash-based distribution with a load balancer and 3 virtual machines">
            <a:extLst>
              <a:ext uri="{FF2B5EF4-FFF2-40B4-BE49-F238E27FC236}">
                <a16:creationId xmlns:a16="http://schemas.microsoft.com/office/drawing/2014/main" id="{A1299FAA-EA52-4376-B8E6-D96CF076CBF5}"/>
              </a:ext>
            </a:extLst>
          </p:cNvPr>
          <p:cNvPicPr/>
          <p:nvPr/>
        </p:nvPicPr>
        <p:blipFill>
          <a:blip r:embed="rId4">
            <a:extLst>
              <a:ext uri="{28A0092B-C50C-407E-A947-70E740481C1C}">
                <a14:useLocalDpi xmlns:a14="http://schemas.microsoft.com/office/drawing/2010/main" val="0"/>
              </a:ext>
            </a:extLst>
          </a:blip>
          <a:stretch>
            <a:fillRect/>
          </a:stretch>
        </p:blipFill>
        <p:spPr>
          <a:xfrm>
            <a:off x="5016247" y="1388990"/>
            <a:ext cx="6565750" cy="2976010"/>
          </a:xfrm>
          <a:prstGeom prst="rect">
            <a:avLst/>
          </a:prstGeom>
        </p:spPr>
      </p:pic>
      <p:sp>
        <p:nvSpPr>
          <p:cNvPr id="4" name="Freeform: Shape 3">
            <a:extLst>
              <a:ext uri="{FF2B5EF4-FFF2-40B4-BE49-F238E27FC236}">
                <a16:creationId xmlns:a16="http://schemas.microsoft.com/office/drawing/2014/main" id="{B159A7E5-1D90-4853-8789-31BFF586D2D7}"/>
              </a:ext>
            </a:extLst>
          </p:cNvPr>
          <p:cNvSpPr/>
          <p:nvPr/>
        </p:nvSpPr>
        <p:spPr>
          <a:xfrm>
            <a:off x="427037" y="4707571"/>
            <a:ext cx="2336487" cy="16541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dirty="0">
                <a:solidFill>
                  <a:schemeClr val="tx1"/>
                </a:solidFill>
              </a:rPr>
              <a:t>Session persistence specifies how client traffic is handled </a:t>
            </a:r>
          </a:p>
        </p:txBody>
      </p:sp>
      <p:sp>
        <p:nvSpPr>
          <p:cNvPr id="5" name="Freeform: Shape 4">
            <a:extLst>
              <a:ext uri="{FF2B5EF4-FFF2-40B4-BE49-F238E27FC236}">
                <a16:creationId xmlns:a16="http://schemas.microsoft.com/office/drawing/2014/main" id="{5B1B9574-481E-49A3-86F8-77074801D8E7}"/>
              </a:ext>
            </a:extLst>
          </p:cNvPr>
          <p:cNvSpPr/>
          <p:nvPr/>
        </p:nvSpPr>
        <p:spPr>
          <a:xfrm>
            <a:off x="2912987" y="4707571"/>
            <a:ext cx="2336487" cy="16541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a:solidFill>
                  <a:schemeClr val="tx1"/>
                </a:solidFill>
                <a:latin typeface="+mj-lt"/>
              </a:rPr>
              <a:t>None</a:t>
            </a:r>
            <a:r>
              <a:rPr lang="en-US" b="1">
                <a:solidFill>
                  <a:schemeClr val="tx1"/>
                </a:solidFill>
              </a:rPr>
              <a:t> </a:t>
            </a:r>
            <a:r>
              <a:rPr lang="en-US">
                <a:solidFill>
                  <a:schemeClr val="tx1"/>
                </a:solidFill>
              </a:rPr>
              <a:t>(default) requests can be handled by any</a:t>
            </a:r>
            <a:br>
              <a:rPr lang="en-US">
                <a:solidFill>
                  <a:schemeClr val="tx1"/>
                </a:solidFill>
              </a:rPr>
            </a:br>
            <a:r>
              <a:rPr lang="en-US">
                <a:solidFill>
                  <a:schemeClr val="tx1"/>
                </a:solidFill>
              </a:rPr>
              <a:t>virtual machine </a:t>
            </a:r>
          </a:p>
        </p:txBody>
      </p:sp>
      <p:sp>
        <p:nvSpPr>
          <p:cNvPr id="6" name="Freeform: Shape 5">
            <a:extLst>
              <a:ext uri="{FF2B5EF4-FFF2-40B4-BE49-F238E27FC236}">
                <a16:creationId xmlns:a16="http://schemas.microsoft.com/office/drawing/2014/main" id="{24C6D451-647D-43C3-9BCE-7DB0E7F8BE3B}"/>
              </a:ext>
            </a:extLst>
          </p:cNvPr>
          <p:cNvSpPr/>
          <p:nvPr/>
        </p:nvSpPr>
        <p:spPr>
          <a:xfrm>
            <a:off x="5398938" y="4707571"/>
            <a:ext cx="2336487" cy="16541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a:solidFill>
                  <a:schemeClr val="tx1"/>
                </a:solidFill>
                <a:latin typeface="+mj-lt"/>
              </a:rPr>
              <a:t>Client IP </a:t>
            </a:r>
            <a:r>
              <a:rPr lang="en-US">
                <a:solidFill>
                  <a:schemeClr val="tx1"/>
                </a:solidFill>
              </a:rPr>
              <a:t>requests will be handled by the same virtual machine</a:t>
            </a:r>
          </a:p>
        </p:txBody>
      </p:sp>
      <p:sp>
        <p:nvSpPr>
          <p:cNvPr id="7" name="Freeform: Shape 6">
            <a:extLst>
              <a:ext uri="{FF2B5EF4-FFF2-40B4-BE49-F238E27FC236}">
                <a16:creationId xmlns:a16="http://schemas.microsoft.com/office/drawing/2014/main" id="{5A1B65C3-A482-47C0-B2EA-93D4E7434F83}"/>
              </a:ext>
            </a:extLst>
          </p:cNvPr>
          <p:cNvSpPr/>
          <p:nvPr/>
        </p:nvSpPr>
        <p:spPr>
          <a:xfrm>
            <a:off x="7884888" y="4707571"/>
            <a:ext cx="4124549" cy="16541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a:solidFill>
                  <a:schemeClr val="tx1"/>
                </a:solidFill>
                <a:latin typeface="+mj-lt"/>
              </a:rPr>
              <a:t>Client IP and protocol </a:t>
            </a:r>
            <a:r>
              <a:rPr lang="en-US">
                <a:solidFill>
                  <a:schemeClr val="tx1"/>
                </a:solidFill>
              </a:rPr>
              <a:t>specifies that successive requests from the same address and protocol will be handled by the same virtual machine</a:t>
            </a:r>
          </a:p>
        </p:txBody>
      </p:sp>
    </p:spTree>
    <p:extLst>
      <p:ext uri="{BB962C8B-B14F-4D97-AF65-F5344CB8AC3E}">
        <p14:creationId xmlns:p14="http://schemas.microsoft.com/office/powerpoint/2010/main" val="1309880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Health Probes</a:t>
            </a:r>
          </a:p>
        </p:txBody>
      </p:sp>
      <p:sp>
        <p:nvSpPr>
          <p:cNvPr id="4" name="Rectangle 3">
            <a:extLst>
              <a:ext uri="{FF2B5EF4-FFF2-40B4-BE49-F238E27FC236}">
                <a16:creationId xmlns:a16="http://schemas.microsoft.com/office/drawing/2014/main" id="{827F8F06-6924-4524-8AE3-97EAD4E07413}"/>
              </a:ext>
            </a:extLst>
          </p:cNvPr>
          <p:cNvSpPr/>
          <p:nvPr/>
        </p:nvSpPr>
        <p:spPr>
          <a:xfrm>
            <a:off x="436563" y="1258142"/>
            <a:ext cx="4618037" cy="94909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200">
                <a:solidFill>
                  <a:schemeClr val="tx1"/>
                </a:solidFill>
              </a:rPr>
              <a:t>Allows the load balancer to monitor the status of an app</a:t>
            </a:r>
          </a:p>
        </p:txBody>
      </p:sp>
      <p:sp>
        <p:nvSpPr>
          <p:cNvPr id="5" name="Rectangle 4">
            <a:extLst>
              <a:ext uri="{FF2B5EF4-FFF2-40B4-BE49-F238E27FC236}">
                <a16:creationId xmlns:a16="http://schemas.microsoft.com/office/drawing/2014/main" id="{B2175430-2141-4962-BC79-B464B90F8302}"/>
              </a:ext>
            </a:extLst>
          </p:cNvPr>
          <p:cNvSpPr/>
          <p:nvPr/>
        </p:nvSpPr>
        <p:spPr>
          <a:xfrm>
            <a:off x="436563" y="2463333"/>
            <a:ext cx="4618037" cy="142286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200" dirty="0">
                <a:solidFill>
                  <a:schemeClr val="tx1"/>
                </a:solidFill>
              </a:rPr>
              <a:t>Dynamically adds or removes VMs from the load balancer rotation based on their response to health checks</a:t>
            </a:r>
          </a:p>
        </p:txBody>
      </p:sp>
      <p:sp>
        <p:nvSpPr>
          <p:cNvPr id="6" name="Rectangle 5">
            <a:extLst>
              <a:ext uri="{FF2B5EF4-FFF2-40B4-BE49-F238E27FC236}">
                <a16:creationId xmlns:a16="http://schemas.microsoft.com/office/drawing/2014/main" id="{C204B8D4-B61F-4E6C-9C25-7F726F7D88F5}"/>
              </a:ext>
            </a:extLst>
          </p:cNvPr>
          <p:cNvSpPr/>
          <p:nvPr/>
        </p:nvSpPr>
        <p:spPr>
          <a:xfrm>
            <a:off x="465137" y="4142301"/>
            <a:ext cx="4618037" cy="94909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200">
                <a:solidFill>
                  <a:schemeClr val="tx1"/>
                </a:solidFill>
              </a:rPr>
              <a:t>HTTP custom probe (preferred) pings every 15 seconds</a:t>
            </a:r>
          </a:p>
        </p:txBody>
      </p:sp>
      <p:sp>
        <p:nvSpPr>
          <p:cNvPr id="7" name="Rectangle 6">
            <a:extLst>
              <a:ext uri="{FF2B5EF4-FFF2-40B4-BE49-F238E27FC236}">
                <a16:creationId xmlns:a16="http://schemas.microsoft.com/office/drawing/2014/main" id="{67838254-BA89-454D-A057-1ACD06ED0414}"/>
              </a:ext>
            </a:extLst>
          </p:cNvPr>
          <p:cNvSpPr/>
          <p:nvPr/>
        </p:nvSpPr>
        <p:spPr>
          <a:xfrm>
            <a:off x="465136" y="5346724"/>
            <a:ext cx="4618037" cy="94909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200" dirty="0">
                <a:solidFill>
                  <a:schemeClr val="tx1"/>
                </a:solidFill>
              </a:rPr>
              <a:t>TCP custom probe tries to establish a successful TCP session </a:t>
            </a:r>
          </a:p>
        </p:txBody>
      </p:sp>
      <p:sp>
        <p:nvSpPr>
          <p:cNvPr id="3" name="Rectangle 2">
            <a:extLst>
              <a:ext uri="{FF2B5EF4-FFF2-40B4-BE49-F238E27FC236}">
                <a16:creationId xmlns:a16="http://schemas.microsoft.com/office/drawing/2014/main" id="{030F7860-A12B-4133-B412-085CEF191914}"/>
              </a:ext>
              <a:ext uri="{C183D7F6-B498-43B3-948B-1728B52AA6E4}">
                <adec:decorative xmlns:adec="http://schemas.microsoft.com/office/drawing/2017/decorative" val="1"/>
              </a:ext>
            </a:extLst>
          </p:cNvPr>
          <p:cNvSpPr/>
          <p:nvPr/>
        </p:nvSpPr>
        <p:spPr bwMode="auto">
          <a:xfrm>
            <a:off x="5207000" y="1192213"/>
            <a:ext cx="6802437" cy="5169534"/>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8" name="Picture 2" descr="Screenshot of the HTTP custom probe page. The port is 80. The path is /. The interval is 5. The unhealthy threshold is 2 ">
            <a:extLst>
              <a:ext uri="{FF2B5EF4-FFF2-40B4-BE49-F238E27FC236}">
                <a16:creationId xmlns:a16="http://schemas.microsoft.com/office/drawing/2014/main" id="{8796594F-FA3B-4D99-93D1-AD3069D0E7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1816" y="1505237"/>
            <a:ext cx="5932805" cy="4726998"/>
          </a:xfrm>
          <a:prstGeom prst="rect">
            <a:avLst/>
          </a:prstGeom>
          <a:ln>
            <a:noFill/>
          </a:ln>
        </p:spPr>
      </p:pic>
    </p:spTree>
    <p:extLst>
      <p:ext uri="{BB962C8B-B14F-4D97-AF65-F5344CB8AC3E}">
        <p14:creationId xmlns:p14="http://schemas.microsoft.com/office/powerpoint/2010/main" val="1041865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solidFill>
                  <a:schemeClr val="tx1"/>
                </a:solidFill>
              </a:rPr>
              <a:t>Summary and Resources – Configure Azure Load Balancer</a:t>
            </a:r>
          </a:p>
        </p:txBody>
      </p:sp>
      <p:sp>
        <p:nvSpPr>
          <p:cNvPr id="3" name="Rectangle 2">
            <a:extLst>
              <a:ext uri="{FF2B5EF4-FFF2-40B4-BE49-F238E27FC236}">
                <a16:creationId xmlns:a16="http://schemas.microsoft.com/office/drawing/2014/main" id="{C986EA34-AF94-4FFE-ADB1-DD7F73179098}"/>
              </a:ext>
            </a:extLst>
          </p:cNvPr>
          <p:cNvSpPr/>
          <p:nvPr/>
        </p:nvSpPr>
        <p:spPr bwMode="auto">
          <a:xfrm>
            <a:off x="427039" y="1573358"/>
            <a:ext cx="4297362"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spcBef>
                <a:spcPts val="600"/>
              </a:spcBef>
            </a:pPr>
            <a:r>
              <a:rPr lang="en-US" sz="2000" dirty="0">
                <a:solidFill>
                  <a:schemeClr val="bg1"/>
                </a:solidFill>
                <a:latin typeface="+mj-lt"/>
              </a:rPr>
              <a:t>Knowledge Check Questions</a:t>
            </a:r>
          </a:p>
        </p:txBody>
      </p:sp>
      <p:sp>
        <p:nvSpPr>
          <p:cNvPr id="4" name="Rectangle 3">
            <a:extLst>
              <a:ext uri="{FF2B5EF4-FFF2-40B4-BE49-F238E27FC236}">
                <a16:creationId xmlns:a16="http://schemas.microsoft.com/office/drawing/2014/main" id="{23324CE0-D292-4187-AEF5-01EFFB0CE5F5}"/>
              </a:ext>
            </a:extLst>
          </p:cNvPr>
          <p:cNvSpPr/>
          <p:nvPr/>
        </p:nvSpPr>
        <p:spPr bwMode="auto">
          <a:xfrm>
            <a:off x="4876800" y="1573358"/>
            <a:ext cx="7132144"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spcBef>
                <a:spcPts val="600"/>
              </a:spcBef>
            </a:pPr>
            <a:r>
              <a:rPr lang="en-US" sz="2000">
                <a:solidFill>
                  <a:schemeClr val="bg1"/>
                </a:solidFill>
                <a:latin typeface="+mj-lt"/>
              </a:rPr>
              <a:t>Microsoft Learn Modules (docs.microsoft.com/Learn)</a:t>
            </a:r>
          </a:p>
        </p:txBody>
      </p:sp>
      <p:sp>
        <p:nvSpPr>
          <p:cNvPr id="7" name="Rectangle 6">
            <a:extLst>
              <a:ext uri="{FF2B5EF4-FFF2-40B4-BE49-F238E27FC236}">
                <a16:creationId xmlns:a16="http://schemas.microsoft.com/office/drawing/2014/main" id="{B065BE23-B7E3-411D-B438-736FFAA1956D}"/>
              </a:ext>
            </a:extLst>
          </p:cNvPr>
          <p:cNvSpPr/>
          <p:nvPr/>
        </p:nvSpPr>
        <p:spPr>
          <a:xfrm>
            <a:off x="4876800" y="2331375"/>
            <a:ext cx="7132144" cy="82296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37160" rIns="182880" bIns="137160" numCol="1" spcCol="1270" anchor="ctr" anchorCtr="0">
            <a:noAutofit/>
          </a:bodyPr>
          <a:lstStyle/>
          <a:p>
            <a:pPr marL="0" lvl="1"/>
            <a:r>
              <a:rPr lang="en-US" sz="2000">
                <a:solidFill>
                  <a:schemeClr val="tx1"/>
                </a:solidFill>
              </a:rPr>
              <a:t>Improve application scalability and resiliency by using Azure</a:t>
            </a:r>
            <a:br>
              <a:rPr lang="en-US" sz="2000">
                <a:solidFill>
                  <a:schemeClr val="tx1"/>
                </a:solidFill>
              </a:rPr>
            </a:br>
            <a:r>
              <a:rPr lang="en-US" sz="2000">
                <a:solidFill>
                  <a:schemeClr val="tx1"/>
                </a:solidFill>
              </a:rPr>
              <a:t>Load Balancer</a:t>
            </a:r>
          </a:p>
        </p:txBody>
      </p:sp>
      <p:cxnSp>
        <p:nvCxnSpPr>
          <p:cNvPr id="8" name="Straight Connector 7">
            <a:extLst>
              <a:ext uri="{FF2B5EF4-FFF2-40B4-BE49-F238E27FC236}">
                <a16:creationId xmlns:a16="http://schemas.microsoft.com/office/drawing/2014/main" id="{DB465EFD-AEF7-4983-87B7-E852F434B9F5}"/>
              </a:ext>
              <a:ext uri="{C183D7F6-B498-43B3-948B-1728B52AA6E4}">
                <adec:decorative xmlns:adec="http://schemas.microsoft.com/office/drawing/2017/decorative" val="1"/>
              </a:ext>
            </a:extLst>
          </p:cNvPr>
          <p:cNvCxnSpPr>
            <a:cxnSpLocks/>
          </p:cNvCxnSpPr>
          <p:nvPr/>
        </p:nvCxnSpPr>
        <p:spPr>
          <a:xfrm>
            <a:off x="4876800" y="3283066"/>
            <a:ext cx="7132144"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0FA55D17-1DC9-43F6-8BC9-16D44769821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11927" y="3007704"/>
            <a:ext cx="1494645" cy="2173707"/>
          </a:xfrm>
          <a:prstGeom prst="rect">
            <a:avLst/>
          </a:prstGeom>
        </p:spPr>
      </p:pic>
    </p:spTree>
    <p:extLst>
      <p:ext uri="{BB962C8B-B14F-4D97-AF65-F5344CB8AC3E}">
        <p14:creationId xmlns:p14="http://schemas.microsoft.com/office/powerpoint/2010/main" val="1034995827"/>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27039" y="2998664"/>
            <a:ext cx="9240836" cy="997196"/>
          </a:xfrm>
        </p:spPr>
        <p:txBody>
          <a:bodyPr/>
          <a:lstStyle/>
          <a:p>
            <a:r>
              <a:rPr lang="en-US" dirty="0"/>
              <a:t>Lesson 03: Configure Azure Application Gateway</a:t>
            </a:r>
          </a:p>
        </p:txBody>
      </p:sp>
      <p:pic>
        <p:nvPicPr>
          <p:cNvPr id="3" name="Picture 2" descr="Icon of a document">
            <a:extLst>
              <a:ext uri="{FF2B5EF4-FFF2-40B4-BE49-F238E27FC236}">
                <a16:creationId xmlns:a16="http://schemas.microsoft.com/office/drawing/2014/main" id="{08BEA8A1-B6C7-4BA1-86F3-4D8ACED1DB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9622" y="2805272"/>
            <a:ext cx="979026" cy="1423828"/>
          </a:xfrm>
          <a:prstGeom prst="rect">
            <a:avLst/>
          </a:prstGeom>
        </p:spPr>
      </p:pic>
    </p:spTree>
    <p:extLst>
      <p:ext uri="{BB962C8B-B14F-4D97-AF65-F5344CB8AC3E}">
        <p14:creationId xmlns:p14="http://schemas.microsoft.com/office/powerpoint/2010/main" val="2268391566"/>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8FD67-B9CE-464C-BEFD-D97DA798FC3B}"/>
              </a:ext>
            </a:extLst>
          </p:cNvPr>
          <p:cNvSpPr>
            <a:spLocks noGrp="1"/>
          </p:cNvSpPr>
          <p:nvPr>
            <p:ph type="title"/>
          </p:nvPr>
        </p:nvSpPr>
        <p:spPr>
          <a:xfrm>
            <a:off x="465139" y="2471342"/>
            <a:ext cx="2506662" cy="2051844"/>
          </a:xfrm>
        </p:spPr>
        <p:txBody>
          <a:bodyPr/>
          <a:lstStyle/>
          <a:p>
            <a:r>
              <a:rPr lang="en-US" dirty="0"/>
              <a:t>Configure Azure Application Gateway Introduction</a:t>
            </a:r>
          </a:p>
        </p:txBody>
      </p:sp>
      <p:sp>
        <p:nvSpPr>
          <p:cNvPr id="4" name="TextBox 3">
            <a:extLst>
              <a:ext uri="{FF2B5EF4-FFF2-40B4-BE49-F238E27FC236}">
                <a16:creationId xmlns:a16="http://schemas.microsoft.com/office/drawing/2014/main" id="{D85FDA11-7FB7-45C9-B795-1D7A89D6716C}"/>
              </a:ext>
            </a:extLst>
          </p:cNvPr>
          <p:cNvSpPr txBox="1"/>
          <p:nvPr/>
        </p:nvSpPr>
        <p:spPr>
          <a:xfrm>
            <a:off x="4809104" y="612386"/>
            <a:ext cx="6675120" cy="307777"/>
          </a:xfrm>
          <a:prstGeom prst="rect">
            <a:avLst/>
          </a:prstGeom>
          <a:noFill/>
        </p:spPr>
        <p:txBody>
          <a:bodyPr wrap="square" lIns="0" tIns="0" rIns="0" bIns="0" rtlCol="0" anchor="ctr">
            <a:spAutoFit/>
          </a:bodyPr>
          <a:lstStyle/>
          <a:p>
            <a:r>
              <a:rPr lang="en-US" sz="2000" dirty="0"/>
              <a:t>Implement Application Gateway</a:t>
            </a:r>
          </a:p>
        </p:txBody>
      </p:sp>
      <p:sp>
        <p:nvSpPr>
          <p:cNvPr id="6" name="TextBox 5">
            <a:extLst>
              <a:ext uri="{FF2B5EF4-FFF2-40B4-BE49-F238E27FC236}">
                <a16:creationId xmlns:a16="http://schemas.microsoft.com/office/drawing/2014/main" id="{C29E11C7-0ECF-44FC-BC7C-E0C3ED53EEC5}"/>
              </a:ext>
            </a:extLst>
          </p:cNvPr>
          <p:cNvSpPr txBox="1"/>
          <p:nvPr/>
        </p:nvSpPr>
        <p:spPr>
          <a:xfrm>
            <a:off x="4800322" y="1427495"/>
            <a:ext cx="6675120" cy="307777"/>
          </a:xfrm>
          <a:prstGeom prst="rect">
            <a:avLst/>
          </a:prstGeom>
          <a:noFill/>
        </p:spPr>
        <p:txBody>
          <a:bodyPr wrap="square" lIns="0" tIns="0" rIns="0" bIns="0" rtlCol="0" anchor="ctr">
            <a:spAutoFit/>
          </a:bodyPr>
          <a:lstStyle/>
          <a:p>
            <a:r>
              <a:rPr lang="en-US" sz="2000" dirty="0"/>
              <a:t>Determine Application Gateway Routing</a:t>
            </a:r>
          </a:p>
        </p:txBody>
      </p:sp>
      <p:sp>
        <p:nvSpPr>
          <p:cNvPr id="8" name="TextBox 7">
            <a:extLst>
              <a:ext uri="{FF2B5EF4-FFF2-40B4-BE49-F238E27FC236}">
                <a16:creationId xmlns:a16="http://schemas.microsoft.com/office/drawing/2014/main" id="{A2B9155C-4F97-4328-8BA4-7C4E62A23C40}"/>
              </a:ext>
            </a:extLst>
          </p:cNvPr>
          <p:cNvSpPr txBox="1"/>
          <p:nvPr/>
        </p:nvSpPr>
        <p:spPr>
          <a:xfrm>
            <a:off x="4809104" y="2242604"/>
            <a:ext cx="6675120" cy="307777"/>
          </a:xfrm>
          <a:prstGeom prst="rect">
            <a:avLst/>
          </a:prstGeom>
          <a:noFill/>
        </p:spPr>
        <p:txBody>
          <a:bodyPr wrap="square" lIns="0" tIns="0" rIns="0" bIns="0" rtlCol="0" anchor="ctr">
            <a:spAutoFit/>
          </a:bodyPr>
          <a:lstStyle/>
          <a:p>
            <a:r>
              <a:rPr lang="en-US" sz="2000" dirty="0"/>
              <a:t>Setup Application Gateway Components</a:t>
            </a:r>
          </a:p>
        </p:txBody>
      </p:sp>
      <p:grpSp>
        <p:nvGrpSpPr>
          <p:cNvPr id="5" name="Group 4">
            <a:extLst>
              <a:ext uri="{FF2B5EF4-FFF2-40B4-BE49-F238E27FC236}">
                <a16:creationId xmlns:a16="http://schemas.microsoft.com/office/drawing/2014/main" id="{9CE902A1-F3B3-4080-AADB-561F3AF26B46}"/>
              </a:ext>
              <a:ext uri="{C183D7F6-B498-43B3-948B-1728B52AA6E4}">
                <adec:decorative xmlns:adec="http://schemas.microsoft.com/office/drawing/2017/decorative" val="1"/>
              </a:ext>
            </a:extLst>
          </p:cNvPr>
          <p:cNvGrpSpPr/>
          <p:nvPr/>
        </p:nvGrpSpPr>
        <p:grpSpPr>
          <a:xfrm>
            <a:off x="3893815" y="451835"/>
            <a:ext cx="678185" cy="3045428"/>
            <a:chOff x="3893815" y="451834"/>
            <a:chExt cx="787248" cy="3430807"/>
          </a:xfrm>
        </p:grpSpPr>
        <p:pic>
          <p:nvPicPr>
            <p:cNvPr id="40" name="Picture 39" descr="Icon of a document">
              <a:extLst>
                <a:ext uri="{FF2B5EF4-FFF2-40B4-BE49-F238E27FC236}">
                  <a16:creationId xmlns:a16="http://schemas.microsoft.com/office/drawing/2014/main" id="{E7965B21-8142-47E6-9133-6DEBE7DF42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1148" y="451834"/>
              <a:ext cx="769915" cy="768927"/>
            </a:xfrm>
            <a:prstGeom prst="rect">
              <a:avLst/>
            </a:prstGeom>
          </p:spPr>
        </p:pic>
        <p:pic>
          <p:nvPicPr>
            <p:cNvPr id="39" name="Picture 38" descr="Icon of a wave connected by circles and lines at both end">
              <a:extLst>
                <a:ext uri="{FF2B5EF4-FFF2-40B4-BE49-F238E27FC236}">
                  <a16:creationId xmlns:a16="http://schemas.microsoft.com/office/drawing/2014/main" id="{3F24E62F-00C0-4919-BC92-89F7AAFA87E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10017" y="1350810"/>
              <a:ext cx="769915" cy="768927"/>
            </a:xfrm>
            <a:prstGeom prst="rect">
              <a:avLst/>
            </a:prstGeom>
          </p:spPr>
        </p:pic>
        <p:pic>
          <p:nvPicPr>
            <p:cNvPr id="38" name="Picture 37" descr="Icon of a series of squares arranged in a square pattern">
              <a:extLst>
                <a:ext uri="{FF2B5EF4-FFF2-40B4-BE49-F238E27FC236}">
                  <a16:creationId xmlns:a16="http://schemas.microsoft.com/office/drawing/2014/main" id="{B71FD375-C00B-4D90-85E4-8039410542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10016" y="2245828"/>
              <a:ext cx="769915" cy="768927"/>
            </a:xfrm>
            <a:prstGeom prst="rect">
              <a:avLst/>
            </a:prstGeom>
          </p:spPr>
        </p:pic>
        <p:grpSp>
          <p:nvGrpSpPr>
            <p:cNvPr id="9" name="Group 8">
              <a:extLst>
                <a:ext uri="{FF2B5EF4-FFF2-40B4-BE49-F238E27FC236}">
                  <a16:creationId xmlns:a16="http://schemas.microsoft.com/office/drawing/2014/main" id="{237D82ED-DCAD-4F23-A4B9-00CF128A6AC7}"/>
                </a:ext>
              </a:extLst>
            </p:cNvPr>
            <p:cNvGrpSpPr/>
            <p:nvPr/>
          </p:nvGrpSpPr>
          <p:grpSpPr>
            <a:xfrm>
              <a:off x="3893815" y="3143205"/>
              <a:ext cx="769915" cy="739436"/>
              <a:chOff x="10493727" y="629664"/>
              <a:chExt cx="519000" cy="503150"/>
            </a:xfrm>
          </p:grpSpPr>
          <p:pic>
            <p:nvPicPr>
              <p:cNvPr id="10" name="Picture 9">
                <a:extLst>
                  <a:ext uri="{FF2B5EF4-FFF2-40B4-BE49-F238E27FC236}">
                    <a16:creationId xmlns:a16="http://schemas.microsoft.com/office/drawing/2014/main" id="{04D1D987-2E89-4186-BFB0-DC60635D10EF}"/>
                  </a:ext>
                </a:extLst>
              </p:cNvPr>
              <p:cNvPicPr>
                <a:picLocks noChangeAspect="1"/>
              </p:cNvPicPr>
              <p:nvPr/>
            </p:nvPicPr>
            <p:blipFill>
              <a:blip r:embed="rId6"/>
              <a:stretch>
                <a:fillRect/>
              </a:stretch>
            </p:blipFill>
            <p:spPr>
              <a:xfrm>
                <a:off x="10493727" y="629664"/>
                <a:ext cx="519000" cy="503150"/>
              </a:xfrm>
              <a:prstGeom prst="rect">
                <a:avLst/>
              </a:prstGeom>
            </p:spPr>
          </p:pic>
          <p:grpSp>
            <p:nvGrpSpPr>
              <p:cNvPr id="11" name="Group 10">
                <a:extLst>
                  <a:ext uri="{FF2B5EF4-FFF2-40B4-BE49-F238E27FC236}">
                    <a16:creationId xmlns:a16="http://schemas.microsoft.com/office/drawing/2014/main" id="{98BFEBFB-7EBD-45C7-8091-CBC2298F1D76}"/>
                  </a:ext>
                </a:extLst>
              </p:cNvPr>
              <p:cNvGrpSpPr/>
              <p:nvPr/>
            </p:nvGrpSpPr>
            <p:grpSpPr>
              <a:xfrm>
                <a:off x="10604345" y="727773"/>
                <a:ext cx="297764" cy="272864"/>
                <a:chOff x="3876178" y="3413953"/>
                <a:chExt cx="297764" cy="255320"/>
              </a:xfrm>
            </p:grpSpPr>
            <p:sp>
              <p:nvSpPr>
                <p:cNvPr id="12" name="Freeform: Shape 11">
                  <a:extLst>
                    <a:ext uri="{FF2B5EF4-FFF2-40B4-BE49-F238E27FC236}">
                      <a16:creationId xmlns:a16="http://schemas.microsoft.com/office/drawing/2014/main" id="{BF902116-4AF7-4849-B9CC-947930E9BBD8}"/>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9016FD33-51A1-4B60-A498-3A34A7932A9A}"/>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77575C67-A0F7-4467-8819-C3CB6CD42694}"/>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46D7910A-C929-42DB-87AA-689A2F3950D5}"/>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AF0C693E-98EF-4077-B08B-506466CBBF66}"/>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A286A0E2-1558-4AA9-AF53-2451E4AFC18A}"/>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71955B68-0CCE-45B0-BD24-E7B3AFB9BF9F}"/>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113DEE33-2D88-4CB8-B7F0-9423AE59C24D}"/>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
        <p:nvSpPr>
          <p:cNvPr id="3" name="TextBox 2">
            <a:extLst>
              <a:ext uri="{FF2B5EF4-FFF2-40B4-BE49-F238E27FC236}">
                <a16:creationId xmlns:a16="http://schemas.microsoft.com/office/drawing/2014/main" id="{F848A2EE-101E-459D-B797-E004E00CE25B}"/>
              </a:ext>
            </a:extLst>
          </p:cNvPr>
          <p:cNvSpPr txBox="1"/>
          <p:nvPr/>
        </p:nvSpPr>
        <p:spPr>
          <a:xfrm>
            <a:off x="4794354" y="3009094"/>
            <a:ext cx="6675120" cy="307777"/>
          </a:xfrm>
          <a:prstGeom prst="rect">
            <a:avLst/>
          </a:prstGeom>
          <a:noFill/>
        </p:spPr>
        <p:txBody>
          <a:bodyPr wrap="square" lIns="0" tIns="0" rIns="0" bIns="0" rtlCol="0" anchor="ctr">
            <a:spAutoFit/>
          </a:bodyPr>
          <a:lstStyle/>
          <a:p>
            <a:r>
              <a:rPr lang="en-US" sz="2000" dirty="0"/>
              <a:t>Summary and Resources</a:t>
            </a:r>
          </a:p>
        </p:txBody>
      </p:sp>
    </p:spTree>
    <p:extLst>
      <p:ext uri="{BB962C8B-B14F-4D97-AF65-F5344CB8AC3E}">
        <p14:creationId xmlns:p14="http://schemas.microsoft.com/office/powerpoint/2010/main" val="2825110562"/>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8FD67-B9CE-464C-BEFD-D97DA798FC3B}"/>
              </a:ext>
            </a:extLst>
          </p:cNvPr>
          <p:cNvSpPr>
            <a:spLocks noGrp="1"/>
          </p:cNvSpPr>
          <p:nvPr>
            <p:ph type="title"/>
          </p:nvPr>
        </p:nvSpPr>
        <p:spPr>
          <a:xfrm>
            <a:off x="468510" y="632779"/>
            <a:ext cx="11533187" cy="411162"/>
          </a:xfrm>
        </p:spPr>
        <p:txBody>
          <a:bodyPr/>
          <a:lstStyle/>
          <a:p>
            <a:r>
              <a:rPr lang="en-US" dirty="0">
                <a:solidFill>
                  <a:schemeClr val="tx1"/>
                </a:solidFill>
              </a:rPr>
              <a:t>Implement Application Gateway</a:t>
            </a:r>
          </a:p>
        </p:txBody>
      </p:sp>
      <p:sp>
        <p:nvSpPr>
          <p:cNvPr id="3" name="Rectangle 2">
            <a:extLst>
              <a:ext uri="{FF2B5EF4-FFF2-40B4-BE49-F238E27FC236}">
                <a16:creationId xmlns:a16="http://schemas.microsoft.com/office/drawing/2014/main" id="{1BBABD2E-FE66-4476-B463-C7CEEDD08C1E}"/>
              </a:ext>
              <a:ext uri="{C183D7F6-B498-43B3-948B-1728B52AA6E4}">
                <adec:decorative xmlns:adec="http://schemas.microsoft.com/office/drawing/2017/decorative" val="1"/>
              </a:ext>
            </a:extLst>
          </p:cNvPr>
          <p:cNvSpPr/>
          <p:nvPr/>
        </p:nvSpPr>
        <p:spPr bwMode="auto">
          <a:xfrm>
            <a:off x="430410" y="1192212"/>
            <a:ext cx="11582400" cy="3731331"/>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7" name="Picture 6" descr="A flowchart from left to right: browser, app gateway frontend IP, listener, Rule, and backed pool">
            <a:extLst>
              <a:ext uri="{FF2B5EF4-FFF2-40B4-BE49-F238E27FC236}">
                <a16:creationId xmlns:a16="http://schemas.microsoft.com/office/drawing/2014/main" id="{72978EE4-25B5-44AE-842F-14410ED87D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198" y="1384711"/>
            <a:ext cx="10156824" cy="3346332"/>
          </a:xfrm>
          <a:prstGeom prst="rect">
            <a:avLst/>
          </a:prstGeom>
        </p:spPr>
      </p:pic>
      <p:sp>
        <p:nvSpPr>
          <p:cNvPr id="5" name="Freeform: Shape 4">
            <a:extLst>
              <a:ext uri="{FF2B5EF4-FFF2-40B4-BE49-F238E27FC236}">
                <a16:creationId xmlns:a16="http://schemas.microsoft.com/office/drawing/2014/main" id="{C6630F68-59D7-4F97-BA21-1C836BA45436}"/>
              </a:ext>
            </a:extLst>
          </p:cNvPr>
          <p:cNvSpPr/>
          <p:nvPr/>
        </p:nvSpPr>
        <p:spPr>
          <a:xfrm>
            <a:off x="430410" y="5050971"/>
            <a:ext cx="2582862" cy="13107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a:solidFill>
                  <a:schemeClr val="tx1"/>
                </a:solidFill>
              </a:rPr>
              <a:t>Manages web</a:t>
            </a:r>
            <a:br>
              <a:rPr lang="en-US">
                <a:solidFill>
                  <a:schemeClr val="tx1"/>
                </a:solidFill>
              </a:rPr>
            </a:br>
            <a:r>
              <a:rPr lang="en-US">
                <a:solidFill>
                  <a:schemeClr val="tx1"/>
                </a:solidFill>
              </a:rPr>
              <a:t>app requests</a:t>
            </a:r>
          </a:p>
        </p:txBody>
      </p:sp>
      <p:sp>
        <p:nvSpPr>
          <p:cNvPr id="4" name="Freeform: Shape 3">
            <a:extLst>
              <a:ext uri="{FF2B5EF4-FFF2-40B4-BE49-F238E27FC236}">
                <a16:creationId xmlns:a16="http://schemas.microsoft.com/office/drawing/2014/main" id="{65ADF4AF-65C7-46D7-8DF1-8FD564437114}"/>
              </a:ext>
            </a:extLst>
          </p:cNvPr>
          <p:cNvSpPr/>
          <p:nvPr/>
        </p:nvSpPr>
        <p:spPr>
          <a:xfrm>
            <a:off x="3167954" y="5050971"/>
            <a:ext cx="4343400" cy="13107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a:solidFill>
                  <a:schemeClr val="tx1"/>
                </a:solidFill>
              </a:rPr>
              <a:t>Routes traffic to a pool of web servers based on the URL of a request </a:t>
            </a:r>
          </a:p>
        </p:txBody>
      </p:sp>
      <p:sp>
        <p:nvSpPr>
          <p:cNvPr id="6" name="Freeform: Shape 5">
            <a:extLst>
              <a:ext uri="{FF2B5EF4-FFF2-40B4-BE49-F238E27FC236}">
                <a16:creationId xmlns:a16="http://schemas.microsoft.com/office/drawing/2014/main" id="{05AB522E-AE38-45DB-BAB9-CB2996C2DAB2}"/>
              </a:ext>
            </a:extLst>
          </p:cNvPr>
          <p:cNvSpPr/>
          <p:nvPr/>
        </p:nvSpPr>
        <p:spPr>
          <a:xfrm>
            <a:off x="7662665" y="5050971"/>
            <a:ext cx="4343400" cy="131077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a:solidFill>
                  <a:schemeClr val="tx1"/>
                </a:solidFill>
              </a:rPr>
              <a:t>The web servers can be Azure virtual machines, Azure virtual machine scale sets, Azure App Service, and even</a:t>
            </a:r>
            <a:br>
              <a:rPr lang="en-US">
                <a:solidFill>
                  <a:schemeClr val="tx1"/>
                </a:solidFill>
              </a:rPr>
            </a:br>
            <a:r>
              <a:rPr lang="en-US">
                <a:solidFill>
                  <a:schemeClr val="tx1"/>
                </a:solidFill>
              </a:rPr>
              <a:t>on-premises servers</a:t>
            </a:r>
          </a:p>
        </p:txBody>
      </p:sp>
    </p:spTree>
    <p:extLst>
      <p:ext uri="{BB962C8B-B14F-4D97-AF65-F5344CB8AC3E}">
        <p14:creationId xmlns:p14="http://schemas.microsoft.com/office/powerpoint/2010/main" val="851149815"/>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2F9B50-5D67-4608-B464-AEAEA00296B7}"/>
              </a:ext>
            </a:extLst>
          </p:cNvPr>
          <p:cNvSpPr>
            <a:spLocks noGrp="1"/>
          </p:cNvSpPr>
          <p:nvPr>
            <p:ph type="title"/>
          </p:nvPr>
        </p:nvSpPr>
        <p:spPr/>
        <p:txBody>
          <a:bodyPr/>
          <a:lstStyle/>
          <a:p>
            <a:r>
              <a:rPr lang="en-US" dirty="0">
                <a:solidFill>
                  <a:schemeClr val="tx1"/>
                </a:solidFill>
              </a:rPr>
              <a:t>Determine Application Gateway Routing</a:t>
            </a:r>
          </a:p>
        </p:txBody>
      </p:sp>
      <p:sp>
        <p:nvSpPr>
          <p:cNvPr id="6" name="Rectangle 5">
            <a:extLst>
              <a:ext uri="{FF2B5EF4-FFF2-40B4-BE49-F238E27FC236}">
                <a16:creationId xmlns:a16="http://schemas.microsoft.com/office/drawing/2014/main" id="{7E7BF4B1-A6C4-49D0-B3A8-F59B0004C3AA}"/>
              </a:ext>
              <a:ext uri="{C183D7F6-B498-43B3-948B-1728B52AA6E4}">
                <adec:decorative xmlns:adec="http://schemas.microsoft.com/office/drawing/2017/decorative" val="1"/>
              </a:ext>
            </a:extLst>
          </p:cNvPr>
          <p:cNvSpPr/>
          <p:nvPr/>
        </p:nvSpPr>
        <p:spPr bwMode="auto">
          <a:xfrm>
            <a:off x="427037" y="1192213"/>
            <a:ext cx="5715000" cy="523476"/>
          </a:xfrm>
          <a:prstGeom prst="rect">
            <a:avLst/>
          </a:prstGeom>
          <a:solidFill>
            <a:srgbClr val="243A5E"/>
          </a:solidFill>
          <a:ln w="19050">
            <a:solidFill>
              <a:srgbClr val="243A5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a:r>
              <a:rPr lang="en-US" sz="2000">
                <a:solidFill>
                  <a:schemeClr val="bg1"/>
                </a:solidFill>
                <a:latin typeface="+mj-lt"/>
              </a:rPr>
              <a:t>Path-based routing</a:t>
            </a:r>
          </a:p>
        </p:txBody>
      </p:sp>
      <p:sp>
        <p:nvSpPr>
          <p:cNvPr id="3" name="Rectangle 2">
            <a:extLst>
              <a:ext uri="{FF2B5EF4-FFF2-40B4-BE49-F238E27FC236}">
                <a16:creationId xmlns:a16="http://schemas.microsoft.com/office/drawing/2014/main" id="{8D782C67-6854-400F-8BB0-657886095782}"/>
              </a:ext>
              <a:ext uri="{C183D7F6-B498-43B3-948B-1728B52AA6E4}">
                <adec:decorative xmlns:adec="http://schemas.microsoft.com/office/drawing/2017/decorative" val="1"/>
              </a:ext>
            </a:extLst>
          </p:cNvPr>
          <p:cNvSpPr/>
          <p:nvPr/>
        </p:nvSpPr>
        <p:spPr bwMode="auto">
          <a:xfrm>
            <a:off x="427037" y="1856509"/>
            <a:ext cx="5715000" cy="4505237"/>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pic>
        <p:nvPicPr>
          <p:cNvPr id="8" name="Picture 7" descr="Flowchart from left to right: user, application gateway, image server pool. Traffic is directed to the image server pool based on *images or *video">
            <a:extLst>
              <a:ext uri="{FF2B5EF4-FFF2-40B4-BE49-F238E27FC236}">
                <a16:creationId xmlns:a16="http://schemas.microsoft.com/office/drawing/2014/main" id="{D4F8C063-2E0F-4ABB-A462-3F8CDD4181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954" y="2473521"/>
            <a:ext cx="5197166" cy="3454728"/>
          </a:xfrm>
          <a:prstGeom prst="rect">
            <a:avLst/>
          </a:prstGeom>
          <a:ln>
            <a:noFill/>
          </a:ln>
        </p:spPr>
      </p:pic>
      <p:sp>
        <p:nvSpPr>
          <p:cNvPr id="4" name="Rectangle 3">
            <a:extLst>
              <a:ext uri="{FF2B5EF4-FFF2-40B4-BE49-F238E27FC236}">
                <a16:creationId xmlns:a16="http://schemas.microsoft.com/office/drawing/2014/main" id="{3D2358C1-961D-4EA6-933F-C17A97B8D3F9}"/>
              </a:ext>
              <a:ext uri="{C183D7F6-B498-43B3-948B-1728B52AA6E4}">
                <adec:decorative xmlns:adec="http://schemas.microsoft.com/office/drawing/2017/decorative" val="1"/>
              </a:ext>
            </a:extLst>
          </p:cNvPr>
          <p:cNvSpPr/>
          <p:nvPr/>
        </p:nvSpPr>
        <p:spPr bwMode="auto">
          <a:xfrm>
            <a:off x="6294476" y="1192213"/>
            <a:ext cx="5714962" cy="523476"/>
          </a:xfrm>
          <a:prstGeom prst="rect">
            <a:avLst/>
          </a:prstGeom>
          <a:solidFill>
            <a:srgbClr val="243A5E"/>
          </a:solidFill>
          <a:ln w="19050">
            <a:solidFill>
              <a:srgbClr val="243A5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a:r>
              <a:rPr lang="en-US" sz="2000">
                <a:solidFill>
                  <a:schemeClr val="bg1"/>
                </a:solidFill>
                <a:latin typeface="+mj-lt"/>
              </a:rPr>
              <a:t>Multiple-site routing</a:t>
            </a:r>
          </a:p>
        </p:txBody>
      </p:sp>
      <p:sp>
        <p:nvSpPr>
          <p:cNvPr id="13" name="Rectangle 12">
            <a:extLst>
              <a:ext uri="{FF2B5EF4-FFF2-40B4-BE49-F238E27FC236}">
                <a16:creationId xmlns:a16="http://schemas.microsoft.com/office/drawing/2014/main" id="{EC4D4EAC-54DC-4990-8749-2009AAF869FC}"/>
              </a:ext>
              <a:ext uri="{C183D7F6-B498-43B3-948B-1728B52AA6E4}">
                <adec:decorative xmlns:adec="http://schemas.microsoft.com/office/drawing/2017/decorative" val="1"/>
              </a:ext>
            </a:extLst>
          </p:cNvPr>
          <p:cNvSpPr/>
          <p:nvPr/>
        </p:nvSpPr>
        <p:spPr bwMode="auto">
          <a:xfrm>
            <a:off x="6294476" y="1856509"/>
            <a:ext cx="5715000" cy="4505237"/>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pic>
        <p:nvPicPr>
          <p:cNvPr id="10" name="Picture 9" descr="Flowchart left to right: user, application gateway, backend pool. Traffic is directed to the backend pool based on company, contoso or fabrikam">
            <a:extLst>
              <a:ext uri="{FF2B5EF4-FFF2-40B4-BE49-F238E27FC236}">
                <a16:creationId xmlns:a16="http://schemas.microsoft.com/office/drawing/2014/main" id="{333D858D-D912-4BF2-A540-C1FC14DAE4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8888" y="2457231"/>
            <a:ext cx="5246176" cy="3487308"/>
          </a:xfrm>
          <a:prstGeom prst="rect">
            <a:avLst/>
          </a:prstGeom>
        </p:spPr>
      </p:pic>
    </p:spTree>
    <p:extLst>
      <p:ext uri="{BB962C8B-B14F-4D97-AF65-F5344CB8AC3E}">
        <p14:creationId xmlns:p14="http://schemas.microsoft.com/office/powerpoint/2010/main" val="3716783272"/>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13FE2-5230-45AC-8B59-F650A65773FB}"/>
              </a:ext>
            </a:extLst>
          </p:cNvPr>
          <p:cNvSpPr>
            <a:spLocks noGrp="1"/>
          </p:cNvSpPr>
          <p:nvPr>
            <p:ph type="title"/>
          </p:nvPr>
        </p:nvSpPr>
        <p:spPr/>
        <p:txBody>
          <a:bodyPr/>
          <a:lstStyle/>
          <a:p>
            <a:r>
              <a:rPr lang="en-US" dirty="0">
                <a:solidFill>
                  <a:schemeClr val="tx1"/>
                </a:solidFill>
              </a:rPr>
              <a:t>Setup Application Gateway Components</a:t>
            </a:r>
          </a:p>
        </p:txBody>
      </p:sp>
      <p:sp>
        <p:nvSpPr>
          <p:cNvPr id="4" name="Rectangle 3">
            <a:extLst>
              <a:ext uri="{FF2B5EF4-FFF2-40B4-BE49-F238E27FC236}">
                <a16:creationId xmlns:a16="http://schemas.microsoft.com/office/drawing/2014/main" id="{B121C80F-72FB-4122-A278-AE5A1D809509}"/>
              </a:ext>
            </a:extLst>
          </p:cNvPr>
          <p:cNvSpPr/>
          <p:nvPr/>
        </p:nvSpPr>
        <p:spPr>
          <a:xfrm>
            <a:off x="431802" y="1192213"/>
            <a:ext cx="2663824" cy="696678"/>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Frontend IP</a:t>
            </a:r>
          </a:p>
        </p:txBody>
      </p:sp>
      <p:sp>
        <p:nvSpPr>
          <p:cNvPr id="5" name="Rectangle 4">
            <a:extLst>
              <a:ext uri="{FF2B5EF4-FFF2-40B4-BE49-F238E27FC236}">
                <a16:creationId xmlns:a16="http://schemas.microsoft.com/office/drawing/2014/main" id="{10ED4579-96A4-43F1-B0AE-58ADAD88576D}"/>
              </a:ext>
            </a:extLst>
          </p:cNvPr>
          <p:cNvSpPr/>
          <p:nvPr/>
        </p:nvSpPr>
        <p:spPr>
          <a:xfrm>
            <a:off x="431802" y="2040150"/>
            <a:ext cx="2663824" cy="696678"/>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Listeners</a:t>
            </a:r>
          </a:p>
        </p:txBody>
      </p:sp>
      <p:sp>
        <p:nvSpPr>
          <p:cNvPr id="6" name="Rectangle 5">
            <a:extLst>
              <a:ext uri="{FF2B5EF4-FFF2-40B4-BE49-F238E27FC236}">
                <a16:creationId xmlns:a16="http://schemas.microsoft.com/office/drawing/2014/main" id="{B24E9653-FC14-45D3-B782-D5465D834BBD}"/>
              </a:ext>
            </a:extLst>
          </p:cNvPr>
          <p:cNvSpPr/>
          <p:nvPr/>
        </p:nvSpPr>
        <p:spPr>
          <a:xfrm>
            <a:off x="431802" y="2888087"/>
            <a:ext cx="2663824" cy="696678"/>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Routing rules</a:t>
            </a:r>
          </a:p>
        </p:txBody>
      </p:sp>
      <p:sp>
        <p:nvSpPr>
          <p:cNvPr id="7" name="Rectangle 6">
            <a:extLst>
              <a:ext uri="{FF2B5EF4-FFF2-40B4-BE49-F238E27FC236}">
                <a16:creationId xmlns:a16="http://schemas.microsoft.com/office/drawing/2014/main" id="{4D2F20E0-AF52-4C9A-8DA5-3AD8CC45697B}"/>
              </a:ext>
            </a:extLst>
          </p:cNvPr>
          <p:cNvSpPr/>
          <p:nvPr/>
        </p:nvSpPr>
        <p:spPr>
          <a:xfrm>
            <a:off x="431802" y="3736024"/>
            <a:ext cx="2663824" cy="696678"/>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Backend pools</a:t>
            </a:r>
          </a:p>
        </p:txBody>
      </p:sp>
      <p:sp>
        <p:nvSpPr>
          <p:cNvPr id="9" name="Rectangle 8">
            <a:extLst>
              <a:ext uri="{FF2B5EF4-FFF2-40B4-BE49-F238E27FC236}">
                <a16:creationId xmlns:a16="http://schemas.microsoft.com/office/drawing/2014/main" id="{CBC0BE49-A224-410C-878B-F512D977DD55}"/>
              </a:ext>
            </a:extLst>
          </p:cNvPr>
          <p:cNvSpPr/>
          <p:nvPr/>
        </p:nvSpPr>
        <p:spPr>
          <a:xfrm>
            <a:off x="431802" y="4583961"/>
            <a:ext cx="2663824" cy="953239"/>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rPr>
              <a:t>Web application firewall (optional)</a:t>
            </a:r>
          </a:p>
        </p:txBody>
      </p:sp>
      <p:sp>
        <p:nvSpPr>
          <p:cNvPr id="8" name="Rectangle 7">
            <a:extLst>
              <a:ext uri="{FF2B5EF4-FFF2-40B4-BE49-F238E27FC236}">
                <a16:creationId xmlns:a16="http://schemas.microsoft.com/office/drawing/2014/main" id="{2432F561-A45A-4C1B-8433-2C9A716CCCFE}"/>
              </a:ext>
            </a:extLst>
          </p:cNvPr>
          <p:cNvSpPr/>
          <p:nvPr/>
        </p:nvSpPr>
        <p:spPr>
          <a:xfrm>
            <a:off x="431802" y="5665068"/>
            <a:ext cx="2663824" cy="696678"/>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Health probes</a:t>
            </a:r>
          </a:p>
        </p:txBody>
      </p:sp>
      <p:sp>
        <p:nvSpPr>
          <p:cNvPr id="3" name="Rectangle 2">
            <a:extLst>
              <a:ext uri="{FF2B5EF4-FFF2-40B4-BE49-F238E27FC236}">
                <a16:creationId xmlns:a16="http://schemas.microsoft.com/office/drawing/2014/main" id="{0543E1E2-97F4-40D9-9F4B-0FDF2E790FA8}"/>
              </a:ext>
              <a:ext uri="{C183D7F6-B498-43B3-948B-1728B52AA6E4}">
                <adec:decorative xmlns:adec="http://schemas.microsoft.com/office/drawing/2017/decorative" val="1"/>
              </a:ext>
            </a:extLst>
          </p:cNvPr>
          <p:cNvSpPr/>
          <p:nvPr/>
        </p:nvSpPr>
        <p:spPr bwMode="auto">
          <a:xfrm>
            <a:off x="3249390" y="1192213"/>
            <a:ext cx="8760048" cy="5169533"/>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10" name="Picture 9" descr="Flowchart top to bottom: frontend IP, listener, rule, and backend instances">
            <a:extLst>
              <a:ext uri="{FF2B5EF4-FFF2-40B4-BE49-F238E27FC236}">
                <a16:creationId xmlns:a16="http://schemas.microsoft.com/office/drawing/2014/main" id="{59E46486-0FBE-49E9-B5B6-C150C2D8BB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393" y="1568449"/>
            <a:ext cx="8210550" cy="4667250"/>
          </a:xfrm>
          <a:prstGeom prst="rect">
            <a:avLst/>
          </a:prstGeom>
        </p:spPr>
      </p:pic>
    </p:spTree>
    <p:extLst>
      <p:ext uri="{BB962C8B-B14F-4D97-AF65-F5344CB8AC3E}">
        <p14:creationId xmlns:p14="http://schemas.microsoft.com/office/powerpoint/2010/main" val="2690557431"/>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solidFill>
                  <a:schemeClr val="tx1"/>
                </a:solidFill>
              </a:rPr>
              <a:t>Summary and Resources – Configure Azure Application Gateway</a:t>
            </a:r>
          </a:p>
        </p:txBody>
      </p:sp>
      <p:sp>
        <p:nvSpPr>
          <p:cNvPr id="3" name="Rectangle 2">
            <a:extLst>
              <a:ext uri="{FF2B5EF4-FFF2-40B4-BE49-F238E27FC236}">
                <a16:creationId xmlns:a16="http://schemas.microsoft.com/office/drawing/2014/main" id="{C986EA34-AF94-4FFE-ADB1-DD7F73179098}"/>
              </a:ext>
            </a:extLst>
          </p:cNvPr>
          <p:cNvSpPr/>
          <p:nvPr/>
        </p:nvSpPr>
        <p:spPr bwMode="auto">
          <a:xfrm>
            <a:off x="427039" y="1573358"/>
            <a:ext cx="4297362"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spcBef>
                <a:spcPts val="600"/>
              </a:spcBef>
            </a:pPr>
            <a:r>
              <a:rPr lang="en-US" sz="2000" dirty="0">
                <a:solidFill>
                  <a:schemeClr val="bg1"/>
                </a:solidFill>
                <a:latin typeface="+mj-lt"/>
              </a:rPr>
              <a:t>Knowledge Check Questions</a:t>
            </a:r>
          </a:p>
        </p:txBody>
      </p:sp>
      <p:sp>
        <p:nvSpPr>
          <p:cNvPr id="4" name="Rectangle 3">
            <a:extLst>
              <a:ext uri="{FF2B5EF4-FFF2-40B4-BE49-F238E27FC236}">
                <a16:creationId xmlns:a16="http://schemas.microsoft.com/office/drawing/2014/main" id="{23324CE0-D292-4187-AEF5-01EFFB0CE5F5}"/>
              </a:ext>
            </a:extLst>
          </p:cNvPr>
          <p:cNvSpPr/>
          <p:nvPr/>
        </p:nvSpPr>
        <p:spPr bwMode="auto">
          <a:xfrm>
            <a:off x="4876800" y="1573358"/>
            <a:ext cx="7132144"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spcBef>
                <a:spcPts val="600"/>
              </a:spcBef>
            </a:pPr>
            <a:r>
              <a:rPr lang="en-US" sz="2000">
                <a:solidFill>
                  <a:schemeClr val="bg1"/>
                </a:solidFill>
                <a:latin typeface="+mj-lt"/>
              </a:rPr>
              <a:t>Microsoft Learn Modules (docs.microsoft.com/Learn)</a:t>
            </a:r>
          </a:p>
        </p:txBody>
      </p:sp>
      <p:sp>
        <p:nvSpPr>
          <p:cNvPr id="9" name="Rectangle 8">
            <a:extLst>
              <a:ext uri="{FF2B5EF4-FFF2-40B4-BE49-F238E27FC236}">
                <a16:creationId xmlns:a16="http://schemas.microsoft.com/office/drawing/2014/main" id="{5BA78809-3CA0-4A7B-BA0B-CE1E2A4646E6}"/>
              </a:ext>
            </a:extLst>
          </p:cNvPr>
          <p:cNvSpPr/>
          <p:nvPr/>
        </p:nvSpPr>
        <p:spPr>
          <a:xfrm>
            <a:off x="4866181" y="2378938"/>
            <a:ext cx="7132144"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37160" rIns="182880" bIns="137160" numCol="1" spcCol="1270" anchor="ctr" anchorCtr="0">
            <a:noAutofit/>
          </a:bodyPr>
          <a:lstStyle/>
          <a:p>
            <a:pPr marL="0" lvl="1"/>
            <a:r>
              <a:rPr lang="en-US" sz="2000">
                <a:solidFill>
                  <a:schemeClr val="tx1"/>
                </a:solidFill>
              </a:rPr>
              <a:t>Load balance your web service traffic with Application Gateway</a:t>
            </a:r>
          </a:p>
        </p:txBody>
      </p:sp>
      <p:cxnSp>
        <p:nvCxnSpPr>
          <p:cNvPr id="10" name="Straight Connector 9">
            <a:extLst>
              <a:ext uri="{FF2B5EF4-FFF2-40B4-BE49-F238E27FC236}">
                <a16:creationId xmlns:a16="http://schemas.microsoft.com/office/drawing/2014/main" id="{28806818-A484-40FF-AECD-B2AE137781DC}"/>
              </a:ext>
              <a:ext uri="{C183D7F6-B498-43B3-948B-1728B52AA6E4}">
                <adec:decorative xmlns:adec="http://schemas.microsoft.com/office/drawing/2017/decorative" val="1"/>
              </a:ext>
            </a:extLst>
          </p:cNvPr>
          <p:cNvCxnSpPr>
            <a:cxnSpLocks/>
          </p:cNvCxnSpPr>
          <p:nvPr/>
        </p:nvCxnSpPr>
        <p:spPr>
          <a:xfrm>
            <a:off x="4866181" y="3056309"/>
            <a:ext cx="7132144"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0FA55D17-1DC9-43F6-8BC9-16D44769821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11927" y="3007704"/>
            <a:ext cx="1494645" cy="2173707"/>
          </a:xfrm>
          <a:prstGeom prst="rect">
            <a:avLst/>
          </a:prstGeom>
        </p:spPr>
      </p:pic>
    </p:spTree>
    <p:extLst>
      <p:ext uri="{BB962C8B-B14F-4D97-AF65-F5344CB8AC3E}">
        <p14:creationId xmlns:p14="http://schemas.microsoft.com/office/powerpoint/2010/main" val="32251310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27039" y="2998664"/>
            <a:ext cx="9240836" cy="997196"/>
          </a:xfrm>
        </p:spPr>
        <p:txBody>
          <a:bodyPr/>
          <a:lstStyle/>
          <a:p>
            <a:r>
              <a:rPr lang="en-US" dirty="0">
                <a:cs typeface="Segoe UI"/>
              </a:rPr>
              <a:t>Lesson 01: Configure Network Routing and Endpoints</a:t>
            </a:r>
            <a:endParaRPr lang="en-US" dirty="0"/>
          </a:p>
        </p:txBody>
      </p:sp>
      <p:pic>
        <p:nvPicPr>
          <p:cNvPr id="3" name="Picture 2" descr="Icon of four circles interconnected with one another">
            <a:extLst>
              <a:ext uri="{FF2B5EF4-FFF2-40B4-BE49-F238E27FC236}">
                <a16:creationId xmlns:a16="http://schemas.microsoft.com/office/drawing/2014/main" id="{70D6F253-DE7D-408F-A8ED-F34280F5B8B6}"/>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10226610" y="2885064"/>
            <a:ext cx="1331342" cy="1331336"/>
          </a:xfrm>
          <a:prstGeom prst="rect">
            <a:avLst/>
          </a:prstGeom>
        </p:spPr>
      </p:pic>
    </p:spTree>
    <p:extLst>
      <p:ext uri="{BB962C8B-B14F-4D97-AF65-F5344CB8AC3E}">
        <p14:creationId xmlns:p14="http://schemas.microsoft.com/office/powerpoint/2010/main" val="3746766023"/>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t>Lesson 04: Module 06 Lab</a:t>
            </a:r>
          </a:p>
        </p:txBody>
      </p:sp>
      <p:pic>
        <p:nvPicPr>
          <p:cNvPr id="5" name="Picture 4" descr="Icon of a lab flask">
            <a:extLst>
              <a:ext uri="{FF2B5EF4-FFF2-40B4-BE49-F238E27FC236}">
                <a16:creationId xmlns:a16="http://schemas.microsoft.com/office/drawing/2014/main" id="{77C99D1C-489E-42C4-9EF3-742FAE302A5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766" y="2919796"/>
            <a:ext cx="847888" cy="1233104"/>
          </a:xfrm>
          <a:prstGeom prst="rect">
            <a:avLst/>
          </a:prstGeom>
        </p:spPr>
      </p:pic>
    </p:spTree>
    <p:extLst>
      <p:ext uri="{BB962C8B-B14F-4D97-AF65-F5344CB8AC3E}">
        <p14:creationId xmlns:p14="http://schemas.microsoft.com/office/powerpoint/2010/main" val="1671104188"/>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1B55C8-6368-4BBB-A9E6-0DE88363DA1D}"/>
              </a:ext>
            </a:extLst>
          </p:cNvPr>
          <p:cNvSpPr>
            <a:spLocks noGrp="1"/>
          </p:cNvSpPr>
          <p:nvPr>
            <p:ph type="title"/>
          </p:nvPr>
        </p:nvSpPr>
        <p:spPr/>
        <p:txBody>
          <a:bodyPr/>
          <a:lstStyle/>
          <a:p>
            <a:r>
              <a:rPr lang="en-US"/>
              <a:t>Lab 06 – Implement traffic management</a:t>
            </a:r>
          </a:p>
        </p:txBody>
      </p:sp>
      <p:sp>
        <p:nvSpPr>
          <p:cNvPr id="3" name="Rectangle 2">
            <a:extLst>
              <a:ext uri="{FF2B5EF4-FFF2-40B4-BE49-F238E27FC236}">
                <a16:creationId xmlns:a16="http://schemas.microsoft.com/office/drawing/2014/main" id="{A86D35E2-A7CA-4C7F-B18E-55C37E3FB5AF}"/>
              </a:ext>
            </a:extLst>
          </p:cNvPr>
          <p:cNvSpPr/>
          <p:nvPr/>
        </p:nvSpPr>
        <p:spPr bwMode="auto">
          <a:xfrm>
            <a:off x="427038" y="1240913"/>
            <a:ext cx="11582400" cy="120066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400" b="1" dirty="0">
                <a:solidFill>
                  <a:schemeClr val="tx2">
                    <a:lumMod val="50000"/>
                  </a:schemeClr>
                </a:solidFill>
                <a:latin typeface="+mj-lt"/>
                <a:cs typeface="Segoe UI Semilight"/>
              </a:rPr>
              <a:t>Scenario</a:t>
            </a:r>
            <a:endParaRPr lang="en-US" sz="2400" b="1" dirty="0">
              <a:solidFill>
                <a:schemeClr val="tx2">
                  <a:lumMod val="50000"/>
                </a:schemeClr>
              </a:solidFill>
              <a:latin typeface="+mj-lt"/>
              <a:cs typeface="Segoe UI"/>
            </a:endParaRPr>
          </a:p>
          <a:p>
            <a:r>
              <a:rPr lang="en-US" sz="2200" dirty="0">
                <a:solidFill>
                  <a:schemeClr val="tx1"/>
                </a:solidFill>
                <a:ea typeface="+mn-lt"/>
                <a:cs typeface="+mn-lt"/>
              </a:rPr>
              <a:t>You are tasked with implementing a hub spoke topology for network traffic. The topology should include an Azure Load Balancer and Azure Application Gateway.</a:t>
            </a:r>
          </a:p>
        </p:txBody>
      </p:sp>
      <p:sp>
        <p:nvSpPr>
          <p:cNvPr id="12" name="Text Placeholder 2">
            <a:extLst>
              <a:ext uri="{FF2B5EF4-FFF2-40B4-BE49-F238E27FC236}">
                <a16:creationId xmlns:a16="http://schemas.microsoft.com/office/drawing/2014/main" id="{1927DEFF-8224-40EA-8B75-71A125739B9B}"/>
              </a:ext>
            </a:extLst>
          </p:cNvPr>
          <p:cNvSpPr txBox="1">
            <a:spLocks/>
          </p:cNvSpPr>
          <p:nvPr/>
        </p:nvSpPr>
        <p:spPr>
          <a:xfrm>
            <a:off x="427038" y="2556325"/>
            <a:ext cx="11582400" cy="369332"/>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solidFill>
                  <a:schemeClr val="tx2">
                    <a:lumMod val="50000"/>
                  </a:schemeClr>
                </a:solidFill>
                <a:cs typeface="Segoe UI Semilight"/>
              </a:rPr>
              <a:t>Objectives</a:t>
            </a:r>
          </a:p>
        </p:txBody>
      </p:sp>
      <p:sp>
        <p:nvSpPr>
          <p:cNvPr id="13" name="Rectangle 12">
            <a:extLst>
              <a:ext uri="{FF2B5EF4-FFF2-40B4-BE49-F238E27FC236}">
                <a16:creationId xmlns:a16="http://schemas.microsoft.com/office/drawing/2014/main" id="{29E9F4D2-B825-4794-A782-C5C95373EFAD}"/>
              </a:ext>
            </a:extLst>
          </p:cNvPr>
          <p:cNvSpPr/>
          <p:nvPr/>
        </p:nvSpPr>
        <p:spPr bwMode="auto">
          <a:xfrm>
            <a:off x="427038" y="3069972"/>
            <a:ext cx="3763962" cy="1221802"/>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200" dirty="0">
                <a:solidFill>
                  <a:schemeClr val="tx2">
                    <a:lumMod val="50000"/>
                  </a:schemeClr>
                </a:solidFill>
                <a:latin typeface="+mj-lt"/>
                <a:cs typeface="Segoe UI Semilight"/>
              </a:rPr>
              <a:t>Task 1:</a:t>
            </a:r>
            <a:br>
              <a:rPr lang="en-US" sz="2000" dirty="0">
                <a:solidFill>
                  <a:schemeClr val="tx1"/>
                </a:solidFill>
                <a:cs typeface="Segoe UI Semilight"/>
              </a:rPr>
            </a:br>
            <a:r>
              <a:rPr lang="en-US" sz="2000" dirty="0">
                <a:solidFill>
                  <a:schemeClr val="tx1"/>
                </a:solidFill>
                <a:cs typeface="Segoe UI Semilight"/>
              </a:rPr>
              <a:t>Provision the lab</a:t>
            </a:r>
            <a:br>
              <a:rPr lang="en-US" sz="2000" dirty="0">
                <a:solidFill>
                  <a:schemeClr val="tx1"/>
                </a:solidFill>
                <a:cs typeface="Segoe UI Semilight"/>
              </a:rPr>
            </a:br>
            <a:r>
              <a:rPr lang="en-US" sz="2000" dirty="0">
                <a:solidFill>
                  <a:schemeClr val="tx1"/>
                </a:solidFill>
                <a:cs typeface="Segoe UI Semilight"/>
              </a:rPr>
              <a:t>environment</a:t>
            </a:r>
          </a:p>
        </p:txBody>
      </p:sp>
      <p:sp>
        <p:nvSpPr>
          <p:cNvPr id="14" name="Rectangle 13">
            <a:extLst>
              <a:ext uri="{FF2B5EF4-FFF2-40B4-BE49-F238E27FC236}">
                <a16:creationId xmlns:a16="http://schemas.microsoft.com/office/drawing/2014/main" id="{3CCFD053-18FE-43CC-85EA-D8521302A80E}"/>
              </a:ext>
            </a:extLst>
          </p:cNvPr>
          <p:cNvSpPr/>
          <p:nvPr/>
        </p:nvSpPr>
        <p:spPr bwMode="auto">
          <a:xfrm>
            <a:off x="4328524" y="3069972"/>
            <a:ext cx="3763962" cy="1221802"/>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200" dirty="0">
                <a:solidFill>
                  <a:schemeClr val="tx2">
                    <a:lumMod val="50000"/>
                  </a:schemeClr>
                </a:solidFill>
                <a:latin typeface="+mj-lt"/>
                <a:cs typeface="Segoe UI Semilight"/>
              </a:rPr>
              <a:t>Task 2:</a:t>
            </a:r>
            <a:br>
              <a:rPr lang="en-US" sz="2200" dirty="0">
                <a:solidFill>
                  <a:schemeClr val="tx1"/>
                </a:solidFill>
                <a:latin typeface="+mj-lt"/>
                <a:cs typeface="Segoe UI Semilight"/>
              </a:rPr>
            </a:br>
            <a:r>
              <a:rPr lang="en-US" sz="2000" dirty="0">
                <a:solidFill>
                  <a:schemeClr val="tx1"/>
                </a:solidFill>
                <a:cs typeface="Segoe UI Semilight"/>
              </a:rPr>
              <a:t>Configure the hub and</a:t>
            </a:r>
            <a:br>
              <a:rPr lang="en-US" sz="2000" dirty="0">
                <a:solidFill>
                  <a:schemeClr val="tx1"/>
                </a:solidFill>
                <a:cs typeface="Segoe UI Semilight"/>
              </a:rPr>
            </a:br>
            <a:r>
              <a:rPr lang="en-US" sz="2000" dirty="0">
                <a:solidFill>
                  <a:schemeClr val="tx1"/>
                </a:solidFill>
                <a:cs typeface="Segoe UI Semilight"/>
              </a:rPr>
              <a:t>spoke network topology</a:t>
            </a:r>
          </a:p>
        </p:txBody>
      </p:sp>
      <p:sp>
        <p:nvSpPr>
          <p:cNvPr id="15" name="Rectangle 14">
            <a:extLst>
              <a:ext uri="{FF2B5EF4-FFF2-40B4-BE49-F238E27FC236}">
                <a16:creationId xmlns:a16="http://schemas.microsoft.com/office/drawing/2014/main" id="{C358CF4A-394E-4ADC-A8BA-2EF49BDCEB5F}"/>
              </a:ext>
            </a:extLst>
          </p:cNvPr>
          <p:cNvSpPr/>
          <p:nvPr/>
        </p:nvSpPr>
        <p:spPr bwMode="auto">
          <a:xfrm>
            <a:off x="8230010" y="3069972"/>
            <a:ext cx="3779428" cy="1221802"/>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200" dirty="0">
                <a:solidFill>
                  <a:schemeClr val="tx2">
                    <a:lumMod val="50000"/>
                  </a:schemeClr>
                </a:solidFill>
                <a:latin typeface="+mj-lt"/>
                <a:cs typeface="Segoe UI Semilight"/>
              </a:rPr>
              <a:t>Task 3:</a:t>
            </a:r>
            <a:br>
              <a:rPr lang="en-US" sz="2200" dirty="0">
                <a:solidFill>
                  <a:schemeClr val="tx1"/>
                </a:solidFill>
                <a:latin typeface="+mj-lt"/>
                <a:cs typeface="Segoe UI Semilight"/>
              </a:rPr>
            </a:br>
            <a:r>
              <a:rPr lang="en-US" sz="2000" dirty="0">
                <a:solidFill>
                  <a:schemeClr val="tx1"/>
                </a:solidFill>
                <a:cs typeface="Segoe UI Semilight"/>
              </a:rPr>
              <a:t>Test transitivity of virtual network peering</a:t>
            </a:r>
          </a:p>
        </p:txBody>
      </p:sp>
      <p:sp>
        <p:nvSpPr>
          <p:cNvPr id="16" name="Rectangle 15">
            <a:extLst>
              <a:ext uri="{FF2B5EF4-FFF2-40B4-BE49-F238E27FC236}">
                <a16:creationId xmlns:a16="http://schemas.microsoft.com/office/drawing/2014/main" id="{5DBBA120-EEE9-4D11-B52A-3CF87D2BD6CE}"/>
              </a:ext>
            </a:extLst>
          </p:cNvPr>
          <p:cNvSpPr/>
          <p:nvPr/>
        </p:nvSpPr>
        <p:spPr bwMode="auto">
          <a:xfrm>
            <a:off x="415925" y="4436089"/>
            <a:ext cx="3763962" cy="1221802"/>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200" dirty="0">
                <a:solidFill>
                  <a:schemeClr val="tx2">
                    <a:lumMod val="50000"/>
                  </a:schemeClr>
                </a:solidFill>
                <a:latin typeface="+mj-lt"/>
                <a:cs typeface="Segoe UI Semilight"/>
              </a:rPr>
              <a:t>Task 4:</a:t>
            </a:r>
            <a:br>
              <a:rPr lang="en-US" sz="2000" dirty="0">
                <a:solidFill>
                  <a:schemeClr val="tx1"/>
                </a:solidFill>
                <a:cs typeface="Segoe UI Semilight"/>
              </a:rPr>
            </a:br>
            <a:r>
              <a:rPr lang="en-US" sz="2000" dirty="0">
                <a:solidFill>
                  <a:schemeClr val="tx1"/>
                </a:solidFill>
                <a:cs typeface="Segoe UI Semilight"/>
              </a:rPr>
              <a:t>Configure routing in the</a:t>
            </a:r>
            <a:br>
              <a:rPr lang="en-US" sz="2000" dirty="0">
                <a:solidFill>
                  <a:schemeClr val="tx1"/>
                </a:solidFill>
                <a:cs typeface="Segoe UI Semilight"/>
              </a:rPr>
            </a:br>
            <a:r>
              <a:rPr lang="en-US" sz="2000" dirty="0">
                <a:solidFill>
                  <a:schemeClr val="tx1"/>
                </a:solidFill>
                <a:cs typeface="Segoe UI Semilight"/>
              </a:rPr>
              <a:t>hub and spoke topology</a:t>
            </a:r>
          </a:p>
        </p:txBody>
      </p:sp>
      <p:sp>
        <p:nvSpPr>
          <p:cNvPr id="17" name="Rectangle 16">
            <a:extLst>
              <a:ext uri="{FF2B5EF4-FFF2-40B4-BE49-F238E27FC236}">
                <a16:creationId xmlns:a16="http://schemas.microsoft.com/office/drawing/2014/main" id="{436A292F-FE6D-4538-9012-01C4F9FACEA6}"/>
              </a:ext>
            </a:extLst>
          </p:cNvPr>
          <p:cNvSpPr/>
          <p:nvPr/>
        </p:nvSpPr>
        <p:spPr bwMode="auto">
          <a:xfrm>
            <a:off x="4317411" y="4436089"/>
            <a:ext cx="3763962" cy="1221802"/>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200" dirty="0">
                <a:solidFill>
                  <a:schemeClr val="tx2">
                    <a:lumMod val="50000"/>
                  </a:schemeClr>
                </a:solidFill>
                <a:latin typeface="+mj-lt"/>
                <a:cs typeface="Segoe UI Semilight"/>
              </a:rPr>
              <a:t>Task 5:</a:t>
            </a:r>
            <a:br>
              <a:rPr lang="en-US" sz="2200" dirty="0">
                <a:solidFill>
                  <a:schemeClr val="tx1"/>
                </a:solidFill>
                <a:latin typeface="+mj-lt"/>
                <a:cs typeface="Segoe UI Semilight"/>
              </a:rPr>
            </a:br>
            <a:r>
              <a:rPr lang="en-US" sz="2000" dirty="0">
                <a:solidFill>
                  <a:schemeClr val="tx1"/>
                </a:solidFill>
                <a:cs typeface="Segoe UI Semilight"/>
              </a:rPr>
              <a:t>Implement Azure</a:t>
            </a:r>
            <a:br>
              <a:rPr lang="en-US" sz="2000" dirty="0">
                <a:solidFill>
                  <a:schemeClr val="tx1"/>
                </a:solidFill>
                <a:cs typeface="Segoe UI Semilight"/>
              </a:rPr>
            </a:br>
            <a:r>
              <a:rPr lang="en-US" sz="2000" dirty="0">
                <a:solidFill>
                  <a:schemeClr val="tx1"/>
                </a:solidFill>
                <a:cs typeface="Segoe UI Semilight"/>
              </a:rPr>
              <a:t>Load Balancer</a:t>
            </a:r>
          </a:p>
        </p:txBody>
      </p:sp>
      <p:sp>
        <p:nvSpPr>
          <p:cNvPr id="18" name="Rectangle 17">
            <a:extLst>
              <a:ext uri="{FF2B5EF4-FFF2-40B4-BE49-F238E27FC236}">
                <a16:creationId xmlns:a16="http://schemas.microsoft.com/office/drawing/2014/main" id="{B8CE1EDB-AA3E-4785-A0C5-9A55442ED209}"/>
              </a:ext>
            </a:extLst>
          </p:cNvPr>
          <p:cNvSpPr/>
          <p:nvPr/>
        </p:nvSpPr>
        <p:spPr bwMode="auto">
          <a:xfrm>
            <a:off x="8218897" y="4436089"/>
            <a:ext cx="3779428" cy="1221802"/>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buSzPct val="90000"/>
            </a:pPr>
            <a:r>
              <a:rPr lang="en-US" sz="2200" dirty="0">
                <a:solidFill>
                  <a:schemeClr val="tx2">
                    <a:lumMod val="50000"/>
                  </a:schemeClr>
                </a:solidFill>
                <a:latin typeface="+mj-lt"/>
                <a:cs typeface="Segoe UI Semilight"/>
              </a:rPr>
              <a:t>Task 6:</a:t>
            </a:r>
            <a:br>
              <a:rPr lang="en-US" sz="2200" dirty="0">
                <a:solidFill>
                  <a:schemeClr val="tx1"/>
                </a:solidFill>
                <a:latin typeface="+mj-lt"/>
                <a:cs typeface="Segoe UI Semilight"/>
              </a:rPr>
            </a:br>
            <a:r>
              <a:rPr lang="en-US" sz="2000" dirty="0">
                <a:solidFill>
                  <a:schemeClr val="tx1"/>
                </a:solidFill>
                <a:cs typeface="Segoe UI Semilight"/>
              </a:rPr>
              <a:t>Implement Azure</a:t>
            </a:r>
            <a:br>
              <a:rPr lang="en-US" sz="2000" dirty="0">
                <a:solidFill>
                  <a:schemeClr val="tx1"/>
                </a:solidFill>
                <a:cs typeface="Segoe UI Semilight"/>
              </a:rPr>
            </a:br>
            <a:r>
              <a:rPr lang="en-US" sz="2000" dirty="0">
                <a:solidFill>
                  <a:schemeClr val="tx1"/>
                </a:solidFill>
                <a:cs typeface="Segoe UI Semilight"/>
              </a:rPr>
              <a:t>Application Gateway</a:t>
            </a:r>
          </a:p>
        </p:txBody>
      </p:sp>
      <p:sp>
        <p:nvSpPr>
          <p:cNvPr id="19" name="Text Placeholder 2">
            <a:extLst>
              <a:ext uri="{FF2B5EF4-FFF2-40B4-BE49-F238E27FC236}">
                <a16:creationId xmlns:a16="http://schemas.microsoft.com/office/drawing/2014/main" id="{585766C3-22A0-4241-A7D4-28BD41B6EA08}"/>
              </a:ext>
            </a:extLst>
          </p:cNvPr>
          <p:cNvSpPr txBox="1">
            <a:spLocks/>
          </p:cNvSpPr>
          <p:nvPr/>
        </p:nvSpPr>
        <p:spPr>
          <a:xfrm>
            <a:off x="8293754" y="6141975"/>
            <a:ext cx="3409232"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dirty="0">
                <a:solidFill>
                  <a:schemeClr val="tx1"/>
                </a:solidFill>
                <a:latin typeface="+mn-lt"/>
                <a:cs typeface="Segoe UI Semilight"/>
              </a:rPr>
              <a:t>Next slide for an architecture diagram </a:t>
            </a:r>
          </a:p>
        </p:txBody>
      </p:sp>
      <p:sp>
        <p:nvSpPr>
          <p:cNvPr id="20" name="arrow_15">
            <a:extLst>
              <a:ext uri="{FF2B5EF4-FFF2-40B4-BE49-F238E27FC236}">
                <a16:creationId xmlns:a16="http://schemas.microsoft.com/office/drawing/2014/main" id="{52C53CB4-95B7-4E2F-9485-9B7364B2C047}"/>
              </a:ext>
              <a:ext uri="{C183D7F6-B498-43B3-948B-1728B52AA6E4}">
                <adec:decorative xmlns:adec="http://schemas.microsoft.com/office/drawing/2017/decorative" val="1"/>
              </a:ext>
            </a:extLst>
          </p:cNvPr>
          <p:cNvSpPr>
            <a:spLocks noChangeAspect="1" noEditPoints="1"/>
          </p:cNvSpPr>
          <p:nvPr/>
        </p:nvSpPr>
        <p:spPr bwMode="auto">
          <a:xfrm>
            <a:off x="11783506" y="6141975"/>
            <a:ext cx="225932" cy="224905"/>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solidFill>
            <a:srgbClr val="FFFF00"/>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3832365085"/>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9D6D26-A3DB-43D4-8A67-99A2F174A4A2}"/>
              </a:ext>
            </a:extLst>
          </p:cNvPr>
          <p:cNvSpPr>
            <a:spLocks noGrp="1"/>
          </p:cNvSpPr>
          <p:nvPr>
            <p:ph type="title"/>
          </p:nvPr>
        </p:nvSpPr>
        <p:spPr/>
        <p:txBody>
          <a:bodyPr/>
          <a:lstStyle/>
          <a:p>
            <a:r>
              <a:rPr lang="en-US" dirty="0">
                <a:cs typeface="Segoe UI"/>
              </a:rPr>
              <a:t>Lab 06 – Architecture Diagram</a:t>
            </a:r>
            <a:endParaRPr lang="en-US" dirty="0"/>
          </a:p>
        </p:txBody>
      </p:sp>
      <p:grpSp>
        <p:nvGrpSpPr>
          <p:cNvPr id="5" name="Group 4" descr="Architecture diagram as detailed in the lab steps. ">
            <a:extLst>
              <a:ext uri="{FF2B5EF4-FFF2-40B4-BE49-F238E27FC236}">
                <a16:creationId xmlns:a16="http://schemas.microsoft.com/office/drawing/2014/main" id="{7B05F615-D422-4644-B7D7-55094BCBD0FA}"/>
              </a:ext>
            </a:extLst>
          </p:cNvPr>
          <p:cNvGrpSpPr/>
          <p:nvPr/>
        </p:nvGrpSpPr>
        <p:grpSpPr>
          <a:xfrm>
            <a:off x="510489" y="811657"/>
            <a:ext cx="11415497" cy="5702443"/>
            <a:chOff x="510489" y="480425"/>
            <a:chExt cx="11415497" cy="6033676"/>
          </a:xfrm>
        </p:grpSpPr>
        <p:sp>
          <p:nvSpPr>
            <p:cNvPr id="80" name="Rectangle 79">
              <a:extLst>
                <a:ext uri="{FF2B5EF4-FFF2-40B4-BE49-F238E27FC236}">
                  <a16:creationId xmlns:a16="http://schemas.microsoft.com/office/drawing/2014/main" id="{09A5FED2-982E-4BF7-93D4-DEDCDF8BE3A0}"/>
                </a:ext>
              </a:extLst>
            </p:cNvPr>
            <p:cNvSpPr/>
            <p:nvPr/>
          </p:nvSpPr>
          <p:spPr bwMode="auto">
            <a:xfrm>
              <a:off x="510489" y="879674"/>
              <a:ext cx="11415497" cy="563442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82" name="Rectangle 81">
              <a:extLst>
                <a:ext uri="{FF2B5EF4-FFF2-40B4-BE49-F238E27FC236}">
                  <a16:creationId xmlns:a16="http://schemas.microsoft.com/office/drawing/2014/main" id="{133A2A20-EEA2-4FF9-B315-A6294A652FD5}"/>
                </a:ext>
              </a:extLst>
            </p:cNvPr>
            <p:cNvSpPr/>
            <p:nvPr/>
          </p:nvSpPr>
          <p:spPr bwMode="auto">
            <a:xfrm>
              <a:off x="2238573" y="2821498"/>
              <a:ext cx="5650661" cy="1381284"/>
            </a:xfrm>
            <a:prstGeom prst="rect">
              <a:avLst/>
            </a:prstGeom>
            <a:solidFill>
              <a:schemeClr val="accent1">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84" name="Rectangle 83">
              <a:extLst>
                <a:ext uri="{FF2B5EF4-FFF2-40B4-BE49-F238E27FC236}">
                  <a16:creationId xmlns:a16="http://schemas.microsoft.com/office/drawing/2014/main" id="{EF1889FC-BE45-4303-88DE-A9486F3FEF0E}"/>
                </a:ext>
              </a:extLst>
            </p:cNvPr>
            <p:cNvSpPr/>
            <p:nvPr/>
          </p:nvSpPr>
          <p:spPr bwMode="auto">
            <a:xfrm>
              <a:off x="9041048" y="4395858"/>
              <a:ext cx="919673" cy="1075472"/>
            </a:xfrm>
            <a:prstGeom prst="rect">
              <a:avLst/>
            </a:prstGeom>
            <a:solidFill>
              <a:schemeClr val="accent1">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86" name="Rectangle 85">
              <a:extLst>
                <a:ext uri="{FF2B5EF4-FFF2-40B4-BE49-F238E27FC236}">
                  <a16:creationId xmlns:a16="http://schemas.microsoft.com/office/drawing/2014/main" id="{80032540-4AC7-4544-A90E-0A967E26D3CE}"/>
                </a:ext>
              </a:extLst>
            </p:cNvPr>
            <p:cNvSpPr/>
            <p:nvPr/>
          </p:nvSpPr>
          <p:spPr bwMode="auto">
            <a:xfrm>
              <a:off x="825965" y="4359278"/>
              <a:ext cx="952231" cy="1027380"/>
            </a:xfrm>
            <a:prstGeom prst="rect">
              <a:avLst/>
            </a:prstGeom>
            <a:solidFill>
              <a:schemeClr val="accent1">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88" name="Graphic 7">
              <a:extLst>
                <a:ext uri="{FF2B5EF4-FFF2-40B4-BE49-F238E27FC236}">
                  <a16:creationId xmlns:a16="http://schemas.microsoft.com/office/drawing/2014/main" id="{9C905E29-59A3-4D1B-BE59-DBFE5D4EF52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62047" y="1980668"/>
              <a:ext cx="319365" cy="319365"/>
            </a:xfrm>
            <a:prstGeom prst="rect">
              <a:avLst/>
            </a:prstGeom>
          </p:spPr>
        </p:pic>
        <p:sp>
          <p:nvSpPr>
            <p:cNvPr id="90" name="TextBox 9">
              <a:extLst>
                <a:ext uri="{FF2B5EF4-FFF2-40B4-BE49-F238E27FC236}">
                  <a16:creationId xmlns:a16="http://schemas.microsoft.com/office/drawing/2014/main" id="{1BA18876-C9C2-43B5-9AC4-305C6CC6EAFD}"/>
                </a:ext>
              </a:extLst>
            </p:cNvPr>
            <p:cNvSpPr txBox="1"/>
            <p:nvPr/>
          </p:nvSpPr>
          <p:spPr>
            <a:xfrm>
              <a:off x="3788294" y="2282668"/>
              <a:ext cx="1322180" cy="57328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980" b="1" dirty="0"/>
                <a:t>az104-06-vm0</a:t>
              </a:r>
            </a:p>
            <a:p>
              <a:pPr algn="ctr"/>
              <a:r>
                <a:rPr lang="fr-FR" sz="980" dirty="0"/>
                <a:t>10.60.0.4</a:t>
              </a:r>
            </a:p>
            <a:p>
              <a:pPr algn="ctr"/>
              <a:endParaRPr lang="fr-FR" sz="1176" b="1" dirty="0"/>
            </a:p>
          </p:txBody>
        </p:sp>
        <p:pic>
          <p:nvPicPr>
            <p:cNvPr id="92" name="Graphic 11">
              <a:extLst>
                <a:ext uri="{FF2B5EF4-FFF2-40B4-BE49-F238E27FC236}">
                  <a16:creationId xmlns:a16="http://schemas.microsoft.com/office/drawing/2014/main" id="{C1D4B73B-BC4E-4E01-B09E-3EC23B7837C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356175" y="1349010"/>
              <a:ext cx="328675" cy="328675"/>
            </a:xfrm>
            <a:prstGeom prst="rect">
              <a:avLst/>
            </a:prstGeom>
          </p:spPr>
        </p:pic>
        <p:sp>
          <p:nvSpPr>
            <p:cNvPr id="94" name="TextBox 15">
              <a:extLst>
                <a:ext uri="{FF2B5EF4-FFF2-40B4-BE49-F238E27FC236}">
                  <a16:creationId xmlns:a16="http://schemas.microsoft.com/office/drawing/2014/main" id="{D15058C6-7339-49AF-AAC4-805926F08645}"/>
                </a:ext>
              </a:extLst>
            </p:cNvPr>
            <p:cNvSpPr txBox="1"/>
            <p:nvPr/>
          </p:nvSpPr>
          <p:spPr>
            <a:xfrm>
              <a:off x="3768593" y="1385633"/>
              <a:ext cx="2688259" cy="24138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980" b="1" dirty="0"/>
                <a:t>az104-06-vnet01 </a:t>
              </a:r>
              <a:r>
                <a:rPr lang="fr-FR" sz="980" dirty="0"/>
                <a:t>10.60.0.0/22</a:t>
              </a:r>
            </a:p>
          </p:txBody>
        </p:sp>
        <p:sp>
          <p:nvSpPr>
            <p:cNvPr id="96" name="Rectangle 95">
              <a:extLst>
                <a:ext uri="{FF2B5EF4-FFF2-40B4-BE49-F238E27FC236}">
                  <a16:creationId xmlns:a16="http://schemas.microsoft.com/office/drawing/2014/main" id="{102AF07F-819F-489C-B8BA-A0F17AA779DF}"/>
                </a:ext>
              </a:extLst>
            </p:cNvPr>
            <p:cNvSpPr/>
            <p:nvPr/>
          </p:nvSpPr>
          <p:spPr bwMode="auto">
            <a:xfrm>
              <a:off x="3870122" y="1929389"/>
              <a:ext cx="1212697" cy="749824"/>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98" name="TextBox 19">
              <a:extLst>
                <a:ext uri="{FF2B5EF4-FFF2-40B4-BE49-F238E27FC236}">
                  <a16:creationId xmlns:a16="http://schemas.microsoft.com/office/drawing/2014/main" id="{D8E3F06D-0A79-42D5-A54C-C976463A692F}"/>
                </a:ext>
              </a:extLst>
            </p:cNvPr>
            <p:cNvSpPr txBox="1"/>
            <p:nvPr/>
          </p:nvSpPr>
          <p:spPr>
            <a:xfrm>
              <a:off x="3795653" y="1701796"/>
              <a:ext cx="1848143" cy="24138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980" b="1" dirty="0"/>
                <a:t>Subnet0 </a:t>
              </a:r>
              <a:r>
                <a:rPr lang="fr-FR" sz="980" dirty="0"/>
                <a:t>10.60.0.0/24</a:t>
              </a:r>
            </a:p>
          </p:txBody>
        </p:sp>
        <p:sp>
          <p:nvSpPr>
            <p:cNvPr id="100" name="TextBox 21">
              <a:extLst>
                <a:ext uri="{FF2B5EF4-FFF2-40B4-BE49-F238E27FC236}">
                  <a16:creationId xmlns:a16="http://schemas.microsoft.com/office/drawing/2014/main" id="{629A10C7-60C7-4D5C-B0E5-82AACBC1584B}"/>
                </a:ext>
              </a:extLst>
            </p:cNvPr>
            <p:cNvSpPr txBox="1"/>
            <p:nvPr/>
          </p:nvSpPr>
          <p:spPr>
            <a:xfrm>
              <a:off x="3623168" y="1039199"/>
              <a:ext cx="1297732" cy="24138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980" b="1" dirty="0"/>
                <a:t>az104-06-rg1</a:t>
              </a:r>
            </a:p>
          </p:txBody>
        </p:sp>
        <p:sp>
          <p:nvSpPr>
            <p:cNvPr id="102" name="Rectangle 101">
              <a:extLst>
                <a:ext uri="{FF2B5EF4-FFF2-40B4-BE49-F238E27FC236}">
                  <a16:creationId xmlns:a16="http://schemas.microsoft.com/office/drawing/2014/main" id="{3CDB13EA-0AF5-43B2-9EC7-20CAFCC56ACE}"/>
                </a:ext>
              </a:extLst>
            </p:cNvPr>
            <p:cNvSpPr/>
            <p:nvPr/>
          </p:nvSpPr>
          <p:spPr bwMode="auto">
            <a:xfrm>
              <a:off x="3237917" y="1323711"/>
              <a:ext cx="4132999" cy="1657314"/>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pic>
          <p:nvPicPr>
            <p:cNvPr id="104" name="Graphic 25">
              <a:extLst>
                <a:ext uri="{FF2B5EF4-FFF2-40B4-BE49-F238E27FC236}">
                  <a16:creationId xmlns:a16="http://schemas.microsoft.com/office/drawing/2014/main" id="{22D3A501-56C8-4E16-8130-2C28C429A90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250244" y="987812"/>
              <a:ext cx="308264" cy="308264"/>
            </a:xfrm>
            <a:prstGeom prst="rect">
              <a:avLst/>
            </a:prstGeom>
          </p:spPr>
        </p:pic>
        <p:sp>
          <p:nvSpPr>
            <p:cNvPr id="106" name="TextBox 71">
              <a:extLst>
                <a:ext uri="{FF2B5EF4-FFF2-40B4-BE49-F238E27FC236}">
                  <a16:creationId xmlns:a16="http://schemas.microsoft.com/office/drawing/2014/main" id="{033DB406-FCAA-4F30-A991-49140740A31A}"/>
                </a:ext>
              </a:extLst>
            </p:cNvPr>
            <p:cNvSpPr txBox="1"/>
            <p:nvPr/>
          </p:nvSpPr>
          <p:spPr>
            <a:xfrm>
              <a:off x="510489" y="907789"/>
              <a:ext cx="1568286" cy="271554"/>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53" b="1" dirty="0">
                  <a:solidFill>
                    <a:srgbClr val="0078D3">
                      <a:lumMod val="50000"/>
                    </a:srgbClr>
                  </a:solidFill>
                  <a:latin typeface="Segoe UI"/>
                </a:rPr>
                <a:t>Task1</a:t>
              </a:r>
            </a:p>
          </p:txBody>
        </p:sp>
        <p:cxnSp>
          <p:nvCxnSpPr>
            <p:cNvPr id="108" name="Straight Connector 107">
              <a:extLst>
                <a:ext uri="{FF2B5EF4-FFF2-40B4-BE49-F238E27FC236}">
                  <a16:creationId xmlns:a16="http://schemas.microsoft.com/office/drawing/2014/main" id="{DCBDB6A2-3307-4DB2-AC35-7CB96474F447}"/>
                </a:ext>
              </a:extLst>
            </p:cNvPr>
            <p:cNvCxnSpPr>
              <a:cxnSpLocks/>
            </p:cNvCxnSpPr>
            <p:nvPr/>
          </p:nvCxnSpPr>
          <p:spPr>
            <a:xfrm>
              <a:off x="3458674" y="2821499"/>
              <a:ext cx="0" cy="1378345"/>
            </a:xfrm>
            <a:prstGeom prst="line">
              <a:avLst/>
            </a:prstGeom>
            <a:ln w="57150">
              <a:solidFill>
                <a:schemeClr val="accent4">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0" name="TextBox 81">
              <a:extLst>
                <a:ext uri="{FF2B5EF4-FFF2-40B4-BE49-F238E27FC236}">
                  <a16:creationId xmlns:a16="http://schemas.microsoft.com/office/drawing/2014/main" id="{0BC4C9A2-DDD3-4004-8959-EA46F48F9528}"/>
                </a:ext>
              </a:extLst>
            </p:cNvPr>
            <p:cNvSpPr txBox="1"/>
            <p:nvPr/>
          </p:nvSpPr>
          <p:spPr>
            <a:xfrm>
              <a:off x="2474906" y="3313378"/>
              <a:ext cx="755607" cy="257266"/>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980" b="1" dirty="0" err="1"/>
                <a:t>Peering</a:t>
              </a:r>
              <a:endParaRPr lang="fr-FR" sz="980" b="1" dirty="0"/>
            </a:p>
          </p:txBody>
        </p:sp>
        <p:pic>
          <p:nvPicPr>
            <p:cNvPr id="112" name="Graphic 85">
              <a:extLst>
                <a:ext uri="{FF2B5EF4-FFF2-40B4-BE49-F238E27FC236}">
                  <a16:creationId xmlns:a16="http://schemas.microsoft.com/office/drawing/2014/main" id="{C2B7AEBE-74EA-4F8A-A45B-5E4D1BD8EF4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41493" y="3393245"/>
              <a:ext cx="246547" cy="246547"/>
            </a:xfrm>
            <a:prstGeom prst="rect">
              <a:avLst/>
            </a:prstGeom>
          </p:spPr>
        </p:pic>
        <p:sp>
          <p:nvSpPr>
            <p:cNvPr id="114" name="TextBox 97">
              <a:extLst>
                <a:ext uri="{FF2B5EF4-FFF2-40B4-BE49-F238E27FC236}">
                  <a16:creationId xmlns:a16="http://schemas.microsoft.com/office/drawing/2014/main" id="{E75EBC7C-9A9E-4C91-A8C1-165F41452555}"/>
                </a:ext>
              </a:extLst>
            </p:cNvPr>
            <p:cNvSpPr txBox="1"/>
            <p:nvPr/>
          </p:nvSpPr>
          <p:spPr>
            <a:xfrm>
              <a:off x="5513910" y="2295816"/>
              <a:ext cx="1322180" cy="57328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980" b="1" dirty="0"/>
                <a:t>az104-06-vm1</a:t>
              </a:r>
            </a:p>
            <a:p>
              <a:pPr algn="ctr"/>
              <a:r>
                <a:rPr lang="fr-FR" sz="980" dirty="0"/>
                <a:t>10.60.1.4</a:t>
              </a:r>
            </a:p>
            <a:p>
              <a:pPr algn="ctr"/>
              <a:endParaRPr lang="fr-FR" sz="1176" b="1" dirty="0"/>
            </a:p>
          </p:txBody>
        </p:sp>
        <p:sp>
          <p:nvSpPr>
            <p:cNvPr id="116" name="Rectangle 115">
              <a:extLst>
                <a:ext uri="{FF2B5EF4-FFF2-40B4-BE49-F238E27FC236}">
                  <a16:creationId xmlns:a16="http://schemas.microsoft.com/office/drawing/2014/main" id="{C3EA8F78-1321-451C-A304-E5735E4B1109}"/>
                </a:ext>
              </a:extLst>
            </p:cNvPr>
            <p:cNvSpPr/>
            <p:nvPr/>
          </p:nvSpPr>
          <p:spPr bwMode="auto">
            <a:xfrm>
              <a:off x="5565461" y="1949619"/>
              <a:ext cx="1212697" cy="743566"/>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118" name="TextBox 99">
              <a:extLst>
                <a:ext uri="{FF2B5EF4-FFF2-40B4-BE49-F238E27FC236}">
                  <a16:creationId xmlns:a16="http://schemas.microsoft.com/office/drawing/2014/main" id="{C323453C-63C3-4DA5-8089-5F173E1F3CFA}"/>
                </a:ext>
              </a:extLst>
            </p:cNvPr>
            <p:cNvSpPr txBox="1"/>
            <p:nvPr/>
          </p:nvSpPr>
          <p:spPr>
            <a:xfrm>
              <a:off x="5494905" y="1732154"/>
              <a:ext cx="1848143" cy="24138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980" b="1" dirty="0"/>
                <a:t>Subnet1 </a:t>
              </a:r>
              <a:r>
                <a:rPr lang="fr-FR" sz="980" dirty="0"/>
                <a:t>10.60.1.0/24</a:t>
              </a:r>
            </a:p>
          </p:txBody>
        </p:sp>
        <p:sp>
          <p:nvSpPr>
            <p:cNvPr id="120" name="TextBox 101">
              <a:extLst>
                <a:ext uri="{FF2B5EF4-FFF2-40B4-BE49-F238E27FC236}">
                  <a16:creationId xmlns:a16="http://schemas.microsoft.com/office/drawing/2014/main" id="{B037E5F3-AFBF-4AE2-89C5-80A50F00115A}"/>
                </a:ext>
              </a:extLst>
            </p:cNvPr>
            <p:cNvSpPr txBox="1"/>
            <p:nvPr/>
          </p:nvSpPr>
          <p:spPr>
            <a:xfrm>
              <a:off x="2094396" y="5021077"/>
              <a:ext cx="1322180" cy="57328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980" b="1" dirty="0"/>
                <a:t>az104-06-vm2</a:t>
              </a:r>
            </a:p>
            <a:p>
              <a:pPr algn="ctr"/>
              <a:r>
                <a:rPr lang="fr-FR" sz="980" dirty="0"/>
                <a:t>10.62.0.4</a:t>
              </a:r>
            </a:p>
            <a:p>
              <a:pPr algn="ctr"/>
              <a:endParaRPr lang="fr-FR" sz="1176" b="1" dirty="0"/>
            </a:p>
          </p:txBody>
        </p:sp>
        <p:sp>
          <p:nvSpPr>
            <p:cNvPr id="122" name="Rectangle 121">
              <a:extLst>
                <a:ext uri="{FF2B5EF4-FFF2-40B4-BE49-F238E27FC236}">
                  <a16:creationId xmlns:a16="http://schemas.microsoft.com/office/drawing/2014/main" id="{E741EDDC-F3FC-48D5-B491-440E94759F4F}"/>
                </a:ext>
              </a:extLst>
            </p:cNvPr>
            <p:cNvSpPr/>
            <p:nvPr/>
          </p:nvSpPr>
          <p:spPr bwMode="auto">
            <a:xfrm>
              <a:off x="1832201" y="4196991"/>
              <a:ext cx="1908048" cy="1444486"/>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124" name="Rectangle 123">
              <a:extLst>
                <a:ext uri="{FF2B5EF4-FFF2-40B4-BE49-F238E27FC236}">
                  <a16:creationId xmlns:a16="http://schemas.microsoft.com/office/drawing/2014/main" id="{920E91EB-DB86-4F0B-BA4C-1445BA63F472}"/>
                </a:ext>
              </a:extLst>
            </p:cNvPr>
            <p:cNvSpPr/>
            <p:nvPr/>
          </p:nvSpPr>
          <p:spPr bwMode="auto">
            <a:xfrm>
              <a:off x="2154285" y="4667645"/>
              <a:ext cx="1189322" cy="751224"/>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126" name="TextBox 105">
              <a:extLst>
                <a:ext uri="{FF2B5EF4-FFF2-40B4-BE49-F238E27FC236}">
                  <a16:creationId xmlns:a16="http://schemas.microsoft.com/office/drawing/2014/main" id="{58D53DF9-5C79-4B82-8A99-83D5933FB48B}"/>
                </a:ext>
              </a:extLst>
            </p:cNvPr>
            <p:cNvSpPr txBox="1"/>
            <p:nvPr/>
          </p:nvSpPr>
          <p:spPr>
            <a:xfrm>
              <a:off x="2103496" y="4451035"/>
              <a:ext cx="1848143" cy="24138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980" b="1" dirty="0"/>
                <a:t>Subnet0 </a:t>
              </a:r>
              <a:r>
                <a:rPr lang="fr-FR" sz="980" dirty="0"/>
                <a:t>10.62.0.0/24</a:t>
              </a:r>
            </a:p>
          </p:txBody>
        </p:sp>
        <p:sp>
          <p:nvSpPr>
            <p:cNvPr id="128" name="TextBox 106">
              <a:extLst>
                <a:ext uri="{FF2B5EF4-FFF2-40B4-BE49-F238E27FC236}">
                  <a16:creationId xmlns:a16="http://schemas.microsoft.com/office/drawing/2014/main" id="{62EF03DA-0989-4FD8-BB72-A47F6CF01296}"/>
                </a:ext>
              </a:extLst>
            </p:cNvPr>
            <p:cNvSpPr txBox="1"/>
            <p:nvPr/>
          </p:nvSpPr>
          <p:spPr>
            <a:xfrm>
              <a:off x="1063483" y="6127440"/>
              <a:ext cx="1297732" cy="257266"/>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980" b="1" dirty="0"/>
                <a:t>az104-06-rg1</a:t>
              </a:r>
            </a:p>
          </p:txBody>
        </p:sp>
        <p:sp>
          <p:nvSpPr>
            <p:cNvPr id="130" name="Rectangle 129">
              <a:extLst>
                <a:ext uri="{FF2B5EF4-FFF2-40B4-BE49-F238E27FC236}">
                  <a16:creationId xmlns:a16="http://schemas.microsoft.com/office/drawing/2014/main" id="{FA24F91C-783B-4DD9-BB56-B90C2FF43B6B}"/>
                </a:ext>
              </a:extLst>
            </p:cNvPr>
            <p:cNvSpPr/>
            <p:nvPr/>
          </p:nvSpPr>
          <p:spPr bwMode="auto">
            <a:xfrm>
              <a:off x="787644" y="4066317"/>
              <a:ext cx="3107653" cy="2015134"/>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131" name="TextBox 113">
              <a:extLst>
                <a:ext uri="{FF2B5EF4-FFF2-40B4-BE49-F238E27FC236}">
                  <a16:creationId xmlns:a16="http://schemas.microsoft.com/office/drawing/2014/main" id="{5FB07D57-C556-4FC4-A868-F5D971CAFF2D}"/>
                </a:ext>
              </a:extLst>
            </p:cNvPr>
            <p:cNvSpPr txBox="1"/>
            <p:nvPr/>
          </p:nvSpPr>
          <p:spPr>
            <a:xfrm>
              <a:off x="2058510" y="5716004"/>
              <a:ext cx="2227804" cy="24138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980" b="1" dirty="0"/>
                <a:t>az104-06-vnet2 </a:t>
              </a:r>
              <a:r>
                <a:rPr lang="fr-FR" sz="980" dirty="0"/>
                <a:t>10.62.0.0/22</a:t>
              </a:r>
            </a:p>
          </p:txBody>
        </p:sp>
        <p:sp>
          <p:nvSpPr>
            <p:cNvPr id="132" name="TextBox 115">
              <a:extLst>
                <a:ext uri="{FF2B5EF4-FFF2-40B4-BE49-F238E27FC236}">
                  <a16:creationId xmlns:a16="http://schemas.microsoft.com/office/drawing/2014/main" id="{D57D3D96-7170-4488-9EFD-3304A7C5AEC5}"/>
                </a:ext>
              </a:extLst>
            </p:cNvPr>
            <p:cNvSpPr txBox="1"/>
            <p:nvPr/>
          </p:nvSpPr>
          <p:spPr>
            <a:xfrm>
              <a:off x="7267096" y="5032416"/>
              <a:ext cx="1322180" cy="57328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980" b="1" dirty="0"/>
                <a:t>az104-06-vm3</a:t>
              </a:r>
            </a:p>
            <a:p>
              <a:pPr algn="ctr"/>
              <a:r>
                <a:rPr lang="fr-FR" sz="980" dirty="0"/>
                <a:t>10.63.0.4</a:t>
              </a:r>
            </a:p>
            <a:p>
              <a:pPr algn="ctr"/>
              <a:endParaRPr lang="fr-FR" sz="1176" b="1" dirty="0"/>
            </a:p>
          </p:txBody>
        </p:sp>
        <p:sp>
          <p:nvSpPr>
            <p:cNvPr id="133" name="Rectangle 132">
              <a:extLst>
                <a:ext uri="{FF2B5EF4-FFF2-40B4-BE49-F238E27FC236}">
                  <a16:creationId xmlns:a16="http://schemas.microsoft.com/office/drawing/2014/main" id="{1ECE00C7-DB32-43C1-AB87-AA28E18C9BD9}"/>
                </a:ext>
              </a:extLst>
            </p:cNvPr>
            <p:cNvSpPr/>
            <p:nvPr/>
          </p:nvSpPr>
          <p:spPr bwMode="auto">
            <a:xfrm>
              <a:off x="6897556" y="4199844"/>
              <a:ext cx="2049607" cy="1508869"/>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134" name="TextBox 120">
              <a:extLst>
                <a:ext uri="{FF2B5EF4-FFF2-40B4-BE49-F238E27FC236}">
                  <a16:creationId xmlns:a16="http://schemas.microsoft.com/office/drawing/2014/main" id="{E9F28FC7-5719-406D-AD4F-B651CB52B3D4}"/>
                </a:ext>
              </a:extLst>
            </p:cNvPr>
            <p:cNvSpPr txBox="1"/>
            <p:nvPr/>
          </p:nvSpPr>
          <p:spPr>
            <a:xfrm>
              <a:off x="7066561" y="6117647"/>
              <a:ext cx="1297732" cy="257266"/>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980" b="1" dirty="0"/>
                <a:t>az104-06-rg1</a:t>
              </a:r>
            </a:p>
          </p:txBody>
        </p:sp>
        <p:sp>
          <p:nvSpPr>
            <p:cNvPr id="136" name="Rectangle 135">
              <a:extLst>
                <a:ext uri="{FF2B5EF4-FFF2-40B4-BE49-F238E27FC236}">
                  <a16:creationId xmlns:a16="http://schemas.microsoft.com/office/drawing/2014/main" id="{9438C117-270F-4FFD-8CF8-3AC8383732A4}"/>
                </a:ext>
              </a:extLst>
            </p:cNvPr>
            <p:cNvSpPr/>
            <p:nvPr/>
          </p:nvSpPr>
          <p:spPr bwMode="auto">
            <a:xfrm>
              <a:off x="6768623" y="4066502"/>
              <a:ext cx="3399259" cy="2015134"/>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138" name="TextBox 123">
              <a:extLst>
                <a:ext uri="{FF2B5EF4-FFF2-40B4-BE49-F238E27FC236}">
                  <a16:creationId xmlns:a16="http://schemas.microsoft.com/office/drawing/2014/main" id="{36DA0D04-D260-4E65-BF7B-1EB1B2EFE7E9}"/>
                </a:ext>
              </a:extLst>
            </p:cNvPr>
            <p:cNvSpPr txBox="1"/>
            <p:nvPr/>
          </p:nvSpPr>
          <p:spPr>
            <a:xfrm>
              <a:off x="7210842" y="5708713"/>
              <a:ext cx="2191283" cy="24138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980" b="1" dirty="0"/>
                <a:t>az104-06-vnet3 </a:t>
              </a:r>
              <a:r>
                <a:rPr lang="fr-FR" sz="980" dirty="0"/>
                <a:t>10.63.0.0/22</a:t>
              </a:r>
            </a:p>
          </p:txBody>
        </p:sp>
        <p:cxnSp>
          <p:nvCxnSpPr>
            <p:cNvPr id="140" name="Straight Connector 139">
              <a:extLst>
                <a:ext uri="{FF2B5EF4-FFF2-40B4-BE49-F238E27FC236}">
                  <a16:creationId xmlns:a16="http://schemas.microsoft.com/office/drawing/2014/main" id="{84A5BD9B-1DEC-493C-A300-449F35FAFDA5}"/>
                </a:ext>
              </a:extLst>
            </p:cNvPr>
            <p:cNvCxnSpPr>
              <a:cxnSpLocks/>
            </p:cNvCxnSpPr>
            <p:nvPr/>
          </p:nvCxnSpPr>
          <p:spPr>
            <a:xfrm>
              <a:off x="6988533" y="2813256"/>
              <a:ext cx="0" cy="1380189"/>
            </a:xfrm>
            <a:prstGeom prst="line">
              <a:avLst/>
            </a:prstGeom>
            <a:ln w="57150">
              <a:solidFill>
                <a:schemeClr val="accent4">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42" name="TextBox 128">
              <a:extLst>
                <a:ext uri="{FF2B5EF4-FFF2-40B4-BE49-F238E27FC236}">
                  <a16:creationId xmlns:a16="http://schemas.microsoft.com/office/drawing/2014/main" id="{9E55F995-EC90-4E8A-8F44-DF33887C819B}"/>
                </a:ext>
              </a:extLst>
            </p:cNvPr>
            <p:cNvSpPr txBox="1"/>
            <p:nvPr/>
          </p:nvSpPr>
          <p:spPr>
            <a:xfrm>
              <a:off x="7209499" y="3375192"/>
              <a:ext cx="755607" cy="257266"/>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980" b="1" dirty="0" err="1"/>
                <a:t>Peering</a:t>
              </a:r>
              <a:endParaRPr lang="fr-FR" sz="980" b="1" dirty="0"/>
            </a:p>
          </p:txBody>
        </p:sp>
        <p:pic>
          <p:nvPicPr>
            <p:cNvPr id="144" name="Graphic 131">
              <a:extLst>
                <a:ext uri="{FF2B5EF4-FFF2-40B4-BE49-F238E27FC236}">
                  <a16:creationId xmlns:a16="http://schemas.microsoft.com/office/drawing/2014/main" id="{07D94644-7433-4A35-AB78-5470A9CE107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23485" y="4744520"/>
              <a:ext cx="350054" cy="350054"/>
            </a:xfrm>
            <a:prstGeom prst="rect">
              <a:avLst/>
            </a:prstGeom>
          </p:spPr>
        </p:pic>
        <p:sp>
          <p:nvSpPr>
            <p:cNvPr id="146" name="TextBox 133">
              <a:extLst>
                <a:ext uri="{FF2B5EF4-FFF2-40B4-BE49-F238E27FC236}">
                  <a16:creationId xmlns:a16="http://schemas.microsoft.com/office/drawing/2014/main" id="{6F492DD1-593C-4F73-99D4-6ABDFFE3717D}"/>
                </a:ext>
              </a:extLst>
            </p:cNvPr>
            <p:cNvSpPr txBox="1"/>
            <p:nvPr/>
          </p:nvSpPr>
          <p:spPr>
            <a:xfrm>
              <a:off x="783118" y="5111668"/>
              <a:ext cx="1184522" cy="24138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980" b="1" dirty="0"/>
                <a:t>az104-06-rt23</a:t>
              </a:r>
            </a:p>
          </p:txBody>
        </p:sp>
        <p:cxnSp>
          <p:nvCxnSpPr>
            <p:cNvPr id="148" name="Straight Arrow Connector 147">
              <a:extLst>
                <a:ext uri="{FF2B5EF4-FFF2-40B4-BE49-F238E27FC236}">
                  <a16:creationId xmlns:a16="http://schemas.microsoft.com/office/drawing/2014/main" id="{DDC27406-9F65-4B90-A2AF-56EEE84E4F9F}"/>
                </a:ext>
              </a:extLst>
            </p:cNvPr>
            <p:cNvCxnSpPr>
              <a:cxnSpLocks/>
            </p:cNvCxnSpPr>
            <p:nvPr/>
          </p:nvCxnSpPr>
          <p:spPr>
            <a:xfrm>
              <a:off x="1608807" y="5008768"/>
              <a:ext cx="545479"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50" name="TextBox 138">
              <a:extLst>
                <a:ext uri="{FF2B5EF4-FFF2-40B4-BE49-F238E27FC236}">
                  <a16:creationId xmlns:a16="http://schemas.microsoft.com/office/drawing/2014/main" id="{AD851B86-B033-4EE4-AEE5-E6CAB372DBF8}"/>
                </a:ext>
              </a:extLst>
            </p:cNvPr>
            <p:cNvSpPr txBox="1"/>
            <p:nvPr/>
          </p:nvSpPr>
          <p:spPr>
            <a:xfrm>
              <a:off x="8999419" y="5074859"/>
              <a:ext cx="1184522" cy="24138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980" b="1" dirty="0"/>
                <a:t>az104-06-rt32</a:t>
              </a:r>
            </a:p>
          </p:txBody>
        </p:sp>
        <p:cxnSp>
          <p:nvCxnSpPr>
            <p:cNvPr id="152" name="Straight Arrow Connector 151">
              <a:extLst>
                <a:ext uri="{FF2B5EF4-FFF2-40B4-BE49-F238E27FC236}">
                  <a16:creationId xmlns:a16="http://schemas.microsoft.com/office/drawing/2014/main" id="{6B0ED76A-84B4-4093-AA28-0E54C7E03092}"/>
                </a:ext>
              </a:extLst>
            </p:cNvPr>
            <p:cNvCxnSpPr>
              <a:cxnSpLocks/>
            </p:cNvCxnSpPr>
            <p:nvPr/>
          </p:nvCxnSpPr>
          <p:spPr>
            <a:xfrm flipH="1">
              <a:off x="8589275" y="4897026"/>
              <a:ext cx="852133"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53" name="TextBox 78">
              <a:extLst>
                <a:ext uri="{FF2B5EF4-FFF2-40B4-BE49-F238E27FC236}">
                  <a16:creationId xmlns:a16="http://schemas.microsoft.com/office/drawing/2014/main" id="{891CCA2F-8F02-4796-8812-B0F2BC98AC1D}"/>
                </a:ext>
              </a:extLst>
            </p:cNvPr>
            <p:cNvSpPr txBox="1"/>
            <p:nvPr/>
          </p:nvSpPr>
          <p:spPr>
            <a:xfrm>
              <a:off x="2205815" y="2847272"/>
              <a:ext cx="1568286" cy="271554"/>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53" b="1" dirty="0">
                  <a:solidFill>
                    <a:srgbClr val="0078D3">
                      <a:lumMod val="50000"/>
                    </a:srgbClr>
                  </a:solidFill>
                  <a:latin typeface="Segoe UI"/>
                </a:rPr>
                <a:t>Task2, Task3</a:t>
              </a:r>
            </a:p>
          </p:txBody>
        </p:sp>
        <p:sp>
          <p:nvSpPr>
            <p:cNvPr id="154" name="TextBox 80">
              <a:extLst>
                <a:ext uri="{FF2B5EF4-FFF2-40B4-BE49-F238E27FC236}">
                  <a16:creationId xmlns:a16="http://schemas.microsoft.com/office/drawing/2014/main" id="{196842A4-F9C5-496D-8EB3-5F432AE8A4AA}"/>
                </a:ext>
              </a:extLst>
            </p:cNvPr>
            <p:cNvSpPr txBox="1"/>
            <p:nvPr/>
          </p:nvSpPr>
          <p:spPr>
            <a:xfrm>
              <a:off x="765180" y="4318534"/>
              <a:ext cx="1568286" cy="271554"/>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53" b="1" dirty="0">
                  <a:solidFill>
                    <a:srgbClr val="0078D3">
                      <a:lumMod val="50000"/>
                    </a:srgbClr>
                  </a:solidFill>
                  <a:latin typeface="Segoe UI"/>
                </a:rPr>
                <a:t>Task4</a:t>
              </a:r>
            </a:p>
          </p:txBody>
        </p:sp>
        <p:sp>
          <p:nvSpPr>
            <p:cNvPr id="155" name="TextBox 84">
              <a:extLst>
                <a:ext uri="{FF2B5EF4-FFF2-40B4-BE49-F238E27FC236}">
                  <a16:creationId xmlns:a16="http://schemas.microsoft.com/office/drawing/2014/main" id="{31E88CA1-B0B6-4422-B100-3E9A44E74090}"/>
                </a:ext>
              </a:extLst>
            </p:cNvPr>
            <p:cNvSpPr txBox="1"/>
            <p:nvPr/>
          </p:nvSpPr>
          <p:spPr>
            <a:xfrm>
              <a:off x="9032283" y="4404853"/>
              <a:ext cx="1568286" cy="271554"/>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53" b="1" dirty="0">
                  <a:solidFill>
                    <a:srgbClr val="0078D3">
                      <a:lumMod val="50000"/>
                    </a:srgbClr>
                  </a:solidFill>
                  <a:latin typeface="Segoe UI"/>
                </a:rPr>
                <a:t>Task4</a:t>
              </a:r>
            </a:p>
          </p:txBody>
        </p:sp>
        <p:sp>
          <p:nvSpPr>
            <p:cNvPr id="156" name="Rectangle 155">
              <a:extLst>
                <a:ext uri="{FF2B5EF4-FFF2-40B4-BE49-F238E27FC236}">
                  <a16:creationId xmlns:a16="http://schemas.microsoft.com/office/drawing/2014/main" id="{79D6896A-1DB5-47E0-8DCE-E5A7F45D346A}"/>
                </a:ext>
              </a:extLst>
            </p:cNvPr>
            <p:cNvSpPr/>
            <p:nvPr/>
          </p:nvSpPr>
          <p:spPr bwMode="auto">
            <a:xfrm>
              <a:off x="4077778" y="4317551"/>
              <a:ext cx="2522816" cy="1988187"/>
            </a:xfrm>
            <a:prstGeom prst="rect">
              <a:avLst/>
            </a:prstGeom>
            <a:solidFill>
              <a:schemeClr val="accent1">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158" name="TextBox 57">
              <a:extLst>
                <a:ext uri="{FF2B5EF4-FFF2-40B4-BE49-F238E27FC236}">
                  <a16:creationId xmlns:a16="http://schemas.microsoft.com/office/drawing/2014/main" id="{AA4647E4-64C7-41D3-9D7B-D561C2AE9041}"/>
                </a:ext>
              </a:extLst>
            </p:cNvPr>
            <p:cNvSpPr txBox="1"/>
            <p:nvPr/>
          </p:nvSpPr>
          <p:spPr>
            <a:xfrm>
              <a:off x="4069058" y="4268469"/>
              <a:ext cx="1568286" cy="271554"/>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53" b="1" dirty="0">
                  <a:solidFill>
                    <a:srgbClr val="0078D3">
                      <a:lumMod val="50000"/>
                    </a:srgbClr>
                  </a:solidFill>
                  <a:latin typeface="Segoe UI"/>
                </a:rPr>
                <a:t>Task5</a:t>
              </a:r>
            </a:p>
          </p:txBody>
        </p:sp>
        <p:pic>
          <p:nvPicPr>
            <p:cNvPr id="160" name="Graphic 58">
              <a:extLst>
                <a:ext uri="{FF2B5EF4-FFF2-40B4-BE49-F238E27FC236}">
                  <a16:creationId xmlns:a16="http://schemas.microsoft.com/office/drawing/2014/main" id="{F3C33086-59AB-4A15-9ACB-B9605EF25BB0}"/>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103972" y="4638864"/>
              <a:ext cx="394529" cy="394529"/>
            </a:xfrm>
            <a:prstGeom prst="rect">
              <a:avLst/>
            </a:prstGeom>
          </p:spPr>
        </p:pic>
        <p:sp>
          <p:nvSpPr>
            <p:cNvPr id="162" name="TextBox 59">
              <a:extLst>
                <a:ext uri="{FF2B5EF4-FFF2-40B4-BE49-F238E27FC236}">
                  <a16:creationId xmlns:a16="http://schemas.microsoft.com/office/drawing/2014/main" id="{1DD3D492-57F0-4442-B568-44A41960597E}"/>
                </a:ext>
              </a:extLst>
            </p:cNvPr>
            <p:cNvSpPr txBox="1"/>
            <p:nvPr/>
          </p:nvSpPr>
          <p:spPr>
            <a:xfrm>
              <a:off x="4792588" y="4982040"/>
              <a:ext cx="1297732" cy="24138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980" b="1" dirty="0"/>
                <a:t>az104-06-lb4</a:t>
              </a:r>
            </a:p>
          </p:txBody>
        </p:sp>
        <p:sp>
          <p:nvSpPr>
            <p:cNvPr id="163" name="Rectangle 162">
              <a:extLst>
                <a:ext uri="{FF2B5EF4-FFF2-40B4-BE49-F238E27FC236}">
                  <a16:creationId xmlns:a16="http://schemas.microsoft.com/office/drawing/2014/main" id="{ADC7C288-8EE4-4E08-A348-8E7F8221EB7D}"/>
                </a:ext>
              </a:extLst>
            </p:cNvPr>
            <p:cNvSpPr/>
            <p:nvPr/>
          </p:nvSpPr>
          <p:spPr bwMode="auto">
            <a:xfrm>
              <a:off x="4399931" y="4540023"/>
              <a:ext cx="1873750" cy="1361358"/>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pic>
          <p:nvPicPr>
            <p:cNvPr id="164" name="Graphic 61">
              <a:extLst>
                <a:ext uri="{FF2B5EF4-FFF2-40B4-BE49-F238E27FC236}">
                  <a16:creationId xmlns:a16="http://schemas.microsoft.com/office/drawing/2014/main" id="{D7AAD070-12AB-4517-9273-95F48968D275}"/>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5155408" y="5343892"/>
              <a:ext cx="265416" cy="265416"/>
            </a:xfrm>
            <a:prstGeom prst="rect">
              <a:avLst/>
            </a:prstGeom>
          </p:spPr>
        </p:pic>
        <p:sp>
          <p:nvSpPr>
            <p:cNvPr id="165" name="TextBox 62">
              <a:extLst>
                <a:ext uri="{FF2B5EF4-FFF2-40B4-BE49-F238E27FC236}">
                  <a16:creationId xmlns:a16="http://schemas.microsoft.com/office/drawing/2014/main" id="{F81C66CD-59C4-46F8-8F38-CF35BF8ECF63}"/>
                </a:ext>
              </a:extLst>
            </p:cNvPr>
            <p:cNvSpPr txBox="1"/>
            <p:nvPr/>
          </p:nvSpPr>
          <p:spPr>
            <a:xfrm>
              <a:off x="4748188" y="5569289"/>
              <a:ext cx="1264958" cy="24138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980" b="1" dirty="0"/>
                <a:t>az104-06-pip4</a:t>
              </a:r>
            </a:p>
          </p:txBody>
        </p:sp>
        <p:cxnSp>
          <p:nvCxnSpPr>
            <p:cNvPr id="166" name="Straight Arrow Connector 165">
              <a:extLst>
                <a:ext uri="{FF2B5EF4-FFF2-40B4-BE49-F238E27FC236}">
                  <a16:creationId xmlns:a16="http://schemas.microsoft.com/office/drawing/2014/main" id="{D17736F3-E199-4341-9468-FB5B760F741C}"/>
                </a:ext>
              </a:extLst>
            </p:cNvPr>
            <p:cNvCxnSpPr>
              <a:cxnSpLocks/>
              <a:stCxn id="160" idx="0"/>
            </p:cNvCxnSpPr>
            <p:nvPr/>
          </p:nvCxnSpPr>
          <p:spPr>
            <a:xfrm flipH="1" flipV="1">
              <a:off x="4480380" y="2628972"/>
              <a:ext cx="820857" cy="2009892"/>
            </a:xfrm>
            <a:prstGeom prst="straightConnector1">
              <a:avLst/>
            </a:prstGeom>
            <a:ln w="19050">
              <a:solidFill>
                <a:schemeClr val="tx2">
                  <a:lumMod val="75000"/>
                </a:schemeClr>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167" name="TextBox 64">
              <a:extLst>
                <a:ext uri="{FF2B5EF4-FFF2-40B4-BE49-F238E27FC236}">
                  <a16:creationId xmlns:a16="http://schemas.microsoft.com/office/drawing/2014/main" id="{8F8451EB-8F6E-4970-9342-4E8F40E8B950}"/>
                </a:ext>
              </a:extLst>
            </p:cNvPr>
            <p:cNvSpPr txBox="1"/>
            <p:nvPr/>
          </p:nvSpPr>
          <p:spPr>
            <a:xfrm>
              <a:off x="4682363" y="5958832"/>
              <a:ext cx="1297732" cy="24138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980" b="1" dirty="0"/>
                <a:t>az104-06-rg4</a:t>
              </a:r>
            </a:p>
          </p:txBody>
        </p:sp>
        <p:cxnSp>
          <p:nvCxnSpPr>
            <p:cNvPr id="168" name="Straight Arrow Connector 167">
              <a:extLst>
                <a:ext uri="{FF2B5EF4-FFF2-40B4-BE49-F238E27FC236}">
                  <a16:creationId xmlns:a16="http://schemas.microsoft.com/office/drawing/2014/main" id="{F6965573-401A-4ECF-90EC-7376AA61186C}"/>
                </a:ext>
              </a:extLst>
            </p:cNvPr>
            <p:cNvCxnSpPr>
              <a:cxnSpLocks/>
              <a:stCxn id="160" idx="0"/>
            </p:cNvCxnSpPr>
            <p:nvPr/>
          </p:nvCxnSpPr>
          <p:spPr>
            <a:xfrm flipV="1">
              <a:off x="5301237" y="2578300"/>
              <a:ext cx="786595" cy="2060564"/>
            </a:xfrm>
            <a:prstGeom prst="straightConnector1">
              <a:avLst/>
            </a:prstGeom>
            <a:ln w="19050">
              <a:solidFill>
                <a:schemeClr val="tx2">
                  <a:lumMod val="75000"/>
                </a:schemeClr>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169" name="Rectangle 168">
              <a:extLst>
                <a:ext uri="{FF2B5EF4-FFF2-40B4-BE49-F238E27FC236}">
                  <a16:creationId xmlns:a16="http://schemas.microsoft.com/office/drawing/2014/main" id="{601D7DE3-D315-4874-A734-0EBBD79AC164}"/>
                </a:ext>
              </a:extLst>
            </p:cNvPr>
            <p:cNvSpPr/>
            <p:nvPr/>
          </p:nvSpPr>
          <p:spPr bwMode="auto">
            <a:xfrm>
              <a:off x="8124461" y="480425"/>
              <a:ext cx="3399258" cy="2536996"/>
            </a:xfrm>
            <a:prstGeom prst="rect">
              <a:avLst/>
            </a:prstGeom>
            <a:solidFill>
              <a:schemeClr val="accent1">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170" name="TextBox 68">
              <a:extLst>
                <a:ext uri="{FF2B5EF4-FFF2-40B4-BE49-F238E27FC236}">
                  <a16:creationId xmlns:a16="http://schemas.microsoft.com/office/drawing/2014/main" id="{66C6BE30-2A0E-40AC-BB09-836870A22AFD}"/>
                </a:ext>
              </a:extLst>
            </p:cNvPr>
            <p:cNvSpPr txBox="1"/>
            <p:nvPr/>
          </p:nvSpPr>
          <p:spPr>
            <a:xfrm>
              <a:off x="8141030" y="505414"/>
              <a:ext cx="1568286" cy="271554"/>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53" b="1" dirty="0">
                  <a:solidFill>
                    <a:srgbClr val="0078D3">
                      <a:lumMod val="50000"/>
                    </a:srgbClr>
                  </a:solidFill>
                  <a:latin typeface="Segoe UI"/>
                </a:rPr>
                <a:t>Task6</a:t>
              </a:r>
            </a:p>
          </p:txBody>
        </p:sp>
        <p:sp>
          <p:nvSpPr>
            <p:cNvPr id="171" name="Rectangle 170">
              <a:extLst>
                <a:ext uri="{FF2B5EF4-FFF2-40B4-BE49-F238E27FC236}">
                  <a16:creationId xmlns:a16="http://schemas.microsoft.com/office/drawing/2014/main" id="{54050B60-F6D7-4856-874A-FACD740D3576}"/>
                </a:ext>
              </a:extLst>
            </p:cNvPr>
            <p:cNvSpPr/>
            <p:nvPr/>
          </p:nvSpPr>
          <p:spPr bwMode="auto">
            <a:xfrm>
              <a:off x="8306484" y="1950367"/>
              <a:ext cx="1733166" cy="780861"/>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172" name="TextBox 70">
              <a:extLst>
                <a:ext uri="{FF2B5EF4-FFF2-40B4-BE49-F238E27FC236}">
                  <a16:creationId xmlns:a16="http://schemas.microsoft.com/office/drawing/2014/main" id="{838E16A3-1022-41A3-AF5E-0613E1A43D41}"/>
                </a:ext>
              </a:extLst>
            </p:cNvPr>
            <p:cNvSpPr txBox="1"/>
            <p:nvPr/>
          </p:nvSpPr>
          <p:spPr>
            <a:xfrm>
              <a:off x="8241640" y="1681273"/>
              <a:ext cx="2707143" cy="24138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980" b="1" dirty="0" err="1"/>
                <a:t>Subnet-appgw</a:t>
              </a:r>
              <a:r>
                <a:rPr lang="fr-FR" sz="980" b="1" dirty="0"/>
                <a:t> </a:t>
              </a:r>
              <a:r>
                <a:rPr lang="fr-FR" sz="980" dirty="0"/>
                <a:t>10.60.3.224/27</a:t>
              </a:r>
            </a:p>
          </p:txBody>
        </p:sp>
        <p:pic>
          <p:nvPicPr>
            <p:cNvPr id="173" name="Graphic 72">
              <a:extLst>
                <a:ext uri="{FF2B5EF4-FFF2-40B4-BE49-F238E27FC236}">
                  <a16:creationId xmlns:a16="http://schemas.microsoft.com/office/drawing/2014/main" id="{787FDAB9-DF03-49BE-9A77-C70C490026C0}"/>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8859761" y="2211295"/>
              <a:ext cx="417677" cy="417677"/>
            </a:xfrm>
            <a:prstGeom prst="rect">
              <a:avLst/>
            </a:prstGeom>
          </p:spPr>
        </p:pic>
        <p:sp>
          <p:nvSpPr>
            <p:cNvPr id="174" name="Rectangle 173">
              <a:extLst>
                <a:ext uri="{FF2B5EF4-FFF2-40B4-BE49-F238E27FC236}">
                  <a16:creationId xmlns:a16="http://schemas.microsoft.com/office/drawing/2014/main" id="{00647B5F-4D81-4C06-B4D0-530CFA39B4F9}"/>
                </a:ext>
              </a:extLst>
            </p:cNvPr>
            <p:cNvSpPr/>
            <p:nvPr/>
          </p:nvSpPr>
          <p:spPr bwMode="auto">
            <a:xfrm>
              <a:off x="8180446" y="1205776"/>
              <a:ext cx="3047742" cy="1666366"/>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175" name="TextBox 74">
              <a:extLst>
                <a:ext uri="{FF2B5EF4-FFF2-40B4-BE49-F238E27FC236}">
                  <a16:creationId xmlns:a16="http://schemas.microsoft.com/office/drawing/2014/main" id="{7F405245-D63F-4007-8A18-C8094659465C}"/>
                </a:ext>
              </a:extLst>
            </p:cNvPr>
            <p:cNvSpPr txBox="1"/>
            <p:nvPr/>
          </p:nvSpPr>
          <p:spPr>
            <a:xfrm>
              <a:off x="8505162" y="877118"/>
              <a:ext cx="1297732" cy="24138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980" b="1" dirty="0"/>
                <a:t>az104-06-rg5</a:t>
              </a:r>
            </a:p>
          </p:txBody>
        </p:sp>
        <p:sp>
          <p:nvSpPr>
            <p:cNvPr id="176" name="TextBox 76">
              <a:extLst>
                <a:ext uri="{FF2B5EF4-FFF2-40B4-BE49-F238E27FC236}">
                  <a16:creationId xmlns:a16="http://schemas.microsoft.com/office/drawing/2014/main" id="{4D756376-B462-4C5E-9990-98B9E09EF529}"/>
                </a:ext>
              </a:extLst>
            </p:cNvPr>
            <p:cNvSpPr txBox="1"/>
            <p:nvPr/>
          </p:nvSpPr>
          <p:spPr>
            <a:xfrm>
              <a:off x="8427100" y="1996217"/>
              <a:ext cx="1480076" cy="24138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980" b="1" dirty="0"/>
                <a:t>az104-06-appgw5</a:t>
              </a:r>
            </a:p>
          </p:txBody>
        </p:sp>
        <p:sp>
          <p:nvSpPr>
            <p:cNvPr id="177" name="TextBox 83">
              <a:extLst>
                <a:ext uri="{FF2B5EF4-FFF2-40B4-BE49-F238E27FC236}">
                  <a16:creationId xmlns:a16="http://schemas.microsoft.com/office/drawing/2014/main" id="{2C3E4CF3-4E80-47B4-9604-47AFE3DC3BB8}"/>
                </a:ext>
              </a:extLst>
            </p:cNvPr>
            <p:cNvSpPr txBox="1"/>
            <p:nvPr/>
          </p:nvSpPr>
          <p:spPr>
            <a:xfrm>
              <a:off x="10207281" y="2221536"/>
              <a:ext cx="1264958" cy="24138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980" b="1" dirty="0"/>
                <a:t>az104-06-pip5</a:t>
              </a:r>
            </a:p>
          </p:txBody>
        </p:sp>
        <p:cxnSp>
          <p:nvCxnSpPr>
            <p:cNvPr id="179" name="Straight Arrow Connector 178">
              <a:extLst>
                <a:ext uri="{FF2B5EF4-FFF2-40B4-BE49-F238E27FC236}">
                  <a16:creationId xmlns:a16="http://schemas.microsoft.com/office/drawing/2014/main" id="{3ED15FBA-5192-42B3-BBCB-C92A337BD49F}"/>
                </a:ext>
              </a:extLst>
            </p:cNvPr>
            <p:cNvCxnSpPr>
              <a:cxnSpLocks/>
              <a:stCxn id="173" idx="2"/>
            </p:cNvCxnSpPr>
            <p:nvPr/>
          </p:nvCxnSpPr>
          <p:spPr>
            <a:xfrm flipH="1">
              <a:off x="3243672" y="2628973"/>
              <a:ext cx="5824928" cy="1799588"/>
            </a:xfrm>
            <a:prstGeom prst="straightConnector1">
              <a:avLst/>
            </a:prstGeom>
            <a:ln w="19050">
              <a:solidFill>
                <a:srgbClr val="008272"/>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80" name="Straight Arrow Connector 179">
              <a:extLst>
                <a:ext uri="{FF2B5EF4-FFF2-40B4-BE49-F238E27FC236}">
                  <a16:creationId xmlns:a16="http://schemas.microsoft.com/office/drawing/2014/main" id="{69AC5E30-46F4-473A-B5F0-9E9F075885BB}"/>
                </a:ext>
              </a:extLst>
            </p:cNvPr>
            <p:cNvCxnSpPr>
              <a:cxnSpLocks/>
              <a:stCxn id="173" idx="2"/>
            </p:cNvCxnSpPr>
            <p:nvPr/>
          </p:nvCxnSpPr>
          <p:spPr>
            <a:xfrm flipH="1">
              <a:off x="7966989" y="2628973"/>
              <a:ext cx="1101611" cy="1799588"/>
            </a:xfrm>
            <a:prstGeom prst="straightConnector1">
              <a:avLst/>
            </a:prstGeom>
            <a:ln w="19050">
              <a:solidFill>
                <a:srgbClr val="008272"/>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181" name="TextBox 119">
              <a:extLst>
                <a:ext uri="{FF2B5EF4-FFF2-40B4-BE49-F238E27FC236}">
                  <a16:creationId xmlns:a16="http://schemas.microsoft.com/office/drawing/2014/main" id="{74832456-5AC3-437B-B076-1F34A4E8D8AC}"/>
                </a:ext>
              </a:extLst>
            </p:cNvPr>
            <p:cNvSpPr txBox="1"/>
            <p:nvPr/>
          </p:nvSpPr>
          <p:spPr>
            <a:xfrm>
              <a:off x="7309900" y="4407748"/>
              <a:ext cx="1848143" cy="24138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980" b="1" dirty="0"/>
                <a:t>Subnet0 </a:t>
              </a:r>
              <a:r>
                <a:rPr lang="fr-FR" sz="980" dirty="0"/>
                <a:t>10.63.0.0/24</a:t>
              </a:r>
            </a:p>
          </p:txBody>
        </p:sp>
        <p:sp>
          <p:nvSpPr>
            <p:cNvPr id="183" name="Rectangle 182">
              <a:extLst>
                <a:ext uri="{FF2B5EF4-FFF2-40B4-BE49-F238E27FC236}">
                  <a16:creationId xmlns:a16="http://schemas.microsoft.com/office/drawing/2014/main" id="{0C25E97D-6A8F-458F-8599-AEE86FE57969}"/>
                </a:ext>
              </a:extLst>
            </p:cNvPr>
            <p:cNvSpPr/>
            <p:nvPr/>
          </p:nvSpPr>
          <p:spPr bwMode="auto">
            <a:xfrm>
              <a:off x="3321428" y="1660896"/>
              <a:ext cx="6862514" cy="1152359"/>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pic>
          <p:nvPicPr>
            <p:cNvPr id="184" name="Graphic 89">
              <a:extLst>
                <a:ext uri="{FF2B5EF4-FFF2-40B4-BE49-F238E27FC236}">
                  <a16:creationId xmlns:a16="http://schemas.microsoft.com/office/drawing/2014/main" id="{403A82CA-1E57-4205-ADEE-2288C13070C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74095" y="2018032"/>
              <a:ext cx="319365" cy="319365"/>
            </a:xfrm>
            <a:prstGeom prst="rect">
              <a:avLst/>
            </a:prstGeom>
          </p:spPr>
        </p:pic>
        <p:pic>
          <p:nvPicPr>
            <p:cNvPr id="185" name="Graphic 90">
              <a:extLst>
                <a:ext uri="{FF2B5EF4-FFF2-40B4-BE49-F238E27FC236}">
                  <a16:creationId xmlns:a16="http://schemas.microsoft.com/office/drawing/2014/main" id="{D2486B6D-7CA8-4D28-864F-0037FAB86B9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99058" y="4740174"/>
              <a:ext cx="319365" cy="319365"/>
            </a:xfrm>
            <a:prstGeom prst="rect">
              <a:avLst/>
            </a:prstGeom>
          </p:spPr>
        </p:pic>
        <p:pic>
          <p:nvPicPr>
            <p:cNvPr id="187" name="Graphic 91">
              <a:extLst>
                <a:ext uri="{FF2B5EF4-FFF2-40B4-BE49-F238E27FC236}">
                  <a16:creationId xmlns:a16="http://schemas.microsoft.com/office/drawing/2014/main" id="{56C3D1CE-80CB-470B-893A-646618410A1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8964" y="6109086"/>
              <a:ext cx="308264" cy="308264"/>
            </a:xfrm>
            <a:prstGeom prst="rect">
              <a:avLst/>
            </a:prstGeom>
          </p:spPr>
        </p:pic>
        <p:pic>
          <p:nvPicPr>
            <p:cNvPr id="188" name="Graphic 92">
              <a:extLst>
                <a:ext uri="{FF2B5EF4-FFF2-40B4-BE49-F238E27FC236}">
                  <a16:creationId xmlns:a16="http://schemas.microsoft.com/office/drawing/2014/main" id="{F4A95E05-24F7-4F1A-919D-048A22C1449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325399" y="4753851"/>
              <a:ext cx="350054" cy="350054"/>
            </a:xfrm>
            <a:prstGeom prst="rect">
              <a:avLst/>
            </a:prstGeom>
          </p:spPr>
        </p:pic>
        <p:pic>
          <p:nvPicPr>
            <p:cNvPr id="189" name="Graphic 94">
              <a:extLst>
                <a:ext uri="{FF2B5EF4-FFF2-40B4-BE49-F238E27FC236}">
                  <a16:creationId xmlns:a16="http://schemas.microsoft.com/office/drawing/2014/main" id="{E2105203-3A4B-4941-8503-5C03601FAC2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763926" y="5669231"/>
              <a:ext cx="328675" cy="328675"/>
            </a:xfrm>
            <a:prstGeom prst="rect">
              <a:avLst/>
            </a:prstGeom>
          </p:spPr>
        </p:pic>
        <p:pic>
          <p:nvPicPr>
            <p:cNvPr id="190" name="Graphic 95">
              <a:extLst>
                <a:ext uri="{FF2B5EF4-FFF2-40B4-BE49-F238E27FC236}">
                  <a16:creationId xmlns:a16="http://schemas.microsoft.com/office/drawing/2014/main" id="{89803068-F855-49AB-A0F6-F98565ACC78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409664" y="5919644"/>
              <a:ext cx="308264" cy="308264"/>
            </a:xfrm>
            <a:prstGeom prst="rect">
              <a:avLst/>
            </a:prstGeom>
          </p:spPr>
        </p:pic>
        <p:pic>
          <p:nvPicPr>
            <p:cNvPr id="191" name="Graphic 109">
              <a:extLst>
                <a:ext uri="{FF2B5EF4-FFF2-40B4-BE49-F238E27FC236}">
                  <a16:creationId xmlns:a16="http://schemas.microsoft.com/office/drawing/2014/main" id="{8EABE013-D8D1-4E62-A445-C39151264F41}"/>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574343" y="1962030"/>
              <a:ext cx="265416" cy="265416"/>
            </a:xfrm>
            <a:prstGeom prst="rect">
              <a:avLst/>
            </a:prstGeom>
          </p:spPr>
        </p:pic>
        <p:pic>
          <p:nvPicPr>
            <p:cNvPr id="192" name="Graphic 110">
              <a:extLst>
                <a:ext uri="{FF2B5EF4-FFF2-40B4-BE49-F238E27FC236}">
                  <a16:creationId xmlns:a16="http://schemas.microsoft.com/office/drawing/2014/main" id="{84A53A39-2D43-48B5-A30C-87F8254E648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234048" y="869799"/>
              <a:ext cx="308264" cy="308264"/>
            </a:xfrm>
            <a:prstGeom prst="rect">
              <a:avLst/>
            </a:prstGeom>
          </p:spPr>
        </p:pic>
        <p:pic>
          <p:nvPicPr>
            <p:cNvPr id="193" name="Graphic 111">
              <a:extLst>
                <a:ext uri="{FF2B5EF4-FFF2-40B4-BE49-F238E27FC236}">
                  <a16:creationId xmlns:a16="http://schemas.microsoft.com/office/drawing/2014/main" id="{07187156-DD93-4999-BC94-6CD5ECEF915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044352" y="3449125"/>
              <a:ext cx="246547" cy="246547"/>
            </a:xfrm>
            <a:prstGeom prst="rect">
              <a:avLst/>
            </a:prstGeom>
          </p:spPr>
        </p:pic>
        <p:pic>
          <p:nvPicPr>
            <p:cNvPr id="194" name="Graphic 112">
              <a:extLst>
                <a:ext uri="{FF2B5EF4-FFF2-40B4-BE49-F238E27FC236}">
                  <a16:creationId xmlns:a16="http://schemas.microsoft.com/office/drawing/2014/main" id="{18FC3E17-D285-4266-941B-28A4C3064B5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63801" y="4735361"/>
              <a:ext cx="319365" cy="319365"/>
            </a:xfrm>
            <a:prstGeom prst="rect">
              <a:avLst/>
            </a:prstGeom>
          </p:spPr>
        </p:pic>
        <p:pic>
          <p:nvPicPr>
            <p:cNvPr id="195" name="Graphic 124">
              <a:extLst>
                <a:ext uri="{FF2B5EF4-FFF2-40B4-BE49-F238E27FC236}">
                  <a16:creationId xmlns:a16="http://schemas.microsoft.com/office/drawing/2014/main" id="{9B5F1FB5-4473-4734-BCF3-C9C07898C0E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05524" y="5684710"/>
              <a:ext cx="328675" cy="328675"/>
            </a:xfrm>
            <a:prstGeom prst="rect">
              <a:avLst/>
            </a:prstGeom>
          </p:spPr>
        </p:pic>
        <p:sp>
          <p:nvSpPr>
            <p:cNvPr id="196" name="Rectangle 195">
              <a:extLst>
                <a:ext uri="{FF2B5EF4-FFF2-40B4-BE49-F238E27FC236}">
                  <a16:creationId xmlns:a16="http://schemas.microsoft.com/office/drawing/2014/main" id="{E5F569CC-7EA2-49DD-831F-CD12C22B0027}"/>
                </a:ext>
              </a:extLst>
            </p:cNvPr>
            <p:cNvSpPr/>
            <p:nvPr/>
          </p:nvSpPr>
          <p:spPr bwMode="auto">
            <a:xfrm>
              <a:off x="7367290" y="4639046"/>
              <a:ext cx="1189322" cy="751224"/>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pic>
          <p:nvPicPr>
            <p:cNvPr id="197" name="Graphic 134">
              <a:extLst>
                <a:ext uri="{FF2B5EF4-FFF2-40B4-BE49-F238E27FC236}">
                  <a16:creationId xmlns:a16="http://schemas.microsoft.com/office/drawing/2014/main" id="{27EAF631-BD62-4CF7-BE62-E8117BA0CF7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784955" y="6127620"/>
              <a:ext cx="308264" cy="308264"/>
            </a:xfrm>
            <a:prstGeom prst="rect">
              <a:avLst/>
            </a:prstGeom>
          </p:spPr>
        </p:pic>
      </p:grpSp>
    </p:spTree>
    <p:extLst>
      <p:ext uri="{BB962C8B-B14F-4D97-AF65-F5344CB8AC3E}">
        <p14:creationId xmlns:p14="http://schemas.microsoft.com/office/powerpoint/2010/main" val="2460046508"/>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4A4F76-3223-45E6-B6AF-37674A4B5C8E}"/>
              </a:ext>
            </a:extLst>
          </p:cNvPr>
          <p:cNvSpPr>
            <a:spLocks noGrp="1"/>
          </p:cNvSpPr>
          <p:nvPr>
            <p:ph type="title"/>
          </p:nvPr>
        </p:nvSpPr>
        <p:spPr/>
        <p:txBody>
          <a:bodyPr/>
          <a:lstStyle/>
          <a:p>
            <a:r>
              <a:rPr lang="en-US" dirty="0"/>
              <a:t>End of presentation</a:t>
            </a:r>
          </a:p>
        </p:txBody>
      </p:sp>
    </p:spTree>
    <p:extLst>
      <p:ext uri="{BB962C8B-B14F-4D97-AF65-F5344CB8AC3E}">
        <p14:creationId xmlns:p14="http://schemas.microsoft.com/office/powerpoint/2010/main" val="371030717"/>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Title 16"/>
          <p:cNvSpPr>
            <a:spLocks noGrp="1"/>
          </p:cNvSpPr>
          <p:nvPr>
            <p:ph type="title"/>
          </p:nvPr>
        </p:nvSpPr>
        <p:spPr>
          <a:xfrm>
            <a:off x="465139" y="632779"/>
            <a:ext cx="11533187" cy="411162"/>
          </a:xfrm>
        </p:spPr>
        <p:txBody>
          <a:bodyPr/>
          <a:lstStyle/>
          <a:p>
            <a:r>
              <a:rPr lang="en-US" dirty="0"/>
              <a:t>Routing Example (optional)</a:t>
            </a:r>
          </a:p>
        </p:txBody>
      </p:sp>
      <p:sp>
        <p:nvSpPr>
          <p:cNvPr id="3" name="Rectangle 2">
            <a:extLst>
              <a:ext uri="{FF2B5EF4-FFF2-40B4-BE49-F238E27FC236}">
                <a16:creationId xmlns:a16="http://schemas.microsoft.com/office/drawing/2014/main" id="{4228DB02-75E0-4499-AD6E-B733CF4507D6}"/>
              </a:ext>
              <a:ext uri="{C183D7F6-B498-43B3-948B-1728B52AA6E4}">
                <adec:decorative xmlns:adec="http://schemas.microsoft.com/office/drawing/2017/decorative" val="1"/>
              </a:ext>
            </a:extLst>
          </p:cNvPr>
          <p:cNvSpPr/>
          <p:nvPr/>
        </p:nvSpPr>
        <p:spPr bwMode="auto">
          <a:xfrm>
            <a:off x="427039" y="1192213"/>
            <a:ext cx="11582400" cy="3845454"/>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sp>
        <p:nvSpPr>
          <p:cNvPr id="9" name="Rectangle 8">
            <a:extLst>
              <a:ext uri="{FF2B5EF4-FFF2-40B4-BE49-F238E27FC236}">
                <a16:creationId xmlns:a16="http://schemas.microsoft.com/office/drawing/2014/main" id="{67D1603F-3B59-459C-A92A-EC89FEBF1DC2}"/>
              </a:ext>
            </a:extLst>
          </p:cNvPr>
          <p:cNvSpPr/>
          <p:nvPr/>
        </p:nvSpPr>
        <p:spPr>
          <a:xfrm>
            <a:off x="723901" y="2412701"/>
            <a:ext cx="3182937" cy="1538883"/>
          </a:xfrm>
          <a:prstGeom prst="rect">
            <a:avLst/>
          </a:prstGeom>
          <a:noFill/>
          <a:ln w="6350">
            <a:no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spAutoFit/>
          </a:bodyPr>
          <a:lstStyle/>
          <a:p>
            <a:r>
              <a:rPr lang="en-US" sz="2000" dirty="0">
                <a:solidFill>
                  <a:schemeClr val="tx1"/>
                </a:solidFill>
              </a:rPr>
              <a:t>All traffic coming into the public subnet and headed for the private subnet must be go through the virtual network appliance</a:t>
            </a:r>
          </a:p>
        </p:txBody>
      </p:sp>
      <p:pic>
        <p:nvPicPr>
          <p:cNvPr id="10" name="Picture 9" descr="Diagram of three subnets, left to right: public, DMZ, and private. A route table with custom route is associated with the public subnet. Traffic flows from the public subnet through the DMZ subnet to the private subnet">
            <a:extLst>
              <a:ext uri="{FF2B5EF4-FFF2-40B4-BE49-F238E27FC236}">
                <a16:creationId xmlns:a16="http://schemas.microsoft.com/office/drawing/2014/main" id="{3849199A-99C8-4885-BA0D-EC855EA713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7500" y="1471888"/>
            <a:ext cx="7664046" cy="3420508"/>
          </a:xfrm>
          <a:prstGeom prst="rect">
            <a:avLst/>
          </a:prstGeom>
        </p:spPr>
      </p:pic>
      <p:sp>
        <p:nvSpPr>
          <p:cNvPr id="11" name="Rectangle 10">
            <a:extLst>
              <a:ext uri="{FF2B5EF4-FFF2-40B4-BE49-F238E27FC236}">
                <a16:creationId xmlns:a16="http://schemas.microsoft.com/office/drawing/2014/main" id="{4708CEF7-8707-48FA-B977-C3BDB7A9E58C}"/>
              </a:ext>
            </a:extLst>
          </p:cNvPr>
          <p:cNvSpPr/>
          <p:nvPr/>
        </p:nvSpPr>
        <p:spPr>
          <a:xfrm>
            <a:off x="415925" y="5172071"/>
            <a:ext cx="2962656" cy="118967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marL="312738" indent="-312738">
              <a:buFont typeface="+mj-lt"/>
              <a:buAutoNum type="arabicPeriod"/>
            </a:pPr>
            <a:r>
              <a:rPr lang="en-US" sz="2000">
                <a:solidFill>
                  <a:schemeClr val="tx1"/>
                </a:solidFill>
              </a:rPr>
              <a:t>Create a routing table</a:t>
            </a:r>
          </a:p>
        </p:txBody>
      </p:sp>
      <p:sp>
        <p:nvSpPr>
          <p:cNvPr id="12" name="Rectangle 11">
            <a:extLst>
              <a:ext uri="{FF2B5EF4-FFF2-40B4-BE49-F238E27FC236}">
                <a16:creationId xmlns:a16="http://schemas.microsoft.com/office/drawing/2014/main" id="{57A97253-78A3-4EC5-A2D6-944C2DD73E37}"/>
              </a:ext>
            </a:extLst>
          </p:cNvPr>
          <p:cNvSpPr/>
          <p:nvPr/>
        </p:nvSpPr>
        <p:spPr>
          <a:xfrm>
            <a:off x="3535363" y="5172071"/>
            <a:ext cx="5151437" cy="118967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marL="312738" indent="-312738">
              <a:buFont typeface="+mj-lt"/>
              <a:buAutoNum type="arabicPeriod" startAt="2"/>
            </a:pPr>
            <a:r>
              <a:rPr lang="en-US" sz="2000" dirty="0">
                <a:solidFill>
                  <a:schemeClr val="tx1"/>
                </a:solidFill>
              </a:rPr>
              <a:t>Add a custom route that requires all private subnet traffic be directed to a network appliance </a:t>
            </a:r>
          </a:p>
        </p:txBody>
      </p:sp>
      <p:sp>
        <p:nvSpPr>
          <p:cNvPr id="13" name="Rectangle 12">
            <a:extLst>
              <a:ext uri="{FF2B5EF4-FFF2-40B4-BE49-F238E27FC236}">
                <a16:creationId xmlns:a16="http://schemas.microsoft.com/office/drawing/2014/main" id="{A730411D-9F0E-4272-9BA9-DB513FBF6368}"/>
              </a:ext>
            </a:extLst>
          </p:cNvPr>
          <p:cNvSpPr/>
          <p:nvPr/>
        </p:nvSpPr>
        <p:spPr>
          <a:xfrm>
            <a:off x="8843582" y="5172071"/>
            <a:ext cx="3154744" cy="118967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marL="312738" indent="-312738">
              <a:buFont typeface="+mj-lt"/>
              <a:buAutoNum type="arabicPeriod" startAt="3"/>
            </a:pPr>
            <a:r>
              <a:rPr lang="en-US" sz="2000" dirty="0">
                <a:solidFill>
                  <a:schemeClr val="tx1"/>
                </a:solidFill>
              </a:rPr>
              <a:t>Associate the new route to the public subnet</a:t>
            </a:r>
          </a:p>
        </p:txBody>
      </p:sp>
    </p:spTree>
    <p:extLst>
      <p:ext uri="{BB962C8B-B14F-4D97-AF65-F5344CB8AC3E}">
        <p14:creationId xmlns:p14="http://schemas.microsoft.com/office/powerpoint/2010/main" val="4212467284"/>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a Routing Table (optional)</a:t>
            </a:r>
          </a:p>
        </p:txBody>
      </p:sp>
      <p:sp>
        <p:nvSpPr>
          <p:cNvPr id="3" name="Rectangle 2">
            <a:extLst>
              <a:ext uri="{FF2B5EF4-FFF2-40B4-BE49-F238E27FC236}">
                <a16:creationId xmlns:a16="http://schemas.microsoft.com/office/drawing/2014/main" id="{987A4317-F897-4188-B88E-DE5C782389A8}"/>
              </a:ext>
            </a:extLst>
          </p:cNvPr>
          <p:cNvSpPr/>
          <p:nvPr/>
        </p:nvSpPr>
        <p:spPr>
          <a:xfrm>
            <a:off x="436563" y="1339351"/>
            <a:ext cx="6074304" cy="160784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dirty="0">
                <a:solidFill>
                  <a:schemeClr val="tx1"/>
                </a:solidFill>
              </a:rPr>
              <a:t>A standard routing protocol is used</a:t>
            </a:r>
            <a:br>
              <a:rPr lang="en-US" sz="2400" dirty="0">
                <a:solidFill>
                  <a:schemeClr val="tx1"/>
                </a:solidFill>
              </a:rPr>
            </a:br>
            <a:r>
              <a:rPr lang="en-US" sz="2400" dirty="0">
                <a:solidFill>
                  <a:schemeClr val="tx1"/>
                </a:solidFill>
              </a:rPr>
              <a:t>to exchange routing and reachability information between two or more networks </a:t>
            </a:r>
          </a:p>
        </p:txBody>
      </p:sp>
      <p:sp>
        <p:nvSpPr>
          <p:cNvPr id="4" name="Rectangle 3">
            <a:extLst>
              <a:ext uri="{FF2B5EF4-FFF2-40B4-BE49-F238E27FC236}">
                <a16:creationId xmlns:a16="http://schemas.microsoft.com/office/drawing/2014/main" id="{CA04A884-C9DE-4356-9F53-74C8F7E5F5DF}"/>
              </a:ext>
            </a:extLst>
          </p:cNvPr>
          <p:cNvSpPr/>
          <p:nvPr/>
        </p:nvSpPr>
        <p:spPr>
          <a:xfrm>
            <a:off x="436563" y="3242606"/>
            <a:ext cx="6074304" cy="160784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a:solidFill>
                  <a:schemeClr val="tx1"/>
                </a:solidFill>
              </a:rPr>
              <a:t>Routes are automatically added to the route table of all subnets with virtual network gateway route propagation enabled</a:t>
            </a:r>
          </a:p>
        </p:txBody>
      </p:sp>
      <p:sp>
        <p:nvSpPr>
          <p:cNvPr id="6" name="Rectangle 5">
            <a:extLst>
              <a:ext uri="{FF2B5EF4-FFF2-40B4-BE49-F238E27FC236}">
                <a16:creationId xmlns:a16="http://schemas.microsoft.com/office/drawing/2014/main" id="{8EE1F5C9-EB3A-42DB-A6C3-CB66E6CABE88}"/>
              </a:ext>
            </a:extLst>
          </p:cNvPr>
          <p:cNvSpPr/>
          <p:nvPr/>
        </p:nvSpPr>
        <p:spPr>
          <a:xfrm>
            <a:off x="436563" y="5145861"/>
            <a:ext cx="6074304" cy="1151752"/>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dirty="0">
                <a:solidFill>
                  <a:schemeClr val="tx1"/>
                </a:solidFill>
              </a:rPr>
              <a:t>In most situations you will want to enable route propagation</a:t>
            </a:r>
          </a:p>
        </p:txBody>
      </p:sp>
      <p:sp>
        <p:nvSpPr>
          <p:cNvPr id="5" name="Rectangle 4">
            <a:extLst>
              <a:ext uri="{FF2B5EF4-FFF2-40B4-BE49-F238E27FC236}">
                <a16:creationId xmlns:a16="http://schemas.microsoft.com/office/drawing/2014/main" id="{40D5BBA3-F0A1-41C2-9504-A90F5E99364B}"/>
              </a:ext>
              <a:ext uri="{C183D7F6-B498-43B3-948B-1728B52AA6E4}">
                <adec:decorative xmlns:adec="http://schemas.microsoft.com/office/drawing/2017/decorative" val="1"/>
              </a:ext>
            </a:extLst>
          </p:cNvPr>
          <p:cNvSpPr/>
          <p:nvPr/>
        </p:nvSpPr>
        <p:spPr bwMode="auto">
          <a:xfrm>
            <a:off x="6697133" y="1192213"/>
            <a:ext cx="5312304" cy="5169533"/>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7" name="Picture 6" descr="Screenshot of the Create route table page. BGP route propagation is Enabled">
            <a:extLst>
              <a:ext uri="{FF2B5EF4-FFF2-40B4-BE49-F238E27FC236}">
                <a16:creationId xmlns:a16="http://schemas.microsoft.com/office/drawing/2014/main" id="{19782DD7-1F6B-4E65-82C0-7D81E887FF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0108" y="1439863"/>
            <a:ext cx="3590925" cy="4857750"/>
          </a:xfrm>
          <a:prstGeom prst="rect">
            <a:avLst/>
          </a:prstGeom>
          <a:ln>
            <a:noFill/>
          </a:ln>
        </p:spPr>
      </p:pic>
    </p:spTree>
    <p:extLst>
      <p:ext uri="{BB962C8B-B14F-4D97-AF65-F5344CB8AC3E}">
        <p14:creationId xmlns:p14="http://schemas.microsoft.com/office/powerpoint/2010/main" val="778501797"/>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a Custom Route (optional)</a:t>
            </a:r>
          </a:p>
        </p:txBody>
      </p:sp>
      <p:sp>
        <p:nvSpPr>
          <p:cNvPr id="3" name="Rectangle 2">
            <a:extLst>
              <a:ext uri="{FF2B5EF4-FFF2-40B4-BE49-F238E27FC236}">
                <a16:creationId xmlns:a16="http://schemas.microsoft.com/office/drawing/2014/main" id="{7BA60AC9-4980-4EC3-937A-23ECD4421A30}"/>
              </a:ext>
            </a:extLst>
          </p:cNvPr>
          <p:cNvSpPr/>
          <p:nvPr/>
        </p:nvSpPr>
        <p:spPr>
          <a:xfrm>
            <a:off x="436562" y="1300075"/>
            <a:ext cx="5623560" cy="148051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a:solidFill>
                  <a:schemeClr val="tx1"/>
                </a:solidFill>
              </a:rPr>
              <a:t>When you create a route there are several Next hop types </a:t>
            </a:r>
          </a:p>
        </p:txBody>
      </p:sp>
      <p:sp>
        <p:nvSpPr>
          <p:cNvPr id="4" name="Rectangle 3">
            <a:extLst>
              <a:ext uri="{FF2B5EF4-FFF2-40B4-BE49-F238E27FC236}">
                <a16:creationId xmlns:a16="http://schemas.microsoft.com/office/drawing/2014/main" id="{85636A44-657C-4EAC-B038-9507538ABB6A}"/>
              </a:ext>
            </a:extLst>
          </p:cNvPr>
          <p:cNvSpPr/>
          <p:nvPr/>
        </p:nvSpPr>
        <p:spPr>
          <a:xfrm>
            <a:off x="436562" y="3036723"/>
            <a:ext cx="5623560" cy="148051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a:solidFill>
                  <a:schemeClr val="tx1"/>
                </a:solidFill>
              </a:rPr>
              <a:t>In this example, any private subnet IP addresses will be sent to the virtual appliance </a:t>
            </a:r>
          </a:p>
        </p:txBody>
      </p:sp>
      <p:sp>
        <p:nvSpPr>
          <p:cNvPr id="7" name="Rectangle 6">
            <a:extLst>
              <a:ext uri="{FF2B5EF4-FFF2-40B4-BE49-F238E27FC236}">
                <a16:creationId xmlns:a16="http://schemas.microsoft.com/office/drawing/2014/main" id="{7AD08F8E-3026-4C10-BD97-C26AB35D524D}"/>
              </a:ext>
            </a:extLst>
          </p:cNvPr>
          <p:cNvSpPr/>
          <p:nvPr/>
        </p:nvSpPr>
        <p:spPr>
          <a:xfrm>
            <a:off x="436562" y="4773371"/>
            <a:ext cx="5623560" cy="148051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dirty="0">
                <a:solidFill>
                  <a:schemeClr val="tx1"/>
                </a:solidFill>
              </a:rPr>
              <a:t>Other choices are Virtual network gateway, Virtual network, Internet,</a:t>
            </a:r>
            <a:br>
              <a:rPr lang="en-US" sz="2400" dirty="0">
                <a:solidFill>
                  <a:schemeClr val="tx1"/>
                </a:solidFill>
              </a:rPr>
            </a:br>
            <a:r>
              <a:rPr lang="en-US" sz="2400" dirty="0">
                <a:solidFill>
                  <a:schemeClr val="tx1"/>
                </a:solidFill>
              </a:rPr>
              <a:t>and None</a:t>
            </a:r>
          </a:p>
        </p:txBody>
      </p:sp>
      <p:sp>
        <p:nvSpPr>
          <p:cNvPr id="5" name="Rectangle 4">
            <a:extLst>
              <a:ext uri="{FF2B5EF4-FFF2-40B4-BE49-F238E27FC236}">
                <a16:creationId xmlns:a16="http://schemas.microsoft.com/office/drawing/2014/main" id="{486B72B3-EE66-4EC1-9355-C0268AB8E7B5}"/>
              </a:ext>
              <a:ext uri="{C183D7F6-B498-43B3-948B-1728B52AA6E4}">
                <adec:decorative xmlns:adec="http://schemas.microsoft.com/office/drawing/2017/decorative" val="1"/>
              </a:ext>
            </a:extLst>
          </p:cNvPr>
          <p:cNvSpPr/>
          <p:nvPr/>
        </p:nvSpPr>
        <p:spPr bwMode="auto">
          <a:xfrm>
            <a:off x="6218237" y="1192213"/>
            <a:ext cx="5791200" cy="5169533"/>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6" name="Picture 7" descr="Screenshot of the Add route page. The next hop type is virtual appliance">
            <a:extLst>
              <a:ext uri="{FF2B5EF4-FFF2-40B4-BE49-F238E27FC236}">
                <a16:creationId xmlns:a16="http://schemas.microsoft.com/office/drawing/2014/main" id="{9F7D660E-3156-482B-A6C6-A12C941628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35849" y="1281146"/>
            <a:ext cx="3355976" cy="5175182"/>
          </a:xfrm>
          <a:prstGeom prst="rect">
            <a:avLst/>
          </a:prstGeom>
          <a:ln>
            <a:noFill/>
          </a:ln>
        </p:spPr>
      </p:pic>
    </p:spTree>
    <p:extLst>
      <p:ext uri="{BB962C8B-B14F-4D97-AF65-F5344CB8AC3E}">
        <p14:creationId xmlns:p14="http://schemas.microsoft.com/office/powerpoint/2010/main" val="3413147812"/>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cs typeface="Segoe UI"/>
              </a:rPr>
              <a:t>Associate the Route Table</a:t>
            </a:r>
            <a:r>
              <a:rPr lang="en-US" dirty="0"/>
              <a:t> (optional)</a:t>
            </a:r>
          </a:p>
        </p:txBody>
      </p:sp>
      <p:sp>
        <p:nvSpPr>
          <p:cNvPr id="3" name="Rectangle 2">
            <a:extLst>
              <a:ext uri="{FF2B5EF4-FFF2-40B4-BE49-F238E27FC236}">
                <a16:creationId xmlns:a16="http://schemas.microsoft.com/office/drawing/2014/main" id="{98D52892-262E-4841-9A04-4B67CA772A49}"/>
              </a:ext>
            </a:extLst>
          </p:cNvPr>
          <p:cNvSpPr/>
          <p:nvPr/>
        </p:nvSpPr>
        <p:spPr>
          <a:xfrm>
            <a:off x="427038" y="1794616"/>
            <a:ext cx="5623560" cy="149306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dirty="0">
                <a:solidFill>
                  <a:schemeClr val="tx1"/>
                </a:solidFill>
              </a:rPr>
              <a:t>Each subnet can have zero or one route table associated to it</a:t>
            </a:r>
          </a:p>
        </p:txBody>
      </p:sp>
      <p:sp>
        <p:nvSpPr>
          <p:cNvPr id="4" name="Rectangle 3">
            <a:extLst>
              <a:ext uri="{FF2B5EF4-FFF2-40B4-BE49-F238E27FC236}">
                <a16:creationId xmlns:a16="http://schemas.microsoft.com/office/drawing/2014/main" id="{88280274-9BA8-43D6-886F-31A71197F6CC}"/>
              </a:ext>
            </a:extLst>
          </p:cNvPr>
          <p:cNvSpPr/>
          <p:nvPr/>
        </p:nvSpPr>
        <p:spPr>
          <a:xfrm>
            <a:off x="427038" y="3706842"/>
            <a:ext cx="5623560" cy="149306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a:solidFill>
                  <a:schemeClr val="tx1"/>
                </a:solidFill>
              </a:rPr>
              <a:t>In our example, the Public subnet will be associated with the routing table </a:t>
            </a:r>
          </a:p>
        </p:txBody>
      </p:sp>
      <p:sp>
        <p:nvSpPr>
          <p:cNvPr id="5" name="Rectangle 4">
            <a:extLst>
              <a:ext uri="{FF2B5EF4-FFF2-40B4-BE49-F238E27FC236}">
                <a16:creationId xmlns:a16="http://schemas.microsoft.com/office/drawing/2014/main" id="{43017268-B80C-4F8A-9F6D-F50385D13B12}"/>
              </a:ext>
              <a:ext uri="{C183D7F6-B498-43B3-948B-1728B52AA6E4}">
                <adec:decorative xmlns:adec="http://schemas.microsoft.com/office/drawing/2017/decorative" val="1"/>
              </a:ext>
            </a:extLst>
          </p:cNvPr>
          <p:cNvSpPr/>
          <p:nvPr/>
        </p:nvSpPr>
        <p:spPr bwMode="auto">
          <a:xfrm>
            <a:off x="6218237" y="1192213"/>
            <a:ext cx="5791200" cy="5169533"/>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6" name="Picture 4" descr="Screenshot of the Add subnet page showing the route table that is associated with the subnet">
            <a:extLst>
              <a:ext uri="{FF2B5EF4-FFF2-40B4-BE49-F238E27FC236}">
                <a16:creationId xmlns:a16="http://schemas.microsoft.com/office/drawing/2014/main" id="{A7F7D114-354B-493A-AE93-F1E275F256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5956" y="1371972"/>
            <a:ext cx="4095762" cy="4993530"/>
          </a:xfrm>
          <a:prstGeom prst="rect">
            <a:avLst/>
          </a:prstGeom>
          <a:ln>
            <a:noFill/>
          </a:ln>
        </p:spPr>
      </p:pic>
    </p:spTree>
    <p:extLst>
      <p:ext uri="{BB962C8B-B14F-4D97-AF65-F5344CB8AC3E}">
        <p14:creationId xmlns:p14="http://schemas.microsoft.com/office/powerpoint/2010/main" val="2134763705"/>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8FD67-B9CE-464C-BEFD-D97DA798FC3B}"/>
              </a:ext>
            </a:extLst>
          </p:cNvPr>
          <p:cNvSpPr>
            <a:spLocks noGrp="1"/>
          </p:cNvSpPr>
          <p:nvPr>
            <p:ph type="title"/>
          </p:nvPr>
        </p:nvSpPr>
        <p:spPr>
          <a:xfrm>
            <a:off x="465139" y="2471342"/>
            <a:ext cx="2506662" cy="2051844"/>
          </a:xfrm>
        </p:spPr>
        <p:txBody>
          <a:bodyPr/>
          <a:lstStyle/>
          <a:p>
            <a:r>
              <a:rPr lang="en-US" dirty="0"/>
              <a:t>Configure Network Routing and Endpoints Introduction</a:t>
            </a:r>
          </a:p>
        </p:txBody>
      </p:sp>
      <p:sp>
        <p:nvSpPr>
          <p:cNvPr id="72" name="TextBox 71">
            <a:extLst>
              <a:ext uri="{FF2B5EF4-FFF2-40B4-BE49-F238E27FC236}">
                <a16:creationId xmlns:a16="http://schemas.microsoft.com/office/drawing/2014/main" id="{1DDB84BC-AC5A-457A-80DE-DCBABE6E8956}"/>
              </a:ext>
            </a:extLst>
          </p:cNvPr>
          <p:cNvSpPr txBox="1"/>
          <p:nvPr/>
        </p:nvSpPr>
        <p:spPr>
          <a:xfrm>
            <a:off x="4527590" y="484412"/>
            <a:ext cx="3228370" cy="457200"/>
          </a:xfrm>
          <a:prstGeom prst="rect">
            <a:avLst/>
          </a:prstGeom>
          <a:noFill/>
        </p:spPr>
        <p:txBody>
          <a:bodyPr wrap="square" lIns="0" tIns="0" rIns="0" bIns="0" rtlCol="0" anchor="ctr">
            <a:noAutofit/>
          </a:bodyPr>
          <a:lstStyle/>
          <a:p>
            <a:r>
              <a:rPr lang="en-US" sz="2000" dirty="0">
                <a:cs typeface="Segoe UI Semilight"/>
              </a:rPr>
              <a:t>Review System Routes</a:t>
            </a:r>
          </a:p>
        </p:txBody>
      </p:sp>
      <p:sp>
        <p:nvSpPr>
          <p:cNvPr id="74" name="TextBox 73">
            <a:extLst>
              <a:ext uri="{FF2B5EF4-FFF2-40B4-BE49-F238E27FC236}">
                <a16:creationId xmlns:a16="http://schemas.microsoft.com/office/drawing/2014/main" id="{7230AC7A-4AE6-4737-9307-BABF1F8B0B23}"/>
              </a:ext>
            </a:extLst>
          </p:cNvPr>
          <p:cNvSpPr txBox="1"/>
          <p:nvPr/>
        </p:nvSpPr>
        <p:spPr>
          <a:xfrm>
            <a:off x="4527589" y="1179578"/>
            <a:ext cx="4036548" cy="457200"/>
          </a:xfrm>
          <a:prstGeom prst="rect">
            <a:avLst/>
          </a:prstGeom>
          <a:noFill/>
        </p:spPr>
        <p:txBody>
          <a:bodyPr wrap="square" lIns="0" tIns="0" rIns="0" bIns="0" rtlCol="0" anchor="ctr">
            <a:noAutofit/>
          </a:bodyPr>
          <a:lstStyle/>
          <a:p>
            <a:r>
              <a:rPr lang="en-US" sz="2000" dirty="0">
                <a:cs typeface="Segoe UI Semilight"/>
              </a:rPr>
              <a:t>Identify User-Defined Routes</a:t>
            </a:r>
          </a:p>
        </p:txBody>
      </p:sp>
      <p:sp>
        <p:nvSpPr>
          <p:cNvPr id="76" name="TextBox 75">
            <a:extLst>
              <a:ext uri="{FF2B5EF4-FFF2-40B4-BE49-F238E27FC236}">
                <a16:creationId xmlns:a16="http://schemas.microsoft.com/office/drawing/2014/main" id="{2D765EB8-7AB0-42E7-9C95-3331CA189D04}"/>
              </a:ext>
            </a:extLst>
          </p:cNvPr>
          <p:cNvSpPr txBox="1"/>
          <p:nvPr/>
        </p:nvSpPr>
        <p:spPr>
          <a:xfrm>
            <a:off x="4527589" y="1893982"/>
            <a:ext cx="3555962" cy="457200"/>
          </a:xfrm>
          <a:prstGeom prst="rect">
            <a:avLst/>
          </a:prstGeom>
          <a:noFill/>
        </p:spPr>
        <p:txBody>
          <a:bodyPr wrap="square" lIns="0" tIns="0" rIns="0" bIns="0" rtlCol="0" anchor="ctr">
            <a:noAutofit/>
          </a:bodyPr>
          <a:lstStyle/>
          <a:p>
            <a:r>
              <a:rPr lang="en-US" sz="2000" dirty="0">
                <a:cs typeface="Segoe UI Semilight"/>
              </a:rPr>
              <a:t>Examine a Routing Example</a:t>
            </a:r>
          </a:p>
        </p:txBody>
      </p:sp>
      <p:sp>
        <p:nvSpPr>
          <p:cNvPr id="84" name="TextBox 83">
            <a:extLst>
              <a:ext uri="{FF2B5EF4-FFF2-40B4-BE49-F238E27FC236}">
                <a16:creationId xmlns:a16="http://schemas.microsoft.com/office/drawing/2014/main" id="{43E009C9-8060-4AD6-BE3D-F4A383FCFDB5}"/>
              </a:ext>
            </a:extLst>
          </p:cNvPr>
          <p:cNvSpPr txBox="1"/>
          <p:nvPr/>
        </p:nvSpPr>
        <p:spPr>
          <a:xfrm>
            <a:off x="4527589" y="2567887"/>
            <a:ext cx="6969083" cy="457200"/>
          </a:xfrm>
          <a:prstGeom prst="rect">
            <a:avLst/>
          </a:prstGeom>
          <a:noFill/>
        </p:spPr>
        <p:txBody>
          <a:bodyPr wrap="square" lIns="0" tIns="0" rIns="0" bIns="0" rtlCol="0" anchor="ctr">
            <a:noAutofit/>
          </a:bodyPr>
          <a:lstStyle/>
          <a:p>
            <a:r>
              <a:rPr lang="en-US" sz="2000" dirty="0">
                <a:cs typeface="Segoe UI Semilight"/>
              </a:rPr>
              <a:t>Demonstration – Custom Routing tables</a:t>
            </a:r>
          </a:p>
        </p:txBody>
      </p:sp>
      <p:sp>
        <p:nvSpPr>
          <p:cNvPr id="86" name="TextBox 85">
            <a:extLst>
              <a:ext uri="{FF2B5EF4-FFF2-40B4-BE49-F238E27FC236}">
                <a16:creationId xmlns:a16="http://schemas.microsoft.com/office/drawing/2014/main" id="{C01F20DC-F691-4673-A1DA-D8117DE6F677}"/>
              </a:ext>
            </a:extLst>
          </p:cNvPr>
          <p:cNvSpPr txBox="1"/>
          <p:nvPr/>
        </p:nvSpPr>
        <p:spPr>
          <a:xfrm>
            <a:off x="4527589" y="3297291"/>
            <a:ext cx="4337631" cy="457200"/>
          </a:xfrm>
          <a:prstGeom prst="rect">
            <a:avLst/>
          </a:prstGeom>
          <a:noFill/>
        </p:spPr>
        <p:txBody>
          <a:bodyPr wrap="square" lIns="0" tIns="0" rIns="0" bIns="0" rtlCol="0" anchor="ctr">
            <a:noAutofit/>
          </a:bodyPr>
          <a:lstStyle/>
          <a:p>
            <a:r>
              <a:rPr lang="en-US" sz="2000" dirty="0">
                <a:cs typeface="Segoe UI Semilight"/>
              </a:rPr>
              <a:t>Determine Service Endpoint Uses</a:t>
            </a:r>
            <a:endParaRPr lang="en-US" sz="2000" dirty="0"/>
          </a:p>
        </p:txBody>
      </p:sp>
      <p:sp>
        <p:nvSpPr>
          <p:cNvPr id="88" name="TextBox 87">
            <a:extLst>
              <a:ext uri="{FF2B5EF4-FFF2-40B4-BE49-F238E27FC236}">
                <a16:creationId xmlns:a16="http://schemas.microsoft.com/office/drawing/2014/main" id="{F662A9AB-0403-4E1F-9272-A0047A7A02F1}"/>
              </a:ext>
            </a:extLst>
          </p:cNvPr>
          <p:cNvSpPr txBox="1"/>
          <p:nvPr/>
        </p:nvSpPr>
        <p:spPr>
          <a:xfrm>
            <a:off x="4527589" y="3969437"/>
            <a:ext cx="4437991" cy="615553"/>
          </a:xfrm>
          <a:prstGeom prst="rect">
            <a:avLst/>
          </a:prstGeom>
          <a:noFill/>
        </p:spPr>
        <p:txBody>
          <a:bodyPr wrap="square" lIns="0" tIns="0" rIns="0" bIns="0" rtlCol="0" anchor="ctr">
            <a:noAutofit/>
          </a:bodyPr>
          <a:lstStyle/>
          <a:p>
            <a:r>
              <a:rPr lang="en-US" sz="2000" dirty="0">
                <a:cs typeface="Segoe UI Semilight"/>
              </a:rPr>
              <a:t>Determine Service Endpoint Services</a:t>
            </a:r>
            <a:endParaRPr lang="en-US" sz="2000" dirty="0"/>
          </a:p>
        </p:txBody>
      </p:sp>
      <p:sp>
        <p:nvSpPr>
          <p:cNvPr id="90" name="TextBox 89">
            <a:extLst>
              <a:ext uri="{FF2B5EF4-FFF2-40B4-BE49-F238E27FC236}">
                <a16:creationId xmlns:a16="http://schemas.microsoft.com/office/drawing/2014/main" id="{6A44A8E8-D67D-4A20-8355-F882D1329AF2}"/>
              </a:ext>
            </a:extLst>
          </p:cNvPr>
          <p:cNvSpPr txBox="1"/>
          <p:nvPr/>
        </p:nvSpPr>
        <p:spPr>
          <a:xfrm>
            <a:off x="4527589" y="4707547"/>
            <a:ext cx="3228371" cy="615553"/>
          </a:xfrm>
          <a:prstGeom prst="rect">
            <a:avLst/>
          </a:prstGeom>
          <a:noFill/>
        </p:spPr>
        <p:txBody>
          <a:bodyPr wrap="square" lIns="0" tIns="0" rIns="0" bIns="0" rtlCol="0" anchor="ctr">
            <a:noAutofit/>
          </a:bodyPr>
          <a:lstStyle/>
          <a:p>
            <a:r>
              <a:rPr lang="en-US" sz="2000" dirty="0">
                <a:cs typeface="Segoe UI Semilight"/>
              </a:rPr>
              <a:t>Identify Private Link Uses</a:t>
            </a:r>
            <a:endParaRPr lang="en-US" sz="2000" dirty="0"/>
          </a:p>
        </p:txBody>
      </p:sp>
      <p:grpSp>
        <p:nvGrpSpPr>
          <p:cNvPr id="4" name="Group 3">
            <a:extLst>
              <a:ext uri="{FF2B5EF4-FFF2-40B4-BE49-F238E27FC236}">
                <a16:creationId xmlns:a16="http://schemas.microsoft.com/office/drawing/2014/main" id="{66490B61-50FF-4ACB-BA77-659CB56C5DCA}"/>
              </a:ext>
              <a:ext uri="{C183D7F6-B498-43B3-948B-1728B52AA6E4}">
                <adec:decorative xmlns:adec="http://schemas.microsoft.com/office/drawing/2017/decorative" val="1"/>
              </a:ext>
            </a:extLst>
          </p:cNvPr>
          <p:cNvGrpSpPr/>
          <p:nvPr/>
        </p:nvGrpSpPr>
        <p:grpSpPr>
          <a:xfrm>
            <a:off x="3710795" y="428625"/>
            <a:ext cx="642130" cy="5572126"/>
            <a:chOff x="3710795" y="428624"/>
            <a:chExt cx="647768" cy="6137277"/>
          </a:xfrm>
        </p:grpSpPr>
        <p:grpSp>
          <p:nvGrpSpPr>
            <p:cNvPr id="3" name="Group 2">
              <a:extLst>
                <a:ext uri="{FF2B5EF4-FFF2-40B4-BE49-F238E27FC236}">
                  <a16:creationId xmlns:a16="http://schemas.microsoft.com/office/drawing/2014/main" id="{74E40DDA-561C-4634-A420-51D0B591E072}"/>
                </a:ext>
              </a:extLst>
            </p:cNvPr>
            <p:cNvGrpSpPr/>
            <p:nvPr/>
          </p:nvGrpSpPr>
          <p:grpSpPr>
            <a:xfrm>
              <a:off x="3710795" y="428624"/>
              <a:ext cx="647768" cy="5376661"/>
              <a:chOff x="3624998" y="326171"/>
              <a:chExt cx="815340" cy="7126940"/>
            </a:xfrm>
          </p:grpSpPr>
          <p:pic>
            <p:nvPicPr>
              <p:cNvPr id="13" name="Picture 12" descr="Icon of a wave connected by circles and lines at both end">
                <a:extLst>
                  <a:ext uri="{FF2B5EF4-FFF2-40B4-BE49-F238E27FC236}">
                    <a16:creationId xmlns:a16="http://schemas.microsoft.com/office/drawing/2014/main" id="{674D52A0-C2B3-4B5E-87B8-621A8369A7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4998" y="326171"/>
                <a:ext cx="815340" cy="815340"/>
              </a:xfrm>
              <a:prstGeom prst="rect">
                <a:avLst/>
              </a:prstGeom>
            </p:spPr>
          </p:pic>
          <p:pic>
            <p:nvPicPr>
              <p:cNvPr id="14" name="Picture 13" descr="Icon of a webpage showing a person on the screen">
                <a:extLst>
                  <a:ext uri="{FF2B5EF4-FFF2-40B4-BE49-F238E27FC236}">
                    <a16:creationId xmlns:a16="http://schemas.microsoft.com/office/drawing/2014/main" id="{876C1CA3-4E52-4792-8057-7CD01972DB3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4998" y="1384926"/>
                <a:ext cx="815340" cy="815340"/>
              </a:xfrm>
              <a:prstGeom prst="rect">
                <a:avLst/>
              </a:prstGeom>
            </p:spPr>
          </p:pic>
          <p:pic>
            <p:nvPicPr>
              <p:cNvPr id="15" name="Picture 14" descr="Icon of a multiple circles shape and aligned in three columns">
                <a:extLst>
                  <a:ext uri="{FF2B5EF4-FFF2-40B4-BE49-F238E27FC236}">
                    <a16:creationId xmlns:a16="http://schemas.microsoft.com/office/drawing/2014/main" id="{68D8DAB3-88C1-4C74-8C4B-DF978B732B0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24998" y="2443681"/>
                <a:ext cx="815340" cy="815340"/>
              </a:xfrm>
              <a:prstGeom prst="rect">
                <a:avLst/>
              </a:prstGeom>
            </p:spPr>
          </p:pic>
          <p:pic>
            <p:nvPicPr>
              <p:cNvPr id="21" name="Picture 20" descr="Icon of a whiteboard with a cloud symbol drawn on it">
                <a:extLst>
                  <a:ext uri="{FF2B5EF4-FFF2-40B4-BE49-F238E27FC236}">
                    <a16:creationId xmlns:a16="http://schemas.microsoft.com/office/drawing/2014/main" id="{83FB4E9A-D86E-428A-9A1E-9821C0783E4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24998" y="3461507"/>
                <a:ext cx="815340" cy="815340"/>
              </a:xfrm>
              <a:prstGeom prst="rect">
                <a:avLst/>
              </a:prstGeom>
            </p:spPr>
          </p:pic>
          <p:pic>
            <p:nvPicPr>
              <p:cNvPr id="20" name="Picture 19" descr="Icon of three squares and a cloud">
                <a:extLst>
                  <a:ext uri="{FF2B5EF4-FFF2-40B4-BE49-F238E27FC236}">
                    <a16:creationId xmlns:a16="http://schemas.microsoft.com/office/drawing/2014/main" id="{E14D73C6-0B13-41BC-AE8F-E2F4313B9DE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24998" y="4520262"/>
                <a:ext cx="815340" cy="815340"/>
              </a:xfrm>
              <a:prstGeom prst="rect">
                <a:avLst/>
              </a:prstGeom>
            </p:spPr>
          </p:pic>
          <p:pic>
            <p:nvPicPr>
              <p:cNvPr id="19" name="Picture 18" descr="Icon of a heart shaped symbol">
                <a:extLst>
                  <a:ext uri="{FF2B5EF4-FFF2-40B4-BE49-F238E27FC236}">
                    <a16:creationId xmlns:a16="http://schemas.microsoft.com/office/drawing/2014/main" id="{65E002BD-8C54-493B-A554-F84DD6653B3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24998" y="5579017"/>
                <a:ext cx="815340" cy="815340"/>
              </a:xfrm>
              <a:prstGeom prst="rect">
                <a:avLst/>
              </a:prstGeom>
            </p:spPr>
          </p:pic>
          <p:pic>
            <p:nvPicPr>
              <p:cNvPr id="18" name="Picture 17" descr="Icon of a rectangle, a square and a circle in a straight line">
                <a:extLst>
                  <a:ext uri="{FF2B5EF4-FFF2-40B4-BE49-F238E27FC236}">
                    <a16:creationId xmlns:a16="http://schemas.microsoft.com/office/drawing/2014/main" id="{147B7DFD-00CF-4BCA-B9FE-06D20660D87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24998" y="6637771"/>
                <a:ext cx="815340" cy="815340"/>
              </a:xfrm>
              <a:prstGeom prst="rect">
                <a:avLst/>
              </a:prstGeom>
            </p:spPr>
          </p:pic>
        </p:grpSp>
        <p:grpSp>
          <p:nvGrpSpPr>
            <p:cNvPr id="24" name="Group 23">
              <a:extLst>
                <a:ext uri="{FF2B5EF4-FFF2-40B4-BE49-F238E27FC236}">
                  <a16:creationId xmlns:a16="http://schemas.microsoft.com/office/drawing/2014/main" id="{B85504B0-5DB8-4F22-8235-623E54741F6B}"/>
                </a:ext>
              </a:extLst>
            </p:cNvPr>
            <p:cNvGrpSpPr/>
            <p:nvPr/>
          </p:nvGrpSpPr>
          <p:grpSpPr>
            <a:xfrm>
              <a:off x="3710795" y="5988919"/>
              <a:ext cx="647767" cy="576982"/>
              <a:chOff x="10493724" y="629664"/>
              <a:chExt cx="518999" cy="503150"/>
            </a:xfrm>
          </p:grpSpPr>
          <p:pic>
            <p:nvPicPr>
              <p:cNvPr id="25" name="Picture 24">
                <a:extLst>
                  <a:ext uri="{FF2B5EF4-FFF2-40B4-BE49-F238E27FC236}">
                    <a16:creationId xmlns:a16="http://schemas.microsoft.com/office/drawing/2014/main" id="{DD66FD01-5CE0-4426-81D5-A851A206C3D4}"/>
                  </a:ext>
                </a:extLst>
              </p:cNvPr>
              <p:cNvPicPr>
                <a:picLocks noChangeAspect="1"/>
              </p:cNvPicPr>
              <p:nvPr/>
            </p:nvPicPr>
            <p:blipFill>
              <a:blip r:embed="rId10"/>
              <a:stretch>
                <a:fillRect/>
              </a:stretch>
            </p:blipFill>
            <p:spPr>
              <a:xfrm>
                <a:off x="10493724" y="629664"/>
                <a:ext cx="518999" cy="503150"/>
              </a:xfrm>
              <a:prstGeom prst="rect">
                <a:avLst/>
              </a:prstGeom>
            </p:spPr>
          </p:pic>
          <p:grpSp>
            <p:nvGrpSpPr>
              <p:cNvPr id="26" name="Group 25">
                <a:extLst>
                  <a:ext uri="{FF2B5EF4-FFF2-40B4-BE49-F238E27FC236}">
                    <a16:creationId xmlns:a16="http://schemas.microsoft.com/office/drawing/2014/main" id="{6E03DB06-F3B7-42E7-A85D-32022343F35F}"/>
                  </a:ext>
                </a:extLst>
              </p:cNvPr>
              <p:cNvGrpSpPr/>
              <p:nvPr/>
            </p:nvGrpSpPr>
            <p:grpSpPr>
              <a:xfrm>
                <a:off x="10604345" y="727773"/>
                <a:ext cx="297764" cy="272864"/>
                <a:chOff x="3876178" y="3413953"/>
                <a:chExt cx="297764" cy="255320"/>
              </a:xfrm>
            </p:grpSpPr>
            <p:sp>
              <p:nvSpPr>
                <p:cNvPr id="27" name="Freeform: Shape 26">
                  <a:extLst>
                    <a:ext uri="{FF2B5EF4-FFF2-40B4-BE49-F238E27FC236}">
                      <a16:creationId xmlns:a16="http://schemas.microsoft.com/office/drawing/2014/main" id="{9F3600C3-16CB-433C-B21F-14D4A8FB7164}"/>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E4730C3-9DCD-4CC9-A51B-CE223770B5E3}"/>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241D5FD-94BA-4D0F-9767-ED1708DF9559}"/>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B01762A4-94A6-4151-8D6F-CB58606097D8}"/>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A48FBC0-7482-402B-AD94-CFF795D87DA3}"/>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0BA57B5-8C4E-4469-94A8-84F71BBDBF7B}"/>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4D630CFC-27B7-4211-855A-2402E2AC68C5}"/>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687D1C8-1DA3-4A1A-9C31-75EC3953C75A}"/>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
        <p:nvSpPr>
          <p:cNvPr id="5" name="TextBox 4">
            <a:extLst>
              <a:ext uri="{FF2B5EF4-FFF2-40B4-BE49-F238E27FC236}">
                <a16:creationId xmlns:a16="http://schemas.microsoft.com/office/drawing/2014/main" id="{306E0F7E-56D8-44AD-A302-DFC157375A54}"/>
              </a:ext>
            </a:extLst>
          </p:cNvPr>
          <p:cNvSpPr txBox="1"/>
          <p:nvPr/>
        </p:nvSpPr>
        <p:spPr>
          <a:xfrm>
            <a:off x="4527590" y="5466979"/>
            <a:ext cx="3228371" cy="615553"/>
          </a:xfrm>
          <a:prstGeom prst="rect">
            <a:avLst/>
          </a:prstGeom>
          <a:noFill/>
        </p:spPr>
        <p:txBody>
          <a:bodyPr wrap="square" lIns="0" tIns="0" rIns="0" bIns="0" rtlCol="0" anchor="ctr">
            <a:noAutofit/>
          </a:bodyPr>
          <a:lstStyle/>
          <a:p>
            <a:r>
              <a:rPr lang="en-US" sz="2000" dirty="0">
                <a:cs typeface="Segoe UI Semilight"/>
              </a:rPr>
              <a:t>Summary and Resources</a:t>
            </a:r>
            <a:endParaRPr lang="en-US" sz="2000" dirty="0"/>
          </a:p>
        </p:txBody>
      </p:sp>
    </p:spTree>
    <p:extLst>
      <p:ext uri="{BB962C8B-B14F-4D97-AF65-F5344CB8AC3E}">
        <p14:creationId xmlns:p14="http://schemas.microsoft.com/office/powerpoint/2010/main" val="1792267054"/>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Review System Routes</a:t>
            </a:r>
          </a:p>
        </p:txBody>
      </p:sp>
      <p:sp>
        <p:nvSpPr>
          <p:cNvPr id="3" name="Rectangle 2">
            <a:extLst>
              <a:ext uri="{FF2B5EF4-FFF2-40B4-BE49-F238E27FC236}">
                <a16:creationId xmlns:a16="http://schemas.microsoft.com/office/drawing/2014/main" id="{F8627C1E-3EB7-474E-9CB8-7FD0CEE23A34}"/>
              </a:ext>
            </a:extLst>
          </p:cNvPr>
          <p:cNvSpPr/>
          <p:nvPr/>
        </p:nvSpPr>
        <p:spPr>
          <a:xfrm>
            <a:off x="436562" y="1192213"/>
            <a:ext cx="4605337" cy="516953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sz="2200" dirty="0">
                <a:solidFill>
                  <a:schemeClr val="tx1"/>
                </a:solidFill>
              </a:rPr>
              <a:t>System routes direct network traffic between virtual machines, on-premises networks, and the Internet:</a:t>
            </a:r>
          </a:p>
          <a:p>
            <a:pPr marL="246063" indent="-187325">
              <a:spcBef>
                <a:spcPts val="300"/>
              </a:spcBef>
              <a:spcAft>
                <a:spcPts val="600"/>
              </a:spcAft>
              <a:buFont typeface="Arial" panose="020B0604020202020204" pitchFamily="34" charset="0"/>
              <a:buChar char="•"/>
            </a:pPr>
            <a:r>
              <a:rPr lang="en-US" sz="2000" dirty="0">
                <a:solidFill>
                  <a:schemeClr val="tx1"/>
                </a:solidFill>
              </a:rPr>
              <a:t>Traffic between VMs in the</a:t>
            </a:r>
            <a:br>
              <a:rPr lang="en-US" sz="2000" dirty="0">
                <a:solidFill>
                  <a:schemeClr val="tx1"/>
                </a:solidFill>
              </a:rPr>
            </a:br>
            <a:r>
              <a:rPr lang="en-US" sz="2000" dirty="0">
                <a:solidFill>
                  <a:schemeClr val="tx1"/>
                </a:solidFill>
              </a:rPr>
              <a:t>same subnet</a:t>
            </a:r>
          </a:p>
          <a:p>
            <a:pPr marL="246063" indent="-187325">
              <a:spcBef>
                <a:spcPts val="300"/>
              </a:spcBef>
              <a:spcAft>
                <a:spcPts val="600"/>
              </a:spcAft>
              <a:buFont typeface="Arial" panose="020B0604020202020204" pitchFamily="34" charset="0"/>
              <a:buChar char="•"/>
            </a:pPr>
            <a:r>
              <a:rPr lang="en-US" sz="2000" dirty="0">
                <a:solidFill>
                  <a:schemeClr val="tx1"/>
                </a:solidFill>
              </a:rPr>
              <a:t>Between VMs in different subnets in the same virtual network</a:t>
            </a:r>
          </a:p>
          <a:p>
            <a:pPr marL="246063" indent="-187325">
              <a:spcBef>
                <a:spcPts val="300"/>
              </a:spcBef>
              <a:spcAft>
                <a:spcPts val="600"/>
              </a:spcAft>
              <a:buFont typeface="Arial" panose="020B0604020202020204" pitchFamily="34" charset="0"/>
              <a:buChar char="•"/>
            </a:pPr>
            <a:r>
              <a:rPr lang="en-US" sz="2000" dirty="0">
                <a:solidFill>
                  <a:schemeClr val="tx1"/>
                </a:solidFill>
              </a:rPr>
              <a:t>Data flow from VMs to the Internet</a:t>
            </a:r>
          </a:p>
          <a:p>
            <a:pPr marL="246063" indent="-187325">
              <a:spcBef>
                <a:spcPts val="300"/>
              </a:spcBef>
              <a:spcAft>
                <a:spcPts val="600"/>
              </a:spcAft>
              <a:buFont typeface="Arial" panose="020B0604020202020204" pitchFamily="34" charset="0"/>
              <a:buChar char="•"/>
            </a:pPr>
            <a:r>
              <a:rPr lang="en-US" sz="2000" dirty="0">
                <a:solidFill>
                  <a:schemeClr val="tx1"/>
                </a:solidFill>
              </a:rPr>
              <a:t>Communication between VMs using a VNet-to-VNet VPN</a:t>
            </a:r>
          </a:p>
          <a:p>
            <a:pPr marL="246063" indent="-187325">
              <a:spcBef>
                <a:spcPts val="300"/>
              </a:spcBef>
              <a:spcAft>
                <a:spcPts val="600"/>
              </a:spcAft>
              <a:buFont typeface="Arial" panose="020B0604020202020204" pitchFamily="34" charset="0"/>
              <a:buChar char="•"/>
            </a:pPr>
            <a:r>
              <a:rPr lang="en-US" sz="2000" dirty="0">
                <a:solidFill>
                  <a:schemeClr val="tx1"/>
                </a:solidFill>
              </a:rPr>
              <a:t>Site-to-Site and ExpressRoute communication through the</a:t>
            </a:r>
            <a:br>
              <a:rPr lang="en-US" sz="2000" dirty="0">
                <a:solidFill>
                  <a:schemeClr val="tx1"/>
                </a:solidFill>
              </a:rPr>
            </a:br>
            <a:r>
              <a:rPr lang="en-US" sz="2000" dirty="0">
                <a:solidFill>
                  <a:schemeClr val="tx1"/>
                </a:solidFill>
              </a:rPr>
              <a:t>VPN gateway</a:t>
            </a:r>
          </a:p>
        </p:txBody>
      </p:sp>
      <p:sp>
        <p:nvSpPr>
          <p:cNvPr id="5" name="Rectangle 4">
            <a:extLst>
              <a:ext uri="{FF2B5EF4-FFF2-40B4-BE49-F238E27FC236}">
                <a16:creationId xmlns:a16="http://schemas.microsoft.com/office/drawing/2014/main" id="{D4D8422F-B022-45C4-AABA-876FD4C917DB}"/>
              </a:ext>
              <a:ext uri="{C183D7F6-B498-43B3-948B-1728B52AA6E4}">
                <adec:decorative xmlns:adec="http://schemas.microsoft.com/office/drawing/2017/decorative" val="1"/>
              </a:ext>
            </a:extLst>
          </p:cNvPr>
          <p:cNvSpPr/>
          <p:nvPr/>
        </p:nvSpPr>
        <p:spPr bwMode="auto">
          <a:xfrm>
            <a:off x="5181600" y="1192213"/>
            <a:ext cx="6827837" cy="5169533"/>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7" name="Picture 6" descr="Diagram of two subnets. One subnet is using a System route to access the internet. The other subnet is using a System route to access the first subnet. Both subnets are accessing a route table ">
            <a:extLst>
              <a:ext uri="{FF2B5EF4-FFF2-40B4-BE49-F238E27FC236}">
                <a16:creationId xmlns:a16="http://schemas.microsoft.com/office/drawing/2014/main" id="{F4529967-E39E-4E4D-93B0-4FDAEF7700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7018" y="1534089"/>
            <a:ext cx="6477000" cy="4669296"/>
          </a:xfrm>
          <a:prstGeom prst="rect">
            <a:avLst/>
          </a:prstGeom>
        </p:spPr>
      </p:pic>
    </p:spTree>
    <p:extLst>
      <p:ext uri="{BB962C8B-B14F-4D97-AF65-F5344CB8AC3E}">
        <p14:creationId xmlns:p14="http://schemas.microsoft.com/office/powerpoint/2010/main" val="998728047"/>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Identify User-Defined Routes</a:t>
            </a:r>
          </a:p>
        </p:txBody>
      </p:sp>
      <p:sp>
        <p:nvSpPr>
          <p:cNvPr id="3" name="Rectangle 2">
            <a:extLst>
              <a:ext uri="{FF2B5EF4-FFF2-40B4-BE49-F238E27FC236}">
                <a16:creationId xmlns:a16="http://schemas.microsoft.com/office/drawing/2014/main" id="{77A4040F-0BBA-4D65-A877-5F44BA6E6423}"/>
              </a:ext>
            </a:extLst>
          </p:cNvPr>
          <p:cNvSpPr/>
          <p:nvPr/>
        </p:nvSpPr>
        <p:spPr>
          <a:xfrm>
            <a:off x="436562" y="1293817"/>
            <a:ext cx="4608576" cy="148236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A route table contains a set of rules, called routes, that specifies how packets should be routed in a virtual network</a:t>
            </a:r>
          </a:p>
        </p:txBody>
      </p:sp>
      <p:sp>
        <p:nvSpPr>
          <p:cNvPr id="4" name="Rectangle 3">
            <a:extLst>
              <a:ext uri="{FF2B5EF4-FFF2-40B4-BE49-F238E27FC236}">
                <a16:creationId xmlns:a16="http://schemas.microsoft.com/office/drawing/2014/main" id="{562E6E93-F185-403F-91D7-7BECFEC5B71C}"/>
              </a:ext>
            </a:extLst>
          </p:cNvPr>
          <p:cNvSpPr/>
          <p:nvPr/>
        </p:nvSpPr>
        <p:spPr>
          <a:xfrm>
            <a:off x="436562" y="3035796"/>
            <a:ext cx="4608576" cy="148236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rPr>
              <a:t>User-defined routes are custom</a:t>
            </a:r>
            <a:br>
              <a:rPr lang="en-US" sz="2000" dirty="0">
                <a:solidFill>
                  <a:schemeClr val="tx1"/>
                </a:solidFill>
              </a:rPr>
            </a:br>
            <a:r>
              <a:rPr lang="en-US" sz="2000" dirty="0">
                <a:solidFill>
                  <a:schemeClr val="tx1"/>
                </a:solidFill>
              </a:rPr>
              <a:t>routes that control network traffic by defining routes that specify the next hop of the traffic flow </a:t>
            </a:r>
          </a:p>
        </p:txBody>
      </p:sp>
      <p:sp>
        <p:nvSpPr>
          <p:cNvPr id="6" name="Rectangle 5">
            <a:extLst>
              <a:ext uri="{FF2B5EF4-FFF2-40B4-BE49-F238E27FC236}">
                <a16:creationId xmlns:a16="http://schemas.microsoft.com/office/drawing/2014/main" id="{B5D4251D-FB20-4653-A0F9-E1079FFBE179}"/>
              </a:ext>
            </a:extLst>
          </p:cNvPr>
          <p:cNvSpPr/>
          <p:nvPr/>
        </p:nvSpPr>
        <p:spPr>
          <a:xfrm>
            <a:off x="436562" y="4777775"/>
            <a:ext cx="4608576" cy="148236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rPr>
              <a:t>The next hop can be a virtual network gateway, virtual network, internet, or virtual appliance </a:t>
            </a:r>
          </a:p>
        </p:txBody>
      </p:sp>
      <p:sp>
        <p:nvSpPr>
          <p:cNvPr id="8" name="Rectangle 7">
            <a:extLst>
              <a:ext uri="{FF2B5EF4-FFF2-40B4-BE49-F238E27FC236}">
                <a16:creationId xmlns:a16="http://schemas.microsoft.com/office/drawing/2014/main" id="{093B843E-DAFA-46BD-AFFA-6C6CA5F2A6BE}"/>
              </a:ext>
              <a:ext uri="{C183D7F6-B498-43B3-948B-1728B52AA6E4}">
                <adec:decorative xmlns:adec="http://schemas.microsoft.com/office/drawing/2017/decorative" val="1"/>
              </a:ext>
            </a:extLst>
          </p:cNvPr>
          <p:cNvSpPr/>
          <p:nvPr/>
        </p:nvSpPr>
        <p:spPr bwMode="auto">
          <a:xfrm>
            <a:off x="5181600" y="1192213"/>
            <a:ext cx="6827837" cy="5169533"/>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7" name="Picture 6" descr="Diagram of a subnet using a UDR to access an NVA and then the internet. The subnet is using another UDR and NVA to access the backend subnet">
            <a:extLst>
              <a:ext uri="{FF2B5EF4-FFF2-40B4-BE49-F238E27FC236}">
                <a16:creationId xmlns:a16="http://schemas.microsoft.com/office/drawing/2014/main" id="{FB899E4F-3B23-41EE-934E-3950F59268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1000" y="1481545"/>
            <a:ext cx="6269036" cy="4774384"/>
          </a:xfrm>
          <a:prstGeom prst="rect">
            <a:avLst/>
          </a:prstGeom>
        </p:spPr>
      </p:pic>
    </p:spTree>
    <p:extLst>
      <p:ext uri="{BB962C8B-B14F-4D97-AF65-F5344CB8AC3E}">
        <p14:creationId xmlns:p14="http://schemas.microsoft.com/office/powerpoint/2010/main" val="299430384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65139" y="632779"/>
            <a:ext cx="11533187" cy="411162"/>
          </a:xfrm>
        </p:spPr>
        <p:txBody>
          <a:bodyPr/>
          <a:lstStyle/>
          <a:p>
            <a:r>
              <a:rPr lang="en-US" dirty="0"/>
              <a:t>Examine a Routing Example</a:t>
            </a:r>
          </a:p>
        </p:txBody>
      </p:sp>
      <p:sp>
        <p:nvSpPr>
          <p:cNvPr id="9" name="Rectangle 8">
            <a:extLst>
              <a:ext uri="{FF2B5EF4-FFF2-40B4-BE49-F238E27FC236}">
                <a16:creationId xmlns:a16="http://schemas.microsoft.com/office/drawing/2014/main" id="{67D1603F-3B59-459C-A92A-EC89FEBF1DC2}"/>
              </a:ext>
            </a:extLst>
          </p:cNvPr>
          <p:cNvSpPr/>
          <p:nvPr/>
        </p:nvSpPr>
        <p:spPr>
          <a:xfrm>
            <a:off x="1085801" y="1371644"/>
            <a:ext cx="4002086" cy="1415772"/>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0" bIns="91440" numCol="1" spcCol="1270" anchor="ctr" anchorCtr="0">
            <a:spAutoFit/>
          </a:bodyPr>
          <a:lstStyle/>
          <a:p>
            <a:r>
              <a:rPr lang="en-US" sz="2000" dirty="0">
                <a:solidFill>
                  <a:schemeClr val="tx1"/>
                </a:solidFill>
              </a:rPr>
              <a:t>All traffic coming into the public subnet and headed for the private subnet must go through the virtual network appliance</a:t>
            </a:r>
          </a:p>
        </p:txBody>
      </p:sp>
      <p:pic>
        <p:nvPicPr>
          <p:cNvPr id="10" name="Picture 9" descr="Diagram of three subnets, left to right: public, DMZ, and private. A route table with custom route is associated with the public subnet. Traffic flows from the public subnet through the DMZ subnet to the private subnet">
            <a:extLst>
              <a:ext uri="{FF2B5EF4-FFF2-40B4-BE49-F238E27FC236}">
                <a16:creationId xmlns:a16="http://schemas.microsoft.com/office/drawing/2014/main" id="{3849199A-99C8-4885-BA0D-EC855EA713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8548" y="971710"/>
            <a:ext cx="5289146" cy="2360576"/>
          </a:xfrm>
          <a:prstGeom prst="rect">
            <a:avLst/>
          </a:prstGeom>
        </p:spPr>
      </p:pic>
      <p:pic>
        <p:nvPicPr>
          <p:cNvPr id="2" name="Picture 1" descr="Screenshot of the Create route table page. BGP route propagation is Enabled">
            <a:extLst>
              <a:ext uri="{FF2B5EF4-FFF2-40B4-BE49-F238E27FC236}">
                <a16:creationId xmlns:a16="http://schemas.microsoft.com/office/drawing/2014/main" id="{303193CF-529E-47B9-930B-91DB8DEC4A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22890" y="3478398"/>
            <a:ext cx="2424898" cy="2973839"/>
          </a:xfrm>
          <a:prstGeom prst="rect">
            <a:avLst/>
          </a:prstGeom>
          <a:ln>
            <a:solidFill>
              <a:schemeClr val="tx1"/>
            </a:solidFill>
          </a:ln>
        </p:spPr>
      </p:pic>
      <p:pic>
        <p:nvPicPr>
          <p:cNvPr id="4" name="Picture 7" descr="Screenshot of the Add route page. The next hop type is virtual appliance">
            <a:extLst>
              <a:ext uri="{FF2B5EF4-FFF2-40B4-BE49-F238E27FC236}">
                <a16:creationId xmlns:a16="http://schemas.microsoft.com/office/drawing/2014/main" id="{440679F0-BA2C-4746-B6C4-48ED85E227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6605" y="3467989"/>
            <a:ext cx="2483344" cy="3008058"/>
          </a:xfrm>
          <a:prstGeom prst="rect">
            <a:avLst/>
          </a:prstGeom>
          <a:ln>
            <a:solidFill>
              <a:schemeClr val="tx1"/>
            </a:solidFill>
          </a:ln>
        </p:spPr>
      </p:pic>
      <p:pic>
        <p:nvPicPr>
          <p:cNvPr id="5" name="Picture 4" descr="Screenshot of the Add subnet page showing the route table that is associated with the subnet">
            <a:extLst>
              <a:ext uri="{FF2B5EF4-FFF2-40B4-BE49-F238E27FC236}">
                <a16:creationId xmlns:a16="http://schemas.microsoft.com/office/drawing/2014/main" id="{3E7CDA31-570E-42EA-830A-EF36E1099C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82410" y="3457579"/>
            <a:ext cx="2537412" cy="2994658"/>
          </a:xfrm>
          <a:prstGeom prst="rect">
            <a:avLst/>
          </a:prstGeom>
          <a:ln>
            <a:solidFill>
              <a:schemeClr val="tx1"/>
            </a:solidFill>
          </a:ln>
        </p:spPr>
      </p:pic>
      <p:sp>
        <p:nvSpPr>
          <p:cNvPr id="6" name="Oval 5">
            <a:extLst>
              <a:ext uri="{FF2B5EF4-FFF2-40B4-BE49-F238E27FC236}">
                <a16:creationId xmlns:a16="http://schemas.microsoft.com/office/drawing/2014/main" id="{FFF4C7DF-8B41-44DB-9D1B-38A15989575E}"/>
              </a:ext>
              <a:ext uri="{C183D7F6-B498-43B3-948B-1728B52AA6E4}">
                <adec:decorative xmlns:adec="http://schemas.microsoft.com/office/drawing/2017/decorative" val="1"/>
              </a:ext>
            </a:extLst>
          </p:cNvPr>
          <p:cNvSpPr/>
          <p:nvPr/>
        </p:nvSpPr>
        <p:spPr bwMode="auto">
          <a:xfrm>
            <a:off x="3491472" y="3483201"/>
            <a:ext cx="311247" cy="274880"/>
          </a:xfrm>
          <a:prstGeom prst="ellipse">
            <a:avLst/>
          </a:prstGeom>
          <a:solidFill>
            <a:srgbClr val="FFFF00"/>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solidFill>
                  <a:schemeClr val="tx1"/>
                </a:solidFill>
                <a:ea typeface="Segoe UI" pitchFamily="34" charset="0"/>
                <a:cs typeface="Segoe UI" pitchFamily="34" charset="0"/>
              </a:rPr>
              <a:t>1</a:t>
            </a:r>
            <a:endParaRPr lang="en-US" sz="2000" dirty="0">
              <a:solidFill>
                <a:schemeClr val="tx1"/>
              </a:solidFill>
              <a:ea typeface="Segoe UI" pitchFamily="34" charset="0"/>
              <a:cs typeface="Segoe UI" pitchFamily="34" charset="0"/>
            </a:endParaRPr>
          </a:p>
        </p:txBody>
      </p:sp>
      <p:sp>
        <p:nvSpPr>
          <p:cNvPr id="7" name="Oval 6">
            <a:extLst>
              <a:ext uri="{FF2B5EF4-FFF2-40B4-BE49-F238E27FC236}">
                <a16:creationId xmlns:a16="http://schemas.microsoft.com/office/drawing/2014/main" id="{2B2060B6-0A04-4B71-A3E0-1E9A445504CC}"/>
              </a:ext>
              <a:ext uri="{C183D7F6-B498-43B3-948B-1728B52AA6E4}">
                <adec:decorative xmlns:adec="http://schemas.microsoft.com/office/drawing/2017/decorative" val="1"/>
              </a:ext>
            </a:extLst>
          </p:cNvPr>
          <p:cNvSpPr/>
          <p:nvPr/>
        </p:nvSpPr>
        <p:spPr bwMode="auto">
          <a:xfrm>
            <a:off x="6874707" y="3483201"/>
            <a:ext cx="311247" cy="274880"/>
          </a:xfrm>
          <a:prstGeom prst="ellipse">
            <a:avLst/>
          </a:prstGeom>
          <a:solidFill>
            <a:srgbClr val="FFFF00"/>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solidFill>
                  <a:schemeClr val="tx1"/>
                </a:solidFill>
                <a:ea typeface="Segoe UI" pitchFamily="34" charset="0"/>
                <a:cs typeface="Segoe UI" pitchFamily="34" charset="0"/>
              </a:rPr>
              <a:t>2</a:t>
            </a:r>
            <a:endParaRPr lang="en-US" sz="2000" dirty="0">
              <a:solidFill>
                <a:schemeClr val="tx1"/>
              </a:solidFill>
              <a:ea typeface="Segoe UI" pitchFamily="34" charset="0"/>
              <a:cs typeface="Segoe UI" pitchFamily="34" charset="0"/>
            </a:endParaRPr>
          </a:p>
        </p:txBody>
      </p:sp>
      <p:sp>
        <p:nvSpPr>
          <p:cNvPr id="8" name="Oval 7">
            <a:extLst>
              <a:ext uri="{FF2B5EF4-FFF2-40B4-BE49-F238E27FC236}">
                <a16:creationId xmlns:a16="http://schemas.microsoft.com/office/drawing/2014/main" id="{1CBB23C2-0FDB-4D1A-9863-E260307DBFCD}"/>
              </a:ext>
              <a:ext uri="{C183D7F6-B498-43B3-948B-1728B52AA6E4}">
                <adec:decorative xmlns:adec="http://schemas.microsoft.com/office/drawing/2017/decorative" val="1"/>
              </a:ext>
            </a:extLst>
          </p:cNvPr>
          <p:cNvSpPr/>
          <p:nvPr/>
        </p:nvSpPr>
        <p:spPr bwMode="auto">
          <a:xfrm>
            <a:off x="10346771" y="3464151"/>
            <a:ext cx="311247" cy="274880"/>
          </a:xfrm>
          <a:prstGeom prst="ellipse">
            <a:avLst/>
          </a:prstGeom>
          <a:solidFill>
            <a:srgbClr val="FFFF00"/>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solidFill>
                  <a:schemeClr val="tx1"/>
                </a:solidFill>
                <a:ea typeface="Segoe UI" pitchFamily="34" charset="0"/>
                <a:cs typeface="Segoe UI" pitchFamily="34" charset="0"/>
              </a:rPr>
              <a:t>3</a:t>
            </a:r>
            <a:endParaRPr lang="en-US" sz="2000" dirty="0">
              <a:solidFill>
                <a:schemeClr val="tx1"/>
              </a:solidFill>
              <a:ea typeface="Segoe UI" pitchFamily="34" charset="0"/>
              <a:cs typeface="Segoe UI" pitchFamily="34" charset="0"/>
            </a:endParaRPr>
          </a:p>
        </p:txBody>
      </p:sp>
    </p:spTree>
    <p:extLst>
      <p:ext uri="{BB962C8B-B14F-4D97-AF65-F5344CB8AC3E}">
        <p14:creationId xmlns:p14="http://schemas.microsoft.com/office/powerpoint/2010/main" val="2355694181"/>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AD121-6B8C-4559-B2CA-F9501BD6C7E7}"/>
              </a:ext>
            </a:extLst>
          </p:cNvPr>
          <p:cNvSpPr>
            <a:spLocks noGrp="1"/>
          </p:cNvSpPr>
          <p:nvPr>
            <p:ph type="title"/>
          </p:nvPr>
        </p:nvSpPr>
        <p:spPr/>
        <p:txBody>
          <a:bodyPr/>
          <a:lstStyle/>
          <a:p>
            <a:r>
              <a:rPr lang="en-US" dirty="0"/>
              <a:t>Demonstration – Custom Routing Tables</a:t>
            </a:r>
          </a:p>
        </p:txBody>
      </p:sp>
      <p:pic>
        <p:nvPicPr>
          <p:cNvPr id="11" name="Picture 10" descr="Icon of a calendar">
            <a:extLst>
              <a:ext uri="{FF2B5EF4-FFF2-40B4-BE49-F238E27FC236}">
                <a16:creationId xmlns:a16="http://schemas.microsoft.com/office/drawing/2014/main" id="{877B623F-1696-4A59-B33B-3C6AE65BA5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810" y="1522937"/>
            <a:ext cx="1036320" cy="1036320"/>
          </a:xfrm>
          <a:prstGeom prst="rect">
            <a:avLst/>
          </a:prstGeom>
        </p:spPr>
      </p:pic>
      <p:sp>
        <p:nvSpPr>
          <p:cNvPr id="28" name="Rectangle 27">
            <a:extLst>
              <a:ext uri="{FF2B5EF4-FFF2-40B4-BE49-F238E27FC236}">
                <a16:creationId xmlns:a16="http://schemas.microsoft.com/office/drawing/2014/main" id="{7780BB41-9EBA-4199-AA35-BA037D867A42}"/>
              </a:ext>
            </a:extLst>
          </p:cNvPr>
          <p:cNvSpPr/>
          <p:nvPr/>
        </p:nvSpPr>
        <p:spPr bwMode="auto">
          <a:xfrm>
            <a:off x="1811337" y="1522238"/>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400">
                <a:solidFill>
                  <a:schemeClr val="tx1"/>
                </a:solidFill>
              </a:rPr>
              <a:t>Create a route table</a:t>
            </a:r>
          </a:p>
        </p:txBody>
      </p:sp>
      <p:cxnSp>
        <p:nvCxnSpPr>
          <p:cNvPr id="15" name="Straight Connector 14">
            <a:extLst>
              <a:ext uri="{FF2B5EF4-FFF2-40B4-BE49-F238E27FC236}">
                <a16:creationId xmlns:a16="http://schemas.microsoft.com/office/drawing/2014/main" id="{62366217-AD42-4EFE-84A2-BEC14E50B225}"/>
              </a:ext>
              <a:ext uri="{C183D7F6-B498-43B3-948B-1728B52AA6E4}">
                <adec:decorative xmlns:adec="http://schemas.microsoft.com/office/drawing/2017/decorative" val="1"/>
              </a:ext>
            </a:extLst>
          </p:cNvPr>
          <p:cNvCxnSpPr>
            <a:cxnSpLocks/>
          </p:cNvCxnSpPr>
          <p:nvPr/>
        </p:nvCxnSpPr>
        <p:spPr>
          <a:xfrm>
            <a:off x="1805651" y="2674951"/>
            <a:ext cx="1017884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0" name="Picture 9" descr="Icon of three concentric arcs">
            <a:extLst>
              <a:ext uri="{FF2B5EF4-FFF2-40B4-BE49-F238E27FC236}">
                <a16:creationId xmlns:a16="http://schemas.microsoft.com/office/drawing/2014/main" id="{706B993F-40EF-41ED-A2F9-840FB25D43F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6810" y="2790645"/>
            <a:ext cx="1036320" cy="1036320"/>
          </a:xfrm>
          <a:prstGeom prst="rect">
            <a:avLst/>
          </a:prstGeom>
        </p:spPr>
      </p:pic>
      <p:sp>
        <p:nvSpPr>
          <p:cNvPr id="30" name="Rectangle 29">
            <a:extLst>
              <a:ext uri="{FF2B5EF4-FFF2-40B4-BE49-F238E27FC236}">
                <a16:creationId xmlns:a16="http://schemas.microsoft.com/office/drawing/2014/main" id="{C841565D-F957-4882-BC6C-559BEAD6B635}"/>
              </a:ext>
            </a:extLst>
          </p:cNvPr>
          <p:cNvSpPr/>
          <p:nvPr/>
        </p:nvSpPr>
        <p:spPr bwMode="auto">
          <a:xfrm>
            <a:off x="1811337" y="2790414"/>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400">
                <a:solidFill>
                  <a:schemeClr val="tx1"/>
                </a:solidFill>
              </a:rPr>
              <a:t>Add a route</a:t>
            </a:r>
          </a:p>
        </p:txBody>
      </p:sp>
      <p:cxnSp>
        <p:nvCxnSpPr>
          <p:cNvPr id="27" name="Straight Connector 26">
            <a:extLst>
              <a:ext uri="{FF2B5EF4-FFF2-40B4-BE49-F238E27FC236}">
                <a16:creationId xmlns:a16="http://schemas.microsoft.com/office/drawing/2014/main" id="{ED9004E9-98F3-46C1-AE60-E5B8A9CEAA42}"/>
              </a:ext>
              <a:ext uri="{C183D7F6-B498-43B3-948B-1728B52AA6E4}">
                <adec:decorative xmlns:adec="http://schemas.microsoft.com/office/drawing/2017/decorative" val="1"/>
              </a:ext>
            </a:extLst>
          </p:cNvPr>
          <p:cNvCxnSpPr>
            <a:cxnSpLocks/>
          </p:cNvCxnSpPr>
          <p:nvPr/>
        </p:nvCxnSpPr>
        <p:spPr>
          <a:xfrm>
            <a:off x="1805651" y="3942659"/>
            <a:ext cx="1017884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9" name="Picture 8" descr="Icon of a magnifying glass">
            <a:extLst>
              <a:ext uri="{FF2B5EF4-FFF2-40B4-BE49-F238E27FC236}">
                <a16:creationId xmlns:a16="http://schemas.microsoft.com/office/drawing/2014/main" id="{DD435638-4F82-4BE3-BA0F-A2A5C1EF504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6810" y="4058353"/>
            <a:ext cx="1036320" cy="1036320"/>
          </a:xfrm>
          <a:prstGeom prst="rect">
            <a:avLst/>
          </a:prstGeom>
        </p:spPr>
      </p:pic>
      <p:sp>
        <p:nvSpPr>
          <p:cNvPr id="32" name="Rectangle 31">
            <a:extLst>
              <a:ext uri="{FF2B5EF4-FFF2-40B4-BE49-F238E27FC236}">
                <a16:creationId xmlns:a16="http://schemas.microsoft.com/office/drawing/2014/main" id="{2A810D1D-95AD-4B25-BAC3-5F8EDE96E8E6}"/>
              </a:ext>
            </a:extLst>
          </p:cNvPr>
          <p:cNvSpPr/>
          <p:nvPr/>
        </p:nvSpPr>
        <p:spPr bwMode="auto">
          <a:xfrm>
            <a:off x="1811337" y="4058590"/>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400">
                <a:solidFill>
                  <a:schemeClr val="tx1"/>
                </a:solidFill>
              </a:rPr>
              <a:t>Associate a route table to a subnet</a:t>
            </a:r>
          </a:p>
        </p:txBody>
      </p:sp>
      <p:cxnSp>
        <p:nvCxnSpPr>
          <p:cNvPr id="29" name="Straight Connector 28">
            <a:extLst>
              <a:ext uri="{FF2B5EF4-FFF2-40B4-BE49-F238E27FC236}">
                <a16:creationId xmlns:a16="http://schemas.microsoft.com/office/drawing/2014/main" id="{E1F98DE4-38CA-4E1E-AEA3-CCB75331059A}"/>
              </a:ext>
              <a:ext uri="{C183D7F6-B498-43B3-948B-1728B52AA6E4}">
                <adec:decorative xmlns:adec="http://schemas.microsoft.com/office/drawing/2017/decorative" val="1"/>
              </a:ext>
            </a:extLst>
          </p:cNvPr>
          <p:cNvCxnSpPr>
            <a:cxnSpLocks/>
          </p:cNvCxnSpPr>
          <p:nvPr/>
        </p:nvCxnSpPr>
        <p:spPr>
          <a:xfrm>
            <a:off x="1805651" y="5210367"/>
            <a:ext cx="1017884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8" name="Picture 7" descr="Icon of a screen with three circles enclosed by outward pointing chevrons on left and right">
            <a:extLst>
              <a:ext uri="{FF2B5EF4-FFF2-40B4-BE49-F238E27FC236}">
                <a16:creationId xmlns:a16="http://schemas.microsoft.com/office/drawing/2014/main" id="{6A4459F6-6758-4255-9178-5037BAF09EF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6810" y="5326062"/>
            <a:ext cx="1036320" cy="1036320"/>
          </a:xfrm>
          <a:prstGeom prst="rect">
            <a:avLst/>
          </a:prstGeom>
        </p:spPr>
      </p:pic>
      <p:sp>
        <p:nvSpPr>
          <p:cNvPr id="38" name="Rectangle 37">
            <a:extLst>
              <a:ext uri="{FF2B5EF4-FFF2-40B4-BE49-F238E27FC236}">
                <a16:creationId xmlns:a16="http://schemas.microsoft.com/office/drawing/2014/main" id="{236DC8FF-47CB-4537-B0E5-4983F23D9054}"/>
              </a:ext>
            </a:extLst>
          </p:cNvPr>
          <p:cNvSpPr/>
          <p:nvPr/>
        </p:nvSpPr>
        <p:spPr bwMode="auto">
          <a:xfrm>
            <a:off x="1811337" y="5326765"/>
            <a:ext cx="10198101"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400">
                <a:solidFill>
                  <a:schemeClr val="tx1"/>
                </a:solidFill>
              </a:rPr>
              <a:t>Use PowerShell to view your routing information</a:t>
            </a:r>
          </a:p>
        </p:txBody>
      </p:sp>
    </p:spTree>
    <p:extLst>
      <p:ext uri="{BB962C8B-B14F-4D97-AF65-F5344CB8AC3E}">
        <p14:creationId xmlns:p14="http://schemas.microsoft.com/office/powerpoint/2010/main" val="316312945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B8E0-B03B-4F79-B486-579B098B3916}"/>
              </a:ext>
            </a:extLst>
          </p:cNvPr>
          <p:cNvSpPr>
            <a:spLocks noGrp="1"/>
          </p:cNvSpPr>
          <p:nvPr>
            <p:ph type="title"/>
          </p:nvPr>
        </p:nvSpPr>
        <p:spPr/>
        <p:txBody>
          <a:bodyPr/>
          <a:lstStyle/>
          <a:p>
            <a:r>
              <a:rPr lang="en-US" dirty="0"/>
              <a:t>Determine Service Endpoint Uses</a:t>
            </a:r>
          </a:p>
        </p:txBody>
      </p:sp>
      <p:sp>
        <p:nvSpPr>
          <p:cNvPr id="4" name="Rectangle 3">
            <a:extLst>
              <a:ext uri="{FF2B5EF4-FFF2-40B4-BE49-F238E27FC236}">
                <a16:creationId xmlns:a16="http://schemas.microsoft.com/office/drawing/2014/main" id="{602976CB-139D-4D17-A901-4C1ABEA6B8C9}"/>
              </a:ext>
            </a:extLst>
          </p:cNvPr>
          <p:cNvSpPr/>
          <p:nvPr/>
        </p:nvSpPr>
        <p:spPr>
          <a:xfrm>
            <a:off x="427038" y="1305693"/>
            <a:ext cx="5108203" cy="74241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cs typeface="Segoe UI Semilight"/>
              </a:rPr>
              <a:t>Endpoints limit network access to specific subnets and IP addresses </a:t>
            </a:r>
            <a:endParaRPr lang="en-US" sz="2000" dirty="0">
              <a:solidFill>
                <a:schemeClr val="tx1"/>
              </a:solidFill>
            </a:endParaRPr>
          </a:p>
        </p:txBody>
      </p:sp>
      <p:sp>
        <p:nvSpPr>
          <p:cNvPr id="5" name="Rectangle 4">
            <a:extLst>
              <a:ext uri="{FF2B5EF4-FFF2-40B4-BE49-F238E27FC236}">
                <a16:creationId xmlns:a16="http://schemas.microsoft.com/office/drawing/2014/main" id="{88B6BE5B-4111-497D-88F4-111E8C9F5203}"/>
              </a:ext>
            </a:extLst>
          </p:cNvPr>
          <p:cNvSpPr/>
          <p:nvPr/>
        </p:nvSpPr>
        <p:spPr>
          <a:xfrm>
            <a:off x="427038" y="2304427"/>
            <a:ext cx="5108203" cy="74241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cs typeface="Segoe UI Semilight"/>
              </a:rPr>
              <a:t>Improved security for your Azure service resources</a:t>
            </a:r>
          </a:p>
        </p:txBody>
      </p:sp>
      <p:sp>
        <p:nvSpPr>
          <p:cNvPr id="6" name="Rectangle 5">
            <a:extLst>
              <a:ext uri="{FF2B5EF4-FFF2-40B4-BE49-F238E27FC236}">
                <a16:creationId xmlns:a16="http://schemas.microsoft.com/office/drawing/2014/main" id="{B261B8DB-B3F5-48D7-A8F5-A2E5F3F3AB75}"/>
              </a:ext>
            </a:extLst>
          </p:cNvPr>
          <p:cNvSpPr/>
          <p:nvPr/>
        </p:nvSpPr>
        <p:spPr>
          <a:xfrm>
            <a:off x="427038" y="3303161"/>
            <a:ext cx="5108203" cy="74241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cs typeface="Segoe UI Semilight"/>
              </a:rPr>
              <a:t>Optimal routing for Azure service traffic from your virtual network</a:t>
            </a:r>
          </a:p>
        </p:txBody>
      </p:sp>
      <p:sp>
        <p:nvSpPr>
          <p:cNvPr id="7" name="Rectangle 6">
            <a:extLst>
              <a:ext uri="{FF2B5EF4-FFF2-40B4-BE49-F238E27FC236}">
                <a16:creationId xmlns:a16="http://schemas.microsoft.com/office/drawing/2014/main" id="{C8B5FE75-C63B-496D-958D-22050345E9D7}"/>
              </a:ext>
            </a:extLst>
          </p:cNvPr>
          <p:cNvSpPr/>
          <p:nvPr/>
        </p:nvSpPr>
        <p:spPr>
          <a:xfrm>
            <a:off x="427038" y="4301895"/>
            <a:ext cx="5108203" cy="74241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cs typeface="Segoe UI Semilight"/>
              </a:rPr>
              <a:t>Endpoints use the Microsoft Azure backbone network</a:t>
            </a:r>
          </a:p>
        </p:txBody>
      </p:sp>
      <p:sp>
        <p:nvSpPr>
          <p:cNvPr id="8" name="Rectangle 7">
            <a:extLst>
              <a:ext uri="{FF2B5EF4-FFF2-40B4-BE49-F238E27FC236}">
                <a16:creationId xmlns:a16="http://schemas.microsoft.com/office/drawing/2014/main" id="{31B0A20E-451C-402C-9D4C-F1C9E147D9F2}"/>
              </a:ext>
            </a:extLst>
          </p:cNvPr>
          <p:cNvSpPr/>
          <p:nvPr/>
        </p:nvSpPr>
        <p:spPr>
          <a:xfrm>
            <a:off x="427038" y="5300629"/>
            <a:ext cx="5108203" cy="74241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cs typeface="Segoe UI Semilight"/>
              </a:rPr>
              <a:t>Simple to set up with less management overhead</a:t>
            </a:r>
          </a:p>
        </p:txBody>
      </p:sp>
      <p:sp>
        <p:nvSpPr>
          <p:cNvPr id="3" name="Rectangle 2">
            <a:extLst>
              <a:ext uri="{FF2B5EF4-FFF2-40B4-BE49-F238E27FC236}">
                <a16:creationId xmlns:a16="http://schemas.microsoft.com/office/drawing/2014/main" id="{584A70EB-A21A-4597-80ED-2F954A8E4126}"/>
              </a:ext>
              <a:ext uri="{C183D7F6-B498-43B3-948B-1728B52AA6E4}">
                <adec:decorative xmlns:adec="http://schemas.microsoft.com/office/drawing/2017/decorative" val="1"/>
              </a:ext>
            </a:extLst>
          </p:cNvPr>
          <p:cNvSpPr/>
          <p:nvPr/>
        </p:nvSpPr>
        <p:spPr bwMode="auto">
          <a:xfrm>
            <a:off x="5690681" y="1192213"/>
            <a:ext cx="6318756" cy="5169533"/>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9" name="Picture 8" descr="A virtual machine is using an endpoint to access a storage account">
            <a:extLst>
              <a:ext uri="{FF2B5EF4-FFF2-40B4-BE49-F238E27FC236}">
                <a16:creationId xmlns:a16="http://schemas.microsoft.com/office/drawing/2014/main" id="{834DC45D-1478-470F-896E-8B5B933F47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65008" y="1305693"/>
            <a:ext cx="5570102" cy="4854096"/>
          </a:xfrm>
          <a:prstGeom prst="rect">
            <a:avLst/>
          </a:prstGeom>
        </p:spPr>
      </p:pic>
    </p:spTree>
    <p:extLst>
      <p:ext uri="{BB962C8B-B14F-4D97-AF65-F5344CB8AC3E}">
        <p14:creationId xmlns:p14="http://schemas.microsoft.com/office/powerpoint/2010/main" val="2043618248"/>
      </p:ext>
    </p:extLst>
  </p:cSld>
  <p:clrMapOvr>
    <a:masterClrMapping/>
  </p:clrMapOvr>
  <p:transition>
    <p:fade/>
  </p:transition>
</p:sld>
</file>

<file path=ppt/theme/theme1.xml><?xml version="1.0" encoding="utf-8"?>
<a:theme xmlns:a="http://schemas.openxmlformats.org/drawingml/2006/main" name="Azure 1">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2800</Words>
  <Application>Microsoft Office PowerPoint</Application>
  <PresentationFormat>Custom</PresentationFormat>
  <Paragraphs>339</Paragraphs>
  <Slides>37</Slides>
  <Notes>32</Notes>
  <HiddenSlides>4</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37</vt:i4>
      </vt:variant>
    </vt:vector>
  </HeadingPairs>
  <TitlesOfParts>
    <vt:vector size="45" baseType="lpstr">
      <vt:lpstr>Arial</vt:lpstr>
      <vt:lpstr>Calibri</vt:lpstr>
      <vt:lpstr>Consolas</vt:lpstr>
      <vt:lpstr>Segoe UI</vt:lpstr>
      <vt:lpstr>Segoe UI Light</vt:lpstr>
      <vt:lpstr>Segoe UI Semibold</vt:lpstr>
      <vt:lpstr>Wingdings</vt:lpstr>
      <vt:lpstr>Azure 1</vt:lpstr>
      <vt:lpstr>AZ-104T00A Module 06:  Administer Network Traffic </vt:lpstr>
      <vt:lpstr>Administer Network Traffic Introduction</vt:lpstr>
      <vt:lpstr>Lesson 01: Configure Network Routing and Endpoints</vt:lpstr>
      <vt:lpstr>Configure Network Routing and Endpoints Introduction</vt:lpstr>
      <vt:lpstr>Review System Routes</vt:lpstr>
      <vt:lpstr>Identify User-Defined Routes</vt:lpstr>
      <vt:lpstr>Examine a Routing Example</vt:lpstr>
      <vt:lpstr>Demonstration – Custom Routing Tables</vt:lpstr>
      <vt:lpstr>Determine Service Endpoint Uses</vt:lpstr>
      <vt:lpstr>Determine Service Endpoint Services</vt:lpstr>
      <vt:lpstr>Identify Private Link Uses</vt:lpstr>
      <vt:lpstr>Summary and Resources – Configure Network Routing and Endpoints</vt:lpstr>
      <vt:lpstr>Lesson 02: Configure Azure Load Balancer</vt:lpstr>
      <vt:lpstr>Configure Azure Load Balancer Introduction</vt:lpstr>
      <vt:lpstr>Determine Azure Load Balancer Uses</vt:lpstr>
      <vt:lpstr>Implement a Public Load Balancer</vt:lpstr>
      <vt:lpstr>Implement an Internal Load Balancer</vt:lpstr>
      <vt:lpstr>Determine Load Balancer SKUs</vt:lpstr>
      <vt:lpstr>Create Backend Pools</vt:lpstr>
      <vt:lpstr>Create Load Balancer Rules</vt:lpstr>
      <vt:lpstr>Configure Session Persistence</vt:lpstr>
      <vt:lpstr>Create Health Probes</vt:lpstr>
      <vt:lpstr>Summary and Resources – Configure Azure Load Balancer</vt:lpstr>
      <vt:lpstr>Lesson 03: Configure Azure Application Gateway</vt:lpstr>
      <vt:lpstr>Configure Azure Application Gateway Introduction</vt:lpstr>
      <vt:lpstr>Implement Application Gateway</vt:lpstr>
      <vt:lpstr>Determine Application Gateway Routing</vt:lpstr>
      <vt:lpstr>Setup Application Gateway Components</vt:lpstr>
      <vt:lpstr>Summary and Resources – Configure Azure Application Gateway</vt:lpstr>
      <vt:lpstr>Lesson 04: Module 06 Lab</vt:lpstr>
      <vt:lpstr>Lab 06 – Implement traffic management</vt:lpstr>
      <vt:lpstr>Lab 06 – Architecture Diagram</vt:lpstr>
      <vt:lpstr>End of presentation</vt:lpstr>
      <vt:lpstr>Routing Example (optional)</vt:lpstr>
      <vt:lpstr>Create a Routing Table (optional)</vt:lpstr>
      <vt:lpstr>Create a Custom Route (optional)</vt:lpstr>
      <vt:lpstr>Associate the Route Table (optional)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2020-08-04T15:18:32Z</dcterms:created>
  <dcterms:modified xsi:type="dcterms:W3CDTF">2021-07-08T16:52:08Z</dcterms:modified>
</cp:coreProperties>
</file>