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58"/>
  </p:notesMasterIdLst>
  <p:handoutMasterIdLst>
    <p:handoutMasterId r:id="rId59"/>
  </p:handoutMasterIdLst>
  <p:sldIdLst>
    <p:sldId id="1719" r:id="rId2"/>
    <p:sldId id="2253" r:id="rId3"/>
    <p:sldId id="1865" r:id="rId4"/>
    <p:sldId id="2235" r:id="rId5"/>
    <p:sldId id="1862" r:id="rId6"/>
    <p:sldId id="2227" r:id="rId7"/>
    <p:sldId id="2257" r:id="rId8"/>
    <p:sldId id="1950" r:id="rId9"/>
    <p:sldId id="1951" r:id="rId10"/>
    <p:sldId id="1861" r:id="rId11"/>
    <p:sldId id="2310" r:id="rId12"/>
    <p:sldId id="2476" r:id="rId13"/>
    <p:sldId id="2471" r:id="rId14"/>
    <p:sldId id="1866" r:id="rId15"/>
    <p:sldId id="2236" r:id="rId16"/>
    <p:sldId id="2028" r:id="rId17"/>
    <p:sldId id="2029" r:id="rId18"/>
    <p:sldId id="2231" r:id="rId19"/>
    <p:sldId id="2477" r:id="rId20"/>
    <p:sldId id="2482" r:id="rId21"/>
    <p:sldId id="2030" r:id="rId22"/>
    <p:sldId id="1873" r:id="rId23"/>
    <p:sldId id="2232" r:id="rId24"/>
    <p:sldId id="2483" r:id="rId25"/>
    <p:sldId id="2222" r:id="rId26"/>
    <p:sldId id="2238" r:id="rId27"/>
    <p:sldId id="2255" r:id="rId28"/>
    <p:sldId id="2054" r:id="rId29"/>
    <p:sldId id="2056" r:id="rId30"/>
    <p:sldId id="2239" r:id="rId31"/>
    <p:sldId id="2240" r:id="rId32"/>
    <p:sldId id="2241" r:id="rId33"/>
    <p:sldId id="2059" r:id="rId34"/>
    <p:sldId id="2484" r:id="rId35"/>
    <p:sldId id="2004" r:id="rId36"/>
    <p:sldId id="2237" r:id="rId37"/>
    <p:sldId id="2035" r:id="rId38"/>
    <p:sldId id="2472" r:id="rId39"/>
    <p:sldId id="2233" r:id="rId40"/>
    <p:sldId id="2234" r:id="rId41"/>
    <p:sldId id="2072" r:id="rId42"/>
    <p:sldId id="2251" r:id="rId43"/>
    <p:sldId id="2074" r:id="rId44"/>
    <p:sldId id="2485" r:id="rId45"/>
    <p:sldId id="2475" r:id="rId46"/>
    <p:sldId id="2244" r:id="rId47"/>
    <p:sldId id="2226" r:id="rId48"/>
    <p:sldId id="2479" r:id="rId49"/>
    <p:sldId id="2098" r:id="rId50"/>
    <p:sldId id="2230" r:id="rId51"/>
    <p:sldId id="2246" r:id="rId52"/>
    <p:sldId id="2486" r:id="rId53"/>
    <p:sldId id="2469" r:id="rId54"/>
    <p:sldId id="2470" r:id="rId55"/>
    <p:sldId id="2481" r:id="rId56"/>
    <p:sldId id="2480" r:id="rId5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3D3D3"/>
    <a:srgbClr val="243A5E"/>
    <a:srgbClr val="EBEBEB"/>
    <a:srgbClr val="59B4D9"/>
    <a:srgbClr val="FFF100"/>
    <a:srgbClr val="75757A"/>
    <a:srgbClr val="3C3C41"/>
    <a:srgbClr val="30E5D0"/>
    <a:srgbClr val="00827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58F562-BC34-46F8-AC62-D5F9693665E6}" v="32" dt="2020-07-23T10:09:39.574"/>
    <p1510:client id="{D69CAE83-32EA-4E37-BF6A-5A89E2E7F81D}" v="183" dt="2020-07-22T13:44:32.032"/>
    <p1510:client id="{F8F68FED-46E3-6D4A-FCB7-E67B83291E3A}" v="4" vWet="5" dt="2020-07-23T09:41:28.908"/>
    <p1510:client id="{FD50BE94-4EFD-4CAC-812E-93CDE03A8EC2}" v="118" dt="2020-07-23T10:12:00.7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640" autoAdjust="0"/>
  </p:normalViewPr>
  <p:slideViewPr>
    <p:cSldViewPr snapToGrid="0">
      <p:cViewPr varScale="1">
        <p:scale>
          <a:sx n="79" d="100"/>
          <a:sy n="79" d="100"/>
        </p:scale>
        <p:origin x="108" y="378"/>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7/12/2021 7:02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7/12/2021 7:02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7/12/2021 7:02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Configure Azure Storage firewalls and virtual networks - https://docs.microsoft.com/en-us/azure/storage/common/storage-network-security</a:t>
            </a:r>
          </a:p>
          <a:p>
            <a:endParaRPr lang="en-US" dirty="0"/>
          </a:p>
          <a:p>
            <a:r>
              <a:rPr lang="en-US" dirty="0"/>
              <a:t>✔️It is important to test and ensure the service endpoint is limiting access as expected.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29058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12</a:t>
            </a:fld>
            <a:endParaRPr lang="en-US"/>
          </a:p>
        </p:txBody>
      </p:sp>
    </p:spTree>
    <p:extLst>
      <p:ext uri="{BB962C8B-B14F-4D97-AF65-F5344CB8AC3E}">
        <p14:creationId xmlns:p14="http://schemas.microsoft.com/office/powerpoint/2010/main" val="2420221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13</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Implement and manage storage (15–20%)</a:t>
            </a:r>
          </a:p>
          <a:p>
            <a:r>
              <a:rPr lang="en-US" b="0" dirty="0">
                <a:solidFill>
                  <a:srgbClr val="000000"/>
                </a:solidFill>
                <a:effectLst/>
                <a:latin typeface="Consolas" panose="020B0609020204030204" pitchFamily="49" charset="0"/>
              </a:rPr>
              <a:t>Configure Azure files and Azure Blob Storage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Azure Blob Storage.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storage tiers for Azure Blob storage.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Blob lifecycle management.</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15</a:t>
            </a:fld>
            <a:endParaRPr lang="en-US"/>
          </a:p>
        </p:txBody>
      </p:sp>
    </p:spTree>
    <p:extLst>
      <p:ext uri="{BB962C8B-B14F-4D97-AF65-F5344CB8AC3E}">
        <p14:creationId xmlns:p14="http://schemas.microsoft.com/office/powerpoint/2010/main" val="3360860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Azure Blob Storage - https://azure.microsoft.com/en-us/services/storage/blobs/ </a:t>
            </a:r>
          </a:p>
          <a:p>
            <a:endParaRPr lang="en-US"/>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2167066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QuickStart: Upload, download, and list blobs with the Azure portal - https://docs.microsoft.com/en-us/azure/storage/blobs/storage-quickstart-blobs-portal</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458597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Azure Blob storage: hot, cool, and archive access tiers - https://docs.microsoft.com/en-us/azure/storage/blobs/storage-blob-storage-tiers</a:t>
            </a:r>
          </a:p>
          <a:p>
            <a:endParaRPr lang="en-US" dirty="0"/>
          </a:p>
          <a:p>
            <a:r>
              <a:rPr lang="en-US" dirty="0"/>
              <a:t>Optimize storage performance and costs using Blob storage tiers - https://docs.microsoft.com/learn/modules/optimize-archive-costs-blob-storage/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18</a:t>
            </a:fld>
            <a:endParaRPr lang="en-US"/>
          </a:p>
        </p:txBody>
      </p:sp>
    </p:spTree>
    <p:extLst>
      <p:ext uri="{BB962C8B-B14F-4D97-AF65-F5344CB8AC3E}">
        <p14:creationId xmlns:p14="http://schemas.microsoft.com/office/powerpoint/2010/main" val="404664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Store application data with Azure Blob storage - https://docs.microsoft.com/learn/modules/store-app-data-with-azure-blob-storage/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19</a:t>
            </a:fld>
            <a:endParaRPr lang="en-US"/>
          </a:p>
        </p:txBody>
      </p:sp>
    </p:spTree>
    <p:extLst>
      <p:ext uri="{BB962C8B-B14F-4D97-AF65-F5344CB8AC3E}">
        <p14:creationId xmlns:p14="http://schemas.microsoft.com/office/powerpoint/2010/main" val="1391196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Object replication for blobs - https://docs.microsoft.com/en-us/azure/storage/blobs/object-replication-overview</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974617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82" kern="1200" dirty="0">
                <a:solidFill>
                  <a:schemeClr val="tx1"/>
                </a:solidFill>
                <a:effectLst/>
                <a:latin typeface="Segoe UI Light" pitchFamily="34" charset="0"/>
                <a:ea typeface="+mn-ea"/>
                <a:cs typeface="+mn-cs"/>
              </a:rPr>
              <a:t>QuickStart: Upload, download, and list blobs with the Azure portal - https://docs.microsoft.com/en-us/azure/storage/blobs/storage-quickstart-blobs-portal</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882" kern="1200" dirty="0">
                <a:solidFill>
                  <a:schemeClr val="tx1"/>
                </a:solidFill>
                <a:effectLst/>
                <a:latin typeface="Segoe UI Light" pitchFamily="34" charset="0"/>
                <a:ea typeface="+mn-ea"/>
                <a:cs typeface="+mn-cs"/>
              </a:rPr>
              <a:t>Discuss the many ways of uploading blobs including Storage Explorer, Data Box, and </a:t>
            </a:r>
            <a:r>
              <a:rPr lang="en-US" sz="882" kern="1200" dirty="0" err="1">
                <a:solidFill>
                  <a:schemeClr val="tx1"/>
                </a:solidFill>
                <a:effectLst/>
                <a:latin typeface="Segoe UI Light" pitchFamily="34" charset="0"/>
                <a:ea typeface="+mn-ea"/>
                <a:cs typeface="+mn-cs"/>
              </a:rPr>
              <a:t>AzCopy</a:t>
            </a:r>
            <a:r>
              <a:rPr lang="en-US" sz="882" kern="1200" dirty="0">
                <a:solidFill>
                  <a:schemeClr val="tx1"/>
                </a:solidFill>
                <a:effectLst/>
                <a:latin typeface="Segoe UI Light" pitchFamily="34" charset="0"/>
                <a:ea typeface="+mn-ea"/>
                <a:cs typeface="+mn-cs"/>
              </a:rPr>
              <a:t>. </a:t>
            </a:r>
          </a:p>
          <a:p>
            <a:endParaRPr lang="en-US" sz="882" kern="1200" dirty="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554162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Module overview</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2</a:t>
            </a:fld>
            <a:endParaRPr lang="en-US"/>
          </a:p>
        </p:txBody>
      </p:sp>
    </p:spTree>
    <p:extLst>
      <p:ext uri="{BB962C8B-B14F-4D97-AF65-F5344CB8AC3E}">
        <p14:creationId xmlns:p14="http://schemas.microsoft.com/office/powerpoint/2010/main" val="742088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Azure Storage Pricing Overview - https://azure.microsoft.com/en-us/pricing/details/storage/</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869803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23</a:t>
            </a:fld>
            <a:endParaRPr lang="en-US"/>
          </a:p>
        </p:txBody>
      </p:sp>
    </p:spTree>
    <p:extLst>
      <p:ext uri="{BB962C8B-B14F-4D97-AF65-F5344CB8AC3E}">
        <p14:creationId xmlns:p14="http://schemas.microsoft.com/office/powerpoint/2010/main" val="19418024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24</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Implement and manage storage (15–20%)</a:t>
            </a:r>
          </a:p>
          <a:p>
            <a:r>
              <a:rPr lang="en-US" b="0" dirty="0">
                <a:solidFill>
                  <a:srgbClr val="000000"/>
                </a:solidFill>
                <a:effectLst/>
                <a:latin typeface="Consolas" panose="020B0609020204030204" pitchFamily="49" charset="0"/>
              </a:rPr>
              <a:t>Secure storage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Generate shared access signature (SAS) tokens.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Manage access keys.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Azure AD authentication for a storage account.</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26</a:t>
            </a:fld>
            <a:endParaRPr lang="en-US"/>
          </a:p>
        </p:txBody>
      </p:sp>
    </p:spTree>
    <p:extLst>
      <p:ext uri="{BB962C8B-B14F-4D97-AF65-F5344CB8AC3E}">
        <p14:creationId xmlns:p14="http://schemas.microsoft.com/office/powerpoint/2010/main" val="13091683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Delegate access with a shared access signature - https://docs.microsoft.com/en-us/rest/api/storageservices/delegate-access-with-shared-access-signature</a:t>
            </a:r>
          </a:p>
          <a:p>
            <a:endParaRPr lang="en-US" dirty="0"/>
          </a:p>
          <a:p>
            <a:r>
              <a:rPr lang="en-US" dirty="0"/>
              <a:t>Grant limited access to Azure Storage resources using shared access signatures (SAS) - https://docs.microsoft.com/en-us/azure/storage/common/storage-sas-overview</a:t>
            </a:r>
          </a:p>
          <a:p>
            <a:endParaRPr lang="en-US" dirty="0"/>
          </a:p>
          <a:p>
            <a:r>
              <a:rPr lang="en-US" dirty="0"/>
              <a:t>Control access to Azure Storage with shared access signatures - https://docs.microsoft.com/learn/modules/control-access-to-azure-storage-with-sas/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26153414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048086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30</a:t>
            </a:fld>
            <a:endParaRPr lang="en-US"/>
          </a:p>
        </p:txBody>
      </p:sp>
    </p:spTree>
    <p:extLst>
      <p:ext uri="{BB962C8B-B14F-4D97-AF65-F5344CB8AC3E}">
        <p14:creationId xmlns:p14="http://schemas.microsoft.com/office/powerpoint/2010/main" val="11091507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0" i="0" u="none" strike="noStrike" kern="1200" dirty="0">
                <a:solidFill>
                  <a:schemeClr val="tx1"/>
                </a:solidFill>
                <a:effectLst/>
                <a:latin typeface="+mn-lt"/>
                <a:ea typeface="+mn-ea"/>
                <a:cs typeface="+mn-cs"/>
              </a:rPr>
              <a:t>Azure Storage encryption for data at rest - https://docs.microsoft.com/en-us/azure/storage/common/storage-service-encryption</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SSE is enabled for all new and existing storage accounts and cannot be disabled. Because your data is secured by default, you don't need to modify your code or applications.</a:t>
            </a:r>
            <a:endParaRPr lang="en-US" i="0" dirty="0"/>
          </a:p>
        </p:txBody>
      </p:sp>
      <p:sp>
        <p:nvSpPr>
          <p:cNvPr id="4" name="Slide Number Placeholder 3"/>
          <p:cNvSpPr>
            <a:spLocks noGrp="1"/>
          </p:cNvSpPr>
          <p:nvPr>
            <p:ph type="sldNum" sz="quarter" idx="5"/>
          </p:nvPr>
        </p:nvSpPr>
        <p:spPr/>
        <p:txBody>
          <a:bodyPr/>
          <a:lstStyle/>
          <a:p>
            <a:fld id="{8507DC7E-BC41-4478-BA30-CBCC3A644F0A}" type="slidenum">
              <a:rPr lang="en-US" smtClean="0"/>
              <a:t>31</a:t>
            </a:fld>
            <a:endParaRPr lang="en-US"/>
          </a:p>
        </p:txBody>
      </p:sp>
    </p:spTree>
    <p:extLst>
      <p:ext uri="{BB962C8B-B14F-4D97-AF65-F5344CB8AC3E}">
        <p14:creationId xmlns:p14="http://schemas.microsoft.com/office/powerpoint/2010/main" val="2976947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 To use customer-managed keys with SSE, you can either create a new key vault and key or you can use an existing key vault and key. The storage account and the key vault must be in the same region, but they can be in different subscriptions.</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The key vault can also be used to store BitLocker keys.</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32</a:t>
            </a:fld>
            <a:endParaRPr lang="en-US"/>
          </a:p>
        </p:txBody>
      </p:sp>
    </p:spTree>
    <p:extLst>
      <p:ext uri="{BB962C8B-B14F-4D97-AF65-F5344CB8AC3E}">
        <p14:creationId xmlns:p14="http://schemas.microsoft.com/office/powerpoint/2010/main" val="505707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3809110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Implement and manage storage (15–20%)</a:t>
            </a:r>
          </a:p>
          <a:p>
            <a:r>
              <a:rPr lang="en-US" b="0" dirty="0">
                <a:solidFill>
                  <a:srgbClr val="000000"/>
                </a:solidFill>
                <a:effectLst/>
                <a:latin typeface="Consolas" panose="020B0609020204030204" pitchFamily="49" charset="0"/>
              </a:rPr>
              <a:t>Secure storage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Create and configure storage accounts.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network access to storage accounts.</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4</a:t>
            </a:fld>
            <a:endParaRPr lang="en-US"/>
          </a:p>
        </p:txBody>
      </p:sp>
    </p:spTree>
    <p:extLst>
      <p:ext uri="{BB962C8B-B14F-4D97-AF65-F5344CB8AC3E}">
        <p14:creationId xmlns:p14="http://schemas.microsoft.com/office/powerpoint/2010/main" val="50122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34</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Implement and manage storage (15–20%)</a:t>
            </a:r>
          </a:p>
          <a:p>
            <a:r>
              <a:rPr lang="en-US" b="0" dirty="0">
                <a:solidFill>
                  <a:srgbClr val="000000"/>
                </a:solidFill>
                <a:effectLst/>
                <a:latin typeface="Consolas" panose="020B0609020204030204" pitchFamily="49" charset="0"/>
              </a:rPr>
              <a:t>Configure Azure files and Azure Blob Storage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Create an Azure file share.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Create and configure Azure File Sync.</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36</a:t>
            </a:fld>
            <a:endParaRPr lang="en-US"/>
          </a:p>
        </p:txBody>
      </p:sp>
    </p:spTree>
    <p:extLst>
      <p:ext uri="{BB962C8B-B14F-4D97-AF65-F5344CB8AC3E}">
        <p14:creationId xmlns:p14="http://schemas.microsoft.com/office/powerpoint/2010/main" val="41264574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Azure Files? - https://docs.microsoft.com/en-us/azure/storage/files/storage-files-introduction	</a:t>
            </a:r>
          </a:p>
          <a:p>
            <a:endParaRPr lang="en-US" dirty="0"/>
          </a:p>
          <a:p>
            <a:r>
              <a:rPr lang="en-US" dirty="0"/>
              <a:t>✔️ When selecting which storage feature to use, you should also consider pricing. </a:t>
            </a:r>
          </a:p>
          <a:p>
            <a:r>
              <a:rPr lang="en-US" dirty="0"/>
              <a:t> </a:t>
            </a:r>
          </a:p>
          <a:p>
            <a:r>
              <a:rPr lang="en-US" dirty="0"/>
              <a:t> </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30588263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Azure Files with Linux - https://docs.microsoft.com/en-us/azure/storage/files/storage-how-to-use-files-linux </a:t>
            </a:r>
          </a:p>
          <a:p>
            <a:endParaRPr lang="en-US" dirty="0"/>
          </a:p>
          <a:p>
            <a:r>
              <a:rPr lang="en-US" dirty="0"/>
              <a:t>Create a persistent mount point for the Azure file share with /</a:t>
            </a:r>
            <a:r>
              <a:rPr lang="en-US" dirty="0" err="1"/>
              <a:t>etc</a:t>
            </a:r>
            <a:r>
              <a:rPr lang="en-US" dirty="0"/>
              <a:t>/</a:t>
            </a:r>
            <a:r>
              <a:rPr lang="en-US" dirty="0" err="1"/>
              <a:t>fstab</a:t>
            </a:r>
            <a:r>
              <a:rPr lang="en-US" dirty="0"/>
              <a:t> - https://docs.microsoft.com/en-us/azure/storage/files/storage-how-to-use-files-linux#create-a-persistent-mount-point-for-the-azure-file-share-with-etcfstab </a:t>
            </a:r>
          </a:p>
          <a:p>
            <a:endParaRPr lang="en-US" sz="1200" kern="1200" dirty="0">
              <a:solidFill>
                <a:schemeClr val="tx1"/>
              </a:solidFill>
              <a:effectLst/>
              <a:latin typeface="Segoe UI Light" pitchFamily="34" charset="0"/>
              <a:ea typeface="+mn-ea"/>
              <a:cs typeface="+mn-cs"/>
            </a:endParaRPr>
          </a:p>
          <a:p>
            <a:r>
              <a:rPr lang="en-US" sz="1200" kern="1200" dirty="0">
                <a:solidFill>
                  <a:schemeClr val="tx1"/>
                </a:solidFill>
                <a:effectLst/>
                <a:latin typeface="Segoe UI Light" pitchFamily="34" charset="0"/>
                <a:ea typeface="+mn-ea"/>
                <a:cs typeface="+mn-cs"/>
              </a:rPr>
              <a:t>Require secure transfer in Azure Storage - https://docs.microsoft.com/en-us/azure/storage/common/storage-require-secure-transfer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38</a:t>
            </a:fld>
            <a:endParaRPr lang="en-US"/>
          </a:p>
        </p:txBody>
      </p:sp>
    </p:spTree>
    <p:extLst>
      <p:ext uri="{BB962C8B-B14F-4D97-AF65-F5344CB8AC3E}">
        <p14:creationId xmlns:p14="http://schemas.microsoft.com/office/powerpoint/2010/main" val="14885523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Overview of share snapshots for Azure Files - https://docs.microsoft.com/en-us/azure/storage/files/storage-snapshots-files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35326342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an Azure file share - https://docs.microsoft.com/en-us/azure/storage/files/storage-how-to-create-file-share</a:t>
            </a:r>
          </a:p>
          <a:p>
            <a:endParaRPr lang="en-US" dirty="0"/>
          </a:p>
          <a:p>
            <a:r>
              <a:rPr lang="en-US" dirty="0"/>
              <a:t>QuickStart: Create and manage Azure file shares with the Azure portal - https://docs.microsoft.com/en-us/azure/storage/files/storage-how-to-use-files-portal</a:t>
            </a:r>
          </a:p>
          <a:p>
            <a:endParaRPr lang="en-US" dirty="0"/>
          </a:p>
          <a:p>
            <a:r>
              <a:rPr lang="en-US" dirty="0"/>
              <a:t>✔ Always consider having students walk-through the demonstrations themselves. Also, consider the overlap with the </a:t>
            </a:r>
          </a:p>
          <a:p>
            <a:r>
              <a:rPr lang="en-US" dirty="0"/>
              <a:t>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40</a:t>
            </a:fld>
            <a:endParaRPr lang="en-US"/>
          </a:p>
        </p:txBody>
      </p:sp>
    </p:spTree>
    <p:extLst>
      <p:ext uri="{BB962C8B-B14F-4D97-AF65-F5344CB8AC3E}">
        <p14:creationId xmlns:p14="http://schemas.microsoft.com/office/powerpoint/2010/main" val="28355782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200" dirty="0">
                <a:solidFill>
                  <a:schemeClr val="tx1"/>
                </a:solidFill>
                <a:effectLst/>
                <a:latin typeface="Segoe UI Light" pitchFamily="34" charset="0"/>
                <a:ea typeface="+mn-ea"/>
                <a:cs typeface="+mn-cs"/>
              </a:rPr>
              <a:t>Planning for an Azure File Sync deployment - https://docs.microsoft.com/en-us/azure/storage/files/storage-sync-files-planning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solidFill>
                  <a:srgbClr val="00B050"/>
                </a:solidFill>
              </a:rPr>
              <a:t>✔️</a:t>
            </a:r>
            <a:r>
              <a:rPr lang="en-US" sz="900" dirty="0"/>
              <a:t> </a:t>
            </a:r>
            <a:r>
              <a:rPr lang="en-US" sz="900" dirty="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rPr>
              <a:t>Cloud tiering is an optional feature of Azure File Sync in which frequently accessed files are cached locally on the server while all other files are tiered to Azure Files based on policy settings. </a:t>
            </a:r>
            <a:endParaRPr lang="en-US" sz="1000" dirty="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endParaRPr>
          </a:p>
          <a:p>
            <a:r>
              <a:rPr lang="en-US" sz="882" kern="1200" dirty="0">
                <a:solidFill>
                  <a:schemeClr val="tx1"/>
                </a:solidFill>
                <a:effectLst/>
                <a:latin typeface="Segoe UI Light" pitchFamily="34" charset="0"/>
                <a:ea typeface="+mn-ea"/>
                <a:cs typeface="+mn-cs"/>
              </a:rPr>
              <a:t>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16120262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Create and configure Azure File Sync service - https://docs.microsoft.com/learn/modules/extend-share-capacity-with-azure-file-sync/</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10171829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Tutorial: Extend Windows file servers with Azure File Sync - https://docs.microsoft.com/en-us/azure/storage/files/storage-sync-files-extend-servers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34742417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44</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latin typeface="Segoe UI Light" pitchFamily="34" charset="0"/>
                <a:ea typeface="+mn-ea"/>
                <a:cs typeface="+mn-cs"/>
              </a:rPr>
              <a:t>Introduction to the core Azure Storage services - https://docs.microsoft.com/en-us/azure/storage/common/storage-introduction?toc=%2fazure%2fstorage%2fblobs%2ftoc.json</a:t>
            </a:r>
          </a:p>
          <a:p>
            <a:r>
              <a:rPr lang="en-US" sz="882" kern="1200" dirty="0">
                <a:solidFill>
                  <a:schemeClr val="tx1"/>
                </a:solidFill>
                <a:effectLst/>
                <a:latin typeface="Segoe UI Light" pitchFamily="34" charset="0"/>
                <a:ea typeface="+mn-ea"/>
                <a:cs typeface="+mn-cs"/>
              </a:rPr>
              <a:t>Tiers - https://docs.microsoft.com/en-us/azure/storage/blobs/storage-blob-performance-tiers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961213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234983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Implement and manage storage (15–20%)</a:t>
            </a:r>
          </a:p>
          <a:p>
            <a:r>
              <a:rPr lang="en-US" b="0" dirty="0">
                <a:solidFill>
                  <a:srgbClr val="000000"/>
                </a:solidFill>
                <a:effectLst/>
                <a:latin typeface="Consolas" panose="020B0609020204030204" pitchFamily="49" charset="0"/>
              </a:rPr>
              <a:t>Manage storage </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Export from Azure job.</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Import into Azure job.</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Install and use Azure Storage Explorer.</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Copy data by using </a:t>
            </a:r>
            <a:r>
              <a:rPr lang="en-US" b="0" dirty="0" err="1">
                <a:solidFill>
                  <a:srgbClr val="000000"/>
                </a:solidFill>
                <a:effectLst/>
                <a:latin typeface="Consolas" panose="020B0609020204030204" pitchFamily="49" charset="0"/>
              </a:rPr>
              <a:t>AZCopy</a:t>
            </a:r>
            <a:r>
              <a:rPr lang="en-US" b="0" dirty="0">
                <a:solidFill>
                  <a:srgbClr val="000000"/>
                </a:solidFill>
                <a:effectLst/>
                <a:latin typeface="Consolas" panose="020B0609020204030204" pitchFamily="49" charset="0"/>
              </a:rPr>
              <a:t>.</a:t>
            </a:r>
          </a:p>
          <a:p>
            <a:br>
              <a:rPr lang="en-US" b="0" dirty="0">
                <a:solidFill>
                  <a:srgbClr val="000000"/>
                </a:solidFill>
                <a:effectLst/>
                <a:latin typeface="Consolas" panose="020B0609020204030204" pitchFamily="49" charset="0"/>
              </a:rPr>
            </a:br>
            <a:endParaRPr lang="en-US" b="0" dirty="0">
              <a:solidFill>
                <a:srgbClr val="000000"/>
              </a:solidFill>
              <a:effectLst/>
              <a:latin typeface="Consolas" panose="020B0609020204030204" pitchFamily="49"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461134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started with Storage Explorer - https://docs.microsoft.com/en-us/azure/vs-azure-tools-storage-manage-with-storage-explorer</a:t>
            </a:r>
          </a:p>
          <a:p>
            <a:endParaRPr lang="en-US" dirty="0"/>
          </a:p>
          <a:p>
            <a:r>
              <a:rPr lang="en-US" dirty="0"/>
              <a:t>Upload, download, and manage data with Azure Storage Explorer - https://docs.microsoft.com/learn/modules/upload-download-and-manage-data-with-azure-storage-explorer/</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9561082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Azure Import/Export service to export data from Azure Blob storage - https://docs.microsoft.com/en-us/azure/storage/common/storage-import-export-data-from-blobs</a:t>
            </a:r>
          </a:p>
          <a:p>
            <a:endParaRPr lang="en-US" dirty="0"/>
          </a:p>
          <a:p>
            <a:r>
              <a:rPr lang="en-US" dirty="0"/>
              <a:t>Export large amounts of data from Azure by using Azure Import/Export - https://docs.microsoft.com/learn/modules/export-data-with-azure-import-export/</a:t>
            </a:r>
          </a:p>
          <a:p>
            <a:endParaRPr lang="en-US" dirty="0"/>
          </a:p>
          <a:p>
            <a:r>
              <a:rPr lang="en-US" dirty="0"/>
              <a:t>Use the Azure Import/Export service to import data to Azure Blob Storage - https://docs.microsoft.com/en-us/azure/storage/common/storage-import-export-data-to-blobs</a:t>
            </a:r>
          </a:p>
          <a:p>
            <a:endParaRPr lang="en-US" dirty="0"/>
          </a:p>
          <a:p>
            <a:r>
              <a:rPr lang="en-US" dirty="0"/>
              <a:t>Move large amounts of data to the cloud by using Azure Data Box family - https://docs.microsoft.com/en-us/learn/modules/move-data-with-azure-data-box/</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39447551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started with </a:t>
            </a:r>
            <a:r>
              <a:rPr lang="en-US" dirty="0" err="1"/>
              <a:t>AzCopy</a:t>
            </a:r>
            <a:r>
              <a:rPr lang="en-US" dirty="0"/>
              <a:t> - https://docs.microsoft.com/en-us/azure/storage/common/storage-use-azcopy-v10?toc=/azure/storage/files/toc.json</a:t>
            </a:r>
          </a:p>
          <a:p>
            <a:r>
              <a:rPr lang="en-US" dirty="0"/>
              <a:t>Copy and move blobs from one container or storage account to another from the command line and in code - https://docs.microsoft.com/learn/modules/copy-blobs-from-command-line-and-code/</a:t>
            </a:r>
          </a:p>
          <a:p>
            <a:endParaRPr lang="en-US" dirty="0"/>
          </a:p>
          <a:p>
            <a:pPr>
              <a:spcBef>
                <a:spcPts val="1800"/>
              </a:spcBef>
            </a:pPr>
            <a:r>
              <a:rPr lang="en-US" sz="900" dirty="0"/>
              <a:t>Example 1: Copy a Blob storage account to another account</a:t>
            </a:r>
          </a:p>
          <a:p>
            <a:pPr>
              <a:spcBef>
                <a:spcPts val="1800"/>
              </a:spcBef>
            </a:pPr>
            <a:r>
              <a:rPr lang="en-US" sz="900" dirty="0"/>
              <a:t>Example 2: List/Remove files and blobs (wildcard support)</a:t>
            </a:r>
          </a:p>
          <a:p>
            <a:pPr>
              <a:spcBef>
                <a:spcPts val="1800"/>
              </a:spcBef>
            </a:pPr>
            <a:r>
              <a:rPr lang="en-US" sz="1800" dirty="0">
                <a:effectLst/>
                <a:latin typeface="Calibri" panose="020F0502020204030204" pitchFamily="34" charset="0"/>
              </a:rPr>
              <a:t>Example 3: Copy/Sync data between on-premise storage and blob storage</a:t>
            </a:r>
            <a:endParaRPr lang="en-US" sz="900" dirty="0"/>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2061679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50</a:t>
            </a:fld>
            <a:endParaRPr lang="en-US"/>
          </a:p>
        </p:txBody>
      </p:sp>
    </p:spTree>
    <p:extLst>
      <p:ext uri="{BB962C8B-B14F-4D97-AF65-F5344CB8AC3E}">
        <p14:creationId xmlns:p14="http://schemas.microsoft.com/office/powerpoint/2010/main" val="21199296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51</a:t>
            </a:fld>
            <a:endParaRPr lang="en-US"/>
          </a:p>
        </p:txBody>
      </p:sp>
    </p:spTree>
    <p:extLst>
      <p:ext uri="{BB962C8B-B14F-4D97-AF65-F5344CB8AC3E}">
        <p14:creationId xmlns:p14="http://schemas.microsoft.com/office/powerpoint/2010/main" val="24641726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52</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07 - Manage Azure storage - ESTIMATED DURATION 40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7/12/2021 7:02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54</a:t>
            </a:fld>
            <a:endParaRPr lang="en-US"/>
          </a:p>
        </p:txBody>
      </p:sp>
    </p:spTree>
    <p:extLst>
      <p:ext uri="{BB962C8B-B14F-4D97-AF65-F5344CB8AC3E}">
        <p14:creationId xmlns:p14="http://schemas.microsoft.com/office/powerpoint/2010/main" val="12828928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55</a:t>
            </a:fld>
            <a:endParaRPr lang="en-US"/>
          </a:p>
        </p:txBody>
      </p:sp>
    </p:spTree>
    <p:extLst>
      <p:ext uri="{BB962C8B-B14F-4D97-AF65-F5344CB8AC3E}">
        <p14:creationId xmlns:p14="http://schemas.microsoft.com/office/powerpoint/2010/main" val="1869129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Blobs and Files each have a lesson. This is the only time, Tables and Queues are discussed. </a:t>
            </a:r>
          </a:p>
        </p:txBody>
      </p:sp>
      <p:sp>
        <p:nvSpPr>
          <p:cNvPr id="4" name="Slide Number Placeholder 3"/>
          <p:cNvSpPr>
            <a:spLocks noGrp="1"/>
          </p:cNvSpPr>
          <p:nvPr>
            <p:ph type="sldNum" sz="quarter" idx="5"/>
          </p:nvPr>
        </p:nvSpPr>
        <p:spPr/>
        <p:txBody>
          <a:bodyPr/>
          <a:lstStyle/>
          <a:p>
            <a:fld id="{8507DC7E-BC41-4478-BA30-CBCC3A644F0A}" type="slidenum">
              <a:rPr lang="en-US" smtClean="0"/>
              <a:t>6</a:t>
            </a:fld>
            <a:endParaRPr lang="en-US"/>
          </a:p>
        </p:txBody>
      </p:sp>
    </p:spTree>
    <p:extLst>
      <p:ext uri="{BB962C8B-B14F-4D97-AF65-F5344CB8AC3E}">
        <p14:creationId xmlns:p14="http://schemas.microsoft.com/office/powerpoint/2010/main" val="2650320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Storage account overview - https://docs.microsoft.com/en-us/azure/storage/common/storage-account-overview</a:t>
            </a:r>
          </a:p>
          <a:p>
            <a:endParaRPr lang="en-US" dirty="0"/>
          </a:p>
          <a:p>
            <a:r>
              <a:rPr lang="en-US" dirty="0"/>
              <a:t>Create an Azure Storage account - https://docs.microsoft.com/en-us/azure/storage/common/storage-account-create</a:t>
            </a:r>
          </a:p>
          <a:p>
            <a:endParaRPr lang="en-US" dirty="0"/>
          </a:p>
          <a:p>
            <a:r>
              <a:rPr lang="en-US" dirty="0"/>
              <a:t>Upgrade to a general-purpose v2 storage account - https://docs.microsoft.com/en-us/azure/storage/common/storage-account-upgrade</a:t>
            </a:r>
          </a:p>
          <a:p>
            <a:endParaRPr lang="en-US" dirty="0"/>
          </a:p>
          <a:p>
            <a:r>
              <a:rPr lang="en-US" dirty="0"/>
              <a:t>Create an Azure Storage account  - https://docs.microsoft.com/learn/modules/create-azure-storage-account/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836680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 Azure Storage account always replicates your data to help ensure durability and high availability. Azure Storage copies data so that it’s protected from planned and unplanned events, including transient hardware failures, network or power outages, and natural disasters.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You can replicate data within the same datacenter, across zonal datacenters within the same region, or across geographically separated regions.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Locally redundant storage (LRS) replicates data three times within a single datacenter. LRS provides at least 99.999999999 (11 nines) percent durability of objects over a given year. LRS is the lowest-cost replication option, and it offers the least durability compared to other options.</a:t>
            </a:r>
          </a:p>
          <a:p>
            <a:br>
              <a:rPr lang="en-US" b="0" dirty="0"/>
            </a:br>
            <a:r>
              <a:rPr lang="en-US" sz="1200" b="0" i="0" kern="1200" dirty="0">
                <a:solidFill>
                  <a:schemeClr val="tx1"/>
                </a:solidFill>
                <a:effectLst/>
                <a:latin typeface="+mn-lt"/>
                <a:ea typeface="+mn-ea"/>
                <a:cs typeface="+mn-cs"/>
              </a:rPr>
              <a:t>Zone-redundant storage (ZRS) replicates data synchronously across three storage clusters in a single region. Each storage cluster is physically separated from the others and is in its own availability zone (AZ).</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Geo-redundant storage (GRS) is designed to provide at least 99.99999999999999 (16 nines) percent durability of objects over a given year by replicating data to a secondary region that’s hundreds of miles away from the primary region.</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Read-access geo-redundant storage (RA-GRS) is based on GRS. RA-GRS replicates data to another datacenter in a secondary region, and it also provides the option to read from the secondary region.</a:t>
            </a: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6DE848-917B-4977-8FFB-D5973E30E5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6592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Geographically zone-redundant storage (GZRS) combines the high availability of ZRS with the protection from regional outages that GRS provides. A GZRS storage account replicates data across three Azure AZs in the primary region, and to a secondary geographic region for protection from regional disasters.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Optionally, you can enable read access to data in the secondary region with read-access geographically zone-redundant storage (RA-GZRS) if your applications must read data in the event of a disaster in the primary region.</a:t>
            </a: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6DE848-917B-4977-8FFB-D5973E30E5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138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Secure access to your storage account - https://docs.microsoft.com/en-us/learn/modules/secure-azure-storage-account/</a:t>
            </a:r>
          </a:p>
          <a:p>
            <a:endParaRPr lang="en-US" dirty="0"/>
          </a:p>
          <a:p>
            <a:r>
              <a:rPr lang="en-US" dirty="0"/>
              <a:t>✔️A Blob storage account only exposes the Blob service endpoint. And, you can also configure a custom domain name to use with your storage account.</a:t>
            </a:r>
          </a:p>
          <a:p>
            <a:r>
              <a:rPr lang="en-US" dirty="0"/>
              <a:t>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7/12/2021 7:02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902606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8" name="Picture 7" descr="Microsoft Azure logo">
            <a:extLst>
              <a:ext uri="{FF2B5EF4-FFF2-40B4-BE49-F238E27FC236}">
                <a16:creationId xmlns:a16="http://schemas.microsoft.com/office/drawing/2014/main" id="{0E16098B-2464-4013-B779-FD97EA6FFC8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
        <p:nvSpPr>
          <p:cNvPr id="2" name="Footer Placeholder 1">
            <a:extLst>
              <a:ext uri="{FF2B5EF4-FFF2-40B4-BE49-F238E27FC236}">
                <a16:creationId xmlns:a16="http://schemas.microsoft.com/office/drawing/2014/main" id="{F440A3EA-0568-42DF-B5CB-98FBA7E1726F}"/>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029454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
        <p:nvSpPr>
          <p:cNvPr id="4" name="Footer Placeholder 1">
            <a:extLst>
              <a:ext uri="{FF2B5EF4-FFF2-40B4-BE49-F238E27FC236}">
                <a16:creationId xmlns:a16="http://schemas.microsoft.com/office/drawing/2014/main" id="{29A89242-DDBA-48A4-A1CF-8D041B25F7FE}"/>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4" name="Footer Placeholder 1">
            <a:extLst>
              <a:ext uri="{FF2B5EF4-FFF2-40B4-BE49-F238E27FC236}">
                <a16:creationId xmlns:a16="http://schemas.microsoft.com/office/drawing/2014/main" id="{9AB3B0CE-0347-4B40-BEB0-3AC70377D432}"/>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3142836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427038" y="3243000"/>
            <a:ext cx="9240837"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2" name="Footer Placeholder 1">
            <a:extLst>
              <a:ext uri="{FF2B5EF4-FFF2-40B4-BE49-F238E27FC236}">
                <a16:creationId xmlns:a16="http://schemas.microsoft.com/office/drawing/2014/main" id="{A8899835-5C8B-4DB6-A5A7-E52C7CA09B2F}"/>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9162178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8041701"/>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5" r:id="rId1"/>
    <p:sldLayoutId id="2147484562" r:id="rId2"/>
    <p:sldLayoutId id="2147484618" r:id="rId3"/>
    <p:sldLayoutId id="2147484619" r:id="rId4"/>
    <p:sldLayoutId id="2147484661" r:id="rId5"/>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7" Type="http://schemas.openxmlformats.org/officeDocument/2006/relationships/image" Target="../media/image27.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35.emf"/><Relationship Id="rId3" Type="http://schemas.openxmlformats.org/officeDocument/2006/relationships/image" Target="../media/image30.emf"/><Relationship Id="rId7" Type="http://schemas.openxmlformats.org/officeDocument/2006/relationships/image" Target="../media/image34.emf"/><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3.emf"/><Relationship Id="rId11" Type="http://schemas.openxmlformats.org/officeDocument/2006/relationships/image" Target="../media/image20.wmf"/><Relationship Id="rId5" Type="http://schemas.openxmlformats.org/officeDocument/2006/relationships/image" Target="../media/image32.emf"/><Relationship Id="rId10" Type="http://schemas.openxmlformats.org/officeDocument/2006/relationships/image" Target="../media/image9.emf"/><Relationship Id="rId4" Type="http://schemas.openxmlformats.org/officeDocument/2006/relationships/image" Target="../media/image31.emf"/><Relationship Id="rId9" Type="http://schemas.openxmlformats.org/officeDocument/2006/relationships/image" Target="../media/image36.emf"/></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4.wmf"/></Relationships>
</file>

<file path=ppt/slides/_rels/slide23.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image" Target="../media/image47.emf"/><Relationship Id="rId7" Type="http://schemas.openxmlformats.org/officeDocument/2006/relationships/image" Target="../media/image51.emf"/><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50.emf"/><Relationship Id="rId5" Type="http://schemas.openxmlformats.org/officeDocument/2006/relationships/image" Target="../media/image49.emf"/><Relationship Id="rId10" Type="http://schemas.openxmlformats.org/officeDocument/2006/relationships/image" Target="../media/image20.wmf"/><Relationship Id="rId4" Type="http://schemas.openxmlformats.org/officeDocument/2006/relationships/image" Target="../media/image48.emf"/><Relationship Id="rId9" Type="http://schemas.openxmlformats.org/officeDocument/2006/relationships/image" Target="../media/image53.emf"/></Relationships>
</file>

<file path=ppt/slides/_rels/slide27.xml.rels><?xml version="1.0" encoding="UTF-8" standalone="yes"?>
<Relationships xmlns="http://schemas.openxmlformats.org/package/2006/relationships"><Relationship Id="rId8" Type="http://schemas.openxmlformats.org/officeDocument/2006/relationships/image" Target="../media/image60.emf"/><Relationship Id="rId3" Type="http://schemas.openxmlformats.org/officeDocument/2006/relationships/image" Target="../media/image55.emf"/><Relationship Id="rId7" Type="http://schemas.openxmlformats.org/officeDocument/2006/relationships/image" Target="../media/image59.emf"/><Relationship Id="rId2" Type="http://schemas.openxmlformats.org/officeDocument/2006/relationships/image" Target="../media/image54.emf"/><Relationship Id="rId1" Type="http://schemas.openxmlformats.org/officeDocument/2006/relationships/slideLayout" Target="../slideLayouts/slideLayout2.xml"/><Relationship Id="rId6" Type="http://schemas.openxmlformats.org/officeDocument/2006/relationships/image" Target="../media/image58.emf"/><Relationship Id="rId5" Type="http://schemas.openxmlformats.org/officeDocument/2006/relationships/image" Target="../media/image57.emf"/><Relationship Id="rId4" Type="http://schemas.openxmlformats.org/officeDocument/2006/relationships/image" Target="../media/image56.emf"/></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71.emf"/><Relationship Id="rId3" Type="http://schemas.openxmlformats.org/officeDocument/2006/relationships/image" Target="../media/image66.emf"/><Relationship Id="rId7" Type="http://schemas.openxmlformats.org/officeDocument/2006/relationships/image" Target="../media/image70.emf"/><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9.emf"/><Relationship Id="rId11" Type="http://schemas.openxmlformats.org/officeDocument/2006/relationships/image" Target="../media/image74.emf"/><Relationship Id="rId5" Type="http://schemas.openxmlformats.org/officeDocument/2006/relationships/image" Target="../media/image68.emf"/><Relationship Id="rId10" Type="http://schemas.openxmlformats.org/officeDocument/2006/relationships/image" Target="../media/image73.emf"/><Relationship Id="rId4" Type="http://schemas.openxmlformats.org/officeDocument/2006/relationships/image" Target="../media/image67.emf"/><Relationship Id="rId9" Type="http://schemas.openxmlformats.org/officeDocument/2006/relationships/image" Target="../media/image72.emf"/></Relationships>
</file>

<file path=ppt/slides/_rels/slide3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image" Target="../media/image76.emf"/><Relationship Id="rId7" Type="http://schemas.openxmlformats.org/officeDocument/2006/relationships/image" Target="../media/image80.emf"/><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79.emf"/><Relationship Id="rId5" Type="http://schemas.openxmlformats.org/officeDocument/2006/relationships/image" Target="../media/image78.emf"/><Relationship Id="rId10" Type="http://schemas.openxmlformats.org/officeDocument/2006/relationships/image" Target="../media/image20.wmf"/><Relationship Id="rId4" Type="http://schemas.openxmlformats.org/officeDocument/2006/relationships/image" Target="../media/image77.emf"/><Relationship Id="rId9" Type="http://schemas.openxmlformats.org/officeDocument/2006/relationships/image" Target="../media/image82.em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6.emf"/><Relationship Id="rId5" Type="http://schemas.openxmlformats.org/officeDocument/2006/relationships/image" Target="../media/image15.emf"/><Relationship Id="rId10" Type="http://schemas.openxmlformats.org/officeDocument/2006/relationships/image" Target="../media/image20.wmf"/><Relationship Id="rId4" Type="http://schemas.openxmlformats.org/officeDocument/2006/relationships/image" Target="../media/image14.emf"/><Relationship Id="rId9" Type="http://schemas.openxmlformats.org/officeDocument/2006/relationships/image" Target="../media/image19.emf"/></Relationships>
</file>

<file path=ppt/slides/_rels/slide40.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88.emf"/><Relationship Id="rId5" Type="http://schemas.openxmlformats.org/officeDocument/2006/relationships/image" Target="../media/image87.emf"/><Relationship Id="rId4" Type="http://schemas.openxmlformats.org/officeDocument/2006/relationships/image" Target="../media/image86.emf"/></Relationships>
</file>

<file path=ppt/slides/_rels/slide4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png"/></Relationships>
</file>

<file path=ppt/slides/_rels/slide4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95.emf"/><Relationship Id="rId7" Type="http://schemas.openxmlformats.org/officeDocument/2006/relationships/image" Target="../media/image99.emf"/><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98.emf"/><Relationship Id="rId5" Type="http://schemas.openxmlformats.org/officeDocument/2006/relationships/image" Target="../media/image97.emf"/><Relationship Id="rId4" Type="http://schemas.openxmlformats.org/officeDocument/2006/relationships/image" Target="../media/image96.emf"/></Relationships>
</file>

<file path=ppt/slides/_rels/slide4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3.emf"/><Relationship Id="rId7" Type="http://schemas.openxmlformats.org/officeDocument/2006/relationships/image" Target="../media/image107.emf"/><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06.emf"/><Relationship Id="rId5" Type="http://schemas.openxmlformats.org/officeDocument/2006/relationships/image" Target="../media/image105.emf"/><Relationship Id="rId4" Type="http://schemas.openxmlformats.org/officeDocument/2006/relationships/image" Target="../media/image104.emf"/></Relationships>
</file>

<file path=ppt/slides/_rels/slide51.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11.emf"/><Relationship Id="rId5" Type="http://schemas.openxmlformats.org/officeDocument/2006/relationships/image" Target="../media/image110.emf"/><Relationship Id="rId4" Type="http://schemas.openxmlformats.org/officeDocument/2006/relationships/image" Target="../media/image109.emf"/></Relationships>
</file>

<file path=ppt/slides/_rels/slide5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12.emf"/><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image" Target="../media/image118.svg"/><Relationship Id="rId13" Type="http://schemas.openxmlformats.org/officeDocument/2006/relationships/image" Target="../media/image123.png"/><Relationship Id="rId3" Type="http://schemas.openxmlformats.org/officeDocument/2006/relationships/image" Target="../media/image113.png"/><Relationship Id="rId7" Type="http://schemas.openxmlformats.org/officeDocument/2006/relationships/image" Target="../media/image117.png"/><Relationship Id="rId12" Type="http://schemas.openxmlformats.org/officeDocument/2006/relationships/image" Target="../media/image122.svg"/><Relationship Id="rId17" Type="http://schemas.openxmlformats.org/officeDocument/2006/relationships/image" Target="../media/image127.png"/><Relationship Id="rId2" Type="http://schemas.openxmlformats.org/officeDocument/2006/relationships/notesSlide" Target="../notesSlides/notesSlide49.xml"/><Relationship Id="rId16" Type="http://schemas.openxmlformats.org/officeDocument/2006/relationships/image" Target="../media/image126.svg"/><Relationship Id="rId1" Type="http://schemas.openxmlformats.org/officeDocument/2006/relationships/slideLayout" Target="../slideLayouts/slideLayout2.xml"/><Relationship Id="rId6" Type="http://schemas.openxmlformats.org/officeDocument/2006/relationships/image" Target="../media/image116.svg"/><Relationship Id="rId11" Type="http://schemas.openxmlformats.org/officeDocument/2006/relationships/image" Target="../media/image121.png"/><Relationship Id="rId5" Type="http://schemas.openxmlformats.org/officeDocument/2006/relationships/image" Target="../media/image115.png"/><Relationship Id="rId15" Type="http://schemas.openxmlformats.org/officeDocument/2006/relationships/image" Target="../media/image125.png"/><Relationship Id="rId10" Type="http://schemas.openxmlformats.org/officeDocument/2006/relationships/image" Target="../media/image120.svg"/><Relationship Id="rId4" Type="http://schemas.openxmlformats.org/officeDocument/2006/relationships/image" Target="../media/image114.svg"/><Relationship Id="rId9" Type="http://schemas.openxmlformats.org/officeDocument/2006/relationships/image" Target="../media/image119.png"/><Relationship Id="rId14" Type="http://schemas.openxmlformats.org/officeDocument/2006/relationships/image" Target="../media/image124.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6300" y="3023128"/>
            <a:ext cx="4529834" cy="1828800"/>
          </a:xfrm>
        </p:spPr>
        <p:txBody>
          <a:bodyPr/>
          <a:lstStyle/>
          <a:p>
            <a:r>
              <a:rPr lang="en-US" dirty="0">
                <a:cs typeface="Segoe UI"/>
              </a:rPr>
              <a:t>AZ-104T00A</a:t>
            </a:r>
            <a:br>
              <a:rPr lang="en-US" dirty="0"/>
            </a:br>
            <a:r>
              <a:rPr lang="en-US" dirty="0">
                <a:cs typeface="Segoe UI"/>
              </a:rPr>
              <a:t>Module 07: </a:t>
            </a:r>
            <a:br>
              <a:rPr lang="en-US" dirty="0"/>
            </a:br>
            <a:r>
              <a:rPr lang="en-US" dirty="0"/>
              <a:t>Administer </a:t>
            </a:r>
            <a:r>
              <a:rPr lang="en-US" dirty="0">
                <a:cs typeface="Segoe UI"/>
              </a:rPr>
              <a:t>Azure Storage</a:t>
            </a:r>
            <a:endParaRPr lang="en-US" dirty="0"/>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Access Storage</a:t>
            </a:r>
          </a:p>
        </p:txBody>
      </p:sp>
      <p:sp>
        <p:nvSpPr>
          <p:cNvPr id="3" name="Rectangle 2">
            <a:extLst>
              <a:ext uri="{FF2B5EF4-FFF2-40B4-BE49-F238E27FC236}">
                <a16:creationId xmlns:a16="http://schemas.microsoft.com/office/drawing/2014/main" id="{BC2170E3-8D0E-4B05-B378-B64D355A3367}"/>
              </a:ext>
            </a:extLst>
          </p:cNvPr>
          <p:cNvSpPr/>
          <p:nvPr/>
        </p:nvSpPr>
        <p:spPr>
          <a:xfrm>
            <a:off x="-1" y="1192214"/>
            <a:ext cx="12436475" cy="856505"/>
          </a:xfrm>
          <a:prstGeom prst="rect">
            <a:avLst/>
          </a:prstGeom>
          <a:solidFill>
            <a:schemeClr val="tx2">
              <a:lumMod val="50000"/>
            </a:schemeClr>
          </a:solidFill>
          <a:ln w="63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indent="282575"/>
            <a:r>
              <a:rPr lang="en-US" sz="2200" dirty="0">
                <a:solidFill>
                  <a:schemeClr val="bg1"/>
                </a:solidFill>
                <a:latin typeface="+mj-lt"/>
                <a:cs typeface="Segoe UI Semilight"/>
              </a:rPr>
              <a:t>Every object has a unique URL address – based on account name and storage type</a:t>
            </a:r>
          </a:p>
        </p:txBody>
      </p:sp>
      <p:sp>
        <p:nvSpPr>
          <p:cNvPr id="4" name="TextBox 3">
            <a:extLst>
              <a:ext uri="{FF2B5EF4-FFF2-40B4-BE49-F238E27FC236}">
                <a16:creationId xmlns:a16="http://schemas.microsoft.com/office/drawing/2014/main" id="{67B99117-ED40-4C25-978B-574D9D94418A}"/>
              </a:ext>
            </a:extLst>
          </p:cNvPr>
          <p:cNvSpPr txBox="1"/>
          <p:nvPr/>
        </p:nvSpPr>
        <p:spPr>
          <a:xfrm>
            <a:off x="465138" y="2210140"/>
            <a:ext cx="8956653" cy="1477328"/>
          </a:xfrm>
          <a:prstGeom prst="rect">
            <a:avLst/>
          </a:prstGeom>
          <a:noFill/>
        </p:spPr>
        <p:txBody>
          <a:bodyPr wrap="square">
            <a:spAutoFit/>
          </a:bodyPr>
          <a:lstStyle/>
          <a:p>
            <a:pPr>
              <a:spcBef>
                <a:spcPts val="300"/>
              </a:spcBef>
            </a:pPr>
            <a:r>
              <a:rPr lang="en-US" sz="2000" dirty="0">
                <a:solidFill>
                  <a:schemeClr val="tx1"/>
                </a:solidFill>
              </a:rPr>
              <a:t>Container service: https://</a:t>
            </a:r>
            <a:r>
              <a:rPr lang="en-US" sz="2000" i="1" dirty="0">
                <a:solidFill>
                  <a:schemeClr val="tx1"/>
                </a:solidFill>
              </a:rPr>
              <a:t>mystorageaccount</a:t>
            </a:r>
            <a:r>
              <a:rPr lang="en-US" sz="2000" dirty="0">
                <a:solidFill>
                  <a:schemeClr val="tx1"/>
                </a:solidFill>
              </a:rPr>
              <a:t>.blob.core.windows.net</a:t>
            </a:r>
          </a:p>
          <a:p>
            <a:pPr>
              <a:spcBef>
                <a:spcPts val="400"/>
              </a:spcBef>
            </a:pPr>
            <a:r>
              <a:rPr lang="en-US" sz="2000" dirty="0">
                <a:solidFill>
                  <a:schemeClr val="tx1"/>
                </a:solidFill>
              </a:rPr>
              <a:t>Table service: https://</a:t>
            </a:r>
            <a:r>
              <a:rPr lang="en-US" sz="2000" i="1" dirty="0">
                <a:solidFill>
                  <a:schemeClr val="tx1"/>
                </a:solidFill>
              </a:rPr>
              <a:t>mystorageaccount</a:t>
            </a:r>
            <a:r>
              <a:rPr lang="en-US" sz="2000" dirty="0">
                <a:solidFill>
                  <a:schemeClr val="tx1"/>
                </a:solidFill>
              </a:rPr>
              <a:t>.table.core.windows.net</a:t>
            </a:r>
          </a:p>
          <a:p>
            <a:pPr>
              <a:spcBef>
                <a:spcPts val="400"/>
              </a:spcBef>
            </a:pPr>
            <a:r>
              <a:rPr lang="en-US" sz="2000" dirty="0">
                <a:solidFill>
                  <a:schemeClr val="tx1"/>
                </a:solidFill>
              </a:rPr>
              <a:t>Queue service: https://</a:t>
            </a:r>
            <a:r>
              <a:rPr lang="en-US" sz="2000" i="1" dirty="0">
                <a:solidFill>
                  <a:schemeClr val="tx1"/>
                </a:solidFill>
              </a:rPr>
              <a:t>mystorageaccount</a:t>
            </a:r>
            <a:r>
              <a:rPr lang="en-US" sz="2000" dirty="0">
                <a:solidFill>
                  <a:schemeClr val="tx1"/>
                </a:solidFill>
              </a:rPr>
              <a:t>.queue.core.windows.net</a:t>
            </a:r>
          </a:p>
          <a:p>
            <a:pPr>
              <a:spcBef>
                <a:spcPts val="400"/>
              </a:spcBef>
            </a:pPr>
            <a:r>
              <a:rPr lang="en-US" sz="2000" dirty="0">
                <a:solidFill>
                  <a:schemeClr val="tx1"/>
                </a:solidFill>
              </a:rPr>
              <a:t>File service: https://</a:t>
            </a:r>
            <a:r>
              <a:rPr lang="en-US" sz="2000" i="1" dirty="0">
                <a:solidFill>
                  <a:schemeClr val="tx1"/>
                </a:solidFill>
              </a:rPr>
              <a:t>mystorageaccount</a:t>
            </a:r>
            <a:r>
              <a:rPr lang="en-US" sz="2000" dirty="0">
                <a:solidFill>
                  <a:schemeClr val="tx1"/>
                </a:solidFill>
              </a:rPr>
              <a:t>.file.core.windows.net</a:t>
            </a:r>
          </a:p>
        </p:txBody>
      </p:sp>
      <p:sp>
        <p:nvSpPr>
          <p:cNvPr id="6" name="Rectangle 5">
            <a:extLst>
              <a:ext uri="{FF2B5EF4-FFF2-40B4-BE49-F238E27FC236}">
                <a16:creationId xmlns:a16="http://schemas.microsoft.com/office/drawing/2014/main" id="{634C59F2-5DD6-4F96-89DE-2FC833C50196}"/>
              </a:ext>
            </a:extLst>
          </p:cNvPr>
          <p:cNvSpPr/>
          <p:nvPr/>
        </p:nvSpPr>
        <p:spPr>
          <a:xfrm>
            <a:off x="2202198" y="4009248"/>
            <a:ext cx="7520168" cy="509139"/>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dirty="0">
                <a:solidFill>
                  <a:schemeClr val="tx1"/>
                </a:solidFill>
                <a:latin typeface="+mj-lt"/>
                <a:cs typeface="Segoe UI Semilight"/>
              </a:rPr>
              <a:t>If you prefer you can configure a custom domain name</a:t>
            </a:r>
          </a:p>
        </p:txBody>
      </p:sp>
      <p:graphicFrame>
        <p:nvGraphicFramePr>
          <p:cNvPr id="2" name="Table 1">
            <a:extLst>
              <a:ext uri="{FF2B5EF4-FFF2-40B4-BE49-F238E27FC236}">
                <a16:creationId xmlns:a16="http://schemas.microsoft.com/office/drawing/2014/main" id="{77DB3633-2098-45B2-8865-261FCE888857}"/>
              </a:ext>
            </a:extLst>
          </p:cNvPr>
          <p:cNvGraphicFramePr>
            <a:graphicFrameLocks noGrp="1"/>
          </p:cNvGraphicFramePr>
          <p:nvPr>
            <p:extLst>
              <p:ext uri="{D42A27DB-BD31-4B8C-83A1-F6EECF244321}">
                <p14:modId xmlns:p14="http://schemas.microsoft.com/office/powerpoint/2010/main" val="1572901046"/>
              </p:ext>
            </p:extLst>
          </p:nvPr>
        </p:nvGraphicFramePr>
        <p:xfrm>
          <a:off x="555449" y="4945806"/>
          <a:ext cx="11049529" cy="1006602"/>
        </p:xfrm>
        <a:graphic>
          <a:graphicData uri="http://schemas.openxmlformats.org/drawingml/2006/table">
            <a:tbl>
              <a:tblPr firstRow="1" firstCol="1" bandRow="1">
                <a:tableStyleId>{2D5ABB26-0587-4C30-8999-92F81FD0307C}</a:tableStyleId>
              </a:tblPr>
              <a:tblGrid>
                <a:gridCol w="4273628">
                  <a:extLst>
                    <a:ext uri="{9D8B030D-6E8A-4147-A177-3AD203B41FA5}">
                      <a16:colId xmlns:a16="http://schemas.microsoft.com/office/drawing/2014/main" val="2137939042"/>
                    </a:ext>
                  </a:extLst>
                </a:gridCol>
                <a:gridCol w="6775901">
                  <a:extLst>
                    <a:ext uri="{9D8B030D-6E8A-4147-A177-3AD203B41FA5}">
                      <a16:colId xmlns:a16="http://schemas.microsoft.com/office/drawing/2014/main" val="2937731976"/>
                    </a:ext>
                  </a:extLst>
                </a:gridCol>
              </a:tblGrid>
              <a:tr h="270404">
                <a:tc>
                  <a:txBody>
                    <a:bodyPr/>
                    <a:lstStyle/>
                    <a:p>
                      <a:pPr marL="0" marR="0">
                        <a:lnSpc>
                          <a:spcPct val="107000"/>
                        </a:lnSpc>
                        <a:spcBef>
                          <a:spcPts val="0"/>
                        </a:spcBef>
                        <a:spcAft>
                          <a:spcPts val="0"/>
                        </a:spcAft>
                      </a:pPr>
                      <a:r>
                        <a:rPr lang="en-US" sz="2200" dirty="0">
                          <a:solidFill>
                            <a:schemeClr val="bg1"/>
                          </a:solidFill>
                          <a:effectLst/>
                          <a:latin typeface="+mj-lt"/>
                        </a:rPr>
                        <a:t>CNAME record</a:t>
                      </a:r>
                      <a:endParaRPr lang="en-US" sz="2200" b="0" dirty="0">
                        <a:solidFill>
                          <a:schemeClr val="bg1"/>
                        </a:solidFill>
                        <a:effectLst/>
                        <a:latin typeface="+mj-lt"/>
                        <a:ea typeface="Calibri" panose="020F0502020204030204" pitchFamily="34" charset="0"/>
                        <a:cs typeface="Times New Roman" panose="02020603050405020304" pitchFamily="18" charset="0"/>
                      </a:endParaRPr>
                    </a:p>
                  </a:txBody>
                  <a:tcPr marL="137160" marR="137160" marT="91440" marB="91440">
                    <a:lnL w="6350" cap="flat" cmpd="sng" algn="ctr">
                      <a:solidFill>
                        <a:schemeClr val="tx2"/>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lumMod val="50000"/>
                      </a:schemeClr>
                    </a:solidFill>
                  </a:tcPr>
                </a:tc>
                <a:tc>
                  <a:txBody>
                    <a:bodyPr/>
                    <a:lstStyle/>
                    <a:p>
                      <a:pPr marL="0" marR="0">
                        <a:lnSpc>
                          <a:spcPct val="107000"/>
                        </a:lnSpc>
                        <a:spcBef>
                          <a:spcPts val="0"/>
                        </a:spcBef>
                        <a:spcAft>
                          <a:spcPts val="0"/>
                        </a:spcAft>
                      </a:pPr>
                      <a:r>
                        <a:rPr lang="en-US" sz="2200" dirty="0">
                          <a:solidFill>
                            <a:schemeClr val="bg1"/>
                          </a:solidFill>
                          <a:effectLst/>
                          <a:latin typeface="+mj-lt"/>
                        </a:rPr>
                        <a:t>Target</a:t>
                      </a:r>
                      <a:endParaRPr lang="en-US" sz="2200" b="0" dirty="0">
                        <a:solidFill>
                          <a:schemeClr val="bg1"/>
                        </a:solidFill>
                        <a:effectLst/>
                        <a:latin typeface="+mj-lt"/>
                        <a:ea typeface="Calibri" panose="020F0502020204030204" pitchFamily="34" charset="0"/>
                        <a:cs typeface="Times New Roman" panose="02020603050405020304" pitchFamily="18" charset="0"/>
                      </a:endParaRPr>
                    </a:p>
                  </a:txBody>
                  <a:tcPr marL="137160" marR="137160" marT="91440" marB="91440">
                    <a:lnL w="6350" cap="flat" cmpd="sng" algn="ctr">
                      <a:solidFill>
                        <a:schemeClr val="bg1"/>
                      </a:solidFill>
                      <a:prstDash val="solid"/>
                      <a:round/>
                      <a:headEnd type="none" w="med" len="med"/>
                      <a:tailEnd type="none" w="med" len="med"/>
                    </a:lnL>
                    <a:lnR w="6350" cap="flat" cmpd="sng" algn="ctr">
                      <a:solidFill>
                        <a:schemeClr val="tx2"/>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tx2"/>
                      </a:solidFill>
                      <a:prstDash val="solid"/>
                      <a:round/>
                      <a:headEnd type="none" w="med" len="med"/>
                      <a:tailEnd type="none" w="med" len="med"/>
                    </a:lnB>
                    <a:solidFill>
                      <a:schemeClr val="tx2">
                        <a:lumMod val="50000"/>
                      </a:schemeClr>
                    </a:solidFill>
                  </a:tcPr>
                </a:tc>
                <a:extLst>
                  <a:ext uri="{0D108BD9-81ED-4DB2-BD59-A6C34878D82A}">
                    <a16:rowId xmlns:a16="http://schemas.microsoft.com/office/drawing/2014/main" val="944396381"/>
                  </a:ext>
                </a:extLst>
              </a:tr>
              <a:tr h="351567">
                <a:tc>
                  <a:txBody>
                    <a:bodyPr/>
                    <a:lstStyle/>
                    <a:p>
                      <a:pPr marL="0" marR="0">
                        <a:lnSpc>
                          <a:spcPct val="107000"/>
                        </a:lnSpc>
                        <a:spcBef>
                          <a:spcPts val="0"/>
                        </a:spcBef>
                        <a:spcAft>
                          <a:spcPts val="0"/>
                        </a:spcAft>
                      </a:pPr>
                      <a:r>
                        <a:rPr lang="en-US" sz="2000" dirty="0">
                          <a:solidFill>
                            <a:schemeClr val="tx1"/>
                          </a:solidFill>
                          <a:effectLst/>
                        </a:rPr>
                        <a:t>blobs.contoso.com</a:t>
                      </a:r>
                      <a:endParaRPr lang="en-US" sz="2000" b="0" dirty="0">
                        <a:solidFill>
                          <a:schemeClr val="tx1"/>
                        </a:solidFill>
                        <a:effectLst/>
                        <a:latin typeface="Open Sans" panose="020B0606030504020204"/>
                        <a:ea typeface="Calibri" panose="020F0502020204030204" pitchFamily="34" charset="0"/>
                        <a:cs typeface="Times New Roman" panose="02020603050405020304" pitchFamily="18" charset="0"/>
                      </a:endParaRPr>
                    </a:p>
                  </a:txBody>
                  <a:tcPr marL="137160" marR="137160" marT="91440" marB="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0">
                        <a:lnSpc>
                          <a:spcPct val="107000"/>
                        </a:lnSpc>
                        <a:spcBef>
                          <a:spcPts val="0"/>
                        </a:spcBef>
                        <a:spcAft>
                          <a:spcPts val="0"/>
                        </a:spcAft>
                      </a:pPr>
                      <a:r>
                        <a:rPr lang="en-US" sz="2000" dirty="0">
                          <a:solidFill>
                            <a:schemeClr val="tx1"/>
                          </a:solidFill>
                          <a:effectLst/>
                        </a:rPr>
                        <a:t>contosoblobs.blob.core.windows.net</a:t>
                      </a:r>
                      <a:endParaRPr lang="en-US" sz="2000" dirty="0">
                        <a:solidFill>
                          <a:schemeClr val="tx1"/>
                        </a:solidFill>
                        <a:effectLst/>
                        <a:latin typeface="Open Sans" panose="020B0606030504020204"/>
                        <a:ea typeface="Calibri" panose="020F0502020204030204" pitchFamily="34" charset="0"/>
                        <a:cs typeface="Times New Roman" panose="02020603050405020304" pitchFamily="18" charset="0"/>
                      </a:endParaRPr>
                    </a:p>
                  </a:txBody>
                  <a:tcPr marL="137160" marR="137160" marT="91440" marB="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tx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39293230"/>
                  </a:ext>
                </a:extLst>
              </a:tr>
            </a:tbl>
          </a:graphicData>
        </a:graphic>
      </p:graphicFrame>
    </p:spTree>
    <p:extLst>
      <p:ext uri="{BB962C8B-B14F-4D97-AF65-F5344CB8AC3E}">
        <p14:creationId xmlns:p14="http://schemas.microsoft.com/office/powerpoint/2010/main" val="205445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Secure Storage Endpoints</a:t>
            </a:r>
          </a:p>
        </p:txBody>
      </p:sp>
      <p:sp>
        <p:nvSpPr>
          <p:cNvPr id="11" name="Rectangle 10">
            <a:extLst>
              <a:ext uri="{FF2B5EF4-FFF2-40B4-BE49-F238E27FC236}">
                <a16:creationId xmlns:a16="http://schemas.microsoft.com/office/drawing/2014/main" id="{03C59A4D-86EA-44EA-B16E-86E6D9D62629}"/>
              </a:ext>
              <a:ext uri="{C183D7F6-B498-43B3-948B-1728B52AA6E4}">
                <adec:decorative xmlns:adec="http://schemas.microsoft.com/office/drawing/2017/decorative" val="1"/>
              </a:ext>
            </a:extLst>
          </p:cNvPr>
          <p:cNvSpPr/>
          <p:nvPr/>
        </p:nvSpPr>
        <p:spPr bwMode="auto">
          <a:xfrm>
            <a:off x="427038" y="1192213"/>
            <a:ext cx="11582400" cy="3836987"/>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5" descr="A screenshot of the Storage Account Firewalls and Virtual Networks section. vnet01 and subnet01 are configured to access the storage account">
            <a:extLst>
              <a:ext uri="{FF2B5EF4-FFF2-40B4-BE49-F238E27FC236}">
                <a16:creationId xmlns:a16="http://schemas.microsoft.com/office/drawing/2014/main" id="{25403B98-DF54-413A-9EFD-0E44A523962F}"/>
              </a:ext>
            </a:extLst>
          </p:cNvPr>
          <p:cNvPicPr>
            <a:picLocks noChangeAspect="1"/>
          </p:cNvPicPr>
          <p:nvPr/>
        </p:nvPicPr>
        <p:blipFill>
          <a:blip r:embed="rId3"/>
          <a:stretch>
            <a:fillRect/>
          </a:stretch>
        </p:blipFill>
        <p:spPr>
          <a:xfrm>
            <a:off x="573348" y="1502879"/>
            <a:ext cx="11263052" cy="3215655"/>
          </a:xfrm>
          <a:prstGeom prst="rect">
            <a:avLst/>
          </a:prstGeom>
          <a:ln>
            <a:noFill/>
          </a:ln>
        </p:spPr>
      </p:pic>
      <p:sp>
        <p:nvSpPr>
          <p:cNvPr id="12" name="Rectangle 11">
            <a:extLst>
              <a:ext uri="{FF2B5EF4-FFF2-40B4-BE49-F238E27FC236}">
                <a16:creationId xmlns:a16="http://schemas.microsoft.com/office/drawing/2014/main" id="{46E71CD1-F3CC-4D20-85C1-05857C0AC18B}"/>
              </a:ext>
            </a:extLst>
          </p:cNvPr>
          <p:cNvSpPr/>
          <p:nvPr/>
        </p:nvSpPr>
        <p:spPr>
          <a:xfrm>
            <a:off x="427034" y="5177473"/>
            <a:ext cx="5713479" cy="118427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000" dirty="0">
                <a:solidFill>
                  <a:schemeClr val="tx1"/>
                </a:solidFill>
              </a:rPr>
              <a:t>Firewalls and Virtual Networks restrict access to the Storage Account from specific Subnets on Virtual Networks or public IP’s</a:t>
            </a:r>
          </a:p>
        </p:txBody>
      </p:sp>
      <p:sp>
        <p:nvSpPr>
          <p:cNvPr id="13" name="Rectangle 12">
            <a:extLst>
              <a:ext uri="{FF2B5EF4-FFF2-40B4-BE49-F238E27FC236}">
                <a16:creationId xmlns:a16="http://schemas.microsoft.com/office/drawing/2014/main" id="{E7984C8D-AEC1-4762-BB1F-2474A407137D}"/>
              </a:ext>
            </a:extLst>
          </p:cNvPr>
          <p:cNvSpPr/>
          <p:nvPr/>
        </p:nvSpPr>
        <p:spPr>
          <a:xfrm>
            <a:off x="6295955" y="5177473"/>
            <a:ext cx="5713479" cy="118427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000">
                <a:solidFill>
                  <a:schemeClr val="tx1"/>
                </a:solidFill>
              </a:rPr>
              <a:t>Subnets and Virtual Networks must exist</a:t>
            </a:r>
            <a:br>
              <a:rPr lang="en-US" sz="2000">
                <a:solidFill>
                  <a:schemeClr val="tx1"/>
                </a:solidFill>
              </a:rPr>
            </a:br>
            <a:r>
              <a:rPr lang="en-US" sz="2000">
                <a:solidFill>
                  <a:schemeClr val="tx1"/>
                </a:solidFill>
              </a:rPr>
              <a:t>in the same Azure Region or Region Pair</a:t>
            </a:r>
            <a:br>
              <a:rPr lang="en-US" sz="2000">
                <a:solidFill>
                  <a:schemeClr val="tx1"/>
                </a:solidFill>
              </a:rPr>
            </a:br>
            <a:r>
              <a:rPr lang="en-US" sz="2000">
                <a:solidFill>
                  <a:schemeClr val="tx1"/>
                </a:solidFill>
              </a:rPr>
              <a:t>as the Storage Account </a:t>
            </a:r>
          </a:p>
        </p:txBody>
      </p:sp>
    </p:spTree>
    <p:extLst>
      <p:ext uri="{BB962C8B-B14F-4D97-AF65-F5344CB8AC3E}">
        <p14:creationId xmlns:p14="http://schemas.microsoft.com/office/powerpoint/2010/main" val="359580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E5A68-9C1B-490A-B2C1-3410BE0EFA20}"/>
              </a:ext>
            </a:extLst>
          </p:cNvPr>
          <p:cNvSpPr>
            <a:spLocks noGrp="1"/>
          </p:cNvSpPr>
          <p:nvPr>
            <p:ph type="title"/>
          </p:nvPr>
        </p:nvSpPr>
        <p:spPr/>
        <p:txBody>
          <a:bodyPr/>
          <a:lstStyle/>
          <a:p>
            <a:r>
              <a:rPr lang="en-US" dirty="0"/>
              <a:t>Demonstration – Secure a Storage Endpoint</a:t>
            </a:r>
          </a:p>
        </p:txBody>
      </p:sp>
      <p:pic>
        <p:nvPicPr>
          <p:cNvPr id="68" name="Picture 67" descr="Icon of a webpage showing a product symbol">
            <a:extLst>
              <a:ext uri="{FF2B5EF4-FFF2-40B4-BE49-F238E27FC236}">
                <a16:creationId xmlns:a16="http://schemas.microsoft.com/office/drawing/2014/main" id="{B95DA7C9-6773-4A41-9758-D14A1F1CDA6C}"/>
              </a:ext>
            </a:extLst>
          </p:cNvPr>
          <p:cNvPicPr>
            <a:picLocks noChangeAspect="1"/>
          </p:cNvPicPr>
          <p:nvPr/>
        </p:nvPicPr>
        <p:blipFill>
          <a:blip r:embed="rId3"/>
          <a:stretch>
            <a:fillRect/>
          </a:stretch>
        </p:blipFill>
        <p:spPr>
          <a:xfrm>
            <a:off x="433388" y="1461379"/>
            <a:ext cx="859536" cy="859536"/>
          </a:xfrm>
          <a:prstGeom prst="rect">
            <a:avLst/>
          </a:prstGeom>
        </p:spPr>
      </p:pic>
      <p:sp>
        <p:nvSpPr>
          <p:cNvPr id="5" name="TextBox 4">
            <a:extLst>
              <a:ext uri="{FF2B5EF4-FFF2-40B4-BE49-F238E27FC236}">
                <a16:creationId xmlns:a16="http://schemas.microsoft.com/office/drawing/2014/main" id="{76CC0DBD-E4D3-4EA4-AF2E-1DB198220BC9}"/>
              </a:ext>
            </a:extLst>
          </p:cNvPr>
          <p:cNvSpPr txBox="1"/>
          <p:nvPr/>
        </p:nvSpPr>
        <p:spPr>
          <a:xfrm>
            <a:off x="1511300" y="1701504"/>
            <a:ext cx="10498138" cy="369332"/>
          </a:xfrm>
          <a:prstGeom prst="rect">
            <a:avLst/>
          </a:prstGeom>
          <a:noFill/>
        </p:spPr>
        <p:txBody>
          <a:bodyPr wrap="square" lIns="0" tIns="0" rIns="0" bIns="0" rtlCol="0" anchor="ctr">
            <a:spAutoFit/>
          </a:bodyPr>
          <a:lstStyle/>
          <a:p>
            <a:pPr>
              <a:spcBef>
                <a:spcPts val="600"/>
              </a:spcBef>
              <a:spcAft>
                <a:spcPts val="600"/>
              </a:spcAft>
            </a:pPr>
            <a:r>
              <a:rPr lang="en-US" sz="2400"/>
              <a:t>Create a storage account </a:t>
            </a:r>
          </a:p>
        </p:txBody>
      </p:sp>
      <p:cxnSp>
        <p:nvCxnSpPr>
          <p:cNvPr id="18" name="Straight Connector 17">
            <a:extLst>
              <a:ext uri="{FF2B5EF4-FFF2-40B4-BE49-F238E27FC236}">
                <a16:creationId xmlns:a16="http://schemas.microsoft.com/office/drawing/2014/main" id="{06382931-48A8-4237-8F93-8AA0057687AA}"/>
              </a:ext>
              <a:ext uri="{C183D7F6-B498-43B3-948B-1728B52AA6E4}">
                <adec:decorative xmlns:adec="http://schemas.microsoft.com/office/drawing/2017/decorative" val="1"/>
              </a:ext>
            </a:extLst>
          </p:cNvPr>
          <p:cNvCxnSpPr>
            <a:cxnSpLocks/>
          </p:cNvCxnSpPr>
          <p:nvPr/>
        </p:nvCxnSpPr>
        <p:spPr>
          <a:xfrm>
            <a:off x="1514475" y="2405763"/>
            <a:ext cx="1053464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7" name="Picture 66" descr="Icon of a cloud with multiples lines extending from it">
            <a:extLst>
              <a:ext uri="{FF2B5EF4-FFF2-40B4-BE49-F238E27FC236}">
                <a16:creationId xmlns:a16="http://schemas.microsoft.com/office/drawing/2014/main" id="{AFDD0A23-9632-4D68-9CD2-4671B01E38F8}"/>
              </a:ext>
            </a:extLst>
          </p:cNvPr>
          <p:cNvPicPr>
            <a:picLocks noChangeAspect="1"/>
          </p:cNvPicPr>
          <p:nvPr/>
        </p:nvPicPr>
        <p:blipFill>
          <a:blip r:embed="rId4"/>
          <a:stretch>
            <a:fillRect/>
          </a:stretch>
        </p:blipFill>
        <p:spPr>
          <a:xfrm>
            <a:off x="433388" y="2492188"/>
            <a:ext cx="859536" cy="859536"/>
          </a:xfrm>
          <a:prstGeom prst="rect">
            <a:avLst/>
          </a:prstGeom>
        </p:spPr>
      </p:pic>
      <p:sp>
        <p:nvSpPr>
          <p:cNvPr id="7" name="TextBox 6">
            <a:extLst>
              <a:ext uri="{FF2B5EF4-FFF2-40B4-BE49-F238E27FC236}">
                <a16:creationId xmlns:a16="http://schemas.microsoft.com/office/drawing/2014/main" id="{39E5412C-5532-4956-B53E-40BD4FA2BED6}"/>
              </a:ext>
            </a:extLst>
          </p:cNvPr>
          <p:cNvSpPr txBox="1"/>
          <p:nvPr/>
        </p:nvSpPr>
        <p:spPr>
          <a:xfrm>
            <a:off x="1511300" y="2721014"/>
            <a:ext cx="10498138" cy="369332"/>
          </a:xfrm>
          <a:prstGeom prst="rect">
            <a:avLst/>
          </a:prstGeom>
          <a:noFill/>
        </p:spPr>
        <p:txBody>
          <a:bodyPr wrap="square" lIns="0" tIns="0" rIns="0" bIns="0" rtlCol="0" anchor="ctr">
            <a:spAutoFit/>
          </a:bodyPr>
          <a:lstStyle/>
          <a:p>
            <a:pPr>
              <a:spcBef>
                <a:spcPts val="612"/>
              </a:spcBef>
            </a:pPr>
            <a:r>
              <a:rPr lang="en-US" sz="2400"/>
              <a:t>Upload a file to the storage account</a:t>
            </a:r>
          </a:p>
        </p:txBody>
      </p:sp>
      <p:cxnSp>
        <p:nvCxnSpPr>
          <p:cNvPr id="19" name="Straight Connector 18">
            <a:extLst>
              <a:ext uri="{FF2B5EF4-FFF2-40B4-BE49-F238E27FC236}">
                <a16:creationId xmlns:a16="http://schemas.microsoft.com/office/drawing/2014/main" id="{CFA1EFB4-D17A-43DC-8EA1-44582CF35333}"/>
              </a:ext>
              <a:ext uri="{C183D7F6-B498-43B3-948B-1728B52AA6E4}">
                <adec:decorative xmlns:adec="http://schemas.microsoft.com/office/drawing/2017/decorative" val="1"/>
              </a:ext>
            </a:extLst>
          </p:cNvPr>
          <p:cNvCxnSpPr>
            <a:cxnSpLocks/>
          </p:cNvCxnSpPr>
          <p:nvPr/>
        </p:nvCxnSpPr>
        <p:spPr>
          <a:xfrm>
            <a:off x="1514475" y="3436572"/>
            <a:ext cx="1053464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6" name="Picture 65" descr="Icon of a wave connected by circles and lines at both end">
            <a:extLst>
              <a:ext uri="{FF2B5EF4-FFF2-40B4-BE49-F238E27FC236}">
                <a16:creationId xmlns:a16="http://schemas.microsoft.com/office/drawing/2014/main" id="{DE86A5EE-832F-4F22-B738-78B2B8A7EAB8}"/>
              </a:ext>
            </a:extLst>
          </p:cNvPr>
          <p:cNvPicPr>
            <a:picLocks noChangeAspect="1"/>
          </p:cNvPicPr>
          <p:nvPr/>
        </p:nvPicPr>
        <p:blipFill>
          <a:blip r:embed="rId5"/>
          <a:stretch>
            <a:fillRect/>
          </a:stretch>
        </p:blipFill>
        <p:spPr>
          <a:xfrm>
            <a:off x="433388" y="3522997"/>
            <a:ext cx="859536" cy="859536"/>
          </a:xfrm>
          <a:prstGeom prst="rect">
            <a:avLst/>
          </a:prstGeom>
        </p:spPr>
      </p:pic>
      <p:sp>
        <p:nvSpPr>
          <p:cNvPr id="9" name="TextBox 8">
            <a:extLst>
              <a:ext uri="{FF2B5EF4-FFF2-40B4-BE49-F238E27FC236}">
                <a16:creationId xmlns:a16="http://schemas.microsoft.com/office/drawing/2014/main" id="{5CAE7011-FDDA-471D-A433-28A4DB331515}"/>
              </a:ext>
            </a:extLst>
          </p:cNvPr>
          <p:cNvSpPr txBox="1"/>
          <p:nvPr/>
        </p:nvSpPr>
        <p:spPr>
          <a:xfrm>
            <a:off x="1511300" y="3758797"/>
            <a:ext cx="10498138" cy="369332"/>
          </a:xfrm>
          <a:prstGeom prst="rect">
            <a:avLst/>
          </a:prstGeom>
          <a:noFill/>
        </p:spPr>
        <p:txBody>
          <a:bodyPr wrap="square" lIns="0" tIns="0" rIns="0" bIns="0" rtlCol="0" anchor="ctr">
            <a:spAutoFit/>
          </a:bodyPr>
          <a:lstStyle/>
          <a:p>
            <a:pPr>
              <a:spcBef>
                <a:spcPts val="612"/>
              </a:spcBef>
              <a:spcAft>
                <a:spcPts val="600"/>
              </a:spcAft>
            </a:pPr>
            <a:r>
              <a:rPr lang="en-US" sz="2400"/>
              <a:t>Create a subnet service endpoint</a:t>
            </a:r>
          </a:p>
        </p:txBody>
      </p:sp>
      <p:cxnSp>
        <p:nvCxnSpPr>
          <p:cNvPr id="20" name="Straight Connector 19">
            <a:extLst>
              <a:ext uri="{FF2B5EF4-FFF2-40B4-BE49-F238E27FC236}">
                <a16:creationId xmlns:a16="http://schemas.microsoft.com/office/drawing/2014/main" id="{BA014C28-979A-4E62-8414-5C4621363A8A}"/>
              </a:ext>
              <a:ext uri="{C183D7F6-B498-43B3-948B-1728B52AA6E4}">
                <adec:decorative xmlns:adec="http://schemas.microsoft.com/office/drawing/2017/decorative" val="1"/>
              </a:ext>
            </a:extLst>
          </p:cNvPr>
          <p:cNvCxnSpPr>
            <a:cxnSpLocks/>
          </p:cNvCxnSpPr>
          <p:nvPr/>
        </p:nvCxnSpPr>
        <p:spPr>
          <a:xfrm>
            <a:off x="1514475" y="4467381"/>
            <a:ext cx="1053464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8" name="Picture 37" descr="Icon of a screen with line charts">
            <a:extLst>
              <a:ext uri="{FF2B5EF4-FFF2-40B4-BE49-F238E27FC236}">
                <a16:creationId xmlns:a16="http://schemas.microsoft.com/office/drawing/2014/main" id="{27280215-5271-4AE6-A3DA-A92340D64B81}"/>
              </a:ext>
            </a:extLst>
          </p:cNvPr>
          <p:cNvPicPr>
            <a:picLocks noChangeAspect="1"/>
          </p:cNvPicPr>
          <p:nvPr/>
        </p:nvPicPr>
        <p:blipFill>
          <a:blip r:embed="rId6"/>
          <a:stretch>
            <a:fillRect/>
          </a:stretch>
        </p:blipFill>
        <p:spPr>
          <a:xfrm>
            <a:off x="433388" y="4553806"/>
            <a:ext cx="859536" cy="859536"/>
          </a:xfrm>
          <a:prstGeom prst="rect">
            <a:avLst/>
          </a:prstGeom>
        </p:spPr>
      </p:pic>
      <p:sp>
        <p:nvSpPr>
          <p:cNvPr id="11" name="TextBox 10">
            <a:extLst>
              <a:ext uri="{FF2B5EF4-FFF2-40B4-BE49-F238E27FC236}">
                <a16:creationId xmlns:a16="http://schemas.microsoft.com/office/drawing/2014/main" id="{5B291D62-B5F0-4F95-9B1F-679987199A64}"/>
              </a:ext>
            </a:extLst>
          </p:cNvPr>
          <p:cNvSpPr txBox="1"/>
          <p:nvPr/>
        </p:nvSpPr>
        <p:spPr>
          <a:xfrm>
            <a:off x="1511300" y="4790810"/>
            <a:ext cx="10498138" cy="369332"/>
          </a:xfrm>
          <a:prstGeom prst="rect">
            <a:avLst/>
          </a:prstGeom>
          <a:noFill/>
        </p:spPr>
        <p:txBody>
          <a:bodyPr wrap="square" lIns="0" tIns="0" rIns="0" bIns="0" rtlCol="0" anchor="ctr">
            <a:spAutoFit/>
          </a:bodyPr>
          <a:lstStyle/>
          <a:p>
            <a:pPr>
              <a:spcBef>
                <a:spcPts val="612"/>
              </a:spcBef>
              <a:spcAft>
                <a:spcPts val="600"/>
              </a:spcAft>
            </a:pPr>
            <a:r>
              <a:rPr lang="en-US" sz="2400"/>
              <a:t>Secure the storage to the service endpoint</a:t>
            </a:r>
          </a:p>
        </p:txBody>
      </p:sp>
      <p:cxnSp>
        <p:nvCxnSpPr>
          <p:cNvPr id="21" name="Straight Connector 20">
            <a:extLst>
              <a:ext uri="{FF2B5EF4-FFF2-40B4-BE49-F238E27FC236}">
                <a16:creationId xmlns:a16="http://schemas.microsoft.com/office/drawing/2014/main" id="{77364A9F-5767-4C95-8561-A78CAC71B98B}"/>
              </a:ext>
              <a:ext uri="{C183D7F6-B498-43B3-948B-1728B52AA6E4}">
                <adec:decorative xmlns:adec="http://schemas.microsoft.com/office/drawing/2017/decorative" val="1"/>
              </a:ext>
            </a:extLst>
          </p:cNvPr>
          <p:cNvCxnSpPr>
            <a:cxnSpLocks/>
          </p:cNvCxnSpPr>
          <p:nvPr/>
        </p:nvCxnSpPr>
        <p:spPr>
          <a:xfrm>
            <a:off x="1514475" y="5498190"/>
            <a:ext cx="1053464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7" name="Picture 36" descr="Icon of a magnifying glass">
            <a:extLst>
              <a:ext uri="{FF2B5EF4-FFF2-40B4-BE49-F238E27FC236}">
                <a16:creationId xmlns:a16="http://schemas.microsoft.com/office/drawing/2014/main" id="{0030EC6D-4C14-4388-9802-6D234A2EEC6F}"/>
              </a:ext>
            </a:extLst>
          </p:cNvPr>
          <p:cNvPicPr>
            <a:picLocks noChangeAspect="1"/>
          </p:cNvPicPr>
          <p:nvPr/>
        </p:nvPicPr>
        <p:blipFill>
          <a:blip r:embed="rId7"/>
          <a:stretch>
            <a:fillRect/>
          </a:stretch>
        </p:blipFill>
        <p:spPr>
          <a:xfrm>
            <a:off x="433388" y="5584614"/>
            <a:ext cx="859536" cy="859536"/>
          </a:xfrm>
          <a:prstGeom prst="rect">
            <a:avLst/>
          </a:prstGeom>
        </p:spPr>
      </p:pic>
      <p:sp>
        <p:nvSpPr>
          <p:cNvPr id="13" name="TextBox 12">
            <a:extLst>
              <a:ext uri="{FF2B5EF4-FFF2-40B4-BE49-F238E27FC236}">
                <a16:creationId xmlns:a16="http://schemas.microsoft.com/office/drawing/2014/main" id="{ECAA566C-6F6A-4F4E-95E2-53E4748720C3}"/>
              </a:ext>
            </a:extLst>
          </p:cNvPr>
          <p:cNvSpPr txBox="1"/>
          <p:nvPr/>
        </p:nvSpPr>
        <p:spPr>
          <a:xfrm>
            <a:off x="1511300" y="5825707"/>
            <a:ext cx="10498138" cy="369332"/>
          </a:xfrm>
          <a:prstGeom prst="rect">
            <a:avLst/>
          </a:prstGeom>
          <a:noFill/>
        </p:spPr>
        <p:txBody>
          <a:bodyPr wrap="square" lIns="0" tIns="0" rIns="0" bIns="0" rtlCol="0" anchor="ctr">
            <a:spAutoFit/>
          </a:bodyPr>
          <a:lstStyle/>
          <a:p>
            <a:pPr>
              <a:spcBef>
                <a:spcPts val="612"/>
              </a:spcBef>
              <a:spcAft>
                <a:spcPts val="600"/>
              </a:spcAft>
            </a:pPr>
            <a:r>
              <a:rPr lang="en-US" sz="2400"/>
              <a:t>Test the storage endpoint</a:t>
            </a:r>
          </a:p>
        </p:txBody>
      </p:sp>
    </p:spTree>
    <p:extLst>
      <p:ext uri="{BB962C8B-B14F-4D97-AF65-F5344CB8AC3E}">
        <p14:creationId xmlns:p14="http://schemas.microsoft.com/office/powerpoint/2010/main" val="96301327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Storage Accounts</a:t>
            </a:r>
          </a:p>
        </p:txBody>
      </p:sp>
      <p:sp>
        <p:nvSpPr>
          <p:cNvPr id="4" name="Rectangle 3">
            <a:extLst>
              <a:ext uri="{FF2B5EF4-FFF2-40B4-BE49-F238E27FC236}">
                <a16:creationId xmlns:a16="http://schemas.microsoft.com/office/drawing/2014/main" id="{34B43002-5BAE-4E86-8154-24B59A547A5E}"/>
              </a:ext>
            </a:extLst>
          </p:cNvPr>
          <p:cNvSpPr/>
          <p:nvPr/>
        </p:nvSpPr>
        <p:spPr bwMode="auto">
          <a:xfrm>
            <a:off x="427039" y="1192213"/>
            <a:ext cx="4297362"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5" name="Rectangle 4">
            <a:extLst>
              <a:ext uri="{FF2B5EF4-FFF2-40B4-BE49-F238E27FC236}">
                <a16:creationId xmlns:a16="http://schemas.microsoft.com/office/drawing/2014/main" id="{CFB72100-5634-436B-ADEE-79462BD576BD}"/>
              </a:ext>
            </a:extLst>
          </p:cNvPr>
          <p:cNvSpPr/>
          <p:nvPr/>
        </p:nvSpPr>
        <p:spPr bwMode="auto">
          <a:xfrm>
            <a:off x="4876801" y="1192213"/>
            <a:ext cx="7137400"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bg1"/>
                </a:solidFill>
                <a:latin typeface="+mj-lt"/>
              </a:rPr>
              <a:t>Microsoft Learn Modules (docs.microsoft.com/Learn)</a:t>
            </a:r>
          </a:p>
        </p:txBody>
      </p:sp>
      <p:sp>
        <p:nvSpPr>
          <p:cNvPr id="20" name="Rectangle 19">
            <a:extLst>
              <a:ext uri="{FF2B5EF4-FFF2-40B4-BE49-F238E27FC236}">
                <a16:creationId xmlns:a16="http://schemas.microsoft.com/office/drawing/2014/main" id="{E97F4EA7-296C-4D6C-822A-7BCC364625B3}"/>
              </a:ext>
            </a:extLst>
          </p:cNvPr>
          <p:cNvSpPr/>
          <p:nvPr/>
        </p:nvSpPr>
        <p:spPr>
          <a:xfrm>
            <a:off x="4876801" y="1889125"/>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a:solidFill>
                  <a:schemeClr val="tx1"/>
                </a:solidFill>
              </a:rPr>
              <a:t>Create an Azure storage account</a:t>
            </a:r>
            <a:endParaRPr lang="en-IN" sz="2000">
              <a:solidFill>
                <a:schemeClr val="tx1"/>
              </a:solidFill>
            </a:endParaRPr>
          </a:p>
        </p:txBody>
      </p:sp>
      <p:cxnSp>
        <p:nvCxnSpPr>
          <p:cNvPr id="18" name="Straight Connector 17">
            <a:extLst>
              <a:ext uri="{FF2B5EF4-FFF2-40B4-BE49-F238E27FC236}">
                <a16:creationId xmlns:a16="http://schemas.microsoft.com/office/drawing/2014/main" id="{95C693E9-8739-454E-9717-EEF74A0FE504}"/>
              </a:ext>
              <a:ext uri="{C183D7F6-B498-43B3-948B-1728B52AA6E4}">
                <adec:decorative xmlns:adec="http://schemas.microsoft.com/office/drawing/2017/decorative" val="1"/>
              </a:ext>
            </a:extLst>
          </p:cNvPr>
          <p:cNvCxnSpPr>
            <a:cxnSpLocks/>
          </p:cNvCxnSpPr>
          <p:nvPr/>
        </p:nvCxnSpPr>
        <p:spPr>
          <a:xfrm>
            <a:off x="4876800" y="2408168"/>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F7FAD81C-DB98-41AA-B91D-DF659FD9A78C}"/>
              </a:ext>
            </a:extLst>
          </p:cNvPr>
          <p:cNvSpPr/>
          <p:nvPr/>
        </p:nvSpPr>
        <p:spPr>
          <a:xfrm>
            <a:off x="4860431" y="2500055"/>
            <a:ext cx="7137400" cy="75895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Make your application storage highly available with read-access geo-redundant storage</a:t>
            </a:r>
            <a:endParaRPr lang="en-IN" sz="2000" dirty="0">
              <a:solidFill>
                <a:schemeClr val="tx1"/>
              </a:solidFill>
            </a:endParaRPr>
          </a:p>
        </p:txBody>
      </p:sp>
      <p:cxnSp>
        <p:nvCxnSpPr>
          <p:cNvPr id="36" name="Straight Connector 35">
            <a:extLst>
              <a:ext uri="{FF2B5EF4-FFF2-40B4-BE49-F238E27FC236}">
                <a16:creationId xmlns:a16="http://schemas.microsoft.com/office/drawing/2014/main" id="{4BC39634-B1AD-4A63-A42E-A18F68BBD147}"/>
              </a:ext>
              <a:ext uri="{C183D7F6-B498-43B3-948B-1728B52AA6E4}">
                <adec:decorative xmlns:adec="http://schemas.microsoft.com/office/drawing/2017/decorative" val="1"/>
              </a:ext>
            </a:extLst>
          </p:cNvPr>
          <p:cNvCxnSpPr>
            <a:cxnSpLocks/>
          </p:cNvCxnSpPr>
          <p:nvPr/>
        </p:nvCxnSpPr>
        <p:spPr>
          <a:xfrm>
            <a:off x="4860430" y="3309100"/>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E2DE9BE9-6BDB-43E7-A149-500B14863DF9}"/>
              </a:ext>
            </a:extLst>
          </p:cNvPr>
          <p:cNvSpPr/>
          <p:nvPr/>
        </p:nvSpPr>
        <p:spPr>
          <a:xfrm>
            <a:off x="4876801" y="3309097"/>
            <a:ext cx="7137400" cy="75895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Provide disaster recovery by replicating storage data across regions and failing over to secondary locations</a:t>
            </a:r>
            <a:endParaRPr lang="en-IN" sz="2000" dirty="0">
              <a:solidFill>
                <a:schemeClr val="tx1"/>
              </a:solidFill>
            </a:endParaRPr>
          </a:p>
        </p:txBody>
      </p:sp>
      <p:pic>
        <p:nvPicPr>
          <p:cNvPr id="3" name="Picture 2">
            <a:extLst>
              <a:ext uri="{FF2B5EF4-FFF2-40B4-BE49-F238E27FC236}">
                <a16:creationId xmlns:a16="http://schemas.microsoft.com/office/drawing/2014/main" id="{CB2B84FB-B133-4DB1-BB8D-D6FF571CBCD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89197" y="2473000"/>
            <a:ext cx="1494645" cy="2173707"/>
          </a:xfrm>
          <a:prstGeom prst="rect">
            <a:avLst/>
          </a:prstGeom>
        </p:spPr>
      </p:pic>
      <p:cxnSp>
        <p:nvCxnSpPr>
          <p:cNvPr id="6" name="Straight Connector 5">
            <a:extLst>
              <a:ext uri="{FF2B5EF4-FFF2-40B4-BE49-F238E27FC236}">
                <a16:creationId xmlns:a16="http://schemas.microsoft.com/office/drawing/2014/main" id="{96A682C6-B0FD-4C8A-B5C5-40353C7D35E4}"/>
              </a:ext>
              <a:ext uri="{C183D7F6-B498-43B3-948B-1728B52AA6E4}">
                <adec:decorative xmlns:adec="http://schemas.microsoft.com/office/drawing/2017/decorative" val="1"/>
              </a:ext>
            </a:extLst>
          </p:cNvPr>
          <p:cNvCxnSpPr>
            <a:cxnSpLocks/>
          </p:cNvCxnSpPr>
          <p:nvPr/>
        </p:nvCxnSpPr>
        <p:spPr>
          <a:xfrm>
            <a:off x="4893170" y="4068049"/>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890828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02: Configure Blob Storage</a:t>
            </a:r>
          </a:p>
        </p:txBody>
      </p:sp>
      <p:pic>
        <p:nvPicPr>
          <p:cNvPr id="3" name="Picture 2" descr="Icon of four servers">
            <a:extLst>
              <a:ext uri="{FF2B5EF4-FFF2-40B4-BE49-F238E27FC236}">
                <a16:creationId xmlns:a16="http://schemas.microsoft.com/office/drawing/2014/main" id="{487C9B61-3F36-45FA-9B29-7029F00F513C}"/>
              </a:ext>
            </a:extLst>
          </p:cNvPr>
          <p:cNvPicPr>
            <a:picLocks noChangeAspect="1"/>
          </p:cNvPicPr>
          <p:nvPr/>
        </p:nvPicPr>
        <p:blipFill>
          <a:blip r:embed="rId2"/>
          <a:stretch>
            <a:fillRect/>
          </a:stretch>
        </p:blipFill>
        <p:spPr>
          <a:xfrm>
            <a:off x="10260834" y="2965039"/>
            <a:ext cx="1251716" cy="1175161"/>
          </a:xfrm>
          <a:prstGeom prst="rect">
            <a:avLst/>
          </a:prstGeom>
        </p:spPr>
      </p:pic>
    </p:spTree>
    <p:extLst>
      <p:ext uri="{BB962C8B-B14F-4D97-AF65-F5344CB8AC3E}">
        <p14:creationId xmlns:p14="http://schemas.microsoft.com/office/powerpoint/2010/main" val="102134841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6AA0-8232-4708-9EE0-515ECB8BDAEF}"/>
              </a:ext>
            </a:extLst>
          </p:cNvPr>
          <p:cNvSpPr>
            <a:spLocks noGrp="1"/>
          </p:cNvSpPr>
          <p:nvPr>
            <p:ph type="title"/>
          </p:nvPr>
        </p:nvSpPr>
        <p:spPr>
          <a:xfrm>
            <a:off x="465139" y="2881710"/>
            <a:ext cx="2210328" cy="1231106"/>
          </a:xfrm>
        </p:spPr>
        <p:txBody>
          <a:bodyPr/>
          <a:lstStyle/>
          <a:p>
            <a:r>
              <a:rPr lang="en-US" dirty="0"/>
              <a:t>Configure Blob Storage Introduction</a:t>
            </a:r>
          </a:p>
        </p:txBody>
      </p:sp>
      <p:sp>
        <p:nvSpPr>
          <p:cNvPr id="6" name="TextBox 5">
            <a:extLst>
              <a:ext uri="{FF2B5EF4-FFF2-40B4-BE49-F238E27FC236}">
                <a16:creationId xmlns:a16="http://schemas.microsoft.com/office/drawing/2014/main" id="{8D4688DA-0901-4029-82F8-A71FFA958C05}"/>
              </a:ext>
            </a:extLst>
          </p:cNvPr>
          <p:cNvSpPr txBox="1"/>
          <p:nvPr/>
        </p:nvSpPr>
        <p:spPr>
          <a:xfrm>
            <a:off x="4676033" y="350109"/>
            <a:ext cx="7295303" cy="6148286"/>
          </a:xfrm>
          <a:prstGeom prst="rect">
            <a:avLst/>
          </a:prstGeom>
          <a:noFill/>
        </p:spPr>
        <p:txBody>
          <a:bodyPr wrap="square" lIns="0" tIns="0" rIns="0" bIns="0" rtlCol="0">
            <a:spAutoFit/>
          </a:bodyPr>
          <a:lstStyle/>
          <a:p>
            <a:pPr>
              <a:lnSpc>
                <a:spcPct val="150000"/>
              </a:lnSpc>
              <a:spcAft>
                <a:spcPts val="1000"/>
              </a:spcAft>
            </a:pPr>
            <a:r>
              <a:rPr lang="en-US" sz="2400" dirty="0"/>
              <a:t>Implement Blob Storage</a:t>
            </a:r>
          </a:p>
          <a:p>
            <a:pPr>
              <a:lnSpc>
                <a:spcPct val="150000"/>
              </a:lnSpc>
              <a:spcAft>
                <a:spcPts val="1000"/>
              </a:spcAft>
            </a:pPr>
            <a:r>
              <a:rPr lang="en-US" sz="2400" dirty="0"/>
              <a:t>Create Blob Containers</a:t>
            </a:r>
          </a:p>
          <a:p>
            <a:pPr>
              <a:lnSpc>
                <a:spcPct val="150000"/>
              </a:lnSpc>
              <a:spcAft>
                <a:spcPts val="1000"/>
              </a:spcAft>
            </a:pPr>
            <a:r>
              <a:rPr lang="en-US" sz="2400" dirty="0"/>
              <a:t>Create Blob Access Tiers</a:t>
            </a:r>
          </a:p>
          <a:p>
            <a:pPr>
              <a:lnSpc>
                <a:spcPct val="150000"/>
              </a:lnSpc>
              <a:spcAft>
                <a:spcPts val="1000"/>
              </a:spcAft>
            </a:pPr>
            <a:r>
              <a:rPr lang="en-US" sz="2400" dirty="0"/>
              <a:t>Add Blob Lifecycle Management Rules</a:t>
            </a:r>
          </a:p>
          <a:p>
            <a:pPr>
              <a:lnSpc>
                <a:spcPct val="150000"/>
              </a:lnSpc>
              <a:spcAft>
                <a:spcPts val="1000"/>
              </a:spcAft>
            </a:pPr>
            <a:r>
              <a:rPr lang="en-US" sz="2400" dirty="0"/>
              <a:t>Determine Blob Object Replication</a:t>
            </a:r>
          </a:p>
          <a:p>
            <a:pPr>
              <a:lnSpc>
                <a:spcPct val="150000"/>
              </a:lnSpc>
              <a:spcAft>
                <a:spcPts val="1000"/>
              </a:spcAft>
            </a:pPr>
            <a:r>
              <a:rPr lang="en-US" sz="2400" dirty="0"/>
              <a:t>Upload Blobs</a:t>
            </a:r>
          </a:p>
          <a:p>
            <a:pPr>
              <a:lnSpc>
                <a:spcPct val="150000"/>
              </a:lnSpc>
              <a:spcAft>
                <a:spcPts val="1000"/>
              </a:spcAft>
            </a:pPr>
            <a:r>
              <a:rPr lang="en-US" sz="2400" dirty="0"/>
              <a:t>Understand Storage Pricing</a:t>
            </a:r>
          </a:p>
          <a:p>
            <a:pPr>
              <a:lnSpc>
                <a:spcPct val="150000"/>
              </a:lnSpc>
              <a:spcAft>
                <a:spcPts val="1000"/>
              </a:spcAft>
            </a:pPr>
            <a:r>
              <a:rPr lang="en-US" sz="2400" dirty="0"/>
              <a:t>Demonstration – Blob Storage</a:t>
            </a:r>
          </a:p>
          <a:p>
            <a:pPr>
              <a:lnSpc>
                <a:spcPct val="150000"/>
              </a:lnSpc>
              <a:spcAft>
                <a:spcPts val="1000"/>
              </a:spcAft>
            </a:pPr>
            <a:r>
              <a:rPr lang="en-US" sz="2400" dirty="0"/>
              <a:t>Summary and Resources </a:t>
            </a:r>
          </a:p>
        </p:txBody>
      </p:sp>
      <p:grpSp>
        <p:nvGrpSpPr>
          <p:cNvPr id="5" name="Group 4">
            <a:extLst>
              <a:ext uri="{FF2B5EF4-FFF2-40B4-BE49-F238E27FC236}">
                <a16:creationId xmlns:a16="http://schemas.microsoft.com/office/drawing/2014/main" id="{4D26DDAD-B19A-45C9-AD4E-91F8F6C97762}"/>
              </a:ext>
              <a:ext uri="{C183D7F6-B498-43B3-948B-1728B52AA6E4}">
                <adec:decorative xmlns:adec="http://schemas.microsoft.com/office/drawing/2017/decorative" val="1"/>
              </a:ext>
            </a:extLst>
          </p:cNvPr>
          <p:cNvGrpSpPr/>
          <p:nvPr/>
        </p:nvGrpSpPr>
        <p:grpSpPr>
          <a:xfrm>
            <a:off x="3850429" y="433096"/>
            <a:ext cx="607271" cy="5831972"/>
            <a:chOff x="3850429" y="433096"/>
            <a:chExt cx="607271" cy="5831972"/>
          </a:xfrm>
        </p:grpSpPr>
        <p:pic>
          <p:nvPicPr>
            <p:cNvPr id="96" name="Picture 95">
              <a:extLst>
                <a:ext uri="{FF2B5EF4-FFF2-40B4-BE49-F238E27FC236}">
                  <a16:creationId xmlns:a16="http://schemas.microsoft.com/office/drawing/2014/main" id="{DADDEC9C-1E9D-455A-8C06-B6CF6ED3E31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50431" y="433096"/>
              <a:ext cx="607269" cy="550805"/>
            </a:xfrm>
            <a:prstGeom prst="rect">
              <a:avLst/>
            </a:prstGeom>
          </p:spPr>
        </p:pic>
        <p:pic>
          <p:nvPicPr>
            <p:cNvPr id="95" name="Picture 94">
              <a:extLst>
                <a:ext uri="{FF2B5EF4-FFF2-40B4-BE49-F238E27FC236}">
                  <a16:creationId xmlns:a16="http://schemas.microsoft.com/office/drawing/2014/main" id="{DBB878F9-EAA3-4C8D-A10D-B9F109D7FDB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50431" y="1101465"/>
              <a:ext cx="607269" cy="550805"/>
            </a:xfrm>
            <a:prstGeom prst="rect">
              <a:avLst/>
            </a:prstGeom>
          </p:spPr>
        </p:pic>
        <p:pic>
          <p:nvPicPr>
            <p:cNvPr id="94" name="Picture 93">
              <a:extLst>
                <a:ext uri="{FF2B5EF4-FFF2-40B4-BE49-F238E27FC236}">
                  <a16:creationId xmlns:a16="http://schemas.microsoft.com/office/drawing/2014/main" id="{352BC4D4-2142-49C1-8C24-2CC2299C24D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850431" y="1769834"/>
              <a:ext cx="607269" cy="549718"/>
            </a:xfrm>
            <a:prstGeom prst="rect">
              <a:avLst/>
            </a:prstGeom>
          </p:spPr>
        </p:pic>
        <p:pic>
          <p:nvPicPr>
            <p:cNvPr id="93" name="Picture 92">
              <a:extLst>
                <a:ext uri="{FF2B5EF4-FFF2-40B4-BE49-F238E27FC236}">
                  <a16:creationId xmlns:a16="http://schemas.microsoft.com/office/drawing/2014/main" id="{ABA99E7A-D55E-4F02-8D6A-693525AE10F6}"/>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3850430" y="3105485"/>
              <a:ext cx="607269" cy="550805"/>
            </a:xfrm>
            <a:prstGeom prst="rect">
              <a:avLst/>
            </a:prstGeom>
          </p:spPr>
        </p:pic>
        <p:pic>
          <p:nvPicPr>
            <p:cNvPr id="92" name="Picture 91">
              <a:extLst>
                <a:ext uri="{FF2B5EF4-FFF2-40B4-BE49-F238E27FC236}">
                  <a16:creationId xmlns:a16="http://schemas.microsoft.com/office/drawing/2014/main" id="{38666623-DBE6-4DFC-BEBF-F397CEAB6E44}"/>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3850431" y="3773854"/>
              <a:ext cx="607269" cy="549718"/>
            </a:xfrm>
            <a:prstGeom prst="rect">
              <a:avLst/>
            </a:prstGeom>
          </p:spPr>
        </p:pic>
        <p:pic>
          <p:nvPicPr>
            <p:cNvPr id="91" name="Picture 90">
              <a:extLst>
                <a:ext uri="{FF2B5EF4-FFF2-40B4-BE49-F238E27FC236}">
                  <a16:creationId xmlns:a16="http://schemas.microsoft.com/office/drawing/2014/main" id="{5AFDD424-A6EC-4642-A9BF-7B75433ADB70}"/>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3850431" y="4441136"/>
              <a:ext cx="607269" cy="550805"/>
            </a:xfrm>
            <a:prstGeom prst="rect">
              <a:avLst/>
            </a:prstGeom>
          </p:spPr>
        </p:pic>
        <p:pic>
          <p:nvPicPr>
            <p:cNvPr id="90" name="Picture 89">
              <a:extLst>
                <a:ext uri="{FF2B5EF4-FFF2-40B4-BE49-F238E27FC236}">
                  <a16:creationId xmlns:a16="http://schemas.microsoft.com/office/drawing/2014/main" id="{69CA7E6E-D4C5-4F0E-80AA-8A51217507DF}"/>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3850430" y="5109505"/>
              <a:ext cx="607269" cy="549718"/>
            </a:xfrm>
            <a:prstGeom prst="rect">
              <a:avLst/>
            </a:prstGeom>
          </p:spPr>
        </p:pic>
        <p:pic>
          <p:nvPicPr>
            <p:cNvPr id="4" name="Picture 3">
              <a:extLst>
                <a:ext uri="{FF2B5EF4-FFF2-40B4-BE49-F238E27FC236}">
                  <a16:creationId xmlns:a16="http://schemas.microsoft.com/office/drawing/2014/main" id="{EA5279D7-8213-4E63-864D-C63D929D91F1}"/>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3850430" y="2437116"/>
              <a:ext cx="607269" cy="550805"/>
            </a:xfrm>
            <a:prstGeom prst="rect">
              <a:avLst/>
            </a:prstGeom>
          </p:spPr>
        </p:pic>
        <p:grpSp>
          <p:nvGrpSpPr>
            <p:cNvPr id="12" name="Group 11">
              <a:extLst>
                <a:ext uri="{FF2B5EF4-FFF2-40B4-BE49-F238E27FC236}">
                  <a16:creationId xmlns:a16="http://schemas.microsoft.com/office/drawing/2014/main" id="{27B63394-8B4F-42D7-B4D9-B2E8E642F6A6}"/>
                </a:ext>
              </a:extLst>
            </p:cNvPr>
            <p:cNvGrpSpPr/>
            <p:nvPr/>
          </p:nvGrpSpPr>
          <p:grpSpPr>
            <a:xfrm>
              <a:off x="3850429" y="5776788"/>
              <a:ext cx="607270" cy="488280"/>
              <a:chOff x="10493727" y="629664"/>
              <a:chExt cx="519000" cy="503150"/>
            </a:xfrm>
          </p:grpSpPr>
          <p:pic>
            <p:nvPicPr>
              <p:cNvPr id="13" name="Picture 12">
                <a:extLst>
                  <a:ext uri="{FF2B5EF4-FFF2-40B4-BE49-F238E27FC236}">
                    <a16:creationId xmlns:a16="http://schemas.microsoft.com/office/drawing/2014/main" id="{72CCE29A-492B-443B-BC79-93D478FF8EA1}"/>
                  </a:ext>
                </a:extLst>
              </p:cNvPr>
              <p:cNvPicPr>
                <a:picLocks noChangeAspect="1"/>
              </p:cNvPicPr>
              <p:nvPr/>
            </p:nvPicPr>
            <p:blipFill>
              <a:blip r:embed="rId11"/>
              <a:stretch>
                <a:fillRect/>
              </a:stretch>
            </p:blipFill>
            <p:spPr>
              <a:xfrm>
                <a:off x="10493727" y="629664"/>
                <a:ext cx="519000" cy="503150"/>
              </a:xfrm>
              <a:prstGeom prst="rect">
                <a:avLst/>
              </a:prstGeom>
            </p:spPr>
          </p:pic>
          <p:grpSp>
            <p:nvGrpSpPr>
              <p:cNvPr id="14" name="Group 13">
                <a:extLst>
                  <a:ext uri="{FF2B5EF4-FFF2-40B4-BE49-F238E27FC236}">
                    <a16:creationId xmlns:a16="http://schemas.microsoft.com/office/drawing/2014/main" id="{0FC4E322-9196-4706-A7E2-C7AC80C912C7}"/>
                  </a:ext>
                </a:extLst>
              </p:cNvPr>
              <p:cNvGrpSpPr/>
              <p:nvPr/>
            </p:nvGrpSpPr>
            <p:grpSpPr>
              <a:xfrm>
                <a:off x="10604345" y="727773"/>
                <a:ext cx="297764" cy="272864"/>
                <a:chOff x="3876178" y="3413953"/>
                <a:chExt cx="297764" cy="255320"/>
              </a:xfrm>
            </p:grpSpPr>
            <p:sp>
              <p:nvSpPr>
                <p:cNvPr id="15" name="Freeform: Shape 14">
                  <a:extLst>
                    <a:ext uri="{FF2B5EF4-FFF2-40B4-BE49-F238E27FC236}">
                      <a16:creationId xmlns:a16="http://schemas.microsoft.com/office/drawing/2014/main" id="{9A6E3184-D889-4A9E-AF22-3C4B47C870E5}"/>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21B54225-A52F-40F8-98FC-4C9ADA36A636}"/>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047684C8-31B1-46D8-9842-E31ED7DD5A86}"/>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65DCE13-E3F8-44A4-873F-5CC3C486BC6D}"/>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8EF815BA-EDBF-406B-BC47-7F90D2E1DB3C}"/>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448D1C3A-FBAC-45E5-86B9-07B1AEC01C3B}"/>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0F1BA0E1-E3D1-45F4-962A-ABD2259668E1}"/>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BAD07F9-4ABD-427A-9E23-F3023159A856}"/>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9774400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Blob Storage</a:t>
            </a:r>
          </a:p>
        </p:txBody>
      </p:sp>
      <p:sp>
        <p:nvSpPr>
          <p:cNvPr id="4" name="Rectangle 3">
            <a:extLst>
              <a:ext uri="{FF2B5EF4-FFF2-40B4-BE49-F238E27FC236}">
                <a16:creationId xmlns:a16="http://schemas.microsoft.com/office/drawing/2014/main" id="{FD4CDC27-1599-48FD-B322-F3D1EC2E8CF4}"/>
              </a:ext>
            </a:extLst>
          </p:cNvPr>
          <p:cNvSpPr/>
          <p:nvPr/>
        </p:nvSpPr>
        <p:spPr>
          <a:xfrm>
            <a:off x="427034" y="1192214"/>
            <a:ext cx="4854771" cy="47301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Stores unstructured data in the cloud </a:t>
            </a:r>
          </a:p>
        </p:txBody>
      </p:sp>
      <p:sp>
        <p:nvSpPr>
          <p:cNvPr id="5" name="Rectangle 4">
            <a:extLst>
              <a:ext uri="{FF2B5EF4-FFF2-40B4-BE49-F238E27FC236}">
                <a16:creationId xmlns:a16="http://schemas.microsoft.com/office/drawing/2014/main" id="{B29A874E-29FA-4EE1-829F-8A4F76500092}"/>
              </a:ext>
            </a:extLst>
          </p:cNvPr>
          <p:cNvSpPr/>
          <p:nvPr/>
        </p:nvSpPr>
        <p:spPr>
          <a:xfrm>
            <a:off x="427034" y="1813497"/>
            <a:ext cx="4854771" cy="47301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Can store any type of text or binary data</a:t>
            </a:r>
          </a:p>
        </p:txBody>
      </p:sp>
      <p:sp>
        <p:nvSpPr>
          <p:cNvPr id="6" name="Rectangle 5">
            <a:extLst>
              <a:ext uri="{FF2B5EF4-FFF2-40B4-BE49-F238E27FC236}">
                <a16:creationId xmlns:a16="http://schemas.microsoft.com/office/drawing/2014/main" id="{54D0C5A4-BB1C-4455-9A79-CE9A59A26465}"/>
              </a:ext>
            </a:extLst>
          </p:cNvPr>
          <p:cNvSpPr/>
          <p:nvPr/>
        </p:nvSpPr>
        <p:spPr>
          <a:xfrm>
            <a:off x="427033" y="2434780"/>
            <a:ext cx="4854771" cy="47301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1"/>
                </a:solidFill>
              </a:rPr>
              <a:t>Also referred to as </a:t>
            </a:r>
            <a:r>
              <a:rPr lang="en-US" i="1" dirty="0">
                <a:solidFill>
                  <a:schemeClr val="tx1"/>
                </a:solidFill>
              </a:rPr>
              <a:t>object storage</a:t>
            </a:r>
          </a:p>
        </p:txBody>
      </p:sp>
      <p:sp>
        <p:nvSpPr>
          <p:cNvPr id="7" name="Rectangle 6">
            <a:extLst>
              <a:ext uri="{FF2B5EF4-FFF2-40B4-BE49-F238E27FC236}">
                <a16:creationId xmlns:a16="http://schemas.microsoft.com/office/drawing/2014/main" id="{97F78B0A-F64E-45EF-A193-73E0C73512E8}"/>
              </a:ext>
            </a:extLst>
          </p:cNvPr>
          <p:cNvSpPr/>
          <p:nvPr/>
        </p:nvSpPr>
        <p:spPr>
          <a:xfrm>
            <a:off x="427032" y="3056062"/>
            <a:ext cx="4854771" cy="330568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dirty="0">
                <a:solidFill>
                  <a:schemeClr val="tx1"/>
                </a:solidFill>
              </a:rPr>
              <a:t>Common uses:</a:t>
            </a:r>
          </a:p>
          <a:p>
            <a:pPr marL="347663" lvl="1" indent="-225425">
              <a:spcBef>
                <a:spcPts val="300"/>
              </a:spcBef>
              <a:spcAft>
                <a:spcPts val="600"/>
              </a:spcAft>
              <a:buFont typeface="Arial" panose="020B0604020202020204" pitchFamily="34" charset="0"/>
              <a:buChar char="•"/>
            </a:pPr>
            <a:r>
              <a:rPr lang="en-US" dirty="0">
                <a:solidFill>
                  <a:schemeClr val="tx1"/>
                </a:solidFill>
              </a:rPr>
              <a:t>Serving images or documents directly to a browser</a:t>
            </a:r>
          </a:p>
          <a:p>
            <a:pPr marL="347663" lvl="1" indent="-225425">
              <a:spcBef>
                <a:spcPts val="300"/>
              </a:spcBef>
              <a:spcAft>
                <a:spcPts val="600"/>
              </a:spcAft>
              <a:buFont typeface="Arial" panose="020B0604020202020204" pitchFamily="34" charset="0"/>
              <a:buChar char="•"/>
            </a:pPr>
            <a:r>
              <a:rPr lang="en-US" dirty="0">
                <a:solidFill>
                  <a:schemeClr val="tx1"/>
                </a:solidFill>
              </a:rPr>
              <a:t>Storing files for distributed access</a:t>
            </a:r>
          </a:p>
          <a:p>
            <a:pPr marL="347663" lvl="1" indent="-225425">
              <a:spcBef>
                <a:spcPts val="300"/>
              </a:spcBef>
              <a:spcAft>
                <a:spcPts val="600"/>
              </a:spcAft>
              <a:buFont typeface="Arial" panose="020B0604020202020204" pitchFamily="34" charset="0"/>
              <a:buChar char="•"/>
            </a:pPr>
            <a:r>
              <a:rPr lang="en-US" dirty="0">
                <a:solidFill>
                  <a:schemeClr val="tx1"/>
                </a:solidFill>
              </a:rPr>
              <a:t>Streaming video and audio</a:t>
            </a:r>
          </a:p>
          <a:p>
            <a:pPr marL="347663" lvl="1" indent="-225425">
              <a:spcBef>
                <a:spcPts val="300"/>
              </a:spcBef>
              <a:spcAft>
                <a:spcPts val="600"/>
              </a:spcAft>
              <a:buFont typeface="Arial" panose="020B0604020202020204" pitchFamily="34" charset="0"/>
              <a:buChar char="•"/>
            </a:pPr>
            <a:r>
              <a:rPr lang="en-US" dirty="0">
                <a:solidFill>
                  <a:schemeClr val="tx1"/>
                </a:solidFill>
              </a:rPr>
              <a:t>Storing data for backup and restore, disaster recovery, archiving</a:t>
            </a:r>
          </a:p>
          <a:p>
            <a:pPr marL="347663" lvl="1" indent="-225425">
              <a:spcBef>
                <a:spcPts val="300"/>
              </a:spcBef>
              <a:spcAft>
                <a:spcPts val="600"/>
              </a:spcAft>
              <a:buFont typeface="Arial" panose="020B0604020202020204" pitchFamily="34" charset="0"/>
              <a:buChar char="•"/>
            </a:pPr>
            <a:r>
              <a:rPr lang="en-US" dirty="0">
                <a:solidFill>
                  <a:schemeClr val="tx1"/>
                </a:solidFill>
              </a:rPr>
              <a:t>Storing data for analysis by an on-premises or Azure-hosted service</a:t>
            </a:r>
          </a:p>
        </p:txBody>
      </p:sp>
      <p:sp>
        <p:nvSpPr>
          <p:cNvPr id="3" name="Rectangle 2">
            <a:extLst>
              <a:ext uri="{FF2B5EF4-FFF2-40B4-BE49-F238E27FC236}">
                <a16:creationId xmlns:a16="http://schemas.microsoft.com/office/drawing/2014/main" id="{88531A02-DA7E-401B-A2B1-B654B1A7EFE4}"/>
              </a:ext>
              <a:ext uri="{C183D7F6-B498-43B3-948B-1728B52AA6E4}">
                <adec:decorative xmlns:adec="http://schemas.microsoft.com/office/drawing/2017/decorative" val="1"/>
              </a:ext>
            </a:extLst>
          </p:cNvPr>
          <p:cNvSpPr/>
          <p:nvPr/>
        </p:nvSpPr>
        <p:spPr bwMode="auto">
          <a:xfrm>
            <a:off x="5435600" y="1192213"/>
            <a:ext cx="6573838"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56322" name="Picture 2" descr="Diagram showing the relationship between a storage account, containers, and blobs">
            <a:extLst>
              <a:ext uri="{FF2B5EF4-FFF2-40B4-BE49-F238E27FC236}">
                <a16:creationId xmlns:a16="http://schemas.microsoft.com/office/drawing/2014/main" id="{3775686D-E8A3-47D0-AFBF-57D7F187F9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1650" y="2232086"/>
            <a:ext cx="6273992" cy="2103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701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Blob Containers</a:t>
            </a:r>
          </a:p>
        </p:txBody>
      </p:sp>
      <p:sp>
        <p:nvSpPr>
          <p:cNvPr id="4" name="Rectangle 3">
            <a:extLst>
              <a:ext uri="{FF2B5EF4-FFF2-40B4-BE49-F238E27FC236}">
                <a16:creationId xmlns:a16="http://schemas.microsoft.com/office/drawing/2014/main" id="{55CE7CD1-7290-42FD-86F2-9062AF1939A4}"/>
              </a:ext>
            </a:extLst>
          </p:cNvPr>
          <p:cNvSpPr/>
          <p:nvPr/>
        </p:nvSpPr>
        <p:spPr>
          <a:xfrm>
            <a:off x="465138" y="1192213"/>
            <a:ext cx="6102667" cy="5659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All blobs must be in a container</a:t>
            </a:r>
          </a:p>
        </p:txBody>
      </p:sp>
      <p:sp>
        <p:nvSpPr>
          <p:cNvPr id="9" name="Rectangle 8">
            <a:extLst>
              <a:ext uri="{FF2B5EF4-FFF2-40B4-BE49-F238E27FC236}">
                <a16:creationId xmlns:a16="http://schemas.microsoft.com/office/drawing/2014/main" id="{68AE329A-ED5A-4D8E-8779-EF30634BB045}"/>
              </a:ext>
            </a:extLst>
          </p:cNvPr>
          <p:cNvSpPr/>
          <p:nvPr/>
        </p:nvSpPr>
        <p:spPr>
          <a:xfrm>
            <a:off x="465138" y="2018317"/>
            <a:ext cx="6102667" cy="5659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Accounts have unlimited containers</a:t>
            </a:r>
          </a:p>
        </p:txBody>
      </p:sp>
      <p:sp>
        <p:nvSpPr>
          <p:cNvPr id="10" name="Rectangle 9">
            <a:extLst>
              <a:ext uri="{FF2B5EF4-FFF2-40B4-BE49-F238E27FC236}">
                <a16:creationId xmlns:a16="http://schemas.microsoft.com/office/drawing/2014/main" id="{0268521A-A65C-4840-9271-15BFC812F343}"/>
              </a:ext>
            </a:extLst>
          </p:cNvPr>
          <p:cNvSpPr/>
          <p:nvPr/>
        </p:nvSpPr>
        <p:spPr>
          <a:xfrm>
            <a:off x="465138" y="2844421"/>
            <a:ext cx="6102667" cy="5659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Containers can have unlimited blobs</a:t>
            </a:r>
          </a:p>
        </p:txBody>
      </p:sp>
      <p:sp>
        <p:nvSpPr>
          <p:cNvPr id="11" name="Rectangle 10">
            <a:extLst>
              <a:ext uri="{FF2B5EF4-FFF2-40B4-BE49-F238E27FC236}">
                <a16:creationId xmlns:a16="http://schemas.microsoft.com/office/drawing/2014/main" id="{9D37B2E8-4A8B-4A80-A39F-4B634FEC74A9}"/>
              </a:ext>
            </a:extLst>
          </p:cNvPr>
          <p:cNvSpPr/>
          <p:nvPr/>
        </p:nvSpPr>
        <p:spPr>
          <a:xfrm>
            <a:off x="465138" y="3670525"/>
            <a:ext cx="6102667" cy="5659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r>
              <a:rPr lang="en-US" sz="2000" b="1">
                <a:solidFill>
                  <a:schemeClr val="tx1"/>
                </a:solidFill>
                <a:latin typeface="+mj-lt"/>
              </a:rPr>
              <a:t>Private blobs </a:t>
            </a:r>
            <a:r>
              <a:rPr lang="en-US" sz="2000">
                <a:solidFill>
                  <a:schemeClr val="tx1"/>
                </a:solidFill>
                <a:latin typeface="+mj-lt"/>
              </a:rPr>
              <a:t>– </a:t>
            </a:r>
            <a:r>
              <a:rPr lang="en-US" sz="2000">
                <a:solidFill>
                  <a:schemeClr val="tx1"/>
                </a:solidFill>
              </a:rPr>
              <a:t>no anonymous access </a:t>
            </a:r>
          </a:p>
        </p:txBody>
      </p:sp>
      <p:sp>
        <p:nvSpPr>
          <p:cNvPr id="12" name="Rectangle 11">
            <a:extLst>
              <a:ext uri="{FF2B5EF4-FFF2-40B4-BE49-F238E27FC236}">
                <a16:creationId xmlns:a16="http://schemas.microsoft.com/office/drawing/2014/main" id="{2A7427DB-CCA7-4F0C-9F32-E101406D1127}"/>
              </a:ext>
            </a:extLst>
          </p:cNvPr>
          <p:cNvSpPr/>
          <p:nvPr/>
        </p:nvSpPr>
        <p:spPr>
          <a:xfrm>
            <a:off x="465138" y="4496630"/>
            <a:ext cx="6102667" cy="777534"/>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r>
              <a:rPr lang="en-US" sz="2000" b="1">
                <a:solidFill>
                  <a:schemeClr val="tx1"/>
                </a:solidFill>
                <a:latin typeface="+mj-lt"/>
              </a:rPr>
              <a:t>Blob access – </a:t>
            </a:r>
            <a:r>
              <a:rPr lang="en-US" sz="2000">
                <a:solidFill>
                  <a:schemeClr val="tx1"/>
                </a:solidFill>
              </a:rPr>
              <a:t>anonymous public read access for</a:t>
            </a:r>
            <a:br>
              <a:rPr lang="en-US" sz="2000">
                <a:solidFill>
                  <a:schemeClr val="tx1"/>
                </a:solidFill>
              </a:rPr>
            </a:br>
            <a:r>
              <a:rPr lang="en-US" sz="2000">
                <a:solidFill>
                  <a:schemeClr val="tx1"/>
                </a:solidFill>
              </a:rPr>
              <a:t>blobs only </a:t>
            </a:r>
          </a:p>
        </p:txBody>
      </p:sp>
      <p:sp>
        <p:nvSpPr>
          <p:cNvPr id="13" name="Rectangle 12">
            <a:extLst>
              <a:ext uri="{FF2B5EF4-FFF2-40B4-BE49-F238E27FC236}">
                <a16:creationId xmlns:a16="http://schemas.microsoft.com/office/drawing/2014/main" id="{869C59C9-4484-46A0-A337-0324F9CBDF99}"/>
              </a:ext>
            </a:extLst>
          </p:cNvPr>
          <p:cNvSpPr/>
          <p:nvPr/>
        </p:nvSpPr>
        <p:spPr>
          <a:xfrm>
            <a:off x="465138" y="5584213"/>
            <a:ext cx="6102667" cy="777534"/>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r>
              <a:rPr lang="en-US" sz="2000" b="1">
                <a:solidFill>
                  <a:schemeClr val="tx1"/>
                </a:solidFill>
                <a:latin typeface="+mj-lt"/>
              </a:rPr>
              <a:t>Container access –</a:t>
            </a:r>
            <a:r>
              <a:rPr lang="en-US" sz="2000">
                <a:solidFill>
                  <a:schemeClr val="tx1"/>
                </a:solidFill>
              </a:rPr>
              <a:t> anonymous public read and list access to the entire container, including the blobs</a:t>
            </a:r>
          </a:p>
        </p:txBody>
      </p:sp>
      <p:sp>
        <p:nvSpPr>
          <p:cNvPr id="3" name="Rectangle 2">
            <a:extLst>
              <a:ext uri="{FF2B5EF4-FFF2-40B4-BE49-F238E27FC236}">
                <a16:creationId xmlns:a16="http://schemas.microsoft.com/office/drawing/2014/main" id="{884A3FFE-C2BA-4703-9FC9-7B543D2741DA}"/>
              </a:ext>
              <a:ext uri="{C183D7F6-B498-43B3-948B-1728B52AA6E4}">
                <adec:decorative xmlns:adec="http://schemas.microsoft.com/office/drawing/2017/decorative" val="1"/>
              </a:ext>
            </a:extLst>
          </p:cNvPr>
          <p:cNvSpPr/>
          <p:nvPr/>
        </p:nvSpPr>
        <p:spPr bwMode="auto">
          <a:xfrm>
            <a:off x="6689034" y="1192213"/>
            <a:ext cx="5320403"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2" descr="Screenshot of creating a new container. The name and public access level are shown. The public access level choices are: Private no anonymous access">
            <a:extLst>
              <a:ext uri="{FF2B5EF4-FFF2-40B4-BE49-F238E27FC236}">
                <a16:creationId xmlns:a16="http://schemas.microsoft.com/office/drawing/2014/main" id="{4C1E39C4-65C3-45FE-8710-5637537D9E9E}"/>
              </a:ext>
            </a:extLst>
          </p:cNvPr>
          <p:cNvPicPr>
            <a:picLocks noChangeAspect="1"/>
          </p:cNvPicPr>
          <p:nvPr/>
        </p:nvPicPr>
        <p:blipFill>
          <a:blip r:embed="rId3"/>
          <a:stretch>
            <a:fillRect/>
          </a:stretch>
        </p:blipFill>
        <p:spPr>
          <a:xfrm>
            <a:off x="6848062" y="1261808"/>
            <a:ext cx="5002042" cy="3165225"/>
          </a:xfrm>
          <a:prstGeom prst="rect">
            <a:avLst/>
          </a:prstGeom>
          <a:ln>
            <a:solidFill>
              <a:schemeClr val="bg1">
                <a:lumMod val="75000"/>
              </a:schemeClr>
            </a:solidFill>
          </a:ln>
        </p:spPr>
      </p:pic>
      <p:pic>
        <p:nvPicPr>
          <p:cNvPr id="6" name="Picture 4" descr="Screenshot of creating a new container. The name and public access level are shown. The public access level choices are: Private, blob, and container">
            <a:extLst>
              <a:ext uri="{FF2B5EF4-FFF2-40B4-BE49-F238E27FC236}">
                <a16:creationId xmlns:a16="http://schemas.microsoft.com/office/drawing/2014/main" id="{6B85D5BE-1468-40D1-8CEB-8443903D034C}"/>
              </a:ext>
            </a:extLst>
          </p:cNvPr>
          <p:cNvPicPr>
            <a:picLocks noChangeAspect="1"/>
          </p:cNvPicPr>
          <p:nvPr/>
        </p:nvPicPr>
        <p:blipFill>
          <a:blip r:embed="rId4"/>
          <a:stretch>
            <a:fillRect/>
          </a:stretch>
        </p:blipFill>
        <p:spPr>
          <a:xfrm>
            <a:off x="6848062" y="4546903"/>
            <a:ext cx="5002043" cy="1694973"/>
          </a:xfrm>
          <a:prstGeom prst="rect">
            <a:avLst/>
          </a:prstGeom>
          <a:ln>
            <a:solidFill>
              <a:schemeClr val="bg1">
                <a:lumMod val="75000"/>
              </a:schemeClr>
            </a:solidFill>
          </a:ln>
        </p:spPr>
      </p:pic>
    </p:spTree>
    <p:extLst>
      <p:ext uri="{BB962C8B-B14F-4D97-AF65-F5344CB8AC3E}">
        <p14:creationId xmlns:p14="http://schemas.microsoft.com/office/powerpoint/2010/main" val="4990527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BBE4D-6C02-450A-801D-51813AC223EE}"/>
              </a:ext>
            </a:extLst>
          </p:cNvPr>
          <p:cNvSpPr>
            <a:spLocks noGrp="1"/>
          </p:cNvSpPr>
          <p:nvPr>
            <p:ph type="title"/>
          </p:nvPr>
        </p:nvSpPr>
        <p:spPr/>
        <p:txBody>
          <a:bodyPr/>
          <a:lstStyle/>
          <a:p>
            <a:r>
              <a:rPr lang="en-US" dirty="0">
                <a:cs typeface="Segoe UI"/>
              </a:rPr>
              <a:t>Create Blob Access Tiers</a:t>
            </a:r>
          </a:p>
        </p:txBody>
      </p:sp>
      <p:sp>
        <p:nvSpPr>
          <p:cNvPr id="4" name="Rectangle 3">
            <a:extLst>
              <a:ext uri="{FF2B5EF4-FFF2-40B4-BE49-F238E27FC236}">
                <a16:creationId xmlns:a16="http://schemas.microsoft.com/office/drawing/2014/main" id="{19773AE3-8604-4505-B660-E2880C552C12}"/>
              </a:ext>
            </a:extLst>
          </p:cNvPr>
          <p:cNvSpPr/>
          <p:nvPr/>
        </p:nvSpPr>
        <p:spPr>
          <a:xfrm>
            <a:off x="427034" y="1192213"/>
            <a:ext cx="4502775" cy="105145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b="1" dirty="0">
                <a:solidFill>
                  <a:schemeClr val="tx1"/>
                </a:solidFill>
                <a:latin typeface="+mj-lt"/>
              </a:rPr>
              <a:t>Hot tier – </a:t>
            </a:r>
            <a:r>
              <a:rPr lang="en-US" sz="2000" dirty="0">
                <a:solidFill>
                  <a:schemeClr val="tx1"/>
                </a:solidFill>
              </a:rPr>
              <a:t>Optimized for frequent access of objects in the storage account</a:t>
            </a:r>
          </a:p>
        </p:txBody>
      </p:sp>
      <p:sp>
        <p:nvSpPr>
          <p:cNvPr id="7" name="Rectangle 6">
            <a:extLst>
              <a:ext uri="{FF2B5EF4-FFF2-40B4-BE49-F238E27FC236}">
                <a16:creationId xmlns:a16="http://schemas.microsoft.com/office/drawing/2014/main" id="{919B5628-28EB-4EC4-BE73-812644CE452A}"/>
              </a:ext>
            </a:extLst>
          </p:cNvPr>
          <p:cNvSpPr/>
          <p:nvPr/>
        </p:nvSpPr>
        <p:spPr>
          <a:xfrm>
            <a:off x="427034" y="2391939"/>
            <a:ext cx="4502775" cy="126041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b="1" dirty="0">
                <a:solidFill>
                  <a:schemeClr val="tx1"/>
                </a:solidFill>
                <a:latin typeface="+mj-lt"/>
              </a:rPr>
              <a:t>Cool tier – </a:t>
            </a:r>
            <a:r>
              <a:rPr lang="en-US" sz="2000" dirty="0">
                <a:solidFill>
                  <a:schemeClr val="tx1"/>
                </a:solidFill>
              </a:rPr>
              <a:t>Optimized for storing large amounts of data that is infrequently accessed and stored for at least 30 days</a:t>
            </a:r>
          </a:p>
        </p:txBody>
      </p:sp>
      <p:sp>
        <p:nvSpPr>
          <p:cNvPr id="8" name="Rectangle 7">
            <a:extLst>
              <a:ext uri="{FF2B5EF4-FFF2-40B4-BE49-F238E27FC236}">
                <a16:creationId xmlns:a16="http://schemas.microsoft.com/office/drawing/2014/main" id="{2213AE58-CF44-4B8C-9E16-3F988706AE82}"/>
              </a:ext>
            </a:extLst>
          </p:cNvPr>
          <p:cNvSpPr/>
          <p:nvPr/>
        </p:nvSpPr>
        <p:spPr>
          <a:xfrm>
            <a:off x="427033" y="3840079"/>
            <a:ext cx="4502775" cy="125685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b="1" dirty="0">
                <a:solidFill>
                  <a:schemeClr val="tx1"/>
                </a:solidFill>
                <a:latin typeface="+mj-lt"/>
              </a:rPr>
              <a:t>Archive</a:t>
            </a:r>
            <a:r>
              <a:rPr lang="en-US" sz="2000" dirty="0">
                <a:solidFill>
                  <a:schemeClr val="tx1"/>
                </a:solidFill>
                <a:latin typeface="+mj-lt"/>
              </a:rPr>
              <a:t> – </a:t>
            </a:r>
            <a:r>
              <a:rPr lang="en-US" sz="2000" dirty="0">
                <a:solidFill>
                  <a:schemeClr val="tx1"/>
                </a:solidFill>
              </a:rPr>
              <a:t>Optimized for data that can tolerate several hours of retrieval latency and will remain in the Archive tier for at least 180 days</a:t>
            </a:r>
          </a:p>
        </p:txBody>
      </p:sp>
      <p:sp>
        <p:nvSpPr>
          <p:cNvPr id="3" name="Rectangle 2">
            <a:extLst>
              <a:ext uri="{FF2B5EF4-FFF2-40B4-BE49-F238E27FC236}">
                <a16:creationId xmlns:a16="http://schemas.microsoft.com/office/drawing/2014/main" id="{9CC79562-22C3-420E-BDCE-5362CC16E876}"/>
              </a:ext>
              <a:ext uri="{C183D7F6-B498-43B3-948B-1728B52AA6E4}">
                <adec:decorative xmlns:adec="http://schemas.microsoft.com/office/drawing/2017/decorative" val="1"/>
              </a:ext>
            </a:extLst>
          </p:cNvPr>
          <p:cNvSpPr/>
          <p:nvPr/>
        </p:nvSpPr>
        <p:spPr bwMode="auto">
          <a:xfrm>
            <a:off x="5068958" y="1192213"/>
            <a:ext cx="6940480" cy="390472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Screenshot of Blob Access tier selections: Hot, cool, and archive">
            <a:extLst>
              <a:ext uri="{FF2B5EF4-FFF2-40B4-BE49-F238E27FC236}">
                <a16:creationId xmlns:a16="http://schemas.microsoft.com/office/drawing/2014/main" id="{DB779B27-2475-4E93-8D60-85B9524D0097}"/>
              </a:ext>
            </a:extLst>
          </p:cNvPr>
          <p:cNvPicPr>
            <a:picLocks noChangeAspect="1"/>
          </p:cNvPicPr>
          <p:nvPr/>
        </p:nvPicPr>
        <p:blipFill>
          <a:blip r:embed="rId3"/>
          <a:stretch>
            <a:fillRect/>
          </a:stretch>
        </p:blipFill>
        <p:spPr>
          <a:xfrm>
            <a:off x="5119030" y="1720530"/>
            <a:ext cx="6840336" cy="2848086"/>
          </a:xfrm>
          <a:prstGeom prst="rect">
            <a:avLst/>
          </a:prstGeom>
          <a:ln w="19050">
            <a:noFill/>
          </a:ln>
        </p:spPr>
      </p:pic>
      <p:sp>
        <p:nvSpPr>
          <p:cNvPr id="10" name="Rectangle 9">
            <a:extLst>
              <a:ext uri="{FF2B5EF4-FFF2-40B4-BE49-F238E27FC236}">
                <a16:creationId xmlns:a16="http://schemas.microsoft.com/office/drawing/2014/main" id="{1CB313AE-6F84-47DF-9F5E-2BAAD4CABD06}"/>
              </a:ext>
            </a:extLst>
          </p:cNvPr>
          <p:cNvSpPr/>
          <p:nvPr/>
        </p:nvSpPr>
        <p:spPr bwMode="auto">
          <a:xfrm>
            <a:off x="427037" y="5342903"/>
            <a:ext cx="786384" cy="78241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IN" sz="4800" b="1">
                <a:solidFill>
                  <a:srgbClr val="007E39"/>
                </a:solidFill>
                <a:ea typeface="Segoe UI" pitchFamily="34" charset="0"/>
                <a:cs typeface="Segoe UI" pitchFamily="34" charset="0"/>
                <a:sym typeface="Wingdings" panose="05000000000000000000" pitchFamily="2" charset="2"/>
              </a:rPr>
              <a:t></a:t>
            </a:r>
            <a:endParaRPr lang="en-US" sz="4800" b="1">
              <a:solidFill>
                <a:srgbClr val="007E39"/>
              </a:solidFill>
              <a:ea typeface="Segoe UI" pitchFamily="34" charset="0"/>
              <a:cs typeface="Segoe UI" pitchFamily="34" charset="0"/>
            </a:endParaRPr>
          </a:p>
        </p:txBody>
      </p:sp>
      <p:sp>
        <p:nvSpPr>
          <p:cNvPr id="11" name="Freeform: Shape 10">
            <a:extLst>
              <a:ext uri="{FF2B5EF4-FFF2-40B4-BE49-F238E27FC236}">
                <a16:creationId xmlns:a16="http://schemas.microsoft.com/office/drawing/2014/main" id="{5E2F4F41-6D84-4307-8BC7-3869B9728394}"/>
              </a:ext>
            </a:extLst>
          </p:cNvPr>
          <p:cNvSpPr/>
          <p:nvPr/>
        </p:nvSpPr>
        <p:spPr bwMode="auto">
          <a:xfrm>
            <a:off x="-1" y="5342903"/>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latin typeface="+mj-lt"/>
                <a:cs typeface="Segoe UI Semibold" panose="020B0702040204020203" pitchFamily="34" charset="0"/>
              </a:rPr>
              <a:t> You can switch between these access tiers at any time</a:t>
            </a:r>
          </a:p>
        </p:txBody>
      </p:sp>
    </p:spTree>
    <p:extLst>
      <p:ext uri="{BB962C8B-B14F-4D97-AF65-F5344CB8AC3E}">
        <p14:creationId xmlns:p14="http://schemas.microsoft.com/office/powerpoint/2010/main" val="214288686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BBE4D-6C02-450A-801D-51813AC223EE}"/>
              </a:ext>
            </a:extLst>
          </p:cNvPr>
          <p:cNvSpPr>
            <a:spLocks noGrp="1"/>
          </p:cNvSpPr>
          <p:nvPr>
            <p:ph type="title"/>
          </p:nvPr>
        </p:nvSpPr>
        <p:spPr/>
        <p:txBody>
          <a:bodyPr/>
          <a:lstStyle/>
          <a:p>
            <a:r>
              <a:rPr lang="en-US" dirty="0"/>
              <a:t>Add Blob Lifecycle Management Rules</a:t>
            </a:r>
          </a:p>
        </p:txBody>
      </p:sp>
      <p:sp>
        <p:nvSpPr>
          <p:cNvPr id="7" name="Rectangle 6">
            <a:extLst>
              <a:ext uri="{FF2B5EF4-FFF2-40B4-BE49-F238E27FC236}">
                <a16:creationId xmlns:a16="http://schemas.microsoft.com/office/drawing/2014/main" id="{C587FE07-6C4C-4065-9F45-6786FC1AC3F8}"/>
              </a:ext>
            </a:extLst>
          </p:cNvPr>
          <p:cNvSpPr/>
          <p:nvPr/>
        </p:nvSpPr>
        <p:spPr>
          <a:xfrm>
            <a:off x="402883" y="1367924"/>
            <a:ext cx="5430656" cy="139858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600"/>
              </a:spcBef>
              <a:spcAft>
                <a:spcPts val="600"/>
              </a:spcAft>
            </a:pPr>
            <a:r>
              <a:rPr lang="en-US" sz="2000" dirty="0">
                <a:solidFill>
                  <a:schemeClr val="tx1"/>
                </a:solidFill>
                <a:cs typeface="Segoe UI Semilight"/>
              </a:rPr>
              <a:t>Transitioning of blobs to a cooler storage tier to optimize for performance and cost</a:t>
            </a:r>
            <a:endParaRPr lang="en-US" sz="2000" dirty="0">
              <a:solidFill>
                <a:schemeClr val="tx1"/>
              </a:solidFill>
            </a:endParaRPr>
          </a:p>
        </p:txBody>
      </p:sp>
      <p:sp>
        <p:nvSpPr>
          <p:cNvPr id="4" name="Rectangle 3">
            <a:extLst>
              <a:ext uri="{FF2B5EF4-FFF2-40B4-BE49-F238E27FC236}">
                <a16:creationId xmlns:a16="http://schemas.microsoft.com/office/drawing/2014/main" id="{739DD699-70F4-448D-B4B6-B2237FC65F27}"/>
              </a:ext>
            </a:extLst>
          </p:cNvPr>
          <p:cNvSpPr/>
          <p:nvPr/>
        </p:nvSpPr>
        <p:spPr>
          <a:xfrm>
            <a:off x="402882" y="3090493"/>
            <a:ext cx="5328527" cy="139858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600"/>
              </a:spcBef>
              <a:spcAft>
                <a:spcPts val="600"/>
              </a:spcAft>
            </a:pPr>
            <a:r>
              <a:rPr lang="en-US" sz="2000" dirty="0">
                <a:solidFill>
                  <a:schemeClr val="tx1"/>
                </a:solidFill>
                <a:cs typeface="Segoe UI Semilight"/>
              </a:rPr>
              <a:t>Delete blobs at the end of their lifecycle</a:t>
            </a:r>
            <a:endParaRPr lang="en-US" sz="2000" dirty="0">
              <a:solidFill>
                <a:schemeClr val="tx1"/>
              </a:solidFill>
            </a:endParaRPr>
          </a:p>
        </p:txBody>
      </p:sp>
      <p:sp>
        <p:nvSpPr>
          <p:cNvPr id="9" name="Rectangle 8">
            <a:extLst>
              <a:ext uri="{FF2B5EF4-FFF2-40B4-BE49-F238E27FC236}">
                <a16:creationId xmlns:a16="http://schemas.microsoft.com/office/drawing/2014/main" id="{AC86CEC4-05EB-4FF1-8CB5-5456A83B01D3}"/>
              </a:ext>
            </a:extLst>
          </p:cNvPr>
          <p:cNvSpPr/>
          <p:nvPr/>
        </p:nvSpPr>
        <p:spPr>
          <a:xfrm>
            <a:off x="360544" y="4734217"/>
            <a:ext cx="5430656" cy="13673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600"/>
              </a:spcBef>
              <a:spcAft>
                <a:spcPts val="600"/>
              </a:spcAft>
            </a:pPr>
            <a:r>
              <a:rPr lang="en-US" sz="2000" dirty="0">
                <a:solidFill>
                  <a:schemeClr val="tx1"/>
                </a:solidFill>
                <a:cs typeface="Segoe UI Semilight"/>
              </a:rPr>
              <a:t>Apply rules to filtered paths in</a:t>
            </a:r>
            <a:br>
              <a:rPr lang="en-US" sz="2000" dirty="0">
                <a:solidFill>
                  <a:schemeClr val="tx1"/>
                </a:solidFill>
                <a:cs typeface="Segoe UI Semilight"/>
              </a:rPr>
            </a:br>
            <a:r>
              <a:rPr lang="en-US" sz="2000" dirty="0">
                <a:solidFill>
                  <a:schemeClr val="tx1"/>
                </a:solidFill>
                <a:cs typeface="Segoe UI Semilight"/>
              </a:rPr>
              <a:t>the Storage Account</a:t>
            </a:r>
            <a:endParaRPr lang="en-US" sz="2000" dirty="0">
              <a:solidFill>
                <a:schemeClr val="tx1"/>
              </a:solidFill>
            </a:endParaRPr>
          </a:p>
        </p:txBody>
      </p:sp>
      <p:sp>
        <p:nvSpPr>
          <p:cNvPr id="3" name="Rectangle 2">
            <a:extLst>
              <a:ext uri="{FF2B5EF4-FFF2-40B4-BE49-F238E27FC236}">
                <a16:creationId xmlns:a16="http://schemas.microsoft.com/office/drawing/2014/main" id="{B460989C-E735-42BE-BAFD-EB99E0AD9727}"/>
              </a:ext>
              <a:ext uri="{C183D7F6-B498-43B3-948B-1728B52AA6E4}">
                <adec:decorative xmlns:adec="http://schemas.microsoft.com/office/drawing/2017/decorative" val="1"/>
              </a:ext>
            </a:extLst>
          </p:cNvPr>
          <p:cNvSpPr/>
          <p:nvPr/>
        </p:nvSpPr>
        <p:spPr bwMode="auto">
          <a:xfrm>
            <a:off x="5943600" y="1192213"/>
            <a:ext cx="6065838"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Screenshot of the Add a rule page with If and Then conditions. ">
            <a:extLst>
              <a:ext uri="{FF2B5EF4-FFF2-40B4-BE49-F238E27FC236}">
                <a16:creationId xmlns:a16="http://schemas.microsoft.com/office/drawing/2014/main" id="{6661D463-C783-41C4-8AC7-6F4E4C10BE4C}"/>
              </a:ext>
            </a:extLst>
          </p:cNvPr>
          <p:cNvPicPr>
            <a:picLocks noChangeAspect="1"/>
          </p:cNvPicPr>
          <p:nvPr/>
        </p:nvPicPr>
        <p:blipFill>
          <a:blip r:embed="rId3"/>
          <a:stretch>
            <a:fillRect/>
          </a:stretch>
        </p:blipFill>
        <p:spPr>
          <a:xfrm>
            <a:off x="6189246" y="1367924"/>
            <a:ext cx="5717004" cy="4864100"/>
          </a:xfrm>
          <a:prstGeom prst="rect">
            <a:avLst/>
          </a:prstGeom>
        </p:spPr>
      </p:pic>
    </p:spTree>
    <p:extLst>
      <p:ext uri="{BB962C8B-B14F-4D97-AF65-F5344CB8AC3E}">
        <p14:creationId xmlns:p14="http://schemas.microsoft.com/office/powerpoint/2010/main" val="26091513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736BC-719D-45C5-872C-A705A220D04C}"/>
              </a:ext>
            </a:extLst>
          </p:cNvPr>
          <p:cNvSpPr>
            <a:spLocks noGrp="1"/>
          </p:cNvSpPr>
          <p:nvPr>
            <p:ph type="title"/>
          </p:nvPr>
        </p:nvSpPr>
        <p:spPr>
          <a:xfrm>
            <a:off x="465139" y="2881710"/>
            <a:ext cx="2506662" cy="1231106"/>
          </a:xfrm>
        </p:spPr>
        <p:txBody>
          <a:bodyPr/>
          <a:lstStyle/>
          <a:p>
            <a:r>
              <a:rPr lang="en-US" dirty="0"/>
              <a:t>Administer Azure Storage Introduction</a:t>
            </a:r>
          </a:p>
        </p:txBody>
      </p:sp>
      <p:pic>
        <p:nvPicPr>
          <p:cNvPr id="11" name="Picture 10" descr="Icon of a screen with dots">
            <a:extLst>
              <a:ext uri="{FF2B5EF4-FFF2-40B4-BE49-F238E27FC236}">
                <a16:creationId xmlns:a16="http://schemas.microsoft.com/office/drawing/2014/main" id="{CDB8243D-DA1D-4638-B32B-6EBC15B554FD}"/>
              </a:ext>
            </a:extLst>
          </p:cNvPr>
          <p:cNvPicPr>
            <a:picLocks noChangeAspect="1"/>
          </p:cNvPicPr>
          <p:nvPr/>
        </p:nvPicPr>
        <p:blipFill>
          <a:blip r:embed="rId3"/>
          <a:stretch>
            <a:fillRect/>
          </a:stretch>
        </p:blipFill>
        <p:spPr>
          <a:xfrm>
            <a:off x="3652584" y="413802"/>
            <a:ext cx="755904" cy="755904"/>
          </a:xfrm>
          <a:prstGeom prst="rect">
            <a:avLst/>
          </a:prstGeom>
        </p:spPr>
      </p:pic>
      <p:sp>
        <p:nvSpPr>
          <p:cNvPr id="8" name="Rectangle 7">
            <a:extLst>
              <a:ext uri="{FF2B5EF4-FFF2-40B4-BE49-F238E27FC236}">
                <a16:creationId xmlns:a16="http://schemas.microsoft.com/office/drawing/2014/main" id="{EEC2D257-58DA-4807-86D1-A59C84D0C444}"/>
              </a:ext>
            </a:extLst>
          </p:cNvPr>
          <p:cNvSpPr/>
          <p:nvPr/>
        </p:nvSpPr>
        <p:spPr>
          <a:xfrm>
            <a:off x="4666996" y="417686"/>
            <a:ext cx="6001004"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dirty="0">
                <a:solidFill>
                  <a:schemeClr val="tx1"/>
                </a:solidFill>
              </a:rPr>
              <a:t>Lesson 01: Configure Storage Accounts</a:t>
            </a:r>
          </a:p>
        </p:txBody>
      </p:sp>
      <p:cxnSp>
        <p:nvCxnSpPr>
          <p:cNvPr id="19" name="Straight Connector 18">
            <a:extLst>
              <a:ext uri="{FF2B5EF4-FFF2-40B4-BE49-F238E27FC236}">
                <a16:creationId xmlns:a16="http://schemas.microsoft.com/office/drawing/2014/main" id="{37121D1F-724E-414E-969E-6F9659773F67}"/>
              </a:ext>
              <a:ext uri="{C183D7F6-B498-43B3-948B-1728B52AA6E4}">
                <adec:decorative xmlns:adec="http://schemas.microsoft.com/office/drawing/2017/decorative" val="1"/>
              </a:ext>
            </a:extLst>
          </p:cNvPr>
          <p:cNvCxnSpPr>
            <a:cxnSpLocks/>
          </p:cNvCxnSpPr>
          <p:nvPr/>
        </p:nvCxnSpPr>
        <p:spPr>
          <a:xfrm>
            <a:off x="4641596" y="1251244"/>
            <a:ext cx="5970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 name="Picture 11" descr="Icon of four servers">
            <a:extLst>
              <a:ext uri="{FF2B5EF4-FFF2-40B4-BE49-F238E27FC236}">
                <a16:creationId xmlns:a16="http://schemas.microsoft.com/office/drawing/2014/main" id="{37169A9B-75ED-423C-A604-20A9C948641B}"/>
              </a:ext>
            </a:extLst>
          </p:cNvPr>
          <p:cNvPicPr>
            <a:picLocks noChangeAspect="1"/>
          </p:cNvPicPr>
          <p:nvPr/>
        </p:nvPicPr>
        <p:blipFill>
          <a:blip r:embed="rId4"/>
          <a:stretch>
            <a:fillRect/>
          </a:stretch>
        </p:blipFill>
        <p:spPr>
          <a:xfrm>
            <a:off x="3652584" y="1333914"/>
            <a:ext cx="755904" cy="757428"/>
          </a:xfrm>
          <a:prstGeom prst="rect">
            <a:avLst/>
          </a:prstGeom>
        </p:spPr>
      </p:pic>
      <p:sp>
        <p:nvSpPr>
          <p:cNvPr id="14" name="Rectangle 13">
            <a:extLst>
              <a:ext uri="{FF2B5EF4-FFF2-40B4-BE49-F238E27FC236}">
                <a16:creationId xmlns:a16="http://schemas.microsoft.com/office/drawing/2014/main" id="{8A5C37EA-B0AC-4E86-867B-1F7628553E56}"/>
              </a:ext>
            </a:extLst>
          </p:cNvPr>
          <p:cNvSpPr/>
          <p:nvPr/>
        </p:nvSpPr>
        <p:spPr>
          <a:xfrm>
            <a:off x="4666928" y="1335331"/>
            <a:ext cx="5998345"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dirty="0">
                <a:solidFill>
                  <a:schemeClr val="tx1"/>
                </a:solidFill>
              </a:rPr>
              <a:t>Lesson 02: Configure Blob Storage</a:t>
            </a:r>
          </a:p>
        </p:txBody>
      </p:sp>
      <p:cxnSp>
        <p:nvCxnSpPr>
          <p:cNvPr id="24" name="Straight Connector 23">
            <a:extLst>
              <a:ext uri="{FF2B5EF4-FFF2-40B4-BE49-F238E27FC236}">
                <a16:creationId xmlns:a16="http://schemas.microsoft.com/office/drawing/2014/main" id="{844A3D7E-71C9-49BF-B1C0-5C37635C2ED6}"/>
              </a:ext>
              <a:ext uri="{C183D7F6-B498-43B3-948B-1728B52AA6E4}">
                <adec:decorative xmlns:adec="http://schemas.microsoft.com/office/drawing/2017/decorative" val="1"/>
              </a:ext>
            </a:extLst>
          </p:cNvPr>
          <p:cNvCxnSpPr>
            <a:cxnSpLocks/>
          </p:cNvCxnSpPr>
          <p:nvPr/>
        </p:nvCxnSpPr>
        <p:spPr>
          <a:xfrm>
            <a:off x="4641596" y="2171356"/>
            <a:ext cx="5970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3" name="Picture 12" descr="Icon of a security lock">
            <a:extLst>
              <a:ext uri="{FF2B5EF4-FFF2-40B4-BE49-F238E27FC236}">
                <a16:creationId xmlns:a16="http://schemas.microsoft.com/office/drawing/2014/main" id="{5B7C6DF8-F309-4C57-B410-CD2C42519837}"/>
              </a:ext>
            </a:extLst>
          </p:cNvPr>
          <p:cNvPicPr>
            <a:picLocks noChangeAspect="1"/>
          </p:cNvPicPr>
          <p:nvPr/>
        </p:nvPicPr>
        <p:blipFill>
          <a:blip r:embed="rId5"/>
          <a:stretch>
            <a:fillRect/>
          </a:stretch>
        </p:blipFill>
        <p:spPr>
          <a:xfrm>
            <a:off x="3652584" y="2254026"/>
            <a:ext cx="755904" cy="755904"/>
          </a:xfrm>
          <a:prstGeom prst="rect">
            <a:avLst/>
          </a:prstGeom>
        </p:spPr>
      </p:pic>
      <p:sp>
        <p:nvSpPr>
          <p:cNvPr id="20" name="Rectangle 19">
            <a:extLst>
              <a:ext uri="{FF2B5EF4-FFF2-40B4-BE49-F238E27FC236}">
                <a16:creationId xmlns:a16="http://schemas.microsoft.com/office/drawing/2014/main" id="{9ABABC5E-2166-420E-8490-F982B0B0CE88}"/>
              </a:ext>
            </a:extLst>
          </p:cNvPr>
          <p:cNvSpPr/>
          <p:nvPr/>
        </p:nvSpPr>
        <p:spPr>
          <a:xfrm>
            <a:off x="4628828" y="2252976"/>
            <a:ext cx="5998345"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dirty="0">
                <a:solidFill>
                  <a:schemeClr val="tx1"/>
                </a:solidFill>
              </a:rPr>
              <a:t>Lesson 03: Configure Storage Security</a:t>
            </a:r>
          </a:p>
        </p:txBody>
      </p:sp>
      <p:cxnSp>
        <p:nvCxnSpPr>
          <p:cNvPr id="29" name="Straight Connector 28">
            <a:extLst>
              <a:ext uri="{FF2B5EF4-FFF2-40B4-BE49-F238E27FC236}">
                <a16:creationId xmlns:a16="http://schemas.microsoft.com/office/drawing/2014/main" id="{43226DFF-77E8-4C09-BA81-93895C4AD4DF}"/>
              </a:ext>
              <a:ext uri="{C183D7F6-B498-43B3-948B-1728B52AA6E4}">
                <adec:decorative xmlns:adec="http://schemas.microsoft.com/office/drawing/2017/decorative" val="1"/>
              </a:ext>
            </a:extLst>
          </p:cNvPr>
          <p:cNvCxnSpPr>
            <a:cxnSpLocks/>
          </p:cNvCxnSpPr>
          <p:nvPr/>
        </p:nvCxnSpPr>
        <p:spPr>
          <a:xfrm>
            <a:off x="4641596" y="3091468"/>
            <a:ext cx="5970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4" descr="Icon of a clock">
            <a:extLst>
              <a:ext uri="{FF2B5EF4-FFF2-40B4-BE49-F238E27FC236}">
                <a16:creationId xmlns:a16="http://schemas.microsoft.com/office/drawing/2014/main" id="{6B8867C6-73BB-4CF3-88B4-EE5E6591C5F7}"/>
              </a:ext>
            </a:extLst>
          </p:cNvPr>
          <p:cNvPicPr>
            <a:picLocks noChangeAspect="1"/>
          </p:cNvPicPr>
          <p:nvPr/>
        </p:nvPicPr>
        <p:blipFill>
          <a:blip r:embed="rId6"/>
          <a:stretch>
            <a:fillRect/>
          </a:stretch>
        </p:blipFill>
        <p:spPr>
          <a:xfrm>
            <a:off x="3652584" y="3174138"/>
            <a:ext cx="755904" cy="755904"/>
          </a:xfrm>
          <a:prstGeom prst="rect">
            <a:avLst/>
          </a:prstGeom>
        </p:spPr>
      </p:pic>
      <p:sp>
        <p:nvSpPr>
          <p:cNvPr id="26" name="Rectangle 25">
            <a:extLst>
              <a:ext uri="{FF2B5EF4-FFF2-40B4-BE49-F238E27FC236}">
                <a16:creationId xmlns:a16="http://schemas.microsoft.com/office/drawing/2014/main" id="{E46C5D38-E2D8-4246-BC15-4BE2D4F9B8CF}"/>
              </a:ext>
            </a:extLst>
          </p:cNvPr>
          <p:cNvSpPr/>
          <p:nvPr/>
        </p:nvSpPr>
        <p:spPr>
          <a:xfrm>
            <a:off x="4628828" y="3170621"/>
            <a:ext cx="5998345"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dirty="0">
                <a:solidFill>
                  <a:schemeClr val="tx1"/>
                </a:solidFill>
              </a:rPr>
              <a:t>Lesson 04: Configure Azure Files and File Sync</a:t>
            </a:r>
          </a:p>
        </p:txBody>
      </p:sp>
      <p:cxnSp>
        <p:nvCxnSpPr>
          <p:cNvPr id="34" name="Straight Connector 33">
            <a:extLst>
              <a:ext uri="{FF2B5EF4-FFF2-40B4-BE49-F238E27FC236}">
                <a16:creationId xmlns:a16="http://schemas.microsoft.com/office/drawing/2014/main" id="{25E30A56-6F9D-4160-913A-D93B82891F1F}"/>
              </a:ext>
              <a:ext uri="{C183D7F6-B498-43B3-948B-1728B52AA6E4}">
                <adec:decorative xmlns:adec="http://schemas.microsoft.com/office/drawing/2017/decorative" val="1"/>
              </a:ext>
            </a:extLst>
          </p:cNvPr>
          <p:cNvCxnSpPr>
            <a:cxnSpLocks/>
          </p:cNvCxnSpPr>
          <p:nvPr/>
        </p:nvCxnSpPr>
        <p:spPr>
          <a:xfrm>
            <a:off x="4641596" y="4011580"/>
            <a:ext cx="5970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0" name="Picture 79" descr="Icon of a server with cloud in the middle">
            <a:extLst>
              <a:ext uri="{FF2B5EF4-FFF2-40B4-BE49-F238E27FC236}">
                <a16:creationId xmlns:a16="http://schemas.microsoft.com/office/drawing/2014/main" id="{2710880A-1AC4-449B-9A31-92759C5380A3}"/>
              </a:ext>
            </a:extLst>
          </p:cNvPr>
          <p:cNvPicPr>
            <a:picLocks noChangeAspect="1"/>
          </p:cNvPicPr>
          <p:nvPr/>
        </p:nvPicPr>
        <p:blipFill>
          <a:blip r:embed="rId7"/>
          <a:stretch>
            <a:fillRect/>
          </a:stretch>
        </p:blipFill>
        <p:spPr>
          <a:xfrm>
            <a:off x="3652584" y="4094250"/>
            <a:ext cx="755904" cy="755904"/>
          </a:xfrm>
          <a:prstGeom prst="rect">
            <a:avLst/>
          </a:prstGeom>
        </p:spPr>
      </p:pic>
      <p:sp>
        <p:nvSpPr>
          <p:cNvPr id="32" name="Rectangle 31">
            <a:extLst>
              <a:ext uri="{FF2B5EF4-FFF2-40B4-BE49-F238E27FC236}">
                <a16:creationId xmlns:a16="http://schemas.microsoft.com/office/drawing/2014/main" id="{551B7EC8-457C-41D2-BF59-41B7A2A291FB}"/>
              </a:ext>
            </a:extLst>
          </p:cNvPr>
          <p:cNvSpPr/>
          <p:nvPr/>
        </p:nvSpPr>
        <p:spPr>
          <a:xfrm>
            <a:off x="4628828" y="4088266"/>
            <a:ext cx="5998345"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dirty="0">
                <a:solidFill>
                  <a:schemeClr val="tx1"/>
                </a:solidFill>
              </a:rPr>
              <a:t>Lesson 05: Configure Storage with Tools</a:t>
            </a:r>
          </a:p>
        </p:txBody>
      </p:sp>
      <p:cxnSp>
        <p:nvCxnSpPr>
          <p:cNvPr id="44" name="Straight Connector 43">
            <a:extLst>
              <a:ext uri="{FF2B5EF4-FFF2-40B4-BE49-F238E27FC236}">
                <a16:creationId xmlns:a16="http://schemas.microsoft.com/office/drawing/2014/main" id="{3FD936AF-8C21-44FB-8299-B1986A5AFB41}"/>
              </a:ext>
              <a:ext uri="{C183D7F6-B498-43B3-948B-1728B52AA6E4}">
                <adec:decorative xmlns:adec="http://schemas.microsoft.com/office/drawing/2017/decorative" val="1"/>
              </a:ext>
            </a:extLst>
          </p:cNvPr>
          <p:cNvCxnSpPr>
            <a:cxnSpLocks/>
          </p:cNvCxnSpPr>
          <p:nvPr/>
        </p:nvCxnSpPr>
        <p:spPr>
          <a:xfrm>
            <a:off x="4641596" y="4931692"/>
            <a:ext cx="5970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1" name="Picture 80" descr="Icon of a lab flask">
            <a:extLst>
              <a:ext uri="{FF2B5EF4-FFF2-40B4-BE49-F238E27FC236}">
                <a16:creationId xmlns:a16="http://schemas.microsoft.com/office/drawing/2014/main" id="{FB462401-878D-4A3B-946E-6915B0333FE2}"/>
              </a:ext>
            </a:extLst>
          </p:cNvPr>
          <p:cNvPicPr>
            <a:picLocks noChangeAspect="1"/>
          </p:cNvPicPr>
          <p:nvPr/>
        </p:nvPicPr>
        <p:blipFill>
          <a:blip r:embed="rId8"/>
          <a:stretch>
            <a:fillRect/>
          </a:stretch>
        </p:blipFill>
        <p:spPr>
          <a:xfrm>
            <a:off x="3652584" y="5014366"/>
            <a:ext cx="755904" cy="757428"/>
          </a:xfrm>
          <a:prstGeom prst="rect">
            <a:avLst/>
          </a:prstGeom>
        </p:spPr>
      </p:pic>
      <p:sp>
        <p:nvSpPr>
          <p:cNvPr id="38" name="Rectangle 37">
            <a:extLst>
              <a:ext uri="{FF2B5EF4-FFF2-40B4-BE49-F238E27FC236}">
                <a16:creationId xmlns:a16="http://schemas.microsoft.com/office/drawing/2014/main" id="{4B46027C-688C-4F4F-B5CF-854A5F6AFA42}"/>
              </a:ext>
            </a:extLst>
          </p:cNvPr>
          <p:cNvSpPr/>
          <p:nvPr/>
        </p:nvSpPr>
        <p:spPr>
          <a:xfrm>
            <a:off x="4628828" y="5005906"/>
            <a:ext cx="5998345"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dirty="0">
                <a:solidFill>
                  <a:schemeClr val="tx1"/>
                </a:solidFill>
              </a:rPr>
              <a:t>Lesson 06: Module 07 Lab</a:t>
            </a:r>
          </a:p>
        </p:txBody>
      </p:sp>
    </p:spTree>
    <p:extLst>
      <p:ext uri="{BB962C8B-B14F-4D97-AF65-F5344CB8AC3E}">
        <p14:creationId xmlns:p14="http://schemas.microsoft.com/office/powerpoint/2010/main" val="305894311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6C634-6DE4-41E6-A110-B0B8D1A263D3}"/>
              </a:ext>
            </a:extLst>
          </p:cNvPr>
          <p:cNvSpPr>
            <a:spLocks noGrp="1"/>
          </p:cNvSpPr>
          <p:nvPr>
            <p:ph type="title"/>
          </p:nvPr>
        </p:nvSpPr>
        <p:spPr/>
        <p:txBody>
          <a:bodyPr/>
          <a:lstStyle/>
          <a:p>
            <a:r>
              <a:rPr lang="en-US" dirty="0"/>
              <a:t>Determine Blob Object Replication</a:t>
            </a:r>
          </a:p>
        </p:txBody>
      </p:sp>
      <p:sp>
        <p:nvSpPr>
          <p:cNvPr id="11" name="Rectangle 10">
            <a:extLst>
              <a:ext uri="{FF2B5EF4-FFF2-40B4-BE49-F238E27FC236}">
                <a16:creationId xmlns:a16="http://schemas.microsoft.com/office/drawing/2014/main" id="{A2E6447B-BC7C-4BD8-BE5A-DCD7436E6ED5}"/>
              </a:ext>
            </a:extLst>
          </p:cNvPr>
          <p:cNvSpPr/>
          <p:nvPr/>
        </p:nvSpPr>
        <p:spPr>
          <a:xfrm>
            <a:off x="502208" y="1601788"/>
            <a:ext cx="6102667" cy="5659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Asynchronous to any other Region</a:t>
            </a:r>
          </a:p>
        </p:txBody>
      </p:sp>
      <p:sp>
        <p:nvSpPr>
          <p:cNvPr id="13" name="Rectangle 12">
            <a:extLst>
              <a:ext uri="{FF2B5EF4-FFF2-40B4-BE49-F238E27FC236}">
                <a16:creationId xmlns:a16="http://schemas.microsoft.com/office/drawing/2014/main" id="{5111BEFA-B2B5-413C-88A0-19B718E0CD84}"/>
              </a:ext>
            </a:extLst>
          </p:cNvPr>
          <p:cNvSpPr/>
          <p:nvPr/>
        </p:nvSpPr>
        <p:spPr>
          <a:xfrm>
            <a:off x="502208" y="2427892"/>
            <a:ext cx="6102667" cy="5659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Minimizes latency for read requests</a:t>
            </a:r>
          </a:p>
        </p:txBody>
      </p:sp>
      <p:sp>
        <p:nvSpPr>
          <p:cNvPr id="15" name="Rectangle 14">
            <a:extLst>
              <a:ext uri="{FF2B5EF4-FFF2-40B4-BE49-F238E27FC236}">
                <a16:creationId xmlns:a16="http://schemas.microsoft.com/office/drawing/2014/main" id="{D18DD1E0-FF9B-47F2-BEC8-57443B263572}"/>
              </a:ext>
            </a:extLst>
          </p:cNvPr>
          <p:cNvSpPr/>
          <p:nvPr/>
        </p:nvSpPr>
        <p:spPr>
          <a:xfrm>
            <a:off x="502208" y="3253996"/>
            <a:ext cx="6102667" cy="5659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Increases efficiency for compute workloads</a:t>
            </a:r>
          </a:p>
        </p:txBody>
      </p:sp>
      <p:sp>
        <p:nvSpPr>
          <p:cNvPr id="17" name="Rectangle 16">
            <a:extLst>
              <a:ext uri="{FF2B5EF4-FFF2-40B4-BE49-F238E27FC236}">
                <a16:creationId xmlns:a16="http://schemas.microsoft.com/office/drawing/2014/main" id="{BCE77B71-16AE-490E-81EB-8CFCF3185209}"/>
              </a:ext>
            </a:extLst>
          </p:cNvPr>
          <p:cNvSpPr/>
          <p:nvPr/>
        </p:nvSpPr>
        <p:spPr>
          <a:xfrm>
            <a:off x="502207" y="4080100"/>
            <a:ext cx="6102667" cy="56598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r>
              <a:rPr lang="en-US" sz="2000" dirty="0">
                <a:solidFill>
                  <a:schemeClr val="tx1"/>
                </a:solidFill>
              </a:rPr>
              <a:t>Optimizes data distribution</a:t>
            </a:r>
          </a:p>
        </p:txBody>
      </p:sp>
      <p:sp>
        <p:nvSpPr>
          <p:cNvPr id="19" name="Rectangle 18">
            <a:extLst>
              <a:ext uri="{FF2B5EF4-FFF2-40B4-BE49-F238E27FC236}">
                <a16:creationId xmlns:a16="http://schemas.microsoft.com/office/drawing/2014/main" id="{A4139FDE-B6ED-4ACB-8E55-8FC5F9209E5C}"/>
              </a:ext>
            </a:extLst>
          </p:cNvPr>
          <p:cNvSpPr/>
          <p:nvPr/>
        </p:nvSpPr>
        <p:spPr>
          <a:xfrm>
            <a:off x="502208" y="4906205"/>
            <a:ext cx="6102667" cy="777534"/>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Optimizes costs</a:t>
            </a:r>
          </a:p>
        </p:txBody>
      </p:sp>
      <p:pic>
        <p:nvPicPr>
          <p:cNvPr id="7" name="Picture 6" descr="Asynchronous replication of blob containers from one region to another. ">
            <a:extLst>
              <a:ext uri="{FF2B5EF4-FFF2-40B4-BE49-F238E27FC236}">
                <a16:creationId xmlns:a16="http://schemas.microsoft.com/office/drawing/2014/main" id="{40D18A55-0556-4B91-AB63-37C28A9D00CD}"/>
              </a:ext>
            </a:extLst>
          </p:cNvPr>
          <p:cNvPicPr>
            <a:picLocks noChangeAspect="1"/>
          </p:cNvPicPr>
          <p:nvPr/>
        </p:nvPicPr>
        <p:blipFill>
          <a:blip r:embed="rId3"/>
          <a:stretch>
            <a:fillRect/>
          </a:stretch>
        </p:blipFill>
        <p:spPr>
          <a:xfrm>
            <a:off x="6887491" y="1961621"/>
            <a:ext cx="5152087" cy="3211513"/>
          </a:xfrm>
          <a:prstGeom prst="rect">
            <a:avLst/>
          </a:prstGeom>
        </p:spPr>
      </p:pic>
      <p:sp>
        <p:nvSpPr>
          <p:cNvPr id="9" name="Rectangle 8">
            <a:extLst>
              <a:ext uri="{FF2B5EF4-FFF2-40B4-BE49-F238E27FC236}">
                <a16:creationId xmlns:a16="http://schemas.microsoft.com/office/drawing/2014/main" id="{89C38B12-B0BA-4A3F-A72E-D967BA563866}"/>
              </a:ext>
              <a:ext uri="{C183D7F6-B498-43B3-948B-1728B52AA6E4}">
                <adec:decorative xmlns:adec="http://schemas.microsoft.com/office/drawing/2017/decorative" val="1"/>
              </a:ext>
            </a:extLst>
          </p:cNvPr>
          <p:cNvSpPr/>
          <p:nvPr/>
        </p:nvSpPr>
        <p:spPr bwMode="auto">
          <a:xfrm>
            <a:off x="6803334" y="1601788"/>
            <a:ext cx="5320403" cy="408195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9454738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Upload Blobs</a:t>
            </a:r>
          </a:p>
        </p:txBody>
      </p:sp>
      <p:sp>
        <p:nvSpPr>
          <p:cNvPr id="9" name="Rectangle 8">
            <a:extLst>
              <a:ext uri="{FF2B5EF4-FFF2-40B4-BE49-F238E27FC236}">
                <a16:creationId xmlns:a16="http://schemas.microsoft.com/office/drawing/2014/main" id="{0F246D34-E67A-45DD-840F-4676C8D867E1}"/>
              </a:ext>
            </a:extLst>
          </p:cNvPr>
          <p:cNvSpPr/>
          <p:nvPr/>
        </p:nvSpPr>
        <p:spPr>
          <a:xfrm>
            <a:off x="465138" y="1233178"/>
            <a:ext cx="6989766" cy="93120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dirty="0">
                <a:solidFill>
                  <a:schemeClr val="tx1"/>
                </a:solidFill>
                <a:latin typeface="+mj-lt"/>
                <a:cs typeface="Segoe UI Semilight"/>
              </a:rPr>
              <a:t>Authentication type </a:t>
            </a:r>
            <a:r>
              <a:rPr lang="en-US" sz="2400" dirty="0">
                <a:solidFill>
                  <a:schemeClr val="tx1"/>
                </a:solidFill>
                <a:cs typeface="Segoe UI Semilight"/>
              </a:rPr>
              <a:t>– Azure AD user account or Account key</a:t>
            </a:r>
          </a:p>
        </p:txBody>
      </p:sp>
      <p:sp>
        <p:nvSpPr>
          <p:cNvPr id="4" name="Rectangle 3">
            <a:extLst>
              <a:ext uri="{FF2B5EF4-FFF2-40B4-BE49-F238E27FC236}">
                <a16:creationId xmlns:a16="http://schemas.microsoft.com/office/drawing/2014/main" id="{F42DCED3-EB83-4B7A-BFE1-54EB5F002B76}"/>
              </a:ext>
            </a:extLst>
          </p:cNvPr>
          <p:cNvSpPr/>
          <p:nvPr/>
        </p:nvSpPr>
        <p:spPr>
          <a:xfrm>
            <a:off x="465138" y="2470720"/>
            <a:ext cx="6989766" cy="93120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dirty="0">
                <a:solidFill>
                  <a:schemeClr val="tx1"/>
                </a:solidFill>
                <a:latin typeface="+mj-lt"/>
                <a:cs typeface="Segoe UI Semilight"/>
              </a:rPr>
              <a:t>Block blobs </a:t>
            </a:r>
            <a:r>
              <a:rPr lang="en-US" sz="2400" dirty="0">
                <a:solidFill>
                  <a:schemeClr val="tx1"/>
                </a:solidFill>
                <a:cs typeface="Segoe UI Semilight"/>
              </a:rPr>
              <a:t>(default) – useful for storing text or binary files</a:t>
            </a:r>
          </a:p>
        </p:txBody>
      </p:sp>
      <p:sp>
        <p:nvSpPr>
          <p:cNvPr id="7" name="Rectangle 6">
            <a:extLst>
              <a:ext uri="{FF2B5EF4-FFF2-40B4-BE49-F238E27FC236}">
                <a16:creationId xmlns:a16="http://schemas.microsoft.com/office/drawing/2014/main" id="{BF620539-2DCF-485C-84FF-FBDC2DDAE3B1}"/>
              </a:ext>
            </a:extLst>
          </p:cNvPr>
          <p:cNvSpPr/>
          <p:nvPr/>
        </p:nvSpPr>
        <p:spPr>
          <a:xfrm>
            <a:off x="465138" y="3701480"/>
            <a:ext cx="6989766" cy="93120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latin typeface="+mj-lt"/>
                <a:cs typeface="Segoe UI Semilight"/>
              </a:rPr>
              <a:t>Page blobs </a:t>
            </a:r>
            <a:r>
              <a:rPr lang="en-US" sz="2400">
                <a:solidFill>
                  <a:schemeClr val="tx1"/>
                </a:solidFill>
                <a:cs typeface="Segoe UI Semilight"/>
              </a:rPr>
              <a:t>– more efficient for frequent read/write operations</a:t>
            </a:r>
          </a:p>
        </p:txBody>
      </p:sp>
      <p:sp>
        <p:nvSpPr>
          <p:cNvPr id="8" name="Rectangle 7">
            <a:extLst>
              <a:ext uri="{FF2B5EF4-FFF2-40B4-BE49-F238E27FC236}">
                <a16:creationId xmlns:a16="http://schemas.microsoft.com/office/drawing/2014/main" id="{4ACB87CC-60E6-4A90-89ED-EEF5835F3020}"/>
              </a:ext>
            </a:extLst>
          </p:cNvPr>
          <p:cNvSpPr/>
          <p:nvPr/>
        </p:nvSpPr>
        <p:spPr>
          <a:xfrm>
            <a:off x="465138" y="4932240"/>
            <a:ext cx="6989766" cy="77033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dirty="0">
                <a:solidFill>
                  <a:schemeClr val="tx1"/>
                </a:solidFill>
                <a:latin typeface="+mj-lt"/>
                <a:cs typeface="Segoe UI Semilight"/>
              </a:rPr>
              <a:t>Append blobs </a:t>
            </a:r>
            <a:r>
              <a:rPr lang="en-US" sz="2400" dirty="0">
                <a:solidFill>
                  <a:schemeClr val="tx1"/>
                </a:solidFill>
                <a:cs typeface="Segoe UI Semilight"/>
              </a:rPr>
              <a:t>– useful for logging scenarios</a:t>
            </a:r>
          </a:p>
        </p:txBody>
      </p:sp>
      <p:pic>
        <p:nvPicPr>
          <p:cNvPr id="5" name="Picture 4" descr="Screenshot of the upload blob page. ">
            <a:extLst>
              <a:ext uri="{FF2B5EF4-FFF2-40B4-BE49-F238E27FC236}">
                <a16:creationId xmlns:a16="http://schemas.microsoft.com/office/drawing/2014/main" id="{B78B6100-893D-48D8-B5A2-0553FDCB741F}"/>
              </a:ext>
            </a:extLst>
          </p:cNvPr>
          <p:cNvPicPr>
            <a:picLocks noChangeAspect="1"/>
          </p:cNvPicPr>
          <p:nvPr/>
        </p:nvPicPr>
        <p:blipFill>
          <a:blip r:embed="rId3"/>
          <a:stretch>
            <a:fillRect/>
          </a:stretch>
        </p:blipFill>
        <p:spPr>
          <a:xfrm>
            <a:off x="8518139" y="1303425"/>
            <a:ext cx="2649393" cy="4611643"/>
          </a:xfrm>
          <a:prstGeom prst="rect">
            <a:avLst/>
          </a:prstGeom>
        </p:spPr>
      </p:pic>
      <p:sp>
        <p:nvSpPr>
          <p:cNvPr id="14" name="Freeform: Shape 13">
            <a:extLst>
              <a:ext uri="{FF2B5EF4-FFF2-40B4-BE49-F238E27FC236}">
                <a16:creationId xmlns:a16="http://schemas.microsoft.com/office/drawing/2014/main" id="{63BB035B-0298-4775-A732-3160610FD2F3}"/>
              </a:ext>
              <a:ext uri="{C183D7F6-B498-43B3-948B-1728B52AA6E4}">
                <adec:decorative xmlns:adec="http://schemas.microsoft.com/office/drawing/2017/decorative" val="1"/>
              </a:ext>
            </a:extLst>
          </p:cNvPr>
          <p:cNvSpPr/>
          <p:nvPr/>
        </p:nvSpPr>
        <p:spPr bwMode="auto">
          <a:xfrm>
            <a:off x="0" y="5945787"/>
            <a:ext cx="12436475" cy="411162"/>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latin typeface="+mj-lt"/>
                <a:cs typeface="Segoe UI Semibold" panose="020B0702040204020203" pitchFamily="34" charset="0"/>
              </a:rPr>
              <a:t> You cannot change a blob type once it has been created</a:t>
            </a:r>
          </a:p>
        </p:txBody>
      </p:sp>
      <p:sp>
        <p:nvSpPr>
          <p:cNvPr id="13" name="Rectangle 12">
            <a:extLst>
              <a:ext uri="{FF2B5EF4-FFF2-40B4-BE49-F238E27FC236}">
                <a16:creationId xmlns:a16="http://schemas.microsoft.com/office/drawing/2014/main" id="{E4F340E0-6376-42EE-9786-C9FC42B67D6A}"/>
              </a:ext>
              <a:ext uri="{C183D7F6-B498-43B3-948B-1728B52AA6E4}">
                <adec:decorative xmlns:adec="http://schemas.microsoft.com/office/drawing/2017/decorative" val="1"/>
              </a:ext>
            </a:extLst>
          </p:cNvPr>
          <p:cNvSpPr/>
          <p:nvPr/>
        </p:nvSpPr>
        <p:spPr bwMode="auto">
          <a:xfrm>
            <a:off x="427038" y="5945787"/>
            <a:ext cx="786384" cy="41116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IN" sz="4800" b="1">
                <a:solidFill>
                  <a:srgbClr val="007E39"/>
                </a:solidFill>
                <a:ea typeface="Segoe UI" pitchFamily="34" charset="0"/>
                <a:cs typeface="Segoe UI" pitchFamily="34" charset="0"/>
                <a:sym typeface="Wingdings" panose="05000000000000000000" pitchFamily="2" charset="2"/>
              </a:rPr>
              <a:t></a:t>
            </a:r>
            <a:endParaRPr lang="en-US" sz="4800" b="1">
              <a:solidFill>
                <a:srgbClr val="007E39"/>
              </a:solidFill>
              <a:ea typeface="Segoe UI" pitchFamily="34" charset="0"/>
              <a:cs typeface="Segoe UI" pitchFamily="34" charset="0"/>
            </a:endParaRPr>
          </a:p>
        </p:txBody>
      </p:sp>
      <p:sp>
        <p:nvSpPr>
          <p:cNvPr id="3" name="Rectangle 2">
            <a:extLst>
              <a:ext uri="{FF2B5EF4-FFF2-40B4-BE49-F238E27FC236}">
                <a16:creationId xmlns:a16="http://schemas.microsoft.com/office/drawing/2014/main" id="{628B7462-3E96-4C6C-BF3F-EFC2DC75080A}"/>
              </a:ext>
              <a:ext uri="{C183D7F6-B498-43B3-948B-1728B52AA6E4}">
                <adec:decorative xmlns:adec="http://schemas.microsoft.com/office/drawing/2017/decorative" val="1"/>
              </a:ext>
            </a:extLst>
          </p:cNvPr>
          <p:cNvSpPr/>
          <p:nvPr/>
        </p:nvSpPr>
        <p:spPr bwMode="auto">
          <a:xfrm>
            <a:off x="7763932" y="1192213"/>
            <a:ext cx="4245505" cy="464978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4621876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Storage Pricing</a:t>
            </a:r>
          </a:p>
        </p:txBody>
      </p:sp>
      <p:sp>
        <p:nvSpPr>
          <p:cNvPr id="18" name="Rectangle 17">
            <a:extLst>
              <a:ext uri="{FF2B5EF4-FFF2-40B4-BE49-F238E27FC236}">
                <a16:creationId xmlns:a16="http://schemas.microsoft.com/office/drawing/2014/main" id="{9B0D9C54-26C2-4365-9042-E24CBE1C02FC}"/>
              </a:ext>
            </a:extLst>
          </p:cNvPr>
          <p:cNvSpPr/>
          <p:nvPr/>
        </p:nvSpPr>
        <p:spPr>
          <a:xfrm>
            <a:off x="427038" y="1192214"/>
            <a:ext cx="4502771" cy="47184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Storage costs</a:t>
            </a:r>
            <a:endParaRPr lang="en-IN" sz="2000">
              <a:solidFill>
                <a:schemeClr val="tx1"/>
              </a:solidFill>
              <a:cs typeface="Segoe UI Semilight"/>
            </a:endParaRPr>
          </a:p>
        </p:txBody>
      </p:sp>
      <p:sp>
        <p:nvSpPr>
          <p:cNvPr id="19" name="Rectangle 18">
            <a:extLst>
              <a:ext uri="{FF2B5EF4-FFF2-40B4-BE49-F238E27FC236}">
                <a16:creationId xmlns:a16="http://schemas.microsoft.com/office/drawing/2014/main" id="{60B00381-0279-4EA8-B79D-DFF46DE25794}"/>
              </a:ext>
            </a:extLst>
          </p:cNvPr>
          <p:cNvSpPr/>
          <p:nvPr/>
        </p:nvSpPr>
        <p:spPr>
          <a:xfrm>
            <a:off x="427038" y="1975162"/>
            <a:ext cx="4502771" cy="47184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Blob storage </a:t>
            </a:r>
            <a:endParaRPr lang="en-IN" sz="2000">
              <a:solidFill>
                <a:schemeClr val="tx1"/>
              </a:solidFill>
              <a:cs typeface="Segoe UI Semilight"/>
            </a:endParaRPr>
          </a:p>
        </p:txBody>
      </p:sp>
      <p:sp>
        <p:nvSpPr>
          <p:cNvPr id="20" name="Rectangle 19">
            <a:extLst>
              <a:ext uri="{FF2B5EF4-FFF2-40B4-BE49-F238E27FC236}">
                <a16:creationId xmlns:a16="http://schemas.microsoft.com/office/drawing/2014/main" id="{5A9059AC-3446-426E-93E5-4BBFCB885B82}"/>
              </a:ext>
            </a:extLst>
          </p:cNvPr>
          <p:cNvSpPr/>
          <p:nvPr/>
        </p:nvSpPr>
        <p:spPr>
          <a:xfrm>
            <a:off x="427038" y="2758110"/>
            <a:ext cx="4502771" cy="47184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Data access costs</a:t>
            </a:r>
            <a:endParaRPr lang="en-IN" sz="2000">
              <a:solidFill>
                <a:schemeClr val="tx1"/>
              </a:solidFill>
              <a:cs typeface="Segoe UI Semilight"/>
            </a:endParaRPr>
          </a:p>
        </p:txBody>
      </p:sp>
      <p:sp>
        <p:nvSpPr>
          <p:cNvPr id="21" name="Rectangle 20">
            <a:extLst>
              <a:ext uri="{FF2B5EF4-FFF2-40B4-BE49-F238E27FC236}">
                <a16:creationId xmlns:a16="http://schemas.microsoft.com/office/drawing/2014/main" id="{F8D88AE1-58F2-4BA1-A204-C12500BA2BAF}"/>
              </a:ext>
            </a:extLst>
          </p:cNvPr>
          <p:cNvSpPr/>
          <p:nvPr/>
        </p:nvSpPr>
        <p:spPr>
          <a:xfrm>
            <a:off x="427038" y="3541058"/>
            <a:ext cx="4502771" cy="47184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Transaction costs</a:t>
            </a:r>
            <a:endParaRPr lang="en-IN" sz="2000">
              <a:solidFill>
                <a:schemeClr val="tx1"/>
              </a:solidFill>
              <a:cs typeface="Segoe UI Semilight"/>
            </a:endParaRPr>
          </a:p>
        </p:txBody>
      </p:sp>
      <p:sp>
        <p:nvSpPr>
          <p:cNvPr id="22" name="Rectangle 21">
            <a:extLst>
              <a:ext uri="{FF2B5EF4-FFF2-40B4-BE49-F238E27FC236}">
                <a16:creationId xmlns:a16="http://schemas.microsoft.com/office/drawing/2014/main" id="{00AC8F33-4D6B-4E23-8A09-ADE6B6BFA3B6}"/>
              </a:ext>
            </a:extLst>
          </p:cNvPr>
          <p:cNvSpPr/>
          <p:nvPr/>
        </p:nvSpPr>
        <p:spPr>
          <a:xfrm>
            <a:off x="427038" y="4324006"/>
            <a:ext cx="4502771" cy="47184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Geo-Replication data transfer costs</a:t>
            </a:r>
            <a:endParaRPr lang="en-IN" sz="2000">
              <a:solidFill>
                <a:schemeClr val="tx1"/>
              </a:solidFill>
              <a:cs typeface="Segoe UI Semilight"/>
            </a:endParaRPr>
          </a:p>
        </p:txBody>
      </p:sp>
      <p:sp>
        <p:nvSpPr>
          <p:cNvPr id="23" name="Rectangle 22">
            <a:extLst>
              <a:ext uri="{FF2B5EF4-FFF2-40B4-BE49-F238E27FC236}">
                <a16:creationId xmlns:a16="http://schemas.microsoft.com/office/drawing/2014/main" id="{97927314-97C3-4699-B9FF-A9578B6418D6}"/>
              </a:ext>
            </a:extLst>
          </p:cNvPr>
          <p:cNvSpPr/>
          <p:nvPr/>
        </p:nvSpPr>
        <p:spPr>
          <a:xfrm>
            <a:off x="427038" y="5106954"/>
            <a:ext cx="4502771" cy="47184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Outbound data transfer costs</a:t>
            </a:r>
            <a:endParaRPr lang="en-IN" sz="2000">
              <a:solidFill>
                <a:schemeClr val="tx1"/>
              </a:solidFill>
              <a:cs typeface="Segoe UI Semilight"/>
            </a:endParaRPr>
          </a:p>
        </p:txBody>
      </p:sp>
      <p:sp>
        <p:nvSpPr>
          <p:cNvPr id="24" name="Rectangle 23">
            <a:extLst>
              <a:ext uri="{FF2B5EF4-FFF2-40B4-BE49-F238E27FC236}">
                <a16:creationId xmlns:a16="http://schemas.microsoft.com/office/drawing/2014/main" id="{CC55428D-275D-4181-8D3D-15B03697A31C}"/>
              </a:ext>
            </a:extLst>
          </p:cNvPr>
          <p:cNvSpPr/>
          <p:nvPr/>
        </p:nvSpPr>
        <p:spPr>
          <a:xfrm>
            <a:off x="427038" y="5889903"/>
            <a:ext cx="4502771" cy="47184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Changing the storage tier</a:t>
            </a:r>
            <a:endParaRPr lang="en-IN" sz="2000">
              <a:solidFill>
                <a:schemeClr val="tx1"/>
              </a:solidFill>
              <a:cs typeface="Segoe UI Semilight"/>
            </a:endParaRPr>
          </a:p>
        </p:txBody>
      </p:sp>
      <p:sp>
        <p:nvSpPr>
          <p:cNvPr id="3" name="Rectangle 2">
            <a:extLst>
              <a:ext uri="{FF2B5EF4-FFF2-40B4-BE49-F238E27FC236}">
                <a16:creationId xmlns:a16="http://schemas.microsoft.com/office/drawing/2014/main" id="{84D4C6A0-78CA-4908-BE8D-BBE74F73F4D9}"/>
              </a:ext>
              <a:ext uri="{C183D7F6-B498-43B3-948B-1728B52AA6E4}">
                <adec:decorative xmlns:adec="http://schemas.microsoft.com/office/drawing/2017/decorative" val="1"/>
              </a:ext>
            </a:extLst>
          </p:cNvPr>
          <p:cNvSpPr/>
          <p:nvPr/>
        </p:nvSpPr>
        <p:spPr bwMode="auto">
          <a:xfrm>
            <a:off x="5068958" y="1192213"/>
            <a:ext cx="6940480"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7" name="Object 26" descr="Screenshot of the Block Blobs and Files pricing information. Block Blobs are shown as $.0002/GB per month. Files are shown as $0.06/GB per month">
            <a:extLst>
              <a:ext uri="{FF2B5EF4-FFF2-40B4-BE49-F238E27FC236}">
                <a16:creationId xmlns:a16="http://schemas.microsoft.com/office/drawing/2014/main" id="{C4F90EBB-8854-4C56-A1FC-44E29270D1A1}"/>
              </a:ext>
            </a:extLst>
          </p:cNvPr>
          <p:cNvGraphicFramePr>
            <a:graphicFrameLocks noChangeAspect="1"/>
          </p:cNvGraphicFramePr>
          <p:nvPr>
            <p:extLst>
              <p:ext uri="{D42A27DB-BD31-4B8C-83A1-F6EECF244321}">
                <p14:modId xmlns:p14="http://schemas.microsoft.com/office/powerpoint/2010/main" val="75271263"/>
              </p:ext>
            </p:extLst>
          </p:nvPr>
        </p:nvGraphicFramePr>
        <p:xfrm>
          <a:off x="5140397" y="1476378"/>
          <a:ext cx="6797604" cy="4784722"/>
        </p:xfrm>
        <a:graphic>
          <a:graphicData uri="http://schemas.openxmlformats.org/presentationml/2006/ole">
            <mc:AlternateContent xmlns:mc="http://schemas.openxmlformats.org/markup-compatibility/2006">
              <mc:Choice xmlns:v="urn:schemas-microsoft-com:vml" Requires="v">
                <p:oleObj name="Bitmap Image" r:id="rId3" imgW="5495760" imgH="3533760" progId="Paint.Picture">
                  <p:embed/>
                </p:oleObj>
              </mc:Choice>
              <mc:Fallback>
                <p:oleObj name="Bitmap Image" r:id="rId3" imgW="5495760" imgH="3533760" progId="Paint.Picture">
                  <p:embed/>
                  <p:pic>
                    <p:nvPicPr>
                      <p:cNvPr id="27" name="Object 26" descr="Screenshot of the Block Blobs and Files pricing information. Block Blobs are shown as $.0002/GB per month. Files are shown as $0.06/GB per month">
                        <a:extLst>
                          <a:ext uri="{FF2B5EF4-FFF2-40B4-BE49-F238E27FC236}">
                            <a16:creationId xmlns:a16="http://schemas.microsoft.com/office/drawing/2014/main" id="{C4F90EBB-8854-4C56-A1FC-44E29270D1A1}"/>
                          </a:ext>
                        </a:extLst>
                      </p:cNvPr>
                      <p:cNvPicPr/>
                      <p:nvPr/>
                    </p:nvPicPr>
                    <p:blipFill>
                      <a:blip r:embed="rId4"/>
                      <a:stretch>
                        <a:fillRect/>
                      </a:stretch>
                    </p:blipFill>
                    <p:spPr>
                      <a:xfrm>
                        <a:off x="5140397" y="1476378"/>
                        <a:ext cx="6797604" cy="4784722"/>
                      </a:xfrm>
                      <a:prstGeom prst="rect">
                        <a:avLst/>
                      </a:prstGeom>
                      <a:solidFill>
                        <a:srgbClr val="EBEBEB"/>
                      </a:solidFill>
                      <a:ln>
                        <a:noFill/>
                      </a:ln>
                    </p:spPr>
                  </p:pic>
                </p:oleObj>
              </mc:Fallback>
            </mc:AlternateContent>
          </a:graphicData>
        </a:graphic>
      </p:graphicFrame>
    </p:spTree>
    <p:extLst>
      <p:ext uri="{BB962C8B-B14F-4D97-AF65-F5344CB8AC3E}">
        <p14:creationId xmlns:p14="http://schemas.microsoft.com/office/powerpoint/2010/main" val="2227736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76356-AFAA-4DCE-8895-CBE367E877F4}"/>
              </a:ext>
            </a:extLst>
          </p:cNvPr>
          <p:cNvSpPr>
            <a:spLocks noGrp="1"/>
          </p:cNvSpPr>
          <p:nvPr>
            <p:ph type="title"/>
          </p:nvPr>
        </p:nvSpPr>
        <p:spPr/>
        <p:txBody>
          <a:bodyPr/>
          <a:lstStyle/>
          <a:p>
            <a:r>
              <a:rPr lang="en-US" dirty="0"/>
              <a:t>Demonstration – Blob Storage</a:t>
            </a:r>
          </a:p>
        </p:txBody>
      </p:sp>
      <p:pic>
        <p:nvPicPr>
          <p:cNvPr id="21" name="Picture 20">
            <a:extLst>
              <a:ext uri="{FF2B5EF4-FFF2-40B4-BE49-F238E27FC236}">
                <a16:creationId xmlns:a16="http://schemas.microsoft.com/office/drawing/2014/main" id="{23180367-1729-4CCC-BD3E-1FFC9A29BC4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2023355"/>
            <a:ext cx="12436475" cy="1843625"/>
          </a:xfrm>
          <a:prstGeom prst="rect">
            <a:avLst/>
          </a:prstGeom>
        </p:spPr>
      </p:pic>
      <p:sp>
        <p:nvSpPr>
          <p:cNvPr id="6" name="Oval 5">
            <a:extLst>
              <a:ext uri="{FF2B5EF4-FFF2-40B4-BE49-F238E27FC236}">
                <a16:creationId xmlns:a16="http://schemas.microsoft.com/office/drawing/2014/main" id="{B7C61D5C-2A21-4961-A314-06B2E56958EC}"/>
              </a:ext>
              <a:ext uri="{C183D7F6-B498-43B3-948B-1728B52AA6E4}">
                <adec:decorative xmlns:adec="http://schemas.microsoft.com/office/drawing/2017/decorative" val="0"/>
              </a:ext>
            </a:extLst>
          </p:cNvPr>
          <p:cNvSpPr/>
          <p:nvPr/>
        </p:nvSpPr>
        <p:spPr bwMode="auto">
          <a:xfrm>
            <a:off x="663578" y="2220581"/>
            <a:ext cx="3253622" cy="3253616"/>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800">
                <a:solidFill>
                  <a:schemeClr val="tx1"/>
                </a:solidFill>
                <a:latin typeface="+mj-lt"/>
              </a:rPr>
              <a:t>Create a</a:t>
            </a:r>
            <a:br>
              <a:rPr lang="en-US" sz="2800">
                <a:solidFill>
                  <a:schemeClr val="tx1"/>
                </a:solidFill>
                <a:latin typeface="+mj-lt"/>
              </a:rPr>
            </a:br>
            <a:r>
              <a:rPr lang="en-US" sz="2800">
                <a:solidFill>
                  <a:schemeClr val="tx1"/>
                </a:solidFill>
                <a:latin typeface="+mj-lt"/>
              </a:rPr>
              <a:t>container</a:t>
            </a:r>
          </a:p>
        </p:txBody>
      </p:sp>
      <p:sp>
        <p:nvSpPr>
          <p:cNvPr id="4" name="Oval 3">
            <a:extLst>
              <a:ext uri="{FF2B5EF4-FFF2-40B4-BE49-F238E27FC236}">
                <a16:creationId xmlns:a16="http://schemas.microsoft.com/office/drawing/2014/main" id="{744D505E-54E4-4EF8-B88E-CD6C1BD046B9}"/>
              </a:ext>
              <a:ext uri="{C183D7F6-B498-43B3-948B-1728B52AA6E4}">
                <adec:decorative xmlns:adec="http://schemas.microsoft.com/office/drawing/2017/decorative" val="0"/>
              </a:ext>
            </a:extLst>
          </p:cNvPr>
          <p:cNvSpPr/>
          <p:nvPr/>
        </p:nvSpPr>
        <p:spPr bwMode="auto">
          <a:xfrm>
            <a:off x="4597778" y="2220581"/>
            <a:ext cx="3253622" cy="3253616"/>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800">
                <a:solidFill>
                  <a:schemeClr val="tx1"/>
                </a:solidFill>
                <a:latin typeface="+mj-lt"/>
              </a:rPr>
              <a:t>Upload a</a:t>
            </a:r>
            <a:br>
              <a:rPr lang="en-US" sz="2800">
                <a:solidFill>
                  <a:schemeClr val="tx1"/>
                </a:solidFill>
                <a:latin typeface="+mj-lt"/>
              </a:rPr>
            </a:br>
            <a:r>
              <a:rPr lang="en-US" sz="2800">
                <a:solidFill>
                  <a:schemeClr val="tx1"/>
                </a:solidFill>
                <a:latin typeface="+mj-lt"/>
              </a:rPr>
              <a:t>block blob</a:t>
            </a:r>
          </a:p>
        </p:txBody>
      </p:sp>
      <p:sp>
        <p:nvSpPr>
          <p:cNvPr id="5" name="Oval 4">
            <a:extLst>
              <a:ext uri="{FF2B5EF4-FFF2-40B4-BE49-F238E27FC236}">
                <a16:creationId xmlns:a16="http://schemas.microsoft.com/office/drawing/2014/main" id="{AD122928-E716-48AD-940A-977E311E060F}"/>
              </a:ext>
              <a:ext uri="{C183D7F6-B498-43B3-948B-1728B52AA6E4}">
                <adec:decorative xmlns:adec="http://schemas.microsoft.com/office/drawing/2017/decorative" val="0"/>
              </a:ext>
            </a:extLst>
          </p:cNvPr>
          <p:cNvSpPr/>
          <p:nvPr/>
        </p:nvSpPr>
        <p:spPr bwMode="auto">
          <a:xfrm>
            <a:off x="8531978" y="2220581"/>
            <a:ext cx="3253622" cy="3253616"/>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800">
                <a:solidFill>
                  <a:schemeClr val="tx1"/>
                </a:solidFill>
                <a:latin typeface="+mj-lt"/>
              </a:rPr>
              <a:t>Download a</a:t>
            </a:r>
            <a:br>
              <a:rPr lang="en-US" sz="2800">
                <a:solidFill>
                  <a:schemeClr val="tx1"/>
                </a:solidFill>
                <a:latin typeface="+mj-lt"/>
              </a:rPr>
            </a:br>
            <a:r>
              <a:rPr lang="en-US" sz="2800">
                <a:solidFill>
                  <a:schemeClr val="tx1"/>
                </a:solidFill>
                <a:latin typeface="+mj-lt"/>
              </a:rPr>
              <a:t>block blob</a:t>
            </a:r>
          </a:p>
        </p:txBody>
      </p:sp>
    </p:spTree>
    <p:extLst>
      <p:ext uri="{BB962C8B-B14F-4D97-AF65-F5344CB8AC3E}">
        <p14:creationId xmlns:p14="http://schemas.microsoft.com/office/powerpoint/2010/main" val="382391561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Blob Storage</a:t>
            </a:r>
          </a:p>
        </p:txBody>
      </p:sp>
      <p:sp>
        <p:nvSpPr>
          <p:cNvPr id="4" name="Rectangle 3">
            <a:extLst>
              <a:ext uri="{FF2B5EF4-FFF2-40B4-BE49-F238E27FC236}">
                <a16:creationId xmlns:a16="http://schemas.microsoft.com/office/drawing/2014/main" id="{34B43002-5BAE-4E86-8154-24B59A547A5E}"/>
              </a:ext>
            </a:extLst>
          </p:cNvPr>
          <p:cNvSpPr/>
          <p:nvPr/>
        </p:nvSpPr>
        <p:spPr bwMode="auto">
          <a:xfrm>
            <a:off x="427039" y="1192213"/>
            <a:ext cx="4297362"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5" name="Rectangle 4">
            <a:extLst>
              <a:ext uri="{FF2B5EF4-FFF2-40B4-BE49-F238E27FC236}">
                <a16:creationId xmlns:a16="http://schemas.microsoft.com/office/drawing/2014/main" id="{CFB72100-5634-436B-ADEE-79462BD576BD}"/>
              </a:ext>
            </a:extLst>
          </p:cNvPr>
          <p:cNvSpPr/>
          <p:nvPr/>
        </p:nvSpPr>
        <p:spPr bwMode="auto">
          <a:xfrm>
            <a:off x="4876801" y="1192213"/>
            <a:ext cx="7137400"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bg1"/>
                </a:solidFill>
                <a:latin typeface="+mj-lt"/>
              </a:rPr>
              <a:t>Microsoft Learn Modules (docs.microsoft.com/Learn)</a:t>
            </a:r>
          </a:p>
        </p:txBody>
      </p:sp>
      <p:cxnSp>
        <p:nvCxnSpPr>
          <p:cNvPr id="18" name="Straight Connector 17">
            <a:extLst>
              <a:ext uri="{FF2B5EF4-FFF2-40B4-BE49-F238E27FC236}">
                <a16:creationId xmlns:a16="http://schemas.microsoft.com/office/drawing/2014/main" id="{95C693E9-8739-454E-9717-EEF74A0FE504}"/>
              </a:ext>
              <a:ext uri="{C183D7F6-B498-43B3-948B-1728B52AA6E4}">
                <adec:decorative xmlns:adec="http://schemas.microsoft.com/office/drawing/2017/decorative" val="1"/>
              </a:ext>
            </a:extLst>
          </p:cNvPr>
          <p:cNvCxnSpPr>
            <a:cxnSpLocks/>
          </p:cNvCxnSpPr>
          <p:nvPr/>
        </p:nvCxnSpPr>
        <p:spPr>
          <a:xfrm>
            <a:off x="4893170" y="2482261"/>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4723FBD-C1B9-49A7-B6CE-21F5D0A3DB95}"/>
              </a:ext>
              <a:ext uri="{C183D7F6-B498-43B3-948B-1728B52AA6E4}">
                <adec:decorative xmlns:adec="http://schemas.microsoft.com/office/drawing/2017/decorative" val="1"/>
              </a:ext>
            </a:extLst>
          </p:cNvPr>
          <p:cNvCxnSpPr>
            <a:cxnSpLocks/>
          </p:cNvCxnSpPr>
          <p:nvPr/>
        </p:nvCxnSpPr>
        <p:spPr>
          <a:xfrm>
            <a:off x="4893170" y="3051397"/>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7C3AFC9-2701-49D4-AE5D-9C4661590F98}"/>
              </a:ext>
            </a:extLst>
          </p:cNvPr>
          <p:cNvSpPr/>
          <p:nvPr/>
        </p:nvSpPr>
        <p:spPr>
          <a:xfrm>
            <a:off x="4884985" y="1889125"/>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Optimize storage performance and costs using Blob storage tiers</a:t>
            </a:r>
            <a:endParaRPr lang="en-IN" sz="2000" dirty="0">
              <a:solidFill>
                <a:schemeClr val="tx1"/>
              </a:solidFill>
            </a:endParaRPr>
          </a:p>
        </p:txBody>
      </p:sp>
      <p:pic>
        <p:nvPicPr>
          <p:cNvPr id="3" name="Picture 2">
            <a:extLst>
              <a:ext uri="{FF2B5EF4-FFF2-40B4-BE49-F238E27FC236}">
                <a16:creationId xmlns:a16="http://schemas.microsoft.com/office/drawing/2014/main" id="{CB2B84FB-B133-4DB1-BB8D-D6FF571CBCD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89197" y="2473000"/>
            <a:ext cx="1494645" cy="2173707"/>
          </a:xfrm>
          <a:prstGeom prst="rect">
            <a:avLst/>
          </a:prstGeom>
        </p:spPr>
      </p:pic>
      <p:sp>
        <p:nvSpPr>
          <p:cNvPr id="6" name="Rectangle 5">
            <a:extLst>
              <a:ext uri="{FF2B5EF4-FFF2-40B4-BE49-F238E27FC236}">
                <a16:creationId xmlns:a16="http://schemas.microsoft.com/office/drawing/2014/main" id="{7C1363EE-140F-42C9-A4E1-43C01D799340}"/>
              </a:ext>
            </a:extLst>
          </p:cNvPr>
          <p:cNvSpPr/>
          <p:nvPr/>
        </p:nvSpPr>
        <p:spPr>
          <a:xfrm>
            <a:off x="4876801" y="2532352"/>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Gather metrics from your Azure Blob storage containers</a:t>
            </a:r>
            <a:endParaRPr lang="en-IN" sz="2000" dirty="0">
              <a:solidFill>
                <a:schemeClr val="tx1"/>
              </a:solidFill>
            </a:endParaRPr>
          </a:p>
        </p:txBody>
      </p:sp>
    </p:spTree>
    <p:extLst>
      <p:ext uri="{BB962C8B-B14F-4D97-AF65-F5344CB8AC3E}">
        <p14:creationId xmlns:p14="http://schemas.microsoft.com/office/powerpoint/2010/main" val="926380564"/>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03: Configure Storage Security</a:t>
            </a:r>
          </a:p>
        </p:txBody>
      </p:sp>
      <p:pic>
        <p:nvPicPr>
          <p:cNvPr id="3" name="Picture 2" descr="Icon of a security lock">
            <a:extLst>
              <a:ext uri="{FF2B5EF4-FFF2-40B4-BE49-F238E27FC236}">
                <a16:creationId xmlns:a16="http://schemas.microsoft.com/office/drawing/2014/main" id="{84AEFEC0-D26D-4F2E-A72B-DBEF014CF389}"/>
              </a:ext>
            </a:extLst>
          </p:cNvPr>
          <p:cNvPicPr>
            <a:picLocks noChangeAspect="1"/>
          </p:cNvPicPr>
          <p:nvPr/>
        </p:nvPicPr>
        <p:blipFill rotWithShape="1">
          <a:blip r:embed="rId2"/>
          <a:srcRect b="23953"/>
          <a:stretch/>
        </p:blipFill>
        <p:spPr>
          <a:xfrm>
            <a:off x="10399302" y="2825367"/>
            <a:ext cx="1044689" cy="1340233"/>
          </a:xfrm>
          <a:prstGeom prst="rect">
            <a:avLst/>
          </a:prstGeom>
        </p:spPr>
      </p:pic>
    </p:spTree>
    <p:extLst>
      <p:ext uri="{BB962C8B-B14F-4D97-AF65-F5344CB8AC3E}">
        <p14:creationId xmlns:p14="http://schemas.microsoft.com/office/powerpoint/2010/main" val="178923893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ECD4C-A642-48D7-8AB3-D5EE9290AB7E}"/>
              </a:ext>
            </a:extLst>
          </p:cNvPr>
          <p:cNvSpPr>
            <a:spLocks noGrp="1"/>
          </p:cNvSpPr>
          <p:nvPr>
            <p:ph type="title"/>
          </p:nvPr>
        </p:nvSpPr>
        <p:spPr>
          <a:xfrm>
            <a:off x="465139" y="2676526"/>
            <a:ext cx="2506662" cy="1641475"/>
          </a:xfrm>
        </p:spPr>
        <p:txBody>
          <a:bodyPr/>
          <a:lstStyle/>
          <a:p>
            <a:r>
              <a:rPr lang="en-US" dirty="0"/>
              <a:t>Configure Storage Security Introduction</a:t>
            </a:r>
          </a:p>
        </p:txBody>
      </p:sp>
      <p:sp>
        <p:nvSpPr>
          <p:cNvPr id="5" name="Rectangle 4">
            <a:extLst>
              <a:ext uri="{FF2B5EF4-FFF2-40B4-BE49-F238E27FC236}">
                <a16:creationId xmlns:a16="http://schemas.microsoft.com/office/drawing/2014/main" id="{5D549ECF-F041-4875-BCEA-86A3FFFEA7B8}"/>
              </a:ext>
            </a:extLst>
          </p:cNvPr>
          <p:cNvSpPr/>
          <p:nvPr/>
        </p:nvSpPr>
        <p:spPr bwMode="auto">
          <a:xfrm>
            <a:off x="4543906" y="622583"/>
            <a:ext cx="3998170" cy="4590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Review Storage Security Strategies</a:t>
            </a:r>
          </a:p>
        </p:txBody>
      </p:sp>
      <p:sp>
        <p:nvSpPr>
          <p:cNvPr id="7" name="Rectangle 6">
            <a:extLst>
              <a:ext uri="{FF2B5EF4-FFF2-40B4-BE49-F238E27FC236}">
                <a16:creationId xmlns:a16="http://schemas.microsoft.com/office/drawing/2014/main" id="{9E0F671A-3338-464E-B8BB-29DB5E6EFCD9}"/>
              </a:ext>
            </a:extLst>
          </p:cNvPr>
          <p:cNvSpPr/>
          <p:nvPr/>
        </p:nvSpPr>
        <p:spPr bwMode="auto">
          <a:xfrm>
            <a:off x="4543905" y="1290667"/>
            <a:ext cx="3806259" cy="4590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Create Shared Access Signatures</a:t>
            </a:r>
          </a:p>
        </p:txBody>
      </p:sp>
      <p:sp>
        <p:nvSpPr>
          <p:cNvPr id="9" name="Rectangle 8">
            <a:extLst>
              <a:ext uri="{FF2B5EF4-FFF2-40B4-BE49-F238E27FC236}">
                <a16:creationId xmlns:a16="http://schemas.microsoft.com/office/drawing/2014/main" id="{FD04B9BE-23D5-48F4-B77C-CCB470462594}"/>
              </a:ext>
            </a:extLst>
          </p:cNvPr>
          <p:cNvSpPr/>
          <p:nvPr/>
        </p:nvSpPr>
        <p:spPr bwMode="auto">
          <a:xfrm>
            <a:off x="4543906" y="1902730"/>
            <a:ext cx="4404570" cy="6495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Identify URI and SAS Parameters</a:t>
            </a:r>
          </a:p>
        </p:txBody>
      </p:sp>
      <p:sp>
        <p:nvSpPr>
          <p:cNvPr id="11" name="Rectangle 10">
            <a:extLst>
              <a:ext uri="{FF2B5EF4-FFF2-40B4-BE49-F238E27FC236}">
                <a16:creationId xmlns:a16="http://schemas.microsoft.com/office/drawing/2014/main" id="{04A5FA4F-D4FC-4F62-B33F-8780D8E6C3A3}"/>
              </a:ext>
            </a:extLst>
          </p:cNvPr>
          <p:cNvSpPr/>
          <p:nvPr/>
        </p:nvSpPr>
        <p:spPr bwMode="auto">
          <a:xfrm>
            <a:off x="4531856" y="2705325"/>
            <a:ext cx="3325442" cy="5080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Demonstration – SAS (Portal)</a:t>
            </a:r>
          </a:p>
        </p:txBody>
      </p:sp>
      <p:sp>
        <p:nvSpPr>
          <p:cNvPr id="13" name="Rectangle 12">
            <a:extLst>
              <a:ext uri="{FF2B5EF4-FFF2-40B4-BE49-F238E27FC236}">
                <a16:creationId xmlns:a16="http://schemas.microsoft.com/office/drawing/2014/main" id="{0FCB1ECD-782F-4909-8A7F-69FD760B3F0C}"/>
              </a:ext>
            </a:extLst>
          </p:cNvPr>
          <p:cNvSpPr/>
          <p:nvPr/>
        </p:nvSpPr>
        <p:spPr bwMode="auto">
          <a:xfrm>
            <a:off x="4531856" y="3277033"/>
            <a:ext cx="5413655" cy="8412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Determine Storage Service Encryption</a:t>
            </a:r>
          </a:p>
        </p:txBody>
      </p:sp>
      <p:sp>
        <p:nvSpPr>
          <p:cNvPr id="15" name="Rectangle 14">
            <a:extLst>
              <a:ext uri="{FF2B5EF4-FFF2-40B4-BE49-F238E27FC236}">
                <a16:creationId xmlns:a16="http://schemas.microsoft.com/office/drawing/2014/main" id="{4E9F232A-C757-43D2-AD1F-7F649A6C78CD}"/>
              </a:ext>
            </a:extLst>
          </p:cNvPr>
          <p:cNvSpPr/>
          <p:nvPr/>
        </p:nvSpPr>
        <p:spPr bwMode="auto">
          <a:xfrm>
            <a:off x="4542756" y="3823628"/>
            <a:ext cx="4813000" cy="11521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Create Customer Managed Keys</a:t>
            </a:r>
          </a:p>
        </p:txBody>
      </p:sp>
      <p:sp>
        <p:nvSpPr>
          <p:cNvPr id="17" name="Rectangle 16">
            <a:extLst>
              <a:ext uri="{FF2B5EF4-FFF2-40B4-BE49-F238E27FC236}">
                <a16:creationId xmlns:a16="http://schemas.microsoft.com/office/drawing/2014/main" id="{585F51D8-3750-4013-9077-CE9953064809}"/>
              </a:ext>
            </a:extLst>
          </p:cNvPr>
          <p:cNvSpPr/>
          <p:nvPr/>
        </p:nvSpPr>
        <p:spPr bwMode="auto">
          <a:xfrm>
            <a:off x="4531856" y="4837056"/>
            <a:ext cx="6167401" cy="555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Apply Storage Security Best Practices</a:t>
            </a:r>
          </a:p>
        </p:txBody>
      </p:sp>
      <p:grpSp>
        <p:nvGrpSpPr>
          <p:cNvPr id="8" name="Group 7">
            <a:extLst>
              <a:ext uri="{FF2B5EF4-FFF2-40B4-BE49-F238E27FC236}">
                <a16:creationId xmlns:a16="http://schemas.microsoft.com/office/drawing/2014/main" id="{F4F96386-05BA-4E8C-BE52-1D9BCB329EF9}"/>
              </a:ext>
              <a:ext uri="{C183D7F6-B498-43B3-948B-1728B52AA6E4}">
                <adec:decorative xmlns:adec="http://schemas.microsoft.com/office/drawing/2017/decorative" val="1"/>
              </a:ext>
            </a:extLst>
          </p:cNvPr>
          <p:cNvGrpSpPr/>
          <p:nvPr/>
        </p:nvGrpSpPr>
        <p:grpSpPr>
          <a:xfrm>
            <a:off x="3658420" y="574252"/>
            <a:ext cx="688456" cy="5419919"/>
            <a:chOff x="3658420" y="574252"/>
            <a:chExt cx="688456" cy="5419919"/>
          </a:xfrm>
        </p:grpSpPr>
        <p:pic>
          <p:nvPicPr>
            <p:cNvPr id="87" name="Picture 86" descr="Icon of a lock pad with a cloud at the centre">
              <a:extLst>
                <a:ext uri="{FF2B5EF4-FFF2-40B4-BE49-F238E27FC236}">
                  <a16:creationId xmlns:a16="http://schemas.microsoft.com/office/drawing/2014/main" id="{15ACE6C1-BEEE-451C-84CB-C86E33961ED2}"/>
                </a:ext>
              </a:extLst>
            </p:cNvPr>
            <p:cNvPicPr>
              <a:picLocks noChangeAspect="1"/>
            </p:cNvPicPr>
            <p:nvPr/>
          </p:nvPicPr>
          <p:blipFill>
            <a:blip r:embed="rId3"/>
            <a:stretch>
              <a:fillRect/>
            </a:stretch>
          </p:blipFill>
          <p:spPr>
            <a:xfrm>
              <a:off x="3681413" y="574252"/>
              <a:ext cx="665463" cy="555725"/>
            </a:xfrm>
            <a:prstGeom prst="rect">
              <a:avLst/>
            </a:prstGeom>
          </p:spPr>
        </p:pic>
        <p:pic>
          <p:nvPicPr>
            <p:cNvPr id="86" name="Picture 85" descr="Icon of a bar code enclosed in frames at the corners">
              <a:extLst>
                <a:ext uri="{FF2B5EF4-FFF2-40B4-BE49-F238E27FC236}">
                  <a16:creationId xmlns:a16="http://schemas.microsoft.com/office/drawing/2014/main" id="{D9AFFC75-A406-4639-965C-A32A23C42E95}"/>
                </a:ext>
              </a:extLst>
            </p:cNvPr>
            <p:cNvPicPr>
              <a:picLocks noChangeAspect="1"/>
            </p:cNvPicPr>
            <p:nvPr/>
          </p:nvPicPr>
          <p:blipFill>
            <a:blip r:embed="rId4"/>
            <a:stretch>
              <a:fillRect/>
            </a:stretch>
          </p:blipFill>
          <p:spPr>
            <a:xfrm>
              <a:off x="3681413" y="1285426"/>
              <a:ext cx="665463" cy="555725"/>
            </a:xfrm>
            <a:prstGeom prst="rect">
              <a:avLst/>
            </a:prstGeom>
          </p:spPr>
        </p:pic>
        <p:pic>
          <p:nvPicPr>
            <p:cNvPr id="85" name="Picture 84" descr="Icon of arrow pointing in four opposite directions">
              <a:extLst>
                <a:ext uri="{FF2B5EF4-FFF2-40B4-BE49-F238E27FC236}">
                  <a16:creationId xmlns:a16="http://schemas.microsoft.com/office/drawing/2014/main" id="{9BE90E32-21C2-44F6-B20D-D185A21B40A0}"/>
                </a:ext>
              </a:extLst>
            </p:cNvPr>
            <p:cNvPicPr>
              <a:picLocks noChangeAspect="1"/>
            </p:cNvPicPr>
            <p:nvPr/>
          </p:nvPicPr>
          <p:blipFill>
            <a:blip r:embed="rId5"/>
            <a:stretch>
              <a:fillRect/>
            </a:stretch>
          </p:blipFill>
          <p:spPr>
            <a:xfrm>
              <a:off x="3658420" y="1996600"/>
              <a:ext cx="665463" cy="555725"/>
            </a:xfrm>
            <a:prstGeom prst="rect">
              <a:avLst/>
            </a:prstGeom>
          </p:spPr>
        </p:pic>
        <p:pic>
          <p:nvPicPr>
            <p:cNvPr id="84" name="Picture 83" descr="Icon of a screen with a triangle in the middle">
              <a:extLst>
                <a:ext uri="{FF2B5EF4-FFF2-40B4-BE49-F238E27FC236}">
                  <a16:creationId xmlns:a16="http://schemas.microsoft.com/office/drawing/2014/main" id="{73BC8782-262C-48C0-B20B-9EE895D54C70}"/>
                </a:ext>
              </a:extLst>
            </p:cNvPr>
            <p:cNvPicPr>
              <a:picLocks noChangeAspect="1"/>
            </p:cNvPicPr>
            <p:nvPr/>
          </p:nvPicPr>
          <p:blipFill>
            <a:blip r:embed="rId6"/>
            <a:stretch>
              <a:fillRect/>
            </a:stretch>
          </p:blipFill>
          <p:spPr>
            <a:xfrm>
              <a:off x="3658420" y="2707774"/>
              <a:ext cx="665463" cy="555725"/>
            </a:xfrm>
            <a:prstGeom prst="rect">
              <a:avLst/>
            </a:prstGeom>
          </p:spPr>
        </p:pic>
        <p:pic>
          <p:nvPicPr>
            <p:cNvPr id="103" name="Picture 102" descr="Icon of a security lock">
              <a:extLst>
                <a:ext uri="{FF2B5EF4-FFF2-40B4-BE49-F238E27FC236}">
                  <a16:creationId xmlns:a16="http://schemas.microsoft.com/office/drawing/2014/main" id="{4F179E61-52A2-4837-A837-1716B7838591}"/>
                </a:ext>
              </a:extLst>
            </p:cNvPr>
            <p:cNvPicPr>
              <a:picLocks noChangeAspect="1"/>
            </p:cNvPicPr>
            <p:nvPr/>
          </p:nvPicPr>
          <p:blipFill>
            <a:blip r:embed="rId7"/>
            <a:stretch>
              <a:fillRect/>
            </a:stretch>
          </p:blipFill>
          <p:spPr>
            <a:xfrm>
              <a:off x="3681413" y="3450778"/>
              <a:ext cx="642470" cy="555725"/>
            </a:xfrm>
            <a:prstGeom prst="rect">
              <a:avLst/>
            </a:prstGeom>
          </p:spPr>
        </p:pic>
        <p:pic>
          <p:nvPicPr>
            <p:cNvPr id="104" name="Picture 103" descr="Icon of a key">
              <a:extLst>
                <a:ext uri="{FF2B5EF4-FFF2-40B4-BE49-F238E27FC236}">
                  <a16:creationId xmlns:a16="http://schemas.microsoft.com/office/drawing/2014/main" id="{083E4737-2BA8-4BCD-87B1-353AFD8CAFFA}"/>
                </a:ext>
              </a:extLst>
            </p:cNvPr>
            <p:cNvPicPr>
              <a:picLocks noChangeAspect="1"/>
            </p:cNvPicPr>
            <p:nvPr/>
          </p:nvPicPr>
          <p:blipFill>
            <a:blip r:embed="rId8"/>
            <a:stretch>
              <a:fillRect/>
            </a:stretch>
          </p:blipFill>
          <p:spPr>
            <a:xfrm>
              <a:off x="3705644" y="4116611"/>
              <a:ext cx="575497" cy="555724"/>
            </a:xfrm>
            <a:prstGeom prst="rect">
              <a:avLst/>
            </a:prstGeom>
          </p:spPr>
        </p:pic>
        <p:pic>
          <p:nvPicPr>
            <p:cNvPr id="105" name="Picture 104" descr="Icon of a document with a checkmark">
              <a:extLst>
                <a:ext uri="{FF2B5EF4-FFF2-40B4-BE49-F238E27FC236}">
                  <a16:creationId xmlns:a16="http://schemas.microsoft.com/office/drawing/2014/main" id="{564C0268-6468-4694-886C-4954C85B6BFD}"/>
                </a:ext>
              </a:extLst>
            </p:cNvPr>
            <p:cNvPicPr>
              <a:picLocks noChangeAspect="1"/>
            </p:cNvPicPr>
            <p:nvPr/>
          </p:nvPicPr>
          <p:blipFill>
            <a:blip r:embed="rId9"/>
            <a:stretch>
              <a:fillRect/>
            </a:stretch>
          </p:blipFill>
          <p:spPr>
            <a:xfrm>
              <a:off x="3691151" y="4782443"/>
              <a:ext cx="575497" cy="555724"/>
            </a:xfrm>
            <a:prstGeom prst="rect">
              <a:avLst/>
            </a:prstGeom>
          </p:spPr>
        </p:pic>
        <p:grpSp>
          <p:nvGrpSpPr>
            <p:cNvPr id="18" name="Group 17">
              <a:extLst>
                <a:ext uri="{FF2B5EF4-FFF2-40B4-BE49-F238E27FC236}">
                  <a16:creationId xmlns:a16="http://schemas.microsoft.com/office/drawing/2014/main" id="{87FCB658-1298-4D21-9303-7BDA1B162285}"/>
                </a:ext>
              </a:extLst>
            </p:cNvPr>
            <p:cNvGrpSpPr/>
            <p:nvPr/>
          </p:nvGrpSpPr>
          <p:grpSpPr>
            <a:xfrm>
              <a:off x="3691151" y="5509762"/>
              <a:ext cx="575497" cy="484409"/>
              <a:chOff x="10493727" y="629664"/>
              <a:chExt cx="519000" cy="503150"/>
            </a:xfrm>
          </p:grpSpPr>
          <p:pic>
            <p:nvPicPr>
              <p:cNvPr id="19" name="Picture 18">
                <a:extLst>
                  <a:ext uri="{FF2B5EF4-FFF2-40B4-BE49-F238E27FC236}">
                    <a16:creationId xmlns:a16="http://schemas.microsoft.com/office/drawing/2014/main" id="{CBB573AF-B8F8-4CE9-8B3E-6A6D15251B4A}"/>
                  </a:ext>
                </a:extLst>
              </p:cNvPr>
              <p:cNvPicPr>
                <a:picLocks noChangeAspect="1"/>
              </p:cNvPicPr>
              <p:nvPr/>
            </p:nvPicPr>
            <p:blipFill>
              <a:blip r:embed="rId10"/>
              <a:stretch>
                <a:fillRect/>
              </a:stretch>
            </p:blipFill>
            <p:spPr>
              <a:xfrm>
                <a:off x="10493727" y="629664"/>
                <a:ext cx="519000" cy="503150"/>
              </a:xfrm>
              <a:prstGeom prst="rect">
                <a:avLst/>
              </a:prstGeom>
            </p:spPr>
          </p:pic>
          <p:grpSp>
            <p:nvGrpSpPr>
              <p:cNvPr id="20" name="Group 19">
                <a:extLst>
                  <a:ext uri="{FF2B5EF4-FFF2-40B4-BE49-F238E27FC236}">
                    <a16:creationId xmlns:a16="http://schemas.microsoft.com/office/drawing/2014/main" id="{6CCE2870-664C-403D-BEFE-D195E6226BDB}"/>
                  </a:ext>
                </a:extLst>
              </p:cNvPr>
              <p:cNvGrpSpPr/>
              <p:nvPr/>
            </p:nvGrpSpPr>
            <p:grpSpPr>
              <a:xfrm>
                <a:off x="10604345" y="727773"/>
                <a:ext cx="297764" cy="272864"/>
                <a:chOff x="3876178" y="3413953"/>
                <a:chExt cx="297764" cy="255320"/>
              </a:xfrm>
            </p:grpSpPr>
            <p:sp>
              <p:nvSpPr>
                <p:cNvPr id="21" name="Freeform: Shape 20">
                  <a:extLst>
                    <a:ext uri="{FF2B5EF4-FFF2-40B4-BE49-F238E27FC236}">
                      <a16:creationId xmlns:a16="http://schemas.microsoft.com/office/drawing/2014/main" id="{62FC9A89-F818-443F-A04E-BE98F0113A47}"/>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E19246D3-3CC7-4F10-B58E-49A2D38FF36F}"/>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A424DBEE-E36C-46A3-8120-369857000D1F}"/>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7E24D0E3-218F-46F2-B514-DCBCE2FF39F5}"/>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9FD9DF32-B4E6-4A2E-817A-275C51C5EC03}"/>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020B265-46AD-47CD-B134-92A88B76E319}"/>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9342B3E-671A-46C5-A543-AA9856D616B0}"/>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50997B4-9EEB-41FC-AD50-055F464D914D}"/>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6" name="Rectangle 5">
            <a:extLst>
              <a:ext uri="{FF2B5EF4-FFF2-40B4-BE49-F238E27FC236}">
                <a16:creationId xmlns:a16="http://schemas.microsoft.com/office/drawing/2014/main" id="{8E8A2E1E-AF66-47C2-8395-A4B2B339341D}"/>
              </a:ext>
            </a:extLst>
          </p:cNvPr>
          <p:cNvSpPr/>
          <p:nvPr/>
        </p:nvSpPr>
        <p:spPr bwMode="auto">
          <a:xfrm>
            <a:off x="4519339" y="5486345"/>
            <a:ext cx="6167401" cy="555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Summary and Resources</a:t>
            </a:r>
          </a:p>
        </p:txBody>
      </p:sp>
    </p:spTree>
    <p:extLst>
      <p:ext uri="{BB962C8B-B14F-4D97-AF65-F5344CB8AC3E}">
        <p14:creationId xmlns:p14="http://schemas.microsoft.com/office/powerpoint/2010/main" val="19907456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11FCE-64F4-4472-AA65-D063EFDC413D}"/>
              </a:ext>
            </a:extLst>
          </p:cNvPr>
          <p:cNvSpPr>
            <a:spLocks noGrp="1"/>
          </p:cNvSpPr>
          <p:nvPr>
            <p:ph type="title"/>
          </p:nvPr>
        </p:nvSpPr>
        <p:spPr/>
        <p:txBody>
          <a:bodyPr/>
          <a:lstStyle/>
          <a:p>
            <a:r>
              <a:rPr lang="en-US" dirty="0"/>
              <a:t>Review Storage Security Strategies</a:t>
            </a:r>
          </a:p>
        </p:txBody>
      </p:sp>
      <p:pic>
        <p:nvPicPr>
          <p:cNvPr id="75" name="Picture 74" descr="Icon of three squares and a cloud">
            <a:extLst>
              <a:ext uri="{FF2B5EF4-FFF2-40B4-BE49-F238E27FC236}">
                <a16:creationId xmlns:a16="http://schemas.microsoft.com/office/drawing/2014/main" id="{BD09B1E5-9E71-4BAC-B421-AB878F2A0DA3}"/>
              </a:ext>
            </a:extLst>
          </p:cNvPr>
          <p:cNvPicPr>
            <a:picLocks noChangeAspect="1"/>
          </p:cNvPicPr>
          <p:nvPr/>
        </p:nvPicPr>
        <p:blipFill>
          <a:blip r:embed="rId2"/>
          <a:stretch>
            <a:fillRect/>
          </a:stretch>
        </p:blipFill>
        <p:spPr>
          <a:xfrm>
            <a:off x="420688" y="1435979"/>
            <a:ext cx="859536" cy="859536"/>
          </a:xfrm>
          <a:prstGeom prst="rect">
            <a:avLst/>
          </a:prstGeom>
        </p:spPr>
      </p:pic>
      <p:sp>
        <p:nvSpPr>
          <p:cNvPr id="5" name="Rectangle 4">
            <a:extLst>
              <a:ext uri="{FF2B5EF4-FFF2-40B4-BE49-F238E27FC236}">
                <a16:creationId xmlns:a16="http://schemas.microsoft.com/office/drawing/2014/main" id="{F867F038-7F9A-4FBC-A71E-BE7618D9FB88}"/>
              </a:ext>
            </a:extLst>
          </p:cNvPr>
          <p:cNvSpPr/>
          <p:nvPr/>
        </p:nvSpPr>
        <p:spPr bwMode="auto">
          <a:xfrm>
            <a:off x="1547335" y="1349374"/>
            <a:ext cx="4023360"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Storage Service Encryption</a:t>
            </a:r>
          </a:p>
        </p:txBody>
      </p:sp>
      <p:cxnSp>
        <p:nvCxnSpPr>
          <p:cNvPr id="24" name="Straight Connector 23">
            <a:extLst>
              <a:ext uri="{FF2B5EF4-FFF2-40B4-BE49-F238E27FC236}">
                <a16:creationId xmlns:a16="http://schemas.microsoft.com/office/drawing/2014/main" id="{F802C021-9677-4A24-8E23-C5C6014E06BA}"/>
              </a:ext>
              <a:ext uri="{C183D7F6-B498-43B3-948B-1728B52AA6E4}">
                <adec:decorative xmlns:adec="http://schemas.microsoft.com/office/drawing/2017/decorative" val="1"/>
              </a:ext>
            </a:extLst>
          </p:cNvPr>
          <p:cNvCxnSpPr>
            <a:cxnSpLocks/>
          </p:cNvCxnSpPr>
          <p:nvPr/>
        </p:nvCxnSpPr>
        <p:spPr>
          <a:xfrm>
            <a:off x="1552575" y="2533943"/>
            <a:ext cx="43338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4" name="Picture 73" descr="Icon of a webpage showing six squares">
            <a:extLst>
              <a:ext uri="{FF2B5EF4-FFF2-40B4-BE49-F238E27FC236}">
                <a16:creationId xmlns:a16="http://schemas.microsoft.com/office/drawing/2014/main" id="{F1054FBC-4522-448C-9F32-BE490B9F5DAF}"/>
              </a:ext>
            </a:extLst>
          </p:cNvPr>
          <p:cNvPicPr>
            <a:picLocks noChangeAspect="1"/>
          </p:cNvPicPr>
          <p:nvPr/>
        </p:nvPicPr>
        <p:blipFill>
          <a:blip r:embed="rId3"/>
          <a:stretch>
            <a:fillRect/>
          </a:stretch>
        </p:blipFill>
        <p:spPr>
          <a:xfrm>
            <a:off x="420688" y="2773948"/>
            <a:ext cx="859536" cy="859536"/>
          </a:xfrm>
          <a:prstGeom prst="rect">
            <a:avLst/>
          </a:prstGeom>
        </p:spPr>
      </p:pic>
      <p:sp>
        <p:nvSpPr>
          <p:cNvPr id="9" name="Rectangle 8">
            <a:extLst>
              <a:ext uri="{FF2B5EF4-FFF2-40B4-BE49-F238E27FC236}">
                <a16:creationId xmlns:a16="http://schemas.microsoft.com/office/drawing/2014/main" id="{1B5F96A3-CD83-42C3-99AD-7A37BC4090F9}"/>
              </a:ext>
            </a:extLst>
          </p:cNvPr>
          <p:cNvSpPr/>
          <p:nvPr/>
        </p:nvSpPr>
        <p:spPr bwMode="auto">
          <a:xfrm>
            <a:off x="1547335" y="2694168"/>
            <a:ext cx="4023360"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Authentication with Azure AD and RBAC</a:t>
            </a:r>
          </a:p>
        </p:txBody>
      </p:sp>
      <p:cxnSp>
        <p:nvCxnSpPr>
          <p:cNvPr id="26" name="Straight Connector 25">
            <a:extLst>
              <a:ext uri="{FF2B5EF4-FFF2-40B4-BE49-F238E27FC236}">
                <a16:creationId xmlns:a16="http://schemas.microsoft.com/office/drawing/2014/main" id="{C6D63593-9B1E-436B-AB77-4F037A6BE647}"/>
              </a:ext>
              <a:ext uri="{C183D7F6-B498-43B3-948B-1728B52AA6E4}">
                <adec:decorative xmlns:adec="http://schemas.microsoft.com/office/drawing/2017/decorative" val="1"/>
              </a:ext>
            </a:extLst>
          </p:cNvPr>
          <p:cNvCxnSpPr>
            <a:cxnSpLocks/>
          </p:cNvCxnSpPr>
          <p:nvPr/>
        </p:nvCxnSpPr>
        <p:spPr>
          <a:xfrm>
            <a:off x="1552575" y="3871912"/>
            <a:ext cx="43338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3" name="Picture 72" descr="Icon of three squares and a cloud">
            <a:extLst>
              <a:ext uri="{FF2B5EF4-FFF2-40B4-BE49-F238E27FC236}">
                <a16:creationId xmlns:a16="http://schemas.microsoft.com/office/drawing/2014/main" id="{67AE4003-F2A5-455D-B9EE-4161A7FFEAA2}"/>
              </a:ext>
            </a:extLst>
          </p:cNvPr>
          <p:cNvPicPr>
            <a:picLocks noChangeAspect="1"/>
          </p:cNvPicPr>
          <p:nvPr/>
        </p:nvPicPr>
        <p:blipFill>
          <a:blip r:embed="rId4"/>
          <a:stretch>
            <a:fillRect/>
          </a:stretch>
        </p:blipFill>
        <p:spPr>
          <a:xfrm>
            <a:off x="420688" y="4111917"/>
            <a:ext cx="859536" cy="859536"/>
          </a:xfrm>
          <a:prstGeom prst="rect">
            <a:avLst/>
          </a:prstGeom>
        </p:spPr>
      </p:pic>
      <p:sp>
        <p:nvSpPr>
          <p:cNvPr id="13" name="Rectangle 12">
            <a:extLst>
              <a:ext uri="{FF2B5EF4-FFF2-40B4-BE49-F238E27FC236}">
                <a16:creationId xmlns:a16="http://schemas.microsoft.com/office/drawing/2014/main" id="{A24C3C7C-F8B8-4269-A9A0-0F19526072E6}"/>
              </a:ext>
            </a:extLst>
          </p:cNvPr>
          <p:cNvSpPr/>
          <p:nvPr/>
        </p:nvSpPr>
        <p:spPr bwMode="auto">
          <a:xfrm>
            <a:off x="1547335" y="4038962"/>
            <a:ext cx="4023360"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Client-side encryption, HTTPS, and SMB 3.0 for data in transit</a:t>
            </a:r>
          </a:p>
        </p:txBody>
      </p:sp>
      <p:cxnSp>
        <p:nvCxnSpPr>
          <p:cNvPr id="28" name="Straight Connector 27">
            <a:extLst>
              <a:ext uri="{FF2B5EF4-FFF2-40B4-BE49-F238E27FC236}">
                <a16:creationId xmlns:a16="http://schemas.microsoft.com/office/drawing/2014/main" id="{88682E27-138F-4B0B-95F1-AF371E30305D}"/>
              </a:ext>
              <a:ext uri="{C183D7F6-B498-43B3-948B-1728B52AA6E4}">
                <adec:decorative xmlns:adec="http://schemas.microsoft.com/office/drawing/2017/decorative" val="1"/>
              </a:ext>
            </a:extLst>
          </p:cNvPr>
          <p:cNvCxnSpPr>
            <a:cxnSpLocks/>
          </p:cNvCxnSpPr>
          <p:nvPr/>
        </p:nvCxnSpPr>
        <p:spPr>
          <a:xfrm>
            <a:off x="1552575" y="5209881"/>
            <a:ext cx="43338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2" name="Picture 71" descr="Icon of three squares and a cloud">
            <a:extLst>
              <a:ext uri="{FF2B5EF4-FFF2-40B4-BE49-F238E27FC236}">
                <a16:creationId xmlns:a16="http://schemas.microsoft.com/office/drawing/2014/main" id="{57F42D86-85CF-4283-A33E-172753B1E4FC}"/>
              </a:ext>
            </a:extLst>
          </p:cNvPr>
          <p:cNvPicPr>
            <a:picLocks noChangeAspect="1"/>
          </p:cNvPicPr>
          <p:nvPr/>
        </p:nvPicPr>
        <p:blipFill>
          <a:blip r:embed="rId5"/>
          <a:stretch>
            <a:fillRect/>
          </a:stretch>
        </p:blipFill>
        <p:spPr>
          <a:xfrm>
            <a:off x="420688" y="5449887"/>
            <a:ext cx="859536" cy="859536"/>
          </a:xfrm>
          <a:prstGeom prst="rect">
            <a:avLst/>
          </a:prstGeom>
        </p:spPr>
      </p:pic>
      <p:sp>
        <p:nvSpPr>
          <p:cNvPr id="17" name="Rectangle 16">
            <a:extLst>
              <a:ext uri="{FF2B5EF4-FFF2-40B4-BE49-F238E27FC236}">
                <a16:creationId xmlns:a16="http://schemas.microsoft.com/office/drawing/2014/main" id="{788E45D8-A6FC-4D75-8457-9C47C23CDE66}"/>
              </a:ext>
            </a:extLst>
          </p:cNvPr>
          <p:cNvSpPr/>
          <p:nvPr/>
        </p:nvSpPr>
        <p:spPr bwMode="auto">
          <a:xfrm>
            <a:off x="1547335" y="5383754"/>
            <a:ext cx="4023360"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Azure disk encryption</a:t>
            </a:r>
          </a:p>
        </p:txBody>
      </p:sp>
      <p:pic>
        <p:nvPicPr>
          <p:cNvPr id="93" name="Picture 92" descr="Icon of a magnifying glass">
            <a:extLst>
              <a:ext uri="{FF2B5EF4-FFF2-40B4-BE49-F238E27FC236}">
                <a16:creationId xmlns:a16="http://schemas.microsoft.com/office/drawing/2014/main" id="{626E9B21-D3AB-4459-B1B4-B6FF077DAE0F}"/>
              </a:ext>
            </a:extLst>
          </p:cNvPr>
          <p:cNvPicPr>
            <a:picLocks noChangeAspect="1"/>
          </p:cNvPicPr>
          <p:nvPr/>
        </p:nvPicPr>
        <p:blipFill>
          <a:blip r:embed="rId6"/>
          <a:stretch>
            <a:fillRect/>
          </a:stretch>
        </p:blipFill>
        <p:spPr>
          <a:xfrm>
            <a:off x="6275387" y="1435979"/>
            <a:ext cx="859536" cy="859536"/>
          </a:xfrm>
          <a:prstGeom prst="rect">
            <a:avLst/>
          </a:prstGeom>
        </p:spPr>
      </p:pic>
      <p:sp>
        <p:nvSpPr>
          <p:cNvPr id="7" name="Rectangle 6">
            <a:extLst>
              <a:ext uri="{FF2B5EF4-FFF2-40B4-BE49-F238E27FC236}">
                <a16:creationId xmlns:a16="http://schemas.microsoft.com/office/drawing/2014/main" id="{EC4FF88A-4B6E-4808-B1CE-DA5E78D31219}"/>
              </a:ext>
            </a:extLst>
          </p:cNvPr>
          <p:cNvSpPr/>
          <p:nvPr/>
        </p:nvSpPr>
        <p:spPr bwMode="auto">
          <a:xfrm>
            <a:off x="7411713" y="1349374"/>
            <a:ext cx="4459922"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Shared Access Signatures – delegated access</a:t>
            </a:r>
          </a:p>
        </p:txBody>
      </p:sp>
      <p:cxnSp>
        <p:nvCxnSpPr>
          <p:cNvPr id="44" name="Straight Connector 43">
            <a:extLst>
              <a:ext uri="{FF2B5EF4-FFF2-40B4-BE49-F238E27FC236}">
                <a16:creationId xmlns:a16="http://schemas.microsoft.com/office/drawing/2014/main" id="{1F5D36FE-AEFD-4F0F-8964-F34A8D624A57}"/>
              </a:ext>
              <a:ext uri="{C183D7F6-B498-43B3-948B-1728B52AA6E4}">
                <adec:decorative xmlns:adec="http://schemas.microsoft.com/office/drawing/2017/decorative" val="1"/>
              </a:ext>
            </a:extLst>
          </p:cNvPr>
          <p:cNvCxnSpPr>
            <a:cxnSpLocks/>
          </p:cNvCxnSpPr>
          <p:nvPr/>
        </p:nvCxnSpPr>
        <p:spPr>
          <a:xfrm>
            <a:off x="7407274" y="2533943"/>
            <a:ext cx="43338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2" name="Picture 91" descr="Icon of four circles connected by lines and arranged in a diamond pattern">
            <a:extLst>
              <a:ext uri="{FF2B5EF4-FFF2-40B4-BE49-F238E27FC236}">
                <a16:creationId xmlns:a16="http://schemas.microsoft.com/office/drawing/2014/main" id="{F8E67CD4-A3B3-48BD-A0A8-5BEADA8542E4}"/>
              </a:ext>
            </a:extLst>
          </p:cNvPr>
          <p:cNvPicPr>
            <a:picLocks noChangeAspect="1"/>
          </p:cNvPicPr>
          <p:nvPr/>
        </p:nvPicPr>
        <p:blipFill>
          <a:blip r:embed="rId7"/>
          <a:stretch>
            <a:fillRect/>
          </a:stretch>
        </p:blipFill>
        <p:spPr>
          <a:xfrm>
            <a:off x="6275387" y="2773948"/>
            <a:ext cx="859536" cy="859536"/>
          </a:xfrm>
          <a:prstGeom prst="rect">
            <a:avLst/>
          </a:prstGeom>
        </p:spPr>
      </p:pic>
      <p:sp>
        <p:nvSpPr>
          <p:cNvPr id="11" name="Rectangle 10">
            <a:extLst>
              <a:ext uri="{FF2B5EF4-FFF2-40B4-BE49-F238E27FC236}">
                <a16:creationId xmlns:a16="http://schemas.microsoft.com/office/drawing/2014/main" id="{B68B0A2C-F302-4E7F-8353-C9FD84AFB11D}"/>
              </a:ext>
            </a:extLst>
          </p:cNvPr>
          <p:cNvSpPr/>
          <p:nvPr/>
        </p:nvSpPr>
        <p:spPr bwMode="auto">
          <a:xfrm>
            <a:off x="7411713" y="2694168"/>
            <a:ext cx="4459922"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Shared Key – encrypted</a:t>
            </a:r>
            <a:br>
              <a:rPr lang="en-US" sz="2200">
                <a:solidFill>
                  <a:schemeClr val="tx1"/>
                </a:solidFill>
              </a:rPr>
            </a:br>
            <a:r>
              <a:rPr lang="en-US" sz="2200">
                <a:solidFill>
                  <a:schemeClr val="tx1"/>
                </a:solidFill>
              </a:rPr>
              <a:t>signature string</a:t>
            </a:r>
          </a:p>
        </p:txBody>
      </p:sp>
      <p:cxnSp>
        <p:nvCxnSpPr>
          <p:cNvPr id="45" name="Straight Connector 44">
            <a:extLst>
              <a:ext uri="{FF2B5EF4-FFF2-40B4-BE49-F238E27FC236}">
                <a16:creationId xmlns:a16="http://schemas.microsoft.com/office/drawing/2014/main" id="{A70B2096-3890-43F2-96CE-EAF31D6FED02}"/>
              </a:ext>
              <a:ext uri="{C183D7F6-B498-43B3-948B-1728B52AA6E4}">
                <adec:decorative xmlns:adec="http://schemas.microsoft.com/office/drawing/2017/decorative" val="1"/>
              </a:ext>
            </a:extLst>
          </p:cNvPr>
          <p:cNvCxnSpPr>
            <a:cxnSpLocks/>
          </p:cNvCxnSpPr>
          <p:nvPr/>
        </p:nvCxnSpPr>
        <p:spPr>
          <a:xfrm>
            <a:off x="7407274" y="3871912"/>
            <a:ext cx="43338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1" name="Picture 90" descr="Icon of a person">
            <a:extLst>
              <a:ext uri="{FF2B5EF4-FFF2-40B4-BE49-F238E27FC236}">
                <a16:creationId xmlns:a16="http://schemas.microsoft.com/office/drawing/2014/main" id="{90FBDF48-2D76-49C3-8B11-4210D3433F9A}"/>
              </a:ext>
            </a:extLst>
          </p:cNvPr>
          <p:cNvPicPr>
            <a:picLocks noChangeAspect="1"/>
          </p:cNvPicPr>
          <p:nvPr/>
        </p:nvPicPr>
        <p:blipFill>
          <a:blip r:embed="rId8"/>
          <a:stretch>
            <a:fillRect/>
          </a:stretch>
        </p:blipFill>
        <p:spPr>
          <a:xfrm>
            <a:off x="6275387" y="4111917"/>
            <a:ext cx="859536" cy="859536"/>
          </a:xfrm>
          <a:prstGeom prst="rect">
            <a:avLst/>
          </a:prstGeom>
        </p:spPr>
      </p:pic>
      <p:sp>
        <p:nvSpPr>
          <p:cNvPr id="15" name="Rectangle 14">
            <a:extLst>
              <a:ext uri="{FF2B5EF4-FFF2-40B4-BE49-F238E27FC236}">
                <a16:creationId xmlns:a16="http://schemas.microsoft.com/office/drawing/2014/main" id="{5C775A3F-182B-418E-9C76-A1284ACBA548}"/>
              </a:ext>
            </a:extLst>
          </p:cNvPr>
          <p:cNvSpPr/>
          <p:nvPr/>
        </p:nvSpPr>
        <p:spPr bwMode="auto">
          <a:xfrm>
            <a:off x="7411713" y="4038962"/>
            <a:ext cx="4459922" cy="10043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200">
                <a:solidFill>
                  <a:schemeClr val="tx1"/>
                </a:solidFill>
              </a:rPr>
              <a:t>Anonymous access to containers and blobs</a:t>
            </a:r>
          </a:p>
        </p:txBody>
      </p:sp>
    </p:spTree>
    <p:extLst>
      <p:ext uri="{BB962C8B-B14F-4D97-AF65-F5344CB8AC3E}">
        <p14:creationId xmlns:p14="http://schemas.microsoft.com/office/powerpoint/2010/main" val="152629383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Shared Access Signatures</a:t>
            </a:r>
          </a:p>
        </p:txBody>
      </p:sp>
      <p:sp>
        <p:nvSpPr>
          <p:cNvPr id="4" name="Rectangle 3">
            <a:extLst>
              <a:ext uri="{FF2B5EF4-FFF2-40B4-BE49-F238E27FC236}">
                <a16:creationId xmlns:a16="http://schemas.microsoft.com/office/drawing/2014/main" id="{D21C2D20-EA91-4F53-B85E-B75510065DAB}"/>
              </a:ext>
            </a:extLst>
          </p:cNvPr>
          <p:cNvSpPr/>
          <p:nvPr/>
        </p:nvSpPr>
        <p:spPr>
          <a:xfrm>
            <a:off x="427038" y="1192214"/>
            <a:ext cx="6326187" cy="93863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cs typeface="Segoe UI Semilight"/>
              </a:rPr>
              <a:t>Provides delegated access to resources</a:t>
            </a:r>
          </a:p>
        </p:txBody>
      </p:sp>
      <p:sp>
        <p:nvSpPr>
          <p:cNvPr id="5" name="Rectangle 4">
            <a:extLst>
              <a:ext uri="{FF2B5EF4-FFF2-40B4-BE49-F238E27FC236}">
                <a16:creationId xmlns:a16="http://schemas.microsoft.com/office/drawing/2014/main" id="{1FEFBB92-C2EE-4284-A760-2136EACCEF4A}"/>
              </a:ext>
            </a:extLst>
          </p:cNvPr>
          <p:cNvSpPr/>
          <p:nvPr/>
        </p:nvSpPr>
        <p:spPr>
          <a:xfrm>
            <a:off x="427038" y="2418742"/>
            <a:ext cx="6326187" cy="93863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Grants access to clients without sharing your storage account keys</a:t>
            </a:r>
          </a:p>
        </p:txBody>
      </p:sp>
      <p:sp>
        <p:nvSpPr>
          <p:cNvPr id="6" name="Rectangle 5">
            <a:extLst>
              <a:ext uri="{FF2B5EF4-FFF2-40B4-BE49-F238E27FC236}">
                <a16:creationId xmlns:a16="http://schemas.microsoft.com/office/drawing/2014/main" id="{6D561000-F35F-4894-9337-37332DB6A435}"/>
              </a:ext>
            </a:extLst>
          </p:cNvPr>
          <p:cNvSpPr/>
          <p:nvPr/>
        </p:nvSpPr>
        <p:spPr>
          <a:xfrm>
            <a:off x="427038" y="3645270"/>
            <a:ext cx="6326187" cy="119463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The account SAS delegates access</a:t>
            </a:r>
            <a:br>
              <a:rPr lang="en-US" sz="2000">
                <a:solidFill>
                  <a:schemeClr val="tx1"/>
                </a:solidFill>
                <a:cs typeface="Segoe UI Semilight"/>
              </a:rPr>
            </a:br>
            <a:r>
              <a:rPr lang="en-US" sz="2000">
                <a:solidFill>
                  <a:schemeClr val="tx1"/>
                </a:solidFill>
                <a:cs typeface="Segoe UI Semilight"/>
              </a:rPr>
              <a:t>to resources in one or more of the storage services</a:t>
            </a:r>
          </a:p>
        </p:txBody>
      </p:sp>
      <p:sp>
        <p:nvSpPr>
          <p:cNvPr id="7" name="Rectangle 6">
            <a:extLst>
              <a:ext uri="{FF2B5EF4-FFF2-40B4-BE49-F238E27FC236}">
                <a16:creationId xmlns:a16="http://schemas.microsoft.com/office/drawing/2014/main" id="{DA09981A-B29B-4AA0-ACAA-CCA21A89588E}"/>
              </a:ext>
            </a:extLst>
          </p:cNvPr>
          <p:cNvSpPr/>
          <p:nvPr/>
        </p:nvSpPr>
        <p:spPr>
          <a:xfrm>
            <a:off x="427038" y="5167115"/>
            <a:ext cx="6326187" cy="119463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The service SAS delegates access</a:t>
            </a:r>
            <a:br>
              <a:rPr lang="en-US" sz="2000">
                <a:solidFill>
                  <a:schemeClr val="tx1"/>
                </a:solidFill>
              </a:rPr>
            </a:br>
            <a:r>
              <a:rPr lang="en-US" sz="2000">
                <a:solidFill>
                  <a:schemeClr val="tx1"/>
                </a:solidFill>
              </a:rPr>
              <a:t>to a resource in just one of the storage services</a:t>
            </a:r>
          </a:p>
        </p:txBody>
      </p:sp>
      <p:sp>
        <p:nvSpPr>
          <p:cNvPr id="3" name="Rectangle 2">
            <a:extLst>
              <a:ext uri="{FF2B5EF4-FFF2-40B4-BE49-F238E27FC236}">
                <a16:creationId xmlns:a16="http://schemas.microsoft.com/office/drawing/2014/main" id="{3947A588-B588-4813-B0A1-DEB50F5EC86D}"/>
              </a:ext>
              <a:ext uri="{C183D7F6-B498-43B3-948B-1728B52AA6E4}">
                <adec:decorative xmlns:adec="http://schemas.microsoft.com/office/drawing/2017/decorative" val="1"/>
              </a:ext>
            </a:extLst>
          </p:cNvPr>
          <p:cNvSpPr/>
          <p:nvPr/>
        </p:nvSpPr>
        <p:spPr bwMode="auto">
          <a:xfrm>
            <a:off x="7038974" y="1192213"/>
            <a:ext cx="4970463"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descr="Screenshot of the Generate SAS token and URL page. ">
            <a:extLst>
              <a:ext uri="{FF2B5EF4-FFF2-40B4-BE49-F238E27FC236}">
                <a16:creationId xmlns:a16="http://schemas.microsoft.com/office/drawing/2014/main" id="{5F7BCDBB-994C-4044-A9BD-BE5B370A307A}"/>
              </a:ext>
            </a:extLst>
          </p:cNvPr>
          <p:cNvPicPr>
            <a:picLocks noChangeAspect="1"/>
          </p:cNvPicPr>
          <p:nvPr/>
        </p:nvPicPr>
        <p:blipFill>
          <a:blip r:embed="rId3"/>
          <a:stretch>
            <a:fillRect/>
          </a:stretch>
        </p:blipFill>
        <p:spPr>
          <a:xfrm>
            <a:off x="7724776" y="1447321"/>
            <a:ext cx="3419474" cy="4793732"/>
          </a:xfrm>
          <a:prstGeom prst="rect">
            <a:avLst/>
          </a:prstGeom>
        </p:spPr>
      </p:pic>
    </p:spTree>
    <p:extLst>
      <p:ext uri="{BB962C8B-B14F-4D97-AF65-F5344CB8AC3E}">
        <p14:creationId xmlns:p14="http://schemas.microsoft.com/office/powerpoint/2010/main" val="90507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Identify URI and SAS Parameters</a:t>
            </a:r>
          </a:p>
        </p:txBody>
      </p:sp>
      <p:sp>
        <p:nvSpPr>
          <p:cNvPr id="10" name="Rectangle 9">
            <a:extLst>
              <a:ext uri="{FF2B5EF4-FFF2-40B4-BE49-F238E27FC236}">
                <a16:creationId xmlns:a16="http://schemas.microsoft.com/office/drawing/2014/main" id="{D277871D-5719-422C-8758-FCFC4444AD1F}"/>
              </a:ext>
            </a:extLst>
          </p:cNvPr>
          <p:cNvSpPr/>
          <p:nvPr/>
        </p:nvSpPr>
        <p:spPr>
          <a:xfrm>
            <a:off x="427033" y="1192212"/>
            <a:ext cx="11582399" cy="1220788"/>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marL="290513" indent="-290513">
              <a:spcAft>
                <a:spcPts val="1200"/>
              </a:spcAft>
              <a:buFont typeface="Arial" panose="020B0604020202020204" pitchFamily="34" charset="0"/>
              <a:buChar char="•"/>
            </a:pPr>
            <a:r>
              <a:rPr lang="en-US" sz="2400">
                <a:solidFill>
                  <a:schemeClr val="tx1"/>
                </a:solidFill>
              </a:rPr>
              <a:t>A SAS is a signed URI that points to one or more storage resources </a:t>
            </a:r>
          </a:p>
          <a:p>
            <a:pPr marL="290513" indent="-290513">
              <a:spcAft>
                <a:spcPts val="1200"/>
              </a:spcAft>
              <a:buFont typeface="Arial" panose="020B0604020202020204" pitchFamily="34" charset="0"/>
              <a:buChar char="•"/>
            </a:pPr>
            <a:r>
              <a:rPr lang="en-US" sz="2400">
                <a:solidFill>
                  <a:schemeClr val="tx1"/>
                </a:solidFill>
              </a:rPr>
              <a:t>Consists of a storage resource URI and the SAS token</a:t>
            </a:r>
          </a:p>
        </p:txBody>
      </p:sp>
      <p:sp>
        <p:nvSpPr>
          <p:cNvPr id="8" name="Rectangle 7">
            <a:extLst>
              <a:ext uri="{FF2B5EF4-FFF2-40B4-BE49-F238E27FC236}">
                <a16:creationId xmlns:a16="http://schemas.microsoft.com/office/drawing/2014/main" id="{1AF8CDA7-ECC6-4841-9C08-13F5D4830D71}"/>
              </a:ext>
              <a:ext uri="{C183D7F6-B498-43B3-948B-1728B52AA6E4}">
                <adec:decorative xmlns:adec="http://schemas.microsoft.com/office/drawing/2017/decorative" val="1"/>
              </a:ext>
            </a:extLst>
          </p:cNvPr>
          <p:cNvSpPr/>
          <p:nvPr/>
        </p:nvSpPr>
        <p:spPr bwMode="auto">
          <a:xfrm>
            <a:off x="427039" y="2525856"/>
            <a:ext cx="11582400" cy="233401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A diagram showing that the Storage Resource and the SAS token combine to form the URI">
            <a:extLst>
              <a:ext uri="{FF2B5EF4-FFF2-40B4-BE49-F238E27FC236}">
                <a16:creationId xmlns:a16="http://schemas.microsoft.com/office/drawing/2014/main" id="{BD235AD3-F791-4F89-9528-1114B01C78C1}"/>
              </a:ext>
            </a:extLst>
          </p:cNvPr>
          <p:cNvPicPr>
            <a:picLocks noChangeAspect="1"/>
          </p:cNvPicPr>
          <p:nvPr/>
        </p:nvPicPr>
        <p:blipFill>
          <a:blip r:embed="rId3"/>
          <a:stretch>
            <a:fillRect/>
          </a:stretch>
        </p:blipFill>
        <p:spPr>
          <a:xfrm>
            <a:off x="3285290" y="2561271"/>
            <a:ext cx="5854775" cy="1094850"/>
          </a:xfrm>
          <a:prstGeom prst="rect">
            <a:avLst/>
          </a:prstGeom>
        </p:spPr>
      </p:pic>
      <p:sp>
        <p:nvSpPr>
          <p:cNvPr id="6" name="Rectangle 5">
            <a:extLst>
              <a:ext uri="{FF2B5EF4-FFF2-40B4-BE49-F238E27FC236}">
                <a16:creationId xmlns:a16="http://schemas.microsoft.com/office/drawing/2014/main" id="{AB9DEA76-A2F5-431D-B039-3BA131E91FED}"/>
              </a:ext>
            </a:extLst>
          </p:cNvPr>
          <p:cNvSpPr/>
          <p:nvPr/>
        </p:nvSpPr>
        <p:spPr>
          <a:xfrm>
            <a:off x="2218267" y="3810953"/>
            <a:ext cx="7786930" cy="923330"/>
          </a:xfrm>
          <a:prstGeom prst="rect">
            <a:avLst/>
          </a:prstGeom>
        </p:spPr>
        <p:txBody>
          <a:bodyPr wrap="square">
            <a:spAutoFit/>
          </a:bodyPr>
          <a:lstStyle/>
          <a:p>
            <a:r>
              <a:rPr lang="en-US" dirty="0">
                <a:solidFill>
                  <a:srgbClr val="A31515"/>
                </a:solidFill>
                <a:latin typeface="Consolas" panose="020B0609020204030204" pitchFamily="49" charset="0"/>
              </a:rPr>
              <a:t>https://myaccount.blob.core.windows.net/?sp=r&amp;st=2020-05-11T18:31:43Z&amp;se=2020-05-12T02:31:43Z&amp;spr=https&amp;sv=2019-10-10&amp;sr=b&amp;sig=jOqABJZHfUVeBQ3yVn7kWiCKlO0sxCiK1rzEchfAz8U%3D</a:t>
            </a:r>
          </a:p>
        </p:txBody>
      </p:sp>
      <p:sp>
        <p:nvSpPr>
          <p:cNvPr id="11" name="Rectangle 10">
            <a:extLst>
              <a:ext uri="{FF2B5EF4-FFF2-40B4-BE49-F238E27FC236}">
                <a16:creationId xmlns:a16="http://schemas.microsoft.com/office/drawing/2014/main" id="{98E57CC1-A90D-4A61-80B9-8D1866BFDFDF}"/>
              </a:ext>
            </a:extLst>
          </p:cNvPr>
          <p:cNvSpPr/>
          <p:nvPr/>
        </p:nvSpPr>
        <p:spPr>
          <a:xfrm>
            <a:off x="427033" y="5019138"/>
            <a:ext cx="11571291" cy="1342607"/>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Aft>
                <a:spcPts val="1200"/>
              </a:spcAft>
            </a:pPr>
            <a:r>
              <a:rPr lang="en-US" sz="2400" dirty="0">
                <a:solidFill>
                  <a:schemeClr val="tx1"/>
                </a:solidFill>
              </a:rPr>
              <a:t>Includes parameters for resource URI, storage services version, services,</a:t>
            </a:r>
            <a:br>
              <a:rPr lang="en-US" sz="2400" dirty="0">
                <a:solidFill>
                  <a:schemeClr val="tx1"/>
                </a:solidFill>
              </a:rPr>
            </a:br>
            <a:r>
              <a:rPr lang="en-US" sz="2400" dirty="0">
                <a:solidFill>
                  <a:schemeClr val="tx1"/>
                </a:solidFill>
              </a:rPr>
              <a:t>resource types, start time, expiry time, resource, permissions, IP range, protocol, signature</a:t>
            </a:r>
          </a:p>
        </p:txBody>
      </p:sp>
    </p:spTree>
    <p:extLst>
      <p:ext uri="{BB962C8B-B14F-4D97-AF65-F5344CB8AC3E}">
        <p14:creationId xmlns:p14="http://schemas.microsoft.com/office/powerpoint/2010/main" val="1732842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01: Configure Storage Accounts</a:t>
            </a:r>
          </a:p>
        </p:txBody>
      </p:sp>
      <p:pic>
        <p:nvPicPr>
          <p:cNvPr id="3" name="Picture 2" descr="Icon of a screen with dots">
            <a:extLst>
              <a:ext uri="{FF2B5EF4-FFF2-40B4-BE49-F238E27FC236}">
                <a16:creationId xmlns:a16="http://schemas.microsoft.com/office/drawing/2014/main" id="{4C43505C-6294-4C62-8949-EE3F4C2A25DF}"/>
              </a:ext>
            </a:extLst>
          </p:cNvPr>
          <p:cNvPicPr>
            <a:picLocks noChangeAspect="1"/>
          </p:cNvPicPr>
          <p:nvPr/>
        </p:nvPicPr>
        <p:blipFill>
          <a:blip r:embed="rId2"/>
          <a:stretch>
            <a:fillRect/>
          </a:stretch>
        </p:blipFill>
        <p:spPr>
          <a:xfrm flipH="1">
            <a:off x="10208887" y="3036046"/>
            <a:ext cx="1319083" cy="989854"/>
          </a:xfrm>
          <a:prstGeom prst="rect">
            <a:avLst/>
          </a:prstGeom>
        </p:spPr>
      </p:pic>
    </p:spTree>
    <p:extLst>
      <p:ext uri="{BB962C8B-B14F-4D97-AF65-F5344CB8AC3E}">
        <p14:creationId xmlns:p14="http://schemas.microsoft.com/office/powerpoint/2010/main" val="374676602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90069-FE4F-40DC-9D2D-460EC467B03C}"/>
              </a:ext>
            </a:extLst>
          </p:cNvPr>
          <p:cNvSpPr>
            <a:spLocks noGrp="1"/>
          </p:cNvSpPr>
          <p:nvPr>
            <p:ph type="title"/>
          </p:nvPr>
        </p:nvSpPr>
        <p:spPr/>
        <p:txBody>
          <a:bodyPr/>
          <a:lstStyle/>
          <a:p>
            <a:r>
              <a:rPr lang="en-US"/>
              <a:t>Demonstration – SAS (Portal)</a:t>
            </a:r>
          </a:p>
        </p:txBody>
      </p:sp>
      <p:pic>
        <p:nvPicPr>
          <p:cNvPr id="13" name="Picture 12">
            <a:extLst>
              <a:ext uri="{FF2B5EF4-FFF2-40B4-BE49-F238E27FC236}">
                <a16:creationId xmlns:a16="http://schemas.microsoft.com/office/drawing/2014/main" id="{0AB73FCC-B2AB-4E3A-9EFF-096FA6B1659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658168"/>
            <a:ext cx="12436475" cy="2006521"/>
          </a:xfrm>
          <a:prstGeom prst="rect">
            <a:avLst/>
          </a:prstGeom>
        </p:spPr>
      </p:pic>
      <p:sp>
        <p:nvSpPr>
          <p:cNvPr id="14" name="Oval 13">
            <a:extLst>
              <a:ext uri="{FF2B5EF4-FFF2-40B4-BE49-F238E27FC236}">
                <a16:creationId xmlns:a16="http://schemas.microsoft.com/office/drawing/2014/main" id="{E0530C8F-A425-49A4-928B-89E134439037}"/>
              </a:ext>
              <a:ext uri="{C183D7F6-B498-43B3-948B-1728B52AA6E4}">
                <adec:decorative xmlns:adec="http://schemas.microsoft.com/office/drawing/2017/decorative" val="0"/>
              </a:ext>
            </a:extLst>
          </p:cNvPr>
          <p:cNvSpPr/>
          <p:nvPr/>
        </p:nvSpPr>
        <p:spPr bwMode="auto">
          <a:xfrm>
            <a:off x="1940850" y="2031820"/>
            <a:ext cx="3468562" cy="3468555"/>
          </a:xfrm>
          <a:prstGeom prst="ellipse">
            <a:avLst/>
          </a:pr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800">
                <a:solidFill>
                  <a:schemeClr val="tx1"/>
                </a:solidFill>
                <a:latin typeface="+mj-lt"/>
              </a:rPr>
              <a:t>Create a</a:t>
            </a:r>
            <a:br>
              <a:rPr lang="en-US" sz="2800">
                <a:solidFill>
                  <a:schemeClr val="tx1"/>
                </a:solidFill>
                <a:latin typeface="+mj-lt"/>
              </a:rPr>
            </a:br>
            <a:r>
              <a:rPr lang="en-US" sz="2800">
                <a:solidFill>
                  <a:schemeClr val="tx1"/>
                </a:solidFill>
                <a:latin typeface="+mj-lt"/>
              </a:rPr>
              <a:t>SAS at the</a:t>
            </a:r>
            <a:br>
              <a:rPr lang="en-US" sz="2800">
                <a:solidFill>
                  <a:schemeClr val="tx1"/>
                </a:solidFill>
                <a:latin typeface="+mj-lt"/>
              </a:rPr>
            </a:br>
            <a:r>
              <a:rPr lang="en-US" sz="2800">
                <a:solidFill>
                  <a:schemeClr val="tx1"/>
                </a:solidFill>
                <a:latin typeface="+mj-lt"/>
              </a:rPr>
              <a:t>service level</a:t>
            </a:r>
          </a:p>
        </p:txBody>
      </p:sp>
      <p:sp>
        <p:nvSpPr>
          <p:cNvPr id="15" name="Oval 14">
            <a:extLst>
              <a:ext uri="{FF2B5EF4-FFF2-40B4-BE49-F238E27FC236}">
                <a16:creationId xmlns:a16="http://schemas.microsoft.com/office/drawing/2014/main" id="{A34DBB31-2A05-4C95-A3CF-D8B83EB2273E}"/>
              </a:ext>
              <a:ext uri="{C183D7F6-B498-43B3-948B-1728B52AA6E4}">
                <adec:decorative xmlns:adec="http://schemas.microsoft.com/office/drawing/2017/decorative" val="0"/>
              </a:ext>
            </a:extLst>
          </p:cNvPr>
          <p:cNvSpPr/>
          <p:nvPr/>
        </p:nvSpPr>
        <p:spPr bwMode="auto">
          <a:xfrm>
            <a:off x="7027065" y="2031820"/>
            <a:ext cx="3468562" cy="3468555"/>
          </a:xfrm>
          <a:prstGeom prst="ellipse">
            <a:avLst/>
          </a:prstGeom>
          <a:solidFill>
            <a:schemeClr val="accent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800">
                <a:solidFill>
                  <a:schemeClr val="tx1"/>
                </a:solidFill>
                <a:latin typeface="+mj-lt"/>
              </a:rPr>
              <a:t>Create a</a:t>
            </a:r>
            <a:br>
              <a:rPr lang="en-US" sz="2800">
                <a:solidFill>
                  <a:schemeClr val="tx1"/>
                </a:solidFill>
                <a:latin typeface="+mj-lt"/>
              </a:rPr>
            </a:br>
            <a:r>
              <a:rPr lang="en-US" sz="2800">
                <a:solidFill>
                  <a:schemeClr val="tx1"/>
                </a:solidFill>
                <a:latin typeface="+mj-lt"/>
              </a:rPr>
              <a:t>SAS at the</a:t>
            </a:r>
            <a:br>
              <a:rPr lang="en-US" sz="2800">
                <a:solidFill>
                  <a:schemeClr val="tx1"/>
                </a:solidFill>
                <a:latin typeface="+mj-lt"/>
              </a:rPr>
            </a:br>
            <a:r>
              <a:rPr lang="en-US" sz="2800">
                <a:solidFill>
                  <a:schemeClr val="tx1"/>
                </a:solidFill>
                <a:latin typeface="+mj-lt"/>
              </a:rPr>
              <a:t>account level</a:t>
            </a:r>
          </a:p>
        </p:txBody>
      </p:sp>
    </p:spTree>
    <p:extLst>
      <p:ext uri="{BB962C8B-B14F-4D97-AF65-F5344CB8AC3E}">
        <p14:creationId xmlns:p14="http://schemas.microsoft.com/office/powerpoint/2010/main" val="193890132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8DC61-0E62-49F2-8573-F72976BFE085}"/>
              </a:ext>
            </a:extLst>
          </p:cNvPr>
          <p:cNvSpPr>
            <a:spLocks noGrp="1"/>
          </p:cNvSpPr>
          <p:nvPr>
            <p:ph type="title"/>
          </p:nvPr>
        </p:nvSpPr>
        <p:spPr/>
        <p:txBody>
          <a:bodyPr/>
          <a:lstStyle/>
          <a:p>
            <a:r>
              <a:rPr lang="en-US" dirty="0"/>
              <a:t>Determine Storage Service Encryption</a:t>
            </a:r>
          </a:p>
        </p:txBody>
      </p:sp>
      <p:sp>
        <p:nvSpPr>
          <p:cNvPr id="4" name="Rectangle 3">
            <a:extLst>
              <a:ext uri="{FF2B5EF4-FFF2-40B4-BE49-F238E27FC236}">
                <a16:creationId xmlns:a16="http://schemas.microsoft.com/office/drawing/2014/main" id="{936145C1-4E6E-44B0-B6F2-8CA20C34BBB1}"/>
              </a:ext>
            </a:extLst>
          </p:cNvPr>
          <p:cNvSpPr/>
          <p:nvPr/>
        </p:nvSpPr>
        <p:spPr>
          <a:xfrm>
            <a:off x="427034" y="1273155"/>
            <a:ext cx="5084766" cy="6844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Protects your data for security and compliance</a:t>
            </a:r>
          </a:p>
        </p:txBody>
      </p:sp>
      <p:sp>
        <p:nvSpPr>
          <p:cNvPr id="5" name="Rectangle 4">
            <a:extLst>
              <a:ext uri="{FF2B5EF4-FFF2-40B4-BE49-F238E27FC236}">
                <a16:creationId xmlns:a16="http://schemas.microsoft.com/office/drawing/2014/main" id="{43A2A113-8349-4878-91FE-A3227E23F12A}"/>
              </a:ext>
            </a:extLst>
          </p:cNvPr>
          <p:cNvSpPr/>
          <p:nvPr/>
        </p:nvSpPr>
        <p:spPr>
          <a:xfrm>
            <a:off x="427034" y="2246779"/>
            <a:ext cx="5084766" cy="6844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Automatically encrypts and decrypts</a:t>
            </a:r>
            <a:br>
              <a:rPr lang="en-US" sz="2000">
                <a:solidFill>
                  <a:schemeClr val="tx1"/>
                </a:solidFill>
              </a:rPr>
            </a:br>
            <a:r>
              <a:rPr lang="en-US" sz="2000">
                <a:solidFill>
                  <a:schemeClr val="tx1"/>
                </a:solidFill>
              </a:rPr>
              <a:t>your data</a:t>
            </a:r>
          </a:p>
        </p:txBody>
      </p:sp>
      <p:sp>
        <p:nvSpPr>
          <p:cNvPr id="6" name="Rectangle 5">
            <a:extLst>
              <a:ext uri="{FF2B5EF4-FFF2-40B4-BE49-F238E27FC236}">
                <a16:creationId xmlns:a16="http://schemas.microsoft.com/office/drawing/2014/main" id="{2309AE5D-B9C4-4D16-BAE1-75166F5C389D}"/>
              </a:ext>
            </a:extLst>
          </p:cNvPr>
          <p:cNvSpPr/>
          <p:nvPr/>
        </p:nvSpPr>
        <p:spPr>
          <a:xfrm>
            <a:off x="427034" y="3220402"/>
            <a:ext cx="5084766" cy="49777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Encrypted through 256-bit AES encryption</a:t>
            </a:r>
          </a:p>
        </p:txBody>
      </p:sp>
      <p:sp>
        <p:nvSpPr>
          <p:cNvPr id="7" name="Rectangle 6">
            <a:extLst>
              <a:ext uri="{FF2B5EF4-FFF2-40B4-BE49-F238E27FC236}">
                <a16:creationId xmlns:a16="http://schemas.microsoft.com/office/drawing/2014/main" id="{4D965712-9F3F-42D7-A781-3E41913DDE8C}"/>
              </a:ext>
            </a:extLst>
          </p:cNvPr>
          <p:cNvSpPr/>
          <p:nvPr/>
        </p:nvSpPr>
        <p:spPr>
          <a:xfrm>
            <a:off x="427034" y="3962449"/>
            <a:ext cx="5084766" cy="6844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Is enabled for all new and existing storage accounts and cannot be disabled</a:t>
            </a:r>
          </a:p>
        </p:txBody>
      </p:sp>
      <p:sp>
        <p:nvSpPr>
          <p:cNvPr id="12" name="Rectangle 11">
            <a:extLst>
              <a:ext uri="{FF2B5EF4-FFF2-40B4-BE49-F238E27FC236}">
                <a16:creationId xmlns:a16="http://schemas.microsoft.com/office/drawing/2014/main" id="{661B92A0-6A64-4528-83B8-9003108139FD}"/>
              </a:ext>
            </a:extLst>
          </p:cNvPr>
          <p:cNvSpPr/>
          <p:nvPr/>
        </p:nvSpPr>
        <p:spPr>
          <a:xfrm>
            <a:off x="427034" y="4936070"/>
            <a:ext cx="5084766" cy="49777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Is transparent to users</a:t>
            </a:r>
          </a:p>
        </p:txBody>
      </p:sp>
      <p:sp>
        <p:nvSpPr>
          <p:cNvPr id="3" name="Rectangle 2">
            <a:extLst>
              <a:ext uri="{FF2B5EF4-FFF2-40B4-BE49-F238E27FC236}">
                <a16:creationId xmlns:a16="http://schemas.microsoft.com/office/drawing/2014/main" id="{DC888400-5B5A-4D14-BC1E-1D70875696C6}"/>
              </a:ext>
              <a:ext uri="{C183D7F6-B498-43B3-948B-1728B52AA6E4}">
                <adec:decorative xmlns:adec="http://schemas.microsoft.com/office/drawing/2017/decorative" val="1"/>
              </a:ext>
            </a:extLst>
          </p:cNvPr>
          <p:cNvSpPr/>
          <p:nvPr/>
        </p:nvSpPr>
        <p:spPr bwMode="auto">
          <a:xfrm>
            <a:off x="5664200" y="1192214"/>
            <a:ext cx="6345238" cy="427673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6" descr="A screenshot that talks about Storage Service Encryption page">
            <a:extLst>
              <a:ext uri="{FF2B5EF4-FFF2-40B4-BE49-F238E27FC236}">
                <a16:creationId xmlns:a16="http://schemas.microsoft.com/office/drawing/2014/main" id="{7DA6E92D-9068-4347-B40D-F007ADC745F8}"/>
              </a:ext>
            </a:extLst>
          </p:cNvPr>
          <p:cNvPicPr>
            <a:picLocks noChangeAspect="1"/>
          </p:cNvPicPr>
          <p:nvPr/>
        </p:nvPicPr>
        <p:blipFill>
          <a:blip r:embed="rId3"/>
          <a:stretch>
            <a:fillRect/>
          </a:stretch>
        </p:blipFill>
        <p:spPr>
          <a:xfrm>
            <a:off x="6218236" y="1192213"/>
            <a:ext cx="5392531" cy="4156962"/>
          </a:xfrm>
          <a:prstGeom prst="rect">
            <a:avLst/>
          </a:prstGeom>
          <a:ln>
            <a:noFill/>
          </a:ln>
        </p:spPr>
      </p:pic>
      <p:sp>
        <p:nvSpPr>
          <p:cNvPr id="13" name="Rectangle 12">
            <a:extLst>
              <a:ext uri="{FF2B5EF4-FFF2-40B4-BE49-F238E27FC236}">
                <a16:creationId xmlns:a16="http://schemas.microsoft.com/office/drawing/2014/main" id="{AEEB38EC-FCEA-4D59-995C-B4FA5D705CC3}"/>
              </a:ext>
            </a:extLst>
          </p:cNvPr>
          <p:cNvSpPr/>
          <p:nvPr/>
        </p:nvSpPr>
        <p:spPr bwMode="auto">
          <a:xfrm>
            <a:off x="427037" y="5617216"/>
            <a:ext cx="786384" cy="78241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IN" sz="4800" b="1">
                <a:solidFill>
                  <a:srgbClr val="007E39"/>
                </a:solidFill>
                <a:ea typeface="Segoe UI" pitchFamily="34" charset="0"/>
                <a:cs typeface="Segoe UI" pitchFamily="34" charset="0"/>
                <a:sym typeface="Wingdings" panose="05000000000000000000" pitchFamily="2" charset="2"/>
              </a:rPr>
              <a:t></a:t>
            </a:r>
            <a:endParaRPr lang="en-US" sz="4800" b="1">
              <a:solidFill>
                <a:srgbClr val="007E39"/>
              </a:solidFill>
              <a:ea typeface="Segoe UI" pitchFamily="34" charset="0"/>
              <a:cs typeface="Segoe UI" pitchFamily="34" charset="0"/>
            </a:endParaRPr>
          </a:p>
        </p:txBody>
      </p:sp>
      <p:sp>
        <p:nvSpPr>
          <p:cNvPr id="15" name="Freeform: Shape 14">
            <a:extLst>
              <a:ext uri="{FF2B5EF4-FFF2-40B4-BE49-F238E27FC236}">
                <a16:creationId xmlns:a16="http://schemas.microsoft.com/office/drawing/2014/main" id="{7519310B-F7F3-41A6-A05B-386DF88E5D34}"/>
              </a:ext>
            </a:extLst>
          </p:cNvPr>
          <p:cNvSpPr/>
          <p:nvPr/>
        </p:nvSpPr>
        <p:spPr bwMode="auto">
          <a:xfrm>
            <a:off x="-1" y="5617217"/>
            <a:ext cx="12436475" cy="744530"/>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lvl="0"/>
            <a:r>
              <a:rPr lang="en-US" sz="1600">
                <a:solidFill>
                  <a:srgbClr val="000000"/>
                </a:solidFill>
                <a:ea typeface="+mn-lt"/>
                <a:cs typeface="Segoe UI"/>
              </a:rPr>
              <a:t> </a:t>
            </a:r>
            <a:r>
              <a:rPr lang="en-US">
                <a:solidFill>
                  <a:schemeClr val="tx1"/>
                </a:solidFill>
                <a:latin typeface="+mj-lt"/>
                <a:cs typeface="Segoe UI Semibold" panose="020B0702040204020203" pitchFamily="34" charset="0"/>
              </a:rPr>
              <a:t>You can use your own key (next topic)</a:t>
            </a:r>
          </a:p>
        </p:txBody>
      </p:sp>
    </p:spTree>
    <p:extLst>
      <p:ext uri="{BB962C8B-B14F-4D97-AF65-F5344CB8AC3E}">
        <p14:creationId xmlns:p14="http://schemas.microsoft.com/office/powerpoint/2010/main" val="515629151"/>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8D39-0AE7-4BFA-AFA4-5CD03C00368E}"/>
              </a:ext>
            </a:extLst>
          </p:cNvPr>
          <p:cNvSpPr>
            <a:spLocks noGrp="1"/>
          </p:cNvSpPr>
          <p:nvPr>
            <p:ph type="title"/>
          </p:nvPr>
        </p:nvSpPr>
        <p:spPr/>
        <p:txBody>
          <a:bodyPr/>
          <a:lstStyle/>
          <a:p>
            <a:r>
              <a:rPr lang="en-US" dirty="0"/>
              <a:t>Create Customer Managed Keys</a:t>
            </a:r>
          </a:p>
        </p:txBody>
      </p:sp>
      <p:sp>
        <p:nvSpPr>
          <p:cNvPr id="4" name="Rectangle 3">
            <a:extLst>
              <a:ext uri="{FF2B5EF4-FFF2-40B4-BE49-F238E27FC236}">
                <a16:creationId xmlns:a16="http://schemas.microsoft.com/office/drawing/2014/main" id="{0DC4B81D-2BA7-4264-9DC4-6C417AB95390}"/>
              </a:ext>
            </a:extLst>
          </p:cNvPr>
          <p:cNvSpPr/>
          <p:nvPr/>
        </p:nvSpPr>
        <p:spPr>
          <a:xfrm>
            <a:off x="427034" y="1192212"/>
            <a:ext cx="5084766" cy="12012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Use the Azure Key Vault to manage your encryption keys</a:t>
            </a:r>
          </a:p>
        </p:txBody>
      </p:sp>
      <p:sp>
        <p:nvSpPr>
          <p:cNvPr id="5" name="Rectangle 4">
            <a:extLst>
              <a:ext uri="{FF2B5EF4-FFF2-40B4-BE49-F238E27FC236}">
                <a16:creationId xmlns:a16="http://schemas.microsoft.com/office/drawing/2014/main" id="{3FCA0867-0F7F-4514-87B3-2B8DD32F0607}"/>
              </a:ext>
            </a:extLst>
          </p:cNvPr>
          <p:cNvSpPr/>
          <p:nvPr/>
        </p:nvSpPr>
        <p:spPr>
          <a:xfrm>
            <a:off x="427034" y="2494111"/>
            <a:ext cx="5084766" cy="12012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Create your own encryption keys and</a:t>
            </a:r>
            <a:br>
              <a:rPr lang="en-US" sz="2000">
                <a:solidFill>
                  <a:schemeClr val="tx1"/>
                </a:solidFill>
              </a:rPr>
            </a:br>
            <a:r>
              <a:rPr lang="en-US" sz="2000">
                <a:solidFill>
                  <a:schemeClr val="tx1"/>
                </a:solidFill>
              </a:rPr>
              <a:t>store them in a key vault</a:t>
            </a:r>
          </a:p>
        </p:txBody>
      </p:sp>
      <p:sp>
        <p:nvSpPr>
          <p:cNvPr id="6" name="Rectangle 5">
            <a:extLst>
              <a:ext uri="{FF2B5EF4-FFF2-40B4-BE49-F238E27FC236}">
                <a16:creationId xmlns:a16="http://schemas.microsoft.com/office/drawing/2014/main" id="{AAAF3445-D23C-4BD4-AC57-8E01F0650739}"/>
              </a:ext>
            </a:extLst>
          </p:cNvPr>
          <p:cNvSpPr/>
          <p:nvPr/>
        </p:nvSpPr>
        <p:spPr>
          <a:xfrm>
            <a:off x="427034" y="3796010"/>
            <a:ext cx="5084766" cy="12012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Use Azure Key Vault's APIs to generate encryption keys</a:t>
            </a:r>
          </a:p>
        </p:txBody>
      </p:sp>
      <p:sp>
        <p:nvSpPr>
          <p:cNvPr id="8" name="Rectangle 7">
            <a:extLst>
              <a:ext uri="{FF2B5EF4-FFF2-40B4-BE49-F238E27FC236}">
                <a16:creationId xmlns:a16="http://schemas.microsoft.com/office/drawing/2014/main" id="{11DE86F3-48D2-47D2-9403-644519EF8465}"/>
              </a:ext>
            </a:extLst>
          </p:cNvPr>
          <p:cNvSpPr/>
          <p:nvPr/>
        </p:nvSpPr>
        <p:spPr>
          <a:xfrm>
            <a:off x="427034" y="5097909"/>
            <a:ext cx="5084766" cy="12012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Custom keys give you more flexibility</a:t>
            </a:r>
            <a:br>
              <a:rPr lang="en-US" sz="2000">
                <a:solidFill>
                  <a:schemeClr val="tx1"/>
                </a:solidFill>
              </a:rPr>
            </a:br>
            <a:r>
              <a:rPr lang="en-US" sz="2000">
                <a:solidFill>
                  <a:schemeClr val="tx1"/>
                </a:solidFill>
              </a:rPr>
              <a:t>and control </a:t>
            </a:r>
          </a:p>
        </p:txBody>
      </p:sp>
      <p:sp>
        <p:nvSpPr>
          <p:cNvPr id="3" name="Rectangle 2">
            <a:extLst>
              <a:ext uri="{FF2B5EF4-FFF2-40B4-BE49-F238E27FC236}">
                <a16:creationId xmlns:a16="http://schemas.microsoft.com/office/drawing/2014/main" id="{8C868267-3BF7-4B13-A44C-84DBB9DBBF35}"/>
              </a:ext>
              <a:ext uri="{C183D7F6-B498-43B3-948B-1728B52AA6E4}">
                <adec:decorative xmlns:adec="http://schemas.microsoft.com/office/drawing/2017/decorative" val="1"/>
              </a:ext>
            </a:extLst>
          </p:cNvPr>
          <p:cNvSpPr/>
          <p:nvPr/>
        </p:nvSpPr>
        <p:spPr bwMode="auto">
          <a:xfrm>
            <a:off x="5664200" y="1192213"/>
            <a:ext cx="6345238" cy="510698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5" descr="A screenshot of using Customer Managed Keys for encryption, and selecting a key from the Key Vault">
            <a:extLst>
              <a:ext uri="{FF2B5EF4-FFF2-40B4-BE49-F238E27FC236}">
                <a16:creationId xmlns:a16="http://schemas.microsoft.com/office/drawing/2014/main" id="{A9FF4276-D20B-4CE6-BD17-6150393256C4}"/>
              </a:ext>
            </a:extLst>
          </p:cNvPr>
          <p:cNvPicPr>
            <a:picLocks noChangeAspect="1"/>
          </p:cNvPicPr>
          <p:nvPr/>
        </p:nvPicPr>
        <p:blipFill>
          <a:blip r:embed="rId3"/>
          <a:stretch>
            <a:fillRect/>
          </a:stretch>
        </p:blipFill>
        <p:spPr>
          <a:xfrm>
            <a:off x="5785933" y="1846828"/>
            <a:ext cx="6101772" cy="3797756"/>
          </a:xfrm>
          <a:prstGeom prst="rect">
            <a:avLst/>
          </a:prstGeom>
          <a:ln>
            <a:noFill/>
          </a:ln>
        </p:spPr>
      </p:pic>
    </p:spTree>
    <p:extLst>
      <p:ext uri="{BB962C8B-B14F-4D97-AF65-F5344CB8AC3E}">
        <p14:creationId xmlns:p14="http://schemas.microsoft.com/office/powerpoint/2010/main" val="365275889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Apply Storage Security Best Practices</a:t>
            </a:r>
          </a:p>
        </p:txBody>
      </p:sp>
      <p:sp>
        <p:nvSpPr>
          <p:cNvPr id="53" name="TextBox 52">
            <a:extLst>
              <a:ext uri="{FF2B5EF4-FFF2-40B4-BE49-F238E27FC236}">
                <a16:creationId xmlns:a16="http://schemas.microsoft.com/office/drawing/2014/main" id="{8E6A6E4C-A83D-4B4C-A352-18236004FB00}"/>
              </a:ext>
            </a:extLst>
          </p:cNvPr>
          <p:cNvSpPr txBox="1"/>
          <p:nvPr/>
        </p:nvSpPr>
        <p:spPr>
          <a:xfrm>
            <a:off x="1511299" y="1609170"/>
            <a:ext cx="4047671" cy="553998"/>
          </a:xfrm>
          <a:prstGeom prst="rect">
            <a:avLst/>
          </a:prstGeom>
          <a:noFill/>
        </p:spPr>
        <p:txBody>
          <a:bodyPr wrap="square" lIns="0" tIns="0" rIns="0" bIns="0" rtlCol="0" anchor="ctr">
            <a:spAutoFit/>
          </a:bodyPr>
          <a:lstStyle/>
          <a:p>
            <a:pPr>
              <a:spcBef>
                <a:spcPts val="600"/>
              </a:spcBef>
              <a:spcAft>
                <a:spcPts val="600"/>
              </a:spcAft>
            </a:pPr>
            <a:r>
              <a:rPr lang="en-US"/>
              <a:t>Always use HTTPS to create or distribute an SAS</a:t>
            </a:r>
          </a:p>
        </p:txBody>
      </p:sp>
      <p:sp>
        <p:nvSpPr>
          <p:cNvPr id="54" name="TextBox 53">
            <a:extLst>
              <a:ext uri="{FF2B5EF4-FFF2-40B4-BE49-F238E27FC236}">
                <a16:creationId xmlns:a16="http://schemas.microsoft.com/office/drawing/2014/main" id="{31FC4AA5-5562-4E55-96FF-7B1D6A3B8D9A}"/>
              </a:ext>
            </a:extLst>
          </p:cNvPr>
          <p:cNvSpPr txBox="1"/>
          <p:nvPr/>
        </p:nvSpPr>
        <p:spPr>
          <a:xfrm>
            <a:off x="1511299" y="2628680"/>
            <a:ext cx="4047671" cy="553998"/>
          </a:xfrm>
          <a:prstGeom prst="rect">
            <a:avLst/>
          </a:prstGeom>
          <a:noFill/>
        </p:spPr>
        <p:txBody>
          <a:bodyPr wrap="square" lIns="0" tIns="0" rIns="0" bIns="0" rtlCol="0" anchor="ctr">
            <a:spAutoFit/>
          </a:bodyPr>
          <a:lstStyle/>
          <a:p>
            <a:r>
              <a:rPr lang="en-US"/>
              <a:t>Reference stored access policies where possible</a:t>
            </a:r>
          </a:p>
        </p:txBody>
      </p:sp>
      <p:sp>
        <p:nvSpPr>
          <p:cNvPr id="55" name="TextBox 54">
            <a:extLst>
              <a:ext uri="{FF2B5EF4-FFF2-40B4-BE49-F238E27FC236}">
                <a16:creationId xmlns:a16="http://schemas.microsoft.com/office/drawing/2014/main" id="{A4CFEC2D-7B94-4B04-8131-3A579CDE4B3F}"/>
              </a:ext>
            </a:extLst>
          </p:cNvPr>
          <p:cNvSpPr txBox="1"/>
          <p:nvPr/>
        </p:nvSpPr>
        <p:spPr>
          <a:xfrm>
            <a:off x="1511299" y="3663580"/>
            <a:ext cx="4047671" cy="553998"/>
          </a:xfrm>
          <a:prstGeom prst="rect">
            <a:avLst/>
          </a:prstGeom>
          <a:noFill/>
        </p:spPr>
        <p:txBody>
          <a:bodyPr wrap="square" lIns="0" tIns="0" rIns="0" bIns="0" rtlCol="0" anchor="ctr">
            <a:spAutoFit/>
          </a:bodyPr>
          <a:lstStyle/>
          <a:p>
            <a:r>
              <a:rPr lang="en-US"/>
              <a:t>Use near-term expiration times on an ad hoc SAS</a:t>
            </a:r>
          </a:p>
        </p:txBody>
      </p:sp>
      <p:sp>
        <p:nvSpPr>
          <p:cNvPr id="62" name="TextBox 61">
            <a:extLst>
              <a:ext uri="{FF2B5EF4-FFF2-40B4-BE49-F238E27FC236}">
                <a16:creationId xmlns:a16="http://schemas.microsoft.com/office/drawing/2014/main" id="{E6B66279-9E32-4ED4-86F6-3B00D0818F0E}"/>
              </a:ext>
            </a:extLst>
          </p:cNvPr>
          <p:cNvSpPr txBox="1"/>
          <p:nvPr/>
        </p:nvSpPr>
        <p:spPr>
          <a:xfrm>
            <a:off x="1543250" y="4741261"/>
            <a:ext cx="4663995" cy="553998"/>
          </a:xfrm>
          <a:prstGeom prst="rect">
            <a:avLst/>
          </a:prstGeom>
          <a:noFill/>
        </p:spPr>
        <p:txBody>
          <a:bodyPr wrap="square" lIns="0" tIns="0" rIns="0" bIns="0" rtlCol="0" anchor="ctr">
            <a:spAutoFit/>
          </a:bodyPr>
          <a:lstStyle/>
          <a:p>
            <a:r>
              <a:rPr lang="en-US" dirty="0"/>
              <a:t>Use Storage Analytics to monitor your application</a:t>
            </a:r>
          </a:p>
        </p:txBody>
      </p:sp>
      <p:sp>
        <p:nvSpPr>
          <p:cNvPr id="57" name="TextBox 56">
            <a:extLst>
              <a:ext uri="{FF2B5EF4-FFF2-40B4-BE49-F238E27FC236}">
                <a16:creationId xmlns:a16="http://schemas.microsoft.com/office/drawing/2014/main" id="{8F3C5CDA-4205-485D-A41B-E954428080F0}"/>
              </a:ext>
              <a:ext uri="{C183D7F6-B498-43B3-948B-1728B52AA6E4}">
                <adec:decorative xmlns:adec="http://schemas.microsoft.com/office/drawing/2017/decorative" val="0"/>
              </a:ext>
            </a:extLst>
          </p:cNvPr>
          <p:cNvSpPr txBox="1"/>
          <p:nvPr/>
        </p:nvSpPr>
        <p:spPr>
          <a:xfrm>
            <a:off x="1511299" y="5906436"/>
            <a:ext cx="4047671" cy="276999"/>
          </a:xfrm>
          <a:prstGeom prst="rect">
            <a:avLst/>
          </a:prstGeom>
          <a:noFill/>
        </p:spPr>
        <p:txBody>
          <a:bodyPr wrap="square" lIns="0" tIns="0" rIns="0" bIns="0" rtlCol="0" anchor="ctr">
            <a:spAutoFit/>
          </a:bodyPr>
          <a:lstStyle/>
          <a:p>
            <a:r>
              <a:rPr lang="en-US" dirty="0"/>
              <a:t>Be careful with SAS start time</a:t>
            </a:r>
          </a:p>
        </p:txBody>
      </p:sp>
      <p:sp>
        <p:nvSpPr>
          <p:cNvPr id="58" name="TextBox 57">
            <a:extLst>
              <a:ext uri="{FF2B5EF4-FFF2-40B4-BE49-F238E27FC236}">
                <a16:creationId xmlns:a16="http://schemas.microsoft.com/office/drawing/2014/main" id="{5B23CD7B-0222-4A47-97DC-B096452552AC}"/>
              </a:ext>
            </a:extLst>
          </p:cNvPr>
          <p:cNvSpPr txBox="1"/>
          <p:nvPr/>
        </p:nvSpPr>
        <p:spPr>
          <a:xfrm>
            <a:off x="7339318" y="1747669"/>
            <a:ext cx="4663995" cy="276999"/>
          </a:xfrm>
          <a:prstGeom prst="rect">
            <a:avLst/>
          </a:prstGeom>
          <a:noFill/>
        </p:spPr>
        <p:txBody>
          <a:bodyPr wrap="square" lIns="0" tIns="0" rIns="0" bIns="0" rtlCol="0" anchor="ctr">
            <a:spAutoFit/>
          </a:bodyPr>
          <a:lstStyle/>
          <a:p>
            <a:pPr>
              <a:spcBef>
                <a:spcPts val="600"/>
              </a:spcBef>
              <a:spcAft>
                <a:spcPts val="600"/>
              </a:spcAft>
            </a:pPr>
            <a:r>
              <a:rPr lang="en-US"/>
              <a:t>Be specific with the resource to be accessed</a:t>
            </a:r>
          </a:p>
        </p:txBody>
      </p:sp>
      <p:sp>
        <p:nvSpPr>
          <p:cNvPr id="59" name="TextBox 58">
            <a:extLst>
              <a:ext uri="{FF2B5EF4-FFF2-40B4-BE49-F238E27FC236}">
                <a16:creationId xmlns:a16="http://schemas.microsoft.com/office/drawing/2014/main" id="{A0AA03E4-B222-402D-B0B7-A6614AEF144C}"/>
              </a:ext>
            </a:extLst>
          </p:cNvPr>
          <p:cNvSpPr txBox="1"/>
          <p:nvPr/>
        </p:nvSpPr>
        <p:spPr>
          <a:xfrm>
            <a:off x="7339318" y="2628680"/>
            <a:ext cx="4663995" cy="553998"/>
          </a:xfrm>
          <a:prstGeom prst="rect">
            <a:avLst/>
          </a:prstGeom>
          <a:noFill/>
        </p:spPr>
        <p:txBody>
          <a:bodyPr wrap="square" lIns="0" tIns="0" rIns="0" bIns="0" rtlCol="0" anchor="ctr">
            <a:spAutoFit/>
          </a:bodyPr>
          <a:lstStyle/>
          <a:p>
            <a:r>
              <a:rPr lang="en-US"/>
              <a:t>Understand that your account will be billed for any usage</a:t>
            </a:r>
          </a:p>
        </p:txBody>
      </p:sp>
      <p:sp>
        <p:nvSpPr>
          <p:cNvPr id="60" name="TextBox 59">
            <a:extLst>
              <a:ext uri="{FF2B5EF4-FFF2-40B4-BE49-F238E27FC236}">
                <a16:creationId xmlns:a16="http://schemas.microsoft.com/office/drawing/2014/main" id="{64F87851-A142-462A-8EEA-70AA9329985C}"/>
              </a:ext>
            </a:extLst>
          </p:cNvPr>
          <p:cNvSpPr txBox="1"/>
          <p:nvPr/>
        </p:nvSpPr>
        <p:spPr>
          <a:xfrm>
            <a:off x="7339318" y="3802080"/>
            <a:ext cx="4663995" cy="276999"/>
          </a:xfrm>
          <a:prstGeom prst="rect">
            <a:avLst/>
          </a:prstGeom>
          <a:noFill/>
        </p:spPr>
        <p:txBody>
          <a:bodyPr wrap="square" lIns="0" tIns="0" rIns="0" bIns="0" rtlCol="0" anchor="ctr">
            <a:spAutoFit/>
          </a:bodyPr>
          <a:lstStyle/>
          <a:p>
            <a:r>
              <a:rPr lang="en-US"/>
              <a:t>Validate data written using SAS</a:t>
            </a:r>
          </a:p>
        </p:txBody>
      </p:sp>
      <p:sp>
        <p:nvSpPr>
          <p:cNvPr id="61" name="TextBox 60">
            <a:extLst>
              <a:ext uri="{FF2B5EF4-FFF2-40B4-BE49-F238E27FC236}">
                <a16:creationId xmlns:a16="http://schemas.microsoft.com/office/drawing/2014/main" id="{42A28FE7-0DE3-4EFB-85F7-3F2F368B081D}"/>
              </a:ext>
            </a:extLst>
          </p:cNvPr>
          <p:cNvSpPr txBox="1"/>
          <p:nvPr/>
        </p:nvSpPr>
        <p:spPr>
          <a:xfrm>
            <a:off x="7339318" y="4836976"/>
            <a:ext cx="4663995" cy="276999"/>
          </a:xfrm>
          <a:prstGeom prst="rect">
            <a:avLst/>
          </a:prstGeom>
          <a:noFill/>
        </p:spPr>
        <p:txBody>
          <a:bodyPr wrap="square" lIns="0" tIns="0" rIns="0" bIns="0" rtlCol="0" anchor="ctr">
            <a:spAutoFit/>
          </a:bodyPr>
          <a:lstStyle/>
          <a:p>
            <a:r>
              <a:rPr lang="en-US"/>
              <a:t>Don't assume SAS is always the correct choice</a:t>
            </a:r>
          </a:p>
        </p:txBody>
      </p:sp>
      <p:pic>
        <p:nvPicPr>
          <p:cNvPr id="19" name="Picture 18">
            <a:extLst>
              <a:ext uri="{FF2B5EF4-FFF2-40B4-BE49-F238E27FC236}">
                <a16:creationId xmlns:a16="http://schemas.microsoft.com/office/drawing/2014/main" id="{E79AAB12-5DD7-4298-8F11-ECBBDA03491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3388" y="1461379"/>
            <a:ext cx="859536" cy="859536"/>
          </a:xfrm>
          <a:prstGeom prst="rect">
            <a:avLst/>
          </a:prstGeom>
        </p:spPr>
      </p:pic>
      <p:cxnSp>
        <p:nvCxnSpPr>
          <p:cNvPr id="27" name="Straight Connector 26">
            <a:extLst>
              <a:ext uri="{FF2B5EF4-FFF2-40B4-BE49-F238E27FC236}">
                <a16:creationId xmlns:a16="http://schemas.microsoft.com/office/drawing/2014/main" id="{B922378F-C58D-40BC-B926-C6582F2C30B7}"/>
              </a:ext>
              <a:ext uri="{C183D7F6-B498-43B3-948B-1728B52AA6E4}">
                <adec:decorative xmlns:adec="http://schemas.microsoft.com/office/drawing/2017/decorative" val="1"/>
              </a:ext>
            </a:extLst>
          </p:cNvPr>
          <p:cNvCxnSpPr>
            <a:cxnSpLocks/>
          </p:cNvCxnSpPr>
          <p:nvPr/>
        </p:nvCxnSpPr>
        <p:spPr>
          <a:xfrm>
            <a:off x="1514475" y="2411544"/>
            <a:ext cx="403029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8559D7AC-7D56-481A-AAC7-94238B0E888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33388" y="2503750"/>
            <a:ext cx="859536" cy="859536"/>
          </a:xfrm>
          <a:prstGeom prst="rect">
            <a:avLst/>
          </a:prstGeom>
        </p:spPr>
      </p:pic>
      <p:cxnSp>
        <p:nvCxnSpPr>
          <p:cNvPr id="41" name="Straight Connector 40">
            <a:extLst>
              <a:ext uri="{FF2B5EF4-FFF2-40B4-BE49-F238E27FC236}">
                <a16:creationId xmlns:a16="http://schemas.microsoft.com/office/drawing/2014/main" id="{C4ACF37B-CFD6-4E9C-B53D-48D13D1B6693}"/>
              </a:ext>
              <a:ext uri="{C183D7F6-B498-43B3-948B-1728B52AA6E4}">
                <adec:decorative xmlns:adec="http://schemas.microsoft.com/office/drawing/2017/decorative" val="1"/>
              </a:ext>
            </a:extLst>
          </p:cNvPr>
          <p:cNvCxnSpPr>
            <a:cxnSpLocks/>
          </p:cNvCxnSpPr>
          <p:nvPr/>
        </p:nvCxnSpPr>
        <p:spPr>
          <a:xfrm>
            <a:off x="1514475" y="3453915"/>
            <a:ext cx="403029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E49B1C62-717D-4254-8CBA-269D888762E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433388" y="3546121"/>
            <a:ext cx="859536" cy="859536"/>
          </a:xfrm>
          <a:prstGeom prst="rect">
            <a:avLst/>
          </a:prstGeom>
        </p:spPr>
      </p:pic>
      <p:cxnSp>
        <p:nvCxnSpPr>
          <p:cNvPr id="42" name="Straight Connector 41">
            <a:extLst>
              <a:ext uri="{FF2B5EF4-FFF2-40B4-BE49-F238E27FC236}">
                <a16:creationId xmlns:a16="http://schemas.microsoft.com/office/drawing/2014/main" id="{5B7FA390-06F6-4185-86BA-952EB2E2FC37}"/>
              </a:ext>
              <a:ext uri="{C183D7F6-B498-43B3-948B-1728B52AA6E4}">
                <adec:decorative xmlns:adec="http://schemas.microsoft.com/office/drawing/2017/decorative" val="1"/>
              </a:ext>
            </a:extLst>
          </p:cNvPr>
          <p:cNvCxnSpPr>
            <a:cxnSpLocks/>
          </p:cNvCxnSpPr>
          <p:nvPr/>
        </p:nvCxnSpPr>
        <p:spPr>
          <a:xfrm>
            <a:off x="1514475" y="4496286"/>
            <a:ext cx="403029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D8BA290D-1748-4C48-86E3-F6DEA87BF2F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33388" y="4588492"/>
            <a:ext cx="859536" cy="859536"/>
          </a:xfrm>
          <a:prstGeom prst="rect">
            <a:avLst/>
          </a:prstGeom>
        </p:spPr>
      </p:pic>
      <p:cxnSp>
        <p:nvCxnSpPr>
          <p:cNvPr id="43" name="Straight Connector 42">
            <a:extLst>
              <a:ext uri="{FF2B5EF4-FFF2-40B4-BE49-F238E27FC236}">
                <a16:creationId xmlns:a16="http://schemas.microsoft.com/office/drawing/2014/main" id="{605650B0-E0FF-49F0-8DDE-88F6E2CB6937}"/>
              </a:ext>
              <a:ext uri="{C183D7F6-B498-43B3-948B-1728B52AA6E4}">
                <adec:decorative xmlns:adec="http://schemas.microsoft.com/office/drawing/2017/decorative" val="1"/>
              </a:ext>
            </a:extLst>
          </p:cNvPr>
          <p:cNvCxnSpPr>
            <a:cxnSpLocks/>
          </p:cNvCxnSpPr>
          <p:nvPr/>
        </p:nvCxnSpPr>
        <p:spPr>
          <a:xfrm>
            <a:off x="1514475" y="5538657"/>
            <a:ext cx="403029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C1CBE36D-78A0-490E-B708-327980248BBC}"/>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433388" y="5630862"/>
            <a:ext cx="859536" cy="859536"/>
          </a:xfrm>
          <a:prstGeom prst="rect">
            <a:avLst/>
          </a:prstGeom>
        </p:spPr>
      </p:pic>
      <p:pic>
        <p:nvPicPr>
          <p:cNvPr id="28" name="Picture 27">
            <a:extLst>
              <a:ext uri="{FF2B5EF4-FFF2-40B4-BE49-F238E27FC236}">
                <a16:creationId xmlns:a16="http://schemas.microsoft.com/office/drawing/2014/main" id="{3B8F49F9-2C7B-4AA7-B31F-EDC13580F2EF}"/>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274981" y="1461379"/>
            <a:ext cx="859536" cy="859536"/>
          </a:xfrm>
          <a:prstGeom prst="rect">
            <a:avLst/>
          </a:prstGeom>
        </p:spPr>
      </p:pic>
      <p:cxnSp>
        <p:nvCxnSpPr>
          <p:cNvPr id="47" name="Straight Connector 46">
            <a:extLst>
              <a:ext uri="{FF2B5EF4-FFF2-40B4-BE49-F238E27FC236}">
                <a16:creationId xmlns:a16="http://schemas.microsoft.com/office/drawing/2014/main" id="{B814FFA0-9038-40C3-8B5D-BE7037F185EE}"/>
              </a:ext>
              <a:ext uri="{C183D7F6-B498-43B3-948B-1728B52AA6E4}">
                <adec:decorative xmlns:adec="http://schemas.microsoft.com/office/drawing/2017/decorative" val="1"/>
              </a:ext>
            </a:extLst>
          </p:cNvPr>
          <p:cNvCxnSpPr>
            <a:cxnSpLocks/>
          </p:cNvCxnSpPr>
          <p:nvPr/>
        </p:nvCxnSpPr>
        <p:spPr>
          <a:xfrm>
            <a:off x="7356068" y="2411544"/>
            <a:ext cx="465337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E346CA0C-6BA4-4A11-8706-759CF3314036}"/>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274981" y="2503750"/>
            <a:ext cx="859536" cy="859536"/>
          </a:xfrm>
          <a:prstGeom prst="rect">
            <a:avLst/>
          </a:prstGeom>
        </p:spPr>
      </p:pic>
      <p:cxnSp>
        <p:nvCxnSpPr>
          <p:cNvPr id="80" name="Straight Connector 79">
            <a:extLst>
              <a:ext uri="{FF2B5EF4-FFF2-40B4-BE49-F238E27FC236}">
                <a16:creationId xmlns:a16="http://schemas.microsoft.com/office/drawing/2014/main" id="{1DD21B25-D79E-460A-AE1A-591BA9638477}"/>
              </a:ext>
              <a:ext uri="{C183D7F6-B498-43B3-948B-1728B52AA6E4}">
                <adec:decorative xmlns:adec="http://schemas.microsoft.com/office/drawing/2017/decorative" val="1"/>
              </a:ext>
            </a:extLst>
          </p:cNvPr>
          <p:cNvCxnSpPr>
            <a:cxnSpLocks/>
          </p:cNvCxnSpPr>
          <p:nvPr/>
        </p:nvCxnSpPr>
        <p:spPr>
          <a:xfrm>
            <a:off x="7356068" y="3453915"/>
            <a:ext cx="465337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55D69AB9-15E4-481C-AF98-5BB0CBB0FA49}"/>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6274981" y="3546121"/>
            <a:ext cx="859536" cy="859536"/>
          </a:xfrm>
          <a:prstGeom prst="rect">
            <a:avLst/>
          </a:prstGeom>
        </p:spPr>
      </p:pic>
      <p:cxnSp>
        <p:nvCxnSpPr>
          <p:cNvPr id="81" name="Straight Connector 80">
            <a:extLst>
              <a:ext uri="{FF2B5EF4-FFF2-40B4-BE49-F238E27FC236}">
                <a16:creationId xmlns:a16="http://schemas.microsoft.com/office/drawing/2014/main" id="{FC798D81-C0C4-4D2C-BD64-0DDEBAADB5A2}"/>
              </a:ext>
              <a:ext uri="{C183D7F6-B498-43B3-948B-1728B52AA6E4}">
                <adec:decorative xmlns:adec="http://schemas.microsoft.com/office/drawing/2017/decorative" val="1"/>
              </a:ext>
            </a:extLst>
          </p:cNvPr>
          <p:cNvCxnSpPr>
            <a:cxnSpLocks/>
          </p:cNvCxnSpPr>
          <p:nvPr/>
        </p:nvCxnSpPr>
        <p:spPr>
          <a:xfrm>
            <a:off x="7356068" y="4496286"/>
            <a:ext cx="465337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FBE3F2CD-C9FE-4685-A22E-110F76C3644D}"/>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6274981" y="4588492"/>
            <a:ext cx="859536" cy="859536"/>
          </a:xfrm>
          <a:prstGeom prst="rect">
            <a:avLst/>
          </a:prstGeom>
        </p:spPr>
      </p:pic>
      <p:cxnSp>
        <p:nvCxnSpPr>
          <p:cNvPr id="82" name="Straight Connector 81">
            <a:extLst>
              <a:ext uri="{FF2B5EF4-FFF2-40B4-BE49-F238E27FC236}">
                <a16:creationId xmlns:a16="http://schemas.microsoft.com/office/drawing/2014/main" id="{5EF90B67-1FC9-42B3-BB75-949F1102A7CF}"/>
              </a:ext>
              <a:ext uri="{C183D7F6-B498-43B3-948B-1728B52AA6E4}">
                <adec:decorative xmlns:adec="http://schemas.microsoft.com/office/drawing/2017/decorative" val="1"/>
              </a:ext>
            </a:extLst>
          </p:cNvPr>
          <p:cNvCxnSpPr>
            <a:cxnSpLocks/>
          </p:cNvCxnSpPr>
          <p:nvPr/>
        </p:nvCxnSpPr>
        <p:spPr>
          <a:xfrm>
            <a:off x="7356068" y="5538657"/>
            <a:ext cx="465337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437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Storage Security</a:t>
            </a:r>
          </a:p>
        </p:txBody>
      </p:sp>
      <p:sp>
        <p:nvSpPr>
          <p:cNvPr id="4" name="Rectangle 3">
            <a:extLst>
              <a:ext uri="{FF2B5EF4-FFF2-40B4-BE49-F238E27FC236}">
                <a16:creationId xmlns:a16="http://schemas.microsoft.com/office/drawing/2014/main" id="{34B43002-5BAE-4E86-8154-24B59A547A5E}"/>
              </a:ext>
            </a:extLst>
          </p:cNvPr>
          <p:cNvSpPr/>
          <p:nvPr/>
        </p:nvSpPr>
        <p:spPr bwMode="auto">
          <a:xfrm>
            <a:off x="427039" y="1192213"/>
            <a:ext cx="4297362"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5" name="Rectangle 4">
            <a:extLst>
              <a:ext uri="{FF2B5EF4-FFF2-40B4-BE49-F238E27FC236}">
                <a16:creationId xmlns:a16="http://schemas.microsoft.com/office/drawing/2014/main" id="{CFB72100-5634-436B-ADEE-79462BD576BD}"/>
              </a:ext>
            </a:extLst>
          </p:cNvPr>
          <p:cNvSpPr/>
          <p:nvPr/>
        </p:nvSpPr>
        <p:spPr bwMode="auto">
          <a:xfrm>
            <a:off x="4876801" y="1192213"/>
            <a:ext cx="7137400"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bg1"/>
                </a:solidFill>
                <a:latin typeface="+mj-lt"/>
              </a:rPr>
              <a:t>Microsoft Learn Modules (docs.microsoft.com/Learn)</a:t>
            </a:r>
          </a:p>
        </p:txBody>
      </p:sp>
      <p:cxnSp>
        <p:nvCxnSpPr>
          <p:cNvPr id="18" name="Straight Connector 17">
            <a:extLst>
              <a:ext uri="{FF2B5EF4-FFF2-40B4-BE49-F238E27FC236}">
                <a16:creationId xmlns:a16="http://schemas.microsoft.com/office/drawing/2014/main" id="{95C693E9-8739-454E-9717-EEF74A0FE504}"/>
              </a:ext>
              <a:ext uri="{C183D7F6-B498-43B3-948B-1728B52AA6E4}">
                <adec:decorative xmlns:adec="http://schemas.microsoft.com/office/drawing/2017/decorative" val="1"/>
              </a:ext>
            </a:extLst>
          </p:cNvPr>
          <p:cNvCxnSpPr>
            <a:cxnSpLocks/>
          </p:cNvCxnSpPr>
          <p:nvPr/>
        </p:nvCxnSpPr>
        <p:spPr>
          <a:xfrm>
            <a:off x="4893170" y="2467896"/>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0D720A05-CD47-4B79-B8A4-8309E16EE618}"/>
              </a:ext>
            </a:extLst>
          </p:cNvPr>
          <p:cNvSpPr/>
          <p:nvPr/>
        </p:nvSpPr>
        <p:spPr>
          <a:xfrm>
            <a:off x="4876801" y="1889125"/>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Secure your Azure storage</a:t>
            </a:r>
            <a:endParaRPr lang="en-IN" sz="2000" dirty="0">
              <a:solidFill>
                <a:schemeClr val="tx1"/>
              </a:solidFill>
            </a:endParaRPr>
          </a:p>
        </p:txBody>
      </p:sp>
      <p:cxnSp>
        <p:nvCxnSpPr>
          <p:cNvPr id="32" name="Straight Connector 31">
            <a:extLst>
              <a:ext uri="{FF2B5EF4-FFF2-40B4-BE49-F238E27FC236}">
                <a16:creationId xmlns:a16="http://schemas.microsoft.com/office/drawing/2014/main" id="{D4723FBD-C1B9-49A7-B6CE-21F5D0A3DB95}"/>
              </a:ext>
              <a:ext uri="{C183D7F6-B498-43B3-948B-1728B52AA6E4}">
                <adec:decorative xmlns:adec="http://schemas.microsoft.com/office/drawing/2017/decorative" val="1"/>
              </a:ext>
            </a:extLst>
          </p:cNvPr>
          <p:cNvCxnSpPr>
            <a:cxnSpLocks/>
          </p:cNvCxnSpPr>
          <p:nvPr/>
        </p:nvCxnSpPr>
        <p:spPr>
          <a:xfrm>
            <a:off x="4893170" y="3244296"/>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7C3AFC9-2701-49D4-AE5D-9C4661590F98}"/>
              </a:ext>
            </a:extLst>
          </p:cNvPr>
          <p:cNvSpPr/>
          <p:nvPr/>
        </p:nvSpPr>
        <p:spPr>
          <a:xfrm>
            <a:off x="4884985" y="2594920"/>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Control access to Azure Storage with shared access signatures</a:t>
            </a:r>
            <a:endParaRPr lang="en-IN" sz="2000" dirty="0">
              <a:solidFill>
                <a:schemeClr val="tx1"/>
              </a:solidFill>
            </a:endParaRPr>
          </a:p>
        </p:txBody>
      </p:sp>
      <p:cxnSp>
        <p:nvCxnSpPr>
          <p:cNvPr id="34" name="Straight Connector 33">
            <a:extLst>
              <a:ext uri="{FF2B5EF4-FFF2-40B4-BE49-F238E27FC236}">
                <a16:creationId xmlns:a16="http://schemas.microsoft.com/office/drawing/2014/main" id="{7E3B554B-8502-415A-A23C-B322BCB20DEB}"/>
              </a:ext>
              <a:ext uri="{C183D7F6-B498-43B3-948B-1728B52AA6E4}">
                <adec:decorative xmlns:adec="http://schemas.microsoft.com/office/drawing/2017/decorative" val="1"/>
              </a:ext>
            </a:extLst>
          </p:cNvPr>
          <p:cNvCxnSpPr>
            <a:cxnSpLocks/>
          </p:cNvCxnSpPr>
          <p:nvPr/>
        </p:nvCxnSpPr>
        <p:spPr>
          <a:xfrm>
            <a:off x="4893170" y="3776856"/>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F7FAD81C-DB98-41AA-B91D-DF659FD9A78C}"/>
              </a:ext>
            </a:extLst>
          </p:cNvPr>
          <p:cNvSpPr/>
          <p:nvPr/>
        </p:nvSpPr>
        <p:spPr>
          <a:xfrm>
            <a:off x="4876801" y="3181165"/>
            <a:ext cx="7137400" cy="681268"/>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Introduction to securing data at rest on Azure</a:t>
            </a:r>
            <a:endParaRPr lang="en-IN" sz="2000" dirty="0">
              <a:solidFill>
                <a:schemeClr val="tx1"/>
              </a:solidFill>
            </a:endParaRPr>
          </a:p>
        </p:txBody>
      </p:sp>
      <p:pic>
        <p:nvPicPr>
          <p:cNvPr id="3" name="Picture 2">
            <a:extLst>
              <a:ext uri="{FF2B5EF4-FFF2-40B4-BE49-F238E27FC236}">
                <a16:creationId xmlns:a16="http://schemas.microsoft.com/office/drawing/2014/main" id="{CB2B84FB-B133-4DB1-BB8D-D6FF571CBCD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89197" y="2473000"/>
            <a:ext cx="1494645" cy="2173707"/>
          </a:xfrm>
          <a:prstGeom prst="rect">
            <a:avLst/>
          </a:prstGeom>
        </p:spPr>
      </p:pic>
    </p:spTree>
    <p:extLst>
      <p:ext uri="{BB962C8B-B14F-4D97-AF65-F5344CB8AC3E}">
        <p14:creationId xmlns:p14="http://schemas.microsoft.com/office/powerpoint/2010/main" val="623692177"/>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04: Configure Azure Files and File Sync</a:t>
            </a:r>
          </a:p>
        </p:txBody>
      </p:sp>
      <p:pic>
        <p:nvPicPr>
          <p:cNvPr id="3" name="Picture 2" descr="Icon of a clock">
            <a:extLst>
              <a:ext uri="{FF2B5EF4-FFF2-40B4-BE49-F238E27FC236}">
                <a16:creationId xmlns:a16="http://schemas.microsoft.com/office/drawing/2014/main" id="{84BEB8AF-4C77-4B0F-853D-B28C4DBB8487}"/>
              </a:ext>
            </a:extLst>
          </p:cNvPr>
          <p:cNvPicPr>
            <a:picLocks noChangeAspect="1"/>
          </p:cNvPicPr>
          <p:nvPr/>
        </p:nvPicPr>
        <p:blipFill>
          <a:blip r:embed="rId2"/>
          <a:stretch>
            <a:fillRect/>
          </a:stretch>
        </p:blipFill>
        <p:spPr>
          <a:xfrm>
            <a:off x="10275589" y="2896233"/>
            <a:ext cx="1218567" cy="1218567"/>
          </a:xfrm>
          <a:prstGeom prst="rect">
            <a:avLst/>
          </a:prstGeom>
        </p:spPr>
      </p:pic>
    </p:spTree>
    <p:extLst>
      <p:ext uri="{BB962C8B-B14F-4D97-AF65-F5344CB8AC3E}">
        <p14:creationId xmlns:p14="http://schemas.microsoft.com/office/powerpoint/2010/main" val="338123366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74271-4FBA-4D51-A9AB-1857C14569F3}"/>
              </a:ext>
            </a:extLst>
          </p:cNvPr>
          <p:cNvSpPr>
            <a:spLocks noGrp="1"/>
          </p:cNvSpPr>
          <p:nvPr>
            <p:ph type="title"/>
          </p:nvPr>
        </p:nvSpPr>
        <p:spPr>
          <a:xfrm>
            <a:off x="465139" y="2676526"/>
            <a:ext cx="2506662" cy="1641475"/>
          </a:xfrm>
        </p:spPr>
        <p:txBody>
          <a:bodyPr/>
          <a:lstStyle/>
          <a:p>
            <a:r>
              <a:rPr lang="en-US" dirty="0"/>
              <a:t>Configure Azure Files</a:t>
            </a:r>
            <a:br>
              <a:rPr lang="en-US" dirty="0"/>
            </a:br>
            <a:r>
              <a:rPr lang="en-US" dirty="0"/>
              <a:t>and File Sync Introduction</a:t>
            </a:r>
          </a:p>
        </p:txBody>
      </p:sp>
      <p:sp>
        <p:nvSpPr>
          <p:cNvPr id="5" name="Rectangle 4">
            <a:extLst>
              <a:ext uri="{FF2B5EF4-FFF2-40B4-BE49-F238E27FC236}">
                <a16:creationId xmlns:a16="http://schemas.microsoft.com/office/drawing/2014/main" id="{EDFDE518-321A-4728-BF33-D73061B7337F}"/>
              </a:ext>
            </a:extLst>
          </p:cNvPr>
          <p:cNvSpPr/>
          <p:nvPr/>
        </p:nvSpPr>
        <p:spPr bwMode="auto">
          <a:xfrm>
            <a:off x="4364842" y="476231"/>
            <a:ext cx="2985554" cy="3724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Compare Files to Blobs</a:t>
            </a:r>
          </a:p>
        </p:txBody>
      </p:sp>
      <p:sp>
        <p:nvSpPr>
          <p:cNvPr id="7" name="Rectangle 6">
            <a:extLst>
              <a:ext uri="{FF2B5EF4-FFF2-40B4-BE49-F238E27FC236}">
                <a16:creationId xmlns:a16="http://schemas.microsoft.com/office/drawing/2014/main" id="{0DC05062-2355-4A57-8C31-3FA46BB30381}"/>
              </a:ext>
            </a:extLst>
          </p:cNvPr>
          <p:cNvSpPr/>
          <p:nvPr/>
        </p:nvSpPr>
        <p:spPr bwMode="auto">
          <a:xfrm>
            <a:off x="4364842" y="1209096"/>
            <a:ext cx="2985554" cy="3724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Manage File Shares</a:t>
            </a:r>
          </a:p>
        </p:txBody>
      </p:sp>
      <p:sp>
        <p:nvSpPr>
          <p:cNvPr id="9" name="Rectangle 8">
            <a:extLst>
              <a:ext uri="{FF2B5EF4-FFF2-40B4-BE49-F238E27FC236}">
                <a16:creationId xmlns:a16="http://schemas.microsoft.com/office/drawing/2014/main" id="{F889E57C-A4AE-4843-9C73-59934C07DECA}"/>
              </a:ext>
            </a:extLst>
          </p:cNvPr>
          <p:cNvSpPr/>
          <p:nvPr/>
        </p:nvSpPr>
        <p:spPr bwMode="auto">
          <a:xfrm>
            <a:off x="4364842" y="1852000"/>
            <a:ext cx="4039510" cy="5981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Create File Share Snapshots</a:t>
            </a:r>
          </a:p>
        </p:txBody>
      </p:sp>
      <p:sp>
        <p:nvSpPr>
          <p:cNvPr id="11" name="Rectangle 10">
            <a:extLst>
              <a:ext uri="{FF2B5EF4-FFF2-40B4-BE49-F238E27FC236}">
                <a16:creationId xmlns:a16="http://schemas.microsoft.com/office/drawing/2014/main" id="{53FB4EB9-3BD1-445F-B1E1-36AFE308231A}"/>
              </a:ext>
            </a:extLst>
          </p:cNvPr>
          <p:cNvSpPr/>
          <p:nvPr/>
        </p:nvSpPr>
        <p:spPr bwMode="auto">
          <a:xfrm>
            <a:off x="4364842" y="2681308"/>
            <a:ext cx="3160342" cy="4465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Demonstration – File Shares</a:t>
            </a:r>
          </a:p>
        </p:txBody>
      </p:sp>
      <p:sp>
        <p:nvSpPr>
          <p:cNvPr id="13" name="Rectangle 12">
            <a:extLst>
              <a:ext uri="{FF2B5EF4-FFF2-40B4-BE49-F238E27FC236}">
                <a16:creationId xmlns:a16="http://schemas.microsoft.com/office/drawing/2014/main" id="{A93327BE-B254-47D5-9EB4-8A919B023C60}"/>
              </a:ext>
            </a:extLst>
          </p:cNvPr>
          <p:cNvSpPr/>
          <p:nvPr/>
        </p:nvSpPr>
        <p:spPr bwMode="auto">
          <a:xfrm>
            <a:off x="4364841" y="3456340"/>
            <a:ext cx="3160341" cy="4383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Implement Azure File Sync</a:t>
            </a:r>
          </a:p>
        </p:txBody>
      </p:sp>
      <p:sp>
        <p:nvSpPr>
          <p:cNvPr id="15" name="Rectangle 14">
            <a:extLst>
              <a:ext uri="{FF2B5EF4-FFF2-40B4-BE49-F238E27FC236}">
                <a16:creationId xmlns:a16="http://schemas.microsoft.com/office/drawing/2014/main" id="{6C9ADF98-2634-4A45-8B9B-E7E1DF4261B6}"/>
              </a:ext>
            </a:extLst>
          </p:cNvPr>
          <p:cNvSpPr/>
          <p:nvPr/>
        </p:nvSpPr>
        <p:spPr bwMode="auto">
          <a:xfrm>
            <a:off x="4364842" y="4207363"/>
            <a:ext cx="4727315" cy="4465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Identify Azure File Sync Components</a:t>
            </a:r>
          </a:p>
        </p:txBody>
      </p:sp>
      <p:sp>
        <p:nvSpPr>
          <p:cNvPr id="17" name="Rectangle 16">
            <a:extLst>
              <a:ext uri="{FF2B5EF4-FFF2-40B4-BE49-F238E27FC236}">
                <a16:creationId xmlns:a16="http://schemas.microsoft.com/office/drawing/2014/main" id="{C75711C9-ECB6-4237-A801-C20E1B014431}"/>
              </a:ext>
            </a:extLst>
          </p:cNvPr>
          <p:cNvSpPr/>
          <p:nvPr/>
        </p:nvSpPr>
        <p:spPr bwMode="auto">
          <a:xfrm>
            <a:off x="4364842" y="4927234"/>
            <a:ext cx="2567894" cy="5127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Setup File Sync</a:t>
            </a:r>
          </a:p>
        </p:txBody>
      </p:sp>
      <p:grpSp>
        <p:nvGrpSpPr>
          <p:cNvPr id="4" name="Group 3">
            <a:extLst>
              <a:ext uri="{FF2B5EF4-FFF2-40B4-BE49-F238E27FC236}">
                <a16:creationId xmlns:a16="http://schemas.microsoft.com/office/drawing/2014/main" id="{93C83159-62EF-4A39-BB35-E8CAA59ADDEB}"/>
              </a:ext>
              <a:ext uri="{C183D7F6-B498-43B3-948B-1728B52AA6E4}">
                <adec:decorative xmlns:adec="http://schemas.microsoft.com/office/drawing/2017/decorative" val="1"/>
              </a:ext>
            </a:extLst>
          </p:cNvPr>
          <p:cNvGrpSpPr/>
          <p:nvPr/>
        </p:nvGrpSpPr>
        <p:grpSpPr>
          <a:xfrm>
            <a:off x="3620019" y="380330"/>
            <a:ext cx="621973" cy="5902979"/>
            <a:chOff x="3851667" y="404714"/>
            <a:chExt cx="621973" cy="5902979"/>
          </a:xfrm>
        </p:grpSpPr>
        <p:pic>
          <p:nvPicPr>
            <p:cNvPr id="70" name="Picture 69" descr="Icon of four squares arranged to form a square">
              <a:extLst>
                <a:ext uri="{FF2B5EF4-FFF2-40B4-BE49-F238E27FC236}">
                  <a16:creationId xmlns:a16="http://schemas.microsoft.com/office/drawing/2014/main" id="{C34D6590-EC72-43E8-AB3A-87B758A8DF9A}"/>
                </a:ext>
              </a:extLst>
            </p:cNvPr>
            <p:cNvPicPr>
              <a:picLocks noChangeAspect="1"/>
            </p:cNvPicPr>
            <p:nvPr/>
          </p:nvPicPr>
          <p:blipFill>
            <a:blip r:embed="rId3"/>
            <a:stretch>
              <a:fillRect/>
            </a:stretch>
          </p:blipFill>
          <p:spPr>
            <a:xfrm>
              <a:off x="3851667" y="404714"/>
              <a:ext cx="621973" cy="621973"/>
            </a:xfrm>
            <a:prstGeom prst="rect">
              <a:avLst/>
            </a:prstGeom>
          </p:spPr>
        </p:pic>
        <p:pic>
          <p:nvPicPr>
            <p:cNvPr id="69" name="Picture 68" descr="Icon of a book with a bookmark">
              <a:extLst>
                <a:ext uri="{FF2B5EF4-FFF2-40B4-BE49-F238E27FC236}">
                  <a16:creationId xmlns:a16="http://schemas.microsoft.com/office/drawing/2014/main" id="{CFAA3E0D-402E-4EA4-9F50-1CD572D56521}"/>
                </a:ext>
              </a:extLst>
            </p:cNvPr>
            <p:cNvPicPr>
              <a:picLocks noChangeAspect="1"/>
            </p:cNvPicPr>
            <p:nvPr/>
          </p:nvPicPr>
          <p:blipFill>
            <a:blip r:embed="rId4"/>
            <a:stretch>
              <a:fillRect/>
            </a:stretch>
          </p:blipFill>
          <p:spPr>
            <a:xfrm>
              <a:off x="3851667" y="1108711"/>
              <a:ext cx="621973" cy="621973"/>
            </a:xfrm>
            <a:prstGeom prst="rect">
              <a:avLst/>
            </a:prstGeom>
          </p:spPr>
        </p:pic>
        <p:pic>
          <p:nvPicPr>
            <p:cNvPr id="68" name="Picture 67" descr="Icon of a rectangle, a square and a circle in a straight line">
              <a:extLst>
                <a:ext uri="{FF2B5EF4-FFF2-40B4-BE49-F238E27FC236}">
                  <a16:creationId xmlns:a16="http://schemas.microsoft.com/office/drawing/2014/main" id="{2487469C-908B-4B80-86CB-E355317A672F}"/>
                </a:ext>
              </a:extLst>
            </p:cNvPr>
            <p:cNvPicPr>
              <a:picLocks noChangeAspect="1"/>
            </p:cNvPicPr>
            <p:nvPr/>
          </p:nvPicPr>
          <p:blipFill>
            <a:blip r:embed="rId5"/>
            <a:stretch>
              <a:fillRect/>
            </a:stretch>
          </p:blipFill>
          <p:spPr>
            <a:xfrm>
              <a:off x="3852800" y="1865618"/>
              <a:ext cx="619707" cy="619707"/>
            </a:xfrm>
            <a:prstGeom prst="rect">
              <a:avLst/>
            </a:prstGeom>
          </p:spPr>
        </p:pic>
        <p:pic>
          <p:nvPicPr>
            <p:cNvPr id="67" name="Picture 66" descr="Icon of a screen with a triangle in the middle">
              <a:extLst>
                <a:ext uri="{FF2B5EF4-FFF2-40B4-BE49-F238E27FC236}">
                  <a16:creationId xmlns:a16="http://schemas.microsoft.com/office/drawing/2014/main" id="{9373A9A4-4B5E-46DC-995E-E5752919F25D}"/>
                </a:ext>
              </a:extLst>
            </p:cNvPr>
            <p:cNvPicPr>
              <a:picLocks noChangeAspect="1"/>
            </p:cNvPicPr>
            <p:nvPr/>
          </p:nvPicPr>
          <p:blipFill>
            <a:blip r:embed="rId6"/>
            <a:stretch>
              <a:fillRect/>
            </a:stretch>
          </p:blipFill>
          <p:spPr>
            <a:xfrm>
              <a:off x="3853933" y="2620259"/>
              <a:ext cx="617441" cy="617441"/>
            </a:xfrm>
            <a:prstGeom prst="rect">
              <a:avLst/>
            </a:prstGeom>
          </p:spPr>
        </p:pic>
        <p:pic>
          <p:nvPicPr>
            <p:cNvPr id="88" name="Picture 87" descr="Icon of three concentric arcs">
              <a:extLst>
                <a:ext uri="{FF2B5EF4-FFF2-40B4-BE49-F238E27FC236}">
                  <a16:creationId xmlns:a16="http://schemas.microsoft.com/office/drawing/2014/main" id="{BF0FDE43-789B-4FFD-9D38-A58E3B568EDA}"/>
                </a:ext>
              </a:extLst>
            </p:cNvPr>
            <p:cNvPicPr>
              <a:picLocks noChangeAspect="1"/>
            </p:cNvPicPr>
            <p:nvPr/>
          </p:nvPicPr>
          <p:blipFill>
            <a:blip r:embed="rId7"/>
            <a:stretch>
              <a:fillRect/>
            </a:stretch>
          </p:blipFill>
          <p:spPr>
            <a:xfrm>
              <a:off x="3853933" y="3393939"/>
              <a:ext cx="617441" cy="617441"/>
            </a:xfrm>
            <a:prstGeom prst="rect">
              <a:avLst/>
            </a:prstGeom>
          </p:spPr>
        </p:pic>
        <p:pic>
          <p:nvPicPr>
            <p:cNvPr id="87" name="Picture 86" descr="Icon of four squares connected by lines ">
              <a:extLst>
                <a:ext uri="{FF2B5EF4-FFF2-40B4-BE49-F238E27FC236}">
                  <a16:creationId xmlns:a16="http://schemas.microsoft.com/office/drawing/2014/main" id="{08123658-27C1-443C-83CA-79A8AD7D48EA}"/>
                </a:ext>
              </a:extLst>
            </p:cNvPr>
            <p:cNvPicPr>
              <a:picLocks noChangeAspect="1"/>
            </p:cNvPicPr>
            <p:nvPr/>
          </p:nvPicPr>
          <p:blipFill>
            <a:blip r:embed="rId8"/>
            <a:stretch>
              <a:fillRect/>
            </a:stretch>
          </p:blipFill>
          <p:spPr>
            <a:xfrm>
              <a:off x="3853933" y="4146314"/>
              <a:ext cx="617441" cy="617441"/>
            </a:xfrm>
            <a:prstGeom prst="rect">
              <a:avLst/>
            </a:prstGeom>
          </p:spPr>
        </p:pic>
        <p:pic>
          <p:nvPicPr>
            <p:cNvPr id="86" name="Picture 85" descr="Icon of an arrow in a circular motion and a cloud inside it">
              <a:extLst>
                <a:ext uri="{FF2B5EF4-FFF2-40B4-BE49-F238E27FC236}">
                  <a16:creationId xmlns:a16="http://schemas.microsoft.com/office/drawing/2014/main" id="{EAC00C06-A24F-421F-ABFD-07C45D96DB97}"/>
                </a:ext>
              </a:extLst>
            </p:cNvPr>
            <p:cNvPicPr>
              <a:picLocks noChangeAspect="1"/>
            </p:cNvPicPr>
            <p:nvPr/>
          </p:nvPicPr>
          <p:blipFill>
            <a:blip r:embed="rId9"/>
            <a:stretch>
              <a:fillRect/>
            </a:stretch>
          </p:blipFill>
          <p:spPr>
            <a:xfrm>
              <a:off x="3851667" y="4900955"/>
              <a:ext cx="621973" cy="621973"/>
            </a:xfrm>
            <a:prstGeom prst="rect">
              <a:avLst/>
            </a:prstGeom>
          </p:spPr>
        </p:pic>
        <p:grpSp>
          <p:nvGrpSpPr>
            <p:cNvPr id="18" name="Group 17">
              <a:extLst>
                <a:ext uri="{FF2B5EF4-FFF2-40B4-BE49-F238E27FC236}">
                  <a16:creationId xmlns:a16="http://schemas.microsoft.com/office/drawing/2014/main" id="{043A628B-71E6-43BA-A493-3F51E49C6FBD}"/>
                </a:ext>
              </a:extLst>
            </p:cNvPr>
            <p:cNvGrpSpPr/>
            <p:nvPr/>
          </p:nvGrpSpPr>
          <p:grpSpPr>
            <a:xfrm>
              <a:off x="3853932" y="5653330"/>
              <a:ext cx="617442" cy="654363"/>
              <a:chOff x="10493727" y="629664"/>
              <a:chExt cx="519000" cy="503150"/>
            </a:xfrm>
          </p:grpSpPr>
          <p:pic>
            <p:nvPicPr>
              <p:cNvPr id="19" name="Picture 18">
                <a:extLst>
                  <a:ext uri="{FF2B5EF4-FFF2-40B4-BE49-F238E27FC236}">
                    <a16:creationId xmlns:a16="http://schemas.microsoft.com/office/drawing/2014/main" id="{476F3B76-6CE7-4FC5-AA50-934DBD499000}"/>
                  </a:ext>
                </a:extLst>
              </p:cNvPr>
              <p:cNvPicPr>
                <a:picLocks noChangeAspect="1"/>
              </p:cNvPicPr>
              <p:nvPr/>
            </p:nvPicPr>
            <p:blipFill>
              <a:blip r:embed="rId10"/>
              <a:stretch>
                <a:fillRect/>
              </a:stretch>
            </p:blipFill>
            <p:spPr>
              <a:xfrm>
                <a:off x="10493727" y="629664"/>
                <a:ext cx="519000" cy="503150"/>
              </a:xfrm>
              <a:prstGeom prst="rect">
                <a:avLst/>
              </a:prstGeom>
            </p:spPr>
          </p:pic>
          <p:grpSp>
            <p:nvGrpSpPr>
              <p:cNvPr id="20" name="Group 19">
                <a:extLst>
                  <a:ext uri="{FF2B5EF4-FFF2-40B4-BE49-F238E27FC236}">
                    <a16:creationId xmlns:a16="http://schemas.microsoft.com/office/drawing/2014/main" id="{C2D76D30-581A-4380-9CAF-4E33FFD37D34}"/>
                  </a:ext>
                </a:extLst>
              </p:cNvPr>
              <p:cNvGrpSpPr/>
              <p:nvPr/>
            </p:nvGrpSpPr>
            <p:grpSpPr>
              <a:xfrm>
                <a:off x="10604345" y="727773"/>
                <a:ext cx="297764" cy="272864"/>
                <a:chOff x="3876178" y="3413953"/>
                <a:chExt cx="297764" cy="255320"/>
              </a:xfrm>
            </p:grpSpPr>
            <p:sp>
              <p:nvSpPr>
                <p:cNvPr id="21" name="Freeform: Shape 20">
                  <a:extLst>
                    <a:ext uri="{FF2B5EF4-FFF2-40B4-BE49-F238E27FC236}">
                      <a16:creationId xmlns:a16="http://schemas.microsoft.com/office/drawing/2014/main" id="{BA9A7689-7F9D-4523-A74D-1A01DCA793C0}"/>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13D79246-49D1-47DF-9761-6729444066F2}"/>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018B76A-451C-42AE-9071-01F587B1623C}"/>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A17146EB-8708-4106-8928-C7FE3B78ED50}"/>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2AD7F50-FBEE-4FD4-95F8-09D7C3607CB0}"/>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9420C22-ECDA-44A6-A3D1-25C9C0517A41}"/>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F4D54F5C-7EAE-44F3-866C-4186B09991D1}"/>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CFCF7EB-94C6-424F-9223-F95B4A96EF0B}"/>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3" name="Rectangle 2">
            <a:extLst>
              <a:ext uri="{FF2B5EF4-FFF2-40B4-BE49-F238E27FC236}">
                <a16:creationId xmlns:a16="http://schemas.microsoft.com/office/drawing/2014/main" id="{B63FCF89-8956-4004-878B-10C4BDC76C47}"/>
              </a:ext>
            </a:extLst>
          </p:cNvPr>
          <p:cNvSpPr/>
          <p:nvPr/>
        </p:nvSpPr>
        <p:spPr bwMode="auto">
          <a:xfrm>
            <a:off x="4364842" y="5714214"/>
            <a:ext cx="3669686" cy="5127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Summary and Resources</a:t>
            </a:r>
          </a:p>
        </p:txBody>
      </p:sp>
    </p:spTree>
    <p:extLst>
      <p:ext uri="{BB962C8B-B14F-4D97-AF65-F5344CB8AC3E}">
        <p14:creationId xmlns:p14="http://schemas.microsoft.com/office/powerpoint/2010/main" val="172577541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Compare Files to Blobs</a:t>
            </a:r>
          </a:p>
        </p:txBody>
      </p:sp>
      <p:graphicFrame>
        <p:nvGraphicFramePr>
          <p:cNvPr id="4" name="Table 3">
            <a:extLst>
              <a:ext uri="{FF2B5EF4-FFF2-40B4-BE49-F238E27FC236}">
                <a16:creationId xmlns:a16="http://schemas.microsoft.com/office/drawing/2014/main" id="{60D6EE78-1457-434C-A124-946CDA2B9BEC}"/>
              </a:ext>
            </a:extLst>
          </p:cNvPr>
          <p:cNvGraphicFramePr>
            <a:graphicFrameLocks noGrp="1"/>
          </p:cNvGraphicFramePr>
          <p:nvPr>
            <p:extLst>
              <p:ext uri="{D42A27DB-BD31-4B8C-83A1-F6EECF244321}">
                <p14:modId xmlns:p14="http://schemas.microsoft.com/office/powerpoint/2010/main" val="2752221851"/>
              </p:ext>
            </p:extLst>
          </p:nvPr>
        </p:nvGraphicFramePr>
        <p:xfrm>
          <a:off x="427038" y="1192212"/>
          <a:ext cx="11582400" cy="4802187"/>
        </p:xfrm>
        <a:graphic>
          <a:graphicData uri="http://schemas.openxmlformats.org/drawingml/2006/table">
            <a:tbl>
              <a:tblPr firstRow="1" firstCol="1" bandRow="1">
                <a:tableStyleId>{2D5ABB26-0587-4C30-8999-92F81FD0307C}</a:tableStyleId>
              </a:tblPr>
              <a:tblGrid>
                <a:gridCol w="1274762">
                  <a:extLst>
                    <a:ext uri="{9D8B030D-6E8A-4147-A177-3AD203B41FA5}">
                      <a16:colId xmlns:a16="http://schemas.microsoft.com/office/drawing/2014/main" val="645021739"/>
                    </a:ext>
                  </a:extLst>
                </a:gridCol>
                <a:gridCol w="4241800">
                  <a:extLst>
                    <a:ext uri="{9D8B030D-6E8A-4147-A177-3AD203B41FA5}">
                      <a16:colId xmlns:a16="http://schemas.microsoft.com/office/drawing/2014/main" val="3259532712"/>
                    </a:ext>
                  </a:extLst>
                </a:gridCol>
                <a:gridCol w="6065838">
                  <a:extLst>
                    <a:ext uri="{9D8B030D-6E8A-4147-A177-3AD203B41FA5}">
                      <a16:colId xmlns:a16="http://schemas.microsoft.com/office/drawing/2014/main" val="1501333279"/>
                    </a:ext>
                  </a:extLst>
                </a:gridCol>
              </a:tblGrid>
              <a:tr h="556775">
                <a:tc>
                  <a:txBody>
                    <a:bodyPr/>
                    <a:lstStyle/>
                    <a:p>
                      <a:pPr marL="0" marR="0" algn="l">
                        <a:lnSpc>
                          <a:spcPct val="100000"/>
                        </a:lnSpc>
                        <a:spcBef>
                          <a:spcPts val="0"/>
                        </a:spcBef>
                        <a:spcAft>
                          <a:spcPts val="0"/>
                        </a:spcAft>
                      </a:pPr>
                      <a:r>
                        <a:rPr lang="en-US" sz="2000" strike="noStrike">
                          <a:solidFill>
                            <a:schemeClr val="bg1"/>
                          </a:solidFill>
                          <a:effectLst/>
                          <a:latin typeface="+mj-lt"/>
                        </a:rPr>
                        <a:t>Feature</a:t>
                      </a:r>
                      <a:endParaRPr lang="en-US" sz="2000" b="0" strike="noStrike">
                        <a:solidFill>
                          <a:schemeClr val="bg1"/>
                        </a:solidFill>
                        <a:effectLst/>
                        <a:latin typeface="+mj-lt"/>
                        <a:ea typeface="Calibri" panose="020F0502020204030204" pitchFamily="34" charset="0"/>
                        <a:cs typeface="Segoe UI Semilight" panose="020B0402040204020203" pitchFamily="34" charset="0"/>
                      </a:endParaRPr>
                    </a:p>
                  </a:txBody>
                  <a:tcPr marL="137160" marR="137160" marT="91440" marB="91440">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0" algn="l">
                        <a:lnSpc>
                          <a:spcPct val="100000"/>
                        </a:lnSpc>
                        <a:spcBef>
                          <a:spcPts val="0"/>
                        </a:spcBef>
                        <a:spcAft>
                          <a:spcPts val="0"/>
                        </a:spcAft>
                      </a:pPr>
                      <a:r>
                        <a:rPr lang="en-US" sz="2000" strike="noStrike">
                          <a:solidFill>
                            <a:schemeClr val="bg1"/>
                          </a:solidFill>
                          <a:effectLst/>
                          <a:latin typeface="+mj-lt"/>
                        </a:rPr>
                        <a:t>Description</a:t>
                      </a:r>
                      <a:endParaRPr lang="en-US" sz="2000" b="0" strike="noStrike">
                        <a:solidFill>
                          <a:schemeClr val="bg1"/>
                        </a:solidFill>
                        <a:effectLst/>
                        <a:latin typeface="+mj-lt"/>
                        <a:ea typeface="Calibri" panose="020F0502020204030204" pitchFamily="34" charset="0"/>
                        <a:cs typeface="Segoe UI Semilight" panose="020B0402040204020203" pitchFamily="34" charset="0"/>
                      </a:endParaRPr>
                    </a:p>
                  </a:txBody>
                  <a:tcPr marL="137160" marR="137160" marT="91440" marB="91440">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0" algn="l">
                        <a:lnSpc>
                          <a:spcPct val="100000"/>
                        </a:lnSpc>
                        <a:spcBef>
                          <a:spcPts val="0"/>
                        </a:spcBef>
                        <a:spcAft>
                          <a:spcPts val="0"/>
                        </a:spcAft>
                      </a:pPr>
                      <a:r>
                        <a:rPr lang="en-US" sz="2000" strike="noStrike">
                          <a:solidFill>
                            <a:schemeClr val="bg1"/>
                          </a:solidFill>
                          <a:effectLst/>
                          <a:latin typeface="+mj-lt"/>
                        </a:rPr>
                        <a:t>When to use</a:t>
                      </a:r>
                      <a:endParaRPr lang="en-US" sz="2000" b="0" strike="noStrike">
                        <a:solidFill>
                          <a:schemeClr val="bg1"/>
                        </a:solidFill>
                        <a:effectLst/>
                        <a:latin typeface="+mj-lt"/>
                        <a:ea typeface="Calibri" panose="020F0502020204030204" pitchFamily="34" charset="0"/>
                        <a:cs typeface="Segoe UI Semilight" panose="020B0402040204020203" pitchFamily="34" charset="0"/>
                      </a:endParaRPr>
                    </a:p>
                  </a:txBody>
                  <a:tcPr marL="137160" marR="137160" marT="91440" marB="91440">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609183505"/>
                  </a:ext>
                </a:extLst>
              </a:tr>
              <a:tr h="2296698">
                <a:tc>
                  <a:txBody>
                    <a:bodyPr/>
                    <a:lstStyle/>
                    <a:p>
                      <a:pPr marL="0" marR="0" algn="l">
                        <a:lnSpc>
                          <a:spcPct val="100000"/>
                        </a:lnSpc>
                        <a:spcBef>
                          <a:spcPts val="600"/>
                        </a:spcBef>
                        <a:spcAft>
                          <a:spcPts val="600"/>
                        </a:spcAft>
                      </a:pPr>
                      <a:r>
                        <a:rPr lang="en-US" sz="2000" strike="noStrike">
                          <a:solidFill>
                            <a:schemeClr val="tx1"/>
                          </a:solidFill>
                          <a:effectLst/>
                          <a:latin typeface="+mj-lt"/>
                        </a:rPr>
                        <a:t>Azure Files</a:t>
                      </a:r>
                      <a:endParaRPr lang="en-US" sz="2000" b="0" strike="noStrike">
                        <a:solidFill>
                          <a:schemeClr val="tx1"/>
                        </a:solidFill>
                        <a:effectLst/>
                        <a:latin typeface="+mj-lt"/>
                        <a:ea typeface="Calibri" panose="020F0502020204030204" pitchFamily="34" charset="0"/>
                        <a:cs typeface="Segoe UI Semilight" panose="020B0402040204020203" pitchFamily="34" charset="0"/>
                      </a:endParaRPr>
                    </a:p>
                  </a:txBody>
                  <a:tcPr marL="137160" marR="137160" marT="91440" marB="91440">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algn="l">
                        <a:lnSpc>
                          <a:spcPct val="100000"/>
                        </a:lnSpc>
                        <a:spcBef>
                          <a:spcPts val="600"/>
                        </a:spcBef>
                        <a:spcAft>
                          <a:spcPts val="600"/>
                        </a:spcAft>
                      </a:pPr>
                      <a:r>
                        <a:rPr lang="en-US" sz="2000" strike="noStrike">
                          <a:solidFill>
                            <a:schemeClr val="tx1"/>
                          </a:solidFill>
                          <a:effectLst/>
                        </a:rPr>
                        <a:t>SMB interface, client libraries, and a </a:t>
                      </a:r>
                      <a:r>
                        <a:rPr lang="en-US" sz="2000" strike="noStrike" kern="1200">
                          <a:solidFill>
                            <a:schemeClr val="tx1"/>
                          </a:solidFill>
                          <a:effectLst/>
                        </a:rPr>
                        <a:t>REST interface </a:t>
                      </a:r>
                      <a:r>
                        <a:rPr lang="en-US" sz="2000" strike="noStrike">
                          <a:solidFill>
                            <a:schemeClr val="tx1"/>
                          </a:solidFill>
                          <a:effectLst/>
                        </a:rPr>
                        <a:t>that allows access from anywhere to stored files</a:t>
                      </a:r>
                      <a:endParaRPr lang="en-US" sz="2000" b="0" strike="noStrike">
                        <a:solidFill>
                          <a:schemeClr val="tx1"/>
                        </a:solidFill>
                        <a:effectLst/>
                        <a:latin typeface="Segoe UI Semilight" panose="020B0402040204020203" pitchFamily="34" charset="0"/>
                        <a:ea typeface="Calibri" panose="020F0502020204030204" pitchFamily="34" charset="0"/>
                        <a:cs typeface="Segoe UI Semilight" panose="020B0402040204020203" pitchFamily="34" charset="0"/>
                      </a:endParaRPr>
                    </a:p>
                  </a:txBody>
                  <a:tcPr marL="137160" marR="137160" marT="91440" marB="91440">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241300" marR="0" indent="-241300" algn="l" defTabSz="932742" rtl="0" eaLnBrk="1" latinLnBrk="0" hangingPunct="1">
                        <a:lnSpc>
                          <a:spcPct val="100000"/>
                        </a:lnSpc>
                        <a:spcBef>
                          <a:spcPts val="600"/>
                        </a:spcBef>
                        <a:spcAft>
                          <a:spcPts val="600"/>
                        </a:spcAft>
                        <a:buFont typeface="Arial" panose="020B0604020202020204" pitchFamily="34" charset="0"/>
                        <a:buChar char="•"/>
                      </a:pPr>
                      <a:r>
                        <a:rPr lang="en-US" sz="2000" strike="noStrike" kern="1200">
                          <a:solidFill>
                            <a:schemeClr val="tx1"/>
                          </a:solidFill>
                          <a:effectLst/>
                          <a:latin typeface="+mn-lt"/>
                          <a:ea typeface="+mn-ea"/>
                          <a:cs typeface="+mn-cs"/>
                        </a:rPr>
                        <a:t>Lift and shift an application to the cloud</a:t>
                      </a:r>
                    </a:p>
                    <a:p>
                      <a:pPr marL="241300" marR="0" indent="-241300" algn="l" defTabSz="932742" rtl="0" eaLnBrk="1" latinLnBrk="0" hangingPunct="1">
                        <a:lnSpc>
                          <a:spcPct val="100000"/>
                        </a:lnSpc>
                        <a:spcBef>
                          <a:spcPts val="600"/>
                        </a:spcBef>
                        <a:spcAft>
                          <a:spcPts val="600"/>
                        </a:spcAft>
                        <a:buFont typeface="Arial" panose="020B0604020202020204" pitchFamily="34" charset="0"/>
                        <a:buChar char="•"/>
                      </a:pPr>
                      <a:r>
                        <a:rPr lang="en-US" sz="2000" strike="noStrike" kern="1200">
                          <a:solidFill>
                            <a:schemeClr val="tx1"/>
                          </a:solidFill>
                          <a:effectLst/>
                          <a:latin typeface="+mn-lt"/>
                          <a:ea typeface="+mn-ea"/>
                          <a:cs typeface="+mn-cs"/>
                        </a:rPr>
                        <a:t>Store shared data across multiple virtual machines</a:t>
                      </a:r>
                    </a:p>
                    <a:p>
                      <a:pPr marL="241300" marR="0" indent="-241300" algn="l" defTabSz="932742" rtl="0" eaLnBrk="1" latinLnBrk="0" hangingPunct="1">
                        <a:lnSpc>
                          <a:spcPct val="100000"/>
                        </a:lnSpc>
                        <a:spcBef>
                          <a:spcPts val="600"/>
                        </a:spcBef>
                        <a:spcAft>
                          <a:spcPts val="600"/>
                        </a:spcAft>
                        <a:buFont typeface="Arial" panose="020B0604020202020204" pitchFamily="34" charset="0"/>
                        <a:buChar char="•"/>
                      </a:pPr>
                      <a:r>
                        <a:rPr lang="en-US" sz="2000" strike="noStrike" kern="1200">
                          <a:solidFill>
                            <a:schemeClr val="tx1"/>
                          </a:solidFill>
                          <a:effectLst/>
                          <a:latin typeface="+mn-lt"/>
                          <a:ea typeface="+mn-ea"/>
                          <a:cs typeface="+mn-cs"/>
                        </a:rPr>
                        <a:t>Store development and debugging tools that need to be accessed from many virtual machines</a:t>
                      </a:r>
                    </a:p>
                  </a:txBody>
                  <a:tcPr marL="137160" marR="137160" marT="91440" marB="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94669912"/>
                  </a:ext>
                </a:extLst>
              </a:tr>
              <a:tr h="1948714">
                <a:tc>
                  <a:txBody>
                    <a:bodyPr/>
                    <a:lstStyle/>
                    <a:p>
                      <a:pPr marL="0" marR="0" algn="l">
                        <a:lnSpc>
                          <a:spcPct val="100000"/>
                        </a:lnSpc>
                        <a:spcBef>
                          <a:spcPts val="600"/>
                        </a:spcBef>
                        <a:spcAft>
                          <a:spcPts val="600"/>
                        </a:spcAft>
                      </a:pPr>
                      <a:r>
                        <a:rPr lang="en-US" sz="2000" strike="noStrike">
                          <a:solidFill>
                            <a:schemeClr val="tx1"/>
                          </a:solidFill>
                          <a:effectLst/>
                          <a:latin typeface="+mj-lt"/>
                        </a:rPr>
                        <a:t>Azure Blobs</a:t>
                      </a:r>
                      <a:endParaRPr lang="en-US" sz="2000" b="0" strike="noStrike">
                        <a:solidFill>
                          <a:schemeClr val="tx1"/>
                        </a:solidFill>
                        <a:effectLst/>
                        <a:latin typeface="+mj-lt"/>
                        <a:ea typeface="Calibri" panose="020F0502020204030204" pitchFamily="34" charset="0"/>
                        <a:cs typeface="Segoe UI Semilight" panose="020B0402040204020203" pitchFamily="34" charset="0"/>
                      </a:endParaRPr>
                    </a:p>
                  </a:txBody>
                  <a:tcPr marL="137160" marR="137160" marT="91440" marB="91440">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algn="l">
                        <a:lnSpc>
                          <a:spcPct val="100000"/>
                        </a:lnSpc>
                        <a:spcBef>
                          <a:spcPts val="600"/>
                        </a:spcBef>
                        <a:spcAft>
                          <a:spcPts val="600"/>
                        </a:spcAft>
                      </a:pPr>
                      <a:r>
                        <a:rPr lang="en-US" sz="2000" strike="noStrike">
                          <a:solidFill>
                            <a:schemeClr val="tx1"/>
                          </a:solidFill>
                          <a:effectLst/>
                        </a:rPr>
                        <a:t>Client libraries and a </a:t>
                      </a:r>
                      <a:r>
                        <a:rPr lang="en-US" sz="2000" u="none" strike="noStrike">
                          <a:solidFill>
                            <a:schemeClr val="tx1"/>
                          </a:solidFill>
                          <a:effectLst/>
                        </a:rPr>
                        <a:t>REST interface</a:t>
                      </a:r>
                      <a:r>
                        <a:rPr lang="en-US" sz="2000" strike="noStrike">
                          <a:solidFill>
                            <a:schemeClr val="tx1"/>
                          </a:solidFill>
                          <a:effectLst/>
                        </a:rPr>
                        <a:t> that allows unstructured data (flat namespace) to be stored and accessed at a massive scale in block blobs</a:t>
                      </a:r>
                      <a:endParaRPr lang="en-US" sz="2000" b="0" strike="noStrike">
                        <a:solidFill>
                          <a:schemeClr val="tx1"/>
                        </a:solidFill>
                        <a:effectLst/>
                        <a:latin typeface="Segoe UI Semilight" panose="020B0402040204020203" pitchFamily="34" charset="0"/>
                        <a:ea typeface="Calibri" panose="020F0502020204030204" pitchFamily="34" charset="0"/>
                        <a:cs typeface="Segoe UI Semilight" panose="020B0402040204020203" pitchFamily="34" charset="0"/>
                      </a:endParaRPr>
                    </a:p>
                  </a:txBody>
                  <a:tcPr marL="137160" marR="137160" marT="91440" marB="91440">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241300" marR="0" indent="-241300" algn="l" defTabSz="932742" rtl="0" eaLnBrk="1" latinLnBrk="0" hangingPunct="1">
                        <a:lnSpc>
                          <a:spcPct val="100000"/>
                        </a:lnSpc>
                        <a:spcBef>
                          <a:spcPts val="600"/>
                        </a:spcBef>
                        <a:spcAft>
                          <a:spcPts val="600"/>
                        </a:spcAft>
                        <a:buFont typeface="Arial" panose="020B0604020202020204" pitchFamily="34" charset="0"/>
                        <a:buChar char="•"/>
                      </a:pPr>
                      <a:r>
                        <a:rPr lang="en-US" sz="2000" strike="noStrike" kern="1200" dirty="0">
                          <a:solidFill>
                            <a:schemeClr val="tx1"/>
                          </a:solidFill>
                          <a:effectLst/>
                          <a:latin typeface="+mn-lt"/>
                          <a:ea typeface="+mn-ea"/>
                          <a:cs typeface="+mn-cs"/>
                        </a:rPr>
                        <a:t>Support streaming and random-access scenarios</a:t>
                      </a:r>
                    </a:p>
                    <a:p>
                      <a:pPr marL="241300" marR="0" indent="-241300" algn="l" defTabSz="932742" rtl="0" eaLnBrk="1" latinLnBrk="0" hangingPunct="1">
                        <a:lnSpc>
                          <a:spcPct val="100000"/>
                        </a:lnSpc>
                        <a:spcBef>
                          <a:spcPts val="600"/>
                        </a:spcBef>
                        <a:spcAft>
                          <a:spcPts val="600"/>
                        </a:spcAft>
                        <a:buFont typeface="Arial" panose="020B0604020202020204" pitchFamily="34" charset="0"/>
                        <a:buChar char="•"/>
                      </a:pPr>
                      <a:r>
                        <a:rPr lang="en-US" sz="2000" strike="noStrike" kern="1200" dirty="0">
                          <a:solidFill>
                            <a:schemeClr val="tx1"/>
                          </a:solidFill>
                          <a:effectLst/>
                          <a:latin typeface="+mn-lt"/>
                          <a:ea typeface="+mn-ea"/>
                          <a:cs typeface="+mn-cs"/>
                        </a:rPr>
                        <a:t>Access application data from anywhere</a:t>
                      </a:r>
                    </a:p>
                  </a:txBody>
                  <a:tcPr marL="137160" marR="137160" marT="91440" marB="9144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6284853"/>
                  </a:ext>
                </a:extLst>
              </a:tr>
            </a:tbl>
          </a:graphicData>
        </a:graphic>
      </p:graphicFrame>
    </p:spTree>
    <p:extLst>
      <p:ext uri="{BB962C8B-B14F-4D97-AF65-F5344CB8AC3E}">
        <p14:creationId xmlns:p14="http://schemas.microsoft.com/office/powerpoint/2010/main" val="3033596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48AB8-6259-4474-AC41-D80FF4123A85}"/>
              </a:ext>
            </a:extLst>
          </p:cNvPr>
          <p:cNvSpPr>
            <a:spLocks noGrp="1"/>
          </p:cNvSpPr>
          <p:nvPr>
            <p:ph type="title"/>
          </p:nvPr>
        </p:nvSpPr>
        <p:spPr/>
        <p:txBody>
          <a:bodyPr/>
          <a:lstStyle/>
          <a:p>
            <a:r>
              <a:rPr lang="en-US" dirty="0"/>
              <a:t>Manage File Shares</a:t>
            </a:r>
          </a:p>
        </p:txBody>
      </p:sp>
      <p:sp>
        <p:nvSpPr>
          <p:cNvPr id="4" name="Rectangle 3">
            <a:extLst>
              <a:ext uri="{FF2B5EF4-FFF2-40B4-BE49-F238E27FC236}">
                <a16:creationId xmlns:a16="http://schemas.microsoft.com/office/drawing/2014/main" id="{3CA5B8B5-2218-48D7-9B85-EDA7B09B6511}"/>
              </a:ext>
            </a:extLst>
          </p:cNvPr>
          <p:cNvSpPr/>
          <p:nvPr/>
        </p:nvSpPr>
        <p:spPr>
          <a:xfrm>
            <a:off x="427034" y="1192212"/>
            <a:ext cx="6504118" cy="791447"/>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rPr>
              <a:t>File share quotas</a:t>
            </a:r>
          </a:p>
        </p:txBody>
      </p:sp>
      <p:sp>
        <p:nvSpPr>
          <p:cNvPr id="5" name="Rectangle 4">
            <a:extLst>
              <a:ext uri="{FF2B5EF4-FFF2-40B4-BE49-F238E27FC236}">
                <a16:creationId xmlns:a16="http://schemas.microsoft.com/office/drawing/2014/main" id="{268FCCA4-83CA-49F4-968F-E3B1C32D6668}"/>
              </a:ext>
            </a:extLst>
          </p:cNvPr>
          <p:cNvSpPr/>
          <p:nvPr/>
        </p:nvSpPr>
        <p:spPr>
          <a:xfrm>
            <a:off x="427034" y="2286733"/>
            <a:ext cx="6504118" cy="791447"/>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rPr>
              <a:t>Windows – ensure port 445 is open</a:t>
            </a:r>
          </a:p>
        </p:txBody>
      </p:sp>
      <p:sp>
        <p:nvSpPr>
          <p:cNvPr id="6" name="Rectangle 5">
            <a:extLst>
              <a:ext uri="{FF2B5EF4-FFF2-40B4-BE49-F238E27FC236}">
                <a16:creationId xmlns:a16="http://schemas.microsoft.com/office/drawing/2014/main" id="{31B041DE-4B2B-4146-A4C9-DA84A1A81F1A}"/>
              </a:ext>
            </a:extLst>
          </p:cNvPr>
          <p:cNvSpPr/>
          <p:nvPr/>
        </p:nvSpPr>
        <p:spPr>
          <a:xfrm>
            <a:off x="427034" y="3381255"/>
            <a:ext cx="6504118" cy="791447"/>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rPr>
              <a:t>Linux – mount the drive</a:t>
            </a:r>
          </a:p>
        </p:txBody>
      </p:sp>
      <p:sp>
        <p:nvSpPr>
          <p:cNvPr id="7" name="Rectangle 6">
            <a:extLst>
              <a:ext uri="{FF2B5EF4-FFF2-40B4-BE49-F238E27FC236}">
                <a16:creationId xmlns:a16="http://schemas.microsoft.com/office/drawing/2014/main" id="{253889F3-1652-4562-8B15-7C4A0DC54B9C}"/>
              </a:ext>
            </a:extLst>
          </p:cNvPr>
          <p:cNvSpPr/>
          <p:nvPr/>
        </p:nvSpPr>
        <p:spPr>
          <a:xfrm>
            <a:off x="427034" y="4475776"/>
            <a:ext cx="6504118" cy="791447"/>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rPr>
              <a:t>MacOS – mount the drive</a:t>
            </a:r>
          </a:p>
        </p:txBody>
      </p:sp>
      <p:sp>
        <p:nvSpPr>
          <p:cNvPr id="8" name="Rectangle 7">
            <a:extLst>
              <a:ext uri="{FF2B5EF4-FFF2-40B4-BE49-F238E27FC236}">
                <a16:creationId xmlns:a16="http://schemas.microsoft.com/office/drawing/2014/main" id="{871EE83B-1ED7-4F0A-80EE-AE2971F91C42}"/>
              </a:ext>
            </a:extLst>
          </p:cNvPr>
          <p:cNvSpPr/>
          <p:nvPr/>
        </p:nvSpPr>
        <p:spPr>
          <a:xfrm>
            <a:off x="427034" y="5570299"/>
            <a:ext cx="6504118" cy="791447"/>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rPr>
              <a:t>Secure transfer required – SMB 3.0 encryption</a:t>
            </a:r>
          </a:p>
        </p:txBody>
      </p:sp>
      <p:sp>
        <p:nvSpPr>
          <p:cNvPr id="3" name="Rectangle 2">
            <a:extLst>
              <a:ext uri="{FF2B5EF4-FFF2-40B4-BE49-F238E27FC236}">
                <a16:creationId xmlns:a16="http://schemas.microsoft.com/office/drawing/2014/main" id="{14B9B472-60FB-4DF4-BE20-6DF04EFFB29A}"/>
              </a:ext>
              <a:ext uri="{C183D7F6-B498-43B3-948B-1728B52AA6E4}">
                <adec:decorative xmlns:adec="http://schemas.microsoft.com/office/drawing/2017/decorative" val="1"/>
              </a:ext>
            </a:extLst>
          </p:cNvPr>
          <p:cNvSpPr/>
          <p:nvPr/>
        </p:nvSpPr>
        <p:spPr bwMode="auto">
          <a:xfrm>
            <a:off x="7086600" y="1192213"/>
            <a:ext cx="4922838"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A screenshot of connecting a file share from a Windows client">
            <a:extLst>
              <a:ext uri="{FF2B5EF4-FFF2-40B4-BE49-F238E27FC236}">
                <a16:creationId xmlns:a16="http://schemas.microsoft.com/office/drawing/2014/main" id="{F6ADCED4-B81C-4E71-8A1E-2E8A2FFEA0EA}"/>
              </a:ext>
            </a:extLst>
          </p:cNvPr>
          <p:cNvPicPr>
            <a:picLocks noChangeAspect="1"/>
          </p:cNvPicPr>
          <p:nvPr/>
        </p:nvPicPr>
        <p:blipFill>
          <a:blip r:embed="rId3"/>
          <a:stretch>
            <a:fillRect/>
          </a:stretch>
        </p:blipFill>
        <p:spPr>
          <a:xfrm>
            <a:off x="7413625" y="1454147"/>
            <a:ext cx="4410075" cy="4829175"/>
          </a:xfrm>
          <a:prstGeom prst="rect">
            <a:avLst/>
          </a:prstGeom>
        </p:spPr>
      </p:pic>
    </p:spTree>
    <p:extLst>
      <p:ext uri="{BB962C8B-B14F-4D97-AF65-F5344CB8AC3E}">
        <p14:creationId xmlns:p14="http://schemas.microsoft.com/office/powerpoint/2010/main" val="387239685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4B942-BAA7-46F9-8EC7-B8A0C0B7D7C6}"/>
              </a:ext>
            </a:extLst>
          </p:cNvPr>
          <p:cNvSpPr>
            <a:spLocks noGrp="1"/>
          </p:cNvSpPr>
          <p:nvPr>
            <p:ph type="title"/>
          </p:nvPr>
        </p:nvSpPr>
        <p:spPr/>
        <p:txBody>
          <a:bodyPr/>
          <a:lstStyle/>
          <a:p>
            <a:r>
              <a:rPr lang="en-US" dirty="0"/>
              <a:t>Create File Share Snapshots</a:t>
            </a:r>
          </a:p>
        </p:txBody>
      </p:sp>
      <p:sp>
        <p:nvSpPr>
          <p:cNvPr id="3" name="Rectangle 2">
            <a:extLst>
              <a:ext uri="{FF2B5EF4-FFF2-40B4-BE49-F238E27FC236}">
                <a16:creationId xmlns:a16="http://schemas.microsoft.com/office/drawing/2014/main" id="{A0D89AE0-5EFC-4FB8-A30C-0E2BFA983F59}"/>
              </a:ext>
              <a:ext uri="{C183D7F6-B498-43B3-948B-1728B52AA6E4}">
                <adec:decorative xmlns:adec="http://schemas.microsoft.com/office/drawing/2017/decorative" val="1"/>
              </a:ext>
            </a:extLst>
          </p:cNvPr>
          <p:cNvSpPr/>
          <p:nvPr/>
        </p:nvSpPr>
        <p:spPr bwMode="auto">
          <a:xfrm>
            <a:off x="427034" y="1192214"/>
            <a:ext cx="11582404" cy="327501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5" descr="A screenshot of creating a snapshot for a file share">
            <a:extLst>
              <a:ext uri="{FF2B5EF4-FFF2-40B4-BE49-F238E27FC236}">
                <a16:creationId xmlns:a16="http://schemas.microsoft.com/office/drawing/2014/main" id="{5F0334D6-5B91-4858-8FA8-02D4C3A58158}"/>
              </a:ext>
            </a:extLst>
          </p:cNvPr>
          <p:cNvPicPr>
            <a:picLocks noChangeAspect="1"/>
          </p:cNvPicPr>
          <p:nvPr/>
        </p:nvPicPr>
        <p:blipFill>
          <a:blip r:embed="rId3"/>
          <a:stretch>
            <a:fillRect/>
          </a:stretch>
        </p:blipFill>
        <p:spPr>
          <a:xfrm>
            <a:off x="609261" y="1698473"/>
            <a:ext cx="11198425" cy="2262494"/>
          </a:xfrm>
          <a:prstGeom prst="rect">
            <a:avLst/>
          </a:prstGeom>
          <a:ln>
            <a:solidFill>
              <a:schemeClr val="bg1">
                <a:lumMod val="75000"/>
              </a:schemeClr>
            </a:solidFill>
          </a:ln>
        </p:spPr>
      </p:pic>
      <p:sp>
        <p:nvSpPr>
          <p:cNvPr id="4" name="Rectangle 3">
            <a:extLst>
              <a:ext uri="{FF2B5EF4-FFF2-40B4-BE49-F238E27FC236}">
                <a16:creationId xmlns:a16="http://schemas.microsoft.com/office/drawing/2014/main" id="{C5E21175-4CE0-45E9-A062-1F9C6A187625}"/>
              </a:ext>
            </a:extLst>
          </p:cNvPr>
          <p:cNvSpPr/>
          <p:nvPr/>
        </p:nvSpPr>
        <p:spPr>
          <a:xfrm>
            <a:off x="465138" y="4591050"/>
            <a:ext cx="2640015" cy="177069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09728" tIns="64008" rIns="109728" bIns="64008" numCol="1" spcCol="1270" anchor="t" anchorCtr="0">
            <a:noAutofit/>
          </a:bodyPr>
          <a:lstStyle/>
          <a:p>
            <a:r>
              <a:rPr lang="en-US">
                <a:solidFill>
                  <a:schemeClr val="tx1"/>
                </a:solidFill>
                <a:cs typeface="Segoe UI Semilight"/>
              </a:rPr>
              <a:t>Incremental snapshot that captures the share state at a point in time</a:t>
            </a:r>
          </a:p>
        </p:txBody>
      </p:sp>
      <p:sp>
        <p:nvSpPr>
          <p:cNvPr id="6" name="Rectangle 5">
            <a:extLst>
              <a:ext uri="{FF2B5EF4-FFF2-40B4-BE49-F238E27FC236}">
                <a16:creationId xmlns:a16="http://schemas.microsoft.com/office/drawing/2014/main" id="{DF3DB1A8-D4E2-43AA-AFC8-2855ACD1C2CD}"/>
              </a:ext>
            </a:extLst>
          </p:cNvPr>
          <p:cNvSpPr/>
          <p:nvPr/>
        </p:nvSpPr>
        <p:spPr>
          <a:xfrm>
            <a:off x="3226559" y="4591050"/>
            <a:ext cx="1955044" cy="177069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09728" tIns="64008" rIns="109728" bIns="64008" numCol="1" spcCol="1270" anchor="t" anchorCtr="0">
            <a:noAutofit/>
          </a:bodyPr>
          <a:lstStyle/>
          <a:p>
            <a:r>
              <a:rPr lang="en-US" dirty="0">
                <a:solidFill>
                  <a:schemeClr val="tx1"/>
                </a:solidFill>
                <a:cs typeface="Segoe UI Semilight"/>
              </a:rPr>
              <a:t>Is read-only copy of your data</a:t>
            </a:r>
          </a:p>
        </p:txBody>
      </p:sp>
      <p:sp>
        <p:nvSpPr>
          <p:cNvPr id="7" name="Rectangle 6">
            <a:extLst>
              <a:ext uri="{FF2B5EF4-FFF2-40B4-BE49-F238E27FC236}">
                <a16:creationId xmlns:a16="http://schemas.microsoft.com/office/drawing/2014/main" id="{D6598C55-812F-4665-B947-642733AA609C}"/>
              </a:ext>
            </a:extLst>
          </p:cNvPr>
          <p:cNvSpPr/>
          <p:nvPr/>
        </p:nvSpPr>
        <p:spPr>
          <a:xfrm>
            <a:off x="5303009" y="4591050"/>
            <a:ext cx="2162176" cy="177069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09728" tIns="64008" rIns="109728" bIns="64008" numCol="1" spcCol="1270" anchor="t" anchorCtr="0">
            <a:noAutofit/>
          </a:bodyPr>
          <a:lstStyle/>
          <a:p>
            <a:r>
              <a:rPr lang="en-US" dirty="0">
                <a:solidFill>
                  <a:schemeClr val="tx1"/>
                </a:solidFill>
                <a:cs typeface="Segoe UI Semilight"/>
              </a:rPr>
              <a:t>Snapshot at the file share level,</a:t>
            </a:r>
            <a:br>
              <a:rPr lang="en-US" dirty="0">
                <a:solidFill>
                  <a:schemeClr val="tx1"/>
                </a:solidFill>
                <a:cs typeface="Segoe UI Semilight"/>
              </a:rPr>
            </a:br>
            <a:r>
              <a:rPr lang="en-US" dirty="0">
                <a:solidFill>
                  <a:schemeClr val="tx1"/>
                </a:solidFill>
                <a:cs typeface="Segoe UI Semilight"/>
              </a:rPr>
              <a:t>and restore at</a:t>
            </a:r>
            <a:br>
              <a:rPr lang="en-US" dirty="0">
                <a:solidFill>
                  <a:schemeClr val="tx1"/>
                </a:solidFill>
                <a:cs typeface="Segoe UI Semilight"/>
              </a:rPr>
            </a:br>
            <a:r>
              <a:rPr lang="en-US" dirty="0">
                <a:solidFill>
                  <a:schemeClr val="tx1"/>
                </a:solidFill>
                <a:cs typeface="Segoe UI Semilight"/>
              </a:rPr>
              <a:t>the file level</a:t>
            </a:r>
          </a:p>
        </p:txBody>
      </p:sp>
      <p:sp>
        <p:nvSpPr>
          <p:cNvPr id="9" name="Rectangle 8">
            <a:extLst>
              <a:ext uri="{FF2B5EF4-FFF2-40B4-BE49-F238E27FC236}">
                <a16:creationId xmlns:a16="http://schemas.microsoft.com/office/drawing/2014/main" id="{9DFD0997-429A-41D5-BFE8-FF538D37F4A7}"/>
              </a:ext>
            </a:extLst>
          </p:cNvPr>
          <p:cNvSpPr/>
          <p:nvPr/>
        </p:nvSpPr>
        <p:spPr>
          <a:xfrm>
            <a:off x="7586591" y="4591050"/>
            <a:ext cx="4460949" cy="1770696"/>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09728" tIns="64008" rIns="109728" bIns="64008" numCol="1" spcCol="1270" anchor="t" anchorCtr="0">
            <a:noAutofit/>
          </a:bodyPr>
          <a:lstStyle/>
          <a:p>
            <a:pPr marL="171450" lvl="1" indent="-171450">
              <a:spcBef>
                <a:spcPts val="100"/>
              </a:spcBef>
              <a:spcAft>
                <a:spcPts val="300"/>
              </a:spcAft>
              <a:buFont typeface="Arial" panose="020B0604020202020204" pitchFamily="34" charset="0"/>
              <a:buChar char="•"/>
            </a:pPr>
            <a:r>
              <a:rPr lang="en-US" dirty="0">
                <a:solidFill>
                  <a:schemeClr val="tx1"/>
                </a:solidFill>
              </a:rPr>
              <a:t>Protection against application error and data corruption</a:t>
            </a:r>
            <a:endParaRPr lang="en-US" dirty="0">
              <a:solidFill>
                <a:schemeClr val="tx1"/>
              </a:solidFill>
              <a:cs typeface="Segoe UI"/>
            </a:endParaRPr>
          </a:p>
          <a:p>
            <a:pPr marL="171450" lvl="1" indent="-171450">
              <a:spcBef>
                <a:spcPts val="100"/>
              </a:spcBef>
              <a:spcAft>
                <a:spcPts val="300"/>
              </a:spcAft>
              <a:buFont typeface="Arial" panose="020B0604020202020204" pitchFamily="34" charset="0"/>
              <a:buChar char="•"/>
            </a:pPr>
            <a:r>
              <a:rPr lang="en-US" dirty="0">
                <a:solidFill>
                  <a:schemeClr val="tx1"/>
                </a:solidFill>
              </a:rPr>
              <a:t>Protection against accidental deletions or unintended changes</a:t>
            </a:r>
            <a:endParaRPr lang="en-US" dirty="0">
              <a:solidFill>
                <a:schemeClr val="tx1"/>
              </a:solidFill>
              <a:cs typeface="Segoe UI"/>
            </a:endParaRPr>
          </a:p>
          <a:p>
            <a:pPr marL="171450" lvl="1" indent="-171450">
              <a:spcBef>
                <a:spcPts val="100"/>
              </a:spcBef>
              <a:spcAft>
                <a:spcPts val="300"/>
              </a:spcAft>
              <a:buFont typeface="Arial" panose="020B0604020202020204" pitchFamily="34" charset="0"/>
              <a:buChar char="•"/>
            </a:pPr>
            <a:r>
              <a:rPr lang="en-US" dirty="0">
                <a:solidFill>
                  <a:schemeClr val="tx1"/>
                </a:solidFill>
              </a:rPr>
              <a:t>General backup purposes</a:t>
            </a:r>
            <a:endParaRPr lang="en-US" sz="2000" dirty="0">
              <a:solidFill>
                <a:schemeClr val="tx1"/>
              </a:solidFill>
              <a:latin typeface="+mj-lt"/>
            </a:endParaRPr>
          </a:p>
        </p:txBody>
      </p:sp>
    </p:spTree>
    <p:extLst>
      <p:ext uri="{BB962C8B-B14F-4D97-AF65-F5344CB8AC3E}">
        <p14:creationId xmlns:p14="http://schemas.microsoft.com/office/powerpoint/2010/main" val="53380781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736BC-719D-45C5-872C-A705A220D04C}"/>
              </a:ext>
            </a:extLst>
          </p:cNvPr>
          <p:cNvSpPr>
            <a:spLocks noGrp="1"/>
          </p:cNvSpPr>
          <p:nvPr>
            <p:ph type="title"/>
          </p:nvPr>
        </p:nvSpPr>
        <p:spPr>
          <a:xfrm>
            <a:off x="465139" y="2676526"/>
            <a:ext cx="2506662" cy="1641475"/>
          </a:xfrm>
        </p:spPr>
        <p:txBody>
          <a:bodyPr/>
          <a:lstStyle/>
          <a:p>
            <a:r>
              <a:rPr lang="en-US" dirty="0"/>
              <a:t>Configure Storage Accounts Introduction</a:t>
            </a:r>
          </a:p>
        </p:txBody>
      </p:sp>
      <p:sp>
        <p:nvSpPr>
          <p:cNvPr id="5" name="TextBox 4">
            <a:extLst>
              <a:ext uri="{FF2B5EF4-FFF2-40B4-BE49-F238E27FC236}">
                <a16:creationId xmlns:a16="http://schemas.microsoft.com/office/drawing/2014/main" id="{0EFBCDC8-639A-4BD5-B359-42B32A6CA28E}"/>
              </a:ext>
            </a:extLst>
          </p:cNvPr>
          <p:cNvSpPr txBox="1"/>
          <p:nvPr/>
        </p:nvSpPr>
        <p:spPr>
          <a:xfrm>
            <a:off x="4571296" y="544815"/>
            <a:ext cx="7058616" cy="369332"/>
          </a:xfrm>
          <a:prstGeom prst="rect">
            <a:avLst/>
          </a:prstGeom>
          <a:noFill/>
        </p:spPr>
        <p:txBody>
          <a:bodyPr wrap="square" lIns="0" tIns="0" rIns="0" bIns="0" rtlCol="0">
            <a:spAutoFit/>
          </a:bodyPr>
          <a:lstStyle/>
          <a:p>
            <a:r>
              <a:rPr lang="en-US" sz="2400" dirty="0"/>
              <a:t>Implement Azure Storage</a:t>
            </a:r>
          </a:p>
        </p:txBody>
      </p:sp>
      <p:sp>
        <p:nvSpPr>
          <p:cNvPr id="7" name="TextBox 6">
            <a:extLst>
              <a:ext uri="{FF2B5EF4-FFF2-40B4-BE49-F238E27FC236}">
                <a16:creationId xmlns:a16="http://schemas.microsoft.com/office/drawing/2014/main" id="{20FA0813-4D15-4A59-809A-B7C2AB3A4473}"/>
              </a:ext>
            </a:extLst>
          </p:cNvPr>
          <p:cNvSpPr txBox="1"/>
          <p:nvPr/>
        </p:nvSpPr>
        <p:spPr>
          <a:xfrm>
            <a:off x="4571296" y="1416481"/>
            <a:ext cx="7058616" cy="369332"/>
          </a:xfrm>
          <a:prstGeom prst="rect">
            <a:avLst/>
          </a:prstGeom>
          <a:noFill/>
        </p:spPr>
        <p:txBody>
          <a:bodyPr wrap="square" lIns="0" tIns="0" rIns="0" bIns="0" rtlCol="0">
            <a:spAutoFit/>
          </a:bodyPr>
          <a:lstStyle/>
          <a:p>
            <a:r>
              <a:rPr lang="en-US" sz="2400" dirty="0"/>
              <a:t>Explore Azure Storage Services</a:t>
            </a:r>
          </a:p>
        </p:txBody>
      </p:sp>
      <p:sp>
        <p:nvSpPr>
          <p:cNvPr id="9" name="TextBox 8">
            <a:extLst>
              <a:ext uri="{FF2B5EF4-FFF2-40B4-BE49-F238E27FC236}">
                <a16:creationId xmlns:a16="http://schemas.microsoft.com/office/drawing/2014/main" id="{E8804DB6-4DB9-4899-9E43-F5923ED54190}"/>
              </a:ext>
            </a:extLst>
          </p:cNvPr>
          <p:cNvSpPr txBox="1"/>
          <p:nvPr/>
        </p:nvSpPr>
        <p:spPr>
          <a:xfrm>
            <a:off x="4537298" y="2147603"/>
            <a:ext cx="7058616" cy="369332"/>
          </a:xfrm>
          <a:prstGeom prst="rect">
            <a:avLst/>
          </a:prstGeom>
          <a:noFill/>
        </p:spPr>
        <p:txBody>
          <a:bodyPr wrap="square" lIns="0" tIns="0" rIns="0" bIns="0" rtlCol="0">
            <a:spAutoFit/>
          </a:bodyPr>
          <a:lstStyle/>
          <a:p>
            <a:r>
              <a:rPr lang="en-US" sz="2400" dirty="0"/>
              <a:t>Determine Storage Account Kinds</a:t>
            </a:r>
          </a:p>
        </p:txBody>
      </p:sp>
      <p:sp>
        <p:nvSpPr>
          <p:cNvPr id="11" name="TextBox 10">
            <a:extLst>
              <a:ext uri="{FF2B5EF4-FFF2-40B4-BE49-F238E27FC236}">
                <a16:creationId xmlns:a16="http://schemas.microsoft.com/office/drawing/2014/main" id="{B6BE59F1-E640-4752-AB7F-6DA6FE0B7BCA}"/>
              </a:ext>
            </a:extLst>
          </p:cNvPr>
          <p:cNvSpPr txBox="1"/>
          <p:nvPr/>
        </p:nvSpPr>
        <p:spPr>
          <a:xfrm>
            <a:off x="4537298" y="2885513"/>
            <a:ext cx="7058616" cy="369332"/>
          </a:xfrm>
          <a:prstGeom prst="rect">
            <a:avLst/>
          </a:prstGeom>
          <a:noFill/>
        </p:spPr>
        <p:txBody>
          <a:bodyPr wrap="square" lIns="0" tIns="0" rIns="0" bIns="0" rtlCol="0">
            <a:spAutoFit/>
          </a:bodyPr>
          <a:lstStyle/>
          <a:p>
            <a:r>
              <a:rPr lang="en-US" sz="2400" dirty="0"/>
              <a:t>Determine Replication Strategies</a:t>
            </a:r>
          </a:p>
        </p:txBody>
      </p:sp>
      <p:sp>
        <p:nvSpPr>
          <p:cNvPr id="13" name="TextBox 12">
            <a:extLst>
              <a:ext uri="{FF2B5EF4-FFF2-40B4-BE49-F238E27FC236}">
                <a16:creationId xmlns:a16="http://schemas.microsoft.com/office/drawing/2014/main" id="{60F42356-165A-4468-8FBA-31C3B933C277}"/>
              </a:ext>
            </a:extLst>
          </p:cNvPr>
          <p:cNvSpPr txBox="1"/>
          <p:nvPr/>
        </p:nvSpPr>
        <p:spPr>
          <a:xfrm>
            <a:off x="4537298" y="3623423"/>
            <a:ext cx="7058616" cy="369332"/>
          </a:xfrm>
          <a:prstGeom prst="rect">
            <a:avLst/>
          </a:prstGeom>
          <a:noFill/>
        </p:spPr>
        <p:txBody>
          <a:bodyPr wrap="square" lIns="0" tIns="0" rIns="0" bIns="0" rtlCol="0">
            <a:spAutoFit/>
          </a:bodyPr>
          <a:lstStyle/>
          <a:p>
            <a:r>
              <a:rPr lang="en-US" sz="2400" dirty="0"/>
              <a:t>Access Storage </a:t>
            </a:r>
          </a:p>
        </p:txBody>
      </p:sp>
      <p:sp>
        <p:nvSpPr>
          <p:cNvPr id="15" name="TextBox 14">
            <a:extLst>
              <a:ext uri="{FF2B5EF4-FFF2-40B4-BE49-F238E27FC236}">
                <a16:creationId xmlns:a16="http://schemas.microsoft.com/office/drawing/2014/main" id="{94DEFAB1-1197-4590-AB50-706B67DE2FA3}"/>
              </a:ext>
            </a:extLst>
          </p:cNvPr>
          <p:cNvSpPr txBox="1"/>
          <p:nvPr/>
        </p:nvSpPr>
        <p:spPr>
          <a:xfrm>
            <a:off x="4527673" y="4392236"/>
            <a:ext cx="7058616" cy="369332"/>
          </a:xfrm>
          <a:prstGeom prst="rect">
            <a:avLst/>
          </a:prstGeom>
          <a:noFill/>
        </p:spPr>
        <p:txBody>
          <a:bodyPr wrap="square" lIns="0" tIns="0" rIns="0" bIns="0" rtlCol="0">
            <a:spAutoFit/>
          </a:bodyPr>
          <a:lstStyle/>
          <a:p>
            <a:r>
              <a:rPr lang="en-US" sz="2400" dirty="0"/>
              <a:t>Secure Storage Endpoints</a:t>
            </a:r>
          </a:p>
        </p:txBody>
      </p:sp>
      <p:sp>
        <p:nvSpPr>
          <p:cNvPr id="17" name="TextBox 16">
            <a:extLst>
              <a:ext uri="{FF2B5EF4-FFF2-40B4-BE49-F238E27FC236}">
                <a16:creationId xmlns:a16="http://schemas.microsoft.com/office/drawing/2014/main" id="{495BEDA1-CF88-40BE-95F0-FDC9AEDFB924}"/>
              </a:ext>
            </a:extLst>
          </p:cNvPr>
          <p:cNvSpPr txBox="1"/>
          <p:nvPr/>
        </p:nvSpPr>
        <p:spPr>
          <a:xfrm>
            <a:off x="4527673" y="5208712"/>
            <a:ext cx="7058616" cy="369332"/>
          </a:xfrm>
          <a:prstGeom prst="rect">
            <a:avLst/>
          </a:prstGeom>
          <a:noFill/>
        </p:spPr>
        <p:txBody>
          <a:bodyPr wrap="square" lIns="0" tIns="0" rIns="0" bIns="0" rtlCol="0">
            <a:spAutoFit/>
          </a:bodyPr>
          <a:lstStyle/>
          <a:p>
            <a:r>
              <a:rPr lang="en-US" sz="2400" dirty="0"/>
              <a:t>Demonstration – Secure a Storage Endpoint</a:t>
            </a:r>
          </a:p>
        </p:txBody>
      </p:sp>
      <p:grpSp>
        <p:nvGrpSpPr>
          <p:cNvPr id="6" name="Group 5">
            <a:extLst>
              <a:ext uri="{FF2B5EF4-FFF2-40B4-BE49-F238E27FC236}">
                <a16:creationId xmlns:a16="http://schemas.microsoft.com/office/drawing/2014/main" id="{E9160AB8-F765-4748-9D40-1F311735CA46}"/>
              </a:ext>
              <a:ext uri="{C183D7F6-B498-43B3-948B-1728B52AA6E4}">
                <adec:decorative xmlns:adec="http://schemas.microsoft.com/office/drawing/2017/decorative" val="1"/>
              </a:ext>
            </a:extLst>
          </p:cNvPr>
          <p:cNvGrpSpPr/>
          <p:nvPr/>
        </p:nvGrpSpPr>
        <p:grpSpPr>
          <a:xfrm>
            <a:off x="3736283" y="441700"/>
            <a:ext cx="678699" cy="6111124"/>
            <a:chOff x="3736283" y="441700"/>
            <a:chExt cx="678699" cy="6111124"/>
          </a:xfrm>
        </p:grpSpPr>
        <p:pic>
          <p:nvPicPr>
            <p:cNvPr id="88" name="Picture 87" descr="Icon of a server with cloud in the middle">
              <a:extLst>
                <a:ext uri="{FF2B5EF4-FFF2-40B4-BE49-F238E27FC236}">
                  <a16:creationId xmlns:a16="http://schemas.microsoft.com/office/drawing/2014/main" id="{FC67EE14-61B0-463B-8AF2-FF615A172009}"/>
                </a:ext>
              </a:extLst>
            </p:cNvPr>
            <p:cNvPicPr>
              <a:picLocks noChangeAspect="1"/>
            </p:cNvPicPr>
            <p:nvPr/>
          </p:nvPicPr>
          <p:blipFill>
            <a:blip r:embed="rId3"/>
            <a:stretch>
              <a:fillRect/>
            </a:stretch>
          </p:blipFill>
          <p:spPr>
            <a:xfrm>
              <a:off x="3736283" y="441700"/>
              <a:ext cx="672085" cy="676049"/>
            </a:xfrm>
            <a:prstGeom prst="rect">
              <a:avLst/>
            </a:prstGeom>
          </p:spPr>
        </p:pic>
        <p:pic>
          <p:nvPicPr>
            <p:cNvPr id="87" name="Picture 86" descr="Icon of three squares and a cloud">
              <a:extLst>
                <a:ext uri="{FF2B5EF4-FFF2-40B4-BE49-F238E27FC236}">
                  <a16:creationId xmlns:a16="http://schemas.microsoft.com/office/drawing/2014/main" id="{9D78929E-082F-465E-8108-2BAD4C40CBF3}"/>
                </a:ext>
              </a:extLst>
            </p:cNvPr>
            <p:cNvPicPr>
              <a:picLocks noChangeAspect="1"/>
            </p:cNvPicPr>
            <p:nvPr/>
          </p:nvPicPr>
          <p:blipFill>
            <a:blip r:embed="rId4"/>
            <a:stretch>
              <a:fillRect/>
            </a:stretch>
          </p:blipFill>
          <p:spPr>
            <a:xfrm>
              <a:off x="3736283" y="1213156"/>
              <a:ext cx="672085" cy="676049"/>
            </a:xfrm>
            <a:prstGeom prst="rect">
              <a:avLst/>
            </a:prstGeom>
          </p:spPr>
        </p:pic>
        <p:pic>
          <p:nvPicPr>
            <p:cNvPr id="86" name="Picture 85" descr="Icon of a datacenter">
              <a:extLst>
                <a:ext uri="{FF2B5EF4-FFF2-40B4-BE49-F238E27FC236}">
                  <a16:creationId xmlns:a16="http://schemas.microsoft.com/office/drawing/2014/main" id="{39C4701B-1532-4220-AA28-CB901DB4CB33}"/>
                </a:ext>
              </a:extLst>
            </p:cNvPr>
            <p:cNvPicPr>
              <a:picLocks noChangeAspect="1"/>
            </p:cNvPicPr>
            <p:nvPr/>
          </p:nvPicPr>
          <p:blipFill>
            <a:blip r:embed="rId5"/>
            <a:stretch>
              <a:fillRect/>
            </a:stretch>
          </p:blipFill>
          <p:spPr>
            <a:xfrm>
              <a:off x="3736283" y="1984612"/>
              <a:ext cx="672085" cy="674716"/>
            </a:xfrm>
            <a:prstGeom prst="rect">
              <a:avLst/>
            </a:prstGeom>
          </p:spPr>
        </p:pic>
        <p:pic>
          <p:nvPicPr>
            <p:cNvPr id="85" name="Picture 84" descr="Icon of three squares and a cloud">
              <a:extLst>
                <a:ext uri="{FF2B5EF4-FFF2-40B4-BE49-F238E27FC236}">
                  <a16:creationId xmlns:a16="http://schemas.microsoft.com/office/drawing/2014/main" id="{13CB4E2A-5B06-47F5-9993-86BA73C2A7BF}"/>
                </a:ext>
              </a:extLst>
            </p:cNvPr>
            <p:cNvPicPr>
              <a:picLocks noChangeAspect="1"/>
            </p:cNvPicPr>
            <p:nvPr/>
          </p:nvPicPr>
          <p:blipFill>
            <a:blip r:embed="rId6"/>
            <a:stretch>
              <a:fillRect/>
            </a:stretch>
          </p:blipFill>
          <p:spPr>
            <a:xfrm>
              <a:off x="3736283" y="2756068"/>
              <a:ext cx="672085" cy="676049"/>
            </a:xfrm>
            <a:prstGeom prst="rect">
              <a:avLst/>
            </a:prstGeom>
          </p:spPr>
        </p:pic>
        <p:pic>
          <p:nvPicPr>
            <p:cNvPr id="84" name="Picture 83" descr="Icon of a magnifying glass">
              <a:extLst>
                <a:ext uri="{FF2B5EF4-FFF2-40B4-BE49-F238E27FC236}">
                  <a16:creationId xmlns:a16="http://schemas.microsoft.com/office/drawing/2014/main" id="{689D0B3C-C345-403F-8094-03685628C538}"/>
                </a:ext>
              </a:extLst>
            </p:cNvPr>
            <p:cNvPicPr>
              <a:picLocks noChangeAspect="1"/>
            </p:cNvPicPr>
            <p:nvPr/>
          </p:nvPicPr>
          <p:blipFill>
            <a:blip r:embed="rId7"/>
            <a:stretch>
              <a:fillRect/>
            </a:stretch>
          </p:blipFill>
          <p:spPr>
            <a:xfrm>
              <a:off x="3736283" y="3527524"/>
              <a:ext cx="672085" cy="674716"/>
            </a:xfrm>
            <a:prstGeom prst="rect">
              <a:avLst/>
            </a:prstGeom>
          </p:spPr>
        </p:pic>
        <p:pic>
          <p:nvPicPr>
            <p:cNvPr id="83" name="Picture 82" descr="Icon of a tablet">
              <a:extLst>
                <a:ext uri="{FF2B5EF4-FFF2-40B4-BE49-F238E27FC236}">
                  <a16:creationId xmlns:a16="http://schemas.microsoft.com/office/drawing/2014/main" id="{4DD7F582-31D9-4927-A485-07A5C0FB5FE1}"/>
                </a:ext>
              </a:extLst>
            </p:cNvPr>
            <p:cNvPicPr>
              <a:picLocks noChangeAspect="1"/>
            </p:cNvPicPr>
            <p:nvPr/>
          </p:nvPicPr>
          <p:blipFill>
            <a:blip r:embed="rId8"/>
            <a:stretch>
              <a:fillRect/>
            </a:stretch>
          </p:blipFill>
          <p:spPr>
            <a:xfrm>
              <a:off x="3736283" y="4298980"/>
              <a:ext cx="672085" cy="676049"/>
            </a:xfrm>
            <a:prstGeom prst="rect">
              <a:avLst/>
            </a:prstGeom>
          </p:spPr>
        </p:pic>
        <p:pic>
          <p:nvPicPr>
            <p:cNvPr id="82" name="Picture 81" descr="Icon of a webpage">
              <a:extLst>
                <a:ext uri="{FF2B5EF4-FFF2-40B4-BE49-F238E27FC236}">
                  <a16:creationId xmlns:a16="http://schemas.microsoft.com/office/drawing/2014/main" id="{8D6BC3BF-BBE0-4DC9-AC6B-7F244F4AA1FD}"/>
                </a:ext>
              </a:extLst>
            </p:cNvPr>
            <p:cNvPicPr>
              <a:picLocks noChangeAspect="1"/>
            </p:cNvPicPr>
            <p:nvPr/>
          </p:nvPicPr>
          <p:blipFill>
            <a:blip r:embed="rId9"/>
            <a:stretch>
              <a:fillRect/>
            </a:stretch>
          </p:blipFill>
          <p:spPr>
            <a:xfrm>
              <a:off x="3736283" y="5070434"/>
              <a:ext cx="672085" cy="674716"/>
            </a:xfrm>
            <a:prstGeom prst="rect">
              <a:avLst/>
            </a:prstGeom>
          </p:spPr>
        </p:pic>
        <p:pic>
          <p:nvPicPr>
            <p:cNvPr id="19" name="Picture 18">
              <a:extLst>
                <a:ext uri="{FF2B5EF4-FFF2-40B4-BE49-F238E27FC236}">
                  <a16:creationId xmlns:a16="http://schemas.microsoft.com/office/drawing/2014/main" id="{45342ECE-0DD1-4364-A7C7-B9346AD58BEF}"/>
                </a:ext>
              </a:extLst>
            </p:cNvPr>
            <p:cNvPicPr>
              <a:picLocks noChangeAspect="1"/>
            </p:cNvPicPr>
            <p:nvPr/>
          </p:nvPicPr>
          <p:blipFill>
            <a:blip r:embed="rId10"/>
            <a:stretch>
              <a:fillRect/>
            </a:stretch>
          </p:blipFill>
          <p:spPr>
            <a:xfrm>
              <a:off x="3745291" y="5905851"/>
              <a:ext cx="669691" cy="646973"/>
            </a:xfrm>
            <a:prstGeom prst="rect">
              <a:avLst/>
            </a:prstGeom>
          </p:spPr>
        </p:pic>
        <p:grpSp>
          <p:nvGrpSpPr>
            <p:cNvPr id="20" name="Group 19">
              <a:extLst>
                <a:ext uri="{FF2B5EF4-FFF2-40B4-BE49-F238E27FC236}">
                  <a16:creationId xmlns:a16="http://schemas.microsoft.com/office/drawing/2014/main" id="{533EA65A-19DA-4307-BF7B-9685DB58313B}"/>
                </a:ext>
              </a:extLst>
            </p:cNvPr>
            <p:cNvGrpSpPr/>
            <p:nvPr/>
          </p:nvGrpSpPr>
          <p:grpSpPr>
            <a:xfrm>
              <a:off x="3887370" y="6032001"/>
              <a:ext cx="384219" cy="350861"/>
              <a:chOff x="3876178" y="3413953"/>
              <a:chExt cx="297764" cy="255320"/>
            </a:xfrm>
          </p:grpSpPr>
          <p:sp>
            <p:nvSpPr>
              <p:cNvPr id="21" name="Freeform: Shape 20">
                <a:extLst>
                  <a:ext uri="{FF2B5EF4-FFF2-40B4-BE49-F238E27FC236}">
                    <a16:creationId xmlns:a16="http://schemas.microsoft.com/office/drawing/2014/main" id="{57EC781E-54C7-4309-BCAC-DCC018A9436F}"/>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E54CF65-7587-4E29-8FF9-B660241CB7DD}"/>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405824A-AF77-4B4E-8622-669B6360B07F}"/>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AC15031D-4D5F-4D63-A36F-5DFB0C19049F}"/>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4776D44D-E027-4946-959C-5D627154D5B7}"/>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0D12A4C5-BE83-4F0F-8BA3-5608AFCD1782}"/>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CED9E246-A03E-4428-B7FF-1F6820449FB6}"/>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4832392C-B2AA-42D6-AB5C-AB8D5DD99DBD}"/>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sp>
        <p:nvSpPr>
          <p:cNvPr id="4" name="TextBox 3">
            <a:extLst>
              <a:ext uri="{FF2B5EF4-FFF2-40B4-BE49-F238E27FC236}">
                <a16:creationId xmlns:a16="http://schemas.microsoft.com/office/drawing/2014/main" id="{E516455B-9921-4751-9EC8-C5B02A418286}"/>
              </a:ext>
            </a:extLst>
          </p:cNvPr>
          <p:cNvSpPr txBox="1"/>
          <p:nvPr/>
        </p:nvSpPr>
        <p:spPr>
          <a:xfrm>
            <a:off x="4527673" y="6068698"/>
            <a:ext cx="7058616" cy="369332"/>
          </a:xfrm>
          <a:prstGeom prst="rect">
            <a:avLst/>
          </a:prstGeom>
          <a:noFill/>
        </p:spPr>
        <p:txBody>
          <a:bodyPr wrap="square" lIns="0" tIns="0" rIns="0" bIns="0" rtlCol="0">
            <a:spAutoFit/>
          </a:bodyPr>
          <a:lstStyle/>
          <a:p>
            <a:r>
              <a:rPr lang="en-US" sz="2400" dirty="0"/>
              <a:t>Summary and Resources</a:t>
            </a:r>
          </a:p>
        </p:txBody>
      </p:sp>
    </p:spTree>
    <p:extLst>
      <p:ext uri="{BB962C8B-B14F-4D97-AF65-F5344CB8AC3E}">
        <p14:creationId xmlns:p14="http://schemas.microsoft.com/office/powerpoint/2010/main" val="306515242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5C65A-2386-4FEB-A5C5-D1BF9FD3FAA7}"/>
              </a:ext>
            </a:extLst>
          </p:cNvPr>
          <p:cNvSpPr>
            <a:spLocks noGrp="1"/>
          </p:cNvSpPr>
          <p:nvPr>
            <p:ph type="title"/>
          </p:nvPr>
        </p:nvSpPr>
        <p:spPr/>
        <p:txBody>
          <a:bodyPr/>
          <a:lstStyle/>
          <a:p>
            <a:r>
              <a:rPr lang="en-US" dirty="0"/>
              <a:t>Demonstration – File Shares</a:t>
            </a:r>
          </a:p>
        </p:txBody>
      </p:sp>
      <p:pic>
        <p:nvPicPr>
          <p:cNvPr id="56" name="Picture 55" descr="Icon of four servers">
            <a:extLst>
              <a:ext uri="{FF2B5EF4-FFF2-40B4-BE49-F238E27FC236}">
                <a16:creationId xmlns:a16="http://schemas.microsoft.com/office/drawing/2014/main" id="{FF846BED-270E-4FB0-A6FC-1BC91A89B975}"/>
              </a:ext>
            </a:extLst>
          </p:cNvPr>
          <p:cNvPicPr>
            <a:picLocks noChangeAspect="1"/>
          </p:cNvPicPr>
          <p:nvPr/>
        </p:nvPicPr>
        <p:blipFill>
          <a:blip r:embed="rId3"/>
          <a:stretch>
            <a:fillRect/>
          </a:stretch>
        </p:blipFill>
        <p:spPr>
          <a:xfrm>
            <a:off x="433387" y="1527527"/>
            <a:ext cx="1036320" cy="1034796"/>
          </a:xfrm>
          <a:prstGeom prst="rect">
            <a:avLst/>
          </a:prstGeom>
        </p:spPr>
      </p:pic>
      <p:sp>
        <p:nvSpPr>
          <p:cNvPr id="5" name="Rectangle 4">
            <a:extLst>
              <a:ext uri="{FF2B5EF4-FFF2-40B4-BE49-F238E27FC236}">
                <a16:creationId xmlns:a16="http://schemas.microsoft.com/office/drawing/2014/main" id="{AF2BBC87-90EC-4D10-8041-29535BE9F385}"/>
              </a:ext>
            </a:extLst>
          </p:cNvPr>
          <p:cNvSpPr/>
          <p:nvPr/>
        </p:nvSpPr>
        <p:spPr bwMode="auto">
          <a:xfrm>
            <a:off x="1811337" y="1523717"/>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Create a file share and upload a file</a:t>
            </a:r>
          </a:p>
        </p:txBody>
      </p:sp>
      <p:cxnSp>
        <p:nvCxnSpPr>
          <p:cNvPr id="17" name="Straight Connector 16">
            <a:extLst>
              <a:ext uri="{FF2B5EF4-FFF2-40B4-BE49-F238E27FC236}">
                <a16:creationId xmlns:a16="http://schemas.microsoft.com/office/drawing/2014/main" id="{27EC4B34-8E7B-4ECD-93F3-677AD9428EF7}"/>
              </a:ext>
              <a:ext uri="{C183D7F6-B498-43B3-948B-1728B52AA6E4}">
                <adec:decorative xmlns:adec="http://schemas.microsoft.com/office/drawing/2017/decorative" val="1"/>
              </a:ext>
            </a:extLst>
          </p:cNvPr>
          <p:cNvCxnSpPr>
            <a:cxnSpLocks/>
          </p:cNvCxnSpPr>
          <p:nvPr/>
        </p:nvCxnSpPr>
        <p:spPr>
          <a:xfrm>
            <a:off x="1828800" y="2678766"/>
            <a:ext cx="101945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5" name="Picture 54" descr="Icon of three gears with varying sizes">
            <a:extLst>
              <a:ext uri="{FF2B5EF4-FFF2-40B4-BE49-F238E27FC236}">
                <a16:creationId xmlns:a16="http://schemas.microsoft.com/office/drawing/2014/main" id="{BF556288-65C3-441D-9E3A-195AC043076F}"/>
              </a:ext>
            </a:extLst>
          </p:cNvPr>
          <p:cNvPicPr>
            <a:picLocks noChangeAspect="1"/>
          </p:cNvPicPr>
          <p:nvPr/>
        </p:nvPicPr>
        <p:blipFill>
          <a:blip r:embed="rId4"/>
          <a:stretch>
            <a:fillRect/>
          </a:stretch>
        </p:blipFill>
        <p:spPr>
          <a:xfrm>
            <a:off x="433387" y="2796440"/>
            <a:ext cx="1036320" cy="1034796"/>
          </a:xfrm>
          <a:prstGeom prst="rect">
            <a:avLst/>
          </a:prstGeom>
        </p:spPr>
      </p:pic>
      <p:sp>
        <p:nvSpPr>
          <p:cNvPr id="7" name="Rectangle 6">
            <a:extLst>
              <a:ext uri="{FF2B5EF4-FFF2-40B4-BE49-F238E27FC236}">
                <a16:creationId xmlns:a16="http://schemas.microsoft.com/office/drawing/2014/main" id="{651D0FCC-542E-4F53-A132-BBB8A3595319}"/>
              </a:ext>
            </a:extLst>
          </p:cNvPr>
          <p:cNvSpPr/>
          <p:nvPr/>
        </p:nvSpPr>
        <p:spPr bwMode="auto">
          <a:xfrm>
            <a:off x="1811337" y="2791399"/>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022350">
              <a:spcBef>
                <a:spcPct val="0"/>
              </a:spcBef>
              <a:spcAft>
                <a:spcPct val="35000"/>
              </a:spcAft>
            </a:pPr>
            <a:r>
              <a:rPr lang="en-US" sz="2400">
                <a:solidFill>
                  <a:schemeClr val="tx1"/>
                </a:solidFill>
              </a:rPr>
              <a:t>Manage snapshots</a:t>
            </a:r>
          </a:p>
        </p:txBody>
      </p:sp>
      <p:cxnSp>
        <p:nvCxnSpPr>
          <p:cNvPr id="27" name="Straight Connector 26">
            <a:extLst>
              <a:ext uri="{FF2B5EF4-FFF2-40B4-BE49-F238E27FC236}">
                <a16:creationId xmlns:a16="http://schemas.microsoft.com/office/drawing/2014/main" id="{7108E8B3-6A70-4EF0-B8D8-40E37B9A8D81}"/>
              </a:ext>
              <a:ext uri="{C183D7F6-B498-43B3-948B-1728B52AA6E4}">
                <adec:decorative xmlns:adec="http://schemas.microsoft.com/office/drawing/2017/decorative" val="1"/>
              </a:ext>
            </a:extLst>
          </p:cNvPr>
          <p:cNvCxnSpPr>
            <a:cxnSpLocks/>
          </p:cNvCxnSpPr>
          <p:nvPr/>
        </p:nvCxnSpPr>
        <p:spPr>
          <a:xfrm>
            <a:off x="1828800" y="3946448"/>
            <a:ext cx="101945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4" name="Picture 53" descr="Icon of a screen with line charts">
            <a:extLst>
              <a:ext uri="{FF2B5EF4-FFF2-40B4-BE49-F238E27FC236}">
                <a16:creationId xmlns:a16="http://schemas.microsoft.com/office/drawing/2014/main" id="{BD0C5715-B7E4-4A3E-B91F-49B097C449BE}"/>
              </a:ext>
            </a:extLst>
          </p:cNvPr>
          <p:cNvPicPr>
            <a:picLocks noChangeAspect="1"/>
          </p:cNvPicPr>
          <p:nvPr/>
        </p:nvPicPr>
        <p:blipFill>
          <a:blip r:embed="rId5"/>
          <a:stretch>
            <a:fillRect/>
          </a:stretch>
        </p:blipFill>
        <p:spPr>
          <a:xfrm>
            <a:off x="433387" y="4065353"/>
            <a:ext cx="1036320" cy="1036320"/>
          </a:xfrm>
          <a:prstGeom prst="rect">
            <a:avLst/>
          </a:prstGeom>
        </p:spPr>
      </p:pic>
      <p:sp>
        <p:nvSpPr>
          <p:cNvPr id="9" name="Rectangle 8">
            <a:extLst>
              <a:ext uri="{FF2B5EF4-FFF2-40B4-BE49-F238E27FC236}">
                <a16:creationId xmlns:a16="http://schemas.microsoft.com/office/drawing/2014/main" id="{30E789CF-3584-4882-88B4-1D1A31F533EF}"/>
              </a:ext>
            </a:extLst>
          </p:cNvPr>
          <p:cNvSpPr/>
          <p:nvPr/>
        </p:nvSpPr>
        <p:spPr bwMode="auto">
          <a:xfrm>
            <a:off x="1811337" y="4059081"/>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612"/>
              </a:spcBef>
            </a:pPr>
            <a:r>
              <a:rPr lang="en-US" sz="2400">
                <a:solidFill>
                  <a:schemeClr val="tx1"/>
                </a:solidFill>
              </a:rPr>
              <a:t>Create a file share (PowerShell)</a:t>
            </a:r>
          </a:p>
        </p:txBody>
      </p:sp>
      <p:cxnSp>
        <p:nvCxnSpPr>
          <p:cNvPr id="28" name="Straight Connector 27">
            <a:extLst>
              <a:ext uri="{FF2B5EF4-FFF2-40B4-BE49-F238E27FC236}">
                <a16:creationId xmlns:a16="http://schemas.microsoft.com/office/drawing/2014/main" id="{522F2DE4-8D50-4D4D-B237-C07AC3ABA2A1}"/>
              </a:ext>
              <a:ext uri="{C183D7F6-B498-43B3-948B-1728B52AA6E4}">
                <adec:decorative xmlns:adec="http://schemas.microsoft.com/office/drawing/2017/decorative" val="1"/>
              </a:ext>
            </a:extLst>
          </p:cNvPr>
          <p:cNvCxnSpPr>
            <a:cxnSpLocks/>
          </p:cNvCxnSpPr>
          <p:nvPr/>
        </p:nvCxnSpPr>
        <p:spPr>
          <a:xfrm>
            <a:off x="1828800" y="5214130"/>
            <a:ext cx="101945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3" name="Picture 52" descr="Icon of a screen with filled chart ">
            <a:extLst>
              <a:ext uri="{FF2B5EF4-FFF2-40B4-BE49-F238E27FC236}">
                <a16:creationId xmlns:a16="http://schemas.microsoft.com/office/drawing/2014/main" id="{D1BC4F6B-BE8B-46D8-A862-E21AF94718FE}"/>
              </a:ext>
            </a:extLst>
          </p:cNvPr>
          <p:cNvPicPr>
            <a:picLocks noChangeAspect="1"/>
          </p:cNvPicPr>
          <p:nvPr/>
        </p:nvPicPr>
        <p:blipFill>
          <a:blip r:embed="rId6"/>
          <a:stretch>
            <a:fillRect/>
          </a:stretch>
        </p:blipFill>
        <p:spPr>
          <a:xfrm>
            <a:off x="433387" y="5335790"/>
            <a:ext cx="1036320" cy="1036320"/>
          </a:xfrm>
          <a:prstGeom prst="rect">
            <a:avLst/>
          </a:prstGeom>
        </p:spPr>
      </p:pic>
      <p:sp>
        <p:nvSpPr>
          <p:cNvPr id="11" name="Rectangle 10">
            <a:extLst>
              <a:ext uri="{FF2B5EF4-FFF2-40B4-BE49-F238E27FC236}">
                <a16:creationId xmlns:a16="http://schemas.microsoft.com/office/drawing/2014/main" id="{809F0DBF-7989-487A-B3BF-3DD05793E8D7}"/>
              </a:ext>
            </a:extLst>
          </p:cNvPr>
          <p:cNvSpPr/>
          <p:nvPr/>
        </p:nvSpPr>
        <p:spPr bwMode="auto">
          <a:xfrm>
            <a:off x="1811337" y="5326765"/>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a:solidFill>
                  <a:schemeClr val="tx1"/>
                </a:solidFill>
              </a:rPr>
              <a:t>Mount a file share (PowerShell)</a:t>
            </a:r>
          </a:p>
        </p:txBody>
      </p:sp>
    </p:spTree>
    <p:extLst>
      <p:ext uri="{BB962C8B-B14F-4D97-AF65-F5344CB8AC3E}">
        <p14:creationId xmlns:p14="http://schemas.microsoft.com/office/powerpoint/2010/main" val="56934577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Azure File Sync</a:t>
            </a:r>
          </a:p>
        </p:txBody>
      </p:sp>
      <p:sp>
        <p:nvSpPr>
          <p:cNvPr id="7" name="Rectangle 6">
            <a:extLst>
              <a:ext uri="{FF2B5EF4-FFF2-40B4-BE49-F238E27FC236}">
                <a16:creationId xmlns:a16="http://schemas.microsoft.com/office/drawing/2014/main" id="{0F1FF495-A101-4124-B2D1-F46CDF9A2115}"/>
              </a:ext>
            </a:extLst>
          </p:cNvPr>
          <p:cNvSpPr/>
          <p:nvPr/>
        </p:nvSpPr>
        <p:spPr>
          <a:xfrm>
            <a:off x="1" y="1192213"/>
            <a:ext cx="12436474" cy="947458"/>
          </a:xfrm>
          <a:prstGeom prst="rect">
            <a:avLst/>
          </a:prstGeom>
          <a:solidFill>
            <a:schemeClr val="tx2">
              <a:lumMod val="50000"/>
            </a:schemeClr>
          </a:solidFill>
          <a:ln w="63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bg1"/>
                </a:solidFill>
              </a:rPr>
              <a:t>Centralize your organization's file shares in Azure Files, while keeping the flexibility, performance, and compatibility of an on-premises file server</a:t>
            </a:r>
          </a:p>
        </p:txBody>
      </p:sp>
      <p:sp>
        <p:nvSpPr>
          <p:cNvPr id="2" name="Rectangle 1">
            <a:extLst>
              <a:ext uri="{FF2B5EF4-FFF2-40B4-BE49-F238E27FC236}">
                <a16:creationId xmlns:a16="http://schemas.microsoft.com/office/drawing/2014/main" id="{B26795DE-69D4-4110-BCA2-93D99D7A5E55}"/>
              </a:ext>
            </a:extLst>
          </p:cNvPr>
          <p:cNvSpPr/>
          <p:nvPr/>
        </p:nvSpPr>
        <p:spPr>
          <a:xfrm>
            <a:off x="427034" y="2287943"/>
            <a:ext cx="3738566" cy="4073803"/>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marL="514350" indent="-396875">
              <a:spcBef>
                <a:spcPts val="200"/>
              </a:spcBef>
              <a:spcAft>
                <a:spcPts val="200"/>
              </a:spcAft>
              <a:buFont typeface="+mj-lt"/>
              <a:buAutoNum type="arabicPeriod"/>
            </a:pPr>
            <a:r>
              <a:rPr lang="en-US" sz="2200" dirty="0">
                <a:solidFill>
                  <a:schemeClr val="tx1"/>
                </a:solidFill>
              </a:rPr>
              <a:t>Lift and shift</a:t>
            </a:r>
          </a:p>
          <a:p>
            <a:pPr marL="514350" indent="-396875">
              <a:spcBef>
                <a:spcPts val="200"/>
              </a:spcBef>
              <a:spcAft>
                <a:spcPts val="200"/>
              </a:spcAft>
              <a:buFont typeface="+mj-lt"/>
              <a:buAutoNum type="arabicPeriod"/>
            </a:pPr>
            <a:r>
              <a:rPr lang="en-US" sz="2200" dirty="0">
                <a:solidFill>
                  <a:schemeClr val="tx1"/>
                </a:solidFill>
              </a:rPr>
              <a:t>Branch Office backups</a:t>
            </a:r>
          </a:p>
          <a:p>
            <a:pPr marL="514350" indent="-396875">
              <a:spcBef>
                <a:spcPts val="200"/>
              </a:spcBef>
              <a:spcAft>
                <a:spcPts val="200"/>
              </a:spcAft>
              <a:buFont typeface="+mj-lt"/>
              <a:buAutoNum type="arabicPeriod"/>
            </a:pPr>
            <a:r>
              <a:rPr lang="en-US" sz="2200" dirty="0">
                <a:solidFill>
                  <a:schemeClr val="tx1"/>
                </a:solidFill>
              </a:rPr>
              <a:t>Backup and Disaster Recovery</a:t>
            </a:r>
          </a:p>
          <a:p>
            <a:pPr marL="514350" indent="-396875">
              <a:spcBef>
                <a:spcPts val="200"/>
              </a:spcBef>
              <a:spcAft>
                <a:spcPts val="200"/>
              </a:spcAft>
              <a:buFont typeface="+mj-lt"/>
              <a:buAutoNum type="arabicPeriod"/>
            </a:pPr>
            <a:r>
              <a:rPr lang="en-US" sz="2200" dirty="0">
                <a:solidFill>
                  <a:schemeClr val="tx1"/>
                </a:solidFill>
              </a:rPr>
              <a:t>File Archiving</a:t>
            </a:r>
          </a:p>
        </p:txBody>
      </p:sp>
      <p:pic>
        <p:nvPicPr>
          <p:cNvPr id="13" name="Picture 12" descr="Illustration depicting that Azure File Sync can be used to cache an organization's file shares in Azure Files. Different graphics represent different geographic locations (Mexico, Munich, Seattle, and a branch office), with Azure represented by a standard cloud icon">
            <a:extLst>
              <a:ext uri="{FF2B5EF4-FFF2-40B4-BE49-F238E27FC236}">
                <a16:creationId xmlns:a16="http://schemas.microsoft.com/office/drawing/2014/main" id="{965B28A5-E538-4D48-BEA5-03019EBC975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6533" y="2705345"/>
            <a:ext cx="7557824" cy="3133195"/>
          </a:xfrm>
          <a:prstGeom prst="rect">
            <a:avLst/>
          </a:prstGeom>
          <a:noFill/>
        </p:spPr>
      </p:pic>
      <p:sp>
        <p:nvSpPr>
          <p:cNvPr id="4" name="Rectangle 3">
            <a:extLst>
              <a:ext uri="{FF2B5EF4-FFF2-40B4-BE49-F238E27FC236}">
                <a16:creationId xmlns:a16="http://schemas.microsoft.com/office/drawing/2014/main" id="{2E4E37DC-AF71-4DF9-B237-C20189C66D04}"/>
              </a:ext>
              <a:ext uri="{C183D7F6-B498-43B3-948B-1728B52AA6E4}">
                <adec:decorative xmlns:adec="http://schemas.microsoft.com/office/drawing/2017/decorative" val="1"/>
              </a:ext>
            </a:extLst>
          </p:cNvPr>
          <p:cNvSpPr/>
          <p:nvPr/>
        </p:nvSpPr>
        <p:spPr bwMode="auto">
          <a:xfrm>
            <a:off x="4292600" y="2287943"/>
            <a:ext cx="7716838" cy="4073803"/>
          </a:xfrm>
          <a:prstGeom prst="rect">
            <a:avLst/>
          </a:prstGeom>
          <a:noFill/>
          <a:ln w="63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a:extLst>
              <a:ext uri="{FF2B5EF4-FFF2-40B4-BE49-F238E27FC236}">
                <a16:creationId xmlns:a16="http://schemas.microsoft.com/office/drawing/2014/main" id="{F3BAC704-1DAF-4D7F-BBCC-7C0BF5C7AB78}"/>
              </a:ext>
              <a:ext uri="{C183D7F6-B498-43B3-948B-1728B52AA6E4}">
                <adec:decorative xmlns:adec="http://schemas.microsoft.com/office/drawing/2017/decorative" val="1"/>
              </a:ext>
            </a:extLst>
          </p:cNvPr>
          <p:cNvSpPr/>
          <p:nvPr/>
        </p:nvSpPr>
        <p:spPr bwMode="auto">
          <a:xfrm>
            <a:off x="4292600" y="2287943"/>
            <a:ext cx="7716838" cy="4073803"/>
          </a:xfrm>
          <a:prstGeom prst="rect">
            <a:avLst/>
          </a:prstGeom>
          <a:noFill/>
          <a:ln w="63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44953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272E9-99A2-4CB6-A9D9-5FA2DCB71F52}"/>
              </a:ext>
            </a:extLst>
          </p:cNvPr>
          <p:cNvSpPr>
            <a:spLocks noGrp="1"/>
          </p:cNvSpPr>
          <p:nvPr>
            <p:ph type="title"/>
          </p:nvPr>
        </p:nvSpPr>
        <p:spPr/>
        <p:txBody>
          <a:bodyPr/>
          <a:lstStyle/>
          <a:p>
            <a:r>
              <a:rPr lang="en-US" dirty="0"/>
              <a:t>Identify File Sync Components</a:t>
            </a:r>
          </a:p>
        </p:txBody>
      </p:sp>
      <p:sp>
        <p:nvSpPr>
          <p:cNvPr id="4" name="Rectangle 3">
            <a:extLst>
              <a:ext uri="{FF2B5EF4-FFF2-40B4-BE49-F238E27FC236}">
                <a16:creationId xmlns:a16="http://schemas.microsoft.com/office/drawing/2014/main" id="{89658B6D-6A33-48E2-B8B2-686BC5015A7E}"/>
              </a:ext>
            </a:extLst>
          </p:cNvPr>
          <p:cNvSpPr/>
          <p:nvPr/>
        </p:nvSpPr>
        <p:spPr>
          <a:xfrm>
            <a:off x="427034" y="1230208"/>
            <a:ext cx="6504118" cy="419082"/>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1"/>
                </a:solidFill>
              </a:rPr>
              <a:t>The </a:t>
            </a:r>
            <a:r>
              <a:rPr lang="en-US" dirty="0">
                <a:solidFill>
                  <a:schemeClr val="tx1"/>
                </a:solidFill>
                <a:latin typeface="+mj-lt"/>
              </a:rPr>
              <a:t>Storage Sync Service </a:t>
            </a:r>
            <a:r>
              <a:rPr lang="en-US" dirty="0">
                <a:solidFill>
                  <a:schemeClr val="tx1"/>
                </a:solidFill>
              </a:rPr>
              <a:t>is the top-level resource</a:t>
            </a:r>
          </a:p>
        </p:txBody>
      </p:sp>
      <p:sp>
        <p:nvSpPr>
          <p:cNvPr id="5" name="Rectangle 4">
            <a:extLst>
              <a:ext uri="{FF2B5EF4-FFF2-40B4-BE49-F238E27FC236}">
                <a16:creationId xmlns:a16="http://schemas.microsoft.com/office/drawing/2014/main" id="{6B28F4F4-4E5B-498B-9443-3C43113AF1D6}"/>
              </a:ext>
            </a:extLst>
          </p:cNvPr>
          <p:cNvSpPr/>
          <p:nvPr/>
        </p:nvSpPr>
        <p:spPr>
          <a:xfrm>
            <a:off x="427034" y="1876122"/>
            <a:ext cx="6504118" cy="858808"/>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1"/>
                </a:solidFill>
              </a:rPr>
              <a:t>The </a:t>
            </a:r>
            <a:r>
              <a:rPr lang="en-US" dirty="0">
                <a:solidFill>
                  <a:schemeClr val="tx1"/>
                </a:solidFill>
                <a:latin typeface="+mj-lt"/>
              </a:rPr>
              <a:t>registered server </a:t>
            </a:r>
            <a:r>
              <a:rPr lang="en-US" dirty="0">
                <a:solidFill>
                  <a:schemeClr val="tx1"/>
                </a:solidFill>
              </a:rPr>
              <a:t>object represents a trust relationship between your server (or cluster) and the Storage Sync Service </a:t>
            </a:r>
          </a:p>
        </p:txBody>
      </p:sp>
      <p:sp>
        <p:nvSpPr>
          <p:cNvPr id="6" name="Rectangle 5">
            <a:extLst>
              <a:ext uri="{FF2B5EF4-FFF2-40B4-BE49-F238E27FC236}">
                <a16:creationId xmlns:a16="http://schemas.microsoft.com/office/drawing/2014/main" id="{4334950F-FF22-4BB6-8DC8-BAC66AF01EB0}"/>
              </a:ext>
            </a:extLst>
          </p:cNvPr>
          <p:cNvSpPr/>
          <p:nvPr/>
        </p:nvSpPr>
        <p:spPr>
          <a:xfrm>
            <a:off x="427034" y="2961762"/>
            <a:ext cx="6504118" cy="858808"/>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The </a:t>
            </a:r>
            <a:r>
              <a:rPr lang="en-US">
                <a:solidFill>
                  <a:schemeClr val="tx1"/>
                </a:solidFill>
                <a:latin typeface="+mj-lt"/>
              </a:rPr>
              <a:t>Azure File Sync agent </a:t>
            </a:r>
            <a:r>
              <a:rPr lang="en-US">
                <a:solidFill>
                  <a:schemeClr val="tx1"/>
                </a:solidFill>
              </a:rPr>
              <a:t>is a downloadable package that enables Windows Server to be synced with an Azure file share </a:t>
            </a:r>
          </a:p>
        </p:txBody>
      </p:sp>
      <p:sp>
        <p:nvSpPr>
          <p:cNvPr id="7" name="Rectangle 6">
            <a:extLst>
              <a:ext uri="{FF2B5EF4-FFF2-40B4-BE49-F238E27FC236}">
                <a16:creationId xmlns:a16="http://schemas.microsoft.com/office/drawing/2014/main" id="{84FB08CA-EA7B-4F0C-A5BD-EBF5982ACB4D}"/>
              </a:ext>
            </a:extLst>
          </p:cNvPr>
          <p:cNvSpPr/>
          <p:nvPr/>
        </p:nvSpPr>
        <p:spPr>
          <a:xfrm>
            <a:off x="427034" y="4047402"/>
            <a:ext cx="6504118" cy="858808"/>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A </a:t>
            </a:r>
            <a:r>
              <a:rPr lang="en-US">
                <a:solidFill>
                  <a:schemeClr val="tx1"/>
                </a:solidFill>
                <a:latin typeface="+mj-lt"/>
              </a:rPr>
              <a:t>server endpoint </a:t>
            </a:r>
            <a:r>
              <a:rPr lang="en-US">
                <a:solidFill>
                  <a:schemeClr val="tx1"/>
                </a:solidFill>
              </a:rPr>
              <a:t>represents a specific location on a registered server, such as a folder </a:t>
            </a:r>
          </a:p>
        </p:txBody>
      </p:sp>
      <p:sp>
        <p:nvSpPr>
          <p:cNvPr id="8" name="Rectangle 7">
            <a:extLst>
              <a:ext uri="{FF2B5EF4-FFF2-40B4-BE49-F238E27FC236}">
                <a16:creationId xmlns:a16="http://schemas.microsoft.com/office/drawing/2014/main" id="{C2203302-AA16-465E-9AC4-BFB4B76A409C}"/>
              </a:ext>
            </a:extLst>
          </p:cNvPr>
          <p:cNvSpPr/>
          <p:nvPr/>
        </p:nvSpPr>
        <p:spPr>
          <a:xfrm>
            <a:off x="427034" y="5133042"/>
            <a:ext cx="6504118" cy="515285"/>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A </a:t>
            </a:r>
            <a:r>
              <a:rPr lang="en-US">
                <a:solidFill>
                  <a:schemeClr val="tx1"/>
                </a:solidFill>
                <a:latin typeface="+mj-lt"/>
              </a:rPr>
              <a:t>cloud endpoint </a:t>
            </a:r>
            <a:r>
              <a:rPr lang="en-US">
                <a:solidFill>
                  <a:schemeClr val="tx1"/>
                </a:solidFill>
              </a:rPr>
              <a:t>is an Azure file share</a:t>
            </a:r>
          </a:p>
        </p:txBody>
      </p:sp>
      <p:sp>
        <p:nvSpPr>
          <p:cNvPr id="19" name="Rectangle 18">
            <a:extLst>
              <a:ext uri="{FF2B5EF4-FFF2-40B4-BE49-F238E27FC236}">
                <a16:creationId xmlns:a16="http://schemas.microsoft.com/office/drawing/2014/main" id="{A9C9E5B2-2A71-484F-BD69-759CE7D7CF5D}"/>
              </a:ext>
            </a:extLst>
          </p:cNvPr>
          <p:cNvSpPr/>
          <p:nvPr/>
        </p:nvSpPr>
        <p:spPr>
          <a:xfrm>
            <a:off x="427034" y="5875158"/>
            <a:ext cx="6504118" cy="515285"/>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A </a:t>
            </a:r>
            <a:r>
              <a:rPr lang="en-US">
                <a:solidFill>
                  <a:schemeClr val="tx1"/>
                </a:solidFill>
                <a:latin typeface="+mj-lt"/>
              </a:rPr>
              <a:t>sync group </a:t>
            </a:r>
            <a:r>
              <a:rPr lang="en-US">
                <a:solidFill>
                  <a:schemeClr val="tx1"/>
                </a:solidFill>
              </a:rPr>
              <a:t>defines which files are kept in sync</a:t>
            </a:r>
          </a:p>
        </p:txBody>
      </p:sp>
      <p:sp>
        <p:nvSpPr>
          <p:cNvPr id="3" name="Rectangle 2">
            <a:extLst>
              <a:ext uri="{FF2B5EF4-FFF2-40B4-BE49-F238E27FC236}">
                <a16:creationId xmlns:a16="http://schemas.microsoft.com/office/drawing/2014/main" id="{54EBB183-186B-4BCB-BC04-19586596891A}"/>
              </a:ext>
              <a:ext uri="{C183D7F6-B498-43B3-948B-1728B52AA6E4}">
                <adec:decorative xmlns:adec="http://schemas.microsoft.com/office/drawing/2017/decorative" val="1"/>
              </a:ext>
            </a:extLst>
          </p:cNvPr>
          <p:cNvSpPr/>
          <p:nvPr/>
        </p:nvSpPr>
        <p:spPr bwMode="auto">
          <a:xfrm>
            <a:off x="7086600" y="1192213"/>
            <a:ext cx="4922838"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7" name="Picture 16" descr="File sync architecture showing server with server endpoints">
            <a:extLst>
              <a:ext uri="{FF2B5EF4-FFF2-40B4-BE49-F238E27FC236}">
                <a16:creationId xmlns:a16="http://schemas.microsoft.com/office/drawing/2014/main" id="{CDB0CCE3-0E92-46ED-9A3D-5DCAA90E7BB3}"/>
              </a:ext>
            </a:extLst>
          </p:cNvPr>
          <p:cNvPicPr>
            <a:picLocks noChangeAspect="1"/>
          </p:cNvPicPr>
          <p:nvPr/>
        </p:nvPicPr>
        <p:blipFill>
          <a:blip r:embed="rId3"/>
          <a:stretch>
            <a:fillRect/>
          </a:stretch>
        </p:blipFill>
        <p:spPr>
          <a:xfrm>
            <a:off x="7302500" y="2141991"/>
            <a:ext cx="4491040" cy="3453494"/>
          </a:xfrm>
          <a:prstGeom prst="rect">
            <a:avLst/>
          </a:prstGeom>
        </p:spPr>
      </p:pic>
    </p:spTree>
    <p:extLst>
      <p:ext uri="{BB962C8B-B14F-4D97-AF65-F5344CB8AC3E}">
        <p14:creationId xmlns:p14="http://schemas.microsoft.com/office/powerpoint/2010/main" val="85138842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Setup File Sync</a:t>
            </a:r>
          </a:p>
        </p:txBody>
      </p:sp>
      <p:sp>
        <p:nvSpPr>
          <p:cNvPr id="12" name="Rectangle 11">
            <a:extLst>
              <a:ext uri="{FF2B5EF4-FFF2-40B4-BE49-F238E27FC236}">
                <a16:creationId xmlns:a16="http://schemas.microsoft.com/office/drawing/2014/main" id="{ECE400D0-CCBA-4FD3-A4E2-10B25AFA431C}"/>
              </a:ext>
              <a:ext uri="{C183D7F6-B498-43B3-948B-1728B52AA6E4}">
                <adec:decorative xmlns:adec="http://schemas.microsoft.com/office/drawing/2017/decorative" val="1"/>
              </a:ext>
            </a:extLst>
          </p:cNvPr>
          <p:cNvSpPr/>
          <p:nvPr/>
        </p:nvSpPr>
        <p:spPr>
          <a:xfrm>
            <a:off x="427038" y="1192211"/>
            <a:ext cx="11582403" cy="5169535"/>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nvGrpSpPr>
          <p:cNvPr id="21" name="Group 20" descr="Four steps: deploy the storage sync service, prepare windows servers, install the file sync agent, and register the windows server. ">
            <a:extLst>
              <a:ext uri="{FF2B5EF4-FFF2-40B4-BE49-F238E27FC236}">
                <a16:creationId xmlns:a16="http://schemas.microsoft.com/office/drawing/2014/main" id="{2E888331-AB7D-4BC9-AA1C-BD2DDEC9DD77}"/>
              </a:ext>
            </a:extLst>
          </p:cNvPr>
          <p:cNvGrpSpPr/>
          <p:nvPr/>
        </p:nvGrpSpPr>
        <p:grpSpPr>
          <a:xfrm>
            <a:off x="982398" y="1192211"/>
            <a:ext cx="10498666" cy="4903733"/>
            <a:chOff x="2234991" y="1370067"/>
            <a:chExt cx="8411657" cy="4903733"/>
          </a:xfrm>
        </p:grpSpPr>
        <p:pic>
          <p:nvPicPr>
            <p:cNvPr id="4" name="Picture 3" descr="Flowchart showing the prerequisites that need to be configured before synchronizing files using Azure File Sync ">
              <a:extLst>
                <a:ext uri="{FF2B5EF4-FFF2-40B4-BE49-F238E27FC236}">
                  <a16:creationId xmlns:a16="http://schemas.microsoft.com/office/drawing/2014/main" id="{6146F32E-2A31-4D40-8202-A1B31B618A7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2234991" y="1370067"/>
              <a:ext cx="7173488" cy="2263112"/>
            </a:xfrm>
            <a:prstGeom prst="rect">
              <a:avLst/>
            </a:prstGeom>
            <a:noFill/>
          </p:spPr>
        </p:pic>
        <p:cxnSp>
          <p:nvCxnSpPr>
            <p:cNvPr id="6" name="Straight Arrow Connector 5" descr="Arrow pointing down">
              <a:extLst>
                <a:ext uri="{FF2B5EF4-FFF2-40B4-BE49-F238E27FC236}">
                  <a16:creationId xmlns:a16="http://schemas.microsoft.com/office/drawing/2014/main" id="{2BD96721-4FB6-4873-AA56-E3B889603EAA}"/>
                </a:ext>
                <a:ext uri="{C183D7F6-B498-43B3-948B-1728B52AA6E4}">
                  <adec:decorative xmlns:adec="http://schemas.microsoft.com/office/drawing/2017/decorative" val="0"/>
                </a:ext>
              </a:extLst>
            </p:cNvPr>
            <p:cNvCxnSpPr>
              <a:cxnSpLocks/>
            </p:cNvCxnSpPr>
            <p:nvPr/>
          </p:nvCxnSpPr>
          <p:spPr>
            <a:xfrm>
              <a:off x="3289300" y="2956066"/>
              <a:ext cx="0" cy="729795"/>
            </a:xfrm>
            <a:prstGeom prst="straightConnector1">
              <a:avLst/>
            </a:prstGeom>
            <a:ln w="12700">
              <a:solidFill>
                <a:schemeClr val="bg1">
                  <a:lumMod val="50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7" name="Picture 6" descr="Screenshot of the deploy storage sync service page with name, subscription, resource group, and location">
              <a:extLst>
                <a:ext uri="{FF2B5EF4-FFF2-40B4-BE49-F238E27FC236}">
                  <a16:creationId xmlns:a16="http://schemas.microsoft.com/office/drawing/2014/main" id="{5F9DDCD6-BFEE-4492-9C8E-21F1F45DC6BC}"/>
                </a:ext>
              </a:extLst>
            </p:cNvPr>
            <p:cNvPicPr>
              <a:picLocks noChangeAspect="1"/>
            </p:cNvPicPr>
            <p:nvPr/>
          </p:nvPicPr>
          <p:blipFill>
            <a:blip r:embed="rId4"/>
            <a:stretch>
              <a:fillRect/>
            </a:stretch>
          </p:blipFill>
          <p:spPr>
            <a:xfrm>
              <a:off x="2338357" y="3788715"/>
              <a:ext cx="1901886" cy="2446127"/>
            </a:xfrm>
            <a:prstGeom prst="rect">
              <a:avLst/>
            </a:prstGeom>
            <a:ln>
              <a:solidFill>
                <a:schemeClr val="bg1">
                  <a:lumMod val="65000"/>
                </a:schemeClr>
              </a:solidFill>
            </a:ln>
          </p:spPr>
        </p:pic>
        <p:cxnSp>
          <p:nvCxnSpPr>
            <p:cNvPr id="16" name="Straight Arrow Connector 15" descr="Arrow pointing down">
              <a:extLst>
                <a:ext uri="{FF2B5EF4-FFF2-40B4-BE49-F238E27FC236}">
                  <a16:creationId xmlns:a16="http://schemas.microsoft.com/office/drawing/2014/main" id="{7AB9E20E-E343-46FE-B5E2-FDB05842D78A}"/>
                </a:ext>
                <a:ext uri="{C183D7F6-B498-43B3-948B-1728B52AA6E4}">
                  <adec:decorative xmlns:adec="http://schemas.microsoft.com/office/drawing/2017/decorative" val="1"/>
                </a:ext>
              </a:extLst>
            </p:cNvPr>
            <p:cNvCxnSpPr>
              <a:cxnSpLocks/>
            </p:cNvCxnSpPr>
            <p:nvPr/>
          </p:nvCxnSpPr>
          <p:spPr>
            <a:xfrm>
              <a:off x="8547100" y="2956066"/>
              <a:ext cx="0" cy="729795"/>
            </a:xfrm>
            <a:prstGeom prst="straightConnector1">
              <a:avLst/>
            </a:prstGeom>
            <a:ln w="12700">
              <a:solidFill>
                <a:schemeClr val="bg1">
                  <a:lumMod val="50000"/>
                </a:schemeClr>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20" name="Picture 19" descr="Screenshot of the choose a file sync service wizard with azure subscription, resource group, an storage sync service">
              <a:extLst>
                <a:ext uri="{FF2B5EF4-FFF2-40B4-BE49-F238E27FC236}">
                  <a16:creationId xmlns:a16="http://schemas.microsoft.com/office/drawing/2014/main" id="{672B4365-0993-4B2F-BAD4-1C3FCFB5C003}"/>
                </a:ext>
              </a:extLst>
            </p:cNvPr>
            <p:cNvPicPr>
              <a:picLocks noChangeAspect="1"/>
            </p:cNvPicPr>
            <p:nvPr/>
          </p:nvPicPr>
          <p:blipFill>
            <a:blip r:embed="rId5"/>
            <a:stretch>
              <a:fillRect/>
            </a:stretch>
          </p:blipFill>
          <p:spPr>
            <a:xfrm>
              <a:off x="6565901" y="3788714"/>
              <a:ext cx="4080747" cy="2485086"/>
            </a:xfrm>
            <a:prstGeom prst="rect">
              <a:avLst/>
            </a:prstGeom>
          </p:spPr>
        </p:pic>
      </p:grpSp>
    </p:spTree>
    <p:extLst>
      <p:ext uri="{BB962C8B-B14F-4D97-AF65-F5344CB8AC3E}">
        <p14:creationId xmlns:p14="http://schemas.microsoft.com/office/powerpoint/2010/main" val="1395024500"/>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Azure Files and File Sync</a:t>
            </a:r>
          </a:p>
        </p:txBody>
      </p:sp>
      <p:sp>
        <p:nvSpPr>
          <p:cNvPr id="4" name="Rectangle 3">
            <a:extLst>
              <a:ext uri="{FF2B5EF4-FFF2-40B4-BE49-F238E27FC236}">
                <a16:creationId xmlns:a16="http://schemas.microsoft.com/office/drawing/2014/main" id="{34B43002-5BAE-4E86-8154-24B59A547A5E}"/>
              </a:ext>
            </a:extLst>
          </p:cNvPr>
          <p:cNvSpPr/>
          <p:nvPr/>
        </p:nvSpPr>
        <p:spPr bwMode="auto">
          <a:xfrm>
            <a:off x="427039" y="1192213"/>
            <a:ext cx="4297362"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5" name="Rectangle 4">
            <a:extLst>
              <a:ext uri="{FF2B5EF4-FFF2-40B4-BE49-F238E27FC236}">
                <a16:creationId xmlns:a16="http://schemas.microsoft.com/office/drawing/2014/main" id="{CFB72100-5634-436B-ADEE-79462BD576BD}"/>
              </a:ext>
            </a:extLst>
          </p:cNvPr>
          <p:cNvSpPr/>
          <p:nvPr/>
        </p:nvSpPr>
        <p:spPr bwMode="auto">
          <a:xfrm>
            <a:off x="4876801" y="1192213"/>
            <a:ext cx="7137400"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bg1"/>
                </a:solidFill>
                <a:latin typeface="+mj-lt"/>
              </a:rPr>
              <a:t>Microsoft Learn Modules (docs.microsoft.com/Learn)</a:t>
            </a:r>
          </a:p>
        </p:txBody>
      </p:sp>
      <p:pic>
        <p:nvPicPr>
          <p:cNvPr id="3" name="Picture 2">
            <a:extLst>
              <a:ext uri="{FF2B5EF4-FFF2-40B4-BE49-F238E27FC236}">
                <a16:creationId xmlns:a16="http://schemas.microsoft.com/office/drawing/2014/main" id="{CB2B84FB-B133-4DB1-BB8D-D6FF571CBCD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89197" y="2473000"/>
            <a:ext cx="1494645" cy="2173707"/>
          </a:xfrm>
          <a:prstGeom prst="rect">
            <a:avLst/>
          </a:prstGeom>
        </p:spPr>
      </p:pic>
      <p:grpSp>
        <p:nvGrpSpPr>
          <p:cNvPr id="7" name="Group 6">
            <a:extLst>
              <a:ext uri="{FF2B5EF4-FFF2-40B4-BE49-F238E27FC236}">
                <a16:creationId xmlns:a16="http://schemas.microsoft.com/office/drawing/2014/main" id="{1AD6D9A6-595B-43FD-8066-788DCFD8CB08}"/>
              </a:ext>
              <a:ext uri="{C183D7F6-B498-43B3-948B-1728B52AA6E4}">
                <adec:decorative xmlns:adec="http://schemas.microsoft.com/office/drawing/2017/decorative" val="1"/>
              </a:ext>
            </a:extLst>
          </p:cNvPr>
          <p:cNvGrpSpPr/>
          <p:nvPr/>
        </p:nvGrpSpPr>
        <p:grpSpPr>
          <a:xfrm>
            <a:off x="4876800" y="1890040"/>
            <a:ext cx="7215680" cy="2364968"/>
            <a:chOff x="4876800" y="1890040"/>
            <a:chExt cx="7215680" cy="1706316"/>
          </a:xfrm>
        </p:grpSpPr>
        <p:sp>
          <p:nvSpPr>
            <p:cNvPr id="20" name="Rectangle 19">
              <a:extLst>
                <a:ext uri="{FF2B5EF4-FFF2-40B4-BE49-F238E27FC236}">
                  <a16:creationId xmlns:a16="http://schemas.microsoft.com/office/drawing/2014/main" id="{E97F4EA7-296C-4D6C-822A-7BCC364625B3}"/>
                </a:ext>
              </a:extLst>
            </p:cNvPr>
            <p:cNvSpPr/>
            <p:nvPr/>
          </p:nvSpPr>
          <p:spPr>
            <a:xfrm>
              <a:off x="4876801" y="1890040"/>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Store and share files in your app with Azure Files</a:t>
              </a:r>
              <a:endParaRPr lang="en-IN" sz="2000" dirty="0">
                <a:solidFill>
                  <a:schemeClr val="tx1"/>
                </a:solidFill>
              </a:endParaRPr>
            </a:p>
          </p:txBody>
        </p:sp>
        <p:cxnSp>
          <p:nvCxnSpPr>
            <p:cNvPr id="18" name="Straight Connector 17">
              <a:extLst>
                <a:ext uri="{FF2B5EF4-FFF2-40B4-BE49-F238E27FC236}">
                  <a16:creationId xmlns:a16="http://schemas.microsoft.com/office/drawing/2014/main" id="{95C693E9-8739-454E-9717-EEF74A0FE504}"/>
                </a:ext>
                <a:ext uri="{C183D7F6-B498-43B3-948B-1728B52AA6E4}">
                  <adec:decorative xmlns:adec="http://schemas.microsoft.com/office/drawing/2017/decorative" val="1"/>
                </a:ext>
              </a:extLst>
            </p:cNvPr>
            <p:cNvCxnSpPr>
              <a:cxnSpLocks/>
            </p:cNvCxnSpPr>
            <p:nvPr/>
          </p:nvCxnSpPr>
          <p:spPr>
            <a:xfrm>
              <a:off x="4876800" y="2409083"/>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0D720A05-CD47-4B79-B8A4-8309E16EE618}"/>
                </a:ext>
              </a:extLst>
            </p:cNvPr>
            <p:cNvSpPr/>
            <p:nvPr/>
          </p:nvSpPr>
          <p:spPr>
            <a:xfrm>
              <a:off x="4876801" y="2459176"/>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Extend your on-premises file share capacity using Azure File Sync</a:t>
              </a:r>
              <a:endParaRPr lang="en-IN" sz="2000" dirty="0">
                <a:solidFill>
                  <a:schemeClr val="tx1"/>
                </a:solidFill>
              </a:endParaRPr>
            </a:p>
          </p:txBody>
        </p:sp>
        <p:cxnSp>
          <p:nvCxnSpPr>
            <p:cNvPr id="32" name="Straight Connector 31">
              <a:extLst>
                <a:ext uri="{FF2B5EF4-FFF2-40B4-BE49-F238E27FC236}">
                  <a16:creationId xmlns:a16="http://schemas.microsoft.com/office/drawing/2014/main" id="{D4723FBD-C1B9-49A7-B6CE-21F5D0A3DB95}"/>
                </a:ext>
                <a:ext uri="{C183D7F6-B498-43B3-948B-1728B52AA6E4}">
                  <adec:decorative xmlns:adec="http://schemas.microsoft.com/office/drawing/2017/decorative" val="1"/>
                </a:ext>
              </a:extLst>
            </p:cNvPr>
            <p:cNvCxnSpPr>
              <a:cxnSpLocks/>
            </p:cNvCxnSpPr>
            <p:nvPr/>
          </p:nvCxnSpPr>
          <p:spPr>
            <a:xfrm>
              <a:off x="4876800" y="2978219"/>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7C3AFC9-2701-49D4-AE5D-9C4661590F98}"/>
                </a:ext>
              </a:extLst>
            </p:cNvPr>
            <p:cNvSpPr/>
            <p:nvPr/>
          </p:nvSpPr>
          <p:spPr>
            <a:xfrm>
              <a:off x="4876801" y="3028312"/>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a:solidFill>
                    <a:schemeClr val="tx1"/>
                  </a:solidFill>
                </a:rPr>
                <a:t>Optimize storage performance and costs using Blob storage tiers</a:t>
              </a:r>
              <a:endParaRPr lang="en-IN" sz="2000">
                <a:solidFill>
                  <a:schemeClr val="tx1"/>
                </a:solidFill>
              </a:endParaRPr>
            </a:p>
          </p:txBody>
        </p:sp>
        <p:cxnSp>
          <p:nvCxnSpPr>
            <p:cNvPr id="6" name="Straight Connector 5">
              <a:extLst>
                <a:ext uri="{FF2B5EF4-FFF2-40B4-BE49-F238E27FC236}">
                  <a16:creationId xmlns:a16="http://schemas.microsoft.com/office/drawing/2014/main" id="{2C0FA591-2D9B-4C87-AAA0-33B232E6FEF4}"/>
                </a:ext>
                <a:ext uri="{C183D7F6-B498-43B3-948B-1728B52AA6E4}">
                  <adec:decorative xmlns:adec="http://schemas.microsoft.com/office/drawing/2017/decorative" val="1"/>
                </a:ext>
              </a:extLst>
            </p:cNvPr>
            <p:cNvCxnSpPr>
              <a:cxnSpLocks/>
            </p:cNvCxnSpPr>
            <p:nvPr/>
          </p:nvCxnSpPr>
          <p:spPr>
            <a:xfrm>
              <a:off x="4971449" y="3596356"/>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9203552"/>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56F81-492B-4A01-961F-9CAB77E0DB02}"/>
              </a:ext>
            </a:extLst>
          </p:cNvPr>
          <p:cNvSpPr>
            <a:spLocks noGrp="1"/>
          </p:cNvSpPr>
          <p:nvPr>
            <p:ph type="title"/>
          </p:nvPr>
        </p:nvSpPr>
        <p:spPr/>
        <p:txBody>
          <a:bodyPr/>
          <a:lstStyle/>
          <a:p>
            <a:r>
              <a:rPr lang="en-US" dirty="0"/>
              <a:t>Lesson 05: Configure Storage with Tools</a:t>
            </a:r>
          </a:p>
        </p:txBody>
      </p:sp>
      <p:pic>
        <p:nvPicPr>
          <p:cNvPr id="4" name="Picture 3" descr="Icon of a server with cloud in the middle">
            <a:extLst>
              <a:ext uri="{FF2B5EF4-FFF2-40B4-BE49-F238E27FC236}">
                <a16:creationId xmlns:a16="http://schemas.microsoft.com/office/drawing/2014/main" id="{A648A7EE-5B01-4841-9BEB-BDFC9B4D178B}"/>
              </a:ext>
            </a:extLst>
          </p:cNvPr>
          <p:cNvPicPr>
            <a:picLocks noChangeAspect="1"/>
          </p:cNvPicPr>
          <p:nvPr/>
        </p:nvPicPr>
        <p:blipFill>
          <a:blip r:embed="rId3"/>
          <a:stretch>
            <a:fillRect/>
          </a:stretch>
        </p:blipFill>
        <p:spPr>
          <a:xfrm>
            <a:off x="10595325" y="2879631"/>
            <a:ext cx="641922" cy="1285969"/>
          </a:xfrm>
          <a:prstGeom prst="rect">
            <a:avLst/>
          </a:prstGeom>
        </p:spPr>
      </p:pic>
    </p:spTree>
    <p:extLst>
      <p:ext uri="{BB962C8B-B14F-4D97-AF65-F5344CB8AC3E}">
        <p14:creationId xmlns:p14="http://schemas.microsoft.com/office/powerpoint/2010/main" val="2099898553"/>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9" y="2347572"/>
            <a:ext cx="2131305" cy="1970429"/>
          </a:xfrm>
        </p:spPr>
        <p:txBody>
          <a:bodyPr/>
          <a:lstStyle/>
          <a:p>
            <a:r>
              <a:rPr lang="en-US" dirty="0"/>
              <a:t>Configure Storage with Tools Introduction</a:t>
            </a:r>
          </a:p>
        </p:txBody>
      </p:sp>
      <p:sp>
        <p:nvSpPr>
          <p:cNvPr id="5" name="TextBox 4">
            <a:extLst>
              <a:ext uri="{FF2B5EF4-FFF2-40B4-BE49-F238E27FC236}">
                <a16:creationId xmlns:a16="http://schemas.microsoft.com/office/drawing/2014/main" id="{CDFB651F-EFE0-4D4A-9576-5BA603C50690}"/>
              </a:ext>
            </a:extLst>
          </p:cNvPr>
          <p:cNvSpPr txBox="1"/>
          <p:nvPr/>
        </p:nvSpPr>
        <p:spPr>
          <a:xfrm>
            <a:off x="4785722" y="665408"/>
            <a:ext cx="7058616" cy="369332"/>
          </a:xfrm>
          <a:prstGeom prst="rect">
            <a:avLst/>
          </a:prstGeom>
          <a:noFill/>
        </p:spPr>
        <p:txBody>
          <a:bodyPr wrap="square" lIns="0" tIns="0" rIns="0" bIns="0" rtlCol="0">
            <a:spAutoFit/>
          </a:bodyPr>
          <a:lstStyle/>
          <a:p>
            <a:pPr fontAlgn="base"/>
            <a:r>
              <a:rPr lang="en-US" sz="2400" dirty="0"/>
              <a:t>Use Azure Storage Explorer ​</a:t>
            </a:r>
          </a:p>
        </p:txBody>
      </p:sp>
      <p:sp>
        <p:nvSpPr>
          <p:cNvPr id="7" name="TextBox 6">
            <a:extLst>
              <a:ext uri="{FF2B5EF4-FFF2-40B4-BE49-F238E27FC236}">
                <a16:creationId xmlns:a16="http://schemas.microsoft.com/office/drawing/2014/main" id="{A013A50A-D00C-4615-A5D7-198DF36211FE}"/>
              </a:ext>
            </a:extLst>
          </p:cNvPr>
          <p:cNvSpPr txBox="1"/>
          <p:nvPr/>
        </p:nvSpPr>
        <p:spPr>
          <a:xfrm>
            <a:off x="4785722" y="1548320"/>
            <a:ext cx="7058616" cy="369332"/>
          </a:xfrm>
          <a:prstGeom prst="rect">
            <a:avLst/>
          </a:prstGeom>
          <a:noFill/>
        </p:spPr>
        <p:txBody>
          <a:bodyPr wrap="square" lIns="0" tIns="0" rIns="0" bIns="0" rtlCol="0">
            <a:spAutoFit/>
          </a:bodyPr>
          <a:lstStyle/>
          <a:p>
            <a:pPr fontAlgn="base"/>
            <a:r>
              <a:rPr lang="en-US" sz="2400" dirty="0"/>
              <a:t>Use the Import and Export Service​</a:t>
            </a:r>
          </a:p>
        </p:txBody>
      </p:sp>
      <p:sp>
        <p:nvSpPr>
          <p:cNvPr id="11" name="TextBox 10">
            <a:extLst>
              <a:ext uri="{FF2B5EF4-FFF2-40B4-BE49-F238E27FC236}">
                <a16:creationId xmlns:a16="http://schemas.microsoft.com/office/drawing/2014/main" id="{0CE5197B-5753-4CAA-911D-D415E92A1D65}"/>
              </a:ext>
            </a:extLst>
          </p:cNvPr>
          <p:cNvSpPr txBox="1"/>
          <p:nvPr/>
        </p:nvSpPr>
        <p:spPr>
          <a:xfrm>
            <a:off x="4785722" y="2512378"/>
            <a:ext cx="7058616" cy="369332"/>
          </a:xfrm>
          <a:prstGeom prst="rect">
            <a:avLst/>
          </a:prstGeom>
          <a:noFill/>
        </p:spPr>
        <p:txBody>
          <a:bodyPr wrap="square" lIns="0" tIns="0" rIns="0" bIns="0" rtlCol="0">
            <a:spAutoFit/>
          </a:bodyPr>
          <a:lstStyle/>
          <a:p>
            <a:pPr fontAlgn="base"/>
            <a:r>
              <a:rPr lang="en-US" sz="2400" dirty="0"/>
              <a:t>Use </a:t>
            </a:r>
            <a:r>
              <a:rPr lang="en-US" sz="2400" dirty="0" err="1"/>
              <a:t>AzCopy</a:t>
            </a:r>
            <a:r>
              <a:rPr lang="en-US" sz="2400" dirty="0"/>
              <a:t>​</a:t>
            </a:r>
          </a:p>
        </p:txBody>
      </p:sp>
      <p:sp>
        <p:nvSpPr>
          <p:cNvPr id="15" name="TextBox 14">
            <a:extLst>
              <a:ext uri="{FF2B5EF4-FFF2-40B4-BE49-F238E27FC236}">
                <a16:creationId xmlns:a16="http://schemas.microsoft.com/office/drawing/2014/main" id="{85541B7B-100D-4D00-851E-F5AF73174659}"/>
              </a:ext>
            </a:extLst>
          </p:cNvPr>
          <p:cNvSpPr txBox="1"/>
          <p:nvPr/>
        </p:nvSpPr>
        <p:spPr>
          <a:xfrm>
            <a:off x="4785722" y="3476436"/>
            <a:ext cx="7058616" cy="369332"/>
          </a:xfrm>
          <a:prstGeom prst="rect">
            <a:avLst/>
          </a:prstGeom>
          <a:noFill/>
        </p:spPr>
        <p:txBody>
          <a:bodyPr wrap="square" lIns="0" tIns="0" rIns="0" bIns="0" rtlCol="0">
            <a:spAutoFit/>
          </a:bodyPr>
          <a:lstStyle/>
          <a:p>
            <a:pPr fontAlgn="base"/>
            <a:r>
              <a:rPr lang="en-US" sz="2400" dirty="0"/>
              <a:t>Demonstration – Storage Explorer​</a:t>
            </a:r>
          </a:p>
        </p:txBody>
      </p:sp>
      <p:sp>
        <p:nvSpPr>
          <p:cNvPr id="18" name="TextBox 17">
            <a:extLst>
              <a:ext uri="{FF2B5EF4-FFF2-40B4-BE49-F238E27FC236}">
                <a16:creationId xmlns:a16="http://schemas.microsoft.com/office/drawing/2014/main" id="{04D2FAFC-4625-4207-AF56-0329A535EE63}"/>
              </a:ext>
            </a:extLst>
          </p:cNvPr>
          <p:cNvSpPr txBox="1"/>
          <p:nvPr/>
        </p:nvSpPr>
        <p:spPr>
          <a:xfrm>
            <a:off x="4785722" y="4359349"/>
            <a:ext cx="7058616" cy="369332"/>
          </a:xfrm>
          <a:prstGeom prst="rect">
            <a:avLst/>
          </a:prstGeom>
          <a:noFill/>
        </p:spPr>
        <p:txBody>
          <a:bodyPr wrap="square" lIns="0" tIns="0" rIns="0" bIns="0" rtlCol="0">
            <a:spAutoFit/>
          </a:bodyPr>
          <a:lstStyle/>
          <a:p>
            <a:pPr fontAlgn="base"/>
            <a:r>
              <a:rPr lang="en-US" sz="2400" dirty="0"/>
              <a:t>Demonstration – </a:t>
            </a:r>
            <a:r>
              <a:rPr lang="en-US" sz="2400" dirty="0" err="1"/>
              <a:t>AzCopy</a:t>
            </a:r>
            <a:endParaRPr lang="en-US" sz="2400" dirty="0"/>
          </a:p>
        </p:txBody>
      </p:sp>
      <p:grpSp>
        <p:nvGrpSpPr>
          <p:cNvPr id="3" name="Group 2">
            <a:extLst>
              <a:ext uri="{FF2B5EF4-FFF2-40B4-BE49-F238E27FC236}">
                <a16:creationId xmlns:a16="http://schemas.microsoft.com/office/drawing/2014/main" id="{BFEE0D67-C6BC-4793-B933-E1B218C69FF3}"/>
              </a:ext>
              <a:ext uri="{C183D7F6-B498-43B3-948B-1728B52AA6E4}">
                <adec:decorative xmlns:adec="http://schemas.microsoft.com/office/drawing/2017/decorative" val="1"/>
              </a:ext>
            </a:extLst>
          </p:cNvPr>
          <p:cNvGrpSpPr/>
          <p:nvPr/>
        </p:nvGrpSpPr>
        <p:grpSpPr>
          <a:xfrm>
            <a:off x="3865621" y="500602"/>
            <a:ext cx="722013" cy="5236010"/>
            <a:chOff x="3865621" y="500602"/>
            <a:chExt cx="722013" cy="5236010"/>
          </a:xfrm>
        </p:grpSpPr>
        <p:pic>
          <p:nvPicPr>
            <p:cNvPr id="88" name="Picture 87" descr="Icon of four circles interconnected with one another">
              <a:extLst>
                <a:ext uri="{FF2B5EF4-FFF2-40B4-BE49-F238E27FC236}">
                  <a16:creationId xmlns:a16="http://schemas.microsoft.com/office/drawing/2014/main" id="{4AD646F3-51F3-41BC-BCD0-70D88C795632}"/>
                </a:ext>
              </a:extLst>
            </p:cNvPr>
            <p:cNvPicPr>
              <a:picLocks noChangeAspect="1"/>
            </p:cNvPicPr>
            <p:nvPr/>
          </p:nvPicPr>
          <p:blipFill>
            <a:blip r:embed="rId3"/>
            <a:stretch>
              <a:fillRect/>
            </a:stretch>
          </p:blipFill>
          <p:spPr>
            <a:xfrm>
              <a:off x="3888690" y="500602"/>
              <a:ext cx="698944" cy="698944"/>
            </a:xfrm>
            <a:prstGeom prst="rect">
              <a:avLst/>
            </a:prstGeom>
          </p:spPr>
        </p:pic>
        <p:pic>
          <p:nvPicPr>
            <p:cNvPr id="87" name="Picture 86" descr="Icon of arrows going in different directions">
              <a:extLst>
                <a:ext uri="{FF2B5EF4-FFF2-40B4-BE49-F238E27FC236}">
                  <a16:creationId xmlns:a16="http://schemas.microsoft.com/office/drawing/2014/main" id="{AA94DB70-75D8-4653-B3EF-AB896F7BF414}"/>
                </a:ext>
              </a:extLst>
            </p:cNvPr>
            <p:cNvPicPr>
              <a:picLocks noChangeAspect="1"/>
            </p:cNvPicPr>
            <p:nvPr/>
          </p:nvPicPr>
          <p:blipFill>
            <a:blip r:embed="rId4"/>
            <a:stretch>
              <a:fillRect/>
            </a:stretch>
          </p:blipFill>
          <p:spPr>
            <a:xfrm>
              <a:off x="3888690" y="1383514"/>
              <a:ext cx="698944" cy="698944"/>
            </a:xfrm>
            <a:prstGeom prst="rect">
              <a:avLst/>
            </a:prstGeom>
          </p:spPr>
        </p:pic>
        <p:pic>
          <p:nvPicPr>
            <p:cNvPr id="85" name="Picture 84" descr="Icon of a document with coding brackets">
              <a:extLst>
                <a:ext uri="{FF2B5EF4-FFF2-40B4-BE49-F238E27FC236}">
                  <a16:creationId xmlns:a16="http://schemas.microsoft.com/office/drawing/2014/main" id="{6B4234D2-CC77-4BE5-984A-3CF885294AD8}"/>
                </a:ext>
              </a:extLst>
            </p:cNvPr>
            <p:cNvPicPr>
              <a:picLocks noChangeAspect="1"/>
            </p:cNvPicPr>
            <p:nvPr/>
          </p:nvPicPr>
          <p:blipFill>
            <a:blip r:embed="rId5"/>
            <a:stretch>
              <a:fillRect/>
            </a:stretch>
          </p:blipFill>
          <p:spPr>
            <a:xfrm>
              <a:off x="3888690" y="2347572"/>
              <a:ext cx="698944" cy="698944"/>
            </a:xfrm>
            <a:prstGeom prst="rect">
              <a:avLst/>
            </a:prstGeom>
          </p:spPr>
        </p:pic>
        <p:pic>
          <p:nvPicPr>
            <p:cNvPr id="83" name="Picture 82" descr="Icon of a calendar">
              <a:extLst>
                <a:ext uri="{FF2B5EF4-FFF2-40B4-BE49-F238E27FC236}">
                  <a16:creationId xmlns:a16="http://schemas.microsoft.com/office/drawing/2014/main" id="{F5C9B848-03A2-4656-8FBB-C7CC71175927}"/>
                </a:ext>
              </a:extLst>
            </p:cNvPr>
            <p:cNvPicPr>
              <a:picLocks noChangeAspect="1"/>
            </p:cNvPicPr>
            <p:nvPr/>
          </p:nvPicPr>
          <p:blipFill>
            <a:blip r:embed="rId6"/>
            <a:stretch>
              <a:fillRect/>
            </a:stretch>
          </p:blipFill>
          <p:spPr>
            <a:xfrm>
              <a:off x="3888690" y="3311630"/>
              <a:ext cx="698944" cy="698944"/>
            </a:xfrm>
            <a:prstGeom prst="rect">
              <a:avLst/>
            </a:prstGeom>
          </p:spPr>
        </p:pic>
        <p:pic>
          <p:nvPicPr>
            <p:cNvPr id="82" name="Picture 81" descr="Icon of a screen with a triangle in the middle">
              <a:extLst>
                <a:ext uri="{FF2B5EF4-FFF2-40B4-BE49-F238E27FC236}">
                  <a16:creationId xmlns:a16="http://schemas.microsoft.com/office/drawing/2014/main" id="{2D396B84-5861-4DA7-9C5D-C1A5C9784E5C}"/>
                </a:ext>
              </a:extLst>
            </p:cNvPr>
            <p:cNvPicPr>
              <a:picLocks noChangeAspect="1"/>
            </p:cNvPicPr>
            <p:nvPr/>
          </p:nvPicPr>
          <p:blipFill>
            <a:blip r:embed="rId7"/>
            <a:stretch>
              <a:fillRect/>
            </a:stretch>
          </p:blipFill>
          <p:spPr>
            <a:xfrm>
              <a:off x="3865621" y="4154756"/>
              <a:ext cx="698944" cy="698944"/>
            </a:xfrm>
            <a:prstGeom prst="rect">
              <a:avLst/>
            </a:prstGeom>
          </p:spPr>
        </p:pic>
        <p:grpSp>
          <p:nvGrpSpPr>
            <p:cNvPr id="13" name="Group 12">
              <a:extLst>
                <a:ext uri="{FF2B5EF4-FFF2-40B4-BE49-F238E27FC236}">
                  <a16:creationId xmlns:a16="http://schemas.microsoft.com/office/drawing/2014/main" id="{9134AD89-95ED-4F70-9543-A643E11642CF}"/>
                </a:ext>
              </a:extLst>
            </p:cNvPr>
            <p:cNvGrpSpPr/>
            <p:nvPr/>
          </p:nvGrpSpPr>
          <p:grpSpPr>
            <a:xfrm>
              <a:off x="3865621" y="5037668"/>
              <a:ext cx="698944" cy="698944"/>
              <a:chOff x="10493727" y="629664"/>
              <a:chExt cx="519000" cy="503150"/>
            </a:xfrm>
          </p:grpSpPr>
          <p:pic>
            <p:nvPicPr>
              <p:cNvPr id="14" name="Picture 13">
                <a:extLst>
                  <a:ext uri="{FF2B5EF4-FFF2-40B4-BE49-F238E27FC236}">
                    <a16:creationId xmlns:a16="http://schemas.microsoft.com/office/drawing/2014/main" id="{2A93C969-30F4-4FDE-B480-70FCABA77EDD}"/>
                  </a:ext>
                </a:extLst>
              </p:cNvPr>
              <p:cNvPicPr>
                <a:picLocks noChangeAspect="1"/>
              </p:cNvPicPr>
              <p:nvPr/>
            </p:nvPicPr>
            <p:blipFill>
              <a:blip r:embed="rId8"/>
              <a:stretch>
                <a:fillRect/>
              </a:stretch>
            </p:blipFill>
            <p:spPr>
              <a:xfrm>
                <a:off x="10493727" y="629664"/>
                <a:ext cx="519000" cy="503150"/>
              </a:xfrm>
              <a:prstGeom prst="rect">
                <a:avLst/>
              </a:prstGeom>
            </p:spPr>
          </p:pic>
          <p:grpSp>
            <p:nvGrpSpPr>
              <p:cNvPr id="16" name="Group 15">
                <a:extLst>
                  <a:ext uri="{FF2B5EF4-FFF2-40B4-BE49-F238E27FC236}">
                    <a16:creationId xmlns:a16="http://schemas.microsoft.com/office/drawing/2014/main" id="{8F53F8BD-ED0B-4C4A-ACD8-45CE2C31CF9D}"/>
                  </a:ext>
                </a:extLst>
              </p:cNvPr>
              <p:cNvGrpSpPr/>
              <p:nvPr/>
            </p:nvGrpSpPr>
            <p:grpSpPr>
              <a:xfrm>
                <a:off x="10604345" y="727773"/>
                <a:ext cx="297764" cy="272864"/>
                <a:chOff x="3876178" y="3413953"/>
                <a:chExt cx="297764" cy="255320"/>
              </a:xfrm>
            </p:grpSpPr>
            <p:sp>
              <p:nvSpPr>
                <p:cNvPr id="19" name="Freeform: Shape 18">
                  <a:extLst>
                    <a:ext uri="{FF2B5EF4-FFF2-40B4-BE49-F238E27FC236}">
                      <a16:creationId xmlns:a16="http://schemas.microsoft.com/office/drawing/2014/main" id="{15A49D62-AF79-4DE6-8A9A-CE4759CD2624}"/>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CE4993F-154E-4C82-B710-649C0D021851}"/>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EEBE82F-FCA6-4F8C-9908-2EA119FDB373}"/>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8C426EC-53A9-4F45-B792-4D9D82F10B19}"/>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102BDB5-9159-4772-8A5D-FFDBA2FDA06E}"/>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9EE5E765-374B-4B3B-8688-212291D71FD0}"/>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472D5A35-14BE-4F22-A066-E47C8B11976E}"/>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B0025DD-5F11-4157-B527-38D5ECA9A675}"/>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2" name="TextBox 1">
            <a:extLst>
              <a:ext uri="{FF2B5EF4-FFF2-40B4-BE49-F238E27FC236}">
                <a16:creationId xmlns:a16="http://schemas.microsoft.com/office/drawing/2014/main" id="{4FC7F8F7-E6CF-41A7-A10F-0DFDB27CF11D}"/>
              </a:ext>
            </a:extLst>
          </p:cNvPr>
          <p:cNvSpPr txBox="1"/>
          <p:nvPr/>
        </p:nvSpPr>
        <p:spPr>
          <a:xfrm>
            <a:off x="4753453" y="5163935"/>
            <a:ext cx="7058616" cy="369332"/>
          </a:xfrm>
          <a:prstGeom prst="rect">
            <a:avLst/>
          </a:prstGeom>
          <a:noFill/>
        </p:spPr>
        <p:txBody>
          <a:bodyPr wrap="square" lIns="0" tIns="0" rIns="0" bIns="0" rtlCol="0">
            <a:spAutoFit/>
          </a:bodyPr>
          <a:lstStyle/>
          <a:p>
            <a:pPr fontAlgn="base"/>
            <a:r>
              <a:rPr lang="en-US" sz="2400" dirty="0"/>
              <a:t>Summary and Resources</a:t>
            </a:r>
          </a:p>
        </p:txBody>
      </p:sp>
    </p:spTree>
    <p:extLst>
      <p:ext uri="{BB962C8B-B14F-4D97-AF65-F5344CB8AC3E}">
        <p14:creationId xmlns:p14="http://schemas.microsoft.com/office/powerpoint/2010/main" val="3156330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Use Storage Explorer</a:t>
            </a:r>
          </a:p>
        </p:txBody>
      </p:sp>
      <p:sp>
        <p:nvSpPr>
          <p:cNvPr id="4" name="Rectangle 3">
            <a:extLst>
              <a:ext uri="{FF2B5EF4-FFF2-40B4-BE49-F238E27FC236}">
                <a16:creationId xmlns:a16="http://schemas.microsoft.com/office/drawing/2014/main" id="{CE38A52C-AF19-4ABB-9432-A86F10EAFE78}"/>
              </a:ext>
            </a:extLst>
          </p:cNvPr>
          <p:cNvSpPr/>
          <p:nvPr/>
        </p:nvSpPr>
        <p:spPr>
          <a:xfrm>
            <a:off x="427034" y="1192213"/>
            <a:ext cx="5084766" cy="9181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Access multiple accounts and subscriptions</a:t>
            </a:r>
          </a:p>
        </p:txBody>
      </p:sp>
      <p:sp>
        <p:nvSpPr>
          <p:cNvPr id="5" name="Rectangle 4">
            <a:extLst>
              <a:ext uri="{FF2B5EF4-FFF2-40B4-BE49-F238E27FC236}">
                <a16:creationId xmlns:a16="http://schemas.microsoft.com/office/drawing/2014/main" id="{0855071A-B70C-48A9-9031-EFF8FBD2C652}"/>
              </a:ext>
            </a:extLst>
          </p:cNvPr>
          <p:cNvSpPr/>
          <p:nvPr/>
        </p:nvSpPr>
        <p:spPr>
          <a:xfrm>
            <a:off x="427034" y="2457800"/>
            <a:ext cx="5084766" cy="68861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Create, delete, view, edit storage resources</a:t>
            </a:r>
          </a:p>
        </p:txBody>
      </p:sp>
      <p:sp>
        <p:nvSpPr>
          <p:cNvPr id="6" name="Rectangle 5">
            <a:extLst>
              <a:ext uri="{FF2B5EF4-FFF2-40B4-BE49-F238E27FC236}">
                <a16:creationId xmlns:a16="http://schemas.microsoft.com/office/drawing/2014/main" id="{80CB9A89-EE97-4790-98DB-689C0B706F77}"/>
              </a:ext>
            </a:extLst>
          </p:cNvPr>
          <p:cNvSpPr/>
          <p:nvPr/>
        </p:nvSpPr>
        <p:spPr>
          <a:xfrm>
            <a:off x="427034" y="3432675"/>
            <a:ext cx="5084766" cy="9181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View and edit Blob, Queue, Table, File, Cosmos DB storage and Data Lake Storage</a:t>
            </a:r>
          </a:p>
        </p:txBody>
      </p:sp>
      <p:sp>
        <p:nvSpPr>
          <p:cNvPr id="7" name="Rectangle 6">
            <a:extLst>
              <a:ext uri="{FF2B5EF4-FFF2-40B4-BE49-F238E27FC236}">
                <a16:creationId xmlns:a16="http://schemas.microsoft.com/office/drawing/2014/main" id="{AE3AE050-31A6-4080-BD0E-B2252917ADC6}"/>
              </a:ext>
            </a:extLst>
          </p:cNvPr>
          <p:cNvSpPr/>
          <p:nvPr/>
        </p:nvSpPr>
        <p:spPr>
          <a:xfrm>
            <a:off x="427034" y="4698262"/>
            <a:ext cx="5084766" cy="68861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Obtain shared access signature (SAS) keys</a:t>
            </a:r>
          </a:p>
        </p:txBody>
      </p:sp>
      <p:sp>
        <p:nvSpPr>
          <p:cNvPr id="8" name="Rectangle 7">
            <a:extLst>
              <a:ext uri="{FF2B5EF4-FFF2-40B4-BE49-F238E27FC236}">
                <a16:creationId xmlns:a16="http://schemas.microsoft.com/office/drawing/2014/main" id="{42910D6E-AEAA-4CE0-8FE6-F9323C448BE8}"/>
              </a:ext>
            </a:extLst>
          </p:cNvPr>
          <p:cNvSpPr/>
          <p:nvPr/>
        </p:nvSpPr>
        <p:spPr>
          <a:xfrm>
            <a:off x="427034" y="5673137"/>
            <a:ext cx="5084766" cy="68861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buSzPct val="50000"/>
            </a:pPr>
            <a:r>
              <a:rPr lang="en-US" sz="2000">
                <a:solidFill>
                  <a:schemeClr val="tx1"/>
                </a:solidFill>
              </a:rPr>
              <a:t>Available for Windows, Mac, and Linux</a:t>
            </a:r>
          </a:p>
        </p:txBody>
      </p:sp>
      <p:sp>
        <p:nvSpPr>
          <p:cNvPr id="3" name="Rectangle 2">
            <a:extLst>
              <a:ext uri="{FF2B5EF4-FFF2-40B4-BE49-F238E27FC236}">
                <a16:creationId xmlns:a16="http://schemas.microsoft.com/office/drawing/2014/main" id="{BCA7D17E-E132-4B07-B228-0C274C2C35D7}"/>
              </a:ext>
              <a:ext uri="{C183D7F6-B498-43B3-948B-1728B52AA6E4}">
                <adec:decorative xmlns:adec="http://schemas.microsoft.com/office/drawing/2017/decorative" val="1"/>
              </a:ext>
            </a:extLst>
          </p:cNvPr>
          <p:cNvSpPr/>
          <p:nvPr/>
        </p:nvSpPr>
        <p:spPr bwMode="auto">
          <a:xfrm>
            <a:off x="5668731" y="1192213"/>
            <a:ext cx="634070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descr="Screenshot of the Storage Explorer. The navigation pane (left) is expanded and a folder in the blob container is selected. The folder (right pane) contains several documents">
            <a:extLst>
              <a:ext uri="{FF2B5EF4-FFF2-40B4-BE49-F238E27FC236}">
                <a16:creationId xmlns:a16="http://schemas.microsoft.com/office/drawing/2014/main" id="{FBC080A8-84F5-44A8-BF17-FDF4F032666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803899" y="2259416"/>
            <a:ext cx="6070370" cy="3218644"/>
          </a:xfrm>
          <a:prstGeom prst="rect">
            <a:avLst/>
          </a:prstGeom>
          <a:noFill/>
          <a:ln>
            <a:solidFill>
              <a:schemeClr val="bg1">
                <a:lumMod val="65000"/>
              </a:schemeClr>
            </a:solidFill>
          </a:ln>
        </p:spPr>
      </p:pic>
    </p:spTree>
    <p:extLst>
      <p:ext uri="{BB962C8B-B14F-4D97-AF65-F5344CB8AC3E}">
        <p14:creationId xmlns:p14="http://schemas.microsoft.com/office/powerpoint/2010/main" val="374882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3F22D-C613-4DB7-B60A-DC34EAB73B9B}"/>
              </a:ext>
            </a:extLst>
          </p:cNvPr>
          <p:cNvSpPr>
            <a:spLocks noGrp="1"/>
          </p:cNvSpPr>
          <p:nvPr>
            <p:ph type="title"/>
          </p:nvPr>
        </p:nvSpPr>
        <p:spPr/>
        <p:txBody>
          <a:bodyPr/>
          <a:lstStyle/>
          <a:p>
            <a:r>
              <a:rPr lang="en-US" dirty="0"/>
              <a:t>Use the Import and Export Service</a:t>
            </a:r>
          </a:p>
        </p:txBody>
      </p:sp>
      <p:sp>
        <p:nvSpPr>
          <p:cNvPr id="4" name="Rectangle 3">
            <a:extLst>
              <a:ext uri="{FF2B5EF4-FFF2-40B4-BE49-F238E27FC236}">
                <a16:creationId xmlns:a16="http://schemas.microsoft.com/office/drawing/2014/main" id="{1FFE3E0E-BE0D-4B37-BB6B-7E52549FBCB2}"/>
              </a:ext>
            </a:extLst>
          </p:cNvPr>
          <p:cNvSpPr/>
          <p:nvPr/>
        </p:nvSpPr>
        <p:spPr>
          <a:xfrm>
            <a:off x="427034" y="1192212"/>
            <a:ext cx="2379666" cy="23796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tx1"/>
                </a:solidFill>
                <a:latin typeface="+mj-lt"/>
              </a:rPr>
              <a:t>Import jobs </a:t>
            </a:r>
            <a:r>
              <a:rPr lang="en-US" sz="2000" dirty="0">
                <a:solidFill>
                  <a:schemeClr val="tx1"/>
                </a:solidFill>
              </a:rPr>
              <a:t>move large amounts of data to Azure blob storage or files</a:t>
            </a:r>
          </a:p>
        </p:txBody>
      </p:sp>
      <p:sp>
        <p:nvSpPr>
          <p:cNvPr id="12" name="Rectangle 11">
            <a:extLst>
              <a:ext uri="{FF2B5EF4-FFF2-40B4-BE49-F238E27FC236}">
                <a16:creationId xmlns:a16="http://schemas.microsoft.com/office/drawing/2014/main" id="{EA13F2A9-3BB9-4875-A23A-B87D1143AC31}"/>
              </a:ext>
              <a:ext uri="{C183D7F6-B498-43B3-948B-1728B52AA6E4}">
                <adec:decorative xmlns:adec="http://schemas.microsoft.com/office/drawing/2017/decorative" val="1"/>
              </a:ext>
            </a:extLst>
          </p:cNvPr>
          <p:cNvSpPr/>
          <p:nvPr/>
        </p:nvSpPr>
        <p:spPr>
          <a:xfrm>
            <a:off x="2946401" y="1192212"/>
            <a:ext cx="9063040" cy="237966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pic>
        <p:nvPicPr>
          <p:cNvPr id="10" name="Picture 9" descr="Flowchart of an import data job. From the left prepare disks, create job, ship job to datacenter, datacenter receives disks, transfers data, packages disks, ships disks back to the customer, you receive the disks and view data in Azure">
            <a:extLst>
              <a:ext uri="{FF2B5EF4-FFF2-40B4-BE49-F238E27FC236}">
                <a16:creationId xmlns:a16="http://schemas.microsoft.com/office/drawing/2014/main" id="{381314CB-3B47-4A72-B248-B3C9896AE88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989631" y="1595524"/>
            <a:ext cx="8943259" cy="1573037"/>
          </a:xfrm>
          <a:prstGeom prst="rect">
            <a:avLst/>
          </a:prstGeom>
        </p:spPr>
      </p:pic>
      <p:sp>
        <p:nvSpPr>
          <p:cNvPr id="5" name="Rectangle 4">
            <a:extLst>
              <a:ext uri="{FF2B5EF4-FFF2-40B4-BE49-F238E27FC236}">
                <a16:creationId xmlns:a16="http://schemas.microsoft.com/office/drawing/2014/main" id="{7F0632AD-3C09-4619-959A-D133C3FC75FD}"/>
              </a:ext>
            </a:extLst>
          </p:cNvPr>
          <p:cNvSpPr/>
          <p:nvPr/>
        </p:nvSpPr>
        <p:spPr>
          <a:xfrm>
            <a:off x="415918" y="3764368"/>
            <a:ext cx="2379666" cy="25973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tx1"/>
                </a:solidFill>
                <a:latin typeface="+mj-lt"/>
              </a:rPr>
              <a:t>Export jobs</a:t>
            </a:r>
            <a:r>
              <a:rPr lang="en-US" sz="2000" b="1" dirty="0">
                <a:solidFill>
                  <a:schemeClr val="tx1"/>
                </a:solidFill>
              </a:rPr>
              <a:t> </a:t>
            </a:r>
            <a:r>
              <a:rPr lang="en-US" sz="2000" dirty="0">
                <a:solidFill>
                  <a:schemeClr val="tx1"/>
                </a:solidFill>
              </a:rPr>
              <a:t>move large amounts of data from Azure blob storage (not files)</a:t>
            </a:r>
          </a:p>
        </p:txBody>
      </p:sp>
      <p:sp>
        <p:nvSpPr>
          <p:cNvPr id="13" name="Rectangle 12">
            <a:extLst>
              <a:ext uri="{FF2B5EF4-FFF2-40B4-BE49-F238E27FC236}">
                <a16:creationId xmlns:a16="http://schemas.microsoft.com/office/drawing/2014/main" id="{43B6BAD9-9D42-4CDB-BF7A-2DEFD4841486}"/>
              </a:ext>
              <a:ext uri="{C183D7F6-B498-43B3-948B-1728B52AA6E4}">
                <adec:decorative xmlns:adec="http://schemas.microsoft.com/office/drawing/2017/decorative" val="1"/>
              </a:ext>
            </a:extLst>
          </p:cNvPr>
          <p:cNvSpPr/>
          <p:nvPr/>
        </p:nvSpPr>
        <p:spPr>
          <a:xfrm>
            <a:off x="2935285" y="3764368"/>
            <a:ext cx="9063040" cy="2597378"/>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pic>
        <p:nvPicPr>
          <p:cNvPr id="14" name="Picture 13" descr="Workflow including create job, receive disks in the datacenter, transfer data, package disks, ship to user, and receive and unlock disks">
            <a:extLst>
              <a:ext uri="{FF2B5EF4-FFF2-40B4-BE49-F238E27FC236}">
                <a16:creationId xmlns:a16="http://schemas.microsoft.com/office/drawing/2014/main" id="{97A510E5-3584-40C1-9C01-ED2DD41F02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1836" y="3941534"/>
            <a:ext cx="8909938" cy="2246309"/>
          </a:xfrm>
          <a:prstGeom prst="rect">
            <a:avLst/>
          </a:prstGeom>
          <a:ln>
            <a:solidFill>
              <a:schemeClr val="tx1"/>
            </a:solidFill>
          </a:ln>
        </p:spPr>
      </p:pic>
    </p:spTree>
    <p:extLst>
      <p:ext uri="{BB962C8B-B14F-4D97-AF65-F5344CB8AC3E}">
        <p14:creationId xmlns:p14="http://schemas.microsoft.com/office/powerpoint/2010/main" val="4139567421"/>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Use </a:t>
            </a:r>
            <a:r>
              <a:rPr lang="en-US" dirty="0" err="1"/>
              <a:t>AzCopy</a:t>
            </a:r>
            <a:endParaRPr lang="en-US" dirty="0"/>
          </a:p>
        </p:txBody>
      </p:sp>
      <p:sp>
        <p:nvSpPr>
          <p:cNvPr id="2" name="Rectangle 1">
            <a:extLst>
              <a:ext uri="{FF2B5EF4-FFF2-40B4-BE49-F238E27FC236}">
                <a16:creationId xmlns:a16="http://schemas.microsoft.com/office/drawing/2014/main" id="{59AAB6B7-8C3B-459C-A453-73F81C37F67D}"/>
              </a:ext>
            </a:extLst>
          </p:cNvPr>
          <p:cNvSpPr/>
          <p:nvPr/>
        </p:nvSpPr>
        <p:spPr>
          <a:xfrm>
            <a:off x="427038" y="1492957"/>
            <a:ext cx="11582399" cy="843843"/>
          </a:xfrm>
          <a:prstGeom prst="rect">
            <a:avLst/>
          </a:prstGeom>
          <a:solidFill>
            <a:srgbClr val="EBEBEB"/>
          </a:solidFill>
          <a:ln>
            <a:solidFill>
              <a:srgbClr val="EBEBEB"/>
            </a:solidFill>
          </a:ln>
        </p:spPr>
        <p:txBody>
          <a:bodyPr wrap="square" lIns="182880" tIns="137160" rIns="182880" bIns="137160" anchor="ctr">
            <a:noAutofit/>
          </a:bodyPr>
          <a:lstStyle/>
          <a:p>
            <a:pPr algn="ctr">
              <a:tabLst>
                <a:tab pos="288198" algn="l"/>
              </a:tabLst>
            </a:pPr>
            <a:r>
              <a:rPr lang="fr-FR" sz="2600" dirty="0">
                <a:latin typeface="Consolas" panose="020B0609020204030204" pitchFamily="49" charset="0"/>
              </a:rPr>
              <a:t>azcopy copy [source] [destination] [flags]</a:t>
            </a:r>
            <a:endParaRPr lang="en-US" sz="2600" dirty="0">
              <a:latin typeface="Consolas" panose="020B0609020204030204" pitchFamily="49" charset="0"/>
            </a:endParaRPr>
          </a:p>
        </p:txBody>
      </p:sp>
      <p:sp>
        <p:nvSpPr>
          <p:cNvPr id="6" name="Rectangle 5">
            <a:extLst>
              <a:ext uri="{FF2B5EF4-FFF2-40B4-BE49-F238E27FC236}">
                <a16:creationId xmlns:a16="http://schemas.microsoft.com/office/drawing/2014/main" id="{A64EE059-9811-49A1-9DE6-DE6811E77093}"/>
              </a:ext>
            </a:extLst>
          </p:cNvPr>
          <p:cNvSpPr/>
          <p:nvPr/>
        </p:nvSpPr>
        <p:spPr>
          <a:xfrm>
            <a:off x="465138" y="3079894"/>
            <a:ext cx="5495824" cy="128729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Command line utility</a:t>
            </a:r>
          </a:p>
        </p:txBody>
      </p:sp>
      <p:sp>
        <p:nvSpPr>
          <p:cNvPr id="8" name="Rectangle 7">
            <a:extLst>
              <a:ext uri="{FF2B5EF4-FFF2-40B4-BE49-F238E27FC236}">
                <a16:creationId xmlns:a16="http://schemas.microsoft.com/office/drawing/2014/main" id="{D0AFCFB0-9DEF-4E94-92D4-F1881401C09A}"/>
              </a:ext>
            </a:extLst>
          </p:cNvPr>
          <p:cNvSpPr/>
          <p:nvPr/>
        </p:nvSpPr>
        <p:spPr>
          <a:xfrm>
            <a:off x="465138" y="4569495"/>
            <a:ext cx="5495824" cy="1287295"/>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Available on Windows, Linux, and MacOS</a:t>
            </a:r>
          </a:p>
        </p:txBody>
      </p:sp>
      <p:sp>
        <p:nvSpPr>
          <p:cNvPr id="10" name="Rectangle 9">
            <a:extLst>
              <a:ext uri="{FF2B5EF4-FFF2-40B4-BE49-F238E27FC236}">
                <a16:creationId xmlns:a16="http://schemas.microsoft.com/office/drawing/2014/main" id="{FCB2CA6D-86FE-4A0B-B553-634599683594}"/>
              </a:ext>
            </a:extLst>
          </p:cNvPr>
          <p:cNvSpPr/>
          <p:nvPr/>
        </p:nvSpPr>
        <p:spPr>
          <a:xfrm>
            <a:off x="6475512" y="3079894"/>
            <a:ext cx="5495823" cy="128729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Designed for copying data to and from Azure Blob, File, and Table storage</a:t>
            </a:r>
          </a:p>
        </p:txBody>
      </p:sp>
      <p:sp>
        <p:nvSpPr>
          <p:cNvPr id="12" name="Rectangle 11">
            <a:extLst>
              <a:ext uri="{FF2B5EF4-FFF2-40B4-BE49-F238E27FC236}">
                <a16:creationId xmlns:a16="http://schemas.microsoft.com/office/drawing/2014/main" id="{A295097E-416D-440B-8EFD-C2E5842CFE9F}"/>
              </a:ext>
            </a:extLst>
          </p:cNvPr>
          <p:cNvSpPr/>
          <p:nvPr/>
        </p:nvSpPr>
        <p:spPr>
          <a:xfrm>
            <a:off x="6475513" y="4555414"/>
            <a:ext cx="5495824" cy="128729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Authentication options include Active Directory or SAS token</a:t>
            </a:r>
          </a:p>
        </p:txBody>
      </p:sp>
    </p:spTree>
    <p:extLst>
      <p:ext uri="{BB962C8B-B14F-4D97-AF65-F5344CB8AC3E}">
        <p14:creationId xmlns:p14="http://schemas.microsoft.com/office/powerpoint/2010/main" val="1536583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Azure Storage</a:t>
            </a:r>
          </a:p>
        </p:txBody>
      </p:sp>
      <p:sp>
        <p:nvSpPr>
          <p:cNvPr id="2" name="Rectangle 1">
            <a:extLst>
              <a:ext uri="{FF2B5EF4-FFF2-40B4-BE49-F238E27FC236}">
                <a16:creationId xmlns:a16="http://schemas.microsoft.com/office/drawing/2014/main" id="{6580806A-84F6-4ADF-8F7D-2EF4A451E298}"/>
              </a:ext>
            </a:extLst>
          </p:cNvPr>
          <p:cNvSpPr/>
          <p:nvPr/>
        </p:nvSpPr>
        <p:spPr>
          <a:xfrm>
            <a:off x="-1" y="1192214"/>
            <a:ext cx="12436475" cy="856505"/>
          </a:xfrm>
          <a:prstGeom prst="rect">
            <a:avLst/>
          </a:prstGeom>
          <a:solidFill>
            <a:schemeClr val="tx2">
              <a:lumMod val="50000"/>
            </a:schemeClr>
          </a:solidFill>
          <a:ln w="63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dirty="0">
                <a:solidFill>
                  <a:schemeClr val="bg1"/>
                </a:solidFill>
                <a:latin typeface="+mj-lt"/>
                <a:cs typeface="Segoe UI Semilight"/>
              </a:rPr>
              <a:t>A service that you can use to store files, messages, tables, and other types of information</a:t>
            </a:r>
          </a:p>
        </p:txBody>
      </p:sp>
      <p:sp>
        <p:nvSpPr>
          <p:cNvPr id="3" name="Rectangle 2">
            <a:extLst>
              <a:ext uri="{FF2B5EF4-FFF2-40B4-BE49-F238E27FC236}">
                <a16:creationId xmlns:a16="http://schemas.microsoft.com/office/drawing/2014/main" id="{72D62CAD-C4E1-4B01-8F38-12CC5089AF60}"/>
              </a:ext>
            </a:extLst>
          </p:cNvPr>
          <p:cNvSpPr/>
          <p:nvPr/>
        </p:nvSpPr>
        <p:spPr>
          <a:xfrm>
            <a:off x="465138" y="2839214"/>
            <a:ext cx="3678599" cy="270845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dirty="0">
                <a:solidFill>
                  <a:schemeClr val="tx1"/>
                </a:solidFill>
                <a:latin typeface="+mj-lt"/>
                <a:cs typeface="Segoe UI Semilight"/>
              </a:rPr>
              <a:t>Durable, secure, scalable, managed, accessible</a:t>
            </a:r>
          </a:p>
        </p:txBody>
      </p:sp>
      <p:sp>
        <p:nvSpPr>
          <p:cNvPr id="7" name="Rectangle 6">
            <a:extLst>
              <a:ext uri="{FF2B5EF4-FFF2-40B4-BE49-F238E27FC236}">
                <a16:creationId xmlns:a16="http://schemas.microsoft.com/office/drawing/2014/main" id="{9A3E0AAC-B551-47F0-9F51-5C44D614E825}"/>
              </a:ext>
            </a:extLst>
          </p:cNvPr>
          <p:cNvSpPr/>
          <p:nvPr/>
        </p:nvSpPr>
        <p:spPr>
          <a:xfrm>
            <a:off x="4330861" y="2839215"/>
            <a:ext cx="3678599" cy="270845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dirty="0">
                <a:solidFill>
                  <a:schemeClr val="tx1"/>
                </a:solidFill>
                <a:latin typeface="+mj-lt"/>
                <a:cs typeface="Segoe UI Semilight"/>
              </a:rPr>
              <a:t>Storage for virtual machines, unstructured data and structured data</a:t>
            </a:r>
          </a:p>
        </p:txBody>
      </p:sp>
      <p:sp>
        <p:nvSpPr>
          <p:cNvPr id="9" name="Rectangle 8">
            <a:extLst>
              <a:ext uri="{FF2B5EF4-FFF2-40B4-BE49-F238E27FC236}">
                <a16:creationId xmlns:a16="http://schemas.microsoft.com/office/drawing/2014/main" id="{863942BD-4C7E-4152-AA39-EE6D5A2CC5DD}"/>
              </a:ext>
            </a:extLst>
          </p:cNvPr>
          <p:cNvSpPr/>
          <p:nvPr/>
        </p:nvSpPr>
        <p:spPr>
          <a:xfrm>
            <a:off x="8196584" y="2839214"/>
            <a:ext cx="3678599" cy="270845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dirty="0">
                <a:solidFill>
                  <a:schemeClr val="tx1"/>
                </a:solidFill>
                <a:latin typeface="+mj-lt"/>
                <a:cs typeface="Segoe UI Semilight"/>
              </a:rPr>
              <a:t>Two tiers: Premium and </a:t>
            </a:r>
            <a:br>
              <a:rPr lang="en-US" sz="2200" dirty="0">
                <a:solidFill>
                  <a:schemeClr val="tx1"/>
                </a:solidFill>
                <a:latin typeface="+mj-lt"/>
                <a:cs typeface="Segoe UI Semilight"/>
              </a:rPr>
            </a:br>
            <a:r>
              <a:rPr lang="en-US" sz="2200" dirty="0">
                <a:solidFill>
                  <a:schemeClr val="tx1"/>
                </a:solidFill>
                <a:latin typeface="+mj-lt"/>
                <a:cs typeface="Segoe UI Semilight"/>
              </a:rPr>
              <a:t>Standard</a:t>
            </a:r>
          </a:p>
        </p:txBody>
      </p:sp>
    </p:spTree>
    <p:extLst>
      <p:ext uri="{BB962C8B-B14F-4D97-AF65-F5344CB8AC3E}">
        <p14:creationId xmlns:p14="http://schemas.microsoft.com/office/powerpoint/2010/main" val="299183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3D590-BBE6-430E-A7D3-F934B9F52EE4}"/>
              </a:ext>
            </a:extLst>
          </p:cNvPr>
          <p:cNvSpPr>
            <a:spLocks noGrp="1"/>
          </p:cNvSpPr>
          <p:nvPr>
            <p:ph type="title"/>
          </p:nvPr>
        </p:nvSpPr>
        <p:spPr/>
        <p:txBody>
          <a:bodyPr/>
          <a:lstStyle/>
          <a:p>
            <a:r>
              <a:rPr lang="en-US" dirty="0"/>
              <a:t>Demonstration – Storage Explorer</a:t>
            </a:r>
          </a:p>
        </p:txBody>
      </p:sp>
      <p:pic>
        <p:nvPicPr>
          <p:cNvPr id="69" name="Picture 68" descr="Icon of an arrow pointing down to a rectangular shape">
            <a:extLst>
              <a:ext uri="{FF2B5EF4-FFF2-40B4-BE49-F238E27FC236}">
                <a16:creationId xmlns:a16="http://schemas.microsoft.com/office/drawing/2014/main" id="{8DA552FF-62F1-49ED-A86B-598DB37C9778}"/>
              </a:ext>
            </a:extLst>
          </p:cNvPr>
          <p:cNvPicPr>
            <a:picLocks noChangeAspect="1"/>
          </p:cNvPicPr>
          <p:nvPr/>
        </p:nvPicPr>
        <p:blipFill>
          <a:blip r:embed="rId3"/>
          <a:stretch>
            <a:fillRect/>
          </a:stretch>
        </p:blipFill>
        <p:spPr>
          <a:xfrm>
            <a:off x="465836" y="1420347"/>
            <a:ext cx="880364" cy="880364"/>
          </a:xfrm>
          <a:prstGeom prst="rect">
            <a:avLst/>
          </a:prstGeom>
        </p:spPr>
      </p:pic>
      <p:sp>
        <p:nvSpPr>
          <p:cNvPr id="7" name="Rectangle 6">
            <a:extLst>
              <a:ext uri="{FF2B5EF4-FFF2-40B4-BE49-F238E27FC236}">
                <a16:creationId xmlns:a16="http://schemas.microsoft.com/office/drawing/2014/main" id="{6A65447E-948F-48C5-BDBA-56EE7D17BC17}"/>
              </a:ext>
            </a:extLst>
          </p:cNvPr>
          <p:cNvSpPr/>
          <p:nvPr/>
        </p:nvSpPr>
        <p:spPr>
          <a:xfrm>
            <a:off x="1544744" y="1403329"/>
            <a:ext cx="10464694" cy="9144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Download and install Storage Explorer</a:t>
            </a:r>
          </a:p>
        </p:txBody>
      </p:sp>
      <p:cxnSp>
        <p:nvCxnSpPr>
          <p:cNvPr id="19" name="Straight Connector 18">
            <a:extLst>
              <a:ext uri="{FF2B5EF4-FFF2-40B4-BE49-F238E27FC236}">
                <a16:creationId xmlns:a16="http://schemas.microsoft.com/office/drawing/2014/main" id="{A2EB4EF6-F857-4284-8E8E-2BBC3F935572}"/>
              </a:ext>
              <a:ext uri="{C183D7F6-B498-43B3-948B-1728B52AA6E4}">
                <adec:decorative xmlns:adec="http://schemas.microsoft.com/office/drawing/2017/decorative" val="1"/>
              </a:ext>
            </a:extLst>
          </p:cNvPr>
          <p:cNvCxnSpPr>
            <a:cxnSpLocks/>
          </p:cNvCxnSpPr>
          <p:nvPr/>
        </p:nvCxnSpPr>
        <p:spPr>
          <a:xfrm>
            <a:off x="1544744" y="2388971"/>
            <a:ext cx="104646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8" name="Picture 67" descr="Icon of three squares and a cloud">
            <a:extLst>
              <a:ext uri="{FF2B5EF4-FFF2-40B4-BE49-F238E27FC236}">
                <a16:creationId xmlns:a16="http://schemas.microsoft.com/office/drawing/2014/main" id="{40292294-9D19-4071-A26E-D524FA6EA1F3}"/>
              </a:ext>
            </a:extLst>
          </p:cNvPr>
          <p:cNvPicPr>
            <a:picLocks noChangeAspect="1"/>
          </p:cNvPicPr>
          <p:nvPr/>
        </p:nvPicPr>
        <p:blipFill>
          <a:blip r:embed="rId4"/>
          <a:stretch>
            <a:fillRect/>
          </a:stretch>
        </p:blipFill>
        <p:spPr>
          <a:xfrm>
            <a:off x="465836" y="2477231"/>
            <a:ext cx="880364" cy="880364"/>
          </a:xfrm>
          <a:prstGeom prst="rect">
            <a:avLst/>
          </a:prstGeom>
        </p:spPr>
      </p:pic>
      <p:sp>
        <p:nvSpPr>
          <p:cNvPr id="9" name="Rectangle 8">
            <a:extLst>
              <a:ext uri="{FF2B5EF4-FFF2-40B4-BE49-F238E27FC236}">
                <a16:creationId xmlns:a16="http://schemas.microsoft.com/office/drawing/2014/main" id="{A16C924E-006A-463B-AB0D-68BDC91CB604}"/>
              </a:ext>
            </a:extLst>
          </p:cNvPr>
          <p:cNvSpPr/>
          <p:nvPr/>
        </p:nvSpPr>
        <p:spPr>
          <a:xfrm>
            <a:off x="1544744" y="2460213"/>
            <a:ext cx="10464694" cy="9144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Connect to an Azure subscription</a:t>
            </a:r>
          </a:p>
        </p:txBody>
      </p:sp>
      <p:cxnSp>
        <p:nvCxnSpPr>
          <p:cNvPr id="36" name="Straight Connector 35">
            <a:extLst>
              <a:ext uri="{FF2B5EF4-FFF2-40B4-BE49-F238E27FC236}">
                <a16:creationId xmlns:a16="http://schemas.microsoft.com/office/drawing/2014/main" id="{77432801-227D-4EB2-9AE6-8980362DCD70}"/>
              </a:ext>
              <a:ext uri="{C183D7F6-B498-43B3-948B-1728B52AA6E4}">
                <adec:decorative xmlns:adec="http://schemas.microsoft.com/office/drawing/2017/decorative" val="1"/>
              </a:ext>
            </a:extLst>
          </p:cNvPr>
          <p:cNvCxnSpPr>
            <a:cxnSpLocks/>
          </p:cNvCxnSpPr>
          <p:nvPr/>
        </p:nvCxnSpPr>
        <p:spPr>
          <a:xfrm>
            <a:off x="1544744" y="3445855"/>
            <a:ext cx="104646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7" name="Picture 66" descr="Icon of a webpage showing six squares">
            <a:extLst>
              <a:ext uri="{FF2B5EF4-FFF2-40B4-BE49-F238E27FC236}">
                <a16:creationId xmlns:a16="http://schemas.microsoft.com/office/drawing/2014/main" id="{20F93311-88FA-47E0-AD55-AB92CED47070}"/>
              </a:ext>
            </a:extLst>
          </p:cNvPr>
          <p:cNvPicPr>
            <a:picLocks noChangeAspect="1"/>
          </p:cNvPicPr>
          <p:nvPr/>
        </p:nvPicPr>
        <p:blipFill>
          <a:blip r:embed="rId5"/>
          <a:stretch>
            <a:fillRect/>
          </a:stretch>
        </p:blipFill>
        <p:spPr>
          <a:xfrm>
            <a:off x="465836" y="3534115"/>
            <a:ext cx="880364" cy="880364"/>
          </a:xfrm>
          <a:prstGeom prst="rect">
            <a:avLst/>
          </a:prstGeom>
        </p:spPr>
      </p:pic>
      <p:sp>
        <p:nvSpPr>
          <p:cNvPr id="25" name="Rectangle 24">
            <a:extLst>
              <a:ext uri="{FF2B5EF4-FFF2-40B4-BE49-F238E27FC236}">
                <a16:creationId xmlns:a16="http://schemas.microsoft.com/office/drawing/2014/main" id="{C221DD10-3B8A-4082-889A-DFE7AAEFF4C6}"/>
              </a:ext>
            </a:extLst>
          </p:cNvPr>
          <p:cNvSpPr/>
          <p:nvPr/>
        </p:nvSpPr>
        <p:spPr>
          <a:xfrm>
            <a:off x="1544744" y="3517097"/>
            <a:ext cx="10464694" cy="9144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Attach an Azure Storage account</a:t>
            </a:r>
          </a:p>
        </p:txBody>
      </p:sp>
      <p:cxnSp>
        <p:nvCxnSpPr>
          <p:cNvPr id="37" name="Straight Connector 36">
            <a:extLst>
              <a:ext uri="{FF2B5EF4-FFF2-40B4-BE49-F238E27FC236}">
                <a16:creationId xmlns:a16="http://schemas.microsoft.com/office/drawing/2014/main" id="{8F071924-842D-473C-A77E-C8C5A08C2331}"/>
              </a:ext>
              <a:ext uri="{C183D7F6-B498-43B3-948B-1728B52AA6E4}">
                <adec:decorative xmlns:adec="http://schemas.microsoft.com/office/drawing/2017/decorative" val="1"/>
              </a:ext>
            </a:extLst>
          </p:cNvPr>
          <p:cNvCxnSpPr>
            <a:cxnSpLocks/>
          </p:cNvCxnSpPr>
          <p:nvPr/>
        </p:nvCxnSpPr>
        <p:spPr>
          <a:xfrm>
            <a:off x="1544744" y="4502739"/>
            <a:ext cx="104646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6" name="Picture 65" descr="Icon of a screen with line charts">
            <a:extLst>
              <a:ext uri="{FF2B5EF4-FFF2-40B4-BE49-F238E27FC236}">
                <a16:creationId xmlns:a16="http://schemas.microsoft.com/office/drawing/2014/main" id="{DFD91445-366F-41D6-98D3-D8B81673F849}"/>
              </a:ext>
            </a:extLst>
          </p:cNvPr>
          <p:cNvPicPr>
            <a:picLocks noChangeAspect="1"/>
          </p:cNvPicPr>
          <p:nvPr/>
        </p:nvPicPr>
        <p:blipFill>
          <a:blip r:embed="rId6"/>
          <a:stretch>
            <a:fillRect/>
          </a:stretch>
        </p:blipFill>
        <p:spPr>
          <a:xfrm>
            <a:off x="465836" y="4590999"/>
            <a:ext cx="880364" cy="880364"/>
          </a:xfrm>
          <a:prstGeom prst="rect">
            <a:avLst/>
          </a:prstGeom>
        </p:spPr>
      </p:pic>
      <p:sp>
        <p:nvSpPr>
          <p:cNvPr id="26" name="Rectangle 25">
            <a:extLst>
              <a:ext uri="{FF2B5EF4-FFF2-40B4-BE49-F238E27FC236}">
                <a16:creationId xmlns:a16="http://schemas.microsoft.com/office/drawing/2014/main" id="{1F85E7E3-8531-4474-850F-707E3DC54F96}"/>
              </a:ext>
            </a:extLst>
          </p:cNvPr>
          <p:cNvSpPr/>
          <p:nvPr/>
        </p:nvSpPr>
        <p:spPr>
          <a:xfrm>
            <a:off x="1544744" y="4573981"/>
            <a:ext cx="10464694" cy="9144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Generate a SAS connection string for the account you want to share</a:t>
            </a:r>
          </a:p>
        </p:txBody>
      </p:sp>
      <p:cxnSp>
        <p:nvCxnSpPr>
          <p:cNvPr id="38" name="Straight Connector 37">
            <a:extLst>
              <a:ext uri="{FF2B5EF4-FFF2-40B4-BE49-F238E27FC236}">
                <a16:creationId xmlns:a16="http://schemas.microsoft.com/office/drawing/2014/main" id="{4490A169-F5D0-4D26-8BB1-AF6D36D610D2}"/>
              </a:ext>
              <a:ext uri="{C183D7F6-B498-43B3-948B-1728B52AA6E4}">
                <adec:decorative xmlns:adec="http://schemas.microsoft.com/office/drawing/2017/decorative" val="1"/>
              </a:ext>
            </a:extLst>
          </p:cNvPr>
          <p:cNvCxnSpPr>
            <a:cxnSpLocks/>
          </p:cNvCxnSpPr>
          <p:nvPr/>
        </p:nvCxnSpPr>
        <p:spPr>
          <a:xfrm>
            <a:off x="1544744" y="5559623"/>
            <a:ext cx="104646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9" name="Picture 38" descr="Icon of a screen with three circles enclosed by outward pointing chevrons on left and right">
            <a:extLst>
              <a:ext uri="{FF2B5EF4-FFF2-40B4-BE49-F238E27FC236}">
                <a16:creationId xmlns:a16="http://schemas.microsoft.com/office/drawing/2014/main" id="{096834B3-9D06-483F-B8F3-17979B0BA8BD}"/>
              </a:ext>
            </a:extLst>
          </p:cNvPr>
          <p:cNvPicPr>
            <a:picLocks noChangeAspect="1"/>
          </p:cNvPicPr>
          <p:nvPr/>
        </p:nvPicPr>
        <p:blipFill>
          <a:blip r:embed="rId7"/>
          <a:stretch>
            <a:fillRect/>
          </a:stretch>
        </p:blipFill>
        <p:spPr>
          <a:xfrm>
            <a:off x="465836" y="5647881"/>
            <a:ext cx="880364" cy="880364"/>
          </a:xfrm>
          <a:prstGeom prst="rect">
            <a:avLst/>
          </a:prstGeom>
        </p:spPr>
      </p:pic>
      <p:sp>
        <p:nvSpPr>
          <p:cNvPr id="27" name="Rectangle 26">
            <a:extLst>
              <a:ext uri="{FF2B5EF4-FFF2-40B4-BE49-F238E27FC236}">
                <a16:creationId xmlns:a16="http://schemas.microsoft.com/office/drawing/2014/main" id="{4300483D-BA80-4547-84E3-9B2C9C99E236}"/>
              </a:ext>
            </a:extLst>
          </p:cNvPr>
          <p:cNvSpPr/>
          <p:nvPr/>
        </p:nvSpPr>
        <p:spPr>
          <a:xfrm>
            <a:off x="1544744" y="5630863"/>
            <a:ext cx="10464694" cy="9144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Attach to a storage account by using a SAS Connection string</a:t>
            </a:r>
          </a:p>
        </p:txBody>
      </p:sp>
    </p:spTree>
    <p:extLst>
      <p:ext uri="{BB962C8B-B14F-4D97-AF65-F5344CB8AC3E}">
        <p14:creationId xmlns:p14="http://schemas.microsoft.com/office/powerpoint/2010/main" val="686749039"/>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786B3-589D-4A84-A862-E30348770AF6}"/>
              </a:ext>
            </a:extLst>
          </p:cNvPr>
          <p:cNvSpPr>
            <a:spLocks noGrp="1"/>
          </p:cNvSpPr>
          <p:nvPr>
            <p:ph type="title"/>
          </p:nvPr>
        </p:nvSpPr>
        <p:spPr/>
        <p:txBody>
          <a:bodyPr/>
          <a:lstStyle/>
          <a:p>
            <a:r>
              <a:rPr lang="en-US"/>
              <a:t>Demonstration – </a:t>
            </a:r>
            <a:r>
              <a:rPr lang="en-US" err="1"/>
              <a:t>AzCopy</a:t>
            </a:r>
            <a:endParaRPr lang="en-US"/>
          </a:p>
        </p:txBody>
      </p:sp>
      <p:pic>
        <p:nvPicPr>
          <p:cNvPr id="55" name="Picture 54" descr="Icon of a calendar">
            <a:extLst>
              <a:ext uri="{FF2B5EF4-FFF2-40B4-BE49-F238E27FC236}">
                <a16:creationId xmlns:a16="http://schemas.microsoft.com/office/drawing/2014/main" id="{532A8207-33AF-4E1D-B8C8-01CF3210A409}"/>
              </a:ext>
            </a:extLst>
          </p:cNvPr>
          <p:cNvPicPr>
            <a:picLocks noChangeAspect="1"/>
          </p:cNvPicPr>
          <p:nvPr/>
        </p:nvPicPr>
        <p:blipFill>
          <a:blip r:embed="rId3"/>
          <a:stretch>
            <a:fillRect/>
          </a:stretch>
        </p:blipFill>
        <p:spPr>
          <a:xfrm>
            <a:off x="442913" y="1426887"/>
            <a:ext cx="1025652" cy="1025652"/>
          </a:xfrm>
          <a:prstGeom prst="rect">
            <a:avLst/>
          </a:prstGeom>
        </p:spPr>
      </p:pic>
      <p:sp>
        <p:nvSpPr>
          <p:cNvPr id="6" name="Rectangle 5">
            <a:extLst>
              <a:ext uri="{FF2B5EF4-FFF2-40B4-BE49-F238E27FC236}">
                <a16:creationId xmlns:a16="http://schemas.microsoft.com/office/drawing/2014/main" id="{02980889-97DC-4DCC-894D-1283E4251A3B}"/>
              </a:ext>
            </a:extLst>
          </p:cNvPr>
          <p:cNvSpPr/>
          <p:nvPr/>
        </p:nvSpPr>
        <p:spPr bwMode="auto">
          <a:xfrm>
            <a:off x="1816100" y="1417647"/>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600">
                <a:solidFill>
                  <a:schemeClr val="tx1"/>
                </a:solidFill>
              </a:rPr>
              <a:t>Install the </a:t>
            </a:r>
            <a:r>
              <a:rPr lang="en-US" sz="2600" err="1">
                <a:solidFill>
                  <a:schemeClr val="tx1"/>
                </a:solidFill>
              </a:rPr>
              <a:t>AzCopy</a:t>
            </a:r>
            <a:r>
              <a:rPr lang="en-US" sz="2600">
                <a:solidFill>
                  <a:schemeClr val="tx1"/>
                </a:solidFill>
              </a:rPr>
              <a:t> tool</a:t>
            </a:r>
          </a:p>
        </p:txBody>
      </p:sp>
      <p:cxnSp>
        <p:nvCxnSpPr>
          <p:cNvPr id="18" name="Straight Connector 17">
            <a:extLst>
              <a:ext uri="{FF2B5EF4-FFF2-40B4-BE49-F238E27FC236}">
                <a16:creationId xmlns:a16="http://schemas.microsoft.com/office/drawing/2014/main" id="{FF94F131-4A62-4FC3-9C41-73D35372FFC6}"/>
              </a:ext>
              <a:ext uri="{C183D7F6-B498-43B3-948B-1728B52AA6E4}">
                <adec:decorative xmlns:adec="http://schemas.microsoft.com/office/drawing/2017/decorative" val="1"/>
              </a:ext>
            </a:extLst>
          </p:cNvPr>
          <p:cNvCxnSpPr>
            <a:cxnSpLocks/>
          </p:cNvCxnSpPr>
          <p:nvPr/>
        </p:nvCxnSpPr>
        <p:spPr>
          <a:xfrm>
            <a:off x="1809750" y="2572615"/>
            <a:ext cx="1021079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4" name="Picture 53" descr="Icon of a magnifying glass">
            <a:extLst>
              <a:ext uri="{FF2B5EF4-FFF2-40B4-BE49-F238E27FC236}">
                <a16:creationId xmlns:a16="http://schemas.microsoft.com/office/drawing/2014/main" id="{3B0413EE-9C5A-459D-9A2D-51EC17705FE4}"/>
              </a:ext>
            </a:extLst>
          </p:cNvPr>
          <p:cNvPicPr>
            <a:picLocks noChangeAspect="1"/>
          </p:cNvPicPr>
          <p:nvPr/>
        </p:nvPicPr>
        <p:blipFill>
          <a:blip r:embed="rId4"/>
          <a:stretch>
            <a:fillRect/>
          </a:stretch>
        </p:blipFill>
        <p:spPr>
          <a:xfrm>
            <a:off x="442913" y="2695063"/>
            <a:ext cx="1025652" cy="1025652"/>
          </a:xfrm>
          <a:prstGeom prst="rect">
            <a:avLst/>
          </a:prstGeom>
        </p:spPr>
      </p:pic>
      <p:sp>
        <p:nvSpPr>
          <p:cNvPr id="8" name="Rectangle 7">
            <a:extLst>
              <a:ext uri="{FF2B5EF4-FFF2-40B4-BE49-F238E27FC236}">
                <a16:creationId xmlns:a16="http://schemas.microsoft.com/office/drawing/2014/main" id="{AF0722D0-F469-49B0-8C1D-4FCB4B6FAF02}"/>
              </a:ext>
            </a:extLst>
          </p:cNvPr>
          <p:cNvSpPr/>
          <p:nvPr/>
        </p:nvSpPr>
        <p:spPr bwMode="auto">
          <a:xfrm>
            <a:off x="1816100" y="2685823"/>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600">
                <a:solidFill>
                  <a:schemeClr val="tx1"/>
                </a:solidFill>
              </a:rPr>
              <a:t>Explore the help</a:t>
            </a:r>
          </a:p>
        </p:txBody>
      </p:sp>
      <p:cxnSp>
        <p:nvCxnSpPr>
          <p:cNvPr id="28" name="Straight Connector 27">
            <a:extLst>
              <a:ext uri="{FF2B5EF4-FFF2-40B4-BE49-F238E27FC236}">
                <a16:creationId xmlns:a16="http://schemas.microsoft.com/office/drawing/2014/main" id="{D92F0FD5-7C2F-40A0-B792-78BB217F051F}"/>
              </a:ext>
              <a:ext uri="{C183D7F6-B498-43B3-948B-1728B52AA6E4}">
                <adec:decorative xmlns:adec="http://schemas.microsoft.com/office/drawing/2017/decorative" val="1"/>
              </a:ext>
            </a:extLst>
          </p:cNvPr>
          <p:cNvCxnSpPr>
            <a:cxnSpLocks/>
          </p:cNvCxnSpPr>
          <p:nvPr/>
        </p:nvCxnSpPr>
        <p:spPr>
          <a:xfrm>
            <a:off x="1809750" y="3833060"/>
            <a:ext cx="1021079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3" name="Picture 52" descr="Icon of a screen with a cursor ">
            <a:extLst>
              <a:ext uri="{FF2B5EF4-FFF2-40B4-BE49-F238E27FC236}">
                <a16:creationId xmlns:a16="http://schemas.microsoft.com/office/drawing/2014/main" id="{A5CD61DF-0D45-495C-97CA-E59E41D5E18C}"/>
              </a:ext>
            </a:extLst>
          </p:cNvPr>
          <p:cNvPicPr>
            <a:picLocks noChangeAspect="1"/>
          </p:cNvPicPr>
          <p:nvPr/>
        </p:nvPicPr>
        <p:blipFill>
          <a:blip r:embed="rId5"/>
          <a:stretch>
            <a:fillRect/>
          </a:stretch>
        </p:blipFill>
        <p:spPr>
          <a:xfrm>
            <a:off x="442913" y="3960554"/>
            <a:ext cx="1025652" cy="1025652"/>
          </a:xfrm>
          <a:prstGeom prst="rect">
            <a:avLst/>
          </a:prstGeom>
        </p:spPr>
      </p:pic>
      <p:sp>
        <p:nvSpPr>
          <p:cNvPr id="10" name="Rectangle 9">
            <a:extLst>
              <a:ext uri="{FF2B5EF4-FFF2-40B4-BE49-F238E27FC236}">
                <a16:creationId xmlns:a16="http://schemas.microsoft.com/office/drawing/2014/main" id="{B528C1D6-C79B-48C7-AA17-7C9DA2654A01}"/>
              </a:ext>
            </a:extLst>
          </p:cNvPr>
          <p:cNvSpPr/>
          <p:nvPr/>
        </p:nvSpPr>
        <p:spPr bwMode="auto">
          <a:xfrm>
            <a:off x="1816100" y="3951314"/>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600">
                <a:solidFill>
                  <a:schemeClr val="tx1"/>
                </a:solidFill>
              </a:rPr>
              <a:t>Download a blob from Blob storage to the file system</a:t>
            </a:r>
          </a:p>
        </p:txBody>
      </p:sp>
      <p:cxnSp>
        <p:nvCxnSpPr>
          <p:cNvPr id="29" name="Straight Connector 28">
            <a:extLst>
              <a:ext uri="{FF2B5EF4-FFF2-40B4-BE49-F238E27FC236}">
                <a16:creationId xmlns:a16="http://schemas.microsoft.com/office/drawing/2014/main" id="{05CF95C3-B70B-48FF-AB77-45A0F8F171DC}"/>
              </a:ext>
              <a:ext uri="{C183D7F6-B498-43B3-948B-1728B52AA6E4}">
                <adec:decorative xmlns:adec="http://schemas.microsoft.com/office/drawing/2017/decorative" val="1"/>
              </a:ext>
            </a:extLst>
          </p:cNvPr>
          <p:cNvCxnSpPr>
            <a:cxnSpLocks/>
          </p:cNvCxnSpPr>
          <p:nvPr/>
        </p:nvCxnSpPr>
        <p:spPr>
          <a:xfrm>
            <a:off x="1809750" y="5105350"/>
            <a:ext cx="1021079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2" name="Picture 51" descr="Icon of a data center">
            <a:extLst>
              <a:ext uri="{FF2B5EF4-FFF2-40B4-BE49-F238E27FC236}">
                <a16:creationId xmlns:a16="http://schemas.microsoft.com/office/drawing/2014/main" id="{3470D78B-9EC7-4112-9D17-8073F2EA71A2}"/>
              </a:ext>
            </a:extLst>
          </p:cNvPr>
          <p:cNvPicPr>
            <a:picLocks noChangeAspect="1"/>
          </p:cNvPicPr>
          <p:nvPr/>
        </p:nvPicPr>
        <p:blipFill>
          <a:blip r:embed="rId6"/>
          <a:stretch>
            <a:fillRect/>
          </a:stretch>
        </p:blipFill>
        <p:spPr>
          <a:xfrm>
            <a:off x="442913" y="5226208"/>
            <a:ext cx="1025652" cy="1025652"/>
          </a:xfrm>
          <a:prstGeom prst="rect">
            <a:avLst/>
          </a:prstGeom>
        </p:spPr>
      </p:pic>
      <p:sp>
        <p:nvSpPr>
          <p:cNvPr id="12" name="Rectangle 11">
            <a:extLst>
              <a:ext uri="{FF2B5EF4-FFF2-40B4-BE49-F238E27FC236}">
                <a16:creationId xmlns:a16="http://schemas.microsoft.com/office/drawing/2014/main" id="{29ADE32A-380D-4117-8FB6-635218E6BBFF}"/>
              </a:ext>
            </a:extLst>
          </p:cNvPr>
          <p:cNvSpPr/>
          <p:nvPr/>
        </p:nvSpPr>
        <p:spPr bwMode="auto">
          <a:xfrm>
            <a:off x="1816100" y="5216968"/>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600">
                <a:solidFill>
                  <a:schemeClr val="tx1"/>
                </a:solidFill>
              </a:rPr>
              <a:t>Upload files to Azure blob storage</a:t>
            </a:r>
          </a:p>
        </p:txBody>
      </p:sp>
    </p:spTree>
    <p:extLst>
      <p:ext uri="{BB962C8B-B14F-4D97-AF65-F5344CB8AC3E}">
        <p14:creationId xmlns:p14="http://schemas.microsoft.com/office/powerpoint/2010/main" val="2391139947"/>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t>Summary and Resources – Configure Storage with Tools</a:t>
            </a:r>
          </a:p>
        </p:txBody>
      </p:sp>
      <p:sp>
        <p:nvSpPr>
          <p:cNvPr id="4" name="Rectangle 3">
            <a:extLst>
              <a:ext uri="{FF2B5EF4-FFF2-40B4-BE49-F238E27FC236}">
                <a16:creationId xmlns:a16="http://schemas.microsoft.com/office/drawing/2014/main" id="{34B43002-5BAE-4E86-8154-24B59A547A5E}"/>
              </a:ext>
            </a:extLst>
          </p:cNvPr>
          <p:cNvSpPr/>
          <p:nvPr/>
        </p:nvSpPr>
        <p:spPr bwMode="auto">
          <a:xfrm>
            <a:off x="427039" y="1192213"/>
            <a:ext cx="4297362"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5" name="Rectangle 4">
            <a:extLst>
              <a:ext uri="{FF2B5EF4-FFF2-40B4-BE49-F238E27FC236}">
                <a16:creationId xmlns:a16="http://schemas.microsoft.com/office/drawing/2014/main" id="{CFB72100-5634-436B-ADEE-79462BD576BD}"/>
              </a:ext>
            </a:extLst>
          </p:cNvPr>
          <p:cNvSpPr/>
          <p:nvPr/>
        </p:nvSpPr>
        <p:spPr bwMode="auto">
          <a:xfrm>
            <a:off x="4876801" y="1192213"/>
            <a:ext cx="7137400"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solidFill>
                  <a:schemeClr val="bg1"/>
                </a:solidFill>
                <a:latin typeface="+mj-lt"/>
              </a:rPr>
              <a:t>Microsoft Learn Modules (docs.microsoft.com/Learn)</a:t>
            </a:r>
          </a:p>
        </p:txBody>
      </p:sp>
      <p:grpSp>
        <p:nvGrpSpPr>
          <p:cNvPr id="6" name="Group 5">
            <a:extLst>
              <a:ext uri="{FF2B5EF4-FFF2-40B4-BE49-F238E27FC236}">
                <a16:creationId xmlns:a16="http://schemas.microsoft.com/office/drawing/2014/main" id="{5A463969-C4A7-489D-AB36-2C333854EDF8}"/>
              </a:ext>
              <a:ext uri="{C183D7F6-B498-43B3-948B-1728B52AA6E4}">
                <adec:decorative xmlns:adec="http://schemas.microsoft.com/office/drawing/2017/decorative" val="1"/>
              </a:ext>
            </a:extLst>
          </p:cNvPr>
          <p:cNvGrpSpPr/>
          <p:nvPr/>
        </p:nvGrpSpPr>
        <p:grpSpPr>
          <a:xfrm>
            <a:off x="4876800" y="1790946"/>
            <a:ext cx="7137401" cy="3719838"/>
            <a:chOff x="4876800" y="1790946"/>
            <a:chExt cx="7137401" cy="2583828"/>
          </a:xfrm>
        </p:grpSpPr>
        <p:sp>
          <p:nvSpPr>
            <p:cNvPr id="20" name="Rectangle 19">
              <a:extLst>
                <a:ext uri="{FF2B5EF4-FFF2-40B4-BE49-F238E27FC236}">
                  <a16:creationId xmlns:a16="http://schemas.microsoft.com/office/drawing/2014/main" id="{E97F4EA7-296C-4D6C-822A-7BCC364625B3}"/>
                </a:ext>
              </a:extLst>
            </p:cNvPr>
            <p:cNvSpPr/>
            <p:nvPr/>
          </p:nvSpPr>
          <p:spPr>
            <a:xfrm>
              <a:off x="4876801" y="1790946"/>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Upload, download, and manage data with Azure Storage Explorer</a:t>
              </a:r>
              <a:endParaRPr lang="en-IN" sz="2000" dirty="0">
                <a:solidFill>
                  <a:schemeClr val="tx1"/>
                </a:solidFill>
              </a:endParaRPr>
            </a:p>
          </p:txBody>
        </p:sp>
        <p:cxnSp>
          <p:nvCxnSpPr>
            <p:cNvPr id="18" name="Straight Connector 17">
              <a:extLst>
                <a:ext uri="{FF2B5EF4-FFF2-40B4-BE49-F238E27FC236}">
                  <a16:creationId xmlns:a16="http://schemas.microsoft.com/office/drawing/2014/main" id="{95C693E9-8739-454E-9717-EEF74A0FE504}"/>
                </a:ext>
                <a:ext uri="{C183D7F6-B498-43B3-948B-1728B52AA6E4}">
                  <adec:decorative xmlns:adec="http://schemas.microsoft.com/office/drawing/2017/decorative" val="1"/>
                </a:ext>
              </a:extLst>
            </p:cNvPr>
            <p:cNvCxnSpPr>
              <a:cxnSpLocks/>
            </p:cNvCxnSpPr>
            <p:nvPr/>
          </p:nvCxnSpPr>
          <p:spPr>
            <a:xfrm>
              <a:off x="4876800" y="2309989"/>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0D720A05-CD47-4B79-B8A4-8309E16EE618}"/>
                </a:ext>
              </a:extLst>
            </p:cNvPr>
            <p:cNvSpPr/>
            <p:nvPr/>
          </p:nvSpPr>
          <p:spPr>
            <a:xfrm>
              <a:off x="4876801" y="2360082"/>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Monitor, diagnose, and troubleshoot your Azure storage</a:t>
              </a:r>
              <a:endParaRPr lang="en-IN" sz="2000" dirty="0">
                <a:solidFill>
                  <a:schemeClr val="tx1"/>
                </a:solidFill>
              </a:endParaRPr>
            </a:p>
          </p:txBody>
        </p:sp>
        <p:cxnSp>
          <p:nvCxnSpPr>
            <p:cNvPr id="32" name="Straight Connector 31">
              <a:extLst>
                <a:ext uri="{FF2B5EF4-FFF2-40B4-BE49-F238E27FC236}">
                  <a16:creationId xmlns:a16="http://schemas.microsoft.com/office/drawing/2014/main" id="{D4723FBD-C1B9-49A7-B6CE-21F5D0A3DB95}"/>
                </a:ext>
                <a:ext uri="{C183D7F6-B498-43B3-948B-1728B52AA6E4}">
                  <adec:decorative xmlns:adec="http://schemas.microsoft.com/office/drawing/2017/decorative" val="1"/>
                </a:ext>
              </a:extLst>
            </p:cNvPr>
            <p:cNvCxnSpPr>
              <a:cxnSpLocks/>
            </p:cNvCxnSpPr>
            <p:nvPr/>
          </p:nvCxnSpPr>
          <p:spPr>
            <a:xfrm>
              <a:off x="4876800" y="2879125"/>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7C3AFC9-2701-49D4-AE5D-9C4661590F98}"/>
                </a:ext>
              </a:extLst>
            </p:cNvPr>
            <p:cNvSpPr/>
            <p:nvPr/>
          </p:nvSpPr>
          <p:spPr>
            <a:xfrm>
              <a:off x="4876801" y="2996593"/>
              <a:ext cx="7137400" cy="46895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Export large amounts of data from Azure by using Azure Import/Export</a:t>
              </a:r>
              <a:endParaRPr lang="en-IN" sz="2000" dirty="0">
                <a:solidFill>
                  <a:schemeClr val="tx1"/>
                </a:solidFill>
              </a:endParaRPr>
            </a:p>
          </p:txBody>
        </p:sp>
        <p:cxnSp>
          <p:nvCxnSpPr>
            <p:cNvPr id="34" name="Straight Connector 33">
              <a:extLst>
                <a:ext uri="{FF2B5EF4-FFF2-40B4-BE49-F238E27FC236}">
                  <a16:creationId xmlns:a16="http://schemas.microsoft.com/office/drawing/2014/main" id="{7E3B554B-8502-415A-A23C-B322BCB20DEB}"/>
                </a:ext>
                <a:ext uri="{C183D7F6-B498-43B3-948B-1728B52AA6E4}">
                  <adec:decorative xmlns:adec="http://schemas.microsoft.com/office/drawing/2017/decorative" val="1"/>
                </a:ext>
              </a:extLst>
            </p:cNvPr>
            <p:cNvCxnSpPr>
              <a:cxnSpLocks/>
            </p:cNvCxnSpPr>
            <p:nvPr/>
          </p:nvCxnSpPr>
          <p:spPr>
            <a:xfrm>
              <a:off x="4876800" y="3602261"/>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F7FAD81C-DB98-41AA-B91D-DF659FD9A78C}"/>
                </a:ext>
              </a:extLst>
            </p:cNvPr>
            <p:cNvSpPr/>
            <p:nvPr/>
          </p:nvSpPr>
          <p:spPr>
            <a:xfrm>
              <a:off x="4876801" y="3565729"/>
              <a:ext cx="7137400" cy="75895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spcBef>
                  <a:spcPct val="0"/>
                </a:spcBef>
              </a:pPr>
              <a:r>
                <a:rPr lang="en-US" sz="2000" dirty="0">
                  <a:solidFill>
                    <a:schemeClr val="tx1"/>
                  </a:solidFill>
                </a:rPr>
                <a:t>Copy and move blobs from one container or storage account to another from the command line and in code</a:t>
              </a:r>
              <a:endParaRPr lang="en-IN" sz="2000" dirty="0">
                <a:solidFill>
                  <a:schemeClr val="tx1"/>
                </a:solidFill>
              </a:endParaRPr>
            </a:p>
          </p:txBody>
        </p:sp>
        <p:cxnSp>
          <p:nvCxnSpPr>
            <p:cNvPr id="36" name="Straight Connector 35">
              <a:extLst>
                <a:ext uri="{FF2B5EF4-FFF2-40B4-BE49-F238E27FC236}">
                  <a16:creationId xmlns:a16="http://schemas.microsoft.com/office/drawing/2014/main" id="{4BC39634-B1AD-4A63-A42E-A18F68BBD147}"/>
                </a:ext>
                <a:ext uri="{C183D7F6-B498-43B3-948B-1728B52AA6E4}">
                  <adec:decorative xmlns:adec="http://schemas.microsoft.com/office/drawing/2017/decorative" val="1"/>
                </a:ext>
              </a:extLst>
            </p:cNvPr>
            <p:cNvCxnSpPr>
              <a:cxnSpLocks/>
            </p:cNvCxnSpPr>
            <p:nvPr/>
          </p:nvCxnSpPr>
          <p:spPr>
            <a:xfrm>
              <a:off x="4876800" y="4374774"/>
              <a:ext cx="7121031"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CB2B84FB-B133-4DB1-BB8D-D6FF571CBCD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89197" y="2473000"/>
            <a:ext cx="1494645" cy="2173707"/>
          </a:xfrm>
          <a:prstGeom prst="rect">
            <a:avLst/>
          </a:prstGeom>
        </p:spPr>
      </p:pic>
    </p:spTree>
    <p:extLst>
      <p:ext uri="{BB962C8B-B14F-4D97-AF65-F5344CB8AC3E}">
        <p14:creationId xmlns:p14="http://schemas.microsoft.com/office/powerpoint/2010/main" val="168484560"/>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06: Module 07 Labs</a:t>
            </a:r>
          </a:p>
        </p:txBody>
      </p:sp>
      <p:pic>
        <p:nvPicPr>
          <p:cNvPr id="5" name="Picture 4" descr="Icon of a lab flask">
            <a:extLst>
              <a:ext uri="{FF2B5EF4-FFF2-40B4-BE49-F238E27FC236}">
                <a16:creationId xmlns:a16="http://schemas.microsoft.com/office/drawing/2014/main" id="{31BA8DA9-9114-4BC9-BC9C-69DB9B67D10D}"/>
              </a:ext>
            </a:extLst>
          </p:cNvPr>
          <p:cNvPicPr>
            <a:picLocks noChangeAspect="1"/>
          </p:cNvPicPr>
          <p:nvPr/>
        </p:nvPicPr>
        <p:blipFill>
          <a:blip r:embed="rId2"/>
          <a:stretch>
            <a:fillRect/>
          </a:stretch>
        </p:blipFill>
        <p:spPr>
          <a:xfrm>
            <a:off x="10473106" y="2802098"/>
            <a:ext cx="955995" cy="1390327"/>
          </a:xfrm>
          <a:prstGeom prst="rect">
            <a:avLst/>
          </a:prstGeom>
        </p:spPr>
      </p:pic>
    </p:spTree>
    <p:extLst>
      <p:ext uri="{BB962C8B-B14F-4D97-AF65-F5344CB8AC3E}">
        <p14:creationId xmlns:p14="http://schemas.microsoft.com/office/powerpoint/2010/main" val="2166021273"/>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a:t>Lab 07 – Manage Azure Storage</a:t>
            </a:r>
          </a:p>
        </p:txBody>
      </p:sp>
      <p:sp>
        <p:nvSpPr>
          <p:cNvPr id="4" name="Text Placeholder 2">
            <a:extLst>
              <a:ext uri="{FF2B5EF4-FFF2-40B4-BE49-F238E27FC236}">
                <a16:creationId xmlns:a16="http://schemas.microsoft.com/office/drawing/2014/main" id="{9C13E4EE-5375-4229-94F4-42070AD34BAF}"/>
              </a:ext>
            </a:extLst>
          </p:cNvPr>
          <p:cNvSpPr txBox="1">
            <a:spLocks/>
          </p:cNvSpPr>
          <p:nvPr/>
        </p:nvSpPr>
        <p:spPr>
          <a:xfrm>
            <a:off x="427038" y="1279213"/>
            <a:ext cx="11396662" cy="2000548"/>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spc="0" dirty="0">
                <a:solidFill>
                  <a:schemeClr val="tx2">
                    <a:lumMod val="50000"/>
                  </a:schemeClr>
                </a:solidFill>
                <a:cs typeface="Segoe UI Semilight"/>
              </a:rPr>
              <a:t>Lab scenario</a:t>
            </a:r>
          </a:p>
          <a:p>
            <a:r>
              <a:rPr lang="en-US" sz="1800" spc="0" dirty="0">
                <a:solidFill>
                  <a:schemeClr val="tx1"/>
                </a:solidFill>
                <a:latin typeface="+mn-lt"/>
                <a:cs typeface="Segoe UI Semilight"/>
              </a:rPr>
              <a:t>You need to evaluate the use of Azure Storage for storing files residing currently in on-premises data stores. While many of these files are not accessed frequently, there are some exceptions. You would like to minimize cost of storage by placing less frequently accessed files in lower-priced storage tiers. You also plan to explore different protection mechanisms that Azure Storage offers, including network access, authentication, authorization, and replication. Finally, you want to determine to what extent Azure Files service might be suitable for hosting your on-premises file shares</a:t>
            </a:r>
          </a:p>
        </p:txBody>
      </p:sp>
      <p:sp>
        <p:nvSpPr>
          <p:cNvPr id="5" name="Text Placeholder 2">
            <a:extLst>
              <a:ext uri="{FF2B5EF4-FFF2-40B4-BE49-F238E27FC236}">
                <a16:creationId xmlns:a16="http://schemas.microsoft.com/office/drawing/2014/main" id="{B5DDBD3C-F2AD-47ED-9C8E-580AD9B43B00}"/>
              </a:ext>
            </a:extLst>
          </p:cNvPr>
          <p:cNvSpPr txBox="1">
            <a:spLocks/>
          </p:cNvSpPr>
          <p:nvPr/>
        </p:nvSpPr>
        <p:spPr>
          <a:xfrm>
            <a:off x="427038" y="3427406"/>
            <a:ext cx="11582400" cy="338554"/>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spc="0" dirty="0">
                <a:solidFill>
                  <a:schemeClr val="tx2">
                    <a:lumMod val="50000"/>
                  </a:schemeClr>
                </a:solidFill>
                <a:cs typeface="Segoe UI Semilight"/>
              </a:rPr>
              <a:t>Objectives</a:t>
            </a:r>
          </a:p>
        </p:txBody>
      </p:sp>
      <p:sp>
        <p:nvSpPr>
          <p:cNvPr id="6" name="Rectangle 5">
            <a:extLst>
              <a:ext uri="{FF2B5EF4-FFF2-40B4-BE49-F238E27FC236}">
                <a16:creationId xmlns:a16="http://schemas.microsoft.com/office/drawing/2014/main" id="{827D4C44-80EE-42A1-8BC7-A61D6004FDAB}"/>
              </a:ext>
            </a:extLst>
          </p:cNvPr>
          <p:cNvSpPr/>
          <p:nvPr/>
        </p:nvSpPr>
        <p:spPr bwMode="auto">
          <a:xfrm>
            <a:off x="415924" y="3785881"/>
            <a:ext cx="3756430" cy="103247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1:</a:t>
            </a:r>
            <a:br>
              <a:rPr lang="en-US" dirty="0">
                <a:solidFill>
                  <a:schemeClr val="tx1"/>
                </a:solidFill>
                <a:cs typeface="Segoe UI Semilight"/>
              </a:rPr>
            </a:br>
            <a:r>
              <a:rPr lang="en-US" dirty="0">
                <a:solidFill>
                  <a:schemeClr val="tx1"/>
                </a:solidFill>
                <a:cs typeface="Segoe UI Semilight"/>
              </a:rPr>
              <a:t>Provision the lab environment</a:t>
            </a:r>
            <a:endParaRPr lang="en-US" dirty="0">
              <a:solidFill>
                <a:schemeClr val="tx1"/>
              </a:solidFill>
            </a:endParaRPr>
          </a:p>
        </p:txBody>
      </p:sp>
      <p:sp>
        <p:nvSpPr>
          <p:cNvPr id="7" name="Rectangle 6">
            <a:extLst>
              <a:ext uri="{FF2B5EF4-FFF2-40B4-BE49-F238E27FC236}">
                <a16:creationId xmlns:a16="http://schemas.microsoft.com/office/drawing/2014/main" id="{E183E60A-7F30-4F2C-AEAC-773BECF72580}"/>
              </a:ext>
            </a:extLst>
          </p:cNvPr>
          <p:cNvSpPr/>
          <p:nvPr/>
        </p:nvSpPr>
        <p:spPr bwMode="auto">
          <a:xfrm>
            <a:off x="4328909" y="3785881"/>
            <a:ext cx="3756430" cy="103247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2:</a:t>
            </a:r>
            <a:br>
              <a:rPr lang="en-US" dirty="0">
                <a:solidFill>
                  <a:schemeClr val="tx1"/>
                </a:solidFill>
                <a:cs typeface="Segoe UI Semilight"/>
              </a:rPr>
            </a:br>
            <a:r>
              <a:rPr lang="en-US" dirty="0">
                <a:solidFill>
                  <a:schemeClr val="tx1"/>
                </a:solidFill>
                <a:cs typeface="Segoe UI Semilight"/>
              </a:rPr>
              <a:t>Create and configure Azure storage accounts</a:t>
            </a:r>
            <a:endParaRPr lang="en-US" dirty="0">
              <a:solidFill>
                <a:schemeClr val="tx1"/>
              </a:solidFill>
            </a:endParaRPr>
          </a:p>
        </p:txBody>
      </p:sp>
      <p:sp>
        <p:nvSpPr>
          <p:cNvPr id="8" name="Rectangle 7">
            <a:extLst>
              <a:ext uri="{FF2B5EF4-FFF2-40B4-BE49-F238E27FC236}">
                <a16:creationId xmlns:a16="http://schemas.microsoft.com/office/drawing/2014/main" id="{4799EA97-2BB8-4774-95AB-6F101B94663C}"/>
              </a:ext>
            </a:extLst>
          </p:cNvPr>
          <p:cNvSpPr/>
          <p:nvPr/>
        </p:nvSpPr>
        <p:spPr bwMode="auto">
          <a:xfrm>
            <a:off x="8241895" y="3785881"/>
            <a:ext cx="3756430" cy="103247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3:</a:t>
            </a:r>
            <a:br>
              <a:rPr lang="en-US" dirty="0">
                <a:solidFill>
                  <a:schemeClr val="tx1"/>
                </a:solidFill>
                <a:cs typeface="Segoe UI Semilight"/>
              </a:rPr>
            </a:br>
            <a:r>
              <a:rPr lang="en-US" dirty="0">
                <a:solidFill>
                  <a:schemeClr val="tx1"/>
                </a:solidFill>
                <a:cs typeface="Segoe UI Semilight"/>
              </a:rPr>
              <a:t>Manage blob storage</a:t>
            </a:r>
            <a:endParaRPr lang="en-US" dirty="0">
              <a:solidFill>
                <a:schemeClr val="tx1"/>
              </a:solidFill>
            </a:endParaRPr>
          </a:p>
        </p:txBody>
      </p:sp>
      <p:sp>
        <p:nvSpPr>
          <p:cNvPr id="9" name="Rectangle 8">
            <a:extLst>
              <a:ext uri="{FF2B5EF4-FFF2-40B4-BE49-F238E27FC236}">
                <a16:creationId xmlns:a16="http://schemas.microsoft.com/office/drawing/2014/main" id="{5E02384B-9564-40CB-AA55-DCFEE8D017FC}"/>
              </a:ext>
            </a:extLst>
          </p:cNvPr>
          <p:cNvSpPr/>
          <p:nvPr/>
        </p:nvSpPr>
        <p:spPr bwMode="auto">
          <a:xfrm>
            <a:off x="415924" y="4920151"/>
            <a:ext cx="3756430" cy="103247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4:</a:t>
            </a:r>
            <a:br>
              <a:rPr lang="en-US" dirty="0">
                <a:solidFill>
                  <a:schemeClr val="tx1"/>
                </a:solidFill>
                <a:cs typeface="Segoe UI Semilight"/>
              </a:rPr>
            </a:br>
            <a:r>
              <a:rPr lang="en-US" dirty="0">
                <a:solidFill>
                  <a:schemeClr val="tx1"/>
                </a:solidFill>
                <a:cs typeface="Segoe UI Semilight"/>
              </a:rPr>
              <a:t>Manage authentication and authorization for Azure Storage</a:t>
            </a:r>
            <a:endParaRPr lang="en-US" dirty="0">
              <a:solidFill>
                <a:schemeClr val="tx1"/>
              </a:solidFill>
            </a:endParaRPr>
          </a:p>
        </p:txBody>
      </p:sp>
      <p:sp>
        <p:nvSpPr>
          <p:cNvPr id="10" name="Rectangle 9">
            <a:extLst>
              <a:ext uri="{FF2B5EF4-FFF2-40B4-BE49-F238E27FC236}">
                <a16:creationId xmlns:a16="http://schemas.microsoft.com/office/drawing/2014/main" id="{B566F9B9-915F-4285-8265-74E10868F72F}"/>
              </a:ext>
            </a:extLst>
          </p:cNvPr>
          <p:cNvSpPr/>
          <p:nvPr/>
        </p:nvSpPr>
        <p:spPr bwMode="auto">
          <a:xfrm>
            <a:off x="4328909" y="4920151"/>
            <a:ext cx="3756430" cy="103247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5:</a:t>
            </a:r>
            <a:br>
              <a:rPr lang="en-US" dirty="0">
                <a:solidFill>
                  <a:schemeClr val="tx1"/>
                </a:solidFill>
                <a:cs typeface="Segoe UI Semilight"/>
              </a:rPr>
            </a:br>
            <a:r>
              <a:rPr lang="en-US" dirty="0">
                <a:solidFill>
                  <a:schemeClr val="tx1"/>
                </a:solidFill>
                <a:cs typeface="Segoe UI Semilight"/>
              </a:rPr>
              <a:t>Create and configure an</a:t>
            </a:r>
            <a:br>
              <a:rPr lang="en-US" dirty="0">
                <a:solidFill>
                  <a:schemeClr val="tx1"/>
                </a:solidFill>
                <a:cs typeface="Segoe UI Semilight"/>
              </a:rPr>
            </a:br>
            <a:r>
              <a:rPr lang="en-US" dirty="0">
                <a:solidFill>
                  <a:schemeClr val="tx1"/>
                </a:solidFill>
                <a:cs typeface="Segoe UI Semilight"/>
              </a:rPr>
              <a:t>Azure Files shares</a:t>
            </a:r>
            <a:endParaRPr lang="en-US" dirty="0">
              <a:solidFill>
                <a:schemeClr val="tx1"/>
              </a:solidFill>
            </a:endParaRPr>
          </a:p>
        </p:txBody>
      </p:sp>
      <p:sp>
        <p:nvSpPr>
          <p:cNvPr id="11" name="Rectangle 10">
            <a:extLst>
              <a:ext uri="{FF2B5EF4-FFF2-40B4-BE49-F238E27FC236}">
                <a16:creationId xmlns:a16="http://schemas.microsoft.com/office/drawing/2014/main" id="{5AA9B3CB-DB2C-4BEC-9F1E-8EED5D02D3D3}"/>
              </a:ext>
            </a:extLst>
          </p:cNvPr>
          <p:cNvSpPr/>
          <p:nvPr/>
        </p:nvSpPr>
        <p:spPr bwMode="auto">
          <a:xfrm>
            <a:off x="8241895" y="4920151"/>
            <a:ext cx="3756430" cy="103247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dirty="0">
                <a:solidFill>
                  <a:schemeClr val="tx2">
                    <a:lumMod val="50000"/>
                  </a:schemeClr>
                </a:solidFill>
                <a:latin typeface="+mj-lt"/>
                <a:cs typeface="Segoe UI Semilight"/>
              </a:rPr>
              <a:t>Task 6:</a:t>
            </a:r>
            <a:br>
              <a:rPr lang="en-US" dirty="0">
                <a:solidFill>
                  <a:schemeClr val="tx1"/>
                </a:solidFill>
                <a:cs typeface="Segoe UI Semilight"/>
              </a:rPr>
            </a:br>
            <a:r>
              <a:rPr lang="en-US" dirty="0">
                <a:solidFill>
                  <a:schemeClr val="tx1"/>
                </a:solidFill>
                <a:cs typeface="Segoe UI Semilight"/>
              </a:rPr>
              <a:t>Manage network access for</a:t>
            </a:r>
            <a:br>
              <a:rPr lang="en-US" dirty="0">
                <a:solidFill>
                  <a:schemeClr val="tx1"/>
                </a:solidFill>
                <a:cs typeface="Segoe UI Semilight"/>
              </a:rPr>
            </a:br>
            <a:r>
              <a:rPr lang="en-US" dirty="0">
                <a:solidFill>
                  <a:schemeClr val="tx1"/>
                </a:solidFill>
                <a:cs typeface="Segoe UI Semilight"/>
              </a:rPr>
              <a:t>Azure Storage</a:t>
            </a:r>
            <a:endParaRPr lang="en-US" dirty="0">
              <a:solidFill>
                <a:schemeClr val="tx1"/>
              </a:solidFill>
            </a:endParaRPr>
          </a:p>
        </p:txBody>
      </p:sp>
      <p:sp>
        <p:nvSpPr>
          <p:cNvPr id="3" name="Text Placeholder 2">
            <a:extLst>
              <a:ext uri="{FF2B5EF4-FFF2-40B4-BE49-F238E27FC236}">
                <a16:creationId xmlns:a16="http://schemas.microsoft.com/office/drawing/2014/main" id="{3C6FA91B-B5D7-4A62-A476-60FDED896FBD}"/>
              </a:ext>
            </a:extLst>
          </p:cNvPr>
          <p:cNvSpPr txBox="1">
            <a:spLocks/>
          </p:cNvSpPr>
          <p:nvPr/>
        </p:nvSpPr>
        <p:spPr>
          <a:xfrm>
            <a:off x="8251931" y="612680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14" name="arrow_15">
            <a:extLst>
              <a:ext uri="{FF2B5EF4-FFF2-40B4-BE49-F238E27FC236}">
                <a16:creationId xmlns:a16="http://schemas.microsoft.com/office/drawing/2014/main" id="{80A7E096-3516-4F0A-A7C8-53F4ED7289A3}"/>
              </a:ext>
              <a:ext uri="{C183D7F6-B498-43B3-948B-1728B52AA6E4}">
                <adec:decorative xmlns:adec="http://schemas.microsoft.com/office/drawing/2017/decorative" val="1"/>
              </a:ext>
            </a:extLst>
          </p:cNvPr>
          <p:cNvSpPr>
            <a:spLocks noChangeAspect="1" noEditPoints="1"/>
          </p:cNvSpPr>
          <p:nvPr/>
        </p:nvSpPr>
        <p:spPr bwMode="auto">
          <a:xfrm>
            <a:off x="11784017" y="6137463"/>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1173144697"/>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15471-614A-4BF5-BFF4-3FA8D1141FA7}"/>
              </a:ext>
            </a:extLst>
          </p:cNvPr>
          <p:cNvSpPr>
            <a:spLocks noGrp="1"/>
          </p:cNvSpPr>
          <p:nvPr>
            <p:ph type="title"/>
          </p:nvPr>
        </p:nvSpPr>
        <p:spPr/>
        <p:txBody>
          <a:bodyPr/>
          <a:lstStyle/>
          <a:p>
            <a:r>
              <a:rPr lang="en-US" dirty="0"/>
              <a:t>Lab 07 – Architecture diagram</a:t>
            </a:r>
          </a:p>
        </p:txBody>
      </p:sp>
      <p:sp>
        <p:nvSpPr>
          <p:cNvPr id="38" name="Rectangle 37">
            <a:extLst>
              <a:ext uri="{FF2B5EF4-FFF2-40B4-BE49-F238E27FC236}">
                <a16:creationId xmlns:a16="http://schemas.microsoft.com/office/drawing/2014/main" id="{EEA6D3B6-D717-47CB-892F-59C906A9BFE2}"/>
              </a:ext>
              <a:ext uri="{C183D7F6-B498-43B3-948B-1728B52AA6E4}">
                <adec:decorative xmlns:adec="http://schemas.microsoft.com/office/drawing/2017/decorative" val="1"/>
              </a:ext>
            </a:extLst>
          </p:cNvPr>
          <p:cNvSpPr/>
          <p:nvPr/>
        </p:nvSpPr>
        <p:spPr bwMode="auto">
          <a:xfrm>
            <a:off x="427038" y="1192213"/>
            <a:ext cx="11582399"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grpSp>
        <p:nvGrpSpPr>
          <p:cNvPr id="119" name="Group 118" descr="Architecture diagram of the detailed lab steps. ">
            <a:extLst>
              <a:ext uri="{FF2B5EF4-FFF2-40B4-BE49-F238E27FC236}">
                <a16:creationId xmlns:a16="http://schemas.microsoft.com/office/drawing/2014/main" id="{9FEB5568-8138-4142-A408-888C85FD1E86}"/>
              </a:ext>
            </a:extLst>
          </p:cNvPr>
          <p:cNvGrpSpPr/>
          <p:nvPr/>
        </p:nvGrpSpPr>
        <p:grpSpPr>
          <a:xfrm>
            <a:off x="1159960" y="1388296"/>
            <a:ext cx="10116554" cy="4777365"/>
            <a:chOff x="628839" y="1486827"/>
            <a:chExt cx="10116554" cy="4777365"/>
          </a:xfrm>
        </p:grpSpPr>
        <p:sp>
          <p:nvSpPr>
            <p:cNvPr id="40" name="TextBox 39">
              <a:extLst>
                <a:ext uri="{FF2B5EF4-FFF2-40B4-BE49-F238E27FC236}">
                  <a16:creationId xmlns:a16="http://schemas.microsoft.com/office/drawing/2014/main" id="{2511F957-9732-48E2-9C4B-1E141594048D}"/>
                </a:ext>
              </a:extLst>
            </p:cNvPr>
            <p:cNvSpPr txBox="1"/>
            <p:nvPr/>
          </p:nvSpPr>
          <p:spPr>
            <a:xfrm>
              <a:off x="4863469" y="3317360"/>
              <a:ext cx="856478" cy="271554"/>
            </a:xfrm>
            <a:prstGeom prst="rect">
              <a:avLst/>
            </a:prstGeom>
            <a:noFill/>
          </p:spPr>
          <p:txBody>
            <a:bodyPr wrap="square">
              <a:spAutoFit/>
            </a:bodyPr>
            <a:lstStyle/>
            <a:p>
              <a:r>
                <a:rPr lang="fr-FR" sz="1176" b="1" dirty="0" err="1">
                  <a:solidFill>
                    <a:srgbClr val="0070C0"/>
                  </a:solidFill>
                </a:rPr>
                <a:t>Task</a:t>
              </a:r>
              <a:r>
                <a:rPr lang="fr-FR" sz="1176" b="1" dirty="0">
                  <a:solidFill>
                    <a:srgbClr val="0070C0"/>
                  </a:solidFill>
                </a:rPr>
                <a:t> 6</a:t>
              </a:r>
            </a:p>
          </p:txBody>
        </p:sp>
        <p:sp>
          <p:nvSpPr>
            <p:cNvPr id="39" name="Rectangle 38">
              <a:extLst>
                <a:ext uri="{FF2B5EF4-FFF2-40B4-BE49-F238E27FC236}">
                  <a16:creationId xmlns:a16="http://schemas.microsoft.com/office/drawing/2014/main" id="{B3D19EAA-8AC6-4FE7-8677-4F4EF54776A7}"/>
                </a:ext>
              </a:extLst>
            </p:cNvPr>
            <p:cNvSpPr/>
            <p:nvPr/>
          </p:nvSpPr>
          <p:spPr bwMode="auto">
            <a:xfrm>
              <a:off x="4494536" y="1486827"/>
              <a:ext cx="5006555" cy="477736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a:extLst>
                <a:ext uri="{FF2B5EF4-FFF2-40B4-BE49-F238E27FC236}">
                  <a16:creationId xmlns:a16="http://schemas.microsoft.com/office/drawing/2014/main" id="{1085DB86-53DC-4686-A30B-7ACA6E647F5B}"/>
                </a:ext>
              </a:extLst>
            </p:cNvPr>
            <p:cNvSpPr/>
            <p:nvPr/>
          </p:nvSpPr>
          <p:spPr bwMode="auto">
            <a:xfrm>
              <a:off x="4936356" y="3780111"/>
              <a:ext cx="1884477" cy="2316178"/>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a:extLst>
                <a:ext uri="{FF2B5EF4-FFF2-40B4-BE49-F238E27FC236}">
                  <a16:creationId xmlns:a16="http://schemas.microsoft.com/office/drawing/2014/main" id="{328F9C7D-4751-49E0-A46E-CB82BF502D77}"/>
                </a:ext>
              </a:extLst>
            </p:cNvPr>
            <p:cNvSpPr/>
            <p:nvPr/>
          </p:nvSpPr>
          <p:spPr bwMode="auto">
            <a:xfrm>
              <a:off x="7117723" y="3773360"/>
              <a:ext cx="1877073" cy="2316178"/>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a:extLst>
                <a:ext uri="{FF2B5EF4-FFF2-40B4-BE49-F238E27FC236}">
                  <a16:creationId xmlns:a16="http://schemas.microsoft.com/office/drawing/2014/main" id="{239A7BD3-E136-471D-9BF7-08037B2CA70A}"/>
                </a:ext>
              </a:extLst>
            </p:cNvPr>
            <p:cNvSpPr/>
            <p:nvPr/>
          </p:nvSpPr>
          <p:spPr bwMode="auto">
            <a:xfrm>
              <a:off x="641920" y="2312308"/>
              <a:ext cx="3655241" cy="325755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44" name="Graphic 3">
              <a:extLst>
                <a:ext uri="{FF2B5EF4-FFF2-40B4-BE49-F238E27FC236}">
                  <a16:creationId xmlns:a16="http://schemas.microsoft.com/office/drawing/2014/main" id="{1C905726-798E-4567-9E53-9DC4699CF6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301" y="3951763"/>
              <a:ext cx="403078" cy="403078"/>
            </a:xfrm>
            <a:prstGeom prst="rect">
              <a:avLst/>
            </a:prstGeom>
          </p:spPr>
        </p:pic>
        <p:sp>
          <p:nvSpPr>
            <p:cNvPr id="45" name="TextBox 5">
              <a:extLst>
                <a:ext uri="{FF2B5EF4-FFF2-40B4-BE49-F238E27FC236}">
                  <a16:creationId xmlns:a16="http://schemas.microsoft.com/office/drawing/2014/main" id="{EC09AFE5-C394-41C4-9EE6-29BA64651534}"/>
                </a:ext>
              </a:extLst>
            </p:cNvPr>
            <p:cNvSpPr txBox="1"/>
            <p:nvPr/>
          </p:nvSpPr>
          <p:spPr>
            <a:xfrm>
              <a:off x="1748750" y="4372746"/>
              <a:ext cx="1322180" cy="633625"/>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76" b="1" dirty="0"/>
                <a:t>az104-07-vm0</a:t>
              </a:r>
            </a:p>
            <a:p>
              <a:pPr algn="ctr"/>
              <a:r>
                <a:rPr lang="fr-FR" sz="1176" dirty="0"/>
                <a:t>10.70.0.4</a:t>
              </a:r>
            </a:p>
            <a:p>
              <a:pPr algn="ctr"/>
              <a:endParaRPr lang="fr-FR" sz="1176" b="1" dirty="0"/>
            </a:p>
          </p:txBody>
        </p:sp>
        <p:pic>
          <p:nvPicPr>
            <p:cNvPr id="46" name="Graphic 7">
              <a:extLst>
                <a:ext uri="{FF2B5EF4-FFF2-40B4-BE49-F238E27FC236}">
                  <a16:creationId xmlns:a16="http://schemas.microsoft.com/office/drawing/2014/main" id="{0D189908-B723-4A17-B767-160B151BD0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49865" y="3151423"/>
              <a:ext cx="412418" cy="412418"/>
            </a:xfrm>
            <a:prstGeom prst="rect">
              <a:avLst/>
            </a:prstGeom>
          </p:spPr>
        </p:pic>
        <p:sp>
          <p:nvSpPr>
            <p:cNvPr id="47" name="Rectangle 46">
              <a:extLst>
                <a:ext uri="{FF2B5EF4-FFF2-40B4-BE49-F238E27FC236}">
                  <a16:creationId xmlns:a16="http://schemas.microsoft.com/office/drawing/2014/main" id="{A818B31C-D340-469F-9D09-3635CA33D391}"/>
                </a:ext>
              </a:extLst>
            </p:cNvPr>
            <p:cNvSpPr/>
            <p:nvPr/>
          </p:nvSpPr>
          <p:spPr bwMode="auto">
            <a:xfrm>
              <a:off x="1249865" y="3574261"/>
              <a:ext cx="2289695" cy="1390072"/>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48" name="TextBox 11">
              <a:extLst>
                <a:ext uri="{FF2B5EF4-FFF2-40B4-BE49-F238E27FC236}">
                  <a16:creationId xmlns:a16="http://schemas.microsoft.com/office/drawing/2014/main" id="{243170F6-6441-4AFD-808F-E628806BA078}"/>
                </a:ext>
              </a:extLst>
            </p:cNvPr>
            <p:cNvSpPr txBox="1"/>
            <p:nvPr/>
          </p:nvSpPr>
          <p:spPr>
            <a:xfrm>
              <a:off x="1662283" y="3188046"/>
              <a:ext cx="2688259"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az104-05-vnet0 </a:t>
              </a:r>
              <a:r>
                <a:rPr lang="fr-FR" sz="1176" dirty="0"/>
                <a:t>10.70.0.0/22</a:t>
              </a:r>
            </a:p>
          </p:txBody>
        </p:sp>
        <p:sp>
          <p:nvSpPr>
            <p:cNvPr id="49" name="Rectangle 48">
              <a:extLst>
                <a:ext uri="{FF2B5EF4-FFF2-40B4-BE49-F238E27FC236}">
                  <a16:creationId xmlns:a16="http://schemas.microsoft.com/office/drawing/2014/main" id="{CD78E97C-3E6A-40C7-98C5-25905B5A9C45}"/>
                </a:ext>
              </a:extLst>
            </p:cNvPr>
            <p:cNvSpPr/>
            <p:nvPr/>
          </p:nvSpPr>
          <p:spPr bwMode="auto">
            <a:xfrm>
              <a:off x="1621229" y="3862845"/>
              <a:ext cx="1600692" cy="981237"/>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50" name="TextBox 15">
              <a:extLst>
                <a:ext uri="{FF2B5EF4-FFF2-40B4-BE49-F238E27FC236}">
                  <a16:creationId xmlns:a16="http://schemas.microsoft.com/office/drawing/2014/main" id="{F6CEBFCD-1038-4924-9DE6-053314BB307E}"/>
                </a:ext>
              </a:extLst>
            </p:cNvPr>
            <p:cNvSpPr txBox="1"/>
            <p:nvPr/>
          </p:nvSpPr>
          <p:spPr>
            <a:xfrm>
              <a:off x="1578541" y="3593592"/>
              <a:ext cx="1848143"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Subnet0 </a:t>
              </a:r>
              <a:r>
                <a:rPr lang="fr-FR" sz="1176" dirty="0"/>
                <a:t>10.70.0.0/24</a:t>
              </a:r>
            </a:p>
          </p:txBody>
        </p:sp>
        <p:sp>
          <p:nvSpPr>
            <p:cNvPr id="51" name="TextBox 17">
              <a:extLst>
                <a:ext uri="{FF2B5EF4-FFF2-40B4-BE49-F238E27FC236}">
                  <a16:creationId xmlns:a16="http://schemas.microsoft.com/office/drawing/2014/main" id="{4D78BF41-2D65-4CB1-8DE5-EB39141C4FD8}"/>
                </a:ext>
              </a:extLst>
            </p:cNvPr>
            <p:cNvSpPr txBox="1"/>
            <p:nvPr/>
          </p:nvSpPr>
          <p:spPr>
            <a:xfrm>
              <a:off x="1456074" y="2776132"/>
              <a:ext cx="1297732"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az104-07-rg0</a:t>
              </a:r>
            </a:p>
          </p:txBody>
        </p:sp>
        <p:sp>
          <p:nvSpPr>
            <p:cNvPr id="52" name="Rectangle 51">
              <a:extLst>
                <a:ext uri="{FF2B5EF4-FFF2-40B4-BE49-F238E27FC236}">
                  <a16:creationId xmlns:a16="http://schemas.microsoft.com/office/drawing/2014/main" id="{FE4DE29F-24E5-4273-8C96-7449015A1326}"/>
                </a:ext>
              </a:extLst>
            </p:cNvPr>
            <p:cNvSpPr/>
            <p:nvPr/>
          </p:nvSpPr>
          <p:spPr bwMode="auto">
            <a:xfrm>
              <a:off x="1083151" y="3119097"/>
              <a:ext cx="2773438" cy="206205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53" name="Graphic 21">
              <a:extLst>
                <a:ext uri="{FF2B5EF4-FFF2-40B4-BE49-F238E27FC236}">
                  <a16:creationId xmlns:a16="http://schemas.microsoft.com/office/drawing/2014/main" id="{D919099E-D20E-4F43-9C7F-4CE67020E37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83150" y="2723725"/>
              <a:ext cx="376369" cy="376369"/>
            </a:xfrm>
            <a:prstGeom prst="rect">
              <a:avLst/>
            </a:prstGeom>
          </p:spPr>
        </p:pic>
        <p:sp>
          <p:nvSpPr>
            <p:cNvPr id="54" name="TextBox 24">
              <a:extLst>
                <a:ext uri="{FF2B5EF4-FFF2-40B4-BE49-F238E27FC236}">
                  <a16:creationId xmlns:a16="http://schemas.microsoft.com/office/drawing/2014/main" id="{65BCA130-44E0-40BF-B947-A2DB3DA307AE}"/>
                </a:ext>
              </a:extLst>
            </p:cNvPr>
            <p:cNvSpPr txBox="1"/>
            <p:nvPr/>
          </p:nvSpPr>
          <p:spPr>
            <a:xfrm>
              <a:off x="5087039" y="1916935"/>
              <a:ext cx="1297732"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az104-07-rg1</a:t>
              </a:r>
            </a:p>
          </p:txBody>
        </p:sp>
        <p:sp>
          <p:nvSpPr>
            <p:cNvPr id="55" name="Rectangle 54">
              <a:extLst>
                <a:ext uri="{FF2B5EF4-FFF2-40B4-BE49-F238E27FC236}">
                  <a16:creationId xmlns:a16="http://schemas.microsoft.com/office/drawing/2014/main" id="{E21DD2FD-A8BE-4044-B6A2-F0BBC597D3DA}"/>
                </a:ext>
              </a:extLst>
            </p:cNvPr>
            <p:cNvSpPr/>
            <p:nvPr/>
          </p:nvSpPr>
          <p:spPr bwMode="auto">
            <a:xfrm>
              <a:off x="4695690" y="2259900"/>
              <a:ext cx="4445805" cy="3910651"/>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56" name="Graphic 26">
              <a:extLst>
                <a:ext uri="{FF2B5EF4-FFF2-40B4-BE49-F238E27FC236}">
                  <a16:creationId xmlns:a16="http://schemas.microsoft.com/office/drawing/2014/main" id="{A380D8A2-E37C-4102-8EB8-E2CE950E43E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714115" y="1864528"/>
              <a:ext cx="376369" cy="376369"/>
            </a:xfrm>
            <a:prstGeom prst="rect">
              <a:avLst/>
            </a:prstGeom>
          </p:spPr>
        </p:pic>
        <p:sp>
          <p:nvSpPr>
            <p:cNvPr id="57" name="TextBox 31">
              <a:extLst>
                <a:ext uri="{FF2B5EF4-FFF2-40B4-BE49-F238E27FC236}">
                  <a16:creationId xmlns:a16="http://schemas.microsoft.com/office/drawing/2014/main" id="{49AD9621-07C5-4863-85B0-8C5C64DCDA16}"/>
                </a:ext>
              </a:extLst>
            </p:cNvPr>
            <p:cNvSpPr txBox="1"/>
            <p:nvPr/>
          </p:nvSpPr>
          <p:spPr>
            <a:xfrm>
              <a:off x="628839" y="2300730"/>
              <a:ext cx="856478"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1</a:t>
              </a:r>
            </a:p>
          </p:txBody>
        </p:sp>
        <p:sp>
          <p:nvSpPr>
            <p:cNvPr id="58" name="TextBox 33">
              <a:extLst>
                <a:ext uri="{FF2B5EF4-FFF2-40B4-BE49-F238E27FC236}">
                  <a16:creationId xmlns:a16="http://schemas.microsoft.com/office/drawing/2014/main" id="{B6AD2B78-B690-4FD8-BACD-82F6D9E3D859}"/>
                </a:ext>
              </a:extLst>
            </p:cNvPr>
            <p:cNvSpPr txBox="1"/>
            <p:nvPr/>
          </p:nvSpPr>
          <p:spPr>
            <a:xfrm>
              <a:off x="4607644" y="1486827"/>
              <a:ext cx="856478"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2</a:t>
              </a:r>
            </a:p>
          </p:txBody>
        </p:sp>
        <p:pic>
          <p:nvPicPr>
            <p:cNvPr id="59" name="Graphic 35">
              <a:extLst>
                <a:ext uri="{FF2B5EF4-FFF2-40B4-BE49-F238E27FC236}">
                  <a16:creationId xmlns:a16="http://schemas.microsoft.com/office/drawing/2014/main" id="{72D26106-1811-4801-9A73-0E2A902F44D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746180" y="4271276"/>
              <a:ext cx="532118" cy="532118"/>
            </a:xfrm>
            <a:prstGeom prst="rect">
              <a:avLst/>
            </a:prstGeom>
          </p:spPr>
        </p:pic>
        <p:sp>
          <p:nvSpPr>
            <p:cNvPr id="62" name="TextBox 43">
              <a:extLst>
                <a:ext uri="{FF2B5EF4-FFF2-40B4-BE49-F238E27FC236}">
                  <a16:creationId xmlns:a16="http://schemas.microsoft.com/office/drawing/2014/main" id="{89AFC405-3EEA-419C-B223-F6F7498F1998}"/>
                </a:ext>
              </a:extLst>
            </p:cNvPr>
            <p:cNvSpPr txBox="1"/>
            <p:nvPr/>
          </p:nvSpPr>
          <p:spPr>
            <a:xfrm>
              <a:off x="7700353" y="5785549"/>
              <a:ext cx="897680"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LICENSE</a:t>
              </a:r>
            </a:p>
          </p:txBody>
        </p:sp>
        <p:cxnSp>
          <p:nvCxnSpPr>
            <p:cNvPr id="63" name="Straight Connector 62">
              <a:extLst>
                <a:ext uri="{FF2B5EF4-FFF2-40B4-BE49-F238E27FC236}">
                  <a16:creationId xmlns:a16="http://schemas.microsoft.com/office/drawing/2014/main" id="{ED067F6D-01CE-405A-A507-3D2C54966EE9}"/>
                </a:ext>
              </a:extLst>
            </p:cNvPr>
            <p:cNvCxnSpPr>
              <a:cxnSpLocks/>
            </p:cNvCxnSpPr>
            <p:nvPr/>
          </p:nvCxnSpPr>
          <p:spPr>
            <a:xfrm>
              <a:off x="8012239" y="5011053"/>
              <a:ext cx="1" cy="400284"/>
            </a:xfrm>
            <a:prstGeom prst="line">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4" name="TextBox 50">
              <a:extLst>
                <a:ext uri="{FF2B5EF4-FFF2-40B4-BE49-F238E27FC236}">
                  <a16:creationId xmlns:a16="http://schemas.microsoft.com/office/drawing/2014/main" id="{57FE7A9C-A79A-4890-8D91-05A6817AA5D3}"/>
                </a:ext>
              </a:extLst>
            </p:cNvPr>
            <p:cNvSpPr txBox="1"/>
            <p:nvPr/>
          </p:nvSpPr>
          <p:spPr>
            <a:xfrm>
              <a:off x="7061499" y="3775128"/>
              <a:ext cx="808121"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3</a:t>
              </a:r>
            </a:p>
          </p:txBody>
        </p:sp>
        <p:sp>
          <p:nvSpPr>
            <p:cNvPr id="66" name="TextBox 57">
              <a:extLst>
                <a:ext uri="{FF2B5EF4-FFF2-40B4-BE49-F238E27FC236}">
                  <a16:creationId xmlns:a16="http://schemas.microsoft.com/office/drawing/2014/main" id="{31E8CC46-0AED-4BB9-A028-C1BB2720767C}"/>
                </a:ext>
              </a:extLst>
            </p:cNvPr>
            <p:cNvSpPr txBox="1"/>
            <p:nvPr/>
          </p:nvSpPr>
          <p:spPr>
            <a:xfrm>
              <a:off x="5199267" y="4778811"/>
              <a:ext cx="1410375"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az104-07-share</a:t>
              </a:r>
            </a:p>
          </p:txBody>
        </p:sp>
        <p:cxnSp>
          <p:nvCxnSpPr>
            <p:cNvPr id="67" name="Straight Arrow Connector 66">
              <a:extLst>
                <a:ext uri="{FF2B5EF4-FFF2-40B4-BE49-F238E27FC236}">
                  <a16:creationId xmlns:a16="http://schemas.microsoft.com/office/drawing/2014/main" id="{3C474B5C-8385-4DBE-812A-2AA9EB75157D}"/>
                </a:ext>
              </a:extLst>
            </p:cNvPr>
            <p:cNvCxnSpPr>
              <a:cxnSpLocks/>
              <a:stCxn id="44" idx="3"/>
              <a:endCxn id="117" idx="1"/>
            </p:cNvCxnSpPr>
            <p:nvPr/>
          </p:nvCxnSpPr>
          <p:spPr>
            <a:xfrm>
              <a:off x="2611379" y="4153302"/>
              <a:ext cx="2900438" cy="37038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8" name="TextBox 66">
              <a:extLst>
                <a:ext uri="{FF2B5EF4-FFF2-40B4-BE49-F238E27FC236}">
                  <a16:creationId xmlns:a16="http://schemas.microsoft.com/office/drawing/2014/main" id="{A3A73DCF-A159-4917-925C-3B4F45782468}"/>
                </a:ext>
              </a:extLst>
            </p:cNvPr>
            <p:cNvSpPr txBox="1"/>
            <p:nvPr/>
          </p:nvSpPr>
          <p:spPr>
            <a:xfrm>
              <a:off x="4944105" y="3750083"/>
              <a:ext cx="1568286"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5</a:t>
              </a:r>
            </a:p>
          </p:txBody>
        </p:sp>
        <p:sp>
          <p:nvSpPr>
            <p:cNvPr id="69" name="Rectangle 68">
              <a:extLst>
                <a:ext uri="{FF2B5EF4-FFF2-40B4-BE49-F238E27FC236}">
                  <a16:creationId xmlns:a16="http://schemas.microsoft.com/office/drawing/2014/main" id="{0C15EBF1-7AFE-4CAD-85D6-3F937840993F}"/>
                </a:ext>
              </a:extLst>
            </p:cNvPr>
            <p:cNvSpPr/>
            <p:nvPr/>
          </p:nvSpPr>
          <p:spPr bwMode="auto">
            <a:xfrm>
              <a:off x="5722950" y="2354218"/>
              <a:ext cx="5022443" cy="1001880"/>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0" name="Graphic 23">
              <a:extLst>
                <a:ext uri="{FF2B5EF4-FFF2-40B4-BE49-F238E27FC236}">
                  <a16:creationId xmlns:a16="http://schemas.microsoft.com/office/drawing/2014/main" id="{03AB5735-5527-4E02-96D9-E4251430733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692069" y="2449004"/>
              <a:ext cx="532119" cy="532119"/>
            </a:xfrm>
            <a:prstGeom prst="rect">
              <a:avLst/>
            </a:prstGeom>
          </p:spPr>
        </p:pic>
        <p:sp>
          <p:nvSpPr>
            <p:cNvPr id="71" name="TextBox 27">
              <a:extLst>
                <a:ext uri="{FF2B5EF4-FFF2-40B4-BE49-F238E27FC236}">
                  <a16:creationId xmlns:a16="http://schemas.microsoft.com/office/drawing/2014/main" id="{42050269-04D1-4CED-9E71-3CE70A687885}"/>
                </a:ext>
              </a:extLst>
            </p:cNvPr>
            <p:cNvSpPr txBox="1"/>
            <p:nvPr/>
          </p:nvSpPr>
          <p:spPr>
            <a:xfrm>
              <a:off x="6254756" y="2902278"/>
              <a:ext cx="1410375"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Storage </a:t>
              </a:r>
              <a:r>
                <a:rPr lang="fr-FR" sz="1176" b="1" dirty="0" err="1"/>
                <a:t>account</a:t>
              </a:r>
              <a:endParaRPr lang="fr-FR" sz="1176" b="1" dirty="0"/>
            </a:p>
          </p:txBody>
        </p:sp>
        <p:pic>
          <p:nvPicPr>
            <p:cNvPr id="72" name="Picture 71">
              <a:extLst>
                <a:ext uri="{FF2B5EF4-FFF2-40B4-BE49-F238E27FC236}">
                  <a16:creationId xmlns:a16="http://schemas.microsoft.com/office/drawing/2014/main" id="{CBF00E52-0E14-4FC1-A7BE-40907B6D7687}"/>
                </a:ext>
              </a:extLst>
            </p:cNvPr>
            <p:cNvPicPr>
              <a:picLocks noChangeAspect="1"/>
            </p:cNvPicPr>
            <p:nvPr/>
          </p:nvPicPr>
          <p:blipFill>
            <a:blip r:embed="rId13"/>
            <a:stretch>
              <a:fillRect/>
            </a:stretch>
          </p:blipFill>
          <p:spPr>
            <a:xfrm>
              <a:off x="7257987" y="2568867"/>
              <a:ext cx="294502" cy="271554"/>
            </a:xfrm>
            <a:prstGeom prst="rect">
              <a:avLst/>
            </a:prstGeom>
          </p:spPr>
        </p:pic>
        <p:cxnSp>
          <p:nvCxnSpPr>
            <p:cNvPr id="73" name="Connector: Elbow 72">
              <a:extLst>
                <a:ext uri="{FF2B5EF4-FFF2-40B4-BE49-F238E27FC236}">
                  <a16:creationId xmlns:a16="http://schemas.microsoft.com/office/drawing/2014/main" id="{F9079357-FDF7-4C54-B0D2-98DE450A24B5}"/>
                </a:ext>
              </a:extLst>
            </p:cNvPr>
            <p:cNvCxnSpPr>
              <a:cxnSpLocks/>
              <a:stCxn id="71" idx="2"/>
              <a:endCxn id="59" idx="0"/>
            </p:cNvCxnSpPr>
            <p:nvPr/>
          </p:nvCxnSpPr>
          <p:spPr>
            <a:xfrm rot="16200000" flipH="1">
              <a:off x="6937369" y="3196406"/>
              <a:ext cx="1097444" cy="1052295"/>
            </a:xfrm>
            <a:prstGeom prst="bentConnector3">
              <a:avLst>
                <a:gd name="adj1" fmla="val 34956"/>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Connector: Elbow 73">
              <a:extLst>
                <a:ext uri="{FF2B5EF4-FFF2-40B4-BE49-F238E27FC236}">
                  <a16:creationId xmlns:a16="http://schemas.microsoft.com/office/drawing/2014/main" id="{331D2116-F402-4F5F-8A6E-CEEB04A3218A}"/>
                </a:ext>
              </a:extLst>
            </p:cNvPr>
            <p:cNvCxnSpPr>
              <a:cxnSpLocks/>
              <a:stCxn id="71" idx="2"/>
            </p:cNvCxnSpPr>
            <p:nvPr/>
          </p:nvCxnSpPr>
          <p:spPr>
            <a:xfrm rot="5400000">
              <a:off x="5768248" y="3174576"/>
              <a:ext cx="1192441" cy="1190953"/>
            </a:xfrm>
            <a:prstGeom prst="bentConnector3">
              <a:avLst>
                <a:gd name="adj1" fmla="val 32427"/>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5" name="TextBox 44">
              <a:extLst>
                <a:ext uri="{FF2B5EF4-FFF2-40B4-BE49-F238E27FC236}">
                  <a16:creationId xmlns:a16="http://schemas.microsoft.com/office/drawing/2014/main" id="{7F8CF1C2-0556-4593-BDBE-998C0BAD8720}"/>
                </a:ext>
              </a:extLst>
            </p:cNvPr>
            <p:cNvSpPr txBox="1"/>
            <p:nvPr/>
          </p:nvSpPr>
          <p:spPr>
            <a:xfrm>
              <a:off x="7850059" y="2344615"/>
              <a:ext cx="856478"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6</a:t>
              </a:r>
            </a:p>
          </p:txBody>
        </p:sp>
        <p:pic>
          <p:nvPicPr>
            <p:cNvPr id="76" name="Picture 75" descr="Deploy Edge without Desktop Icon – Mobile-First Cloud-First">
              <a:extLst>
                <a:ext uri="{FF2B5EF4-FFF2-40B4-BE49-F238E27FC236}">
                  <a16:creationId xmlns:a16="http://schemas.microsoft.com/office/drawing/2014/main" id="{72C59658-E2BF-4A3A-BF26-6FD319B9F192}"/>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619948" y="2833156"/>
              <a:ext cx="339447" cy="339447"/>
            </a:xfrm>
            <a:prstGeom prst="rect">
              <a:avLst/>
            </a:prstGeom>
            <a:noFill/>
            <a:extLst>
              <a:ext uri="{909E8E84-426E-40DD-AFC4-6F175D3DCCD1}">
                <a14:hiddenFill xmlns:a14="http://schemas.microsoft.com/office/drawing/2010/main">
                  <a:solidFill>
                    <a:srgbClr val="FFFFFF"/>
                  </a:solidFill>
                </a14:hiddenFill>
              </a:ext>
            </a:extLst>
          </p:spPr>
        </p:pic>
        <p:sp>
          <p:nvSpPr>
            <p:cNvPr id="77" name="TextBox 40">
              <a:extLst>
                <a:ext uri="{FF2B5EF4-FFF2-40B4-BE49-F238E27FC236}">
                  <a16:creationId xmlns:a16="http://schemas.microsoft.com/office/drawing/2014/main" id="{E565929A-1611-4C50-BC43-2E34705A15BC}"/>
                </a:ext>
              </a:extLst>
            </p:cNvPr>
            <p:cNvSpPr txBox="1"/>
            <p:nvPr/>
          </p:nvSpPr>
          <p:spPr>
            <a:xfrm>
              <a:off x="7491749" y="2546664"/>
              <a:ext cx="1410375" cy="454227"/>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76" b="1" dirty="0"/>
                <a:t>Storage </a:t>
              </a:r>
              <a:r>
                <a:rPr lang="fr-FR" sz="1176" b="1" dirty="0" err="1"/>
                <a:t>account</a:t>
              </a:r>
              <a:endParaRPr lang="fr-FR" sz="1176" b="1" dirty="0"/>
            </a:p>
            <a:p>
              <a:pPr algn="ctr"/>
              <a:r>
                <a:rPr lang="fr-FR" sz="1176" b="1" dirty="0"/>
                <a:t>Firewall </a:t>
              </a:r>
            </a:p>
          </p:txBody>
        </p:sp>
        <p:sp>
          <p:nvSpPr>
            <p:cNvPr id="79" name="TextBox 46">
              <a:extLst>
                <a:ext uri="{FF2B5EF4-FFF2-40B4-BE49-F238E27FC236}">
                  <a16:creationId xmlns:a16="http://schemas.microsoft.com/office/drawing/2014/main" id="{346C0299-A182-47E3-9A67-A8CD5613EBA8}"/>
                </a:ext>
              </a:extLst>
            </p:cNvPr>
            <p:cNvSpPr txBox="1"/>
            <p:nvPr/>
          </p:nvSpPr>
          <p:spPr>
            <a:xfrm>
              <a:off x="9076622" y="2389056"/>
              <a:ext cx="1410375" cy="454227"/>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76" b="1" dirty="0"/>
                <a:t>Browser </a:t>
              </a:r>
              <a:r>
                <a:rPr lang="fr-FR" sz="1176" b="1" dirty="0" err="1"/>
                <a:t>Private</a:t>
              </a:r>
              <a:r>
                <a:rPr lang="fr-FR" sz="1176" b="1" dirty="0"/>
                <a:t> </a:t>
              </a:r>
              <a:r>
                <a:rPr lang="fr-FR" sz="1176" b="1" dirty="0" err="1"/>
                <a:t>windows</a:t>
              </a:r>
              <a:r>
                <a:rPr lang="fr-FR" sz="1176" b="1" dirty="0"/>
                <a:t> </a:t>
              </a:r>
            </a:p>
          </p:txBody>
        </p:sp>
        <p:pic>
          <p:nvPicPr>
            <p:cNvPr id="61" name="Graphic 42" descr="Paper">
              <a:extLst>
                <a:ext uri="{FF2B5EF4-FFF2-40B4-BE49-F238E27FC236}">
                  <a16:creationId xmlns:a16="http://schemas.microsoft.com/office/drawing/2014/main" id="{23589B48-1C02-4731-8808-14E9A2CA493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761915" y="5229462"/>
              <a:ext cx="556472" cy="556472"/>
            </a:xfrm>
            <a:prstGeom prst="rect">
              <a:avLst/>
            </a:prstGeom>
          </p:spPr>
        </p:pic>
        <p:sp>
          <p:nvSpPr>
            <p:cNvPr id="60" name="TextBox 38">
              <a:extLst>
                <a:ext uri="{FF2B5EF4-FFF2-40B4-BE49-F238E27FC236}">
                  <a16:creationId xmlns:a16="http://schemas.microsoft.com/office/drawing/2014/main" id="{8792737D-73C1-486F-9298-D5CD4517F05A}"/>
                </a:ext>
              </a:extLst>
            </p:cNvPr>
            <p:cNvSpPr txBox="1"/>
            <p:nvPr/>
          </p:nvSpPr>
          <p:spPr>
            <a:xfrm>
              <a:off x="7269600" y="4739499"/>
              <a:ext cx="1568285" cy="271554"/>
            </a:xfrm>
            <a:prstGeom prst="rect">
              <a:avLst/>
            </a:prstGeom>
            <a:solidFill>
              <a:srgbClr val="D3D3D3"/>
            </a:solid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a:t>az104-07-container</a:t>
              </a:r>
            </a:p>
          </p:txBody>
        </p:sp>
        <p:cxnSp>
          <p:nvCxnSpPr>
            <p:cNvPr id="90" name="Connector: Elbow 89">
              <a:extLst>
                <a:ext uri="{FF2B5EF4-FFF2-40B4-BE49-F238E27FC236}">
                  <a16:creationId xmlns:a16="http://schemas.microsoft.com/office/drawing/2014/main" id="{101D6E85-1C3D-483E-B518-07E95D0B2CA8}"/>
                </a:ext>
              </a:extLst>
            </p:cNvPr>
            <p:cNvCxnSpPr>
              <a:cxnSpLocks/>
              <a:endCxn id="61" idx="3"/>
            </p:cNvCxnSpPr>
            <p:nvPr/>
          </p:nvCxnSpPr>
          <p:spPr>
            <a:xfrm rot="5400000">
              <a:off x="7909094" y="3622706"/>
              <a:ext cx="2294285" cy="1475698"/>
            </a:xfrm>
            <a:prstGeom prst="bentConnector2">
              <a:avLst/>
            </a:prstGeom>
            <a:ln>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sp>
          <p:nvSpPr>
            <p:cNvPr id="103" name="TextBox 50">
              <a:extLst>
                <a:ext uri="{FF2B5EF4-FFF2-40B4-BE49-F238E27FC236}">
                  <a16:creationId xmlns:a16="http://schemas.microsoft.com/office/drawing/2014/main" id="{EDFB8090-7A0E-4149-A989-401BEBA5CEF0}"/>
                </a:ext>
              </a:extLst>
            </p:cNvPr>
            <p:cNvSpPr txBox="1"/>
            <p:nvPr/>
          </p:nvSpPr>
          <p:spPr>
            <a:xfrm>
              <a:off x="9809751" y="4160344"/>
              <a:ext cx="808121" cy="271554"/>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76" b="1" dirty="0" err="1">
                  <a:solidFill>
                    <a:schemeClr val="tx2">
                      <a:lumMod val="50000"/>
                    </a:schemeClr>
                  </a:solidFill>
                </a:rPr>
                <a:t>Task</a:t>
              </a:r>
              <a:r>
                <a:rPr lang="fr-FR" sz="1176" b="1" dirty="0">
                  <a:solidFill>
                    <a:schemeClr val="tx2">
                      <a:lumMod val="50000"/>
                    </a:schemeClr>
                  </a:solidFill>
                </a:rPr>
                <a:t> 4</a:t>
              </a:r>
            </a:p>
          </p:txBody>
        </p:sp>
        <p:pic>
          <p:nvPicPr>
            <p:cNvPr id="117" name="Picture 116">
              <a:extLst>
                <a:ext uri="{FF2B5EF4-FFF2-40B4-BE49-F238E27FC236}">
                  <a16:creationId xmlns:a16="http://schemas.microsoft.com/office/drawing/2014/main" id="{E1294520-20BF-4B25-B8A2-15E55315F7F7}"/>
                </a:ext>
              </a:extLst>
            </p:cNvPr>
            <p:cNvPicPr>
              <a:picLocks noChangeAspect="1"/>
            </p:cNvPicPr>
            <p:nvPr/>
          </p:nvPicPr>
          <p:blipFill>
            <a:blip r:embed="rId17"/>
            <a:stretch>
              <a:fillRect/>
            </a:stretch>
          </p:blipFill>
          <p:spPr>
            <a:xfrm>
              <a:off x="5511817" y="4271276"/>
              <a:ext cx="514350" cy="504825"/>
            </a:xfrm>
            <a:prstGeom prst="rect">
              <a:avLst/>
            </a:prstGeom>
          </p:spPr>
        </p:pic>
      </p:grpSp>
    </p:spTree>
    <p:extLst>
      <p:ext uri="{BB962C8B-B14F-4D97-AF65-F5344CB8AC3E}">
        <p14:creationId xmlns:p14="http://schemas.microsoft.com/office/powerpoint/2010/main" val="2366117366"/>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33B51B-B498-4A04-B44C-4D3BB2E0BB80}"/>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60295307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3A8DC-7D85-43DE-962C-11EEECC7013A}"/>
              </a:ext>
            </a:extLst>
          </p:cNvPr>
          <p:cNvSpPr>
            <a:spLocks noGrp="1"/>
          </p:cNvSpPr>
          <p:nvPr>
            <p:ph type="title"/>
          </p:nvPr>
        </p:nvSpPr>
        <p:spPr/>
        <p:txBody>
          <a:bodyPr/>
          <a:lstStyle/>
          <a:p>
            <a:r>
              <a:rPr lang="en-US" dirty="0"/>
              <a:t>Explore Azure Storage Services </a:t>
            </a:r>
          </a:p>
        </p:txBody>
      </p:sp>
      <p:sp>
        <p:nvSpPr>
          <p:cNvPr id="3" name="Rectangle 2">
            <a:extLst>
              <a:ext uri="{FF2B5EF4-FFF2-40B4-BE49-F238E27FC236}">
                <a16:creationId xmlns:a16="http://schemas.microsoft.com/office/drawing/2014/main" id="{D47B29EB-3142-4345-AD8D-BC66B8836995}"/>
              </a:ext>
            </a:extLst>
          </p:cNvPr>
          <p:cNvSpPr/>
          <p:nvPr/>
        </p:nvSpPr>
        <p:spPr>
          <a:xfrm>
            <a:off x="418643" y="1169263"/>
            <a:ext cx="4924850" cy="1405315"/>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79285" tIns="134464" rIns="179285" bIns="134464" numCol="1" spcCol="1270" anchor="ctr" anchorCtr="0">
            <a:noAutofit/>
          </a:bodyPr>
          <a:lstStyle/>
          <a:p>
            <a:r>
              <a:rPr lang="en-US" sz="2157" dirty="0">
                <a:solidFill>
                  <a:schemeClr val="tx1"/>
                </a:solidFill>
                <a:latin typeface="+mj-lt"/>
                <a:cs typeface="Segoe UI Semilight"/>
              </a:rPr>
              <a:t>Azure Containers: </a:t>
            </a:r>
            <a:r>
              <a:rPr lang="en-US" sz="2157" dirty="0">
                <a:solidFill>
                  <a:schemeClr val="tx1"/>
                </a:solidFill>
              </a:rPr>
              <a:t>A massively scalable object store for</a:t>
            </a:r>
            <a:br>
              <a:rPr lang="en-US" sz="2157" dirty="0">
                <a:solidFill>
                  <a:schemeClr val="tx1"/>
                </a:solidFill>
              </a:rPr>
            </a:br>
            <a:r>
              <a:rPr lang="en-US" sz="2157" dirty="0">
                <a:solidFill>
                  <a:schemeClr val="tx1"/>
                </a:solidFill>
              </a:rPr>
              <a:t>text and binary data</a:t>
            </a:r>
          </a:p>
        </p:txBody>
      </p:sp>
      <p:sp>
        <p:nvSpPr>
          <p:cNvPr id="5" name="Rectangle 4">
            <a:extLst>
              <a:ext uri="{FF2B5EF4-FFF2-40B4-BE49-F238E27FC236}">
                <a16:creationId xmlns:a16="http://schemas.microsoft.com/office/drawing/2014/main" id="{B3E9460A-2567-4410-996C-AC53019384C2}"/>
              </a:ext>
            </a:extLst>
          </p:cNvPr>
          <p:cNvSpPr/>
          <p:nvPr/>
        </p:nvSpPr>
        <p:spPr>
          <a:xfrm>
            <a:off x="418643" y="2719935"/>
            <a:ext cx="4924849" cy="104124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79285" tIns="134464" rIns="179285" bIns="134464" numCol="1" spcCol="1270" anchor="ctr" anchorCtr="0">
            <a:noAutofit/>
          </a:bodyPr>
          <a:lstStyle/>
          <a:p>
            <a:r>
              <a:rPr lang="en-US" sz="2157" dirty="0">
                <a:solidFill>
                  <a:schemeClr val="tx1"/>
                </a:solidFill>
                <a:latin typeface="+mj-lt"/>
                <a:cs typeface="Segoe UI Semilight"/>
              </a:rPr>
              <a:t>Azure Tables: </a:t>
            </a:r>
            <a:r>
              <a:rPr lang="en-US" sz="2157" dirty="0">
                <a:solidFill>
                  <a:schemeClr val="tx1"/>
                </a:solidFill>
                <a:cs typeface="Segoe UI Semilight"/>
              </a:rPr>
              <a:t>Ideal for storing structured, non-relational data</a:t>
            </a:r>
          </a:p>
        </p:txBody>
      </p:sp>
      <p:sp>
        <p:nvSpPr>
          <p:cNvPr id="6" name="Rectangle 5">
            <a:extLst>
              <a:ext uri="{FF2B5EF4-FFF2-40B4-BE49-F238E27FC236}">
                <a16:creationId xmlns:a16="http://schemas.microsoft.com/office/drawing/2014/main" id="{B4E3BD49-0351-4760-A551-A5594A4A892E}"/>
              </a:ext>
            </a:extLst>
          </p:cNvPr>
          <p:cNvSpPr/>
          <p:nvPr/>
        </p:nvSpPr>
        <p:spPr>
          <a:xfrm>
            <a:off x="429538" y="3906541"/>
            <a:ext cx="4924848" cy="1041249"/>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79285" tIns="134464" rIns="179285" bIns="134464" numCol="1" spcCol="1270" anchor="ctr" anchorCtr="0">
            <a:noAutofit/>
          </a:bodyPr>
          <a:lstStyle/>
          <a:p>
            <a:r>
              <a:rPr lang="en-US" sz="2157" dirty="0">
                <a:solidFill>
                  <a:schemeClr val="tx1"/>
                </a:solidFill>
                <a:latin typeface="+mj-lt"/>
                <a:cs typeface="Segoe UI Semilight"/>
              </a:rPr>
              <a:t>Azure Queues:</a:t>
            </a:r>
            <a:r>
              <a:rPr lang="en-US" sz="2157" dirty="0">
                <a:solidFill>
                  <a:schemeClr val="tx1"/>
                </a:solidFill>
              </a:rPr>
              <a:t> A messaging store for reliable messaging between application components</a:t>
            </a:r>
          </a:p>
        </p:txBody>
      </p:sp>
      <p:sp>
        <p:nvSpPr>
          <p:cNvPr id="4" name="Rectangle 3">
            <a:extLst>
              <a:ext uri="{FF2B5EF4-FFF2-40B4-BE49-F238E27FC236}">
                <a16:creationId xmlns:a16="http://schemas.microsoft.com/office/drawing/2014/main" id="{660ACD2D-B5A6-4593-A7E4-A509DB6788AB}"/>
              </a:ext>
            </a:extLst>
          </p:cNvPr>
          <p:cNvSpPr/>
          <p:nvPr/>
        </p:nvSpPr>
        <p:spPr>
          <a:xfrm>
            <a:off x="429536" y="5095787"/>
            <a:ext cx="4924849" cy="1141388"/>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79285" tIns="134464" rIns="179285" bIns="134464" numCol="1" spcCol="1270" anchor="ctr" anchorCtr="0">
            <a:noAutofit/>
          </a:bodyPr>
          <a:lstStyle/>
          <a:p>
            <a:r>
              <a:rPr lang="en-US" sz="2157" dirty="0">
                <a:solidFill>
                  <a:schemeClr val="tx1"/>
                </a:solidFill>
                <a:latin typeface="+mj-lt"/>
                <a:cs typeface="Segoe UI Semilight"/>
              </a:rPr>
              <a:t>Azure Files: </a:t>
            </a:r>
            <a:r>
              <a:rPr lang="en-US" sz="2157" dirty="0">
                <a:solidFill>
                  <a:schemeClr val="tx1"/>
                </a:solidFill>
              </a:rPr>
              <a:t>Managed file shares for cloud or on-premises deployments</a:t>
            </a:r>
          </a:p>
        </p:txBody>
      </p:sp>
      <p:pic>
        <p:nvPicPr>
          <p:cNvPr id="18" name="Picture 17" descr="A resource group contains a storage account with containers, tables, queues, files, blobs, entities, messages, and directories. ">
            <a:extLst>
              <a:ext uri="{FF2B5EF4-FFF2-40B4-BE49-F238E27FC236}">
                <a16:creationId xmlns:a16="http://schemas.microsoft.com/office/drawing/2014/main" id="{05EBE329-BFD9-4E4F-8907-1E9725A5D4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2547" y="1753090"/>
            <a:ext cx="6418972" cy="3691544"/>
          </a:xfrm>
          <a:prstGeom prst="rect">
            <a:avLst/>
          </a:prstGeom>
        </p:spPr>
      </p:pic>
      <p:sp>
        <p:nvSpPr>
          <p:cNvPr id="20" name="Rectangle 19">
            <a:extLst>
              <a:ext uri="{FF2B5EF4-FFF2-40B4-BE49-F238E27FC236}">
                <a16:creationId xmlns:a16="http://schemas.microsoft.com/office/drawing/2014/main" id="{C7746D54-9DCE-42B5-9941-82694108A8C4}"/>
              </a:ext>
              <a:ext uri="{C183D7F6-B498-43B3-948B-1728B52AA6E4}">
                <adec:decorative xmlns:adec="http://schemas.microsoft.com/office/drawing/2017/decorative" val="1"/>
              </a:ext>
            </a:extLst>
          </p:cNvPr>
          <p:cNvSpPr/>
          <p:nvPr/>
        </p:nvSpPr>
        <p:spPr bwMode="auto">
          <a:xfrm>
            <a:off x="5590466" y="1192213"/>
            <a:ext cx="6703134" cy="5044961"/>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28166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6521B-8ABE-4268-A82D-7695AAF02440}"/>
              </a:ext>
            </a:extLst>
          </p:cNvPr>
          <p:cNvSpPr>
            <a:spLocks noGrp="1"/>
          </p:cNvSpPr>
          <p:nvPr>
            <p:ph type="title"/>
          </p:nvPr>
        </p:nvSpPr>
        <p:spPr/>
        <p:txBody>
          <a:bodyPr/>
          <a:lstStyle/>
          <a:p>
            <a:r>
              <a:rPr lang="en-US" dirty="0"/>
              <a:t>Determine Storage Account Kinds</a:t>
            </a:r>
          </a:p>
        </p:txBody>
      </p:sp>
      <p:graphicFrame>
        <p:nvGraphicFramePr>
          <p:cNvPr id="7" name="Table 6">
            <a:extLst>
              <a:ext uri="{FF2B5EF4-FFF2-40B4-BE49-F238E27FC236}">
                <a16:creationId xmlns:a16="http://schemas.microsoft.com/office/drawing/2014/main" id="{29473BDD-26B3-4FB0-8364-A49E871A0A29}"/>
              </a:ext>
            </a:extLst>
          </p:cNvPr>
          <p:cNvGraphicFramePr>
            <a:graphicFrameLocks noGrp="1"/>
          </p:cNvGraphicFramePr>
          <p:nvPr>
            <p:extLst>
              <p:ext uri="{D42A27DB-BD31-4B8C-83A1-F6EECF244321}">
                <p14:modId xmlns:p14="http://schemas.microsoft.com/office/powerpoint/2010/main" val="3307860289"/>
              </p:ext>
            </p:extLst>
          </p:nvPr>
        </p:nvGraphicFramePr>
        <p:xfrm>
          <a:off x="465138" y="1414916"/>
          <a:ext cx="11283040" cy="3619956"/>
        </p:xfrm>
        <a:graphic>
          <a:graphicData uri="http://schemas.openxmlformats.org/drawingml/2006/table">
            <a:tbl>
              <a:tblPr firstRow="1">
                <a:tableStyleId>{2D5ABB26-0587-4C30-8999-92F81FD0307C}</a:tableStyleId>
              </a:tblPr>
              <a:tblGrid>
                <a:gridCol w="3351720">
                  <a:extLst>
                    <a:ext uri="{9D8B030D-6E8A-4147-A177-3AD203B41FA5}">
                      <a16:colId xmlns:a16="http://schemas.microsoft.com/office/drawing/2014/main" val="565760015"/>
                    </a:ext>
                  </a:extLst>
                </a:gridCol>
                <a:gridCol w="7931320">
                  <a:extLst>
                    <a:ext uri="{9D8B030D-6E8A-4147-A177-3AD203B41FA5}">
                      <a16:colId xmlns:a16="http://schemas.microsoft.com/office/drawing/2014/main" val="67243231"/>
                    </a:ext>
                  </a:extLst>
                </a:gridCol>
              </a:tblGrid>
              <a:tr h="463510">
                <a:tc>
                  <a:txBody>
                    <a:bodyPr/>
                    <a:lstStyle/>
                    <a:p>
                      <a:pPr algn="ctr"/>
                      <a:r>
                        <a:rPr lang="en-US" sz="2000" b="0" dirty="0">
                          <a:solidFill>
                            <a:schemeClr val="bg1"/>
                          </a:solidFill>
                          <a:effectLst/>
                          <a:latin typeface="+mj-lt"/>
                        </a:rPr>
                        <a:t>Storage Account</a:t>
                      </a:r>
                    </a:p>
                  </a:txBody>
                  <a:tcPr marL="137160" marR="137160" marT="91440" marB="9144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algn="l"/>
                      <a:r>
                        <a:rPr lang="en-US" sz="2000" dirty="0">
                          <a:solidFill>
                            <a:schemeClr val="bg1"/>
                          </a:solidFill>
                          <a:effectLst/>
                          <a:latin typeface="+mj-lt"/>
                        </a:rPr>
                        <a:t>Recommended usage</a:t>
                      </a:r>
                      <a:endParaRPr lang="en-US" sz="2000" b="0" dirty="0">
                        <a:solidFill>
                          <a:schemeClr val="bg1"/>
                        </a:solidFill>
                        <a:effectLst/>
                        <a:latin typeface="+mj-lt"/>
                      </a:endParaRPr>
                    </a:p>
                  </a:txBody>
                  <a:tcPr marL="137160" marR="137160" marT="91440" marB="9144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1917331877"/>
                  </a:ext>
                </a:extLst>
              </a:tr>
              <a:tr h="783069">
                <a:tc>
                  <a:txBody>
                    <a:bodyPr/>
                    <a:lstStyle/>
                    <a:p>
                      <a:pPr algn="l"/>
                      <a:r>
                        <a:rPr lang="en-US" sz="1800" dirty="0">
                          <a:solidFill>
                            <a:schemeClr val="tx1"/>
                          </a:solidFill>
                          <a:effectLst/>
                        </a:rPr>
                        <a:t>Standard general-purpose v2</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l"/>
                      <a:r>
                        <a:rPr lang="en-US" sz="1800" dirty="0">
                          <a:solidFill>
                            <a:schemeClr val="tx1"/>
                          </a:solidFill>
                          <a:effectLst/>
                        </a:rPr>
                        <a:t>Most scenarios including Blob, File, Queue, Table, and Data Lake Storage.</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61086412"/>
                  </a:ext>
                </a:extLst>
              </a:tr>
              <a:tr h="783069">
                <a:tc>
                  <a:txBody>
                    <a:bodyPr/>
                    <a:lstStyle/>
                    <a:p>
                      <a:pPr algn="l"/>
                      <a:r>
                        <a:rPr lang="en-US" sz="1800" dirty="0">
                          <a:solidFill>
                            <a:schemeClr val="tx1"/>
                          </a:solidFill>
                          <a:effectLst/>
                        </a:rPr>
                        <a:t>Premium block blobs</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l"/>
                      <a:r>
                        <a:rPr lang="en-US" sz="1800" dirty="0">
                          <a:solidFill>
                            <a:schemeClr val="tx1"/>
                          </a:solidFill>
                          <a:effectLst/>
                        </a:rPr>
                        <a:t>Block blob scenarios with high transactions rates, or scenarios that use smaller objects or require consistently low storage latency.</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47334802"/>
                  </a:ext>
                </a:extLst>
              </a:tr>
              <a:tr h="783069">
                <a:tc>
                  <a:txBody>
                    <a:bodyPr/>
                    <a:lstStyle/>
                    <a:p>
                      <a:pPr algn="l"/>
                      <a:r>
                        <a:rPr lang="en-US" sz="1800" dirty="0">
                          <a:solidFill>
                            <a:schemeClr val="tx1"/>
                          </a:solidFill>
                          <a:effectLst/>
                        </a:rPr>
                        <a:t>Premium file shares</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l"/>
                      <a:r>
                        <a:rPr lang="en-US" sz="1800" dirty="0">
                          <a:solidFill>
                            <a:schemeClr val="tx1"/>
                          </a:solidFill>
                          <a:effectLst/>
                        </a:rPr>
                        <a:t>Enterprise or high-performance file share applications.</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619226042"/>
                  </a:ext>
                </a:extLst>
              </a:tr>
              <a:tr h="783069">
                <a:tc>
                  <a:txBody>
                    <a:bodyPr/>
                    <a:lstStyle/>
                    <a:p>
                      <a:pPr algn="l"/>
                      <a:r>
                        <a:rPr lang="en-US" sz="1800" dirty="0">
                          <a:solidFill>
                            <a:schemeClr val="tx1"/>
                          </a:solidFill>
                          <a:effectLst/>
                        </a:rPr>
                        <a:t>Premium page blobs</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l"/>
                      <a:r>
                        <a:rPr lang="en-US" sz="1800" dirty="0">
                          <a:solidFill>
                            <a:schemeClr val="tx1"/>
                          </a:solidFill>
                          <a:effectLst/>
                        </a:rPr>
                        <a:t>Premium high-performance page blob scenarios.</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879097423"/>
                  </a:ext>
                </a:extLst>
              </a:tr>
            </a:tbl>
          </a:graphicData>
        </a:graphic>
      </p:graphicFrame>
      <p:sp>
        <p:nvSpPr>
          <p:cNvPr id="6" name="Rectangle 5">
            <a:extLst>
              <a:ext uri="{FF2B5EF4-FFF2-40B4-BE49-F238E27FC236}">
                <a16:creationId xmlns:a16="http://schemas.microsoft.com/office/drawing/2014/main" id="{19BE8B3D-6AD0-4CAC-B3A0-962B2D84CEBC}"/>
              </a:ext>
            </a:extLst>
          </p:cNvPr>
          <p:cNvSpPr/>
          <p:nvPr/>
        </p:nvSpPr>
        <p:spPr bwMode="auto">
          <a:xfrm>
            <a:off x="427037" y="5670247"/>
            <a:ext cx="786384" cy="69149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IN" sz="4800" b="1" dirty="0">
                <a:solidFill>
                  <a:srgbClr val="007E39"/>
                </a:solidFill>
                <a:ea typeface="Segoe UI" pitchFamily="34" charset="0"/>
                <a:cs typeface="Segoe UI" pitchFamily="34" charset="0"/>
                <a:sym typeface="Wingdings" panose="05000000000000000000" pitchFamily="2" charset="2"/>
              </a:rPr>
              <a:t></a:t>
            </a:r>
            <a:endParaRPr lang="en-US" sz="4800" b="1" dirty="0">
              <a:solidFill>
                <a:srgbClr val="007E39"/>
              </a:solidFill>
              <a:ea typeface="Segoe UI" pitchFamily="34" charset="0"/>
              <a:cs typeface="Segoe UI" pitchFamily="34" charset="0"/>
            </a:endParaRPr>
          </a:p>
        </p:txBody>
      </p:sp>
      <p:sp>
        <p:nvSpPr>
          <p:cNvPr id="10" name="Freeform: Shape 9">
            <a:extLst>
              <a:ext uri="{FF2B5EF4-FFF2-40B4-BE49-F238E27FC236}">
                <a16:creationId xmlns:a16="http://schemas.microsoft.com/office/drawing/2014/main" id="{76153CAD-A657-4246-A9EE-71A8BC75034C}"/>
              </a:ext>
            </a:extLst>
          </p:cNvPr>
          <p:cNvSpPr/>
          <p:nvPr/>
        </p:nvSpPr>
        <p:spPr bwMode="auto">
          <a:xfrm>
            <a:off x="-1" y="5670248"/>
            <a:ext cx="12436475" cy="691498"/>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a:solidFill>
                  <a:schemeClr val="tx1"/>
                </a:solidFill>
                <a:latin typeface="+mj-lt"/>
                <a:cs typeface="Segoe UI Semibold" panose="020B0702040204020203" pitchFamily="34" charset="0"/>
              </a:rPr>
              <a:t>All storage accounts are encrypted using Storage Service Encryption (SSE) for data at rest</a:t>
            </a:r>
          </a:p>
        </p:txBody>
      </p:sp>
    </p:spTree>
    <p:extLst>
      <p:ext uri="{BB962C8B-B14F-4D97-AF65-F5344CB8AC3E}">
        <p14:creationId xmlns:p14="http://schemas.microsoft.com/office/powerpoint/2010/main" val="134959753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68136B78-4C6D-4B19-AB77-9AF26568D313}"/>
              </a:ext>
            </a:extLst>
          </p:cNvPr>
          <p:cNvSpPr>
            <a:spLocks noGrp="1"/>
          </p:cNvSpPr>
          <p:nvPr>
            <p:ph type="title"/>
          </p:nvPr>
        </p:nvSpPr>
        <p:spPr/>
        <p:txBody>
          <a:bodyPr/>
          <a:lstStyle/>
          <a:p>
            <a:r>
              <a:rPr lang="en-US" sz="2800" dirty="0"/>
              <a:t>Determine Replication Strategies (1 of 2)</a:t>
            </a:r>
          </a:p>
        </p:txBody>
      </p:sp>
      <p:sp>
        <p:nvSpPr>
          <p:cNvPr id="4" name="Rectangle 3">
            <a:extLst>
              <a:ext uri="{FF2B5EF4-FFF2-40B4-BE49-F238E27FC236}">
                <a16:creationId xmlns:a16="http://schemas.microsoft.com/office/drawing/2014/main" id="{FD4E110A-8573-4099-B67E-487931949E82}"/>
              </a:ext>
            </a:extLst>
          </p:cNvPr>
          <p:cNvSpPr/>
          <p:nvPr/>
        </p:nvSpPr>
        <p:spPr bwMode="auto">
          <a:xfrm>
            <a:off x="23213" y="3936652"/>
            <a:ext cx="2970548" cy="25524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54" tIns="146283" rIns="182854" bIns="146283"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3" fontAlgn="base">
              <a:spcBef>
                <a:spcPct val="0"/>
              </a:spcBef>
              <a:spcAft>
                <a:spcPts val="600"/>
              </a:spcAft>
              <a:defRPr/>
            </a:pPr>
            <a:r>
              <a:rPr lang="en-US" sz="1836" dirty="0">
                <a:solidFill>
                  <a:schemeClr val="accent1">
                    <a:lumMod val="50000"/>
                  </a:schemeClr>
                </a:solidFill>
                <a:latin typeface="Segoe UI Semibold" panose="020B0702040204020203" pitchFamily="34" charset="0"/>
                <a:ea typeface="Segoe UI" pitchFamily="34" charset="0"/>
                <a:cs typeface="Segoe UI Semibold" panose="020B0702040204020203" pitchFamily="34" charset="0"/>
              </a:rPr>
              <a:t>LRS</a:t>
            </a:r>
            <a:endParaRPr lang="en-US" dirty="0">
              <a:gradFill>
                <a:gsLst>
                  <a:gs pos="0">
                    <a:srgbClr val="FFFFFF"/>
                  </a:gs>
                  <a:gs pos="100000">
                    <a:srgbClr val="FFFFFF"/>
                  </a:gs>
                </a:gsLst>
                <a:lin ang="5400000" scaled="0"/>
              </a:gradFill>
              <a:latin typeface="Segoe UI Semilight"/>
              <a:ea typeface="Segoe UI" pitchFamily="34" charset="0"/>
              <a:cs typeface="Segoe UI" pitchFamily="34" charset="0"/>
            </a:endParaRP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Three replicas, one region</a:t>
            </a: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Protects against disk, node, rack failures</a:t>
            </a: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Write is acknowledged when all replicas are committed</a:t>
            </a: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Superior to dual-parity RAID</a:t>
            </a:r>
          </a:p>
          <a:p>
            <a:pPr defTabSz="932293" fontAlgn="base">
              <a:spcBef>
                <a:spcPct val="0"/>
              </a:spcBef>
              <a:spcAft>
                <a:spcPct val="0"/>
              </a:spcAft>
              <a:defRPr/>
            </a:pPr>
            <a:endParaRPr lang="en-US" sz="1599"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41" name="Rectangle 40">
            <a:extLst>
              <a:ext uri="{FF2B5EF4-FFF2-40B4-BE49-F238E27FC236}">
                <a16:creationId xmlns:a16="http://schemas.microsoft.com/office/drawing/2014/main" id="{48D10DF9-8798-4F25-9B04-1ADDDEF5A8C3}"/>
              </a:ext>
            </a:extLst>
          </p:cNvPr>
          <p:cNvSpPr/>
          <p:nvPr/>
        </p:nvSpPr>
        <p:spPr bwMode="auto">
          <a:xfrm>
            <a:off x="2887580" y="3952981"/>
            <a:ext cx="2850704" cy="25524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54" tIns="146283" rIns="182854" bIns="146283"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3" fontAlgn="base">
              <a:spcBef>
                <a:spcPct val="0"/>
              </a:spcBef>
              <a:spcAft>
                <a:spcPts val="600"/>
              </a:spcAft>
              <a:defRPr/>
            </a:pPr>
            <a:r>
              <a:rPr lang="en-US" sz="1836" dirty="0">
                <a:solidFill>
                  <a:schemeClr val="accent1">
                    <a:lumMod val="50000"/>
                  </a:schemeClr>
                </a:solidFill>
                <a:latin typeface="Segoe UI Semibold" panose="020B0702040204020203" pitchFamily="34" charset="0"/>
                <a:ea typeface="Segoe UI" pitchFamily="34" charset="0"/>
                <a:cs typeface="Segoe UI Semibold" panose="020B0702040204020203" pitchFamily="34" charset="0"/>
              </a:rPr>
              <a:t>ZRS</a:t>
            </a:r>
            <a:endParaRPr lang="en-US" dirty="0">
              <a:gradFill>
                <a:gsLst>
                  <a:gs pos="0">
                    <a:srgbClr val="FFFFFF"/>
                  </a:gs>
                  <a:gs pos="100000">
                    <a:srgbClr val="FFFFFF"/>
                  </a:gs>
                </a:gsLst>
                <a:lin ang="5400000" scaled="0"/>
              </a:gradFill>
              <a:latin typeface="Segoe UI Semilight"/>
              <a:ea typeface="Segoe UI" pitchFamily="34" charset="0"/>
              <a:cs typeface="Segoe UI" pitchFamily="34" charset="0"/>
            </a:endParaRP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Three replicas, three zones, one region</a:t>
            </a: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Protects against disk, node, rack, and zone failures</a:t>
            </a: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Synchronous writes to all three zones</a:t>
            </a:r>
          </a:p>
          <a:p>
            <a:pPr defTabSz="932293" fontAlgn="base">
              <a:spcBef>
                <a:spcPct val="0"/>
              </a:spcBef>
              <a:spcAft>
                <a:spcPct val="0"/>
              </a:spcAft>
              <a:defRPr/>
            </a:pPr>
            <a:endParaRPr lang="en-US" sz="1599"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2" name="Rectangle 11">
            <a:extLst>
              <a:ext uri="{FF2B5EF4-FFF2-40B4-BE49-F238E27FC236}">
                <a16:creationId xmlns:a16="http://schemas.microsoft.com/office/drawing/2014/main" id="{0A0D0FC9-C3C3-42EC-91F3-84256B768264}"/>
              </a:ext>
            </a:extLst>
          </p:cNvPr>
          <p:cNvSpPr/>
          <p:nvPr/>
        </p:nvSpPr>
        <p:spPr bwMode="auto">
          <a:xfrm>
            <a:off x="5895976" y="3977702"/>
            <a:ext cx="3070537" cy="25524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54" tIns="146283" rIns="182854" bIns="146283"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563">
              <a:spcAft>
                <a:spcPts val="600"/>
              </a:spcAft>
              <a:defRPr/>
            </a:pPr>
            <a:r>
              <a:rPr lang="en-US" sz="1632" dirty="0">
                <a:solidFill>
                  <a:schemeClr val="accent1">
                    <a:lumMod val="50000"/>
                  </a:schemeClr>
                </a:solidFill>
                <a:latin typeface="Segoe UI Semibold" panose="020B0702040204020203" pitchFamily="34" charset="0"/>
                <a:cs typeface="Segoe UI Semibold" panose="020B0702040204020203" pitchFamily="34" charset="0"/>
              </a:rPr>
              <a:t>GRS</a:t>
            </a:r>
          </a:p>
          <a:p>
            <a:pPr marL="291436" indent="-291436" defTabSz="932563">
              <a:spcAft>
                <a:spcPts val="612"/>
              </a:spcAft>
              <a:buFont typeface="Arial" panose="020B0604020202020204" pitchFamily="34" charset="0"/>
              <a:buChar char="•"/>
              <a:defRPr/>
            </a:pPr>
            <a:r>
              <a:rPr lang="en-US" sz="1428" dirty="0">
                <a:solidFill>
                  <a:srgbClr val="2F2F2F"/>
                </a:solidFill>
                <a:latin typeface="Segoe UI" panose="020B0502040204020203" pitchFamily="34" charset="0"/>
                <a:cs typeface="Segoe UI" panose="020B0502040204020203" pitchFamily="34" charset="0"/>
              </a:rPr>
              <a:t>Six replicas, two regions (three per region)</a:t>
            </a:r>
          </a:p>
          <a:p>
            <a:pPr marL="291436" indent="-291436" defTabSz="932563">
              <a:spcAft>
                <a:spcPts val="612"/>
              </a:spcAft>
              <a:buFont typeface="Arial" panose="020B0604020202020204" pitchFamily="34" charset="0"/>
              <a:buChar char="•"/>
              <a:defRPr/>
            </a:pPr>
            <a:r>
              <a:rPr lang="en-US" sz="1428" dirty="0">
                <a:solidFill>
                  <a:srgbClr val="2F2F2F"/>
                </a:solidFill>
                <a:latin typeface="Segoe UI" panose="020B0502040204020203" pitchFamily="34" charset="0"/>
                <a:cs typeface="Segoe UI" panose="020B0502040204020203" pitchFamily="34" charset="0"/>
              </a:rPr>
              <a:t>Protects against major regional disasters</a:t>
            </a:r>
          </a:p>
          <a:p>
            <a:pPr marL="291436" indent="-291436" defTabSz="932563">
              <a:spcAft>
                <a:spcPts val="612"/>
              </a:spcAft>
              <a:buFont typeface="Arial" panose="020B0604020202020204" pitchFamily="34" charset="0"/>
              <a:buChar char="•"/>
              <a:defRPr/>
            </a:pPr>
            <a:r>
              <a:rPr lang="en-US" sz="1428" dirty="0">
                <a:solidFill>
                  <a:srgbClr val="2F2F2F"/>
                </a:solidFill>
                <a:latin typeface="Segoe UI" panose="020B0502040204020203" pitchFamily="34" charset="0"/>
                <a:cs typeface="Segoe UI" panose="020B0502040204020203" pitchFamily="34" charset="0"/>
              </a:rPr>
              <a:t>Asynchronous copy to secondary</a:t>
            </a:r>
          </a:p>
          <a:p>
            <a:pPr marL="285695" indent="-285695" defTabSz="932563">
              <a:buFont typeface="Arial" panose="020B0604020202020204" pitchFamily="34" charset="0"/>
              <a:buChar char="•"/>
              <a:defRPr/>
            </a:pPr>
            <a:endParaRPr lang="en-US" sz="1428" dirty="0">
              <a:solidFill>
                <a:srgbClr val="2F2F2F"/>
              </a:solidFill>
              <a:latin typeface="Segoe UI Semilight"/>
            </a:endParaRPr>
          </a:p>
          <a:p>
            <a:pPr defTabSz="932563">
              <a:lnSpc>
                <a:spcPct val="90000"/>
              </a:lnSpc>
              <a:spcAft>
                <a:spcPts val="600"/>
              </a:spcAft>
              <a:defRPr/>
            </a:pPr>
            <a:endParaRPr lang="en-US" dirty="0">
              <a:solidFill>
                <a:srgbClr val="FFFFFF"/>
              </a:solidFill>
              <a:latin typeface="Segoe UI Semilight"/>
            </a:endParaRPr>
          </a:p>
          <a:p>
            <a:pPr defTabSz="932563">
              <a:lnSpc>
                <a:spcPct val="90000"/>
              </a:lnSpc>
              <a:spcAft>
                <a:spcPts val="600"/>
              </a:spcAft>
              <a:defRPr/>
            </a:pPr>
            <a:endParaRPr lang="en-US" dirty="0">
              <a:solidFill>
                <a:srgbClr val="FFFFFF"/>
              </a:solidFill>
              <a:latin typeface="Segoe UI Semilight"/>
            </a:endParaRPr>
          </a:p>
        </p:txBody>
      </p:sp>
      <p:sp>
        <p:nvSpPr>
          <p:cNvPr id="48" name="Rectangle 47">
            <a:extLst>
              <a:ext uri="{FF2B5EF4-FFF2-40B4-BE49-F238E27FC236}">
                <a16:creationId xmlns:a16="http://schemas.microsoft.com/office/drawing/2014/main" id="{21B3E5DA-84AA-4B4C-ACB6-2F82677A83E9}"/>
              </a:ext>
            </a:extLst>
          </p:cNvPr>
          <p:cNvSpPr/>
          <p:nvPr/>
        </p:nvSpPr>
        <p:spPr bwMode="auto">
          <a:xfrm>
            <a:off x="8966513" y="3977702"/>
            <a:ext cx="3203054" cy="25524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54" tIns="146283" rIns="182854" bIns="146283"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563">
              <a:spcAft>
                <a:spcPts val="600"/>
              </a:spcAft>
              <a:defRPr/>
            </a:pPr>
            <a:r>
              <a:rPr lang="en-US" sz="1632" dirty="0">
                <a:solidFill>
                  <a:schemeClr val="accent1">
                    <a:lumMod val="50000"/>
                  </a:schemeClr>
                </a:solidFill>
                <a:latin typeface="Segoe UI Semibold" panose="020B0702040204020203" pitchFamily="34" charset="0"/>
                <a:cs typeface="Segoe UI Semibold" panose="020B0702040204020203" pitchFamily="34" charset="0"/>
              </a:rPr>
              <a:t>RA-GRS</a:t>
            </a:r>
            <a:endParaRPr lang="en-US" dirty="0">
              <a:solidFill>
                <a:srgbClr val="FFFFFF"/>
              </a:solidFill>
              <a:latin typeface="Segoe UI Semilight"/>
            </a:endParaRP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GRS + read access to secondary</a:t>
            </a: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Separate secondary endpoint</a:t>
            </a:r>
          </a:p>
          <a:p>
            <a:pPr marL="291436" indent="-291436" defTabSz="932293" fontAlgn="base">
              <a:spcBef>
                <a:spcPct val="0"/>
              </a:spcBef>
              <a:spcAft>
                <a:spcPts val="612"/>
              </a:spcAft>
              <a:buFont typeface="Arial" panose="020B0604020202020204" pitchFamily="34" charset="0"/>
              <a:buChar char="•"/>
              <a:defRPr/>
            </a:pPr>
            <a:r>
              <a:rPr lang="en-US" sz="1428" dirty="0">
                <a:solidFill>
                  <a:srgbClr val="2F2F2F"/>
                </a:solidFill>
                <a:latin typeface="Segoe UI" panose="020B0502040204020203" pitchFamily="34" charset="0"/>
                <a:ea typeface="Segoe UI" panose="020B0502040204020203" pitchFamily="34" charset="0"/>
                <a:cs typeface="Segoe UI" panose="020B0502040204020203" pitchFamily="34" charset="0"/>
              </a:rPr>
              <a:t>Recovery point objective (RPO) delay to secondary can be queried</a:t>
            </a:r>
            <a:endParaRPr lang="en-US" sz="1428" dirty="0">
              <a:solidFill>
                <a:srgbClr val="2F2F2F"/>
              </a:solidFill>
              <a:latin typeface="Segoe UI Semilight"/>
            </a:endParaRPr>
          </a:p>
          <a:p>
            <a:pPr defTabSz="932563">
              <a:lnSpc>
                <a:spcPct val="90000"/>
              </a:lnSpc>
              <a:spcAft>
                <a:spcPts val="600"/>
              </a:spcAft>
              <a:defRPr/>
            </a:pPr>
            <a:endParaRPr lang="en-US" dirty="0">
              <a:solidFill>
                <a:srgbClr val="FFFFFF"/>
              </a:solidFill>
              <a:latin typeface="Segoe UI Semilight"/>
            </a:endParaRPr>
          </a:p>
          <a:p>
            <a:pPr defTabSz="932563">
              <a:lnSpc>
                <a:spcPct val="90000"/>
              </a:lnSpc>
              <a:spcAft>
                <a:spcPts val="600"/>
              </a:spcAft>
              <a:defRPr/>
            </a:pPr>
            <a:endParaRPr lang="en-US" dirty="0">
              <a:solidFill>
                <a:srgbClr val="FFFFFF"/>
              </a:solidFill>
              <a:latin typeface="Segoe UI Semilight"/>
            </a:endParaRPr>
          </a:p>
        </p:txBody>
      </p:sp>
      <p:grpSp>
        <p:nvGrpSpPr>
          <p:cNvPr id="73" name="Group 72">
            <a:extLst>
              <a:ext uri="{FF2B5EF4-FFF2-40B4-BE49-F238E27FC236}">
                <a16:creationId xmlns:a16="http://schemas.microsoft.com/office/drawing/2014/main" id="{19490555-67E3-4CBF-8C68-841058217530}"/>
              </a:ext>
              <a:ext uri="{C183D7F6-B498-43B3-948B-1728B52AA6E4}">
                <adec:decorative xmlns:adec="http://schemas.microsoft.com/office/drawing/2017/decorative" val="1"/>
              </a:ext>
            </a:extLst>
          </p:cNvPr>
          <p:cNvGrpSpPr/>
          <p:nvPr/>
        </p:nvGrpSpPr>
        <p:grpSpPr>
          <a:xfrm>
            <a:off x="3577364" y="1752136"/>
            <a:ext cx="1478006" cy="1723178"/>
            <a:chOff x="3577364" y="1752136"/>
            <a:chExt cx="1478006" cy="1723178"/>
          </a:xfrm>
        </p:grpSpPr>
        <p:cxnSp>
          <p:nvCxnSpPr>
            <p:cNvPr id="29" name="Straight Arrow Connector 28">
              <a:extLst>
                <a:ext uri="{FF2B5EF4-FFF2-40B4-BE49-F238E27FC236}">
                  <a16:creationId xmlns:a16="http://schemas.microsoft.com/office/drawing/2014/main" id="{330F8381-DFEF-419D-BF63-D6668620FF73}"/>
                </a:ext>
              </a:extLst>
            </p:cNvPr>
            <p:cNvCxnSpPr>
              <a:cxnSpLocks/>
            </p:cNvCxnSpPr>
            <p:nvPr/>
          </p:nvCxnSpPr>
          <p:spPr>
            <a:xfrm>
              <a:off x="4312932" y="1752136"/>
              <a:ext cx="0" cy="474532"/>
            </a:xfrm>
            <a:prstGeom prst="straightConnector1">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7ACBB2D-DFB5-4837-B5D7-122B2CE8F6C5}"/>
                </a:ext>
              </a:extLst>
            </p:cNvPr>
            <p:cNvCxnSpPr>
              <a:cxnSpLocks/>
            </p:cNvCxnSpPr>
            <p:nvPr/>
          </p:nvCxnSpPr>
          <p:spPr>
            <a:xfrm flipH="1">
              <a:off x="3752870" y="1898337"/>
              <a:ext cx="452472" cy="896108"/>
            </a:xfrm>
            <a:prstGeom prst="straightConnector1">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E3341885-A8E7-4FED-B2D0-6D362795CEB1}"/>
                </a:ext>
              </a:extLst>
            </p:cNvPr>
            <p:cNvCxnSpPr>
              <a:cxnSpLocks/>
            </p:cNvCxnSpPr>
            <p:nvPr/>
          </p:nvCxnSpPr>
          <p:spPr>
            <a:xfrm>
              <a:off x="4421745" y="1898337"/>
              <a:ext cx="413137" cy="910047"/>
            </a:xfrm>
            <a:prstGeom prst="straightConnector1">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7" name="Database_EFC7" title="Icon of a cylinder">
              <a:extLst>
                <a:ext uri="{FF2B5EF4-FFF2-40B4-BE49-F238E27FC236}">
                  <a16:creationId xmlns:a16="http://schemas.microsoft.com/office/drawing/2014/main" id="{6BD37084-7B03-4360-8B49-0EEA5BFCED42}"/>
                </a:ext>
              </a:extLst>
            </p:cNvPr>
            <p:cNvSpPr>
              <a:spLocks noChangeAspect="1" noEditPoints="1"/>
            </p:cNvSpPr>
            <p:nvPr/>
          </p:nvSpPr>
          <p:spPr bwMode="auto">
            <a:xfrm>
              <a:off x="3577364" y="2924150"/>
              <a:ext cx="398424" cy="54026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ctr" anchorCtr="0" compatLnSpc="1">
              <a:prstTxWarp prst="textNoShape">
                <a:avLst/>
              </a:prstTxWarp>
            </a:bodyPr>
            <a:lstStyle/>
            <a:p>
              <a:pPr defTabSz="932597">
                <a:lnSpc>
                  <a:spcPct val="150000"/>
                </a:lnSpc>
                <a:defRPr/>
              </a:pPr>
              <a:r>
                <a:rPr lang="en-US" sz="1400" b="1" dirty="0">
                  <a:solidFill>
                    <a:srgbClr val="2F2F2F"/>
                  </a:solidFill>
                  <a:latin typeface="Segoe UI"/>
                </a:rPr>
                <a:t>Z2</a:t>
              </a:r>
            </a:p>
          </p:txBody>
        </p:sp>
        <p:sp>
          <p:nvSpPr>
            <p:cNvPr id="69" name="Database_EFC7" title="Icon of a cylinder">
              <a:extLst>
                <a:ext uri="{FF2B5EF4-FFF2-40B4-BE49-F238E27FC236}">
                  <a16:creationId xmlns:a16="http://schemas.microsoft.com/office/drawing/2014/main" id="{F4AEF71C-DDF0-451F-921A-36A905A3A143}"/>
                </a:ext>
              </a:extLst>
            </p:cNvPr>
            <p:cNvSpPr>
              <a:spLocks noChangeAspect="1" noEditPoints="1"/>
            </p:cNvSpPr>
            <p:nvPr/>
          </p:nvSpPr>
          <p:spPr bwMode="auto">
            <a:xfrm>
              <a:off x="4656946" y="2935049"/>
              <a:ext cx="398424" cy="54026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ctr" anchorCtr="0" compatLnSpc="1">
              <a:prstTxWarp prst="textNoShape">
                <a:avLst/>
              </a:prstTxWarp>
            </a:bodyPr>
            <a:lstStyle/>
            <a:p>
              <a:pPr defTabSz="932597">
                <a:lnSpc>
                  <a:spcPct val="150000"/>
                </a:lnSpc>
                <a:defRPr/>
              </a:pPr>
              <a:r>
                <a:rPr lang="en-US" sz="1400" b="1" dirty="0">
                  <a:solidFill>
                    <a:srgbClr val="2F2F2F"/>
                  </a:solidFill>
                  <a:latin typeface="Segoe UI"/>
                </a:rPr>
                <a:t>Z3</a:t>
              </a:r>
            </a:p>
          </p:txBody>
        </p:sp>
        <p:sp>
          <p:nvSpPr>
            <p:cNvPr id="71" name="Database_EFC7" title="Icon of a cylinder">
              <a:extLst>
                <a:ext uri="{FF2B5EF4-FFF2-40B4-BE49-F238E27FC236}">
                  <a16:creationId xmlns:a16="http://schemas.microsoft.com/office/drawing/2014/main" id="{1F535F18-FF6C-4912-A13E-9A80E0B2BB13}"/>
                </a:ext>
              </a:extLst>
            </p:cNvPr>
            <p:cNvSpPr>
              <a:spLocks noChangeAspect="1" noEditPoints="1"/>
            </p:cNvSpPr>
            <p:nvPr/>
          </p:nvSpPr>
          <p:spPr bwMode="auto">
            <a:xfrm>
              <a:off x="4103698" y="2323661"/>
              <a:ext cx="398424" cy="54026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ctr" anchorCtr="0" compatLnSpc="1">
              <a:prstTxWarp prst="textNoShape">
                <a:avLst/>
              </a:prstTxWarp>
            </a:bodyPr>
            <a:lstStyle/>
            <a:p>
              <a:pPr defTabSz="932597">
                <a:lnSpc>
                  <a:spcPct val="150000"/>
                </a:lnSpc>
                <a:defRPr/>
              </a:pPr>
              <a:r>
                <a:rPr lang="en-US" sz="1400" b="1" dirty="0">
                  <a:solidFill>
                    <a:srgbClr val="2F2F2F"/>
                  </a:solidFill>
                  <a:latin typeface="Segoe UI"/>
                </a:rPr>
                <a:t>Z1</a:t>
              </a:r>
            </a:p>
          </p:txBody>
        </p:sp>
      </p:grpSp>
      <p:grpSp>
        <p:nvGrpSpPr>
          <p:cNvPr id="74" name="Group 73">
            <a:extLst>
              <a:ext uri="{FF2B5EF4-FFF2-40B4-BE49-F238E27FC236}">
                <a16:creationId xmlns:a16="http://schemas.microsoft.com/office/drawing/2014/main" id="{AD2F9267-FB75-4E40-9EFA-A738EA5C8B01}"/>
              </a:ext>
              <a:ext uri="{C183D7F6-B498-43B3-948B-1728B52AA6E4}">
                <adec:decorative xmlns:adec="http://schemas.microsoft.com/office/drawing/2017/decorative" val="1"/>
              </a:ext>
            </a:extLst>
          </p:cNvPr>
          <p:cNvGrpSpPr/>
          <p:nvPr/>
        </p:nvGrpSpPr>
        <p:grpSpPr>
          <a:xfrm>
            <a:off x="6305157" y="1952189"/>
            <a:ext cx="2577506" cy="1956476"/>
            <a:chOff x="6305157" y="1952189"/>
            <a:chExt cx="2577506" cy="1956476"/>
          </a:xfrm>
        </p:grpSpPr>
        <p:sp>
          <p:nvSpPr>
            <p:cNvPr id="13" name="Rectangle 12">
              <a:extLst>
                <a:ext uri="{FF2B5EF4-FFF2-40B4-BE49-F238E27FC236}">
                  <a16:creationId xmlns:a16="http://schemas.microsoft.com/office/drawing/2014/main" id="{E2CC7B60-55E6-4A2A-86C7-2D13D867FBE1}"/>
                </a:ext>
              </a:extLst>
            </p:cNvPr>
            <p:cNvSpPr>
              <a:spLocks noChangeAspect="1"/>
            </p:cNvSpPr>
            <p:nvPr/>
          </p:nvSpPr>
          <p:spPr bwMode="auto">
            <a:xfrm>
              <a:off x="6382176" y="2531003"/>
              <a:ext cx="1066649" cy="1013317"/>
            </a:xfrm>
            <a:prstGeom prst="rect">
              <a:avLst/>
            </a:prstGeom>
            <a:no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a:solidFill>
                  <a:schemeClr val="accent1">
                    <a:lumMod val="50000"/>
                  </a:schemeClr>
                </a:solidFill>
                <a:latin typeface="Segoe UI Semilight"/>
                <a:ea typeface="Segoe UI" pitchFamily="34" charset="0"/>
                <a:cs typeface="Segoe UI" pitchFamily="34" charset="0"/>
              </a:endParaRPr>
            </a:p>
          </p:txBody>
        </p:sp>
        <p:sp>
          <p:nvSpPr>
            <p:cNvPr id="14" name="TextBox 13">
              <a:extLst>
                <a:ext uri="{FF2B5EF4-FFF2-40B4-BE49-F238E27FC236}">
                  <a16:creationId xmlns:a16="http://schemas.microsoft.com/office/drawing/2014/main" id="{B3CA7A34-D154-4F87-9CA5-DAA2AB70D0EC}"/>
                </a:ext>
              </a:extLst>
            </p:cNvPr>
            <p:cNvSpPr txBox="1"/>
            <p:nvPr/>
          </p:nvSpPr>
          <p:spPr>
            <a:xfrm>
              <a:off x="6581071" y="2021463"/>
              <a:ext cx="1725869" cy="489322"/>
            </a:xfrm>
            <a:prstGeom prst="rect">
              <a:avLst/>
            </a:prstGeom>
            <a:noFill/>
            <a:ln>
              <a:noFill/>
            </a:ln>
          </p:spPr>
          <p:txBody>
            <a:bodyPr wrap="none" lIns="182854" tIns="146283" rIns="182854" bIns="146283" rtlCol="0">
              <a:spAutoFit/>
            </a:bodyPr>
            <a:lstStyle/>
            <a:p>
              <a:pPr defTabSz="932563">
                <a:lnSpc>
                  <a:spcPct val="90000"/>
                </a:lnSpc>
                <a:spcAft>
                  <a:spcPts val="600"/>
                </a:spcAft>
                <a:defRPr/>
              </a:pPr>
              <a:r>
                <a:rPr lang="en-US" sz="1400" dirty="0">
                  <a:solidFill>
                    <a:schemeClr val="accent1">
                      <a:lumMod val="50000"/>
                    </a:schemeClr>
                  </a:solidFill>
                </a:rPr>
                <a:t>Typically, &gt;300mi</a:t>
              </a:r>
            </a:p>
          </p:txBody>
        </p:sp>
        <p:sp>
          <p:nvSpPr>
            <p:cNvPr id="15" name="TextBox 14">
              <a:extLst>
                <a:ext uri="{FF2B5EF4-FFF2-40B4-BE49-F238E27FC236}">
                  <a16:creationId xmlns:a16="http://schemas.microsoft.com/office/drawing/2014/main" id="{DA1B1187-4FC6-4DC4-95D9-C01D2A06C875}"/>
                </a:ext>
              </a:extLst>
            </p:cNvPr>
            <p:cNvSpPr txBox="1"/>
            <p:nvPr/>
          </p:nvSpPr>
          <p:spPr>
            <a:xfrm>
              <a:off x="7062922" y="2723042"/>
              <a:ext cx="832548" cy="489322"/>
            </a:xfrm>
            <a:prstGeom prst="rect">
              <a:avLst/>
            </a:prstGeom>
            <a:solidFill>
              <a:srgbClr val="FFFFFF"/>
            </a:solidFill>
            <a:ln>
              <a:noFill/>
            </a:ln>
          </p:spPr>
          <p:txBody>
            <a:bodyPr wrap="none" lIns="182854" tIns="146283" rIns="182854" bIns="146283" rtlCol="0">
              <a:spAutoFit/>
            </a:bodyPr>
            <a:lstStyle/>
            <a:p>
              <a:pPr defTabSz="932563">
                <a:lnSpc>
                  <a:spcPct val="90000"/>
                </a:lnSpc>
                <a:spcAft>
                  <a:spcPts val="600"/>
                </a:spcAft>
                <a:defRPr/>
              </a:pPr>
              <a:r>
                <a:rPr lang="en-US" sz="1400" dirty="0">
                  <a:solidFill>
                    <a:schemeClr val="accent1">
                      <a:lumMod val="50000"/>
                    </a:schemeClr>
                  </a:solidFill>
                </a:rPr>
                <a:t>Async</a:t>
              </a:r>
            </a:p>
          </p:txBody>
        </p:sp>
        <p:sp>
          <p:nvSpPr>
            <p:cNvPr id="16" name="TextBox 15">
              <a:extLst>
                <a:ext uri="{FF2B5EF4-FFF2-40B4-BE49-F238E27FC236}">
                  <a16:creationId xmlns:a16="http://schemas.microsoft.com/office/drawing/2014/main" id="{43DBF20F-D8F3-440E-8283-D6BB1635E9D0}"/>
                </a:ext>
              </a:extLst>
            </p:cNvPr>
            <p:cNvSpPr txBox="1"/>
            <p:nvPr/>
          </p:nvSpPr>
          <p:spPr>
            <a:xfrm>
              <a:off x="6305157" y="3419343"/>
              <a:ext cx="977587" cy="489322"/>
            </a:xfrm>
            <a:prstGeom prst="rect">
              <a:avLst/>
            </a:prstGeom>
            <a:noFill/>
            <a:ln>
              <a:noFill/>
            </a:ln>
          </p:spPr>
          <p:txBody>
            <a:bodyPr wrap="none" lIns="182854" tIns="146283" rIns="182854" bIns="146283" rtlCol="0">
              <a:spAutoFit/>
            </a:bodyPr>
            <a:lstStyle/>
            <a:p>
              <a:pPr defTabSz="932563">
                <a:lnSpc>
                  <a:spcPct val="90000"/>
                </a:lnSpc>
                <a:spcAft>
                  <a:spcPts val="600"/>
                </a:spcAft>
                <a:defRPr/>
              </a:pPr>
              <a:r>
                <a:rPr lang="en-US" sz="1400" dirty="0">
                  <a:solidFill>
                    <a:schemeClr val="accent1">
                      <a:lumMod val="50000"/>
                    </a:schemeClr>
                  </a:solidFill>
                </a:rPr>
                <a:t>Primary</a:t>
              </a:r>
            </a:p>
          </p:txBody>
        </p:sp>
        <p:sp>
          <p:nvSpPr>
            <p:cNvPr id="17" name="TextBox 16">
              <a:extLst>
                <a:ext uri="{FF2B5EF4-FFF2-40B4-BE49-F238E27FC236}">
                  <a16:creationId xmlns:a16="http://schemas.microsoft.com/office/drawing/2014/main" id="{DC9D8381-88B6-4510-A8F2-F1C24DF455EB}"/>
                </a:ext>
              </a:extLst>
            </p:cNvPr>
            <p:cNvSpPr txBox="1"/>
            <p:nvPr/>
          </p:nvSpPr>
          <p:spPr>
            <a:xfrm>
              <a:off x="7679053" y="3418692"/>
              <a:ext cx="1203610" cy="489322"/>
            </a:xfrm>
            <a:prstGeom prst="rect">
              <a:avLst/>
            </a:prstGeom>
            <a:noFill/>
            <a:ln>
              <a:noFill/>
            </a:ln>
          </p:spPr>
          <p:txBody>
            <a:bodyPr wrap="none" lIns="182854" tIns="146283" rIns="182854" bIns="146283" rtlCol="0">
              <a:spAutoFit/>
            </a:bodyPr>
            <a:lstStyle/>
            <a:p>
              <a:pPr defTabSz="932563">
                <a:lnSpc>
                  <a:spcPct val="90000"/>
                </a:lnSpc>
                <a:spcAft>
                  <a:spcPts val="600"/>
                </a:spcAft>
                <a:defRPr/>
              </a:pPr>
              <a:r>
                <a:rPr lang="en-US" sz="1400" dirty="0">
                  <a:solidFill>
                    <a:schemeClr val="accent1">
                      <a:lumMod val="50000"/>
                    </a:schemeClr>
                  </a:solidFill>
                </a:rPr>
                <a:t>Secondary</a:t>
              </a:r>
            </a:p>
          </p:txBody>
        </p:sp>
        <p:sp>
          <p:nvSpPr>
            <p:cNvPr id="19" name="Database_EFC7" title="Icon of a cylinder">
              <a:extLst>
                <a:ext uri="{FF2B5EF4-FFF2-40B4-BE49-F238E27FC236}">
                  <a16:creationId xmlns:a16="http://schemas.microsoft.com/office/drawing/2014/main" id="{F1173F8D-7502-4F4D-96F5-78034AA7A375}"/>
                </a:ext>
              </a:extLst>
            </p:cNvPr>
            <p:cNvSpPr>
              <a:spLocks noChangeAspect="1" noEditPoints="1"/>
            </p:cNvSpPr>
            <p:nvPr/>
          </p:nvSpPr>
          <p:spPr bwMode="auto">
            <a:xfrm>
              <a:off x="6423545" y="2625802"/>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20" name="Database_EFC7" title="Icon of a cylinder">
              <a:extLst>
                <a:ext uri="{FF2B5EF4-FFF2-40B4-BE49-F238E27FC236}">
                  <a16:creationId xmlns:a16="http://schemas.microsoft.com/office/drawing/2014/main" id="{6F425934-3AB0-4965-89D8-59B1AB68CC2E}"/>
                </a:ext>
              </a:extLst>
            </p:cNvPr>
            <p:cNvSpPr>
              <a:spLocks noChangeAspect="1" noEditPoints="1"/>
            </p:cNvSpPr>
            <p:nvPr/>
          </p:nvSpPr>
          <p:spPr bwMode="auto">
            <a:xfrm>
              <a:off x="6578979" y="2781236"/>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21" name="Database_EFC7" title="Icon of a cylinder">
              <a:extLst>
                <a:ext uri="{FF2B5EF4-FFF2-40B4-BE49-F238E27FC236}">
                  <a16:creationId xmlns:a16="http://schemas.microsoft.com/office/drawing/2014/main" id="{8072FDB5-2C31-4FFD-B316-8E9B75C48FA3}"/>
                </a:ext>
              </a:extLst>
            </p:cNvPr>
            <p:cNvSpPr>
              <a:spLocks noChangeAspect="1" noEditPoints="1"/>
            </p:cNvSpPr>
            <p:nvPr/>
          </p:nvSpPr>
          <p:spPr bwMode="auto">
            <a:xfrm>
              <a:off x="6734413" y="2936670"/>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cxnSp>
          <p:nvCxnSpPr>
            <p:cNvPr id="22" name="Straight Arrow Connector 21">
              <a:extLst>
                <a:ext uri="{FF2B5EF4-FFF2-40B4-BE49-F238E27FC236}">
                  <a16:creationId xmlns:a16="http://schemas.microsoft.com/office/drawing/2014/main" id="{7B20CC4D-73AB-43BF-80EC-79750C451609}"/>
                </a:ext>
              </a:extLst>
            </p:cNvPr>
            <p:cNvCxnSpPr>
              <a:cxnSpLocks/>
            </p:cNvCxnSpPr>
            <p:nvPr/>
          </p:nvCxnSpPr>
          <p:spPr>
            <a:xfrm flipV="1">
              <a:off x="6647600" y="1952189"/>
              <a:ext cx="0" cy="52020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AC4C654-E5C5-4918-925D-F9978938ED39}"/>
                </a:ext>
              </a:extLst>
            </p:cNvPr>
            <p:cNvCxnSpPr>
              <a:cxnSpLocks/>
            </p:cNvCxnSpPr>
            <p:nvPr/>
          </p:nvCxnSpPr>
          <p:spPr>
            <a:xfrm flipH="1">
              <a:off x="6501937" y="1976797"/>
              <a:ext cx="0" cy="52020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Database_EFC7" title="Icon of a cylinder">
              <a:extLst>
                <a:ext uri="{FF2B5EF4-FFF2-40B4-BE49-F238E27FC236}">
                  <a16:creationId xmlns:a16="http://schemas.microsoft.com/office/drawing/2014/main" id="{51C20421-8C6C-4A36-ADB7-5CD4D1D7C544}"/>
                </a:ext>
              </a:extLst>
            </p:cNvPr>
            <p:cNvSpPr>
              <a:spLocks noChangeAspect="1" noEditPoints="1"/>
            </p:cNvSpPr>
            <p:nvPr/>
          </p:nvSpPr>
          <p:spPr bwMode="auto">
            <a:xfrm>
              <a:off x="7836542" y="2642974"/>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25" name="Database_EFC7" title="Icon of a cylinder">
              <a:extLst>
                <a:ext uri="{FF2B5EF4-FFF2-40B4-BE49-F238E27FC236}">
                  <a16:creationId xmlns:a16="http://schemas.microsoft.com/office/drawing/2014/main" id="{F6AE8D94-5647-43E7-BF68-DF5AB83C34B3}"/>
                </a:ext>
              </a:extLst>
            </p:cNvPr>
            <p:cNvSpPr>
              <a:spLocks noChangeAspect="1" noEditPoints="1"/>
            </p:cNvSpPr>
            <p:nvPr/>
          </p:nvSpPr>
          <p:spPr bwMode="auto">
            <a:xfrm>
              <a:off x="7991975" y="2798408"/>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26" name="Database_EFC7" title="Icon of a cylinder">
              <a:extLst>
                <a:ext uri="{FF2B5EF4-FFF2-40B4-BE49-F238E27FC236}">
                  <a16:creationId xmlns:a16="http://schemas.microsoft.com/office/drawing/2014/main" id="{40F3F6A8-D332-4640-8DD0-E8304FDDD401}"/>
                </a:ext>
              </a:extLst>
            </p:cNvPr>
            <p:cNvSpPr>
              <a:spLocks noChangeAspect="1" noEditPoints="1"/>
            </p:cNvSpPr>
            <p:nvPr/>
          </p:nvSpPr>
          <p:spPr bwMode="auto">
            <a:xfrm>
              <a:off x="8147409" y="2953842"/>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cxnSp>
          <p:nvCxnSpPr>
            <p:cNvPr id="27" name="Straight Arrow Connector 26">
              <a:extLst>
                <a:ext uri="{FF2B5EF4-FFF2-40B4-BE49-F238E27FC236}">
                  <a16:creationId xmlns:a16="http://schemas.microsoft.com/office/drawing/2014/main" id="{2EF64D43-C12C-4D05-81BA-9F9850107574}"/>
                </a:ext>
              </a:extLst>
            </p:cNvPr>
            <p:cNvCxnSpPr>
              <a:cxnSpLocks/>
            </p:cNvCxnSpPr>
            <p:nvPr/>
          </p:nvCxnSpPr>
          <p:spPr>
            <a:xfrm>
              <a:off x="7106353" y="2778949"/>
              <a:ext cx="666634" cy="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id="{E7F01885-2FF5-44BD-BE99-2942745780D4}"/>
              </a:ext>
              <a:ext uri="{C183D7F6-B498-43B3-948B-1728B52AA6E4}">
                <adec:decorative xmlns:adec="http://schemas.microsoft.com/office/drawing/2017/decorative" val="1"/>
              </a:ext>
            </a:extLst>
          </p:cNvPr>
          <p:cNvGrpSpPr/>
          <p:nvPr/>
        </p:nvGrpSpPr>
        <p:grpSpPr>
          <a:xfrm>
            <a:off x="9356350" y="1910144"/>
            <a:ext cx="2623943" cy="1986434"/>
            <a:chOff x="9356350" y="1910144"/>
            <a:chExt cx="2623943" cy="1986434"/>
          </a:xfrm>
        </p:grpSpPr>
        <p:sp>
          <p:nvSpPr>
            <p:cNvPr id="50" name="TextBox 49">
              <a:extLst>
                <a:ext uri="{FF2B5EF4-FFF2-40B4-BE49-F238E27FC236}">
                  <a16:creationId xmlns:a16="http://schemas.microsoft.com/office/drawing/2014/main" id="{F8B54B12-ED89-4EE0-8528-4BDB100FAA4A}"/>
                </a:ext>
              </a:extLst>
            </p:cNvPr>
            <p:cNvSpPr txBox="1"/>
            <p:nvPr/>
          </p:nvSpPr>
          <p:spPr>
            <a:xfrm>
              <a:off x="9564157" y="2016210"/>
              <a:ext cx="1725869" cy="489322"/>
            </a:xfrm>
            <a:prstGeom prst="rect">
              <a:avLst/>
            </a:prstGeom>
            <a:noFill/>
            <a:ln>
              <a:noFill/>
            </a:ln>
          </p:spPr>
          <p:txBody>
            <a:bodyPr wrap="none" lIns="182854" tIns="146283" rIns="182854" bIns="146283" rtlCol="0">
              <a:spAutoFit/>
            </a:bodyPr>
            <a:lstStyle/>
            <a:p>
              <a:pPr defTabSz="932563">
                <a:lnSpc>
                  <a:spcPct val="90000"/>
                </a:lnSpc>
                <a:spcAft>
                  <a:spcPts val="600"/>
                </a:spcAft>
                <a:defRPr/>
              </a:pPr>
              <a:r>
                <a:rPr lang="en-US" sz="1400" dirty="0">
                  <a:solidFill>
                    <a:schemeClr val="accent1">
                      <a:lumMod val="50000"/>
                    </a:schemeClr>
                  </a:solidFill>
                </a:rPr>
                <a:t>Typically, &gt;300mi</a:t>
              </a:r>
            </a:p>
          </p:txBody>
        </p:sp>
        <p:sp>
          <p:nvSpPr>
            <p:cNvPr id="51" name="TextBox 50">
              <a:extLst>
                <a:ext uri="{FF2B5EF4-FFF2-40B4-BE49-F238E27FC236}">
                  <a16:creationId xmlns:a16="http://schemas.microsoft.com/office/drawing/2014/main" id="{CD2E673F-FA46-4EE7-B0D4-53AE25F22787}"/>
                </a:ext>
              </a:extLst>
            </p:cNvPr>
            <p:cNvSpPr txBox="1"/>
            <p:nvPr/>
          </p:nvSpPr>
          <p:spPr>
            <a:xfrm>
              <a:off x="10125949" y="2664069"/>
              <a:ext cx="832548" cy="489322"/>
            </a:xfrm>
            <a:prstGeom prst="rect">
              <a:avLst/>
            </a:prstGeom>
            <a:solidFill>
              <a:srgbClr val="FFFFFF"/>
            </a:solidFill>
            <a:ln>
              <a:noFill/>
            </a:ln>
          </p:spPr>
          <p:txBody>
            <a:bodyPr wrap="none" lIns="182854" tIns="146283" rIns="182854" bIns="146283" rtlCol="0">
              <a:spAutoFit/>
            </a:bodyPr>
            <a:lstStyle/>
            <a:p>
              <a:pPr defTabSz="932563">
                <a:lnSpc>
                  <a:spcPct val="90000"/>
                </a:lnSpc>
                <a:spcAft>
                  <a:spcPts val="600"/>
                </a:spcAft>
                <a:defRPr/>
              </a:pPr>
              <a:r>
                <a:rPr lang="en-US" sz="1400" dirty="0">
                  <a:solidFill>
                    <a:schemeClr val="accent1">
                      <a:lumMod val="50000"/>
                    </a:schemeClr>
                  </a:solidFill>
                </a:rPr>
                <a:t>Async</a:t>
              </a:r>
            </a:p>
          </p:txBody>
        </p:sp>
        <p:sp>
          <p:nvSpPr>
            <p:cNvPr id="52" name="TextBox 51">
              <a:extLst>
                <a:ext uri="{FF2B5EF4-FFF2-40B4-BE49-F238E27FC236}">
                  <a16:creationId xmlns:a16="http://schemas.microsoft.com/office/drawing/2014/main" id="{A41BC2A0-B464-446B-BB54-5A0ABF7DEAF2}"/>
                </a:ext>
              </a:extLst>
            </p:cNvPr>
            <p:cNvSpPr txBox="1"/>
            <p:nvPr/>
          </p:nvSpPr>
          <p:spPr>
            <a:xfrm>
              <a:off x="9451266" y="3407256"/>
              <a:ext cx="977587" cy="489322"/>
            </a:xfrm>
            <a:prstGeom prst="rect">
              <a:avLst/>
            </a:prstGeom>
            <a:noFill/>
            <a:ln>
              <a:noFill/>
            </a:ln>
          </p:spPr>
          <p:txBody>
            <a:bodyPr wrap="none" lIns="182854" tIns="146283" rIns="182854" bIns="146283" rtlCol="0">
              <a:spAutoFit/>
            </a:bodyPr>
            <a:lstStyle/>
            <a:p>
              <a:pPr defTabSz="932563">
                <a:lnSpc>
                  <a:spcPct val="90000"/>
                </a:lnSpc>
                <a:spcAft>
                  <a:spcPts val="600"/>
                </a:spcAft>
                <a:defRPr/>
              </a:pPr>
              <a:r>
                <a:rPr lang="en-US" sz="1400" dirty="0">
                  <a:solidFill>
                    <a:schemeClr val="accent1">
                      <a:lumMod val="50000"/>
                    </a:schemeClr>
                  </a:solidFill>
                </a:rPr>
                <a:t>Primary</a:t>
              </a:r>
            </a:p>
          </p:txBody>
        </p:sp>
        <p:sp>
          <p:nvSpPr>
            <p:cNvPr id="53" name="TextBox 52">
              <a:extLst>
                <a:ext uri="{FF2B5EF4-FFF2-40B4-BE49-F238E27FC236}">
                  <a16:creationId xmlns:a16="http://schemas.microsoft.com/office/drawing/2014/main" id="{6D9965F9-E879-4F01-8287-189EBC91E269}"/>
                </a:ext>
              </a:extLst>
            </p:cNvPr>
            <p:cNvSpPr txBox="1"/>
            <p:nvPr/>
          </p:nvSpPr>
          <p:spPr>
            <a:xfrm>
              <a:off x="10776683" y="3386537"/>
              <a:ext cx="1203610" cy="489322"/>
            </a:xfrm>
            <a:prstGeom prst="rect">
              <a:avLst/>
            </a:prstGeom>
            <a:noFill/>
            <a:ln>
              <a:noFill/>
            </a:ln>
          </p:spPr>
          <p:txBody>
            <a:bodyPr wrap="none" lIns="182854" tIns="146283" rIns="182854" bIns="146283" rtlCol="0">
              <a:spAutoFit/>
            </a:bodyPr>
            <a:lstStyle/>
            <a:p>
              <a:pPr defTabSz="932563">
                <a:lnSpc>
                  <a:spcPct val="90000"/>
                </a:lnSpc>
                <a:spcAft>
                  <a:spcPts val="600"/>
                </a:spcAft>
                <a:defRPr/>
              </a:pPr>
              <a:r>
                <a:rPr lang="en-US" sz="1400" dirty="0">
                  <a:solidFill>
                    <a:schemeClr val="accent1">
                      <a:lumMod val="50000"/>
                    </a:schemeClr>
                  </a:solidFill>
                </a:rPr>
                <a:t>Secondary</a:t>
              </a:r>
            </a:p>
          </p:txBody>
        </p:sp>
        <p:sp>
          <p:nvSpPr>
            <p:cNvPr id="54" name="Rectangle 53">
              <a:extLst>
                <a:ext uri="{FF2B5EF4-FFF2-40B4-BE49-F238E27FC236}">
                  <a16:creationId xmlns:a16="http://schemas.microsoft.com/office/drawing/2014/main" id="{042DE131-C600-4966-9DDE-6AD1FB4D04BB}"/>
                </a:ext>
              </a:extLst>
            </p:cNvPr>
            <p:cNvSpPr>
              <a:spLocks noChangeAspect="1"/>
            </p:cNvSpPr>
            <p:nvPr/>
          </p:nvSpPr>
          <p:spPr bwMode="auto">
            <a:xfrm>
              <a:off x="9356350" y="2440380"/>
              <a:ext cx="1066649" cy="1013317"/>
            </a:xfrm>
            <a:prstGeom prst="rect">
              <a:avLst/>
            </a:prstGeom>
            <a:no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a:solidFill>
                  <a:schemeClr val="accent1">
                    <a:lumMod val="50000"/>
                  </a:schemeClr>
                </a:solidFill>
                <a:latin typeface="Segoe UI Semilight"/>
                <a:ea typeface="Segoe UI" pitchFamily="34" charset="0"/>
                <a:cs typeface="Segoe UI" pitchFamily="34" charset="0"/>
              </a:endParaRPr>
            </a:p>
          </p:txBody>
        </p:sp>
        <p:sp>
          <p:nvSpPr>
            <p:cNvPr id="55" name="Database_EFC7" title="Icon of a cylinder">
              <a:extLst>
                <a:ext uri="{FF2B5EF4-FFF2-40B4-BE49-F238E27FC236}">
                  <a16:creationId xmlns:a16="http://schemas.microsoft.com/office/drawing/2014/main" id="{4EF9980E-06FC-4996-919C-032C694844D7}"/>
                </a:ext>
              </a:extLst>
            </p:cNvPr>
            <p:cNvSpPr>
              <a:spLocks noChangeAspect="1" noEditPoints="1"/>
            </p:cNvSpPr>
            <p:nvPr/>
          </p:nvSpPr>
          <p:spPr bwMode="auto">
            <a:xfrm>
              <a:off x="9494082" y="2593794"/>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56" name="Database_EFC7" title="Icon of a cylinder">
              <a:extLst>
                <a:ext uri="{FF2B5EF4-FFF2-40B4-BE49-F238E27FC236}">
                  <a16:creationId xmlns:a16="http://schemas.microsoft.com/office/drawing/2014/main" id="{94EFC49E-B185-45B8-ACDB-92000FB7FCAA}"/>
                </a:ext>
              </a:extLst>
            </p:cNvPr>
            <p:cNvSpPr>
              <a:spLocks noChangeAspect="1" noEditPoints="1"/>
            </p:cNvSpPr>
            <p:nvPr/>
          </p:nvSpPr>
          <p:spPr bwMode="auto">
            <a:xfrm>
              <a:off x="9649516" y="2749228"/>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57" name="Database_EFC7" title="Icon of a cylinder">
              <a:extLst>
                <a:ext uri="{FF2B5EF4-FFF2-40B4-BE49-F238E27FC236}">
                  <a16:creationId xmlns:a16="http://schemas.microsoft.com/office/drawing/2014/main" id="{C02399F0-70AF-4E17-AA05-8D9E1F4B0012}"/>
                </a:ext>
              </a:extLst>
            </p:cNvPr>
            <p:cNvSpPr>
              <a:spLocks noChangeAspect="1" noEditPoints="1"/>
            </p:cNvSpPr>
            <p:nvPr/>
          </p:nvSpPr>
          <p:spPr bwMode="auto">
            <a:xfrm>
              <a:off x="9804950" y="2904662"/>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cxnSp>
          <p:nvCxnSpPr>
            <p:cNvPr id="58" name="Straight Arrow Connector 57">
              <a:extLst>
                <a:ext uri="{FF2B5EF4-FFF2-40B4-BE49-F238E27FC236}">
                  <a16:creationId xmlns:a16="http://schemas.microsoft.com/office/drawing/2014/main" id="{AD3CA4C0-A1D3-4C87-B441-44E7CD4A965B}"/>
                </a:ext>
              </a:extLst>
            </p:cNvPr>
            <p:cNvCxnSpPr>
              <a:cxnSpLocks/>
            </p:cNvCxnSpPr>
            <p:nvPr/>
          </p:nvCxnSpPr>
          <p:spPr>
            <a:xfrm flipV="1">
              <a:off x="9677062" y="1910144"/>
              <a:ext cx="0" cy="52020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2DD0494E-3892-49DA-A5D5-B5120BAFD9DB}"/>
                </a:ext>
              </a:extLst>
            </p:cNvPr>
            <p:cNvCxnSpPr>
              <a:cxnSpLocks/>
            </p:cNvCxnSpPr>
            <p:nvPr/>
          </p:nvCxnSpPr>
          <p:spPr>
            <a:xfrm flipH="1">
              <a:off x="9564186" y="1942194"/>
              <a:ext cx="0" cy="52020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0" name="Database_EFC7" title="Icon of a cylinder">
              <a:extLst>
                <a:ext uri="{FF2B5EF4-FFF2-40B4-BE49-F238E27FC236}">
                  <a16:creationId xmlns:a16="http://schemas.microsoft.com/office/drawing/2014/main" id="{B77EB9CD-A562-4BEF-AF0C-586D61063D05}"/>
                </a:ext>
              </a:extLst>
            </p:cNvPr>
            <p:cNvSpPr>
              <a:spLocks noChangeAspect="1" noEditPoints="1"/>
            </p:cNvSpPr>
            <p:nvPr/>
          </p:nvSpPr>
          <p:spPr bwMode="auto">
            <a:xfrm>
              <a:off x="10907079" y="2610966"/>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61" name="Database_EFC7" title="Icon of a cylinder">
              <a:extLst>
                <a:ext uri="{FF2B5EF4-FFF2-40B4-BE49-F238E27FC236}">
                  <a16:creationId xmlns:a16="http://schemas.microsoft.com/office/drawing/2014/main" id="{F8F71878-43E3-45FE-BD45-42B1B91EB606}"/>
                </a:ext>
              </a:extLst>
            </p:cNvPr>
            <p:cNvSpPr>
              <a:spLocks noChangeAspect="1" noEditPoints="1"/>
            </p:cNvSpPr>
            <p:nvPr/>
          </p:nvSpPr>
          <p:spPr bwMode="auto">
            <a:xfrm>
              <a:off x="11062512" y="2766400"/>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62" name="Database_EFC7" title="Icon of a cylinder">
              <a:extLst>
                <a:ext uri="{FF2B5EF4-FFF2-40B4-BE49-F238E27FC236}">
                  <a16:creationId xmlns:a16="http://schemas.microsoft.com/office/drawing/2014/main" id="{1F91B0D3-0A22-4745-B4F5-998E47A607D3}"/>
                </a:ext>
              </a:extLst>
            </p:cNvPr>
            <p:cNvSpPr>
              <a:spLocks noChangeAspect="1" noEditPoints="1"/>
            </p:cNvSpPr>
            <p:nvPr/>
          </p:nvSpPr>
          <p:spPr bwMode="auto">
            <a:xfrm>
              <a:off x="11217946" y="2921834"/>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cxnSp>
          <p:nvCxnSpPr>
            <p:cNvPr id="63" name="Straight Arrow Connector 62">
              <a:extLst>
                <a:ext uri="{FF2B5EF4-FFF2-40B4-BE49-F238E27FC236}">
                  <a16:creationId xmlns:a16="http://schemas.microsoft.com/office/drawing/2014/main" id="{B9A9B3A0-461E-4602-BC27-EC149D4E8F57}"/>
                </a:ext>
              </a:extLst>
            </p:cNvPr>
            <p:cNvCxnSpPr>
              <a:cxnSpLocks/>
            </p:cNvCxnSpPr>
            <p:nvPr/>
          </p:nvCxnSpPr>
          <p:spPr>
            <a:xfrm>
              <a:off x="10176890" y="2746941"/>
              <a:ext cx="666634" cy="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090700A4-559B-4CD2-AE5E-CEBA11884266}"/>
                </a:ext>
              </a:extLst>
            </p:cNvPr>
            <p:cNvCxnSpPr>
              <a:cxnSpLocks/>
            </p:cNvCxnSpPr>
            <p:nvPr/>
          </p:nvCxnSpPr>
          <p:spPr>
            <a:xfrm flipV="1">
              <a:off x="11160708" y="1932774"/>
              <a:ext cx="0" cy="52020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64" name="Rectangle 63">
            <a:extLst>
              <a:ext uri="{FF2B5EF4-FFF2-40B4-BE49-F238E27FC236}">
                <a16:creationId xmlns:a16="http://schemas.microsoft.com/office/drawing/2014/main" id="{B555D60E-B23B-48FF-9602-7C6B83C6A068}"/>
              </a:ext>
              <a:ext uri="{C183D7F6-B498-43B3-948B-1728B52AA6E4}">
                <adec:decorative xmlns:adec="http://schemas.microsoft.com/office/drawing/2017/decorative" val="1"/>
              </a:ext>
            </a:extLst>
          </p:cNvPr>
          <p:cNvSpPr/>
          <p:nvPr/>
        </p:nvSpPr>
        <p:spPr bwMode="auto">
          <a:xfrm>
            <a:off x="1289031" y="1314468"/>
            <a:ext cx="2850704" cy="3817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54" tIns="146283" rIns="182854" bIns="146283"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3" fontAlgn="base">
              <a:spcBef>
                <a:spcPct val="0"/>
              </a:spcBef>
              <a:spcAft>
                <a:spcPct val="0"/>
              </a:spcAft>
              <a:defRPr/>
            </a:pPr>
            <a:r>
              <a:rPr lang="en-US" dirty="0">
                <a:solidFill>
                  <a:srgbClr val="1A1A1A"/>
                </a:solidFill>
                <a:latin typeface="Segoe UI Semibold" panose="020B0702040204020203" pitchFamily="34" charset="0"/>
                <a:ea typeface="Segoe UI" pitchFamily="34" charset="0"/>
                <a:cs typeface="Segoe UI Semibold" panose="020B0702040204020203" pitchFamily="34" charset="0"/>
              </a:rPr>
              <a:t>Single region</a:t>
            </a:r>
          </a:p>
        </p:txBody>
      </p:sp>
      <p:sp>
        <p:nvSpPr>
          <p:cNvPr id="65" name="Rectangle 64">
            <a:extLst>
              <a:ext uri="{FF2B5EF4-FFF2-40B4-BE49-F238E27FC236}">
                <a16:creationId xmlns:a16="http://schemas.microsoft.com/office/drawing/2014/main" id="{0E4B901D-D2C6-4A7F-8355-B6C92737B3BB}"/>
              </a:ext>
              <a:ext uri="{C183D7F6-B498-43B3-948B-1728B52AA6E4}">
                <adec:decorative xmlns:adec="http://schemas.microsoft.com/office/drawing/2017/decorative" val="1"/>
              </a:ext>
            </a:extLst>
          </p:cNvPr>
          <p:cNvSpPr/>
          <p:nvPr/>
        </p:nvSpPr>
        <p:spPr bwMode="auto">
          <a:xfrm>
            <a:off x="7296124" y="1432360"/>
            <a:ext cx="2850704" cy="3817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54" tIns="146283" rIns="182854" bIns="146283"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3" fontAlgn="base">
              <a:spcBef>
                <a:spcPct val="0"/>
              </a:spcBef>
              <a:spcAft>
                <a:spcPct val="0"/>
              </a:spcAft>
              <a:defRPr/>
            </a:pPr>
            <a:r>
              <a:rPr lang="en-US" dirty="0">
                <a:solidFill>
                  <a:srgbClr val="1A1A1A"/>
                </a:solidFill>
                <a:latin typeface="Segoe UI Semibold" panose="020B0702040204020203" pitchFamily="34" charset="0"/>
                <a:ea typeface="Segoe UI" pitchFamily="34" charset="0"/>
                <a:cs typeface="Segoe UI Semibold" panose="020B0702040204020203" pitchFamily="34" charset="0"/>
              </a:rPr>
              <a:t>Multiple regions</a:t>
            </a:r>
          </a:p>
        </p:txBody>
      </p:sp>
      <p:grpSp>
        <p:nvGrpSpPr>
          <p:cNvPr id="5" name="Group 4">
            <a:extLst>
              <a:ext uri="{FF2B5EF4-FFF2-40B4-BE49-F238E27FC236}">
                <a16:creationId xmlns:a16="http://schemas.microsoft.com/office/drawing/2014/main" id="{61380D71-157C-426B-B4FD-1A05DAC74D5E}"/>
              </a:ext>
              <a:ext uri="{C183D7F6-B498-43B3-948B-1728B52AA6E4}">
                <adec:decorative xmlns:adec="http://schemas.microsoft.com/office/drawing/2017/decorative" val="1"/>
              </a:ext>
            </a:extLst>
          </p:cNvPr>
          <p:cNvGrpSpPr/>
          <p:nvPr/>
        </p:nvGrpSpPr>
        <p:grpSpPr>
          <a:xfrm>
            <a:off x="1055242" y="1898337"/>
            <a:ext cx="698448" cy="1546887"/>
            <a:chOff x="1055242" y="1898337"/>
            <a:chExt cx="698448" cy="1546887"/>
          </a:xfrm>
        </p:grpSpPr>
        <p:sp>
          <p:nvSpPr>
            <p:cNvPr id="6" name="Database_EFC7" title="Icon of a cylinder">
              <a:extLst>
                <a:ext uri="{FF2B5EF4-FFF2-40B4-BE49-F238E27FC236}">
                  <a16:creationId xmlns:a16="http://schemas.microsoft.com/office/drawing/2014/main" id="{EBEA1E8F-157E-4DAB-A971-F76AE9516F37}"/>
                </a:ext>
              </a:extLst>
            </p:cNvPr>
            <p:cNvSpPr>
              <a:spLocks noChangeAspect="1" noEditPoints="1"/>
            </p:cNvSpPr>
            <p:nvPr/>
          </p:nvSpPr>
          <p:spPr bwMode="auto">
            <a:xfrm>
              <a:off x="1055242" y="2630565"/>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7" name="Database_EFC7" title="Icon of a cylinder">
              <a:extLst>
                <a:ext uri="{FF2B5EF4-FFF2-40B4-BE49-F238E27FC236}">
                  <a16:creationId xmlns:a16="http://schemas.microsoft.com/office/drawing/2014/main" id="{A9B1EB3E-90B8-4768-9D38-BAE6A76CBD61}"/>
                </a:ext>
              </a:extLst>
            </p:cNvPr>
            <p:cNvSpPr>
              <a:spLocks noChangeAspect="1" noEditPoints="1"/>
            </p:cNvSpPr>
            <p:nvPr/>
          </p:nvSpPr>
          <p:spPr bwMode="auto">
            <a:xfrm>
              <a:off x="1210676" y="2785999"/>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sp>
          <p:nvSpPr>
            <p:cNvPr id="8" name="Database_EFC7" title="Icon of a cylinder">
              <a:extLst>
                <a:ext uri="{FF2B5EF4-FFF2-40B4-BE49-F238E27FC236}">
                  <a16:creationId xmlns:a16="http://schemas.microsoft.com/office/drawing/2014/main" id="{A55671CF-7A7C-4977-9AE7-B6B950AA6C25}"/>
                </a:ext>
              </a:extLst>
            </p:cNvPr>
            <p:cNvSpPr>
              <a:spLocks noChangeAspect="1" noEditPoints="1"/>
            </p:cNvSpPr>
            <p:nvPr/>
          </p:nvSpPr>
          <p:spPr bwMode="auto">
            <a:xfrm>
              <a:off x="1366110" y="2941433"/>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tx1"/>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chemeClr val="accent1">
                    <a:lumMod val="50000"/>
                  </a:schemeClr>
                </a:solidFill>
                <a:latin typeface="Segoe UI"/>
              </a:endParaRPr>
            </a:p>
          </p:txBody>
        </p:sp>
        <p:cxnSp>
          <p:nvCxnSpPr>
            <p:cNvPr id="9" name="Straight Arrow Connector 8">
              <a:extLst>
                <a:ext uri="{FF2B5EF4-FFF2-40B4-BE49-F238E27FC236}">
                  <a16:creationId xmlns:a16="http://schemas.microsoft.com/office/drawing/2014/main" id="{44225306-D914-401F-895C-D814AC2D4F99}"/>
                </a:ext>
              </a:extLst>
            </p:cNvPr>
            <p:cNvCxnSpPr>
              <a:cxnSpLocks/>
            </p:cNvCxnSpPr>
            <p:nvPr/>
          </p:nvCxnSpPr>
          <p:spPr>
            <a:xfrm flipV="1">
              <a:off x="1535861" y="1898337"/>
              <a:ext cx="0" cy="52020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075F169A-C125-4882-BCB1-C358CB3CDB70}"/>
                </a:ext>
              </a:extLst>
            </p:cNvPr>
            <p:cNvCxnSpPr>
              <a:cxnSpLocks/>
            </p:cNvCxnSpPr>
            <p:nvPr/>
          </p:nvCxnSpPr>
          <p:spPr>
            <a:xfrm flipH="1">
              <a:off x="1245541" y="1898337"/>
              <a:ext cx="0" cy="520200"/>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77" name="Text Placeholder 2">
            <a:extLst>
              <a:ext uri="{FF2B5EF4-FFF2-40B4-BE49-F238E27FC236}">
                <a16:creationId xmlns:a16="http://schemas.microsoft.com/office/drawing/2014/main" id="{EFCA695E-1481-49BD-92A8-00A130CD0CE5}"/>
              </a:ext>
              <a:ext uri="{C183D7F6-B498-43B3-948B-1728B52AA6E4}">
                <adec:decorative xmlns:adec="http://schemas.microsoft.com/office/drawing/2017/decorative" val="1"/>
              </a:ext>
            </a:extLst>
          </p:cNvPr>
          <p:cNvSpPr txBox="1">
            <a:spLocks/>
          </p:cNvSpPr>
          <p:nvPr/>
        </p:nvSpPr>
        <p:spPr>
          <a:xfrm>
            <a:off x="9770859" y="6235997"/>
            <a:ext cx="2011647"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Continued next slide</a:t>
            </a:r>
          </a:p>
        </p:txBody>
      </p:sp>
      <p:sp>
        <p:nvSpPr>
          <p:cNvPr id="79" name="arrow_15">
            <a:extLst>
              <a:ext uri="{FF2B5EF4-FFF2-40B4-BE49-F238E27FC236}">
                <a16:creationId xmlns:a16="http://schemas.microsoft.com/office/drawing/2014/main" id="{0534DDE5-4651-4455-9B8E-E3DAC3730A77}"/>
              </a:ext>
              <a:ext uri="{C183D7F6-B498-43B3-948B-1728B52AA6E4}">
                <adec:decorative xmlns:adec="http://schemas.microsoft.com/office/drawing/2017/decorative" val="1"/>
              </a:ext>
            </a:extLst>
          </p:cNvPr>
          <p:cNvSpPr>
            <a:spLocks noChangeAspect="1" noEditPoints="1"/>
          </p:cNvSpPr>
          <p:nvPr/>
        </p:nvSpPr>
        <p:spPr bwMode="auto">
          <a:xfrm>
            <a:off x="11905361" y="6246655"/>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
        <p:nvSpPr>
          <p:cNvPr id="3" name="Rectangle 2">
            <a:extLst>
              <a:ext uri="{FF2B5EF4-FFF2-40B4-BE49-F238E27FC236}">
                <a16:creationId xmlns:a16="http://schemas.microsoft.com/office/drawing/2014/main" id="{81BE9B75-E40C-4D55-B47A-F36410CFD753}"/>
              </a:ext>
              <a:ext uri="{C183D7F6-B498-43B3-948B-1728B52AA6E4}">
                <adec:decorative xmlns:adec="http://schemas.microsoft.com/office/drawing/2017/decorative" val="1"/>
              </a:ext>
            </a:extLst>
          </p:cNvPr>
          <p:cNvSpPr/>
          <p:nvPr/>
        </p:nvSpPr>
        <p:spPr bwMode="auto">
          <a:xfrm>
            <a:off x="427038" y="1192214"/>
            <a:ext cx="11582400" cy="2683646"/>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49906330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57">
            <a:extLst>
              <a:ext uri="{FF2B5EF4-FFF2-40B4-BE49-F238E27FC236}">
                <a16:creationId xmlns:a16="http://schemas.microsoft.com/office/drawing/2014/main" id="{481E6AC7-4CA9-499A-B6D2-226954A9DC93}"/>
              </a:ext>
            </a:extLst>
          </p:cNvPr>
          <p:cNvSpPr>
            <a:spLocks noGrp="1"/>
          </p:cNvSpPr>
          <p:nvPr>
            <p:ph type="title"/>
          </p:nvPr>
        </p:nvSpPr>
        <p:spPr/>
        <p:txBody>
          <a:bodyPr/>
          <a:lstStyle/>
          <a:p>
            <a:r>
              <a:rPr lang="en-US" sz="2800" dirty="0"/>
              <a:t>Determine Replication Strategies (2 of 2)</a:t>
            </a:r>
          </a:p>
        </p:txBody>
      </p:sp>
      <p:sp>
        <p:nvSpPr>
          <p:cNvPr id="132" name="Rectangle 131">
            <a:extLst>
              <a:ext uri="{FF2B5EF4-FFF2-40B4-BE49-F238E27FC236}">
                <a16:creationId xmlns:a16="http://schemas.microsoft.com/office/drawing/2014/main" id="{AD2D99D5-3F83-4427-BE32-DB815A336476}"/>
              </a:ext>
            </a:extLst>
          </p:cNvPr>
          <p:cNvSpPr/>
          <p:nvPr/>
        </p:nvSpPr>
        <p:spPr bwMode="auto">
          <a:xfrm>
            <a:off x="665280" y="3884625"/>
            <a:ext cx="4668893" cy="25524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54" tIns="146283" rIns="182854" bIns="146283"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3" fontAlgn="base">
              <a:spcBef>
                <a:spcPct val="0"/>
              </a:spcBef>
              <a:spcAft>
                <a:spcPts val="600"/>
              </a:spcAft>
              <a:defRPr/>
            </a:pPr>
            <a:r>
              <a:rPr lang="en-US" sz="2000" b="1" dirty="0">
                <a:solidFill>
                  <a:schemeClr val="accent1">
                    <a:lumMod val="50000"/>
                  </a:schemeClr>
                </a:solidFill>
                <a:ea typeface="Segoe UI" pitchFamily="34" charset="0"/>
                <a:cs typeface="Segoe UI Semibold" panose="020B0702040204020203" pitchFamily="34" charset="0"/>
              </a:rPr>
              <a:t>GZRS</a:t>
            </a:r>
            <a:endParaRPr lang="en-US" sz="2000" b="1" dirty="0">
              <a:gradFill>
                <a:gsLst>
                  <a:gs pos="0">
                    <a:srgbClr val="FFFFFF"/>
                  </a:gs>
                  <a:gs pos="100000">
                    <a:srgbClr val="FFFFFF"/>
                  </a:gs>
                </a:gsLst>
                <a:lin ang="5400000" scaled="0"/>
              </a:gradFill>
              <a:ea typeface="Segoe UI" pitchFamily="34" charset="0"/>
              <a:cs typeface="Segoe UI" pitchFamily="34" charset="0"/>
            </a:endParaRPr>
          </a:p>
          <a:p>
            <a:pPr marL="291436" indent="-291436" defTabSz="932293" fontAlgn="base">
              <a:spcBef>
                <a:spcPct val="0"/>
              </a:spcBef>
              <a:spcAft>
                <a:spcPts val="612"/>
              </a:spcAft>
              <a:buFont typeface="Arial" panose="020B0604020202020204" pitchFamily="34" charset="0"/>
              <a:buChar char="•"/>
              <a:defRPr/>
            </a:pPr>
            <a:r>
              <a:rPr lang="en-US" sz="2000" dirty="0">
                <a:solidFill>
                  <a:srgbClr val="2F2F2F"/>
                </a:solidFill>
                <a:ea typeface="Segoe UI" panose="020B0502040204020203" pitchFamily="34" charset="0"/>
                <a:cs typeface="Segoe UI" panose="020B0502040204020203" pitchFamily="34" charset="0"/>
              </a:rPr>
              <a:t>Six replicas, 3+1 zones, two regions</a:t>
            </a:r>
          </a:p>
          <a:p>
            <a:pPr marL="291436" indent="-291436" defTabSz="932293" fontAlgn="base">
              <a:spcBef>
                <a:spcPct val="0"/>
              </a:spcBef>
              <a:spcAft>
                <a:spcPts val="612"/>
              </a:spcAft>
              <a:buFont typeface="Arial" panose="020B0604020202020204" pitchFamily="34" charset="0"/>
              <a:buChar char="•"/>
              <a:defRPr/>
            </a:pPr>
            <a:r>
              <a:rPr lang="en-US" sz="2000" dirty="0">
                <a:solidFill>
                  <a:srgbClr val="2F2F2F"/>
                </a:solidFill>
                <a:ea typeface="Segoe UI" panose="020B0502040204020203" pitchFamily="34" charset="0"/>
                <a:cs typeface="Segoe UI" panose="020B0502040204020203" pitchFamily="34" charset="0"/>
              </a:rPr>
              <a:t>Protects against disk, node, rack, zone, and region failures</a:t>
            </a:r>
          </a:p>
          <a:p>
            <a:pPr marL="291436" indent="-291436" defTabSz="932293" fontAlgn="base">
              <a:spcBef>
                <a:spcPct val="0"/>
              </a:spcBef>
              <a:spcAft>
                <a:spcPts val="612"/>
              </a:spcAft>
              <a:buFont typeface="Arial" panose="020B0604020202020204" pitchFamily="34" charset="0"/>
              <a:buChar char="•"/>
              <a:defRPr/>
            </a:pPr>
            <a:r>
              <a:rPr lang="en-US" sz="2000" dirty="0">
                <a:solidFill>
                  <a:srgbClr val="2F2F2F"/>
                </a:solidFill>
                <a:ea typeface="Segoe UI" panose="020B0502040204020203" pitchFamily="34" charset="0"/>
                <a:cs typeface="Segoe UI" panose="020B0502040204020203" pitchFamily="34" charset="0"/>
              </a:rPr>
              <a:t>Synchronous writes to all three zones and a</a:t>
            </a:r>
            <a:r>
              <a:rPr lang="en-US" sz="2000" dirty="0">
                <a:solidFill>
                  <a:srgbClr val="2F2F2F"/>
                </a:solidFill>
                <a:cs typeface="Segoe UI" panose="020B0502040204020203" pitchFamily="34" charset="0"/>
              </a:rPr>
              <a:t>synchronous copy to secondary</a:t>
            </a:r>
            <a:endParaRPr lang="en-US" sz="2000" dirty="0">
              <a:solidFill>
                <a:srgbClr val="2F2F2F"/>
              </a:solidFill>
              <a:ea typeface="Segoe UI" panose="020B0502040204020203" pitchFamily="34" charset="0"/>
              <a:cs typeface="Segoe UI" panose="020B0502040204020203" pitchFamily="34" charset="0"/>
            </a:endParaRPr>
          </a:p>
          <a:p>
            <a:pPr defTabSz="932293" fontAlgn="base">
              <a:spcBef>
                <a:spcPct val="0"/>
              </a:spcBef>
              <a:spcAft>
                <a:spcPct val="0"/>
              </a:spcAft>
              <a:defRPr/>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57" name="Rectangle 156">
            <a:extLst>
              <a:ext uri="{FF2B5EF4-FFF2-40B4-BE49-F238E27FC236}">
                <a16:creationId xmlns:a16="http://schemas.microsoft.com/office/drawing/2014/main" id="{7697DBDF-2EB8-445E-A1D0-2EE1647A136F}"/>
              </a:ext>
            </a:extLst>
          </p:cNvPr>
          <p:cNvSpPr/>
          <p:nvPr/>
        </p:nvSpPr>
        <p:spPr bwMode="auto">
          <a:xfrm>
            <a:off x="6532609" y="3930022"/>
            <a:ext cx="3986447" cy="25524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54" tIns="146283" rIns="182854" bIns="146283"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3" fontAlgn="base">
              <a:spcBef>
                <a:spcPct val="0"/>
              </a:spcBef>
              <a:spcAft>
                <a:spcPts val="600"/>
              </a:spcAft>
              <a:defRPr/>
            </a:pPr>
            <a:r>
              <a:rPr lang="en-US" sz="2000" b="1" dirty="0">
                <a:solidFill>
                  <a:schemeClr val="accent1">
                    <a:lumMod val="50000"/>
                  </a:schemeClr>
                </a:solidFill>
                <a:latin typeface="Segoe UI Semibold" panose="020B0702040204020203" pitchFamily="34" charset="0"/>
                <a:ea typeface="Segoe UI" pitchFamily="34" charset="0"/>
                <a:cs typeface="Segoe UI Semibold" panose="020B0702040204020203" pitchFamily="34" charset="0"/>
              </a:rPr>
              <a:t>RA-GZRS</a:t>
            </a:r>
            <a:endParaRPr lang="en-US" b="1" dirty="0">
              <a:gradFill>
                <a:gsLst>
                  <a:gs pos="0">
                    <a:srgbClr val="FFFFFF"/>
                  </a:gs>
                  <a:gs pos="100000">
                    <a:srgbClr val="FFFFFF"/>
                  </a:gs>
                </a:gsLst>
                <a:lin ang="5400000" scaled="0"/>
              </a:gradFill>
              <a:latin typeface="Segoe UI Semilight"/>
              <a:ea typeface="Segoe UI" pitchFamily="34" charset="0"/>
              <a:cs typeface="Segoe UI" pitchFamily="34" charset="0"/>
            </a:endParaRPr>
          </a:p>
          <a:p>
            <a:pPr marL="291436" indent="-291436" defTabSz="932293" fontAlgn="base">
              <a:spcBef>
                <a:spcPct val="0"/>
              </a:spcBef>
              <a:spcAft>
                <a:spcPts val="612"/>
              </a:spcAft>
              <a:buFont typeface="Arial" panose="020B0604020202020204" pitchFamily="34" charset="0"/>
              <a:buChar char="•"/>
              <a:defRPr/>
            </a:pPr>
            <a:r>
              <a:rPr lang="en-US" sz="2000" dirty="0">
                <a:solidFill>
                  <a:srgbClr val="2F2F2F"/>
                </a:solidFill>
                <a:ea typeface="Segoe UI" panose="020B0502040204020203" pitchFamily="34" charset="0"/>
                <a:cs typeface="Segoe UI" panose="020B0502040204020203" pitchFamily="34" charset="0"/>
              </a:rPr>
              <a:t>GZRS + read access to secondary</a:t>
            </a:r>
          </a:p>
          <a:p>
            <a:pPr marL="291436" indent="-291436" defTabSz="932293" fontAlgn="base">
              <a:spcBef>
                <a:spcPct val="0"/>
              </a:spcBef>
              <a:spcAft>
                <a:spcPts val="612"/>
              </a:spcAft>
              <a:buFont typeface="Arial" panose="020B0604020202020204" pitchFamily="34" charset="0"/>
              <a:buChar char="•"/>
              <a:defRPr/>
            </a:pPr>
            <a:r>
              <a:rPr lang="en-US" sz="2000" dirty="0">
                <a:solidFill>
                  <a:srgbClr val="2F2F2F"/>
                </a:solidFill>
                <a:ea typeface="Segoe UI" panose="020B0502040204020203" pitchFamily="34" charset="0"/>
                <a:cs typeface="Segoe UI" panose="020B0502040204020203" pitchFamily="34" charset="0"/>
              </a:rPr>
              <a:t>Separate secondary endpoint</a:t>
            </a:r>
          </a:p>
          <a:p>
            <a:pPr marL="291436" indent="-291436" defTabSz="932293" fontAlgn="base">
              <a:spcBef>
                <a:spcPct val="0"/>
              </a:spcBef>
              <a:spcAft>
                <a:spcPts val="612"/>
              </a:spcAft>
              <a:buFont typeface="Arial" panose="020B0604020202020204" pitchFamily="34" charset="0"/>
              <a:buChar char="•"/>
              <a:defRPr/>
            </a:pPr>
            <a:r>
              <a:rPr lang="en-US" sz="2000" dirty="0">
                <a:solidFill>
                  <a:srgbClr val="2F2F2F"/>
                </a:solidFill>
                <a:ea typeface="Segoe UI" panose="020B0502040204020203" pitchFamily="34" charset="0"/>
                <a:cs typeface="Segoe UI" panose="020B0502040204020203" pitchFamily="34" charset="0"/>
              </a:rPr>
              <a:t>RPO delay to secondary can be queried</a:t>
            </a:r>
            <a:endParaRPr lang="en-US" sz="2000" dirty="0">
              <a:solidFill>
                <a:srgbClr val="2F2F2F"/>
              </a:solidFill>
            </a:endParaRPr>
          </a:p>
        </p:txBody>
      </p:sp>
      <p:sp>
        <p:nvSpPr>
          <p:cNvPr id="59" name="Rectangle 58">
            <a:extLst>
              <a:ext uri="{FF2B5EF4-FFF2-40B4-BE49-F238E27FC236}">
                <a16:creationId xmlns:a16="http://schemas.microsoft.com/office/drawing/2014/main" id="{634504BE-E85C-446A-ADDD-2B9FB035FA0C}"/>
              </a:ext>
              <a:ext uri="{C183D7F6-B498-43B3-948B-1728B52AA6E4}">
                <adec:decorative xmlns:adec="http://schemas.microsoft.com/office/drawing/2017/decorative" val="1"/>
              </a:ext>
            </a:extLst>
          </p:cNvPr>
          <p:cNvSpPr/>
          <p:nvPr/>
        </p:nvSpPr>
        <p:spPr bwMode="auto">
          <a:xfrm>
            <a:off x="4687159" y="1343108"/>
            <a:ext cx="2850704" cy="3817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54" tIns="146283" rIns="182854" bIns="146283"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3" fontAlgn="base">
              <a:spcBef>
                <a:spcPct val="0"/>
              </a:spcBef>
              <a:spcAft>
                <a:spcPct val="0"/>
              </a:spcAft>
              <a:defRPr/>
            </a:pPr>
            <a:r>
              <a:rPr lang="en-US" dirty="0">
                <a:solidFill>
                  <a:srgbClr val="1A1A1A"/>
                </a:solidFill>
                <a:latin typeface="Segoe UI Semibold" panose="020B0702040204020203" pitchFamily="34" charset="0"/>
                <a:ea typeface="Segoe UI" pitchFamily="34" charset="0"/>
                <a:cs typeface="Segoe UI Semibold" panose="020B0702040204020203" pitchFamily="34" charset="0"/>
              </a:rPr>
              <a:t>Multiple regions</a:t>
            </a:r>
          </a:p>
        </p:txBody>
      </p:sp>
      <p:sp>
        <p:nvSpPr>
          <p:cNvPr id="138" name="TextBox 137">
            <a:extLst>
              <a:ext uri="{FF2B5EF4-FFF2-40B4-BE49-F238E27FC236}">
                <a16:creationId xmlns:a16="http://schemas.microsoft.com/office/drawing/2014/main" id="{C7BBC525-2A7C-410A-ACDC-7C7EB36D0E79}"/>
              </a:ext>
              <a:ext uri="{C183D7F6-B498-43B3-948B-1728B52AA6E4}">
                <adec:decorative xmlns:adec="http://schemas.microsoft.com/office/drawing/2017/decorative" val="1"/>
              </a:ext>
            </a:extLst>
          </p:cNvPr>
          <p:cNvSpPr txBox="1"/>
          <p:nvPr/>
        </p:nvSpPr>
        <p:spPr>
          <a:xfrm>
            <a:off x="8566384" y="2115034"/>
            <a:ext cx="1725869" cy="489322"/>
          </a:xfrm>
          <a:prstGeom prst="rect">
            <a:avLst/>
          </a:prstGeom>
          <a:noFill/>
        </p:spPr>
        <p:txBody>
          <a:bodyPr wrap="none" lIns="182854" tIns="146283" rIns="182854" bIns="146283" rtlCol="0">
            <a:spAutoFit/>
          </a:bodyPr>
          <a:lstStyle/>
          <a:p>
            <a:pPr defTabSz="932563">
              <a:lnSpc>
                <a:spcPct val="90000"/>
              </a:lnSpc>
              <a:spcAft>
                <a:spcPts val="600"/>
              </a:spcAft>
              <a:defRPr/>
            </a:pPr>
            <a:r>
              <a:rPr lang="en-US" sz="1400" dirty="0"/>
              <a:t>Typically, &gt;300mi</a:t>
            </a:r>
          </a:p>
        </p:txBody>
      </p:sp>
      <p:sp>
        <p:nvSpPr>
          <p:cNvPr id="139" name="TextBox 138">
            <a:extLst>
              <a:ext uri="{FF2B5EF4-FFF2-40B4-BE49-F238E27FC236}">
                <a16:creationId xmlns:a16="http://schemas.microsoft.com/office/drawing/2014/main" id="{77DFDAD8-66D3-4C28-AFC4-D41D1F405946}"/>
              </a:ext>
              <a:ext uri="{C183D7F6-B498-43B3-948B-1728B52AA6E4}">
                <adec:decorative xmlns:adec="http://schemas.microsoft.com/office/drawing/2017/decorative" val="1"/>
              </a:ext>
            </a:extLst>
          </p:cNvPr>
          <p:cNvSpPr txBox="1"/>
          <p:nvPr/>
        </p:nvSpPr>
        <p:spPr>
          <a:xfrm>
            <a:off x="8936307" y="3160087"/>
            <a:ext cx="890982" cy="683222"/>
          </a:xfrm>
          <a:prstGeom prst="rect">
            <a:avLst/>
          </a:prstGeom>
          <a:noFill/>
        </p:spPr>
        <p:txBody>
          <a:bodyPr wrap="square" lIns="182854" tIns="146283" rIns="182854" bIns="146283" rtlCol="0">
            <a:spAutoFit/>
          </a:bodyPr>
          <a:lstStyle/>
          <a:p>
            <a:pPr defTabSz="932563">
              <a:lnSpc>
                <a:spcPct val="90000"/>
              </a:lnSpc>
              <a:spcAft>
                <a:spcPts val="600"/>
              </a:spcAft>
              <a:defRPr/>
            </a:pPr>
            <a:r>
              <a:rPr lang="en-US" sz="1400" dirty="0"/>
              <a:t>Async   Read</a:t>
            </a:r>
          </a:p>
        </p:txBody>
      </p:sp>
      <p:sp>
        <p:nvSpPr>
          <p:cNvPr id="140" name="TextBox 139">
            <a:extLst>
              <a:ext uri="{FF2B5EF4-FFF2-40B4-BE49-F238E27FC236}">
                <a16:creationId xmlns:a16="http://schemas.microsoft.com/office/drawing/2014/main" id="{50D1E592-8749-420E-8E44-27A592D3EB04}"/>
              </a:ext>
              <a:ext uri="{C183D7F6-B498-43B3-948B-1728B52AA6E4}">
                <adec:decorative xmlns:adec="http://schemas.microsoft.com/office/drawing/2017/decorative" val="1"/>
              </a:ext>
            </a:extLst>
          </p:cNvPr>
          <p:cNvSpPr txBox="1"/>
          <p:nvPr/>
        </p:nvSpPr>
        <p:spPr>
          <a:xfrm>
            <a:off x="10188628" y="2734435"/>
            <a:ext cx="1080655" cy="461600"/>
          </a:xfrm>
          <a:prstGeom prst="rect">
            <a:avLst/>
          </a:prstGeom>
          <a:noFill/>
        </p:spPr>
        <p:txBody>
          <a:bodyPr wrap="none" lIns="182854" tIns="146283" rIns="182854" bIns="146283" rtlCol="0">
            <a:spAutoFit/>
          </a:bodyPr>
          <a:lstStyle/>
          <a:p>
            <a:pPr defTabSz="932563">
              <a:lnSpc>
                <a:spcPct val="90000"/>
              </a:lnSpc>
              <a:spcAft>
                <a:spcPts val="600"/>
              </a:spcAft>
              <a:defRPr/>
            </a:pPr>
            <a:r>
              <a:rPr lang="en-US" sz="1400" dirty="0"/>
              <a:t>Secondary</a:t>
            </a:r>
          </a:p>
        </p:txBody>
      </p:sp>
      <p:grpSp>
        <p:nvGrpSpPr>
          <p:cNvPr id="12" name="Group 11">
            <a:extLst>
              <a:ext uri="{FF2B5EF4-FFF2-40B4-BE49-F238E27FC236}">
                <a16:creationId xmlns:a16="http://schemas.microsoft.com/office/drawing/2014/main" id="{025A8E61-A31B-40A8-AECE-A5DADB25B278}"/>
              </a:ext>
              <a:ext uri="{C183D7F6-B498-43B3-948B-1728B52AA6E4}">
                <adec:decorative xmlns:adec="http://schemas.microsoft.com/office/drawing/2017/decorative" val="1"/>
              </a:ext>
            </a:extLst>
          </p:cNvPr>
          <p:cNvGrpSpPr/>
          <p:nvPr/>
        </p:nvGrpSpPr>
        <p:grpSpPr>
          <a:xfrm>
            <a:off x="7408467" y="1731392"/>
            <a:ext cx="2885762" cy="1719939"/>
            <a:chOff x="7408467" y="1731392"/>
            <a:chExt cx="2885762" cy="1719939"/>
          </a:xfrm>
        </p:grpSpPr>
        <p:cxnSp>
          <p:nvCxnSpPr>
            <p:cNvPr id="145" name="Straight Arrow Connector 144">
              <a:extLst>
                <a:ext uri="{FF2B5EF4-FFF2-40B4-BE49-F238E27FC236}">
                  <a16:creationId xmlns:a16="http://schemas.microsoft.com/office/drawing/2014/main" id="{A0A3E8EC-E9FA-46E0-A464-3CB8AC382258}"/>
                </a:ext>
              </a:extLst>
            </p:cNvPr>
            <p:cNvCxnSpPr>
              <a:cxnSpLocks/>
            </p:cNvCxnSpPr>
            <p:nvPr/>
          </p:nvCxnSpPr>
          <p:spPr>
            <a:xfrm>
              <a:off x="8124302" y="1731392"/>
              <a:ext cx="0" cy="474532"/>
            </a:xfrm>
            <a:prstGeom prst="straightConnector1">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59" name="Database_EFC7" title="Icon of a cylinder">
              <a:extLst>
                <a:ext uri="{FF2B5EF4-FFF2-40B4-BE49-F238E27FC236}">
                  <a16:creationId xmlns:a16="http://schemas.microsoft.com/office/drawing/2014/main" id="{C11FFDED-8A23-43F8-8AE8-1763CB479598}"/>
                </a:ext>
              </a:extLst>
            </p:cNvPr>
            <p:cNvSpPr>
              <a:spLocks noChangeAspect="1" noEditPoints="1"/>
            </p:cNvSpPr>
            <p:nvPr/>
          </p:nvSpPr>
          <p:spPr bwMode="auto">
            <a:xfrm>
              <a:off x="7408467" y="2900167"/>
              <a:ext cx="398424" cy="54026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ctr" anchorCtr="0" compatLnSpc="1">
              <a:prstTxWarp prst="textNoShape">
                <a:avLst/>
              </a:prstTxWarp>
            </a:bodyPr>
            <a:lstStyle/>
            <a:p>
              <a:pPr defTabSz="932597">
                <a:lnSpc>
                  <a:spcPct val="150000"/>
                </a:lnSpc>
                <a:defRPr/>
              </a:pPr>
              <a:r>
                <a:rPr lang="en-US" sz="1400" b="1" dirty="0">
                  <a:solidFill>
                    <a:srgbClr val="2F2F2F"/>
                  </a:solidFill>
                  <a:latin typeface="Segoe UI"/>
                </a:rPr>
                <a:t>Z2</a:t>
              </a:r>
            </a:p>
          </p:txBody>
        </p:sp>
        <p:cxnSp>
          <p:nvCxnSpPr>
            <p:cNvPr id="148" name="Straight Arrow Connector 147">
              <a:extLst>
                <a:ext uri="{FF2B5EF4-FFF2-40B4-BE49-F238E27FC236}">
                  <a16:creationId xmlns:a16="http://schemas.microsoft.com/office/drawing/2014/main" id="{24FBC4AD-951E-4CD8-9904-A2A2177632BD}"/>
                </a:ext>
              </a:extLst>
            </p:cNvPr>
            <p:cNvCxnSpPr>
              <a:cxnSpLocks/>
            </p:cNvCxnSpPr>
            <p:nvPr/>
          </p:nvCxnSpPr>
          <p:spPr>
            <a:xfrm flipH="1">
              <a:off x="7564239" y="1877593"/>
              <a:ext cx="452472" cy="896108"/>
            </a:xfrm>
            <a:prstGeom prst="straightConnector1">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2" name="Straight Arrow Connector 151">
              <a:extLst>
                <a:ext uri="{FF2B5EF4-FFF2-40B4-BE49-F238E27FC236}">
                  <a16:creationId xmlns:a16="http://schemas.microsoft.com/office/drawing/2014/main" id="{24D781B0-921C-4788-9C74-A310DD2D6923}"/>
                </a:ext>
              </a:extLst>
            </p:cNvPr>
            <p:cNvCxnSpPr>
              <a:cxnSpLocks/>
            </p:cNvCxnSpPr>
            <p:nvPr/>
          </p:nvCxnSpPr>
          <p:spPr>
            <a:xfrm>
              <a:off x="8233115" y="1877593"/>
              <a:ext cx="413137" cy="910047"/>
            </a:xfrm>
            <a:prstGeom prst="straightConnector1">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41" name="Database_EFC7" title="Icon of a cylinder">
              <a:extLst>
                <a:ext uri="{FF2B5EF4-FFF2-40B4-BE49-F238E27FC236}">
                  <a16:creationId xmlns:a16="http://schemas.microsoft.com/office/drawing/2014/main" id="{610797FC-F96C-438F-A8AF-712F8437D5EF}"/>
                </a:ext>
              </a:extLst>
            </p:cNvPr>
            <p:cNvSpPr>
              <a:spLocks noChangeAspect="1" noEditPoints="1"/>
            </p:cNvSpPr>
            <p:nvPr/>
          </p:nvSpPr>
          <p:spPr bwMode="auto">
            <a:xfrm>
              <a:off x="9595781" y="2540559"/>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bg1">
                  <a:lumMod val="50000"/>
                </a:schemeClr>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rgbClr val="2F2F2F"/>
                </a:solidFill>
                <a:latin typeface="Segoe UI"/>
              </a:endParaRPr>
            </a:p>
          </p:txBody>
        </p:sp>
        <p:sp>
          <p:nvSpPr>
            <p:cNvPr id="142" name="Database_EFC7" title="Icon of a cylinder">
              <a:extLst>
                <a:ext uri="{FF2B5EF4-FFF2-40B4-BE49-F238E27FC236}">
                  <a16:creationId xmlns:a16="http://schemas.microsoft.com/office/drawing/2014/main" id="{B82DF049-6CA2-4B4D-8B1D-9074FD20ADFA}"/>
                </a:ext>
              </a:extLst>
            </p:cNvPr>
            <p:cNvSpPr>
              <a:spLocks noChangeAspect="1" noEditPoints="1"/>
            </p:cNvSpPr>
            <p:nvPr/>
          </p:nvSpPr>
          <p:spPr bwMode="auto">
            <a:xfrm>
              <a:off x="9751215" y="2695993"/>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bg1">
                  <a:lumMod val="50000"/>
                </a:schemeClr>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rgbClr val="2F2F2F"/>
                </a:solidFill>
                <a:latin typeface="Segoe UI"/>
              </a:endParaRPr>
            </a:p>
          </p:txBody>
        </p:sp>
        <p:sp>
          <p:nvSpPr>
            <p:cNvPr id="143" name="Database_EFC7" title="Icon of a cylinder">
              <a:extLst>
                <a:ext uri="{FF2B5EF4-FFF2-40B4-BE49-F238E27FC236}">
                  <a16:creationId xmlns:a16="http://schemas.microsoft.com/office/drawing/2014/main" id="{851023B1-0B4C-4601-98CA-0B82808230F2}"/>
                </a:ext>
              </a:extLst>
            </p:cNvPr>
            <p:cNvSpPr>
              <a:spLocks noChangeAspect="1" noEditPoints="1"/>
            </p:cNvSpPr>
            <p:nvPr/>
          </p:nvSpPr>
          <p:spPr bwMode="auto">
            <a:xfrm>
              <a:off x="9906649" y="2851427"/>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bg1">
                  <a:lumMod val="50000"/>
                </a:schemeClr>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836" dirty="0">
                <a:solidFill>
                  <a:srgbClr val="2F2F2F"/>
                </a:solidFill>
                <a:latin typeface="Segoe UI"/>
              </a:endParaRPr>
            </a:p>
          </p:txBody>
        </p:sp>
        <p:cxnSp>
          <p:nvCxnSpPr>
            <p:cNvPr id="144" name="Straight Arrow Connector 143">
              <a:extLst>
                <a:ext uri="{FF2B5EF4-FFF2-40B4-BE49-F238E27FC236}">
                  <a16:creationId xmlns:a16="http://schemas.microsoft.com/office/drawing/2014/main" id="{19EE37D4-44FF-4B43-84BC-7728668F04D2}"/>
                </a:ext>
              </a:extLst>
            </p:cNvPr>
            <p:cNvCxnSpPr>
              <a:cxnSpLocks/>
            </p:cNvCxnSpPr>
            <p:nvPr/>
          </p:nvCxnSpPr>
          <p:spPr>
            <a:xfrm>
              <a:off x="9041907" y="3204360"/>
              <a:ext cx="666634" cy="0"/>
            </a:xfrm>
            <a:prstGeom prst="straightConnector1">
              <a:avLst/>
            </a:prstGeom>
            <a:ln w="28575">
              <a:solidFill>
                <a:schemeClr val="accent2">
                  <a:lumMod val="90000"/>
                  <a:lumOff val="1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 name="Database_EFC7" title="Icon of a cylinder">
              <a:extLst>
                <a:ext uri="{FF2B5EF4-FFF2-40B4-BE49-F238E27FC236}">
                  <a16:creationId xmlns:a16="http://schemas.microsoft.com/office/drawing/2014/main" id="{A6F1D5E1-DC9A-4248-96FC-5E741DF305A3}"/>
                </a:ext>
              </a:extLst>
            </p:cNvPr>
            <p:cNvSpPr>
              <a:spLocks noChangeAspect="1" noEditPoints="1"/>
            </p:cNvSpPr>
            <p:nvPr/>
          </p:nvSpPr>
          <p:spPr bwMode="auto">
            <a:xfrm>
              <a:off x="8488049" y="2911066"/>
              <a:ext cx="398424" cy="54026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ctr" anchorCtr="0" compatLnSpc="1">
              <a:prstTxWarp prst="textNoShape">
                <a:avLst/>
              </a:prstTxWarp>
            </a:bodyPr>
            <a:lstStyle/>
            <a:p>
              <a:pPr defTabSz="932597">
                <a:lnSpc>
                  <a:spcPct val="150000"/>
                </a:lnSpc>
                <a:defRPr/>
              </a:pPr>
              <a:r>
                <a:rPr lang="en-US" sz="1400" b="1" dirty="0">
                  <a:solidFill>
                    <a:srgbClr val="2F2F2F"/>
                  </a:solidFill>
                  <a:latin typeface="Segoe UI"/>
                </a:rPr>
                <a:t>Z3</a:t>
              </a:r>
            </a:p>
          </p:txBody>
        </p:sp>
        <p:sp>
          <p:nvSpPr>
            <p:cNvPr id="4" name="Database_EFC7" title="Icon of a cylinder">
              <a:extLst>
                <a:ext uri="{FF2B5EF4-FFF2-40B4-BE49-F238E27FC236}">
                  <a16:creationId xmlns:a16="http://schemas.microsoft.com/office/drawing/2014/main" id="{1632DE39-13A5-4936-8A67-61C6D2D41C9A}"/>
                </a:ext>
              </a:extLst>
            </p:cNvPr>
            <p:cNvSpPr>
              <a:spLocks noChangeAspect="1" noEditPoints="1"/>
            </p:cNvSpPr>
            <p:nvPr/>
          </p:nvSpPr>
          <p:spPr bwMode="auto">
            <a:xfrm>
              <a:off x="7934801" y="2299678"/>
              <a:ext cx="398424" cy="54026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ctr" anchorCtr="0" compatLnSpc="1">
              <a:prstTxWarp prst="textNoShape">
                <a:avLst/>
              </a:prstTxWarp>
            </a:bodyPr>
            <a:lstStyle/>
            <a:p>
              <a:pPr defTabSz="932597">
                <a:lnSpc>
                  <a:spcPct val="150000"/>
                </a:lnSpc>
                <a:defRPr/>
              </a:pPr>
              <a:r>
                <a:rPr lang="en-US" sz="1400" b="1" dirty="0">
                  <a:solidFill>
                    <a:srgbClr val="2F2F2F"/>
                  </a:solidFill>
                  <a:latin typeface="Segoe UI"/>
                </a:rPr>
                <a:t>Z1</a:t>
              </a:r>
            </a:p>
          </p:txBody>
        </p:sp>
      </p:grpSp>
      <p:sp>
        <p:nvSpPr>
          <p:cNvPr id="113" name="TextBox 112">
            <a:extLst>
              <a:ext uri="{FF2B5EF4-FFF2-40B4-BE49-F238E27FC236}">
                <a16:creationId xmlns:a16="http://schemas.microsoft.com/office/drawing/2014/main" id="{4F0729A7-182F-41B0-B820-80E571A417E0}"/>
              </a:ext>
              <a:ext uri="{C183D7F6-B498-43B3-948B-1728B52AA6E4}">
                <adec:decorative xmlns:adec="http://schemas.microsoft.com/office/drawing/2017/decorative" val="1"/>
              </a:ext>
            </a:extLst>
          </p:cNvPr>
          <p:cNvSpPr txBox="1"/>
          <p:nvPr/>
        </p:nvSpPr>
        <p:spPr>
          <a:xfrm>
            <a:off x="3126428" y="2115034"/>
            <a:ext cx="1725869" cy="489322"/>
          </a:xfrm>
          <a:prstGeom prst="rect">
            <a:avLst/>
          </a:prstGeom>
          <a:noFill/>
          <a:ln>
            <a:noFill/>
          </a:ln>
        </p:spPr>
        <p:txBody>
          <a:bodyPr wrap="none" lIns="182854" tIns="146283" rIns="182854" bIns="146283" rtlCol="0">
            <a:spAutoFit/>
          </a:bodyPr>
          <a:lstStyle/>
          <a:p>
            <a:pPr defTabSz="932563">
              <a:lnSpc>
                <a:spcPct val="90000"/>
              </a:lnSpc>
              <a:spcAft>
                <a:spcPts val="600"/>
              </a:spcAft>
              <a:defRPr/>
            </a:pPr>
            <a:r>
              <a:rPr lang="en-US" sz="1400" dirty="0"/>
              <a:t>Typically</a:t>
            </a:r>
            <a:r>
              <a:rPr lang="en-US" sz="1400" dirty="0">
                <a:gradFill>
                  <a:gsLst>
                    <a:gs pos="2917">
                      <a:srgbClr val="505050"/>
                    </a:gs>
                    <a:gs pos="30000">
                      <a:srgbClr val="505050"/>
                    </a:gs>
                  </a:gsLst>
                  <a:lin ang="5400000" scaled="0"/>
                </a:gradFill>
              </a:rPr>
              <a:t>, &gt;300mi</a:t>
            </a:r>
          </a:p>
        </p:txBody>
      </p:sp>
      <p:sp>
        <p:nvSpPr>
          <p:cNvPr id="114" name="TextBox 113">
            <a:extLst>
              <a:ext uri="{FF2B5EF4-FFF2-40B4-BE49-F238E27FC236}">
                <a16:creationId xmlns:a16="http://schemas.microsoft.com/office/drawing/2014/main" id="{D13DD411-294D-4401-9109-2633B2F1CF09}"/>
              </a:ext>
              <a:ext uri="{C183D7F6-B498-43B3-948B-1728B52AA6E4}">
                <adec:decorative xmlns:adec="http://schemas.microsoft.com/office/drawing/2017/decorative" val="1"/>
              </a:ext>
            </a:extLst>
          </p:cNvPr>
          <p:cNvSpPr txBox="1"/>
          <p:nvPr/>
        </p:nvSpPr>
        <p:spPr>
          <a:xfrm>
            <a:off x="3528024" y="3160087"/>
            <a:ext cx="765165" cy="461600"/>
          </a:xfrm>
          <a:prstGeom prst="rect">
            <a:avLst/>
          </a:prstGeom>
          <a:noFill/>
          <a:ln>
            <a:noFill/>
          </a:ln>
        </p:spPr>
        <p:txBody>
          <a:bodyPr wrap="none" lIns="182854" tIns="146283" rIns="182854" bIns="146283" rtlCol="0">
            <a:spAutoFit/>
          </a:bodyPr>
          <a:lstStyle/>
          <a:p>
            <a:pPr defTabSz="932563">
              <a:lnSpc>
                <a:spcPct val="90000"/>
              </a:lnSpc>
              <a:spcAft>
                <a:spcPts val="600"/>
              </a:spcAft>
              <a:defRPr/>
            </a:pPr>
            <a:r>
              <a:rPr lang="en-US" sz="1400" dirty="0">
                <a:gradFill>
                  <a:gsLst>
                    <a:gs pos="2917">
                      <a:srgbClr val="505050"/>
                    </a:gs>
                    <a:gs pos="30000">
                      <a:srgbClr val="505050"/>
                    </a:gs>
                  </a:gsLst>
                  <a:lin ang="5400000" scaled="0"/>
                </a:gradFill>
              </a:rPr>
              <a:t>Async</a:t>
            </a:r>
          </a:p>
        </p:txBody>
      </p:sp>
      <p:sp>
        <p:nvSpPr>
          <p:cNvPr id="115" name="TextBox 114">
            <a:extLst>
              <a:ext uri="{FF2B5EF4-FFF2-40B4-BE49-F238E27FC236}">
                <a16:creationId xmlns:a16="http://schemas.microsoft.com/office/drawing/2014/main" id="{636C51C0-42B4-4EDF-B3DA-AAED4EC0EB3D}"/>
              </a:ext>
              <a:ext uri="{C183D7F6-B498-43B3-948B-1728B52AA6E4}">
                <adec:decorative xmlns:adec="http://schemas.microsoft.com/office/drawing/2017/decorative" val="1"/>
              </a:ext>
            </a:extLst>
          </p:cNvPr>
          <p:cNvSpPr txBox="1"/>
          <p:nvPr/>
        </p:nvSpPr>
        <p:spPr>
          <a:xfrm>
            <a:off x="4768375" y="2688659"/>
            <a:ext cx="1080655" cy="461600"/>
          </a:xfrm>
          <a:prstGeom prst="rect">
            <a:avLst/>
          </a:prstGeom>
          <a:noFill/>
          <a:ln>
            <a:noFill/>
          </a:ln>
        </p:spPr>
        <p:txBody>
          <a:bodyPr wrap="none" lIns="182854" tIns="146283" rIns="182854" bIns="146283" rtlCol="0">
            <a:spAutoFit/>
          </a:bodyPr>
          <a:lstStyle/>
          <a:p>
            <a:pPr defTabSz="932563">
              <a:lnSpc>
                <a:spcPct val="90000"/>
              </a:lnSpc>
              <a:spcAft>
                <a:spcPts val="600"/>
              </a:spcAft>
              <a:defRPr/>
            </a:pPr>
            <a:r>
              <a:rPr lang="en-US" sz="1400" dirty="0">
                <a:gradFill>
                  <a:gsLst>
                    <a:gs pos="2917">
                      <a:srgbClr val="505050"/>
                    </a:gs>
                    <a:gs pos="30000">
                      <a:srgbClr val="505050"/>
                    </a:gs>
                  </a:gsLst>
                  <a:lin ang="5400000" scaled="0"/>
                </a:gradFill>
              </a:rPr>
              <a:t>Secondary</a:t>
            </a:r>
          </a:p>
        </p:txBody>
      </p:sp>
      <p:grpSp>
        <p:nvGrpSpPr>
          <p:cNvPr id="11" name="Group 10">
            <a:extLst>
              <a:ext uri="{FF2B5EF4-FFF2-40B4-BE49-F238E27FC236}">
                <a16:creationId xmlns:a16="http://schemas.microsoft.com/office/drawing/2014/main" id="{B4B20743-D01D-4CD6-B26C-9C2136AE965C}"/>
              </a:ext>
              <a:ext uri="{C183D7F6-B498-43B3-948B-1728B52AA6E4}">
                <adec:decorative xmlns:adec="http://schemas.microsoft.com/office/drawing/2017/decorative" val="1"/>
              </a:ext>
            </a:extLst>
          </p:cNvPr>
          <p:cNvGrpSpPr/>
          <p:nvPr/>
        </p:nvGrpSpPr>
        <p:grpSpPr>
          <a:xfrm>
            <a:off x="1950441" y="1731392"/>
            <a:ext cx="2903832" cy="1690687"/>
            <a:chOff x="1950441" y="1731392"/>
            <a:chExt cx="2903832" cy="1690687"/>
          </a:xfrm>
        </p:grpSpPr>
        <p:cxnSp>
          <p:nvCxnSpPr>
            <p:cNvPr id="120" name="Straight Arrow Connector 119">
              <a:extLst>
                <a:ext uri="{FF2B5EF4-FFF2-40B4-BE49-F238E27FC236}">
                  <a16:creationId xmlns:a16="http://schemas.microsoft.com/office/drawing/2014/main" id="{C1A1FF69-D726-4651-93F8-1C8F9FAE44BD}"/>
                </a:ext>
              </a:extLst>
            </p:cNvPr>
            <p:cNvCxnSpPr>
              <a:cxnSpLocks/>
            </p:cNvCxnSpPr>
            <p:nvPr/>
          </p:nvCxnSpPr>
          <p:spPr>
            <a:xfrm>
              <a:off x="2684346" y="1731392"/>
              <a:ext cx="0" cy="474532"/>
            </a:xfrm>
            <a:prstGeom prst="straightConnector1">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3" name="Straight Arrow Connector 122">
              <a:extLst>
                <a:ext uri="{FF2B5EF4-FFF2-40B4-BE49-F238E27FC236}">
                  <a16:creationId xmlns:a16="http://schemas.microsoft.com/office/drawing/2014/main" id="{DBB7A66D-3468-44D9-9CEA-4B48C47C92A4}"/>
                </a:ext>
              </a:extLst>
            </p:cNvPr>
            <p:cNvCxnSpPr>
              <a:cxnSpLocks/>
            </p:cNvCxnSpPr>
            <p:nvPr/>
          </p:nvCxnSpPr>
          <p:spPr>
            <a:xfrm flipH="1">
              <a:off x="2124283" y="1877593"/>
              <a:ext cx="452472" cy="896108"/>
            </a:xfrm>
            <a:prstGeom prst="straightConnector1">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A9EC4FE1-2061-426A-93AB-694B54EE44F1}"/>
                </a:ext>
              </a:extLst>
            </p:cNvPr>
            <p:cNvCxnSpPr>
              <a:cxnSpLocks/>
            </p:cNvCxnSpPr>
            <p:nvPr/>
          </p:nvCxnSpPr>
          <p:spPr>
            <a:xfrm>
              <a:off x="2793159" y="1877593"/>
              <a:ext cx="413137" cy="910047"/>
            </a:xfrm>
            <a:prstGeom prst="straightConnector1">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16" name="Database_EFC7" title="Icon of a cylinder">
              <a:extLst>
                <a:ext uri="{FF2B5EF4-FFF2-40B4-BE49-F238E27FC236}">
                  <a16:creationId xmlns:a16="http://schemas.microsoft.com/office/drawing/2014/main" id="{01FC8375-42E1-4932-A0AA-3D248053C553}"/>
                </a:ext>
              </a:extLst>
            </p:cNvPr>
            <p:cNvSpPr>
              <a:spLocks noChangeAspect="1" noEditPoints="1"/>
            </p:cNvSpPr>
            <p:nvPr/>
          </p:nvSpPr>
          <p:spPr bwMode="auto">
            <a:xfrm>
              <a:off x="4155825" y="2540559"/>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bg1">
                  <a:lumMod val="50000"/>
                </a:schemeClr>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400" dirty="0">
                <a:solidFill>
                  <a:srgbClr val="2F2F2F"/>
                </a:solidFill>
              </a:endParaRPr>
            </a:p>
          </p:txBody>
        </p:sp>
        <p:sp>
          <p:nvSpPr>
            <p:cNvPr id="117" name="Database_EFC7" title="Icon of a cylinder">
              <a:extLst>
                <a:ext uri="{FF2B5EF4-FFF2-40B4-BE49-F238E27FC236}">
                  <a16:creationId xmlns:a16="http://schemas.microsoft.com/office/drawing/2014/main" id="{68C7CFF3-4CBF-4CF0-94BC-7FB7B38F639D}"/>
                </a:ext>
              </a:extLst>
            </p:cNvPr>
            <p:cNvSpPr>
              <a:spLocks noChangeAspect="1" noEditPoints="1"/>
            </p:cNvSpPr>
            <p:nvPr/>
          </p:nvSpPr>
          <p:spPr bwMode="auto">
            <a:xfrm>
              <a:off x="4311259" y="2695993"/>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bg1">
                  <a:lumMod val="50000"/>
                </a:schemeClr>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400" dirty="0">
                <a:solidFill>
                  <a:srgbClr val="2F2F2F"/>
                </a:solidFill>
              </a:endParaRPr>
            </a:p>
          </p:txBody>
        </p:sp>
        <p:sp>
          <p:nvSpPr>
            <p:cNvPr id="118" name="Database_EFC7" title="Icon of a cylinder">
              <a:extLst>
                <a:ext uri="{FF2B5EF4-FFF2-40B4-BE49-F238E27FC236}">
                  <a16:creationId xmlns:a16="http://schemas.microsoft.com/office/drawing/2014/main" id="{150DC6A9-CD24-48BC-8D50-747A3B0CDE01}"/>
                </a:ext>
              </a:extLst>
            </p:cNvPr>
            <p:cNvSpPr>
              <a:spLocks noChangeAspect="1" noEditPoints="1"/>
            </p:cNvSpPr>
            <p:nvPr/>
          </p:nvSpPr>
          <p:spPr bwMode="auto">
            <a:xfrm>
              <a:off x="4466693" y="2851427"/>
              <a:ext cx="387580" cy="503791"/>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bg1">
                  <a:lumMod val="50000"/>
                </a:schemeClr>
              </a:solidFill>
              <a:prstDash val="solid"/>
              <a:miter lim="800000"/>
              <a:headEnd/>
              <a:tailEnd/>
            </a:ln>
          </p:spPr>
          <p:txBody>
            <a:bodyPr vert="horz" wrap="square" lIns="93260" tIns="46630" rIns="93260" bIns="46630" numCol="1" anchor="t" anchorCtr="0" compatLnSpc="1">
              <a:prstTxWarp prst="textNoShape">
                <a:avLst/>
              </a:prstTxWarp>
            </a:bodyPr>
            <a:lstStyle/>
            <a:p>
              <a:pPr defTabSz="932597">
                <a:defRPr/>
              </a:pPr>
              <a:endParaRPr lang="en-US" sz="1400" dirty="0">
                <a:solidFill>
                  <a:srgbClr val="2F2F2F"/>
                </a:solidFill>
              </a:endParaRPr>
            </a:p>
          </p:txBody>
        </p:sp>
        <p:cxnSp>
          <p:nvCxnSpPr>
            <p:cNvPr id="119" name="Straight Arrow Connector 118">
              <a:extLst>
                <a:ext uri="{FF2B5EF4-FFF2-40B4-BE49-F238E27FC236}">
                  <a16:creationId xmlns:a16="http://schemas.microsoft.com/office/drawing/2014/main" id="{BCE0FD44-A828-4871-8834-AD8C14551E6E}"/>
                </a:ext>
              </a:extLst>
            </p:cNvPr>
            <p:cNvCxnSpPr>
              <a:cxnSpLocks/>
            </p:cNvCxnSpPr>
            <p:nvPr/>
          </p:nvCxnSpPr>
          <p:spPr>
            <a:xfrm>
              <a:off x="3588513" y="3199784"/>
              <a:ext cx="680072" cy="4576"/>
            </a:xfrm>
            <a:prstGeom prst="straightConnector1">
              <a:avLst/>
            </a:prstGeom>
            <a:ln w="28575">
              <a:solidFill>
                <a:schemeClr val="accent2">
                  <a:lumMod val="90000"/>
                  <a:lumOff val="1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 name="Database_EFC7" title="Icon of a cylinder">
              <a:extLst>
                <a:ext uri="{FF2B5EF4-FFF2-40B4-BE49-F238E27FC236}">
                  <a16:creationId xmlns:a16="http://schemas.microsoft.com/office/drawing/2014/main" id="{5C814C6C-2AB1-419B-B45D-CB24D003CF22}"/>
                </a:ext>
              </a:extLst>
            </p:cNvPr>
            <p:cNvSpPr>
              <a:spLocks noChangeAspect="1" noEditPoints="1"/>
            </p:cNvSpPr>
            <p:nvPr/>
          </p:nvSpPr>
          <p:spPr bwMode="auto">
            <a:xfrm>
              <a:off x="1950441" y="2870915"/>
              <a:ext cx="398424" cy="54026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ctr" anchorCtr="0" compatLnSpc="1">
              <a:prstTxWarp prst="textNoShape">
                <a:avLst/>
              </a:prstTxWarp>
            </a:bodyPr>
            <a:lstStyle/>
            <a:p>
              <a:pPr defTabSz="932597">
                <a:lnSpc>
                  <a:spcPct val="150000"/>
                </a:lnSpc>
                <a:defRPr/>
              </a:pPr>
              <a:r>
                <a:rPr lang="en-US" sz="1400" b="1" dirty="0">
                  <a:solidFill>
                    <a:srgbClr val="2F2F2F"/>
                  </a:solidFill>
                  <a:latin typeface="Segoe UI"/>
                </a:rPr>
                <a:t>Z2</a:t>
              </a:r>
            </a:p>
          </p:txBody>
        </p:sp>
        <p:sp>
          <p:nvSpPr>
            <p:cNvPr id="6" name="Database_EFC7" title="Icon of a cylinder">
              <a:extLst>
                <a:ext uri="{FF2B5EF4-FFF2-40B4-BE49-F238E27FC236}">
                  <a16:creationId xmlns:a16="http://schemas.microsoft.com/office/drawing/2014/main" id="{AEB358A2-4423-4AEA-8C5F-D4957B5DB7C0}"/>
                </a:ext>
              </a:extLst>
            </p:cNvPr>
            <p:cNvSpPr>
              <a:spLocks noChangeAspect="1" noEditPoints="1"/>
            </p:cNvSpPr>
            <p:nvPr/>
          </p:nvSpPr>
          <p:spPr bwMode="auto">
            <a:xfrm>
              <a:off x="3030023" y="2881814"/>
              <a:ext cx="398424" cy="54026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ctr" anchorCtr="0" compatLnSpc="1">
              <a:prstTxWarp prst="textNoShape">
                <a:avLst/>
              </a:prstTxWarp>
            </a:bodyPr>
            <a:lstStyle/>
            <a:p>
              <a:pPr defTabSz="932597">
                <a:lnSpc>
                  <a:spcPct val="150000"/>
                </a:lnSpc>
                <a:defRPr/>
              </a:pPr>
              <a:r>
                <a:rPr lang="en-US" sz="1400" b="1" dirty="0">
                  <a:solidFill>
                    <a:srgbClr val="2F2F2F"/>
                  </a:solidFill>
                  <a:latin typeface="Segoe UI"/>
                </a:rPr>
                <a:t>Z3</a:t>
              </a:r>
            </a:p>
          </p:txBody>
        </p:sp>
        <p:sp>
          <p:nvSpPr>
            <p:cNvPr id="7" name="Database_EFC7" title="Icon of a cylinder">
              <a:extLst>
                <a:ext uri="{FF2B5EF4-FFF2-40B4-BE49-F238E27FC236}">
                  <a16:creationId xmlns:a16="http://schemas.microsoft.com/office/drawing/2014/main" id="{33892286-54F7-4F4F-B08E-6BAB9B52B2BA}"/>
                </a:ext>
              </a:extLst>
            </p:cNvPr>
            <p:cNvSpPr>
              <a:spLocks noChangeAspect="1" noEditPoints="1"/>
            </p:cNvSpPr>
            <p:nvPr/>
          </p:nvSpPr>
          <p:spPr bwMode="auto">
            <a:xfrm>
              <a:off x="2476775" y="2270426"/>
              <a:ext cx="398424" cy="540265"/>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ctr" anchorCtr="0" compatLnSpc="1">
              <a:prstTxWarp prst="textNoShape">
                <a:avLst/>
              </a:prstTxWarp>
            </a:bodyPr>
            <a:lstStyle/>
            <a:p>
              <a:pPr defTabSz="932597">
                <a:lnSpc>
                  <a:spcPct val="150000"/>
                </a:lnSpc>
                <a:defRPr/>
              </a:pPr>
              <a:r>
                <a:rPr lang="en-US" sz="1400" b="1" dirty="0">
                  <a:solidFill>
                    <a:srgbClr val="2F2F2F"/>
                  </a:solidFill>
                  <a:latin typeface="Segoe UI"/>
                </a:rPr>
                <a:t>Z1</a:t>
              </a:r>
            </a:p>
          </p:txBody>
        </p:sp>
      </p:grpSp>
      <p:sp>
        <p:nvSpPr>
          <p:cNvPr id="8" name="Rectangle 7">
            <a:extLst>
              <a:ext uri="{FF2B5EF4-FFF2-40B4-BE49-F238E27FC236}">
                <a16:creationId xmlns:a16="http://schemas.microsoft.com/office/drawing/2014/main" id="{CE1BF277-75F1-4412-BDE6-0E144D64E133}"/>
              </a:ext>
              <a:ext uri="{C183D7F6-B498-43B3-948B-1728B52AA6E4}">
                <adec:decorative xmlns:adec="http://schemas.microsoft.com/office/drawing/2017/decorative" val="1"/>
              </a:ext>
            </a:extLst>
          </p:cNvPr>
          <p:cNvSpPr/>
          <p:nvPr/>
        </p:nvSpPr>
        <p:spPr bwMode="auto">
          <a:xfrm>
            <a:off x="427038" y="1192214"/>
            <a:ext cx="11582400" cy="2683646"/>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err="1">
              <a:gradFill>
                <a:gsLst>
                  <a:gs pos="0">
                    <a:srgbClr val="FFFFFF"/>
                  </a:gs>
                  <a:gs pos="100000">
                    <a:srgbClr val="FFFFFF"/>
                  </a:gs>
                </a:gsLst>
                <a:lin ang="5400000" scaled="0"/>
              </a:gradFill>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1585601492"/>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5170</Words>
  <Application>Microsoft Office PowerPoint</Application>
  <PresentationFormat>Custom</PresentationFormat>
  <Paragraphs>610</Paragraphs>
  <Slides>56</Slides>
  <Notes>49</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67" baseType="lpstr">
      <vt:lpstr>Arial</vt:lpstr>
      <vt:lpstr>Calibri</vt:lpstr>
      <vt:lpstr>Consolas</vt:lpstr>
      <vt:lpstr>Open Sans</vt:lpstr>
      <vt:lpstr>Segoe UI</vt:lpstr>
      <vt:lpstr>Segoe UI Light</vt:lpstr>
      <vt:lpstr>Segoe UI Semibold</vt:lpstr>
      <vt:lpstr>Segoe UI Semilight</vt:lpstr>
      <vt:lpstr>Wingdings</vt:lpstr>
      <vt:lpstr>Azure 1</vt:lpstr>
      <vt:lpstr>Bitmap Image</vt:lpstr>
      <vt:lpstr>AZ-104T00A Module 07:  Administer Azure Storage</vt:lpstr>
      <vt:lpstr>Administer Azure Storage Introduction</vt:lpstr>
      <vt:lpstr>Lesson 01: Configure Storage Accounts</vt:lpstr>
      <vt:lpstr>Configure Storage Accounts Introduction</vt:lpstr>
      <vt:lpstr>Implement Azure Storage</vt:lpstr>
      <vt:lpstr>Explore Azure Storage Services </vt:lpstr>
      <vt:lpstr>Determine Storage Account Kinds</vt:lpstr>
      <vt:lpstr>Determine Replication Strategies (1 of 2)</vt:lpstr>
      <vt:lpstr>Determine Replication Strategies (2 of 2)</vt:lpstr>
      <vt:lpstr>Access Storage</vt:lpstr>
      <vt:lpstr>Secure Storage Endpoints</vt:lpstr>
      <vt:lpstr>Demonstration – Secure a Storage Endpoint</vt:lpstr>
      <vt:lpstr>Summary and Resources – Configure Storage Accounts</vt:lpstr>
      <vt:lpstr>Lesson 02: Configure Blob Storage</vt:lpstr>
      <vt:lpstr>Configure Blob Storage Introduction</vt:lpstr>
      <vt:lpstr>Implement Blob Storage</vt:lpstr>
      <vt:lpstr>Create Blob Containers</vt:lpstr>
      <vt:lpstr>Create Blob Access Tiers</vt:lpstr>
      <vt:lpstr>Add Blob Lifecycle Management Rules</vt:lpstr>
      <vt:lpstr>Determine Blob Object Replication</vt:lpstr>
      <vt:lpstr>Upload Blobs</vt:lpstr>
      <vt:lpstr>Determine Storage Pricing</vt:lpstr>
      <vt:lpstr>Demonstration – Blob Storage</vt:lpstr>
      <vt:lpstr>Summary and Resources - Configure Blob Storage</vt:lpstr>
      <vt:lpstr>Lesson 03: Configure Storage Security</vt:lpstr>
      <vt:lpstr>Configure Storage Security Introduction</vt:lpstr>
      <vt:lpstr>Review Storage Security Strategies</vt:lpstr>
      <vt:lpstr>Create Shared Access Signatures</vt:lpstr>
      <vt:lpstr>Identify URI and SAS Parameters</vt:lpstr>
      <vt:lpstr>Demonstration – SAS (Portal)</vt:lpstr>
      <vt:lpstr>Determine Storage Service Encryption</vt:lpstr>
      <vt:lpstr>Create Customer Managed Keys</vt:lpstr>
      <vt:lpstr>Apply Storage Security Best Practices</vt:lpstr>
      <vt:lpstr>Summary and Resources - Configure Storage Security</vt:lpstr>
      <vt:lpstr>Lesson 04: Configure Azure Files and File Sync</vt:lpstr>
      <vt:lpstr>Configure Azure Files and File Sync Introduction</vt:lpstr>
      <vt:lpstr>Compare Files to Blobs</vt:lpstr>
      <vt:lpstr>Manage File Shares</vt:lpstr>
      <vt:lpstr>Create File Share Snapshots</vt:lpstr>
      <vt:lpstr>Demonstration – File Shares</vt:lpstr>
      <vt:lpstr>Implement Azure File Sync</vt:lpstr>
      <vt:lpstr>Identify File Sync Components</vt:lpstr>
      <vt:lpstr>Setup File Sync</vt:lpstr>
      <vt:lpstr>Summary and Resources - Configure Azure Files and File Sync</vt:lpstr>
      <vt:lpstr>Lesson 05: Configure Storage with Tools</vt:lpstr>
      <vt:lpstr>Configure Storage with Tools Introduction</vt:lpstr>
      <vt:lpstr>Use Storage Explorer</vt:lpstr>
      <vt:lpstr>Use the Import and Export Service</vt:lpstr>
      <vt:lpstr>Use AzCopy</vt:lpstr>
      <vt:lpstr>Demonstration – Storage Explorer</vt:lpstr>
      <vt:lpstr>Demonstration – AzCopy</vt:lpstr>
      <vt:lpstr>Summary and Resources – Configure Storage with Tools</vt:lpstr>
      <vt:lpstr>Lesson 06: Module 07 Labs</vt:lpstr>
      <vt:lpstr>Lab 07 – Manage Azure Storage</vt:lpstr>
      <vt:lpstr>Lab 07 – Architecture diagram</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2020-08-04T15:23:45Z</dcterms:created>
  <dcterms:modified xsi:type="dcterms:W3CDTF">2021-07-12T14:05:10Z</dcterms:modified>
</cp:coreProperties>
</file>