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4551" r:id="rId1"/>
  </p:sldMasterIdLst>
  <p:notesMasterIdLst>
    <p:notesMasterId r:id="rId38"/>
  </p:notesMasterIdLst>
  <p:handoutMasterIdLst>
    <p:handoutMasterId r:id="rId39"/>
  </p:handoutMasterIdLst>
  <p:sldIdLst>
    <p:sldId id="1719" r:id="rId2"/>
    <p:sldId id="2530" r:id="rId3"/>
    <p:sldId id="1865" r:id="rId4"/>
    <p:sldId id="2531" r:id="rId5"/>
    <p:sldId id="2521" r:id="rId6"/>
    <p:sldId id="2522" r:id="rId7"/>
    <p:sldId id="2523" r:id="rId8"/>
    <p:sldId id="2524" r:id="rId9"/>
    <p:sldId id="2532" r:id="rId10"/>
    <p:sldId id="2536" r:id="rId11"/>
    <p:sldId id="2009" r:id="rId12"/>
    <p:sldId id="2534" r:id="rId13"/>
    <p:sldId id="2404" r:id="rId14"/>
    <p:sldId id="2519" r:id="rId15"/>
    <p:sldId id="2512" r:id="rId16"/>
    <p:sldId id="2513" r:id="rId17"/>
    <p:sldId id="2515" r:id="rId18"/>
    <p:sldId id="2514" r:id="rId19"/>
    <p:sldId id="1957" r:id="rId20"/>
    <p:sldId id="1922" r:id="rId21"/>
    <p:sldId id="2319" r:id="rId22"/>
    <p:sldId id="2527" r:id="rId23"/>
    <p:sldId id="2516" r:id="rId24"/>
    <p:sldId id="2538" r:id="rId25"/>
    <p:sldId id="2011" r:id="rId26"/>
    <p:sldId id="2507" r:id="rId27"/>
    <p:sldId id="2502" r:id="rId28"/>
    <p:sldId id="2517" r:id="rId29"/>
    <p:sldId id="1967" r:id="rId30"/>
    <p:sldId id="2526" r:id="rId31"/>
    <p:sldId id="2528" r:id="rId32"/>
    <p:sldId id="2537" r:id="rId33"/>
    <p:sldId id="2533" r:id="rId34"/>
    <p:sldId id="1907" r:id="rId35"/>
    <p:sldId id="2529" r:id="rId36"/>
    <p:sldId id="2535" r:id="rId37"/>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5" name="Author" initials="A" lastIdx="0"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3D3D3"/>
    <a:srgbClr val="243A5E"/>
    <a:srgbClr val="FFFFFF"/>
    <a:srgbClr val="0078D4"/>
    <a:srgbClr val="50E6FF"/>
    <a:srgbClr val="000000"/>
    <a:srgbClr val="EBEBEB"/>
    <a:srgbClr val="59B4D9"/>
    <a:srgbClr val="FFF100"/>
    <a:srgbClr val="75757A"/>
  </p:clrMru>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5B778D3-94AD-4C57-BE1C-D31547708544}" v="916" dt="2020-07-23T06:36:24.191"/>
    <p1510:client id="{D3E2D1ED-5E44-4A4A-90A5-87A7C2A0BFD3}" v="31" vWet="35" dt="2020-07-23T05:52:15.45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2" autoAdjust="0"/>
    <p:restoredTop sz="90562" autoAdjust="0"/>
  </p:normalViewPr>
  <p:slideViewPr>
    <p:cSldViewPr snapToGrid="0">
      <p:cViewPr varScale="1">
        <p:scale>
          <a:sx n="98" d="100"/>
          <a:sy n="98" d="100"/>
        </p:scale>
        <p:origin x="882" y="78"/>
      </p:cViewPr>
      <p:guideLst/>
    </p:cSldViewPr>
  </p:slideViewPr>
  <p:outlineViewPr>
    <p:cViewPr>
      <p:scale>
        <a:sx n="33" d="100"/>
        <a:sy n="33" d="100"/>
      </p:scale>
      <p:origin x="0" y="-762"/>
    </p:cViewPr>
  </p:outlineViewPr>
  <p:notesTextViewPr>
    <p:cViewPr>
      <p:scale>
        <a:sx n="1" d="1"/>
        <a:sy n="1" d="1"/>
      </p:scale>
      <p:origin x="0" y="0"/>
    </p:cViewPr>
  </p:notesTextViewPr>
  <p:sorterViewPr>
    <p:cViewPr>
      <p:scale>
        <a:sx n="150" d="100"/>
        <a:sy n="150" d="100"/>
      </p:scale>
      <p:origin x="0" y="-9006"/>
    </p:cViewPr>
  </p:sorter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handoutMaster" Target="handoutMasters/handout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commentAuthors" Target="commentAuthors.xml"/><Relationship Id="rId45"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A5FDB7B-8DB8-4A3A-95C8-7102BBC9A9E1}" type="datetime8">
              <a:rPr lang="en-US" smtClean="0">
                <a:latin typeface="Segoe UI" pitchFamily="34" charset="0"/>
              </a:rPr>
              <a:t>7/8/2021 9:13 AM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Microsoft Corporation</a:t>
            </a: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CE60099-03E7-4FA1-8A7F-E6E6CFB0F855}" type="datetime8">
              <a:rPr lang="en-US" smtClean="0"/>
              <a:t>7/8/2021 9:13 AM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dt="0"/>
  <p:notesStyle>
    <a:lvl1pPr marL="0" algn="l" defTabSz="932742" rtl="0" eaLnBrk="1" latinLnBrk="0" hangingPunct="1">
      <a:lnSpc>
        <a:spcPct val="90000"/>
      </a:lnSpc>
      <a:spcAft>
        <a:spcPts val="340"/>
      </a:spcAft>
      <a:defRPr sz="900" kern="1200">
        <a:solidFill>
          <a:schemeClr val="tx1"/>
        </a:solidFill>
        <a:latin typeface="Segoe UI" panose="020B0502040204020203"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panose="020B0502040204020203"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panose="020B0502040204020203"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panose="020B0502040204020203"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panose="020B0502040204020203"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619146B-24F9-441E-A368-DB3B5A84C1D4}"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7/8/2021 9:13 AM</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0803959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Configure and manage virtual networking (30-35%)</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Integrate an on-premises network with an Azure virtual network</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 Create and configure Azure VPN Gateway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 Create and configure VPNs</a:t>
            </a:r>
          </a:p>
          <a:p>
            <a:endParaRPr lang="en-US" dirty="0"/>
          </a:p>
        </p:txBody>
      </p:sp>
      <p:sp>
        <p:nvSpPr>
          <p:cNvPr id="4" name="Slide Number Placeholder 3"/>
          <p:cNvSpPr>
            <a:spLocks noGrp="1"/>
          </p:cNvSpPr>
          <p:nvPr>
            <p:ph type="sldNum" sz="quarter" idx="5"/>
          </p:nvPr>
        </p:nvSpPr>
        <p:spPr/>
        <p:txBody>
          <a:bodyPr/>
          <a:lstStyle/>
          <a:p>
            <a:fld id="{8507DC7E-BC41-4478-BA30-CBCC3A644F0A}" type="slidenum">
              <a:rPr lang="en-US" smtClean="0"/>
              <a:t>12</a:t>
            </a:fld>
            <a:endParaRPr lang="en-US" dirty="0"/>
          </a:p>
        </p:txBody>
      </p:sp>
    </p:spTree>
    <p:extLst>
      <p:ext uri="{BB962C8B-B14F-4D97-AF65-F5344CB8AC3E}">
        <p14:creationId xmlns:p14="http://schemas.microsoft.com/office/powerpoint/2010/main" val="9924627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What is VPN Gateway? - https://docs.microsoft.com/en-us/azure/vpn-gateway/vpn-gateway-about-vpngateways</a:t>
            </a:r>
          </a:p>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7/8/2021 9:13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13</a:t>
            </a:fld>
            <a:endParaRPr lang="en-US" dirty="0"/>
          </a:p>
        </p:txBody>
      </p:sp>
    </p:spTree>
    <p:extLst>
      <p:ext uri="{BB962C8B-B14F-4D97-AF65-F5344CB8AC3E}">
        <p14:creationId xmlns:p14="http://schemas.microsoft.com/office/powerpoint/2010/main" val="961213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Connect your on-premises network to Azure with VPN Gateway - https://docs.microsoft.com/learn/modules/connect-on-premises-network-with-vpn-gateway/</a:t>
            </a:r>
          </a:p>
          <a:p>
            <a:pPr marL="0" marR="0" lvl="0" indent="0" algn="l" defTabSz="932742" rtl="0" eaLnBrk="1" fontAlgn="auto" latinLnBrk="0" hangingPunct="1">
              <a:lnSpc>
                <a:spcPct val="90000"/>
              </a:lnSpc>
              <a:spcBef>
                <a:spcPts val="0"/>
              </a:spcBef>
              <a:spcAft>
                <a:spcPts val="340"/>
              </a:spcAft>
              <a:buClrTx/>
              <a:buSzTx/>
              <a:buFontTx/>
              <a:buNone/>
              <a:tabLst/>
              <a:defRPr/>
            </a:pPr>
            <a:endParaRPr lang="en-US" dirty="0"/>
          </a:p>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Create a route-based VPN gateway using the Azure portal - https://docs.microsoft.com/en-us/azure/vpn-gateway/create-routebased-vpn-gateway-portal</a:t>
            </a:r>
          </a:p>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Slide Number Placeholder 5"/>
          <p:cNvSpPr>
            <a:spLocks noGrp="1"/>
          </p:cNvSpPr>
          <p:nvPr>
            <p:ph type="sldNum" sz="quarter" idx="5"/>
          </p:nvPr>
        </p:nvSpPr>
        <p:spPr/>
        <p:txBody>
          <a:bodyPr/>
          <a:lstStyle/>
          <a:p>
            <a:fld id="{B4008EB6-D09E-4580-8CD6-DDB14511944F}" type="slidenum">
              <a:rPr lang="en-US" smtClean="0"/>
              <a:pPr/>
              <a:t>14</a:t>
            </a:fld>
            <a:endParaRPr lang="en-US" dirty="0"/>
          </a:p>
        </p:txBody>
      </p:sp>
    </p:spTree>
    <p:extLst>
      <p:ext uri="{BB962C8B-B14F-4D97-AF65-F5344CB8AC3E}">
        <p14:creationId xmlns:p14="http://schemas.microsoft.com/office/powerpoint/2010/main" val="3960732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507DC7E-BC41-4478-BA30-CBCC3A644F0A}" type="slidenum">
              <a:rPr lang="en-US" smtClean="0"/>
              <a:t>16</a:t>
            </a:fld>
            <a:endParaRPr lang="en-US" dirty="0"/>
          </a:p>
        </p:txBody>
      </p:sp>
    </p:spTree>
    <p:extLst>
      <p:ext uri="{BB962C8B-B14F-4D97-AF65-F5344CB8AC3E}">
        <p14:creationId xmlns:p14="http://schemas.microsoft.com/office/powerpoint/2010/main" val="12465857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17</a:t>
            </a:fld>
            <a:endParaRPr lang="en-US" dirty="0"/>
          </a:p>
        </p:txBody>
      </p:sp>
    </p:spTree>
    <p:extLst>
      <p:ext uri="{BB962C8B-B14F-4D97-AF65-F5344CB8AC3E}">
        <p14:creationId xmlns:p14="http://schemas.microsoft.com/office/powerpoint/2010/main" val="8158615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About VPN Gateway configuration settings - https://docs.microsoft.com/en-us/azure/vpn-gateway/vpn-gateway-about-vpn-gateway-settings</a:t>
            </a:r>
          </a:p>
          <a:p>
            <a:endParaRPr lang="en-US" dirty="0"/>
          </a:p>
          <a:p>
            <a:r>
              <a:rPr lang="en-US" dirty="0"/>
              <a:t>This table is just a sample of the SKUs that are available. There are many more. </a:t>
            </a:r>
          </a:p>
        </p:txBody>
      </p:sp>
      <p:sp>
        <p:nvSpPr>
          <p:cNvPr id="4" name="Slide Number Placeholder 3"/>
          <p:cNvSpPr>
            <a:spLocks noGrp="1"/>
          </p:cNvSpPr>
          <p:nvPr>
            <p:ph type="sldNum" sz="quarter" idx="5"/>
          </p:nvPr>
        </p:nvSpPr>
        <p:spPr/>
        <p:txBody>
          <a:bodyPr/>
          <a:lstStyle/>
          <a:p>
            <a:fld id="{8507DC7E-BC41-4478-BA30-CBCC3A644F0A}" type="slidenum">
              <a:rPr lang="en-US" smtClean="0"/>
              <a:t>18</a:t>
            </a:fld>
            <a:endParaRPr lang="en-US" dirty="0"/>
          </a:p>
        </p:txBody>
      </p:sp>
    </p:spTree>
    <p:extLst>
      <p:ext uri="{BB962C8B-B14F-4D97-AF65-F5344CB8AC3E}">
        <p14:creationId xmlns:p14="http://schemas.microsoft.com/office/powerpoint/2010/main" val="31137152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7/8/2021 9:13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19</a:t>
            </a:fld>
            <a:endParaRPr lang="en-US" dirty="0"/>
          </a:p>
        </p:txBody>
      </p:sp>
    </p:spTree>
    <p:extLst>
      <p:ext uri="{BB962C8B-B14F-4D97-AF65-F5344CB8AC3E}">
        <p14:creationId xmlns:p14="http://schemas.microsoft.com/office/powerpoint/2010/main" val="26193262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About VPN devices and IPsec/IKE parameters for Site-to-Site VPN Gateway connections - https://docs.microsoft.com/en-us/azure/vpn-gateway/vpn-gateway-about-vpn-devices</a:t>
            </a:r>
          </a:p>
          <a:p>
            <a:endParaRPr lang="en-US" dirty="0"/>
          </a:p>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7/8/2021 9:13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20</a:t>
            </a:fld>
            <a:endParaRPr lang="en-US" dirty="0"/>
          </a:p>
        </p:txBody>
      </p:sp>
    </p:spTree>
    <p:extLst>
      <p:ext uri="{BB962C8B-B14F-4D97-AF65-F5344CB8AC3E}">
        <p14:creationId xmlns:p14="http://schemas.microsoft.com/office/powerpoint/2010/main" val="64125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7/8/2021 9:13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21</a:t>
            </a:fld>
            <a:endParaRPr lang="en-US" dirty="0"/>
          </a:p>
        </p:txBody>
      </p:sp>
    </p:spTree>
    <p:extLst>
      <p:ext uri="{BB962C8B-B14F-4D97-AF65-F5344CB8AC3E}">
        <p14:creationId xmlns:p14="http://schemas.microsoft.com/office/powerpoint/2010/main" val="85820825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Highly Available Cross-Premises and VNet-to-VNet Connectivity - https://docs.microsoft.com/en-us/azure/vpn-gateway/vpn-gateway-highlyavailable</a:t>
            </a:r>
          </a:p>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Slide Number Placeholder 5"/>
          <p:cNvSpPr>
            <a:spLocks noGrp="1"/>
          </p:cNvSpPr>
          <p:nvPr>
            <p:ph type="sldNum" sz="quarter" idx="5"/>
          </p:nvPr>
        </p:nvSpPr>
        <p:spPr/>
        <p:txBody>
          <a:bodyPr/>
          <a:lstStyle/>
          <a:p>
            <a:fld id="{B4008EB6-D09E-4580-8CD6-DDB14511944F}" type="slidenum">
              <a:rPr lang="en-US" smtClean="0"/>
              <a:pPr/>
              <a:t>22</a:t>
            </a:fld>
            <a:endParaRPr lang="en-US" dirty="0"/>
          </a:p>
        </p:txBody>
      </p:sp>
    </p:spTree>
    <p:extLst>
      <p:ext uri="{BB962C8B-B14F-4D97-AF65-F5344CB8AC3E}">
        <p14:creationId xmlns:p14="http://schemas.microsoft.com/office/powerpoint/2010/main" val="34859125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Module overview</a:t>
            </a:r>
          </a:p>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a:t>
            </a:fld>
            <a:endParaRPr lang="en-US" dirty="0"/>
          </a:p>
        </p:txBody>
      </p:sp>
    </p:spTree>
    <p:extLst>
      <p:ext uri="{BB962C8B-B14F-4D97-AF65-F5344CB8AC3E}">
        <p14:creationId xmlns:p14="http://schemas.microsoft.com/office/powerpoint/2010/main" val="22149681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Always consider having students walk-through the demonstrations themselves. Also, consider the overlap with the formal labs and your best use of time. </a:t>
            </a:r>
          </a:p>
          <a:p>
            <a:endParaRPr lang="en-US" dirty="0"/>
          </a:p>
        </p:txBody>
      </p:sp>
      <p:sp>
        <p:nvSpPr>
          <p:cNvPr id="4" name="Slide Number Placeholder 3"/>
          <p:cNvSpPr>
            <a:spLocks noGrp="1"/>
          </p:cNvSpPr>
          <p:nvPr>
            <p:ph type="sldNum" sz="quarter" idx="5"/>
          </p:nvPr>
        </p:nvSpPr>
        <p:spPr/>
        <p:txBody>
          <a:bodyPr/>
          <a:lstStyle/>
          <a:p>
            <a:fld id="{8507DC7E-BC41-4478-BA30-CBCC3A644F0A}" type="slidenum">
              <a:rPr lang="en-US" smtClean="0"/>
              <a:t>23</a:t>
            </a:fld>
            <a:endParaRPr lang="en-US" dirty="0"/>
          </a:p>
        </p:txBody>
      </p:sp>
    </p:spTree>
    <p:extLst>
      <p:ext uri="{BB962C8B-B14F-4D97-AF65-F5344CB8AC3E}">
        <p14:creationId xmlns:p14="http://schemas.microsoft.com/office/powerpoint/2010/main" val="404699001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Learn - https://docs.microsoft.com/en-us/learn/browse/</a:t>
            </a:r>
          </a:p>
        </p:txBody>
      </p:sp>
      <p:sp>
        <p:nvSpPr>
          <p:cNvPr id="4" name="Slide Number Placeholder 3"/>
          <p:cNvSpPr>
            <a:spLocks noGrp="1"/>
          </p:cNvSpPr>
          <p:nvPr>
            <p:ph type="sldNum" sz="quarter" idx="5"/>
          </p:nvPr>
        </p:nvSpPr>
        <p:spPr/>
        <p:txBody>
          <a:bodyPr/>
          <a:lstStyle/>
          <a:p>
            <a:fld id="{8507DC7E-BC41-4478-BA30-CBCC3A644F0A}" type="slidenum">
              <a:rPr lang="en-US" smtClean="0"/>
              <a:t>24</a:t>
            </a:fld>
            <a:endParaRPr lang="en-US" dirty="0"/>
          </a:p>
        </p:txBody>
      </p:sp>
    </p:spTree>
    <p:extLst>
      <p:ext uri="{BB962C8B-B14F-4D97-AF65-F5344CB8AC3E}">
        <p14:creationId xmlns:p14="http://schemas.microsoft.com/office/powerpoint/2010/main" val="295262319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25</a:t>
            </a:fld>
            <a:endParaRPr lang="en-US" dirty="0"/>
          </a:p>
        </p:txBody>
      </p:sp>
    </p:spTree>
    <p:extLst>
      <p:ext uri="{BB962C8B-B14F-4D97-AF65-F5344CB8AC3E}">
        <p14:creationId xmlns:p14="http://schemas.microsoft.com/office/powerpoint/2010/main" val="207936240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solidFill>
                  <a:srgbClr val="000000"/>
                </a:solidFill>
                <a:effectLst/>
                <a:latin typeface="Consolas" panose="020B0609020204030204" pitchFamily="49" charset="0"/>
              </a:rPr>
              <a:t>Configure and manage virtual networking (25–30%)</a:t>
            </a:r>
          </a:p>
          <a:p>
            <a:r>
              <a:rPr lang="en-US" b="0" dirty="0">
                <a:solidFill>
                  <a:srgbClr val="000000"/>
                </a:solidFill>
                <a:effectLst/>
                <a:latin typeface="Consolas" panose="020B0609020204030204" pitchFamily="49" charset="0"/>
              </a:rPr>
              <a:t>Integrate an on-premises network with an Azure virtual network</a:t>
            </a:r>
          </a:p>
          <a:p>
            <a:r>
              <a:rPr lang="en-US" b="0" dirty="0">
                <a:solidFill>
                  <a:srgbClr val="0000FF"/>
                </a:solidFill>
                <a:effectLst/>
                <a:latin typeface="Consolas" panose="020B0609020204030204" pitchFamily="49" charset="0"/>
              </a:rPr>
              <a:t>* </a:t>
            </a:r>
            <a:r>
              <a:rPr lang="en-US" b="0" dirty="0">
                <a:solidFill>
                  <a:srgbClr val="000000"/>
                </a:solidFill>
                <a:effectLst/>
                <a:latin typeface="Consolas" panose="020B0609020204030204" pitchFamily="49" charset="0"/>
              </a:rPr>
              <a:t>Create and configure Azure ExpressRoute.</a:t>
            </a:r>
          </a:p>
          <a:p>
            <a:r>
              <a:rPr lang="en-US" b="0" dirty="0">
                <a:solidFill>
                  <a:srgbClr val="0000FF"/>
                </a:solidFill>
                <a:effectLst/>
                <a:latin typeface="Consolas" panose="020B0609020204030204" pitchFamily="49" charset="0"/>
              </a:rPr>
              <a:t>* </a:t>
            </a:r>
            <a:r>
              <a:rPr lang="en-US" b="0" dirty="0">
                <a:solidFill>
                  <a:srgbClr val="000000"/>
                </a:solidFill>
                <a:effectLst/>
                <a:latin typeface="Consolas" panose="020B0609020204030204" pitchFamily="49" charset="0"/>
              </a:rPr>
              <a:t>Configure Azure Virtual WAN.</a:t>
            </a:r>
          </a:p>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Slide Number Placeholder 5"/>
          <p:cNvSpPr>
            <a:spLocks noGrp="1"/>
          </p:cNvSpPr>
          <p:nvPr>
            <p:ph type="sldNum" sz="quarter" idx="5"/>
          </p:nvPr>
        </p:nvSpPr>
        <p:spPr/>
        <p:txBody>
          <a:bodyPr/>
          <a:lstStyle/>
          <a:p>
            <a:fld id="{B4008EB6-D09E-4580-8CD6-DDB14511944F}" type="slidenum">
              <a:rPr lang="en-US" smtClean="0"/>
              <a:pPr/>
              <a:t>26</a:t>
            </a:fld>
            <a:endParaRPr lang="en-US" dirty="0"/>
          </a:p>
        </p:txBody>
      </p:sp>
    </p:spTree>
    <p:extLst>
      <p:ext uri="{BB962C8B-B14F-4D97-AF65-F5344CB8AC3E}">
        <p14:creationId xmlns:p14="http://schemas.microsoft.com/office/powerpoint/2010/main" val="242718553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ExpressRoute - https://azure.microsoft.com/en-us/services/expressroute/</a:t>
            </a:r>
          </a:p>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7/8/2021 9:13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27</a:t>
            </a:fld>
            <a:endParaRPr lang="en-US" dirty="0"/>
          </a:p>
        </p:txBody>
      </p:sp>
    </p:spTree>
    <p:extLst>
      <p:ext uri="{BB962C8B-B14F-4D97-AF65-F5344CB8AC3E}">
        <p14:creationId xmlns:p14="http://schemas.microsoft.com/office/powerpoint/2010/main" val="239556310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ExpressRoute overview - https://docs.microsoft.com/en-us/azure/expressroute/expressroute-introduction</a:t>
            </a:r>
          </a:p>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Slide Number Placeholder 5"/>
          <p:cNvSpPr>
            <a:spLocks noGrp="1"/>
          </p:cNvSpPr>
          <p:nvPr>
            <p:ph type="sldNum" sz="quarter" idx="5"/>
          </p:nvPr>
        </p:nvSpPr>
        <p:spPr/>
        <p:txBody>
          <a:bodyPr/>
          <a:lstStyle/>
          <a:p>
            <a:fld id="{B4008EB6-D09E-4580-8CD6-DDB14511944F}" type="slidenum">
              <a:rPr lang="en-US" smtClean="0"/>
              <a:pPr/>
              <a:t>28</a:t>
            </a:fld>
            <a:endParaRPr lang="en-US" dirty="0"/>
          </a:p>
        </p:txBody>
      </p:sp>
    </p:spTree>
    <p:extLst>
      <p:ext uri="{BB962C8B-B14F-4D97-AF65-F5344CB8AC3E}">
        <p14:creationId xmlns:p14="http://schemas.microsoft.com/office/powerpoint/2010/main" val="295323716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Tutorial: Create and modify an ExpressRoute circuit - https://docs.microsoft.com/en-us/azure/expressroute/expressroute-howto-circuit-portal-resource-manager</a:t>
            </a:r>
          </a:p>
          <a:p>
            <a:endParaRPr lang="en-US" dirty="0"/>
          </a:p>
          <a:p>
            <a:r>
              <a:rPr lang="en-US" dirty="0"/>
              <a:t>Connect your on-premises network to the Microsoft global network by using ExpressRoute - https://docs.microsoft.com/en-us/learn/modules/connect-on-premises-network-with-expressroute/</a:t>
            </a:r>
          </a:p>
          <a:p>
            <a:endParaRPr lang="en-US" dirty="0"/>
          </a:p>
          <a:p>
            <a:r>
              <a:rPr lang="en-US" dirty="0"/>
              <a:t>Two gateways (VPN &amp; </a:t>
            </a:r>
            <a:r>
              <a:rPr lang="en-US" dirty="0" err="1"/>
              <a:t>Expressroute</a:t>
            </a:r>
            <a:r>
              <a:rPr lang="en-US" dirty="0"/>
              <a:t>) can be enabled on the same gateway subnet by </a:t>
            </a:r>
            <a:r>
              <a:rPr lang="en-US"/>
              <a:t>using PowerShell. </a:t>
            </a:r>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7/8/2021 9:13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29</a:t>
            </a:fld>
            <a:endParaRPr lang="en-US" dirty="0"/>
          </a:p>
        </p:txBody>
      </p:sp>
    </p:spTree>
    <p:extLst>
      <p:ext uri="{BB962C8B-B14F-4D97-AF65-F5344CB8AC3E}">
        <p14:creationId xmlns:p14="http://schemas.microsoft.com/office/powerpoint/2010/main" val="76655661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About Azure Virtual WAN - https://docs.microsoft.com/en-us/azure/virtual-wan/virtual-wan-about</a:t>
            </a:r>
          </a:p>
          <a:p>
            <a:endParaRPr lang="en-US" dirty="0"/>
          </a:p>
          <a:p>
            <a:r>
              <a:rPr lang="en-US" dirty="0"/>
              <a:t>Tutorial: Create a Site-to-Site connection using Azure Virtual WAN - https://docs.microsoft.com/en-us/azure/virtual-wan/virtual-wan-site-to-site-portal</a:t>
            </a:r>
          </a:p>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Slide Number Placeholder 5"/>
          <p:cNvSpPr>
            <a:spLocks noGrp="1"/>
          </p:cNvSpPr>
          <p:nvPr>
            <p:ph type="sldNum" sz="quarter" idx="5"/>
          </p:nvPr>
        </p:nvSpPr>
        <p:spPr/>
        <p:txBody>
          <a:bodyPr/>
          <a:lstStyle/>
          <a:p>
            <a:fld id="{B4008EB6-D09E-4580-8CD6-DDB14511944F}" type="slidenum">
              <a:rPr lang="en-US" smtClean="0"/>
              <a:pPr/>
              <a:t>31</a:t>
            </a:fld>
            <a:endParaRPr lang="en-US" dirty="0"/>
          </a:p>
        </p:txBody>
      </p:sp>
    </p:spTree>
    <p:extLst>
      <p:ext uri="{BB962C8B-B14F-4D97-AF65-F5344CB8AC3E}">
        <p14:creationId xmlns:p14="http://schemas.microsoft.com/office/powerpoint/2010/main" val="301250576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Learn - https://docs.microsoft.com/en-us/learn/browse/</a:t>
            </a:r>
          </a:p>
        </p:txBody>
      </p:sp>
      <p:sp>
        <p:nvSpPr>
          <p:cNvPr id="4" name="Slide Number Placeholder 3"/>
          <p:cNvSpPr>
            <a:spLocks noGrp="1"/>
          </p:cNvSpPr>
          <p:nvPr>
            <p:ph type="sldNum" sz="quarter" idx="5"/>
          </p:nvPr>
        </p:nvSpPr>
        <p:spPr/>
        <p:txBody>
          <a:bodyPr/>
          <a:lstStyle/>
          <a:p>
            <a:fld id="{8507DC7E-BC41-4478-BA30-CBCC3A644F0A}" type="slidenum">
              <a:rPr lang="en-US" smtClean="0"/>
              <a:t>32</a:t>
            </a:fld>
            <a:endParaRPr lang="en-US" dirty="0"/>
          </a:p>
        </p:txBody>
      </p:sp>
    </p:spTree>
    <p:extLst>
      <p:ext uri="{BB962C8B-B14F-4D97-AF65-F5344CB8AC3E}">
        <p14:creationId xmlns:p14="http://schemas.microsoft.com/office/powerpoint/2010/main" val="295262319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LAB 05 - Implement Intersite Connectivity  - ESTIMATED DURATION 30 MIN</a:t>
            </a:r>
          </a:p>
          <a:p>
            <a:r>
              <a:rPr lang="en-US" dirty="0"/>
              <a:t>GitHub Repository - https://microsoftlearning.github.io/AZ-104-MicrosoftAzureAdministrator/</a:t>
            </a:r>
          </a:p>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7/8/2021 9:13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34</a:t>
            </a:fld>
            <a:endParaRPr lang="en-US" dirty="0"/>
          </a:p>
        </p:txBody>
      </p:sp>
    </p:spTree>
    <p:extLst>
      <p:ext uri="{BB962C8B-B14F-4D97-AF65-F5344CB8AC3E}">
        <p14:creationId xmlns:p14="http://schemas.microsoft.com/office/powerpoint/2010/main" val="3610651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solidFill>
                  <a:srgbClr val="000000"/>
                </a:solidFill>
                <a:effectLst/>
                <a:latin typeface="Consolas" panose="020B0609020204030204" pitchFamily="49" charset="0"/>
              </a:rPr>
              <a:t>Configure and manage virtual networking (25–30%)</a:t>
            </a:r>
          </a:p>
          <a:p>
            <a:r>
              <a:rPr lang="en-US" b="0" dirty="0">
                <a:solidFill>
                  <a:srgbClr val="000000"/>
                </a:solidFill>
                <a:effectLst/>
                <a:latin typeface="Consolas" panose="020B0609020204030204" pitchFamily="49" charset="0"/>
              </a:rPr>
              <a:t>Implement and manage virtual networking</a:t>
            </a:r>
          </a:p>
          <a:p>
            <a:r>
              <a:rPr lang="en-US" b="0" dirty="0">
                <a:solidFill>
                  <a:srgbClr val="0000FF"/>
                </a:solidFill>
                <a:effectLst/>
                <a:latin typeface="Consolas" panose="020B0609020204030204" pitchFamily="49" charset="0"/>
              </a:rPr>
              <a:t>* </a:t>
            </a:r>
            <a:r>
              <a:rPr lang="en-US" b="0" dirty="0">
                <a:solidFill>
                  <a:srgbClr val="000000"/>
                </a:solidFill>
                <a:effectLst/>
                <a:latin typeface="Consolas" panose="020B0609020204030204" pitchFamily="49" charset="0"/>
              </a:rPr>
              <a:t>Create and configure virtual networks, including peering.</a:t>
            </a: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4</a:t>
            </a:fld>
            <a:endParaRPr lang="en-US" dirty="0"/>
          </a:p>
        </p:txBody>
      </p:sp>
    </p:spTree>
    <p:extLst>
      <p:ext uri="{BB962C8B-B14F-4D97-AF65-F5344CB8AC3E}">
        <p14:creationId xmlns:p14="http://schemas.microsoft.com/office/powerpoint/2010/main" val="19622766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Virtual network peering - https://docs.microsoft.com/en-us/azure/virtual-network/virtual-network-peering-overview</a:t>
            </a:r>
          </a:p>
          <a:p>
            <a:endParaRPr lang="en-US" dirty="0"/>
          </a:p>
        </p:txBody>
      </p:sp>
      <p:sp>
        <p:nvSpPr>
          <p:cNvPr id="4" name="Header Placeholder 3"/>
          <p:cNvSpPr>
            <a:spLocks noGrp="1"/>
          </p:cNvSpPr>
          <p:nvPr>
            <p:ph type="hd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427A7F7-BB1E-479D-AFAA-B52F4D0C99F2}" type="datetime8">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7/8/2021 9:13 AM</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756755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Azure Virtual Network frequently asked questions (FAQ) VNet Peering - https://docs.microsoft.com/en-us/azure/virtual-network/virtual-networks-faq</a:t>
            </a:r>
          </a:p>
          <a:p>
            <a:endParaRPr lang="en-US" dirty="0"/>
          </a:p>
        </p:txBody>
      </p:sp>
      <p:sp>
        <p:nvSpPr>
          <p:cNvPr id="4" name="Header Placeholder 3"/>
          <p:cNvSpPr>
            <a:spLocks noGrp="1"/>
          </p:cNvSpPr>
          <p:nvPr>
            <p:ph type="hd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427A7F7-BB1E-479D-AFAA-B52F4D0C99F2}" type="datetime8">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7/8/2021 9:13 AM</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90586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rPr>
              <a:t>Create, change, or delete a virtual network peering - https://docs.microsoft.com/en-us/azure/virtual-network/virtual-network-manage-peering#requirements-and-constraints</a:t>
            </a:r>
          </a:p>
          <a:p>
            <a:endParaRPr lang="en-US" sz="1200" b="0" i="0" u="none" strike="noStrike" kern="1200" dirty="0">
              <a:solidFill>
                <a:schemeClr val="tx1"/>
              </a:solidFill>
              <a:effectLst/>
              <a:latin typeface="+mn-lt"/>
              <a:ea typeface="+mn-ea"/>
              <a:cs typeface="+mn-cs"/>
            </a:endParaRPr>
          </a:p>
          <a:p>
            <a:r>
              <a:rPr lang="en-US" sz="1200" b="0" i="0" u="none" strike="noStrike" kern="1200" dirty="0">
                <a:solidFill>
                  <a:schemeClr val="tx1"/>
                </a:solidFill>
                <a:effectLst/>
                <a:latin typeface="+mn-lt"/>
                <a:ea typeface="+mn-ea"/>
                <a:cs typeface="+mn-cs"/>
              </a:rPr>
              <a:t>Tutorial: Connect virtual networks with virtual network peering using the Azure portal - https://docs.microsoft.com/en-us/azure/virtual-network/tutorial-connect-virtual-networks-portal</a:t>
            </a:r>
          </a:p>
          <a:p>
            <a:endParaRPr lang="en-US" sz="1200" b="0" i="0" u="none" strike="noStrike" kern="1200" dirty="0">
              <a:solidFill>
                <a:schemeClr val="tx1"/>
              </a:solidFill>
              <a:effectLst/>
              <a:latin typeface="+mn-lt"/>
              <a:ea typeface="+mn-ea"/>
              <a:cs typeface="+mn-cs"/>
            </a:endParaRPr>
          </a:p>
          <a:p>
            <a:r>
              <a:rPr lang="en-US" sz="1200" b="0" i="0" u="none" strike="noStrike" kern="1200" dirty="0">
                <a:solidFill>
                  <a:schemeClr val="tx1"/>
                </a:solidFill>
                <a:effectLst/>
                <a:latin typeface="+mn-lt"/>
                <a:ea typeface="+mn-ea"/>
                <a:cs typeface="+mn-cs"/>
              </a:rPr>
              <a:t>✔️ When you add a peering on one virtual network, the second virtual network configuration is automatically added.</a:t>
            </a:r>
          </a:p>
          <a:p>
            <a:endParaRPr lang="en-US" dirty="0"/>
          </a:p>
          <a:p>
            <a:endParaRPr lang="en-US" dirty="0"/>
          </a:p>
        </p:txBody>
      </p:sp>
      <p:sp>
        <p:nvSpPr>
          <p:cNvPr id="4" name="Header Placeholder 3"/>
          <p:cNvSpPr>
            <a:spLocks noGrp="1"/>
          </p:cNvSpPr>
          <p:nvPr>
            <p:ph type="hd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427A7F7-BB1E-479D-AFAA-B52F4D0C99F2}" type="datetime8">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7/8/2021 9:13 AM</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924942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Distribute your services across Azure virtual networks and integrate them by using virtual network peering - https://docs.microsoft.com/learn/modules/integrate-vnets-with-vnet-peering</a:t>
            </a:r>
          </a:p>
          <a:p>
            <a:endParaRPr lang="en-US" dirty="0"/>
          </a:p>
        </p:txBody>
      </p:sp>
      <p:sp>
        <p:nvSpPr>
          <p:cNvPr id="4" name="Slide Number Placeholder 3"/>
          <p:cNvSpPr>
            <a:spLocks noGrp="1"/>
          </p:cNvSpPr>
          <p:nvPr>
            <p:ph type="sldNum" sz="quarter" idx="5"/>
          </p:nvPr>
        </p:nvSpPr>
        <p:spPr/>
        <p:txBody>
          <a:bodyPr/>
          <a:lstStyle/>
          <a:p>
            <a:fld id="{8507DC7E-BC41-4478-BA30-CBCC3A644F0A}" type="slidenum">
              <a:rPr lang="en-US" smtClean="0"/>
              <a:t>8</a:t>
            </a:fld>
            <a:endParaRPr lang="en-US" dirty="0"/>
          </a:p>
        </p:txBody>
      </p:sp>
    </p:spTree>
    <p:extLst>
      <p:ext uri="{BB962C8B-B14F-4D97-AF65-F5344CB8AC3E}">
        <p14:creationId xmlns:p14="http://schemas.microsoft.com/office/powerpoint/2010/main" val="22661609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Always consider having students walk-through the demonstrations themselves. Also, consider the overlap with the formal labs and your best use of time. </a:t>
            </a:r>
          </a:p>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9</a:t>
            </a:fld>
            <a:endParaRPr lang="en-US" dirty="0"/>
          </a:p>
        </p:txBody>
      </p:sp>
    </p:spTree>
    <p:extLst>
      <p:ext uri="{BB962C8B-B14F-4D97-AF65-F5344CB8AC3E}">
        <p14:creationId xmlns:p14="http://schemas.microsoft.com/office/powerpoint/2010/main" val="183784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Learn - https://docs.microsoft.com/en-us/learn/browse/</a:t>
            </a:r>
          </a:p>
        </p:txBody>
      </p:sp>
      <p:sp>
        <p:nvSpPr>
          <p:cNvPr id="4" name="Slide Number Placeholder 3"/>
          <p:cNvSpPr>
            <a:spLocks noGrp="1"/>
          </p:cNvSpPr>
          <p:nvPr>
            <p:ph type="sldNum" sz="quarter" idx="5"/>
          </p:nvPr>
        </p:nvSpPr>
        <p:spPr/>
        <p:txBody>
          <a:bodyPr/>
          <a:lstStyle/>
          <a:p>
            <a:fld id="{8507DC7E-BC41-4478-BA30-CBCC3A644F0A}" type="slidenum">
              <a:rPr lang="en-US" smtClean="0"/>
              <a:t>10</a:t>
            </a:fld>
            <a:endParaRPr lang="en-US" dirty="0"/>
          </a:p>
        </p:txBody>
      </p:sp>
    </p:spTree>
    <p:extLst>
      <p:ext uri="{BB962C8B-B14F-4D97-AF65-F5344CB8AC3E}">
        <p14:creationId xmlns:p14="http://schemas.microsoft.com/office/powerpoint/2010/main" val="295262319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5">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7E4AC65-3150-034F-B089-A8B21D5F2E61}"/>
              </a:ext>
            </a:extLst>
          </p:cNvPr>
          <p:cNvSpPr>
            <a:spLocks noGrp="1"/>
          </p:cNvSpPr>
          <p:nvPr>
            <p:ph type="title"/>
          </p:nvPr>
        </p:nvSpPr>
        <p:spPr>
          <a:xfrm>
            <a:off x="437277" y="2582862"/>
            <a:ext cx="5537797" cy="1828800"/>
          </a:xfrm>
          <a:prstGeom prst="rect">
            <a:avLst/>
          </a:prstGeom>
          <a:noFill/>
        </p:spPr>
        <p:txBody>
          <a:bodyPr lIns="0" tIns="0" rIns="0" bIns="182880" anchor="b" anchorCtr="0"/>
          <a:lstStyle>
            <a:lvl1pPr>
              <a:defRPr sz="4800" strike="noStrike" spc="-50" baseline="0">
                <a:solidFill>
                  <a:srgbClr val="000000"/>
                </a:solidFill>
              </a:defRPr>
            </a:lvl1pPr>
          </a:lstStyle>
          <a:p>
            <a:endParaRPr lang="en-US"/>
          </a:p>
        </p:txBody>
      </p:sp>
      <p:pic>
        <p:nvPicPr>
          <p:cNvPr id="8" name="Picture 7" descr="Microsoft Azure logo">
            <a:extLst>
              <a:ext uri="{FF2B5EF4-FFF2-40B4-BE49-F238E27FC236}">
                <a16:creationId xmlns:a16="http://schemas.microsoft.com/office/drawing/2014/main" id="{4A30F35A-BAFD-4B2D-AB0B-07BDB81E88C5}"/>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a:stretch/>
        </p:blipFill>
        <p:spPr>
          <a:xfrm>
            <a:off x="463276" y="448056"/>
            <a:ext cx="1362456" cy="192347"/>
          </a:xfrm>
          <a:prstGeom prst="rect">
            <a:avLst/>
          </a:prstGeom>
        </p:spPr>
      </p:pic>
      <p:sp>
        <p:nvSpPr>
          <p:cNvPr id="2" name="Footer Placeholder 1">
            <a:extLst>
              <a:ext uri="{FF2B5EF4-FFF2-40B4-BE49-F238E27FC236}">
                <a16:creationId xmlns:a16="http://schemas.microsoft.com/office/drawing/2014/main" id="{3CA44A6B-54BD-4AB4-8D2D-F320F02678F6}"/>
              </a:ext>
            </a:extLst>
          </p:cNvPr>
          <p:cNvSpPr txBox="1">
            <a:spLocks/>
          </p:cNvSpPr>
          <p:nvPr userDrawn="1"/>
        </p:nvSpPr>
        <p:spPr>
          <a:xfrm>
            <a:off x="9126319" y="6583737"/>
            <a:ext cx="3310156" cy="138499"/>
          </a:xfrm>
          <a:prstGeom prst="rect">
            <a:avLst/>
          </a:prstGeom>
        </p:spPr>
        <p:txBody>
          <a:bodyPr vert="horz" wrap="square"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40294545"/>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27038" y="632779"/>
            <a:ext cx="11571287" cy="411162"/>
          </a:xfrm>
          <a:prstGeom prst="rect">
            <a:avLst/>
          </a:prstGeom>
        </p:spPr>
        <p:txBody>
          <a:bodyPr wrap="square" lIns="0" tIns="0" rIns="0" bIns="0">
            <a:spAutoFit/>
          </a:bodyPr>
          <a:lstStyle>
            <a:lvl1pPr>
              <a:lnSpc>
                <a:spcPts val="3200"/>
              </a:lnSpc>
              <a:defRPr sz="2800" strike="noStrike">
                <a:solidFill>
                  <a:srgbClr val="000000"/>
                </a:solidFill>
              </a:defRPr>
            </a:lvl1pPr>
          </a:lstStyle>
          <a:p>
            <a:r>
              <a:rPr lang="en-US" dirty="0"/>
              <a:t>Title</a:t>
            </a:r>
          </a:p>
        </p:txBody>
      </p:sp>
      <p:sp>
        <p:nvSpPr>
          <p:cNvPr id="4" name="Footer Placeholder 1">
            <a:extLst>
              <a:ext uri="{FF2B5EF4-FFF2-40B4-BE49-F238E27FC236}">
                <a16:creationId xmlns:a16="http://schemas.microsoft.com/office/drawing/2014/main" id="{B48AA0CF-DFAD-4DF5-AF33-6EDC3354EC6F}"/>
              </a:ext>
            </a:extLst>
          </p:cNvPr>
          <p:cNvSpPr txBox="1">
            <a:spLocks/>
          </p:cNvSpPr>
          <p:nvPr userDrawn="1"/>
        </p:nvSpPr>
        <p:spPr>
          <a:xfrm>
            <a:off x="9126319" y="6583737"/>
            <a:ext cx="3310156" cy="138499"/>
          </a:xfrm>
          <a:prstGeom prst="rect">
            <a:avLst/>
          </a:prstGeom>
        </p:spPr>
        <p:txBody>
          <a:bodyPr vert="horz" wrap="square"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4107187434"/>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3_Tit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65139" y="3292078"/>
            <a:ext cx="2506662" cy="410369"/>
          </a:xfrm>
          <a:prstGeom prst="rect">
            <a:avLst/>
          </a:prstGeom>
        </p:spPr>
        <p:txBody>
          <a:bodyPr wrap="square" lIns="0" tIns="0" rIns="0" bIns="0" anchor="ctr">
            <a:spAutoFit/>
          </a:bodyPr>
          <a:lstStyle>
            <a:lvl1pPr>
              <a:lnSpc>
                <a:spcPts val="3200"/>
              </a:lnSpc>
              <a:defRPr sz="2800" strike="noStrike">
                <a:solidFill>
                  <a:schemeClr val="bg1"/>
                </a:solidFill>
              </a:defRPr>
            </a:lvl1pPr>
          </a:lstStyle>
          <a:p>
            <a:r>
              <a:rPr lang="en-US"/>
              <a:t>Title</a:t>
            </a:r>
          </a:p>
        </p:txBody>
      </p:sp>
      <p:sp>
        <p:nvSpPr>
          <p:cNvPr id="4" name="Footer Placeholder 1">
            <a:extLst>
              <a:ext uri="{FF2B5EF4-FFF2-40B4-BE49-F238E27FC236}">
                <a16:creationId xmlns:a16="http://schemas.microsoft.com/office/drawing/2014/main" id="{B85E15FC-4FFB-43C7-B139-E2613D72881B}"/>
              </a:ext>
            </a:extLst>
          </p:cNvPr>
          <p:cNvSpPr txBox="1">
            <a:spLocks/>
          </p:cNvSpPr>
          <p:nvPr userDrawn="1"/>
        </p:nvSpPr>
        <p:spPr>
          <a:xfrm>
            <a:off x="9126319" y="6583737"/>
            <a:ext cx="3310156" cy="138499"/>
          </a:xfrm>
          <a:prstGeom prst="rect">
            <a:avLst/>
          </a:prstGeom>
        </p:spPr>
        <p:txBody>
          <a:bodyPr vert="horz" wrap="square"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198877275"/>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1FDE817-4581-481C-9C54-D23C2F82ACA3}"/>
              </a:ext>
            </a:extLst>
          </p:cNvPr>
          <p:cNvSpPr>
            <a:spLocks noGrp="1"/>
          </p:cNvSpPr>
          <p:nvPr>
            <p:ph type="title" hasCustomPrompt="1"/>
          </p:nvPr>
        </p:nvSpPr>
        <p:spPr>
          <a:xfrm>
            <a:off x="596951" y="3243000"/>
            <a:ext cx="9070923" cy="508524"/>
          </a:xfrm>
          <a:noFill/>
        </p:spPr>
        <p:txBody>
          <a:bodyPr wrap="square" lIns="0" tIns="0" rIns="0" bIns="0" anchor="ctr" anchorCtr="0">
            <a:spAutoFit/>
          </a:bodyPr>
          <a:lstStyle>
            <a:lvl1pPr algn="l" defTabSz="951304" rtl="0" eaLnBrk="1" latinLnBrk="0" hangingPunct="1">
              <a:lnSpc>
                <a:spcPct val="90000"/>
              </a:lnSpc>
              <a:spcBef>
                <a:spcPct val="0"/>
              </a:spcBef>
              <a:buNone/>
              <a:defRPr lang="en-US" sz="3600" b="0" kern="1200" cap="none" spc="-51" baseline="0" dirty="0">
                <a:ln w="3175">
                  <a:noFill/>
                </a:ln>
                <a:solidFill>
                  <a:schemeClr val="bg1"/>
                </a:solidFill>
                <a:effectLst/>
                <a:latin typeface="+mj-lt"/>
                <a:ea typeface="+mn-ea"/>
                <a:cs typeface="Segoe UI" pitchFamily="34" charset="0"/>
              </a:defRPr>
            </a:lvl1pPr>
          </a:lstStyle>
          <a:p>
            <a:r>
              <a:rPr lang="en-US"/>
              <a:t>Section title</a:t>
            </a:r>
          </a:p>
        </p:txBody>
      </p:sp>
      <p:sp>
        <p:nvSpPr>
          <p:cNvPr id="2" name="Footer Placeholder 1">
            <a:extLst>
              <a:ext uri="{FF2B5EF4-FFF2-40B4-BE49-F238E27FC236}">
                <a16:creationId xmlns:a16="http://schemas.microsoft.com/office/drawing/2014/main" id="{7A88F767-C524-4EB1-8396-3C478E23A2A1}"/>
              </a:ext>
            </a:extLst>
          </p:cNvPr>
          <p:cNvSpPr txBox="1">
            <a:spLocks/>
          </p:cNvSpPr>
          <p:nvPr userDrawn="1"/>
        </p:nvSpPr>
        <p:spPr>
          <a:xfrm>
            <a:off x="9126319" y="6583737"/>
            <a:ext cx="3310156" cy="138499"/>
          </a:xfrm>
          <a:prstGeom prst="rect">
            <a:avLst/>
          </a:prstGeom>
        </p:spPr>
        <p:txBody>
          <a:bodyPr vert="horz" wrap="square"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614388579"/>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5138" y="567457"/>
            <a:ext cx="11530584" cy="830020"/>
          </a:xfrm>
          <a:prstGeom prst="rect">
            <a:avLst/>
          </a:prstGeom>
        </p:spPr>
        <p:txBody>
          <a:bodyPr vert="horz" wrap="square" lIns="0" tIns="91440" rIns="146304" bIns="91440" rtlCol="0" anchor="t">
            <a:noAutofit/>
          </a:bodyPr>
          <a:lstStyle/>
          <a:p>
            <a:r>
              <a:rPr lang="en-US"/>
              <a:t>Heading Segoe UI </a:t>
            </a:r>
            <a:r>
              <a:rPr lang="en-US" err="1"/>
              <a:t>Semibold</a:t>
            </a:r>
            <a:r>
              <a:rPr lang="en-US"/>
              <a:t> 28/32</a:t>
            </a:r>
          </a:p>
        </p:txBody>
      </p:sp>
      <p:sp>
        <p:nvSpPr>
          <p:cNvPr id="4" name="Text Placeholder 3"/>
          <p:cNvSpPr>
            <a:spLocks noGrp="1"/>
          </p:cNvSpPr>
          <p:nvPr>
            <p:ph type="body" idx="1"/>
          </p:nvPr>
        </p:nvSpPr>
        <p:spPr>
          <a:xfrm>
            <a:off x="465138" y="1853742"/>
            <a:ext cx="11456988" cy="2062103"/>
          </a:xfrm>
          <a:prstGeom prst="rect">
            <a:avLst/>
          </a:prstGeom>
        </p:spPr>
        <p:txBody>
          <a:bodyPr vert="horz" wrap="square" lIns="0" tIns="91440" rIns="146304" bIns="91440" rtlCol="0">
            <a:spAutoFit/>
          </a:bodyPr>
          <a:lstStyle/>
          <a:p>
            <a:pPr lvl="1"/>
            <a:r>
              <a:rPr lang="en-US"/>
              <a:t>Large: subhead Segoe UI Regular 20/24</a:t>
            </a:r>
          </a:p>
          <a:p>
            <a:pPr lvl="1"/>
            <a:endParaRPr lang="en-US"/>
          </a:p>
          <a:p>
            <a:pPr lvl="2"/>
            <a:r>
              <a:rPr lang="en-US"/>
              <a:t>Medium: paragraph heading Segoe UI </a:t>
            </a:r>
            <a:r>
              <a:rPr lang="en-US" err="1"/>
              <a:t>Semibold</a:t>
            </a:r>
            <a:r>
              <a:rPr lang="en-US"/>
              <a:t> 14/18</a:t>
            </a:r>
          </a:p>
          <a:p>
            <a:pPr lvl="3"/>
            <a:r>
              <a:rPr lang="en-US"/>
              <a:t>Medium: paragraph body copy Segoe UI Regular 14/18</a:t>
            </a:r>
          </a:p>
          <a:p>
            <a:pPr lvl="3"/>
            <a:endParaRPr lang="en-US"/>
          </a:p>
          <a:p>
            <a:pPr lvl="4"/>
            <a:r>
              <a:rPr lang="en-US"/>
              <a:t>Small: caption heading Segoe UI Bold 10/12</a:t>
            </a:r>
          </a:p>
          <a:p>
            <a:pPr lvl="6"/>
            <a:r>
              <a:rPr lang="en-US"/>
              <a:t>Small: caption body copy Segoe UI Regular 10/12</a:t>
            </a:r>
          </a:p>
          <a:p>
            <a:pPr lvl="6"/>
            <a:endParaRPr lang="en-US"/>
          </a:p>
          <a:p>
            <a:pPr lvl="6"/>
            <a:endParaRPr lang="en-US"/>
          </a:p>
        </p:txBody>
      </p:sp>
      <p:pic>
        <p:nvPicPr>
          <p:cNvPr id="7" name="Picture 6"/>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rot="5400000">
            <a:off x="9621908" y="2898552"/>
            <a:ext cx="6979503" cy="1188133"/>
          </a:xfrm>
          <a:prstGeom prst="rect">
            <a:avLst/>
          </a:prstGeom>
        </p:spPr>
      </p:pic>
    </p:spTree>
    <p:extLst>
      <p:ext uri="{BB962C8B-B14F-4D97-AF65-F5344CB8AC3E}">
        <p14:creationId xmlns:p14="http://schemas.microsoft.com/office/powerpoint/2010/main" val="1881724970"/>
      </p:ext>
    </p:extLst>
  </p:cSld>
  <p:clrMap bg1="lt1" tx1="dk1" bg2="lt2" tx2="dk2" accent1="accent1" accent2="accent2" accent3="accent3" accent4="accent4" accent5="accent5" accent6="accent6" hlink="hlink" folHlink="folHlink"/>
  <p:sldLayoutIdLst>
    <p:sldLayoutId id="2147484585" r:id="rId1"/>
    <p:sldLayoutId id="2147484562" r:id="rId2"/>
    <p:sldLayoutId id="2147484671" r:id="rId3"/>
    <p:sldLayoutId id="2147484672" r:id="rId4"/>
  </p:sldLayoutIdLst>
  <p:transition>
    <p:fade/>
  </p:transition>
  <p:hf hdr="0" dt="0"/>
  <p:txStyles>
    <p:titleStyle>
      <a:lvl1pPr algn="l" defTabSz="932742" rtl="0" eaLnBrk="1" latinLnBrk="0" hangingPunct="1">
        <a:lnSpc>
          <a:spcPct val="90000"/>
        </a:lnSpc>
        <a:spcBef>
          <a:spcPct val="0"/>
        </a:spcBef>
        <a:buNone/>
        <a:defRPr lang="en-US" sz="2800" b="0" kern="1200" cap="none" spc="-50" baseline="0" dirty="0" smtClean="0">
          <a:ln w="3175">
            <a:noFill/>
          </a:ln>
          <a:solidFill>
            <a:srgbClr val="000000"/>
          </a:solidFill>
          <a:effectLst/>
          <a:latin typeface="+mj-lt"/>
          <a:ea typeface="+mn-ea"/>
          <a:cs typeface="Segoe UI" pitchFamily="34" charset="0"/>
        </a:defRPr>
      </a:lvl1pPr>
    </p:titleStyle>
    <p:body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1" pos="1349" userDrawn="1">
          <p15:clr>
            <a:srgbClr val="C35EA4"/>
          </p15:clr>
        </p15:guide>
        <p15:guide id="32" pos="1528" userDrawn="1">
          <p15:clr>
            <a:srgbClr val="C35EA4"/>
          </p15:clr>
        </p15:guide>
        <p15:guide id="33" pos="2621" userDrawn="1">
          <p15:clr>
            <a:srgbClr val="C35EA4"/>
          </p15:clr>
        </p15:guide>
        <p15:guide id="34" pos="2765" userDrawn="1">
          <p15:clr>
            <a:srgbClr val="C35EA4"/>
          </p15:clr>
        </p15:guide>
        <p15:guide id="35" pos="3854" userDrawn="1">
          <p15:clr>
            <a:srgbClr val="C35EA4"/>
          </p15:clr>
        </p15:guide>
        <p15:guide id="36" pos="4003" userDrawn="1">
          <p15:clr>
            <a:srgbClr val="C35EA4"/>
          </p15:clr>
        </p15:guide>
        <p15:guide id="37" pos="5083" userDrawn="1">
          <p15:clr>
            <a:srgbClr val="C35EA4"/>
          </p15:clr>
        </p15:guide>
        <p15:guide id="38" pos="5230" userDrawn="1">
          <p15:clr>
            <a:srgbClr val="C35EA4"/>
          </p15:clr>
        </p15:guide>
        <p15:guide id="39" pos="6323" userDrawn="1">
          <p15:clr>
            <a:srgbClr val="C35EA4"/>
          </p15:clr>
        </p15:guide>
        <p15:guide id="40" pos="6469" userDrawn="1">
          <p15:clr>
            <a:srgbClr val="C35EA4"/>
          </p15:clr>
        </p15:guide>
        <p15:guide id="41" pos="269" userDrawn="1">
          <p15:clr>
            <a:srgbClr val="F26B43"/>
          </p15:clr>
        </p15:guide>
        <p15:guide id="42" pos="7565" userDrawn="1">
          <p15:clr>
            <a:srgbClr val="F26B43"/>
          </p15:clr>
        </p15:guide>
        <p15:guide id="43" orient="horz" pos="751" userDrawn="1">
          <p15:clr>
            <a:srgbClr val="5ACBF0"/>
          </p15:clr>
        </p15:guide>
        <p15:guide id="44" orient="horz" pos="1387" userDrawn="1">
          <p15:clr>
            <a:srgbClr val="5ACBF0"/>
          </p15:clr>
        </p15:guide>
        <p15:guide id="45" orient="horz" pos="605" userDrawn="1">
          <p15:clr>
            <a:srgbClr val="5ACBF0"/>
          </p15:clr>
        </p15:guide>
        <p15:guide id="46" orient="horz" pos="1514" userDrawn="1">
          <p15:clr>
            <a:srgbClr val="5ACBF0"/>
          </p15:clr>
        </p15:guide>
        <p15:guide id="47" orient="horz" pos="2130" userDrawn="1">
          <p15:clr>
            <a:srgbClr val="5ACBF0"/>
          </p15:clr>
        </p15:guide>
        <p15:guide id="48" orient="horz" pos="2299" userDrawn="1">
          <p15:clr>
            <a:srgbClr val="5ACBF0"/>
          </p15:clr>
        </p15:guide>
        <p15:guide id="49" orient="horz" pos="283" userDrawn="1">
          <p15:clr>
            <a:srgbClr val="F26B43"/>
          </p15:clr>
        </p15:guide>
        <p15:guide id="50" orient="horz" pos="4123" userDrawn="1">
          <p15:clr>
            <a:srgbClr val="F26B43"/>
          </p15:clr>
        </p15:guide>
        <p15:guide id="51" orient="horz" pos="2891" userDrawn="1">
          <p15:clr>
            <a:srgbClr val="5ACBF0"/>
          </p15:clr>
        </p15:guide>
        <p15:guide id="52" orient="horz" pos="3019" userDrawn="1">
          <p15:clr>
            <a:srgbClr val="5ACBF0"/>
          </p15:clr>
        </p15:guide>
        <p15:guide id="53" orient="horz" pos="3643" userDrawn="1">
          <p15:clr>
            <a:srgbClr val="5ACBF0"/>
          </p15:clr>
        </p15:guide>
        <p15:guide id="54" orient="horz" pos="3763" userDrawn="1">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8" Type="http://schemas.openxmlformats.org/officeDocument/2006/relationships/image" Target="../media/image33.wmf"/><Relationship Id="rId13" Type="http://schemas.openxmlformats.org/officeDocument/2006/relationships/image" Target="../media/image38.wmf"/><Relationship Id="rId3" Type="http://schemas.openxmlformats.org/officeDocument/2006/relationships/image" Target="../media/image28.wmf"/><Relationship Id="rId7" Type="http://schemas.openxmlformats.org/officeDocument/2006/relationships/image" Target="../media/image32.wmf"/><Relationship Id="rId12" Type="http://schemas.openxmlformats.org/officeDocument/2006/relationships/image" Target="../media/image37.wmf"/><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image" Target="../media/image31.wmf"/><Relationship Id="rId11" Type="http://schemas.openxmlformats.org/officeDocument/2006/relationships/image" Target="../media/image36.wmf"/><Relationship Id="rId5" Type="http://schemas.openxmlformats.org/officeDocument/2006/relationships/image" Target="../media/image30.wmf"/><Relationship Id="rId10" Type="http://schemas.openxmlformats.org/officeDocument/2006/relationships/image" Target="../media/image35.wmf"/><Relationship Id="rId4" Type="http://schemas.openxmlformats.org/officeDocument/2006/relationships/image" Target="../media/image29.wmf"/><Relationship Id="rId9" Type="http://schemas.openxmlformats.org/officeDocument/2006/relationships/image" Target="../media/image34.wmf"/><Relationship Id="rId14" Type="http://schemas.openxmlformats.org/officeDocument/2006/relationships/image" Target="../media/image16.wmf"/></Relationships>
</file>

<file path=ppt/slides/_rels/slide13.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9.wmf"/><Relationship Id="rId5" Type="http://schemas.openxmlformats.org/officeDocument/2006/relationships/image" Target="../media/image8.wmf"/><Relationship Id="rId4" Type="http://schemas.openxmlformats.org/officeDocument/2006/relationships/image" Target="../media/image7.wmf"/></Relationships>
</file>

<file path=ppt/slides/_rels/slide20.xml.rels><?xml version="1.0" encoding="UTF-8" standalone="yes"?>
<Relationships xmlns="http://schemas.openxmlformats.org/package/2006/relationships"><Relationship Id="rId3" Type="http://schemas.openxmlformats.org/officeDocument/2006/relationships/image" Target="../media/image47.wmf"/><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50.png"/></Relationships>
</file>

<file path=ppt/slides/_rels/slide23.xml.rels><?xml version="1.0" encoding="UTF-8" standalone="yes"?>
<Relationships xmlns="http://schemas.openxmlformats.org/package/2006/relationships"><Relationship Id="rId3" Type="http://schemas.openxmlformats.org/officeDocument/2006/relationships/image" Target="../media/image51.wmf"/><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54.wmf"/><Relationship Id="rId5" Type="http://schemas.openxmlformats.org/officeDocument/2006/relationships/image" Target="../media/image53.wmf"/><Relationship Id="rId4" Type="http://schemas.openxmlformats.org/officeDocument/2006/relationships/image" Target="../media/image52.wmf"/></Relationships>
</file>

<file path=ppt/slides/_rels/slide24.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55.emf"/><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8" Type="http://schemas.openxmlformats.org/officeDocument/2006/relationships/image" Target="../media/image16.wmf"/><Relationship Id="rId3" Type="http://schemas.openxmlformats.org/officeDocument/2006/relationships/image" Target="../media/image56.wmf"/><Relationship Id="rId7" Type="http://schemas.openxmlformats.org/officeDocument/2006/relationships/image" Target="../media/image60.wmf"/><Relationship Id="rId2" Type="http://schemas.openxmlformats.org/officeDocument/2006/relationships/notesSlide" Target="../notesSlides/notesSlide23.xml"/><Relationship Id="rId1" Type="http://schemas.openxmlformats.org/officeDocument/2006/relationships/slideLayout" Target="../slideLayouts/slideLayout3.xml"/><Relationship Id="rId6" Type="http://schemas.openxmlformats.org/officeDocument/2006/relationships/image" Target="../media/image59.wmf"/><Relationship Id="rId5" Type="http://schemas.openxmlformats.org/officeDocument/2006/relationships/image" Target="../media/image58.wmf"/><Relationship Id="rId4" Type="http://schemas.openxmlformats.org/officeDocument/2006/relationships/image" Target="../media/image57.wmf"/></Relationships>
</file>

<file path=ppt/slides/_rels/slide27.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65.emf"/><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8" Type="http://schemas.openxmlformats.org/officeDocument/2006/relationships/image" Target="../media/image72.png"/><Relationship Id="rId3" Type="http://schemas.openxmlformats.org/officeDocument/2006/relationships/image" Target="../media/image67.svg"/><Relationship Id="rId7" Type="http://schemas.openxmlformats.org/officeDocument/2006/relationships/image" Target="../media/image71.svg"/><Relationship Id="rId2" Type="http://schemas.openxmlformats.org/officeDocument/2006/relationships/image" Target="../media/image66.png"/><Relationship Id="rId1" Type="http://schemas.openxmlformats.org/officeDocument/2006/relationships/slideLayout" Target="../slideLayouts/slideLayout2.xml"/><Relationship Id="rId6" Type="http://schemas.openxmlformats.org/officeDocument/2006/relationships/image" Target="../media/image70.png"/><Relationship Id="rId5" Type="http://schemas.openxmlformats.org/officeDocument/2006/relationships/image" Target="../media/image69.svg"/><Relationship Id="rId4" Type="http://schemas.openxmlformats.org/officeDocument/2006/relationships/image" Target="../media/image68.png"/><Relationship Id="rId9" Type="http://schemas.openxmlformats.org/officeDocument/2006/relationships/image" Target="../media/image73.sv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8" Type="http://schemas.openxmlformats.org/officeDocument/2006/relationships/image" Target="../media/image16.wmf"/><Relationship Id="rId3" Type="http://schemas.openxmlformats.org/officeDocument/2006/relationships/image" Target="../media/image11.wmf"/><Relationship Id="rId7" Type="http://schemas.openxmlformats.org/officeDocument/2006/relationships/image" Target="../media/image15.wmf"/><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14.wmf"/><Relationship Id="rId5" Type="http://schemas.openxmlformats.org/officeDocument/2006/relationships/image" Target="../media/image13.wmf"/><Relationship Id="rId4" Type="http://schemas.openxmlformats.org/officeDocument/2006/relationships/image" Target="../media/image12.wmf"/></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2.wmf"/><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25.wmf"/><Relationship Id="rId5" Type="http://schemas.openxmlformats.org/officeDocument/2006/relationships/image" Target="../media/image24.wmf"/><Relationship Id="rId4" Type="http://schemas.openxmlformats.org/officeDocument/2006/relationships/image" Target="../media/image23.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D19773FD-0A48-4F54-9C78-F7D0828495BF}"/>
              </a:ext>
            </a:extLst>
          </p:cNvPr>
          <p:cNvSpPr>
            <a:spLocks noGrp="1"/>
          </p:cNvSpPr>
          <p:nvPr>
            <p:ph type="title"/>
          </p:nvPr>
        </p:nvSpPr>
        <p:spPr>
          <a:xfrm>
            <a:off x="425988" y="3497262"/>
            <a:ext cx="5116856" cy="1828800"/>
          </a:xfrm>
        </p:spPr>
        <p:txBody>
          <a:bodyPr/>
          <a:lstStyle/>
          <a:p>
            <a:r>
              <a:rPr lang="en-IN" dirty="0"/>
              <a:t>AZ-104T00A</a:t>
            </a:r>
            <a:br>
              <a:rPr lang="en-IN" dirty="0"/>
            </a:br>
            <a:r>
              <a:rPr lang="en-IN" dirty="0"/>
              <a:t>Module 05:</a:t>
            </a:r>
            <a:br>
              <a:rPr lang="en-IN" dirty="0"/>
            </a:br>
            <a:r>
              <a:rPr lang="en-IN" dirty="0"/>
              <a:t>Administer Intersite Connectivity</a:t>
            </a:r>
          </a:p>
        </p:txBody>
      </p:sp>
    </p:spTree>
    <p:extLst>
      <p:ext uri="{BB962C8B-B14F-4D97-AF65-F5344CB8AC3E}">
        <p14:creationId xmlns:p14="http://schemas.microsoft.com/office/powerpoint/2010/main" val="3635852913"/>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9AEBD2-4AD6-4182-BF38-A3DE71D14CCF}"/>
              </a:ext>
            </a:extLst>
          </p:cNvPr>
          <p:cNvSpPr>
            <a:spLocks noGrp="1"/>
          </p:cNvSpPr>
          <p:nvPr>
            <p:ph type="title"/>
          </p:nvPr>
        </p:nvSpPr>
        <p:spPr/>
        <p:txBody>
          <a:bodyPr/>
          <a:lstStyle/>
          <a:p>
            <a:r>
              <a:rPr lang="en-US" dirty="0">
                <a:solidFill>
                  <a:schemeClr val="tx1"/>
                </a:solidFill>
              </a:rPr>
              <a:t>Summary and Resources – Configure VNet Peering</a:t>
            </a:r>
          </a:p>
        </p:txBody>
      </p:sp>
      <p:sp>
        <p:nvSpPr>
          <p:cNvPr id="6" name="Rectangle 5">
            <a:extLst>
              <a:ext uri="{FF2B5EF4-FFF2-40B4-BE49-F238E27FC236}">
                <a16:creationId xmlns:a16="http://schemas.microsoft.com/office/drawing/2014/main" id="{0B633E83-AF92-4262-B999-10850D32A854}"/>
              </a:ext>
            </a:extLst>
          </p:cNvPr>
          <p:cNvSpPr/>
          <p:nvPr/>
        </p:nvSpPr>
        <p:spPr bwMode="auto">
          <a:xfrm>
            <a:off x="427039" y="1589903"/>
            <a:ext cx="3687761" cy="548640"/>
          </a:xfrm>
          <a:prstGeom prst="rect">
            <a:avLst/>
          </a:prstGeom>
          <a:solidFill>
            <a:srgbClr val="243A5E"/>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pPr algn="ctr"/>
            <a:r>
              <a:rPr lang="en-US" sz="2000" dirty="0">
                <a:solidFill>
                  <a:schemeClr val="bg1"/>
                </a:solidFill>
                <a:latin typeface="+mj-lt"/>
              </a:rPr>
              <a:t>Knowledge Check Questions</a:t>
            </a:r>
          </a:p>
        </p:txBody>
      </p:sp>
      <p:sp>
        <p:nvSpPr>
          <p:cNvPr id="7" name="Rectangle 6">
            <a:extLst>
              <a:ext uri="{FF2B5EF4-FFF2-40B4-BE49-F238E27FC236}">
                <a16:creationId xmlns:a16="http://schemas.microsoft.com/office/drawing/2014/main" id="{E0C55107-420F-4893-A543-BBAE02ADD4F9}"/>
              </a:ext>
            </a:extLst>
          </p:cNvPr>
          <p:cNvSpPr/>
          <p:nvPr/>
        </p:nvSpPr>
        <p:spPr bwMode="auto">
          <a:xfrm>
            <a:off x="4256087" y="1589903"/>
            <a:ext cx="7760037" cy="548640"/>
          </a:xfrm>
          <a:prstGeom prst="rect">
            <a:avLst/>
          </a:prstGeom>
          <a:solidFill>
            <a:srgbClr val="243A5E"/>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r>
              <a:rPr lang="en-US" sz="2000" dirty="0">
                <a:solidFill>
                  <a:schemeClr val="bg1"/>
                </a:solidFill>
                <a:latin typeface="+mj-lt"/>
              </a:rPr>
              <a:t>Microsoft Learn Modules (docs.microsoft.com/Learn)</a:t>
            </a:r>
          </a:p>
        </p:txBody>
      </p:sp>
      <p:sp>
        <p:nvSpPr>
          <p:cNvPr id="8" name="Rectangle 7">
            <a:extLst>
              <a:ext uri="{FF2B5EF4-FFF2-40B4-BE49-F238E27FC236}">
                <a16:creationId xmlns:a16="http://schemas.microsoft.com/office/drawing/2014/main" id="{169F3006-8609-4CDD-B431-90D1B3D88F78}"/>
              </a:ext>
            </a:extLst>
          </p:cNvPr>
          <p:cNvSpPr/>
          <p:nvPr/>
        </p:nvSpPr>
        <p:spPr>
          <a:xfrm>
            <a:off x="4256087" y="2316388"/>
            <a:ext cx="7742238" cy="777240"/>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marL="0" lvl="1">
              <a:spcBef>
                <a:spcPts val="1200"/>
              </a:spcBef>
            </a:pPr>
            <a:r>
              <a:rPr lang="en-US" dirty="0">
                <a:solidFill>
                  <a:schemeClr val="tx1"/>
                </a:solidFill>
              </a:rPr>
              <a:t>Distribute your services across Azure virtual networks and integrate them by using virtual network peering</a:t>
            </a:r>
          </a:p>
        </p:txBody>
      </p:sp>
      <p:pic>
        <p:nvPicPr>
          <p:cNvPr id="3" name="Picture 2">
            <a:extLst>
              <a:ext uri="{FF2B5EF4-FFF2-40B4-BE49-F238E27FC236}">
                <a16:creationId xmlns:a16="http://schemas.microsoft.com/office/drawing/2014/main" id="{18CBD089-992F-48CE-89FA-F3AF8370506B}"/>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523596" y="2705008"/>
            <a:ext cx="1494645" cy="2173707"/>
          </a:xfrm>
          <a:prstGeom prst="rect">
            <a:avLst/>
          </a:prstGeom>
        </p:spPr>
      </p:pic>
    </p:spTree>
    <p:extLst>
      <p:ext uri="{BB962C8B-B14F-4D97-AF65-F5344CB8AC3E}">
        <p14:creationId xmlns:p14="http://schemas.microsoft.com/office/powerpoint/2010/main" val="1372369094"/>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CD8665D-5A50-4F07-9D33-48CCD3FD74C7}"/>
              </a:ext>
            </a:extLst>
          </p:cNvPr>
          <p:cNvSpPr>
            <a:spLocks noGrp="1"/>
          </p:cNvSpPr>
          <p:nvPr>
            <p:ph type="title"/>
          </p:nvPr>
        </p:nvSpPr>
        <p:spPr>
          <a:xfrm>
            <a:off x="596951" y="3247963"/>
            <a:ext cx="9070923" cy="498598"/>
          </a:xfrm>
        </p:spPr>
        <p:txBody>
          <a:bodyPr/>
          <a:lstStyle/>
          <a:p>
            <a:r>
              <a:rPr lang="en-US" dirty="0"/>
              <a:t>Lesson 02: Configure VPN Gateway</a:t>
            </a:r>
          </a:p>
        </p:txBody>
      </p:sp>
      <p:pic>
        <p:nvPicPr>
          <p:cNvPr id="11" name="Picture 10" descr="Icon of small circles connected by lines forming a big circle">
            <a:extLst>
              <a:ext uri="{FF2B5EF4-FFF2-40B4-BE49-F238E27FC236}">
                <a16:creationId xmlns:a16="http://schemas.microsoft.com/office/drawing/2014/main" id="{BED6CB09-9712-4F19-9F0D-5C3A4A7DB0A2}"/>
              </a:ext>
            </a:extLst>
          </p:cNvPr>
          <p:cNvPicPr>
            <a:picLocks noChangeAspect="1"/>
          </p:cNvPicPr>
          <p:nvPr/>
        </p:nvPicPr>
        <p:blipFill>
          <a:blip r:embed="rId2">
            <a:clrChange>
              <a:clrFrom>
                <a:srgbClr val="FFFFFF"/>
              </a:clrFrom>
              <a:clrTo>
                <a:srgbClr val="FFFFFF">
                  <a:alpha val="0"/>
                </a:srgbClr>
              </a:clrTo>
            </a:clrChange>
          </a:blip>
          <a:srcRect/>
          <a:stretch/>
        </p:blipFill>
        <p:spPr>
          <a:xfrm>
            <a:off x="10364972" y="2930524"/>
            <a:ext cx="1133476" cy="1133476"/>
          </a:xfrm>
          <a:prstGeom prst="rect">
            <a:avLst/>
          </a:prstGeom>
        </p:spPr>
      </p:pic>
    </p:spTree>
    <p:extLst>
      <p:ext uri="{BB962C8B-B14F-4D97-AF65-F5344CB8AC3E}">
        <p14:creationId xmlns:p14="http://schemas.microsoft.com/office/powerpoint/2010/main" val="871452980"/>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749CAE-CB3C-414C-A3FA-6C93E087EAAF}"/>
              </a:ext>
            </a:extLst>
          </p:cNvPr>
          <p:cNvSpPr>
            <a:spLocks noGrp="1"/>
          </p:cNvSpPr>
          <p:nvPr>
            <p:ph type="title"/>
          </p:nvPr>
        </p:nvSpPr>
        <p:spPr>
          <a:xfrm>
            <a:off x="465139" y="2881710"/>
            <a:ext cx="2217101" cy="1231106"/>
          </a:xfrm>
        </p:spPr>
        <p:txBody>
          <a:bodyPr/>
          <a:lstStyle/>
          <a:p>
            <a:r>
              <a:rPr lang="en-US" dirty="0"/>
              <a:t>Configure VPN Gateway Introduction</a:t>
            </a:r>
          </a:p>
        </p:txBody>
      </p:sp>
      <p:sp>
        <p:nvSpPr>
          <p:cNvPr id="187" name="TextBox 186">
            <a:extLst>
              <a:ext uri="{FF2B5EF4-FFF2-40B4-BE49-F238E27FC236}">
                <a16:creationId xmlns:a16="http://schemas.microsoft.com/office/drawing/2014/main" id="{D9844D93-232C-432F-B12B-36CBD6A6EE85}"/>
              </a:ext>
            </a:extLst>
          </p:cNvPr>
          <p:cNvSpPr txBox="1"/>
          <p:nvPr/>
        </p:nvSpPr>
        <p:spPr>
          <a:xfrm>
            <a:off x="4239869" y="196770"/>
            <a:ext cx="6936866" cy="6203942"/>
          </a:xfrm>
          <a:prstGeom prst="rect">
            <a:avLst/>
          </a:prstGeom>
          <a:noFill/>
        </p:spPr>
        <p:txBody>
          <a:bodyPr wrap="square" lIns="0" tIns="0" rIns="0" bIns="0" rtlCol="0" anchor="ctr">
            <a:spAutoFit/>
          </a:bodyPr>
          <a:lstStyle/>
          <a:p>
            <a:pPr defTabSz="444500">
              <a:lnSpc>
                <a:spcPct val="150000"/>
              </a:lnSpc>
              <a:spcBef>
                <a:spcPct val="0"/>
              </a:spcBef>
              <a:spcAft>
                <a:spcPts val="900"/>
              </a:spcAft>
            </a:pPr>
            <a:r>
              <a:rPr lang="en-US" dirty="0"/>
              <a:t>Determine VPN Gateway Uses</a:t>
            </a:r>
          </a:p>
          <a:p>
            <a:pPr defTabSz="444500">
              <a:lnSpc>
                <a:spcPct val="150000"/>
              </a:lnSpc>
              <a:spcBef>
                <a:spcPct val="0"/>
              </a:spcBef>
              <a:spcAft>
                <a:spcPts val="900"/>
              </a:spcAft>
            </a:pPr>
            <a:r>
              <a:rPr lang="en-US" dirty="0"/>
              <a:t>Create Site-to-Site Connections</a:t>
            </a:r>
          </a:p>
          <a:p>
            <a:pPr defTabSz="444500">
              <a:lnSpc>
                <a:spcPct val="150000"/>
              </a:lnSpc>
              <a:spcBef>
                <a:spcPct val="0"/>
              </a:spcBef>
              <a:spcAft>
                <a:spcPts val="900"/>
              </a:spcAft>
            </a:pPr>
            <a:r>
              <a:rPr lang="en-US" dirty="0"/>
              <a:t>Create the Gateway Subnet</a:t>
            </a:r>
          </a:p>
          <a:p>
            <a:pPr defTabSz="444500">
              <a:lnSpc>
                <a:spcPct val="150000"/>
              </a:lnSpc>
              <a:spcBef>
                <a:spcPct val="0"/>
              </a:spcBef>
              <a:spcAft>
                <a:spcPts val="900"/>
              </a:spcAft>
            </a:pPr>
            <a:r>
              <a:rPr lang="en-US" dirty="0"/>
              <a:t>Create the VPN Gateway</a:t>
            </a:r>
          </a:p>
          <a:p>
            <a:pPr defTabSz="444500">
              <a:lnSpc>
                <a:spcPct val="150000"/>
              </a:lnSpc>
              <a:spcBef>
                <a:spcPct val="0"/>
              </a:spcBef>
              <a:spcAft>
                <a:spcPts val="900"/>
              </a:spcAft>
            </a:pPr>
            <a:r>
              <a:rPr lang="en-US" dirty="0"/>
              <a:t>Determine VPN Gateway Type</a:t>
            </a:r>
          </a:p>
          <a:p>
            <a:pPr defTabSz="444500">
              <a:lnSpc>
                <a:spcPct val="150000"/>
              </a:lnSpc>
              <a:spcBef>
                <a:spcPct val="0"/>
              </a:spcBef>
              <a:spcAft>
                <a:spcPts val="900"/>
              </a:spcAft>
            </a:pPr>
            <a:r>
              <a:rPr lang="en-US" dirty="0"/>
              <a:t>Determine Gateway SKU and Generation</a:t>
            </a:r>
          </a:p>
          <a:p>
            <a:pPr defTabSz="444500">
              <a:lnSpc>
                <a:spcPct val="150000"/>
              </a:lnSpc>
              <a:spcBef>
                <a:spcPct val="0"/>
              </a:spcBef>
              <a:spcAft>
                <a:spcPts val="900"/>
              </a:spcAft>
            </a:pPr>
            <a:r>
              <a:rPr lang="en-US" dirty="0"/>
              <a:t>Create the Local Network Gateway</a:t>
            </a:r>
          </a:p>
          <a:p>
            <a:pPr defTabSz="444500">
              <a:lnSpc>
                <a:spcPct val="150000"/>
              </a:lnSpc>
              <a:spcBef>
                <a:spcPct val="0"/>
              </a:spcBef>
              <a:spcAft>
                <a:spcPts val="900"/>
              </a:spcAft>
            </a:pPr>
            <a:r>
              <a:rPr lang="en-US" dirty="0"/>
              <a:t>Setup the On-premises VPN Device</a:t>
            </a:r>
          </a:p>
          <a:p>
            <a:pPr defTabSz="444500">
              <a:lnSpc>
                <a:spcPct val="150000"/>
              </a:lnSpc>
              <a:spcBef>
                <a:spcPct val="0"/>
              </a:spcBef>
              <a:spcAft>
                <a:spcPts val="900"/>
              </a:spcAft>
            </a:pPr>
            <a:r>
              <a:rPr lang="en-US" dirty="0"/>
              <a:t>Create the VPN Connection</a:t>
            </a:r>
          </a:p>
          <a:p>
            <a:pPr defTabSz="444500">
              <a:lnSpc>
                <a:spcPct val="150000"/>
              </a:lnSpc>
              <a:spcBef>
                <a:spcPct val="0"/>
              </a:spcBef>
              <a:spcAft>
                <a:spcPts val="900"/>
              </a:spcAft>
            </a:pPr>
            <a:r>
              <a:rPr lang="en-US" dirty="0"/>
              <a:t>Determine High Availability Scenarios</a:t>
            </a:r>
          </a:p>
          <a:p>
            <a:pPr defTabSz="444500">
              <a:lnSpc>
                <a:spcPct val="150000"/>
              </a:lnSpc>
              <a:spcBef>
                <a:spcPct val="0"/>
              </a:spcBef>
              <a:spcAft>
                <a:spcPts val="900"/>
              </a:spcAft>
            </a:pPr>
            <a:r>
              <a:rPr lang="en-US" dirty="0"/>
              <a:t>Demonstration- VPN Gateway </a:t>
            </a:r>
          </a:p>
          <a:p>
            <a:pPr defTabSz="444500">
              <a:lnSpc>
                <a:spcPct val="150000"/>
              </a:lnSpc>
              <a:spcBef>
                <a:spcPct val="0"/>
              </a:spcBef>
              <a:spcAft>
                <a:spcPts val="900"/>
              </a:spcAft>
            </a:pPr>
            <a:r>
              <a:rPr lang="en-US" dirty="0"/>
              <a:t>Summary and Resources</a:t>
            </a:r>
          </a:p>
        </p:txBody>
      </p:sp>
      <p:grpSp>
        <p:nvGrpSpPr>
          <p:cNvPr id="9" name="Group 8">
            <a:extLst>
              <a:ext uri="{FF2B5EF4-FFF2-40B4-BE49-F238E27FC236}">
                <a16:creationId xmlns:a16="http://schemas.microsoft.com/office/drawing/2014/main" id="{E046CD33-2206-4307-B53D-E0EB7F220C27}"/>
              </a:ext>
              <a:ext uri="{C183D7F6-B498-43B3-948B-1728B52AA6E4}">
                <adec:decorative xmlns:adec="http://schemas.microsoft.com/office/drawing/2017/decorative" val="1"/>
              </a:ext>
            </a:extLst>
          </p:cNvPr>
          <p:cNvGrpSpPr/>
          <p:nvPr/>
        </p:nvGrpSpPr>
        <p:grpSpPr>
          <a:xfrm>
            <a:off x="3627713" y="271996"/>
            <a:ext cx="513872" cy="6226495"/>
            <a:chOff x="3627713" y="271996"/>
            <a:chExt cx="513872" cy="6226495"/>
          </a:xfrm>
        </p:grpSpPr>
        <p:pic>
          <p:nvPicPr>
            <p:cNvPr id="113" name="Picture 112" descr="Icon of an arrow pointing right">
              <a:extLst>
                <a:ext uri="{FF2B5EF4-FFF2-40B4-BE49-F238E27FC236}">
                  <a16:creationId xmlns:a16="http://schemas.microsoft.com/office/drawing/2014/main" id="{900FF0BA-1FEF-4161-A932-D5298A17BD87}"/>
                </a:ext>
              </a:extLst>
            </p:cNvPr>
            <p:cNvPicPr>
              <a:picLocks noChangeAspect="1"/>
            </p:cNvPicPr>
            <p:nvPr/>
          </p:nvPicPr>
          <p:blipFill>
            <a:blip r:embed="rId3"/>
            <a:stretch>
              <a:fillRect/>
            </a:stretch>
          </p:blipFill>
          <p:spPr>
            <a:xfrm>
              <a:off x="3635023" y="271996"/>
              <a:ext cx="506562" cy="414797"/>
            </a:xfrm>
            <a:prstGeom prst="rect">
              <a:avLst/>
            </a:prstGeom>
          </p:spPr>
        </p:pic>
        <p:pic>
          <p:nvPicPr>
            <p:cNvPr id="222" name="Picture 221" descr="Icon of two gears">
              <a:extLst>
                <a:ext uri="{FF2B5EF4-FFF2-40B4-BE49-F238E27FC236}">
                  <a16:creationId xmlns:a16="http://schemas.microsoft.com/office/drawing/2014/main" id="{5047F2DA-BC96-45DE-A78C-90B47592F243}"/>
                </a:ext>
              </a:extLst>
            </p:cNvPr>
            <p:cNvPicPr>
              <a:picLocks noChangeAspect="1"/>
            </p:cNvPicPr>
            <p:nvPr/>
          </p:nvPicPr>
          <p:blipFill>
            <a:blip r:embed="rId4"/>
            <a:stretch>
              <a:fillRect/>
            </a:stretch>
          </p:blipFill>
          <p:spPr>
            <a:xfrm>
              <a:off x="3635023" y="793975"/>
              <a:ext cx="505567" cy="415614"/>
            </a:xfrm>
            <a:prstGeom prst="rect">
              <a:avLst/>
            </a:prstGeom>
          </p:spPr>
        </p:pic>
        <p:pic>
          <p:nvPicPr>
            <p:cNvPr id="256" name="Picture 255" descr="Icon of a shield, cross and a diagonal ">
              <a:extLst>
                <a:ext uri="{FF2B5EF4-FFF2-40B4-BE49-F238E27FC236}">
                  <a16:creationId xmlns:a16="http://schemas.microsoft.com/office/drawing/2014/main" id="{D0C11CFC-C5B6-4F19-882C-8040B0C3C910}"/>
                </a:ext>
              </a:extLst>
            </p:cNvPr>
            <p:cNvPicPr>
              <a:picLocks noChangeAspect="1"/>
            </p:cNvPicPr>
            <p:nvPr/>
          </p:nvPicPr>
          <p:blipFill rotWithShape="1">
            <a:blip r:embed="rId5"/>
            <a:srcRect l="1171" t="1169" r="1171" b="1169"/>
            <a:stretch/>
          </p:blipFill>
          <p:spPr>
            <a:xfrm>
              <a:off x="3640949" y="1309518"/>
              <a:ext cx="494710" cy="405092"/>
            </a:xfrm>
            <a:prstGeom prst="ellipse">
              <a:avLst/>
            </a:prstGeom>
          </p:spPr>
        </p:pic>
        <p:pic>
          <p:nvPicPr>
            <p:cNvPr id="290" name="Picture 289" descr="Icon of a rectangle">
              <a:extLst>
                <a:ext uri="{FF2B5EF4-FFF2-40B4-BE49-F238E27FC236}">
                  <a16:creationId xmlns:a16="http://schemas.microsoft.com/office/drawing/2014/main" id="{5896A289-E532-42F0-A7BC-713DABACECA8}"/>
                </a:ext>
              </a:extLst>
            </p:cNvPr>
            <p:cNvPicPr>
              <a:picLocks noChangeAspect="1"/>
            </p:cNvPicPr>
            <p:nvPr/>
          </p:nvPicPr>
          <p:blipFill>
            <a:blip r:embed="rId6"/>
            <a:stretch>
              <a:fillRect/>
            </a:stretch>
          </p:blipFill>
          <p:spPr>
            <a:xfrm>
              <a:off x="3635023" y="1837354"/>
              <a:ext cx="505567" cy="414797"/>
            </a:xfrm>
            <a:prstGeom prst="rect">
              <a:avLst/>
            </a:prstGeom>
          </p:spPr>
        </p:pic>
        <p:pic>
          <p:nvPicPr>
            <p:cNvPr id="320" name="Picture 319" descr="Icon of three circles">
              <a:extLst>
                <a:ext uri="{FF2B5EF4-FFF2-40B4-BE49-F238E27FC236}">
                  <a16:creationId xmlns:a16="http://schemas.microsoft.com/office/drawing/2014/main" id="{D2A8C52D-5CD3-4D98-8D73-F29D24C412F3}"/>
                </a:ext>
              </a:extLst>
            </p:cNvPr>
            <p:cNvPicPr>
              <a:picLocks noChangeAspect="1"/>
            </p:cNvPicPr>
            <p:nvPr/>
          </p:nvPicPr>
          <p:blipFill>
            <a:blip r:embed="rId7"/>
            <a:stretch>
              <a:fillRect/>
            </a:stretch>
          </p:blipFill>
          <p:spPr>
            <a:xfrm>
              <a:off x="3635023" y="2392384"/>
              <a:ext cx="505567" cy="415614"/>
            </a:xfrm>
            <a:prstGeom prst="rect">
              <a:avLst/>
            </a:prstGeom>
          </p:spPr>
        </p:pic>
        <p:pic>
          <p:nvPicPr>
            <p:cNvPr id="346" name="Picture 345" descr="Icon of a gear">
              <a:extLst>
                <a:ext uri="{FF2B5EF4-FFF2-40B4-BE49-F238E27FC236}">
                  <a16:creationId xmlns:a16="http://schemas.microsoft.com/office/drawing/2014/main" id="{B764C1A4-A0C9-42EE-BA6F-AD6E961F8CD1}"/>
                </a:ext>
              </a:extLst>
            </p:cNvPr>
            <p:cNvPicPr>
              <a:picLocks noChangeAspect="1"/>
            </p:cNvPicPr>
            <p:nvPr/>
          </p:nvPicPr>
          <p:blipFill>
            <a:blip r:embed="rId8"/>
            <a:stretch>
              <a:fillRect/>
            </a:stretch>
          </p:blipFill>
          <p:spPr>
            <a:xfrm>
              <a:off x="3635023" y="2949046"/>
              <a:ext cx="505567" cy="414797"/>
            </a:xfrm>
            <a:prstGeom prst="rect">
              <a:avLst/>
            </a:prstGeom>
          </p:spPr>
        </p:pic>
        <p:pic>
          <p:nvPicPr>
            <p:cNvPr id="368" name="Picture 367" descr="Icon of small circles connected by lines forming a big circle">
              <a:extLst>
                <a:ext uri="{FF2B5EF4-FFF2-40B4-BE49-F238E27FC236}">
                  <a16:creationId xmlns:a16="http://schemas.microsoft.com/office/drawing/2014/main" id="{F39C213A-CD2A-4DBD-82E2-82BC4D7F3A25}"/>
                </a:ext>
              </a:extLst>
            </p:cNvPr>
            <p:cNvPicPr>
              <a:picLocks noChangeAspect="1"/>
            </p:cNvPicPr>
            <p:nvPr/>
          </p:nvPicPr>
          <p:blipFill rotWithShape="1">
            <a:blip r:embed="rId9"/>
            <a:srcRect l="1677" t="1677" r="1677" b="1677"/>
            <a:stretch/>
          </p:blipFill>
          <p:spPr>
            <a:xfrm>
              <a:off x="3660467" y="3494195"/>
              <a:ext cx="481117" cy="359261"/>
            </a:xfrm>
            <a:prstGeom prst="ellipse">
              <a:avLst/>
            </a:prstGeom>
          </p:spPr>
        </p:pic>
        <p:pic>
          <p:nvPicPr>
            <p:cNvPr id="395" name="Picture 394" descr="Icon of a wrench">
              <a:extLst>
                <a:ext uri="{FF2B5EF4-FFF2-40B4-BE49-F238E27FC236}">
                  <a16:creationId xmlns:a16="http://schemas.microsoft.com/office/drawing/2014/main" id="{975B7769-B6AA-4F2B-9019-402D89615ABE}"/>
                </a:ext>
              </a:extLst>
            </p:cNvPr>
            <p:cNvPicPr>
              <a:picLocks noChangeAspect="1"/>
            </p:cNvPicPr>
            <p:nvPr/>
          </p:nvPicPr>
          <p:blipFill>
            <a:blip r:embed="rId10"/>
            <a:stretch>
              <a:fillRect/>
            </a:stretch>
          </p:blipFill>
          <p:spPr>
            <a:xfrm>
              <a:off x="3635023" y="3982146"/>
              <a:ext cx="481118" cy="405091"/>
            </a:xfrm>
            <a:prstGeom prst="rect">
              <a:avLst/>
            </a:prstGeom>
          </p:spPr>
        </p:pic>
        <p:pic>
          <p:nvPicPr>
            <p:cNvPr id="415" name="Picture 414" descr="Icon of lines going to different circles">
              <a:extLst>
                <a:ext uri="{FF2B5EF4-FFF2-40B4-BE49-F238E27FC236}">
                  <a16:creationId xmlns:a16="http://schemas.microsoft.com/office/drawing/2014/main" id="{DDD8F2A0-F316-4F98-9D94-8FF095EF1362}"/>
                </a:ext>
              </a:extLst>
            </p:cNvPr>
            <p:cNvPicPr>
              <a:picLocks noChangeAspect="1"/>
            </p:cNvPicPr>
            <p:nvPr/>
          </p:nvPicPr>
          <p:blipFill rotWithShape="1">
            <a:blip r:embed="rId11"/>
            <a:srcRect l="750" t="750" r="750" b="750"/>
            <a:stretch/>
          </p:blipFill>
          <p:spPr>
            <a:xfrm>
              <a:off x="3644655" y="4513319"/>
              <a:ext cx="474217" cy="412589"/>
            </a:xfrm>
            <a:prstGeom prst="ellipse">
              <a:avLst/>
            </a:prstGeom>
          </p:spPr>
        </p:pic>
        <p:pic>
          <p:nvPicPr>
            <p:cNvPr id="425" name="Picture 424" descr="Icon of a checkmark">
              <a:extLst>
                <a:ext uri="{FF2B5EF4-FFF2-40B4-BE49-F238E27FC236}">
                  <a16:creationId xmlns:a16="http://schemas.microsoft.com/office/drawing/2014/main" id="{E878FDC8-5AF3-4FB6-A52E-9BE292A553E8}"/>
                </a:ext>
              </a:extLst>
            </p:cNvPr>
            <p:cNvPicPr>
              <a:picLocks noChangeAspect="1"/>
            </p:cNvPicPr>
            <p:nvPr/>
          </p:nvPicPr>
          <p:blipFill>
            <a:blip r:embed="rId12"/>
            <a:stretch>
              <a:fillRect/>
            </a:stretch>
          </p:blipFill>
          <p:spPr>
            <a:xfrm>
              <a:off x="3642535" y="5039069"/>
              <a:ext cx="493124" cy="414796"/>
            </a:xfrm>
            <a:prstGeom prst="rect">
              <a:avLst/>
            </a:prstGeom>
          </p:spPr>
        </p:pic>
        <p:pic>
          <p:nvPicPr>
            <p:cNvPr id="431" name="Picture 430" descr="Icon of a person and a chat bubble">
              <a:extLst>
                <a:ext uri="{FF2B5EF4-FFF2-40B4-BE49-F238E27FC236}">
                  <a16:creationId xmlns:a16="http://schemas.microsoft.com/office/drawing/2014/main" id="{29185A40-7E0E-43B1-AAE9-645A3A72CEFF}"/>
                </a:ext>
              </a:extLst>
            </p:cNvPr>
            <p:cNvPicPr>
              <a:picLocks noChangeAspect="1"/>
            </p:cNvPicPr>
            <p:nvPr/>
          </p:nvPicPr>
          <p:blipFill>
            <a:blip r:embed="rId13"/>
            <a:stretch>
              <a:fillRect/>
            </a:stretch>
          </p:blipFill>
          <p:spPr>
            <a:xfrm>
              <a:off x="3660059" y="5567026"/>
              <a:ext cx="474216" cy="405092"/>
            </a:xfrm>
            <a:prstGeom prst="rect">
              <a:avLst/>
            </a:prstGeom>
          </p:spPr>
        </p:pic>
        <p:grpSp>
          <p:nvGrpSpPr>
            <p:cNvPr id="27" name="Group 26">
              <a:extLst>
                <a:ext uri="{FF2B5EF4-FFF2-40B4-BE49-F238E27FC236}">
                  <a16:creationId xmlns:a16="http://schemas.microsoft.com/office/drawing/2014/main" id="{DD5610C6-CC5F-4957-A1BB-93E8164C9E86}"/>
                </a:ext>
                <a:ext uri="{C183D7F6-B498-43B3-948B-1728B52AA6E4}">
                  <adec:decorative xmlns:adec="http://schemas.microsoft.com/office/drawing/2017/decorative" val="1"/>
                </a:ext>
              </a:extLst>
            </p:cNvPr>
            <p:cNvGrpSpPr/>
            <p:nvPr/>
          </p:nvGrpSpPr>
          <p:grpSpPr>
            <a:xfrm>
              <a:off x="3627713" y="6083694"/>
              <a:ext cx="506562" cy="414797"/>
              <a:chOff x="10493727" y="629664"/>
              <a:chExt cx="519000" cy="503150"/>
            </a:xfrm>
          </p:grpSpPr>
          <p:pic>
            <p:nvPicPr>
              <p:cNvPr id="28" name="Picture 27">
                <a:extLst>
                  <a:ext uri="{FF2B5EF4-FFF2-40B4-BE49-F238E27FC236}">
                    <a16:creationId xmlns:a16="http://schemas.microsoft.com/office/drawing/2014/main" id="{11304069-9388-491D-B1AB-DD5D8FB579FC}"/>
                  </a:ext>
                </a:extLst>
              </p:cNvPr>
              <p:cNvPicPr>
                <a:picLocks noChangeAspect="1"/>
              </p:cNvPicPr>
              <p:nvPr/>
            </p:nvPicPr>
            <p:blipFill>
              <a:blip r:embed="rId14"/>
              <a:stretch>
                <a:fillRect/>
              </a:stretch>
            </p:blipFill>
            <p:spPr>
              <a:xfrm>
                <a:off x="10493727" y="629664"/>
                <a:ext cx="519000" cy="503150"/>
              </a:xfrm>
              <a:prstGeom prst="rect">
                <a:avLst/>
              </a:prstGeom>
            </p:spPr>
          </p:pic>
          <p:grpSp>
            <p:nvGrpSpPr>
              <p:cNvPr id="29" name="Group 28">
                <a:extLst>
                  <a:ext uri="{FF2B5EF4-FFF2-40B4-BE49-F238E27FC236}">
                    <a16:creationId xmlns:a16="http://schemas.microsoft.com/office/drawing/2014/main" id="{4100D776-6791-4D00-92DB-E8CC9FD57BE6}"/>
                  </a:ext>
                </a:extLst>
              </p:cNvPr>
              <p:cNvGrpSpPr/>
              <p:nvPr/>
            </p:nvGrpSpPr>
            <p:grpSpPr>
              <a:xfrm>
                <a:off x="10604345" y="727773"/>
                <a:ext cx="297764" cy="272864"/>
                <a:chOff x="3876178" y="3413953"/>
                <a:chExt cx="297764" cy="255320"/>
              </a:xfrm>
            </p:grpSpPr>
            <p:sp>
              <p:nvSpPr>
                <p:cNvPr id="30" name="Freeform: Shape 29">
                  <a:extLst>
                    <a:ext uri="{FF2B5EF4-FFF2-40B4-BE49-F238E27FC236}">
                      <a16:creationId xmlns:a16="http://schemas.microsoft.com/office/drawing/2014/main" id="{8460F53A-5A45-4A38-8A61-AA0E709EC45F}"/>
                    </a:ext>
                  </a:extLst>
                </p:cNvPr>
                <p:cNvSpPr/>
                <p:nvPr/>
              </p:nvSpPr>
              <p:spPr>
                <a:xfrm>
                  <a:off x="4062866" y="354348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50E6FF"/>
                </a:solidFill>
                <a:ln w="5008"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FD018A40-7B43-435D-9DCB-B0CA960C9E7E}"/>
                    </a:ext>
                  </a:extLst>
                </p:cNvPr>
                <p:cNvSpPr/>
                <p:nvPr/>
              </p:nvSpPr>
              <p:spPr>
                <a:xfrm>
                  <a:off x="4087044" y="3472284"/>
                  <a:ext cx="61709" cy="57699"/>
                </a:xfrm>
                <a:custGeom>
                  <a:avLst/>
                  <a:gdLst>
                    <a:gd name="connsiteX0" fmla="*/ 102398 w 101142"/>
                    <a:gd name="connsiteY0" fmla="*/ 52195 h 101141"/>
                    <a:gd name="connsiteX1" fmla="*/ 52196 w 101142"/>
                    <a:gd name="connsiteY1" fmla="*/ 102397 h 101141"/>
                    <a:gd name="connsiteX2" fmla="*/ 1994 w 101142"/>
                    <a:gd name="connsiteY2" fmla="*/ 52195 h 101141"/>
                    <a:gd name="connsiteX3" fmla="*/ 52196 w 101142"/>
                    <a:gd name="connsiteY3" fmla="*/ 1994 h 101141"/>
                    <a:gd name="connsiteX4" fmla="*/ 102398 w 101142"/>
                    <a:gd name="connsiteY4" fmla="*/ 52195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5"/>
                      </a:moveTo>
                      <a:cubicBezTo>
                        <a:pt x="102398" y="79981"/>
                        <a:pt x="79896" y="102397"/>
                        <a:pt x="52196" y="102397"/>
                      </a:cubicBezTo>
                      <a:cubicBezTo>
                        <a:pt x="24495" y="102397"/>
                        <a:pt x="1994" y="79896"/>
                        <a:pt x="1994" y="52195"/>
                      </a:cubicBezTo>
                      <a:cubicBezTo>
                        <a:pt x="1994" y="24495"/>
                        <a:pt x="24495" y="1994"/>
                        <a:pt x="52196" y="1994"/>
                      </a:cubicBezTo>
                      <a:cubicBezTo>
                        <a:pt x="79896" y="1994"/>
                        <a:pt x="102398" y="24495"/>
                        <a:pt x="102398" y="52195"/>
                      </a:cubicBezTo>
                      <a:close/>
                    </a:path>
                  </a:pathLst>
                </a:custGeom>
                <a:solidFill>
                  <a:srgbClr val="50E6FF"/>
                </a:solidFill>
                <a:ln w="5008"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4F91BC7D-E2FE-4FCB-B9D3-D76BB13448EE}"/>
                    </a:ext>
                  </a:extLst>
                </p:cNvPr>
                <p:cNvSpPr/>
                <p:nvPr/>
              </p:nvSpPr>
              <p:spPr>
                <a:xfrm>
                  <a:off x="3969260" y="3485131"/>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0078D7"/>
                </a:solidFill>
                <a:ln w="5008"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FB68DC51-F826-4FEE-8FF8-524D9D99A58A}"/>
                    </a:ext>
                  </a:extLst>
                </p:cNvPr>
                <p:cNvSpPr/>
                <p:nvPr/>
              </p:nvSpPr>
              <p:spPr>
                <a:xfrm>
                  <a:off x="3993444" y="3413953"/>
                  <a:ext cx="61709" cy="57699"/>
                </a:xfrm>
                <a:custGeom>
                  <a:avLst/>
                  <a:gdLst>
                    <a:gd name="connsiteX0" fmla="*/ 102398 w 101142"/>
                    <a:gd name="connsiteY0" fmla="*/ 52196 h 101141"/>
                    <a:gd name="connsiteX1" fmla="*/ 52196 w 101142"/>
                    <a:gd name="connsiteY1" fmla="*/ 102397 h 101141"/>
                    <a:gd name="connsiteX2" fmla="*/ 1994 w 101142"/>
                    <a:gd name="connsiteY2" fmla="*/ 52196 h 101141"/>
                    <a:gd name="connsiteX3" fmla="*/ 52111 w 101142"/>
                    <a:gd name="connsiteY3" fmla="*/ 1994 h 101141"/>
                    <a:gd name="connsiteX4" fmla="*/ 102398 w 101142"/>
                    <a:gd name="connsiteY4" fmla="*/ 52196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6"/>
                      </a:moveTo>
                      <a:cubicBezTo>
                        <a:pt x="102398" y="79982"/>
                        <a:pt x="79896" y="102397"/>
                        <a:pt x="52196" y="102397"/>
                      </a:cubicBezTo>
                      <a:cubicBezTo>
                        <a:pt x="24496" y="102397"/>
                        <a:pt x="1994" y="79896"/>
                        <a:pt x="1994" y="52196"/>
                      </a:cubicBezTo>
                      <a:cubicBezTo>
                        <a:pt x="1994" y="24495"/>
                        <a:pt x="24410" y="1994"/>
                        <a:pt x="52111" y="1994"/>
                      </a:cubicBezTo>
                      <a:cubicBezTo>
                        <a:pt x="79812" y="1994"/>
                        <a:pt x="102398" y="24495"/>
                        <a:pt x="102398" y="52196"/>
                      </a:cubicBezTo>
                      <a:close/>
                    </a:path>
                  </a:pathLst>
                </a:custGeom>
                <a:solidFill>
                  <a:srgbClr val="0078D7"/>
                </a:solidFill>
                <a:ln w="5008"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FCD2EEB9-19EA-48B9-A558-336C79CA3426}"/>
                    </a:ext>
                  </a:extLst>
                </p:cNvPr>
                <p:cNvSpPr/>
                <p:nvPr/>
              </p:nvSpPr>
              <p:spPr>
                <a:xfrm>
                  <a:off x="3969260" y="361734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50E6FF"/>
                </a:solidFill>
                <a:ln w="5008"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C8138C3B-8D9E-4E26-A05E-03547FE128B9}"/>
                    </a:ext>
                  </a:extLst>
                </p:cNvPr>
                <p:cNvSpPr/>
                <p:nvPr/>
              </p:nvSpPr>
              <p:spPr>
                <a:xfrm>
                  <a:off x="3993444" y="3546188"/>
                  <a:ext cx="61709" cy="57699"/>
                </a:xfrm>
                <a:custGeom>
                  <a:avLst/>
                  <a:gdLst>
                    <a:gd name="connsiteX0" fmla="*/ 102398 w 101142"/>
                    <a:gd name="connsiteY0" fmla="*/ 52196 h 101141"/>
                    <a:gd name="connsiteX1" fmla="*/ 52196 w 101142"/>
                    <a:gd name="connsiteY1" fmla="*/ 102398 h 101141"/>
                    <a:gd name="connsiteX2" fmla="*/ 1994 w 101142"/>
                    <a:gd name="connsiteY2" fmla="*/ 52196 h 101141"/>
                    <a:gd name="connsiteX3" fmla="*/ 52196 w 101142"/>
                    <a:gd name="connsiteY3" fmla="*/ 1994 h 101141"/>
                    <a:gd name="connsiteX4" fmla="*/ 102398 w 101142"/>
                    <a:gd name="connsiteY4" fmla="*/ 52196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6"/>
                      </a:moveTo>
                      <a:cubicBezTo>
                        <a:pt x="102398" y="79982"/>
                        <a:pt x="79896" y="102398"/>
                        <a:pt x="52196" y="102398"/>
                      </a:cubicBezTo>
                      <a:cubicBezTo>
                        <a:pt x="24496" y="102398"/>
                        <a:pt x="1994" y="79896"/>
                        <a:pt x="1994" y="52196"/>
                      </a:cubicBezTo>
                      <a:cubicBezTo>
                        <a:pt x="1994" y="24496"/>
                        <a:pt x="24496" y="1994"/>
                        <a:pt x="52196" y="1994"/>
                      </a:cubicBezTo>
                      <a:cubicBezTo>
                        <a:pt x="79896" y="1994"/>
                        <a:pt x="102398" y="24410"/>
                        <a:pt x="102398" y="52196"/>
                      </a:cubicBezTo>
                      <a:close/>
                    </a:path>
                  </a:pathLst>
                </a:custGeom>
                <a:solidFill>
                  <a:srgbClr val="50E6FF"/>
                </a:solidFill>
                <a:ln w="5008"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FF441978-9FE7-4ED7-A2DD-DC8EF768645C}"/>
                    </a:ext>
                  </a:extLst>
                </p:cNvPr>
                <p:cNvSpPr/>
                <p:nvPr/>
              </p:nvSpPr>
              <p:spPr>
                <a:xfrm>
                  <a:off x="3876178" y="354348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0078D7"/>
                </a:solidFill>
                <a:ln w="5008"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6DC0E7A0-668F-4D44-A00C-833E66F9D40B}"/>
                    </a:ext>
                  </a:extLst>
                </p:cNvPr>
                <p:cNvSpPr/>
                <p:nvPr/>
              </p:nvSpPr>
              <p:spPr>
                <a:xfrm>
                  <a:off x="3900362" y="3472284"/>
                  <a:ext cx="61709" cy="57699"/>
                </a:xfrm>
                <a:custGeom>
                  <a:avLst/>
                  <a:gdLst>
                    <a:gd name="connsiteX0" fmla="*/ 102398 w 101142"/>
                    <a:gd name="connsiteY0" fmla="*/ 52195 h 101141"/>
                    <a:gd name="connsiteX1" fmla="*/ 52196 w 101142"/>
                    <a:gd name="connsiteY1" fmla="*/ 102397 h 101141"/>
                    <a:gd name="connsiteX2" fmla="*/ 1994 w 101142"/>
                    <a:gd name="connsiteY2" fmla="*/ 52195 h 101141"/>
                    <a:gd name="connsiteX3" fmla="*/ 52111 w 101142"/>
                    <a:gd name="connsiteY3" fmla="*/ 1994 h 101141"/>
                    <a:gd name="connsiteX4" fmla="*/ 102398 w 101142"/>
                    <a:gd name="connsiteY4" fmla="*/ 52195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5"/>
                      </a:moveTo>
                      <a:cubicBezTo>
                        <a:pt x="102398" y="79981"/>
                        <a:pt x="79897" y="102397"/>
                        <a:pt x="52196" y="102397"/>
                      </a:cubicBezTo>
                      <a:cubicBezTo>
                        <a:pt x="24495" y="102397"/>
                        <a:pt x="1994" y="79896"/>
                        <a:pt x="1994" y="52195"/>
                      </a:cubicBezTo>
                      <a:cubicBezTo>
                        <a:pt x="1994" y="24495"/>
                        <a:pt x="24410" y="1994"/>
                        <a:pt x="52111" y="1994"/>
                      </a:cubicBezTo>
                      <a:cubicBezTo>
                        <a:pt x="79811" y="1994"/>
                        <a:pt x="102398" y="24495"/>
                        <a:pt x="102398" y="52195"/>
                      </a:cubicBezTo>
                      <a:close/>
                    </a:path>
                  </a:pathLst>
                </a:custGeom>
                <a:solidFill>
                  <a:srgbClr val="0078D7"/>
                </a:solidFill>
                <a:ln w="5008"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4032573791"/>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Determine VPN Gateway Uses</a:t>
            </a:r>
          </a:p>
        </p:txBody>
      </p:sp>
      <p:sp>
        <p:nvSpPr>
          <p:cNvPr id="5" name="Rectangle 4">
            <a:extLst>
              <a:ext uri="{FF2B5EF4-FFF2-40B4-BE49-F238E27FC236}">
                <a16:creationId xmlns:a16="http://schemas.microsoft.com/office/drawing/2014/main" id="{76B7D018-6300-4013-9D3C-C3068AF25DC5}"/>
              </a:ext>
              <a:ext uri="{C183D7F6-B498-43B3-948B-1728B52AA6E4}">
                <adec:decorative xmlns:adec="http://schemas.microsoft.com/office/drawing/2017/decorative" val="1"/>
              </a:ext>
            </a:extLst>
          </p:cNvPr>
          <p:cNvSpPr/>
          <p:nvPr/>
        </p:nvSpPr>
        <p:spPr bwMode="auto">
          <a:xfrm>
            <a:off x="427038" y="1192212"/>
            <a:ext cx="11582400" cy="3397251"/>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dirty="0">
              <a:gradFill>
                <a:gsLst>
                  <a:gs pos="0">
                    <a:srgbClr val="FFFFFF"/>
                  </a:gs>
                  <a:gs pos="100000">
                    <a:srgbClr val="FFFFFF"/>
                  </a:gs>
                </a:gsLst>
                <a:lin ang="5400000" scaled="0"/>
              </a:gradFill>
              <a:cs typeface="Segoe UI" pitchFamily="34" charset="0"/>
            </a:endParaRPr>
          </a:p>
        </p:txBody>
      </p:sp>
      <p:pic>
        <p:nvPicPr>
          <p:cNvPr id="1026" name="Picture 2" descr="Diagram showing a VPN Gateway using and IPsecIKE tunnel to access an on-premises gateway">
            <a:extLst>
              <a:ext uri="{FF2B5EF4-FFF2-40B4-BE49-F238E27FC236}">
                <a16:creationId xmlns:a16="http://schemas.microsoft.com/office/drawing/2014/main" id="{73EE1A56-4A5B-463A-A525-221E48141C10}"/>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26969" y="1641475"/>
            <a:ext cx="10982538" cy="2498726"/>
          </a:xfrm>
          <a:prstGeom prst="rect">
            <a:avLst/>
          </a:prstGeom>
          <a:extLst>
            <a:ext uri="{909E8E84-426E-40DD-AFC4-6F175D3DCCD1}">
              <a14:hiddenFill xmlns:a14="http://schemas.microsoft.com/office/drawing/2010/main">
                <a:solidFill>
                  <a:srgbClr val="FFFFFF"/>
                </a:solidFill>
              </a14:hiddenFill>
            </a:ext>
          </a:extLst>
        </p:spPr>
      </p:pic>
      <p:sp>
        <p:nvSpPr>
          <p:cNvPr id="8" name="Freeform: Shape 7">
            <a:extLst>
              <a:ext uri="{FF2B5EF4-FFF2-40B4-BE49-F238E27FC236}">
                <a16:creationId xmlns:a16="http://schemas.microsoft.com/office/drawing/2014/main" id="{D8C96F80-31A9-4368-B1B3-CD285D344AC1}"/>
              </a:ext>
            </a:extLst>
          </p:cNvPr>
          <p:cNvSpPr/>
          <p:nvPr/>
        </p:nvSpPr>
        <p:spPr>
          <a:xfrm>
            <a:off x="427037" y="4737733"/>
            <a:ext cx="3757047" cy="1624013"/>
          </a:xfrm>
          <a:custGeom>
            <a:avLst/>
            <a:gdLst>
              <a:gd name="connsiteX0" fmla="*/ 0 w 2377347"/>
              <a:gd name="connsiteY0" fmla="*/ 0 h 1188673"/>
              <a:gd name="connsiteX1" fmla="*/ 2377347 w 2377347"/>
              <a:gd name="connsiteY1" fmla="*/ 0 h 1188673"/>
              <a:gd name="connsiteX2" fmla="*/ 2377347 w 2377347"/>
              <a:gd name="connsiteY2" fmla="*/ 1188673 h 1188673"/>
              <a:gd name="connsiteX3" fmla="*/ 0 w 2377347"/>
              <a:gd name="connsiteY3" fmla="*/ 1188673 h 1188673"/>
              <a:gd name="connsiteX4" fmla="*/ 0 w 2377347"/>
              <a:gd name="connsiteY4" fmla="*/ 0 h 1188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7347" h="1188673">
                <a:moveTo>
                  <a:pt x="0" y="0"/>
                </a:moveTo>
                <a:lnTo>
                  <a:pt x="2377347" y="0"/>
                </a:lnTo>
                <a:lnTo>
                  <a:pt x="2377347" y="1188673"/>
                </a:lnTo>
                <a:lnTo>
                  <a:pt x="0" y="1188673"/>
                </a:lnTo>
                <a:lnTo>
                  <a:pt x="0" y="0"/>
                </a:lnTo>
                <a:close/>
              </a:path>
            </a:pathLst>
          </a:cu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algn="ctr">
              <a:spcBef>
                <a:spcPts val="1200"/>
              </a:spcBef>
            </a:pPr>
            <a:r>
              <a:rPr lang="en-US" sz="2200" dirty="0">
                <a:solidFill>
                  <a:schemeClr val="tx1"/>
                </a:solidFill>
                <a:latin typeface="+mj-lt"/>
              </a:rPr>
              <a:t>Site-to-site connections </a:t>
            </a:r>
            <a:r>
              <a:rPr lang="en-US" sz="2200" dirty="0">
                <a:solidFill>
                  <a:schemeClr val="tx1"/>
                </a:solidFill>
              </a:rPr>
              <a:t>connect on-premises datacenters to Azure </a:t>
            </a:r>
            <a:br>
              <a:rPr lang="en-US" sz="2200" dirty="0">
                <a:solidFill>
                  <a:schemeClr val="tx1"/>
                </a:solidFill>
              </a:rPr>
            </a:br>
            <a:r>
              <a:rPr lang="en-US" sz="2200" dirty="0">
                <a:solidFill>
                  <a:schemeClr val="tx1"/>
                </a:solidFill>
              </a:rPr>
              <a:t>virtual networks</a:t>
            </a:r>
          </a:p>
        </p:txBody>
      </p:sp>
      <p:sp>
        <p:nvSpPr>
          <p:cNvPr id="11" name="Freeform: Shape 10">
            <a:extLst>
              <a:ext uri="{FF2B5EF4-FFF2-40B4-BE49-F238E27FC236}">
                <a16:creationId xmlns:a16="http://schemas.microsoft.com/office/drawing/2014/main" id="{79986F28-AA07-40CE-87D6-BC88661A2361}"/>
              </a:ext>
            </a:extLst>
          </p:cNvPr>
          <p:cNvSpPr/>
          <p:nvPr/>
        </p:nvSpPr>
        <p:spPr>
          <a:xfrm>
            <a:off x="4339714" y="4737733"/>
            <a:ext cx="3757047" cy="1624013"/>
          </a:xfrm>
          <a:custGeom>
            <a:avLst/>
            <a:gdLst>
              <a:gd name="connsiteX0" fmla="*/ 0 w 2377347"/>
              <a:gd name="connsiteY0" fmla="*/ 0 h 1188673"/>
              <a:gd name="connsiteX1" fmla="*/ 2377347 w 2377347"/>
              <a:gd name="connsiteY1" fmla="*/ 0 h 1188673"/>
              <a:gd name="connsiteX2" fmla="*/ 2377347 w 2377347"/>
              <a:gd name="connsiteY2" fmla="*/ 1188673 h 1188673"/>
              <a:gd name="connsiteX3" fmla="*/ 0 w 2377347"/>
              <a:gd name="connsiteY3" fmla="*/ 1188673 h 1188673"/>
              <a:gd name="connsiteX4" fmla="*/ 0 w 2377347"/>
              <a:gd name="connsiteY4" fmla="*/ 0 h 1188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7347" h="1188673">
                <a:moveTo>
                  <a:pt x="0" y="0"/>
                </a:moveTo>
                <a:lnTo>
                  <a:pt x="2377347" y="0"/>
                </a:lnTo>
                <a:lnTo>
                  <a:pt x="2377347" y="1188673"/>
                </a:lnTo>
                <a:lnTo>
                  <a:pt x="0" y="1188673"/>
                </a:lnTo>
                <a:lnTo>
                  <a:pt x="0" y="0"/>
                </a:lnTo>
                <a:close/>
              </a:path>
            </a:pathLst>
          </a:cu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algn="ctr">
              <a:spcBef>
                <a:spcPts val="1200"/>
              </a:spcBef>
            </a:pPr>
            <a:r>
              <a:rPr lang="en-US" sz="2200">
                <a:solidFill>
                  <a:schemeClr val="tx1"/>
                </a:solidFill>
                <a:latin typeface="+mj-lt"/>
              </a:rPr>
              <a:t>VNet-to-VNet</a:t>
            </a:r>
            <a:r>
              <a:rPr lang="en-US" sz="2200">
                <a:solidFill>
                  <a:schemeClr val="tx1"/>
                </a:solidFill>
              </a:rPr>
              <a:t> </a:t>
            </a:r>
            <a:r>
              <a:rPr lang="en-US" sz="2200" dirty="0">
                <a:solidFill>
                  <a:schemeClr val="tx1"/>
                </a:solidFill>
              </a:rPr>
              <a:t>connections connect Azure virtual networks (custom) </a:t>
            </a:r>
          </a:p>
        </p:txBody>
      </p:sp>
      <p:sp>
        <p:nvSpPr>
          <p:cNvPr id="12" name="Freeform: Shape 11">
            <a:extLst>
              <a:ext uri="{FF2B5EF4-FFF2-40B4-BE49-F238E27FC236}">
                <a16:creationId xmlns:a16="http://schemas.microsoft.com/office/drawing/2014/main" id="{53055D80-C25A-40B6-B426-946680177531}"/>
              </a:ext>
            </a:extLst>
          </p:cNvPr>
          <p:cNvSpPr/>
          <p:nvPr/>
        </p:nvSpPr>
        <p:spPr>
          <a:xfrm>
            <a:off x="8252391" y="4737733"/>
            <a:ext cx="3757047" cy="1624013"/>
          </a:xfrm>
          <a:custGeom>
            <a:avLst/>
            <a:gdLst>
              <a:gd name="connsiteX0" fmla="*/ 0 w 2377347"/>
              <a:gd name="connsiteY0" fmla="*/ 0 h 1188673"/>
              <a:gd name="connsiteX1" fmla="*/ 2377347 w 2377347"/>
              <a:gd name="connsiteY1" fmla="*/ 0 h 1188673"/>
              <a:gd name="connsiteX2" fmla="*/ 2377347 w 2377347"/>
              <a:gd name="connsiteY2" fmla="*/ 1188673 h 1188673"/>
              <a:gd name="connsiteX3" fmla="*/ 0 w 2377347"/>
              <a:gd name="connsiteY3" fmla="*/ 1188673 h 1188673"/>
              <a:gd name="connsiteX4" fmla="*/ 0 w 2377347"/>
              <a:gd name="connsiteY4" fmla="*/ 0 h 1188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7347" h="1188673">
                <a:moveTo>
                  <a:pt x="0" y="0"/>
                </a:moveTo>
                <a:lnTo>
                  <a:pt x="2377347" y="0"/>
                </a:lnTo>
                <a:lnTo>
                  <a:pt x="2377347" y="1188673"/>
                </a:lnTo>
                <a:lnTo>
                  <a:pt x="0" y="1188673"/>
                </a:lnTo>
                <a:lnTo>
                  <a:pt x="0" y="0"/>
                </a:lnTo>
                <a:close/>
              </a:path>
            </a:pathLst>
          </a:cu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algn="ctr">
              <a:spcBef>
                <a:spcPts val="1200"/>
              </a:spcBef>
            </a:pPr>
            <a:r>
              <a:rPr lang="en-US" sz="2200" dirty="0">
                <a:solidFill>
                  <a:schemeClr val="tx1"/>
                </a:solidFill>
                <a:latin typeface="+mj-lt"/>
              </a:rPr>
              <a:t>Point-to-site (User VPN) connections </a:t>
            </a:r>
            <a:r>
              <a:rPr lang="en-US" sz="2200" dirty="0">
                <a:solidFill>
                  <a:schemeClr val="tx1"/>
                </a:solidFill>
              </a:rPr>
              <a:t>connect individual devices to Azure virtual networks</a:t>
            </a:r>
          </a:p>
        </p:txBody>
      </p:sp>
    </p:spTree>
    <p:extLst>
      <p:ext uri="{BB962C8B-B14F-4D97-AF65-F5344CB8AC3E}">
        <p14:creationId xmlns:p14="http://schemas.microsoft.com/office/powerpoint/2010/main" val="19726481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F48335-C8D8-4EC5-9193-8EE4D9FA526F}"/>
              </a:ext>
            </a:extLst>
          </p:cNvPr>
          <p:cNvSpPr>
            <a:spLocks noGrp="1"/>
          </p:cNvSpPr>
          <p:nvPr>
            <p:ph type="title"/>
          </p:nvPr>
        </p:nvSpPr>
        <p:spPr/>
        <p:txBody>
          <a:bodyPr/>
          <a:lstStyle/>
          <a:p>
            <a:r>
              <a:rPr lang="en-US" dirty="0"/>
              <a:t>Create Site-to-Site VPN Connections</a:t>
            </a:r>
          </a:p>
        </p:txBody>
      </p:sp>
      <p:sp>
        <p:nvSpPr>
          <p:cNvPr id="5" name="Rectangle 4">
            <a:extLst>
              <a:ext uri="{FF2B5EF4-FFF2-40B4-BE49-F238E27FC236}">
                <a16:creationId xmlns:a16="http://schemas.microsoft.com/office/drawing/2014/main" id="{1F8D28B1-7F47-4472-8056-237C915F3E93}"/>
              </a:ext>
              <a:ext uri="{C183D7F6-B498-43B3-948B-1728B52AA6E4}">
                <adec:decorative xmlns:adec="http://schemas.microsoft.com/office/drawing/2017/decorative" val="1"/>
              </a:ext>
            </a:extLst>
          </p:cNvPr>
          <p:cNvSpPr/>
          <p:nvPr/>
        </p:nvSpPr>
        <p:spPr bwMode="auto">
          <a:xfrm>
            <a:off x="427038" y="1192212"/>
            <a:ext cx="11582400" cy="3397251"/>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dirty="0">
              <a:gradFill>
                <a:gsLst>
                  <a:gs pos="0">
                    <a:srgbClr val="FFFFFF"/>
                  </a:gs>
                  <a:gs pos="100000">
                    <a:srgbClr val="FFFFFF"/>
                  </a:gs>
                </a:gsLst>
                <a:lin ang="5400000" scaled="0"/>
              </a:gradFill>
              <a:cs typeface="Segoe UI" pitchFamily="34" charset="0"/>
            </a:endParaRPr>
          </a:p>
        </p:txBody>
      </p:sp>
      <p:pic>
        <p:nvPicPr>
          <p:cNvPr id="4" name="Picture 4" descr="Flowchart with 7 steps: create VNets and subnets, Specify the DNS Server optional, Create the Gateway subnet, Create the VPN gateway, Create the local network gateway, Configure the VPN device, and Create the VPN connection">
            <a:extLst>
              <a:ext uri="{FF2B5EF4-FFF2-40B4-BE49-F238E27FC236}">
                <a16:creationId xmlns:a16="http://schemas.microsoft.com/office/drawing/2014/main" id="{931DC74B-1AF2-4976-A196-C046FCE1854A}"/>
              </a:ext>
            </a:extLst>
          </p:cNvPr>
          <p:cNvPicPr>
            <a:picLocks noChangeAspect="1"/>
          </p:cNvPicPr>
          <p:nvPr/>
        </p:nvPicPr>
        <p:blipFill>
          <a:blip r:embed="rId3"/>
          <a:stretch>
            <a:fillRect/>
          </a:stretch>
        </p:blipFill>
        <p:spPr>
          <a:xfrm>
            <a:off x="1114001" y="1680678"/>
            <a:ext cx="10208474" cy="2420319"/>
          </a:xfrm>
          <a:prstGeom prst="rect">
            <a:avLst/>
          </a:prstGeom>
        </p:spPr>
      </p:pic>
      <p:sp>
        <p:nvSpPr>
          <p:cNvPr id="6" name="Freeform: Shape 5">
            <a:extLst>
              <a:ext uri="{FF2B5EF4-FFF2-40B4-BE49-F238E27FC236}">
                <a16:creationId xmlns:a16="http://schemas.microsoft.com/office/drawing/2014/main" id="{A5277337-87A5-49F1-BCF9-060FAA70C042}"/>
              </a:ext>
            </a:extLst>
          </p:cNvPr>
          <p:cNvSpPr/>
          <p:nvPr/>
        </p:nvSpPr>
        <p:spPr>
          <a:xfrm>
            <a:off x="427037" y="4737733"/>
            <a:ext cx="3757047" cy="1624013"/>
          </a:xfrm>
          <a:custGeom>
            <a:avLst/>
            <a:gdLst>
              <a:gd name="connsiteX0" fmla="*/ 0 w 2377347"/>
              <a:gd name="connsiteY0" fmla="*/ 0 h 1188673"/>
              <a:gd name="connsiteX1" fmla="*/ 2377347 w 2377347"/>
              <a:gd name="connsiteY1" fmla="*/ 0 h 1188673"/>
              <a:gd name="connsiteX2" fmla="*/ 2377347 w 2377347"/>
              <a:gd name="connsiteY2" fmla="*/ 1188673 h 1188673"/>
              <a:gd name="connsiteX3" fmla="*/ 0 w 2377347"/>
              <a:gd name="connsiteY3" fmla="*/ 1188673 h 1188673"/>
              <a:gd name="connsiteX4" fmla="*/ 0 w 2377347"/>
              <a:gd name="connsiteY4" fmla="*/ 0 h 1188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7347" h="1188673">
                <a:moveTo>
                  <a:pt x="0" y="0"/>
                </a:moveTo>
                <a:lnTo>
                  <a:pt x="2377347" y="0"/>
                </a:lnTo>
                <a:lnTo>
                  <a:pt x="2377347" y="1188673"/>
                </a:lnTo>
                <a:lnTo>
                  <a:pt x="0" y="1188673"/>
                </a:lnTo>
                <a:lnTo>
                  <a:pt x="0" y="0"/>
                </a:lnTo>
                <a:close/>
              </a:path>
            </a:pathLst>
          </a:cu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algn="ctr">
              <a:spcBef>
                <a:spcPts val="1200"/>
              </a:spcBef>
            </a:pPr>
            <a:r>
              <a:rPr lang="en-US" sz="2200" dirty="0">
                <a:solidFill>
                  <a:schemeClr val="tx1"/>
                </a:solidFill>
              </a:rPr>
              <a:t>Take time to carefully plan your network configuration</a:t>
            </a:r>
          </a:p>
        </p:txBody>
      </p:sp>
      <p:sp>
        <p:nvSpPr>
          <p:cNvPr id="7" name="Freeform: Shape 6">
            <a:extLst>
              <a:ext uri="{FF2B5EF4-FFF2-40B4-BE49-F238E27FC236}">
                <a16:creationId xmlns:a16="http://schemas.microsoft.com/office/drawing/2014/main" id="{C0DC0DA7-FDE3-4BA9-9DAD-6B3474165B49}"/>
              </a:ext>
            </a:extLst>
          </p:cNvPr>
          <p:cNvSpPr/>
          <p:nvPr/>
        </p:nvSpPr>
        <p:spPr>
          <a:xfrm>
            <a:off x="4339714" y="4737733"/>
            <a:ext cx="3757047" cy="1624013"/>
          </a:xfrm>
          <a:custGeom>
            <a:avLst/>
            <a:gdLst>
              <a:gd name="connsiteX0" fmla="*/ 0 w 2377347"/>
              <a:gd name="connsiteY0" fmla="*/ 0 h 1188673"/>
              <a:gd name="connsiteX1" fmla="*/ 2377347 w 2377347"/>
              <a:gd name="connsiteY1" fmla="*/ 0 h 1188673"/>
              <a:gd name="connsiteX2" fmla="*/ 2377347 w 2377347"/>
              <a:gd name="connsiteY2" fmla="*/ 1188673 h 1188673"/>
              <a:gd name="connsiteX3" fmla="*/ 0 w 2377347"/>
              <a:gd name="connsiteY3" fmla="*/ 1188673 h 1188673"/>
              <a:gd name="connsiteX4" fmla="*/ 0 w 2377347"/>
              <a:gd name="connsiteY4" fmla="*/ 0 h 1188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7347" h="1188673">
                <a:moveTo>
                  <a:pt x="0" y="0"/>
                </a:moveTo>
                <a:lnTo>
                  <a:pt x="2377347" y="0"/>
                </a:lnTo>
                <a:lnTo>
                  <a:pt x="2377347" y="1188673"/>
                </a:lnTo>
                <a:lnTo>
                  <a:pt x="0" y="1188673"/>
                </a:lnTo>
                <a:lnTo>
                  <a:pt x="0" y="0"/>
                </a:lnTo>
                <a:close/>
              </a:path>
            </a:pathLst>
          </a:cu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algn="ctr">
              <a:spcBef>
                <a:spcPts val="1200"/>
              </a:spcBef>
            </a:pPr>
            <a:r>
              <a:rPr lang="en-US" sz="2200" dirty="0">
                <a:solidFill>
                  <a:schemeClr val="tx1"/>
                </a:solidFill>
              </a:rPr>
              <a:t>The on-premises part is necessary only if you are configuring Site-to-Site</a:t>
            </a:r>
          </a:p>
        </p:txBody>
      </p:sp>
      <p:sp>
        <p:nvSpPr>
          <p:cNvPr id="8" name="Freeform: Shape 7">
            <a:extLst>
              <a:ext uri="{FF2B5EF4-FFF2-40B4-BE49-F238E27FC236}">
                <a16:creationId xmlns:a16="http://schemas.microsoft.com/office/drawing/2014/main" id="{FACD2D12-2F88-4799-A729-35CF7B4EB536}"/>
              </a:ext>
            </a:extLst>
          </p:cNvPr>
          <p:cNvSpPr/>
          <p:nvPr/>
        </p:nvSpPr>
        <p:spPr>
          <a:xfrm>
            <a:off x="8252391" y="4737733"/>
            <a:ext cx="3757047" cy="1624013"/>
          </a:xfrm>
          <a:custGeom>
            <a:avLst/>
            <a:gdLst>
              <a:gd name="connsiteX0" fmla="*/ 0 w 2377347"/>
              <a:gd name="connsiteY0" fmla="*/ 0 h 1188673"/>
              <a:gd name="connsiteX1" fmla="*/ 2377347 w 2377347"/>
              <a:gd name="connsiteY1" fmla="*/ 0 h 1188673"/>
              <a:gd name="connsiteX2" fmla="*/ 2377347 w 2377347"/>
              <a:gd name="connsiteY2" fmla="*/ 1188673 h 1188673"/>
              <a:gd name="connsiteX3" fmla="*/ 0 w 2377347"/>
              <a:gd name="connsiteY3" fmla="*/ 1188673 h 1188673"/>
              <a:gd name="connsiteX4" fmla="*/ 0 w 2377347"/>
              <a:gd name="connsiteY4" fmla="*/ 0 h 1188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7347" h="1188673">
                <a:moveTo>
                  <a:pt x="0" y="0"/>
                </a:moveTo>
                <a:lnTo>
                  <a:pt x="2377347" y="0"/>
                </a:lnTo>
                <a:lnTo>
                  <a:pt x="2377347" y="1188673"/>
                </a:lnTo>
                <a:lnTo>
                  <a:pt x="0" y="1188673"/>
                </a:lnTo>
                <a:lnTo>
                  <a:pt x="0" y="0"/>
                </a:lnTo>
                <a:close/>
              </a:path>
            </a:pathLst>
          </a:cu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algn="ctr">
              <a:spcBef>
                <a:spcPts val="1200"/>
              </a:spcBef>
            </a:pPr>
            <a:r>
              <a:rPr lang="en-US" sz="2200" dirty="0">
                <a:solidFill>
                  <a:schemeClr val="tx1"/>
                </a:solidFill>
              </a:rPr>
              <a:t>Always </a:t>
            </a:r>
            <a:r>
              <a:rPr lang="en-US" sz="2200">
                <a:solidFill>
                  <a:schemeClr val="tx1"/>
                </a:solidFill>
              </a:rPr>
              <a:t>verify and</a:t>
            </a:r>
            <a:br>
              <a:rPr lang="en-US" sz="2200">
                <a:solidFill>
                  <a:schemeClr val="tx1"/>
                </a:solidFill>
              </a:rPr>
            </a:br>
            <a:r>
              <a:rPr lang="en-US" sz="2200">
                <a:solidFill>
                  <a:schemeClr val="tx1"/>
                </a:solidFill>
              </a:rPr>
              <a:t>test </a:t>
            </a:r>
            <a:r>
              <a:rPr lang="en-US" sz="2200" dirty="0">
                <a:solidFill>
                  <a:schemeClr val="tx1"/>
                </a:solidFill>
              </a:rPr>
              <a:t>your connections</a:t>
            </a:r>
          </a:p>
        </p:txBody>
      </p:sp>
    </p:spTree>
    <p:extLst>
      <p:ext uri="{BB962C8B-B14F-4D97-AF65-F5344CB8AC3E}">
        <p14:creationId xmlns:p14="http://schemas.microsoft.com/office/powerpoint/2010/main" val="1029642625"/>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1B6277-D866-4497-B1B5-33672D0B5973}"/>
              </a:ext>
            </a:extLst>
          </p:cNvPr>
          <p:cNvSpPr>
            <a:spLocks noGrp="1"/>
          </p:cNvSpPr>
          <p:nvPr>
            <p:ph type="title"/>
          </p:nvPr>
        </p:nvSpPr>
        <p:spPr/>
        <p:txBody>
          <a:bodyPr/>
          <a:lstStyle/>
          <a:p>
            <a:r>
              <a:rPr lang="en-US" dirty="0"/>
              <a:t>Create the Gateway Subnet</a:t>
            </a:r>
          </a:p>
        </p:txBody>
      </p:sp>
      <p:sp>
        <p:nvSpPr>
          <p:cNvPr id="7" name="Rectangle 6">
            <a:extLst>
              <a:ext uri="{FF2B5EF4-FFF2-40B4-BE49-F238E27FC236}">
                <a16:creationId xmlns:a16="http://schemas.microsoft.com/office/drawing/2014/main" id="{9E8BCB9C-417A-47A6-8068-538C688A70D2}"/>
              </a:ext>
              <a:ext uri="{C183D7F6-B498-43B3-948B-1728B52AA6E4}">
                <adec:decorative xmlns:adec="http://schemas.microsoft.com/office/drawing/2017/decorative" val="0"/>
              </a:ext>
            </a:extLst>
          </p:cNvPr>
          <p:cNvSpPr/>
          <p:nvPr/>
        </p:nvSpPr>
        <p:spPr bwMode="auto">
          <a:xfrm>
            <a:off x="427035" y="1561328"/>
            <a:ext cx="6432445" cy="1054150"/>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91440" rIns="137160" bIns="91440" numCol="1" spcCol="0" rtlCol="0" fromWordArt="0" anchor="ctr" anchorCtr="0" forceAA="0" compatLnSpc="1">
            <a:prstTxWarp prst="textNoShape">
              <a:avLst/>
            </a:prstTxWarp>
            <a:noAutofit/>
          </a:bodyPr>
          <a:lstStyle/>
          <a:p>
            <a:pPr>
              <a:spcBef>
                <a:spcPts val="1200"/>
              </a:spcBef>
            </a:pPr>
            <a:r>
              <a:rPr lang="en-US" dirty="0">
                <a:solidFill>
                  <a:schemeClr val="tx1"/>
                </a:solidFill>
              </a:rPr>
              <a:t>The gateway subnet contains the IP addresses; if possible, use a CIDR block of /28 or /27</a:t>
            </a:r>
          </a:p>
        </p:txBody>
      </p:sp>
      <p:sp>
        <p:nvSpPr>
          <p:cNvPr id="8" name="Rectangle 7">
            <a:extLst>
              <a:ext uri="{FF2B5EF4-FFF2-40B4-BE49-F238E27FC236}">
                <a16:creationId xmlns:a16="http://schemas.microsoft.com/office/drawing/2014/main" id="{7F22DA19-40BA-46B2-A454-954C769FD66F}"/>
              </a:ext>
              <a:ext uri="{C183D7F6-B498-43B3-948B-1728B52AA6E4}">
                <adec:decorative xmlns:adec="http://schemas.microsoft.com/office/drawing/2017/decorative" val="0"/>
              </a:ext>
            </a:extLst>
          </p:cNvPr>
          <p:cNvSpPr/>
          <p:nvPr/>
        </p:nvSpPr>
        <p:spPr bwMode="auto">
          <a:xfrm>
            <a:off x="427035" y="2760039"/>
            <a:ext cx="6432445" cy="1756918"/>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91440" rIns="137160" bIns="91440" numCol="1" spcCol="0" rtlCol="0" fromWordArt="0" anchor="ctr" anchorCtr="0" forceAA="0" compatLnSpc="1">
            <a:prstTxWarp prst="textNoShape">
              <a:avLst/>
            </a:prstTxWarp>
            <a:noAutofit/>
          </a:bodyPr>
          <a:lstStyle/>
          <a:p>
            <a:pPr>
              <a:spcBef>
                <a:spcPts val="1200"/>
              </a:spcBef>
            </a:pPr>
            <a:r>
              <a:rPr lang="en-US" dirty="0">
                <a:solidFill>
                  <a:schemeClr val="tx1"/>
                </a:solidFill>
              </a:rPr>
              <a:t>When you create your gateway subnet, gateway VMs are deployed to the gateway subnet and configured with the required VPN gateway settings</a:t>
            </a:r>
          </a:p>
        </p:txBody>
      </p:sp>
      <p:sp>
        <p:nvSpPr>
          <p:cNvPr id="10" name="Rectangle 9">
            <a:extLst>
              <a:ext uri="{FF2B5EF4-FFF2-40B4-BE49-F238E27FC236}">
                <a16:creationId xmlns:a16="http://schemas.microsoft.com/office/drawing/2014/main" id="{54D199EC-E1DA-46DE-BAAB-19FC4631499D}"/>
              </a:ext>
              <a:ext uri="{C183D7F6-B498-43B3-948B-1728B52AA6E4}">
                <adec:decorative xmlns:adec="http://schemas.microsoft.com/office/drawing/2017/decorative" val="0"/>
              </a:ext>
            </a:extLst>
          </p:cNvPr>
          <p:cNvSpPr/>
          <p:nvPr/>
        </p:nvSpPr>
        <p:spPr bwMode="auto">
          <a:xfrm>
            <a:off x="427035" y="4661517"/>
            <a:ext cx="6432445" cy="1054150"/>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91440" rIns="137160" bIns="91440" numCol="1" spcCol="0" rtlCol="0" fromWordArt="0" anchor="ctr" anchorCtr="0" forceAA="0" compatLnSpc="1">
            <a:prstTxWarp prst="textNoShape">
              <a:avLst/>
            </a:prstTxWarp>
            <a:noAutofit/>
          </a:bodyPr>
          <a:lstStyle/>
          <a:p>
            <a:pPr>
              <a:spcBef>
                <a:spcPts val="1200"/>
              </a:spcBef>
            </a:pPr>
            <a:r>
              <a:rPr lang="en-US" dirty="0">
                <a:solidFill>
                  <a:schemeClr val="tx1"/>
                </a:solidFill>
              </a:rPr>
              <a:t>Never deploy other resources</a:t>
            </a:r>
            <a:br>
              <a:rPr lang="en-US" dirty="0">
                <a:solidFill>
                  <a:schemeClr val="tx1"/>
                </a:solidFill>
              </a:rPr>
            </a:br>
            <a:r>
              <a:rPr lang="en-US" dirty="0">
                <a:solidFill>
                  <a:schemeClr val="tx1"/>
                </a:solidFill>
              </a:rPr>
              <a:t>(for example, additional VMs) to the gateway subnet</a:t>
            </a:r>
          </a:p>
        </p:txBody>
      </p:sp>
      <p:pic>
        <p:nvPicPr>
          <p:cNvPr id="13" name="Picture 12" descr="Screenshot of the Subnets blade of the Virtual Networking Azure portal . The add Gateway subnet link is highlighted">
            <a:extLst>
              <a:ext uri="{FF2B5EF4-FFF2-40B4-BE49-F238E27FC236}">
                <a16:creationId xmlns:a16="http://schemas.microsoft.com/office/drawing/2014/main" id="{96D7C68E-E3EB-4C9D-911A-69F51489A48A}"/>
              </a:ext>
            </a:extLst>
          </p:cNvPr>
          <p:cNvPicPr>
            <a:picLocks noChangeAspect="1"/>
          </p:cNvPicPr>
          <p:nvPr/>
        </p:nvPicPr>
        <p:blipFill rotWithShape="1">
          <a:blip r:embed="rId2"/>
          <a:srcRect r="-2051"/>
          <a:stretch/>
        </p:blipFill>
        <p:spPr>
          <a:xfrm>
            <a:off x="7451505" y="1310400"/>
            <a:ext cx="3965910" cy="609600"/>
          </a:xfrm>
          <a:prstGeom prst="rect">
            <a:avLst/>
          </a:prstGeom>
          <a:ln>
            <a:solidFill>
              <a:schemeClr val="tx1">
                <a:lumMod val="50000"/>
                <a:lumOff val="50000"/>
              </a:schemeClr>
            </a:solidFill>
          </a:ln>
        </p:spPr>
      </p:pic>
      <p:sp>
        <p:nvSpPr>
          <p:cNvPr id="6" name="Rectangle 5">
            <a:extLst>
              <a:ext uri="{FF2B5EF4-FFF2-40B4-BE49-F238E27FC236}">
                <a16:creationId xmlns:a16="http://schemas.microsoft.com/office/drawing/2014/main" id="{3C4BA5E6-741F-4788-BAE3-A6F4FE7ED8C7}"/>
              </a:ext>
              <a:ext uri="{C183D7F6-B498-43B3-948B-1728B52AA6E4}">
                <adec:decorative xmlns:adec="http://schemas.microsoft.com/office/drawing/2017/decorative" val="1"/>
              </a:ext>
            </a:extLst>
          </p:cNvPr>
          <p:cNvSpPr/>
          <p:nvPr/>
        </p:nvSpPr>
        <p:spPr bwMode="auto">
          <a:xfrm>
            <a:off x="7096125" y="1192214"/>
            <a:ext cx="4913314" cy="5169532"/>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dirty="0">
              <a:gradFill>
                <a:gsLst>
                  <a:gs pos="0">
                    <a:srgbClr val="FFFFFF"/>
                  </a:gs>
                  <a:gs pos="100000">
                    <a:srgbClr val="FFFFFF"/>
                  </a:gs>
                </a:gsLst>
                <a:lin ang="5400000" scaled="0"/>
              </a:gradFill>
              <a:cs typeface="Segoe UI" pitchFamily="34" charset="0"/>
            </a:endParaRPr>
          </a:p>
        </p:txBody>
      </p:sp>
      <p:pic>
        <p:nvPicPr>
          <p:cNvPr id="5" name="Picture 4" descr="Screenshot of the add a gateway subnet page. ">
            <a:extLst>
              <a:ext uri="{FF2B5EF4-FFF2-40B4-BE49-F238E27FC236}">
                <a16:creationId xmlns:a16="http://schemas.microsoft.com/office/drawing/2014/main" id="{4C687143-C9E8-4546-9ACB-920BF951C84F}"/>
              </a:ext>
            </a:extLst>
          </p:cNvPr>
          <p:cNvPicPr>
            <a:picLocks noChangeAspect="1"/>
          </p:cNvPicPr>
          <p:nvPr/>
        </p:nvPicPr>
        <p:blipFill>
          <a:blip r:embed="rId3"/>
          <a:stretch>
            <a:fillRect/>
          </a:stretch>
        </p:blipFill>
        <p:spPr>
          <a:xfrm>
            <a:off x="8380412" y="1963575"/>
            <a:ext cx="2705100" cy="4276725"/>
          </a:xfrm>
          <a:prstGeom prst="rect">
            <a:avLst/>
          </a:prstGeom>
        </p:spPr>
      </p:pic>
    </p:spTree>
    <p:extLst>
      <p:ext uri="{BB962C8B-B14F-4D97-AF65-F5344CB8AC3E}">
        <p14:creationId xmlns:p14="http://schemas.microsoft.com/office/powerpoint/2010/main" val="1476864578"/>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14AF6A-B26E-4617-BDE4-85264F42D57C}"/>
              </a:ext>
            </a:extLst>
          </p:cNvPr>
          <p:cNvSpPr>
            <a:spLocks noGrp="1"/>
          </p:cNvSpPr>
          <p:nvPr>
            <p:ph type="title"/>
          </p:nvPr>
        </p:nvSpPr>
        <p:spPr/>
        <p:txBody>
          <a:bodyPr/>
          <a:lstStyle/>
          <a:p>
            <a:r>
              <a:rPr lang="en-US" dirty="0"/>
              <a:t>Create the VPN Gateway</a:t>
            </a:r>
          </a:p>
        </p:txBody>
      </p:sp>
      <p:sp>
        <p:nvSpPr>
          <p:cNvPr id="22" name="Rectangle 21">
            <a:extLst>
              <a:ext uri="{FF2B5EF4-FFF2-40B4-BE49-F238E27FC236}">
                <a16:creationId xmlns:a16="http://schemas.microsoft.com/office/drawing/2014/main" id="{9921E24B-FDF8-4856-B01C-40EA70C068C5}"/>
              </a:ext>
              <a:ext uri="{C183D7F6-B498-43B3-948B-1728B52AA6E4}">
                <adec:decorative xmlns:adec="http://schemas.microsoft.com/office/drawing/2017/decorative" val="0"/>
              </a:ext>
            </a:extLst>
          </p:cNvPr>
          <p:cNvSpPr/>
          <p:nvPr/>
        </p:nvSpPr>
        <p:spPr bwMode="auto">
          <a:xfrm>
            <a:off x="444220" y="1376771"/>
            <a:ext cx="5067751" cy="782278"/>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91440" rIns="137160" bIns="91440" numCol="1" spcCol="0" rtlCol="0" fromWordArt="0" anchor="ctr" anchorCtr="0" forceAA="0" compatLnSpc="1">
            <a:prstTxWarp prst="textNoShape">
              <a:avLst/>
            </a:prstTxWarp>
            <a:noAutofit/>
          </a:bodyPr>
          <a:lstStyle/>
          <a:p>
            <a:r>
              <a:rPr lang="en-US" dirty="0">
                <a:solidFill>
                  <a:schemeClr val="tx1"/>
                </a:solidFill>
                <a:cs typeface="Segoe UI Semilight"/>
              </a:rPr>
              <a:t>Most VPN types are Route-based</a:t>
            </a:r>
          </a:p>
        </p:txBody>
      </p:sp>
      <p:sp>
        <p:nvSpPr>
          <p:cNvPr id="23" name="Rectangle 22">
            <a:extLst>
              <a:ext uri="{FF2B5EF4-FFF2-40B4-BE49-F238E27FC236}">
                <a16:creationId xmlns:a16="http://schemas.microsoft.com/office/drawing/2014/main" id="{D028A91A-1B7D-40AB-A00D-EF11AA7F1D79}"/>
              </a:ext>
              <a:ext uri="{C183D7F6-B498-43B3-948B-1728B52AA6E4}">
                <adec:decorative xmlns:adec="http://schemas.microsoft.com/office/drawing/2017/decorative" val="0"/>
              </a:ext>
            </a:extLst>
          </p:cNvPr>
          <p:cNvSpPr/>
          <p:nvPr/>
        </p:nvSpPr>
        <p:spPr bwMode="auto">
          <a:xfrm>
            <a:off x="444219" y="2411686"/>
            <a:ext cx="5067751" cy="848213"/>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91440" rIns="109728" bIns="91440" numCol="1" spcCol="0" rtlCol="0" fromWordArt="0" anchor="ctr" anchorCtr="0" forceAA="0" compatLnSpc="1">
            <a:prstTxWarp prst="textNoShape">
              <a:avLst/>
            </a:prstTxWarp>
            <a:noAutofit/>
          </a:bodyPr>
          <a:lstStyle/>
          <a:p>
            <a:r>
              <a:rPr lang="en-US" dirty="0">
                <a:solidFill>
                  <a:schemeClr val="tx1"/>
                </a:solidFill>
                <a:cs typeface="Segoe UI Semilight"/>
              </a:rPr>
              <a:t>Your choice of gateway SKU affects the number of connections you can have and the aggregate throughput benchmark</a:t>
            </a:r>
          </a:p>
        </p:txBody>
      </p:sp>
      <p:sp>
        <p:nvSpPr>
          <p:cNvPr id="24" name="Rectangle 23">
            <a:extLst>
              <a:ext uri="{FF2B5EF4-FFF2-40B4-BE49-F238E27FC236}">
                <a16:creationId xmlns:a16="http://schemas.microsoft.com/office/drawing/2014/main" id="{5DAF04D7-D83D-44A6-97B6-1539B3634D27}"/>
              </a:ext>
              <a:ext uri="{C183D7F6-B498-43B3-948B-1728B52AA6E4}">
                <adec:decorative xmlns:adec="http://schemas.microsoft.com/office/drawing/2017/decorative" val="0"/>
              </a:ext>
            </a:extLst>
          </p:cNvPr>
          <p:cNvSpPr/>
          <p:nvPr/>
        </p:nvSpPr>
        <p:spPr bwMode="auto">
          <a:xfrm>
            <a:off x="427038" y="3512536"/>
            <a:ext cx="5067751" cy="782278"/>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91440" rIns="137160" bIns="91440" numCol="1" spcCol="0" rtlCol="0" fromWordArt="0" anchor="ctr" anchorCtr="0" forceAA="0" compatLnSpc="1">
            <a:prstTxWarp prst="textNoShape">
              <a:avLst/>
            </a:prstTxWarp>
            <a:noAutofit/>
          </a:bodyPr>
          <a:lstStyle/>
          <a:p>
            <a:pPr lvl="0"/>
            <a:r>
              <a:rPr lang="en-US" dirty="0">
                <a:solidFill>
                  <a:schemeClr val="tx1"/>
                </a:solidFill>
                <a:cs typeface="Segoe UI Semilight"/>
              </a:rPr>
              <a:t>Associate a virtual network that includes the gateway subnet</a:t>
            </a:r>
          </a:p>
        </p:txBody>
      </p:sp>
      <p:sp>
        <p:nvSpPr>
          <p:cNvPr id="21" name="Rectangle 20">
            <a:extLst>
              <a:ext uri="{FF2B5EF4-FFF2-40B4-BE49-F238E27FC236}">
                <a16:creationId xmlns:a16="http://schemas.microsoft.com/office/drawing/2014/main" id="{96A2976D-6A1A-445E-BB96-84A6CC65070C}"/>
              </a:ext>
              <a:ext uri="{C183D7F6-B498-43B3-948B-1728B52AA6E4}">
                <adec:decorative xmlns:adec="http://schemas.microsoft.com/office/drawing/2017/decorative" val="0"/>
              </a:ext>
            </a:extLst>
          </p:cNvPr>
          <p:cNvSpPr/>
          <p:nvPr/>
        </p:nvSpPr>
        <p:spPr bwMode="auto">
          <a:xfrm>
            <a:off x="427038" y="4547451"/>
            <a:ext cx="5067751" cy="780356"/>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dirty="0">
                <a:solidFill>
                  <a:schemeClr val="tx1"/>
                </a:solidFill>
                <a:cs typeface="Segoe UI Semilight"/>
              </a:rPr>
              <a:t>The gateway needs a public IP address </a:t>
            </a:r>
          </a:p>
        </p:txBody>
      </p:sp>
      <p:sp>
        <p:nvSpPr>
          <p:cNvPr id="7" name="Rectangle 6">
            <a:extLst>
              <a:ext uri="{FF2B5EF4-FFF2-40B4-BE49-F238E27FC236}">
                <a16:creationId xmlns:a16="http://schemas.microsoft.com/office/drawing/2014/main" id="{F38EB964-8F6A-4CD5-BAC0-F9F1EE49BCEB}"/>
              </a:ext>
              <a:ext uri="{C183D7F6-B498-43B3-948B-1728B52AA6E4}">
                <adec:decorative xmlns:adec="http://schemas.microsoft.com/office/drawing/2017/decorative" val="1"/>
              </a:ext>
            </a:extLst>
          </p:cNvPr>
          <p:cNvSpPr/>
          <p:nvPr/>
        </p:nvSpPr>
        <p:spPr bwMode="auto">
          <a:xfrm>
            <a:off x="5587068" y="1192213"/>
            <a:ext cx="6422369" cy="4520021"/>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dirty="0">
              <a:gradFill>
                <a:gsLst>
                  <a:gs pos="0">
                    <a:srgbClr val="FFFFFF"/>
                  </a:gs>
                  <a:gs pos="100000">
                    <a:srgbClr val="FFFFFF"/>
                  </a:gs>
                </a:gsLst>
                <a:lin ang="5400000" scaled="0"/>
              </a:gradFill>
              <a:cs typeface="Segoe UI" pitchFamily="34" charset="0"/>
            </a:endParaRPr>
          </a:p>
        </p:txBody>
      </p:sp>
      <p:pic>
        <p:nvPicPr>
          <p:cNvPr id="8" name="Picture 7" descr="Screenshot of the create virtual network gateway page. VPN and route-based are selected">
            <a:extLst>
              <a:ext uri="{FF2B5EF4-FFF2-40B4-BE49-F238E27FC236}">
                <a16:creationId xmlns:a16="http://schemas.microsoft.com/office/drawing/2014/main" id="{C5131D97-A438-437B-BF13-227AAFABFFC4}"/>
              </a:ext>
            </a:extLst>
          </p:cNvPr>
          <p:cNvPicPr>
            <a:picLocks noChangeAspect="1"/>
          </p:cNvPicPr>
          <p:nvPr/>
        </p:nvPicPr>
        <p:blipFill>
          <a:blip r:embed="rId3"/>
          <a:stretch>
            <a:fillRect/>
          </a:stretch>
        </p:blipFill>
        <p:spPr>
          <a:xfrm>
            <a:off x="6405282" y="1282291"/>
            <a:ext cx="4985761" cy="4362540"/>
          </a:xfrm>
          <a:prstGeom prst="rect">
            <a:avLst/>
          </a:prstGeom>
        </p:spPr>
      </p:pic>
      <p:pic>
        <p:nvPicPr>
          <p:cNvPr id="11" name="Picture 10" descr="Tick mark">
            <a:extLst>
              <a:ext uri="{FF2B5EF4-FFF2-40B4-BE49-F238E27FC236}">
                <a16:creationId xmlns:a16="http://schemas.microsoft.com/office/drawing/2014/main" id="{F544975C-6697-4F11-A142-D7C31B0CCA30}"/>
              </a:ext>
            </a:extLst>
          </p:cNvPr>
          <p:cNvPicPr>
            <a:picLocks noChangeAspect="1"/>
          </p:cNvPicPr>
          <p:nvPr/>
        </p:nvPicPr>
        <p:blipFill>
          <a:blip r:embed="rId4"/>
          <a:stretch>
            <a:fillRect/>
          </a:stretch>
        </p:blipFill>
        <p:spPr>
          <a:xfrm>
            <a:off x="427038" y="5802313"/>
            <a:ext cx="779025" cy="557965"/>
          </a:xfrm>
          <a:prstGeom prst="rect">
            <a:avLst/>
          </a:prstGeom>
        </p:spPr>
      </p:pic>
      <p:sp>
        <p:nvSpPr>
          <p:cNvPr id="13" name="Freeform: Shape 12">
            <a:extLst>
              <a:ext uri="{FF2B5EF4-FFF2-40B4-BE49-F238E27FC236}">
                <a16:creationId xmlns:a16="http://schemas.microsoft.com/office/drawing/2014/main" id="{B46AD4E7-AB8A-4627-AC38-AF7A796E13F3}"/>
              </a:ext>
            </a:extLst>
          </p:cNvPr>
          <p:cNvSpPr/>
          <p:nvPr/>
        </p:nvSpPr>
        <p:spPr bwMode="auto">
          <a:xfrm>
            <a:off x="0" y="5802313"/>
            <a:ext cx="12319029" cy="559434"/>
          </a:xfrm>
          <a:custGeom>
            <a:avLst/>
            <a:gdLst>
              <a:gd name="connsiteX0" fmla="*/ 1213422 w 12436475"/>
              <a:gd name="connsiteY0" fmla="*/ 0 h 782411"/>
              <a:gd name="connsiteX1" fmla="*/ 12436475 w 12436475"/>
              <a:gd name="connsiteY1" fmla="*/ 0 h 782411"/>
              <a:gd name="connsiteX2" fmla="*/ 12436475 w 12436475"/>
              <a:gd name="connsiteY2" fmla="*/ 782411 h 782411"/>
              <a:gd name="connsiteX3" fmla="*/ 1213422 w 12436475"/>
              <a:gd name="connsiteY3" fmla="*/ 782411 h 782411"/>
              <a:gd name="connsiteX4" fmla="*/ 0 w 12436475"/>
              <a:gd name="connsiteY4" fmla="*/ 0 h 782411"/>
              <a:gd name="connsiteX5" fmla="*/ 427038 w 12436475"/>
              <a:gd name="connsiteY5" fmla="*/ 0 h 782411"/>
              <a:gd name="connsiteX6" fmla="*/ 427038 w 12436475"/>
              <a:gd name="connsiteY6" fmla="*/ 782411 h 782411"/>
              <a:gd name="connsiteX7" fmla="*/ 0 w 12436475"/>
              <a:gd name="connsiteY7" fmla="*/ 782411 h 782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782411">
                <a:moveTo>
                  <a:pt x="1213422" y="0"/>
                </a:moveTo>
                <a:lnTo>
                  <a:pt x="12436475" y="0"/>
                </a:lnTo>
                <a:lnTo>
                  <a:pt x="12436475" y="782411"/>
                </a:lnTo>
                <a:lnTo>
                  <a:pt x="1213422" y="782411"/>
                </a:lnTo>
                <a:close/>
                <a:moveTo>
                  <a:pt x="0" y="0"/>
                </a:moveTo>
                <a:lnTo>
                  <a:pt x="427038" y="0"/>
                </a:lnTo>
                <a:lnTo>
                  <a:pt x="427038" y="782411"/>
                </a:lnTo>
                <a:lnTo>
                  <a:pt x="0" y="782411"/>
                </a:lnTo>
                <a:close/>
              </a:path>
            </a:pathLst>
          </a:custGeom>
          <a:solidFill>
            <a:schemeClr val="bg2">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0" tIns="146304" rIns="182880" bIns="146304" numCol="1" spcCol="0" rtlCol="0" fromWordArt="0" anchor="ctr" anchorCtr="0" forceAA="0" compatLnSpc="1">
            <a:prstTxWarp prst="textNoShape">
              <a:avLst/>
            </a:prstTxWarp>
            <a:noAutofit/>
          </a:bodyPr>
          <a:lstStyle/>
          <a:p>
            <a:pPr defTabSz="932472" fontAlgn="base">
              <a:spcBef>
                <a:spcPct val="0"/>
              </a:spcBef>
              <a:spcAft>
                <a:spcPct val="0"/>
              </a:spcAft>
            </a:pPr>
            <a:r>
              <a:rPr lang="en-US" dirty="0">
                <a:solidFill>
                  <a:schemeClr val="tx1"/>
                </a:solidFill>
                <a:latin typeface="+mj-lt"/>
                <a:cs typeface="Segoe UI Semibold" panose="020B0702040204020203" pitchFamily="34" charset="0"/>
              </a:rPr>
              <a:t>It can take up to 45 minutes to provision the VPN gateway</a:t>
            </a:r>
          </a:p>
        </p:txBody>
      </p:sp>
    </p:spTree>
    <p:extLst>
      <p:ext uri="{BB962C8B-B14F-4D97-AF65-F5344CB8AC3E}">
        <p14:creationId xmlns:p14="http://schemas.microsoft.com/office/powerpoint/2010/main" val="3803647773"/>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46A65-63F0-4D9F-8123-A9299FFDB0E8}"/>
              </a:ext>
            </a:extLst>
          </p:cNvPr>
          <p:cNvSpPr>
            <a:spLocks noGrp="1"/>
          </p:cNvSpPr>
          <p:nvPr>
            <p:ph type="title"/>
          </p:nvPr>
        </p:nvSpPr>
        <p:spPr/>
        <p:txBody>
          <a:bodyPr/>
          <a:lstStyle/>
          <a:p>
            <a:r>
              <a:rPr lang="en-US" dirty="0"/>
              <a:t>Determine VPN Gateway Type</a:t>
            </a:r>
          </a:p>
        </p:txBody>
      </p:sp>
      <p:sp>
        <p:nvSpPr>
          <p:cNvPr id="6" name="Rectangle 5">
            <a:extLst>
              <a:ext uri="{FF2B5EF4-FFF2-40B4-BE49-F238E27FC236}">
                <a16:creationId xmlns:a16="http://schemas.microsoft.com/office/drawing/2014/main" id="{372CF38B-DEF9-42D3-AF5D-13EEA4B3A43D}"/>
              </a:ext>
              <a:ext uri="{C183D7F6-B498-43B3-948B-1728B52AA6E4}">
                <adec:decorative xmlns:adec="http://schemas.microsoft.com/office/drawing/2017/decorative" val="0"/>
              </a:ext>
            </a:extLst>
          </p:cNvPr>
          <p:cNvSpPr/>
          <p:nvPr/>
        </p:nvSpPr>
        <p:spPr bwMode="auto">
          <a:xfrm>
            <a:off x="427038" y="1309660"/>
            <a:ext cx="4425696" cy="2412089"/>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 rIns="182880" bIns="137160" numCol="1" spcCol="0" rtlCol="0" fromWordArt="0" anchor="t" anchorCtr="0" forceAA="0" compatLnSpc="1">
            <a:prstTxWarp prst="textNoShape">
              <a:avLst/>
            </a:prstTxWarp>
            <a:noAutofit/>
          </a:bodyPr>
          <a:lstStyle/>
          <a:p>
            <a:pPr>
              <a:spcBef>
                <a:spcPts val="200"/>
              </a:spcBef>
              <a:spcAft>
                <a:spcPts val="600"/>
              </a:spcAft>
            </a:pPr>
            <a:r>
              <a:rPr lang="en-US" sz="2000" dirty="0">
                <a:solidFill>
                  <a:schemeClr val="tx2">
                    <a:lumMod val="50000"/>
                  </a:schemeClr>
                </a:solidFill>
                <a:latin typeface="+mj-lt"/>
              </a:rPr>
              <a:t>Route-based VPNs </a:t>
            </a:r>
            <a:r>
              <a:rPr lang="en-US" sz="2000" dirty="0">
                <a:solidFill>
                  <a:schemeClr val="tx1"/>
                </a:solidFill>
              </a:rPr>
              <a:t>use routes in the IP forwarding or routing table to direct packets:</a:t>
            </a:r>
          </a:p>
          <a:p>
            <a:pPr marL="285750" indent="-285750">
              <a:spcAft>
                <a:spcPts val="600"/>
              </a:spcAft>
              <a:buFont typeface="Arial" panose="020B0604020202020204" pitchFamily="34" charset="0"/>
              <a:buChar char="•"/>
            </a:pPr>
            <a:r>
              <a:rPr lang="en-US" dirty="0">
                <a:solidFill>
                  <a:schemeClr val="tx1"/>
                </a:solidFill>
              </a:rPr>
              <a:t>Support for IKEv2</a:t>
            </a:r>
          </a:p>
          <a:p>
            <a:pPr marL="285750" indent="-285750">
              <a:spcBef>
                <a:spcPts val="200"/>
              </a:spcBef>
              <a:spcAft>
                <a:spcPts val="600"/>
              </a:spcAft>
              <a:buFont typeface="Arial" panose="020B0604020202020204" pitchFamily="34" charset="0"/>
              <a:buChar char="•"/>
            </a:pPr>
            <a:r>
              <a:rPr lang="en-US" dirty="0">
                <a:solidFill>
                  <a:schemeClr val="tx1"/>
                </a:solidFill>
              </a:rPr>
              <a:t>Can use dynamic routing protocols</a:t>
            </a:r>
          </a:p>
        </p:txBody>
      </p:sp>
      <p:sp>
        <p:nvSpPr>
          <p:cNvPr id="8" name="Rectangle 7">
            <a:extLst>
              <a:ext uri="{FF2B5EF4-FFF2-40B4-BE49-F238E27FC236}">
                <a16:creationId xmlns:a16="http://schemas.microsoft.com/office/drawing/2014/main" id="{7B104317-7C93-4DC1-BEA4-33F6ABFF3810}"/>
              </a:ext>
              <a:ext uri="{C183D7F6-B498-43B3-948B-1728B52AA6E4}">
                <adec:decorative xmlns:adec="http://schemas.microsoft.com/office/drawing/2017/decorative" val="0"/>
              </a:ext>
            </a:extLst>
          </p:cNvPr>
          <p:cNvSpPr/>
          <p:nvPr/>
        </p:nvSpPr>
        <p:spPr bwMode="auto">
          <a:xfrm>
            <a:off x="427038" y="3890934"/>
            <a:ext cx="4425696" cy="2412089"/>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 rIns="182880" bIns="137160" numCol="1" spcCol="0" rtlCol="0" fromWordArt="0" anchor="t" anchorCtr="0" forceAA="0" compatLnSpc="1">
            <a:prstTxWarp prst="textNoShape">
              <a:avLst/>
            </a:prstTxWarp>
            <a:noAutofit/>
          </a:bodyPr>
          <a:lstStyle/>
          <a:p>
            <a:pPr>
              <a:spcBef>
                <a:spcPts val="200"/>
              </a:spcBef>
              <a:spcAft>
                <a:spcPts val="600"/>
              </a:spcAft>
            </a:pPr>
            <a:r>
              <a:rPr lang="en-US" sz="2000" dirty="0">
                <a:solidFill>
                  <a:schemeClr val="tx2">
                    <a:lumMod val="50000"/>
                  </a:schemeClr>
                </a:solidFill>
                <a:latin typeface="+mj-lt"/>
              </a:rPr>
              <a:t>Policy-based VPNs </a:t>
            </a:r>
            <a:r>
              <a:rPr lang="en-US" sz="2000" dirty="0">
                <a:solidFill>
                  <a:schemeClr val="tx1"/>
                </a:solidFill>
              </a:rPr>
              <a:t>encrypt and direct packets through IPsec tunnels based on the IPsec policies:</a:t>
            </a:r>
          </a:p>
          <a:p>
            <a:pPr marL="285750" indent="-285750">
              <a:spcAft>
                <a:spcPts val="600"/>
              </a:spcAft>
              <a:buFont typeface="Arial" panose="020B0604020202020204" pitchFamily="34" charset="0"/>
              <a:buChar char="•"/>
            </a:pPr>
            <a:r>
              <a:rPr lang="en-US" dirty="0">
                <a:solidFill>
                  <a:schemeClr val="tx1"/>
                </a:solidFill>
              </a:rPr>
              <a:t>Support for IKEv1 only</a:t>
            </a:r>
          </a:p>
          <a:p>
            <a:pPr marL="285750" indent="-285750">
              <a:spcBef>
                <a:spcPts val="200"/>
              </a:spcBef>
              <a:spcAft>
                <a:spcPts val="600"/>
              </a:spcAft>
              <a:buFont typeface="Arial" panose="020B0604020202020204" pitchFamily="34" charset="0"/>
              <a:buChar char="•"/>
            </a:pPr>
            <a:r>
              <a:rPr lang="en-US" dirty="0">
                <a:solidFill>
                  <a:schemeClr val="tx1"/>
                </a:solidFill>
              </a:rPr>
              <a:t>Legacy on-premises VPN devices</a:t>
            </a:r>
          </a:p>
        </p:txBody>
      </p:sp>
      <p:sp>
        <p:nvSpPr>
          <p:cNvPr id="9" name="Rectangle 8">
            <a:extLst>
              <a:ext uri="{FF2B5EF4-FFF2-40B4-BE49-F238E27FC236}">
                <a16:creationId xmlns:a16="http://schemas.microsoft.com/office/drawing/2014/main" id="{D839979A-15A2-48A2-BB77-53F2B2BBCBB9}"/>
              </a:ext>
              <a:ext uri="{C183D7F6-B498-43B3-948B-1728B52AA6E4}">
                <adec:decorative xmlns:adec="http://schemas.microsoft.com/office/drawing/2017/decorative" val="1"/>
              </a:ext>
            </a:extLst>
          </p:cNvPr>
          <p:cNvSpPr/>
          <p:nvPr/>
        </p:nvSpPr>
        <p:spPr bwMode="auto">
          <a:xfrm>
            <a:off x="5016500" y="1192213"/>
            <a:ext cx="6992937" cy="5169533"/>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dirty="0">
              <a:gradFill>
                <a:gsLst>
                  <a:gs pos="0">
                    <a:srgbClr val="FFFFFF"/>
                  </a:gs>
                  <a:gs pos="100000">
                    <a:srgbClr val="FFFFFF"/>
                  </a:gs>
                </a:gsLst>
                <a:lin ang="5400000" scaled="0"/>
              </a:gradFill>
              <a:cs typeface="Segoe UI" pitchFamily="34" charset="0"/>
            </a:endParaRPr>
          </a:p>
        </p:txBody>
      </p:sp>
      <p:pic>
        <p:nvPicPr>
          <p:cNvPr id="4" name="Picture 3" descr="Screenshot of the create virtual network gateway page. Route-based is selected">
            <a:extLst>
              <a:ext uri="{FF2B5EF4-FFF2-40B4-BE49-F238E27FC236}">
                <a16:creationId xmlns:a16="http://schemas.microsoft.com/office/drawing/2014/main" id="{FAC7A5FD-3483-4476-9C83-F41F7691A432}"/>
              </a:ext>
            </a:extLst>
          </p:cNvPr>
          <p:cNvPicPr>
            <a:picLocks noChangeAspect="1"/>
          </p:cNvPicPr>
          <p:nvPr/>
        </p:nvPicPr>
        <p:blipFill>
          <a:blip r:embed="rId3"/>
          <a:stretch>
            <a:fillRect/>
          </a:stretch>
        </p:blipFill>
        <p:spPr>
          <a:xfrm>
            <a:off x="5335595" y="2577147"/>
            <a:ext cx="6332638" cy="1641795"/>
          </a:xfrm>
          <a:prstGeom prst="rect">
            <a:avLst/>
          </a:prstGeom>
          <a:ln>
            <a:solidFill>
              <a:schemeClr val="bg1">
                <a:lumMod val="75000"/>
              </a:schemeClr>
            </a:solidFill>
          </a:ln>
        </p:spPr>
      </p:pic>
      <p:sp>
        <p:nvSpPr>
          <p:cNvPr id="5" name="Rectangle 4">
            <a:extLst>
              <a:ext uri="{FF2B5EF4-FFF2-40B4-BE49-F238E27FC236}">
                <a16:creationId xmlns:a16="http://schemas.microsoft.com/office/drawing/2014/main" id="{A3397D67-BE1C-4926-A170-D9D4E54C24C7}"/>
              </a:ext>
            </a:extLst>
          </p:cNvPr>
          <p:cNvSpPr/>
          <p:nvPr/>
        </p:nvSpPr>
        <p:spPr>
          <a:xfrm>
            <a:off x="6089085" y="4631907"/>
            <a:ext cx="4825658" cy="615553"/>
          </a:xfrm>
          <a:prstGeom prst="rect">
            <a:avLst/>
          </a:prstGeom>
        </p:spPr>
        <p:txBody>
          <a:bodyPr wrap="square" lIns="0" tIns="0" rIns="0" bIns="0">
            <a:spAutoFit/>
          </a:bodyPr>
          <a:lstStyle/>
          <a:p>
            <a:pPr algn="ctr"/>
            <a:r>
              <a:rPr lang="en-US" sz="2000" dirty="0"/>
              <a:t>Most VPN gateway configurations require a Route-based VPN</a:t>
            </a:r>
          </a:p>
        </p:txBody>
      </p:sp>
    </p:spTree>
    <p:extLst>
      <p:ext uri="{BB962C8B-B14F-4D97-AF65-F5344CB8AC3E}">
        <p14:creationId xmlns:p14="http://schemas.microsoft.com/office/powerpoint/2010/main" val="3498916563"/>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2F705B-E787-45A1-BD2F-9E25579CF67E}"/>
              </a:ext>
            </a:extLst>
          </p:cNvPr>
          <p:cNvSpPr>
            <a:spLocks noGrp="1"/>
          </p:cNvSpPr>
          <p:nvPr>
            <p:ph type="title"/>
          </p:nvPr>
        </p:nvSpPr>
        <p:spPr/>
        <p:txBody>
          <a:bodyPr/>
          <a:lstStyle/>
          <a:p>
            <a:r>
              <a:rPr lang="en-US" dirty="0"/>
              <a:t>Determine Gateway SKU and Generation</a:t>
            </a:r>
          </a:p>
        </p:txBody>
      </p:sp>
      <p:sp>
        <p:nvSpPr>
          <p:cNvPr id="9" name="Rectangle 8">
            <a:extLst>
              <a:ext uri="{FF2B5EF4-FFF2-40B4-BE49-F238E27FC236}">
                <a16:creationId xmlns:a16="http://schemas.microsoft.com/office/drawing/2014/main" id="{0719889C-6AEF-4E0B-B084-8C2D1485AAA5}"/>
              </a:ext>
              <a:ext uri="{C183D7F6-B498-43B3-948B-1728B52AA6E4}">
                <adec:decorative xmlns:adec="http://schemas.microsoft.com/office/drawing/2017/decorative" val="1"/>
              </a:ext>
            </a:extLst>
          </p:cNvPr>
          <p:cNvSpPr/>
          <p:nvPr/>
        </p:nvSpPr>
        <p:spPr bwMode="auto">
          <a:xfrm>
            <a:off x="427037" y="1653540"/>
            <a:ext cx="3756506" cy="2935923"/>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dirty="0">
              <a:gradFill>
                <a:gsLst>
                  <a:gs pos="0">
                    <a:srgbClr val="FFFFFF"/>
                  </a:gs>
                  <a:gs pos="100000">
                    <a:srgbClr val="FFFFFF"/>
                  </a:gs>
                </a:gsLst>
                <a:lin ang="5400000" scaled="0"/>
              </a:gradFill>
              <a:cs typeface="Segoe UI" pitchFamily="34" charset="0"/>
            </a:endParaRPr>
          </a:p>
        </p:txBody>
      </p:sp>
      <p:pic>
        <p:nvPicPr>
          <p:cNvPr id="3" name="Picture 2" descr="Screenshot of a form which you can select an option from SKU and Generation. VpnGw1 and Generation 1 selected respectively">
            <a:extLst>
              <a:ext uri="{FF2B5EF4-FFF2-40B4-BE49-F238E27FC236}">
                <a16:creationId xmlns:a16="http://schemas.microsoft.com/office/drawing/2014/main" id="{BC5A3360-0771-4D1A-B773-258546791200}"/>
              </a:ext>
              <a:ext uri="{C183D7F6-B498-43B3-948B-1728B52AA6E4}">
                <adec:decorative xmlns:adec="http://schemas.microsoft.com/office/drawing/2017/decorative" val="0"/>
              </a:ext>
            </a:extLst>
          </p:cNvPr>
          <p:cNvPicPr>
            <a:picLocks noChangeAspect="1"/>
          </p:cNvPicPr>
          <p:nvPr/>
        </p:nvPicPr>
        <p:blipFill>
          <a:blip r:embed="rId3"/>
          <a:stretch>
            <a:fillRect/>
          </a:stretch>
        </p:blipFill>
        <p:spPr>
          <a:xfrm>
            <a:off x="565257" y="2561737"/>
            <a:ext cx="3470540" cy="1119529"/>
          </a:xfrm>
          <a:prstGeom prst="rect">
            <a:avLst/>
          </a:prstGeom>
        </p:spPr>
      </p:pic>
      <p:sp>
        <p:nvSpPr>
          <p:cNvPr id="7" name="Rectangle 6">
            <a:extLst>
              <a:ext uri="{FF2B5EF4-FFF2-40B4-BE49-F238E27FC236}">
                <a16:creationId xmlns:a16="http://schemas.microsoft.com/office/drawing/2014/main" id="{2E5CAF5A-BC59-4E27-9D9C-575BA8C2A09C}"/>
              </a:ext>
              <a:ext uri="{C183D7F6-B498-43B3-948B-1728B52AA6E4}">
                <adec:decorative xmlns:adec="http://schemas.microsoft.com/office/drawing/2017/decorative" val="1"/>
              </a:ext>
            </a:extLst>
          </p:cNvPr>
          <p:cNvSpPr/>
          <p:nvPr/>
        </p:nvSpPr>
        <p:spPr>
          <a:xfrm>
            <a:off x="4328525" y="1270794"/>
            <a:ext cx="3180450" cy="307777"/>
          </a:xfrm>
          <a:prstGeom prst="rect">
            <a:avLst/>
          </a:prstGeom>
        </p:spPr>
        <p:txBody>
          <a:bodyPr wrap="square" lIns="0" tIns="0" rIns="0" bIns="0">
            <a:spAutoFit/>
          </a:bodyPr>
          <a:lstStyle/>
          <a:p>
            <a:r>
              <a:rPr lang="en-US" sz="2000" dirty="0">
                <a:solidFill>
                  <a:schemeClr val="tx2">
                    <a:lumMod val="50000"/>
                  </a:schemeClr>
                </a:solidFill>
                <a:latin typeface="+mj-lt"/>
              </a:rPr>
              <a:t>Sampling of available SKUs</a:t>
            </a:r>
          </a:p>
        </p:txBody>
      </p:sp>
      <p:graphicFrame>
        <p:nvGraphicFramePr>
          <p:cNvPr id="4" name="Table 3">
            <a:extLst>
              <a:ext uri="{FF2B5EF4-FFF2-40B4-BE49-F238E27FC236}">
                <a16:creationId xmlns:a16="http://schemas.microsoft.com/office/drawing/2014/main" id="{2DE14374-8F94-4B80-819F-499EA1BD3708}"/>
              </a:ext>
              <a:ext uri="{C183D7F6-B498-43B3-948B-1728B52AA6E4}">
                <adec:decorative xmlns:adec="http://schemas.microsoft.com/office/drawing/2017/decorative" val="0"/>
              </a:ext>
            </a:extLst>
          </p:cNvPr>
          <p:cNvGraphicFramePr>
            <a:graphicFrameLocks noGrp="1"/>
          </p:cNvGraphicFramePr>
          <p:nvPr>
            <p:extLst>
              <p:ext uri="{D42A27DB-BD31-4B8C-83A1-F6EECF244321}">
                <p14:modId xmlns:p14="http://schemas.microsoft.com/office/powerpoint/2010/main" val="4212118000"/>
              </p:ext>
            </p:extLst>
          </p:nvPr>
        </p:nvGraphicFramePr>
        <p:xfrm>
          <a:off x="4339986" y="1653541"/>
          <a:ext cx="7669454" cy="2935923"/>
        </p:xfrm>
        <a:graphic>
          <a:graphicData uri="http://schemas.openxmlformats.org/drawingml/2006/table">
            <a:tbl>
              <a:tblPr firstRow="1">
                <a:tableStyleId>{69012ECD-51FC-41F1-AA8D-1B2483CD663E}</a:tableStyleId>
              </a:tblPr>
              <a:tblGrid>
                <a:gridCol w="718615">
                  <a:extLst>
                    <a:ext uri="{9D8B030D-6E8A-4147-A177-3AD203B41FA5}">
                      <a16:colId xmlns:a16="http://schemas.microsoft.com/office/drawing/2014/main" val="1007866674"/>
                    </a:ext>
                  </a:extLst>
                </a:gridCol>
                <a:gridCol w="1692458">
                  <a:extLst>
                    <a:ext uri="{9D8B030D-6E8A-4147-A177-3AD203B41FA5}">
                      <a16:colId xmlns:a16="http://schemas.microsoft.com/office/drawing/2014/main" val="1033762339"/>
                    </a:ext>
                  </a:extLst>
                </a:gridCol>
                <a:gridCol w="1891568">
                  <a:extLst>
                    <a:ext uri="{9D8B030D-6E8A-4147-A177-3AD203B41FA5}">
                      <a16:colId xmlns:a16="http://schemas.microsoft.com/office/drawing/2014/main" val="3445487214"/>
                    </a:ext>
                  </a:extLst>
                </a:gridCol>
                <a:gridCol w="1556699">
                  <a:extLst>
                    <a:ext uri="{9D8B030D-6E8A-4147-A177-3AD203B41FA5}">
                      <a16:colId xmlns:a16="http://schemas.microsoft.com/office/drawing/2014/main" val="3869190408"/>
                    </a:ext>
                  </a:extLst>
                </a:gridCol>
                <a:gridCol w="1810114">
                  <a:extLst>
                    <a:ext uri="{9D8B030D-6E8A-4147-A177-3AD203B41FA5}">
                      <a16:colId xmlns:a16="http://schemas.microsoft.com/office/drawing/2014/main" val="1344639747"/>
                    </a:ext>
                  </a:extLst>
                </a:gridCol>
              </a:tblGrid>
              <a:tr h="654975">
                <a:tc>
                  <a:txBody>
                    <a:bodyPr/>
                    <a:lstStyle/>
                    <a:p>
                      <a:pPr marL="0" marR="156845" algn="l" defTabSz="932742" rtl="0" eaLnBrk="1" latinLnBrk="0" hangingPunct="1"/>
                      <a:r>
                        <a:rPr lang="en-US" sz="1600" b="0" kern="1200" dirty="0">
                          <a:solidFill>
                            <a:schemeClr val="bg1"/>
                          </a:solidFill>
                          <a:effectLst/>
                          <a:latin typeface="+mj-lt"/>
                          <a:ea typeface="+mn-ea"/>
                          <a:cs typeface="Segoe UI Semilight" panose="020B0402040204020203" pitchFamily="34" charset="0"/>
                        </a:rPr>
                        <a:t>Gen</a:t>
                      </a:r>
                    </a:p>
                  </a:txBody>
                  <a:tcPr marT="46733" marB="46733" anchor="ctr">
                    <a:lnL w="6350" cap="flat" cmpd="sng" algn="ctr">
                      <a:solidFill>
                        <a:srgbClr val="243A5E"/>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rgbClr val="243A5E"/>
                      </a:solidFill>
                      <a:prstDash val="solid"/>
                      <a:round/>
                      <a:headEnd type="none" w="med" len="med"/>
                      <a:tailEnd type="none" w="med" len="med"/>
                    </a:lnT>
                    <a:lnB w="6350" cap="flat" cmpd="sng" algn="ctr">
                      <a:noFill/>
                      <a:prstDash val="solid"/>
                      <a:round/>
                      <a:headEnd type="none" w="med" len="med"/>
                      <a:tailEnd type="none" w="med" len="med"/>
                    </a:lnB>
                    <a:solidFill>
                      <a:srgbClr val="243A5E"/>
                    </a:solidFill>
                  </a:tcPr>
                </a:tc>
                <a:tc>
                  <a:txBody>
                    <a:bodyPr/>
                    <a:lstStyle/>
                    <a:p>
                      <a:pPr marL="0" marR="156845" algn="l" defTabSz="932742" rtl="0" eaLnBrk="1" latinLnBrk="0" hangingPunct="1"/>
                      <a:r>
                        <a:rPr lang="en-US" sz="1600" b="0" kern="1200" dirty="0">
                          <a:solidFill>
                            <a:schemeClr val="bg1"/>
                          </a:solidFill>
                          <a:effectLst/>
                          <a:latin typeface="+mj-lt"/>
                          <a:ea typeface="+mn-ea"/>
                          <a:cs typeface="Segoe UI Semilight" panose="020B0402040204020203" pitchFamily="34" charset="0"/>
                        </a:rPr>
                        <a:t>SKU</a:t>
                      </a:r>
                    </a:p>
                  </a:txBody>
                  <a:tcPr marT="46733" marB="46733"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rgbClr val="243A5E"/>
                      </a:solidFill>
                      <a:prstDash val="solid"/>
                      <a:round/>
                      <a:headEnd type="none" w="med" len="med"/>
                      <a:tailEnd type="none" w="med" len="med"/>
                    </a:lnT>
                    <a:lnB w="6350" cap="flat" cmpd="sng" algn="ctr">
                      <a:noFill/>
                      <a:prstDash val="solid"/>
                      <a:round/>
                      <a:headEnd type="none" w="med" len="med"/>
                      <a:tailEnd type="none" w="med" len="med"/>
                    </a:lnB>
                    <a:solidFill>
                      <a:srgbClr val="243A5E"/>
                    </a:solidFill>
                  </a:tcPr>
                </a:tc>
                <a:tc>
                  <a:txBody>
                    <a:bodyPr/>
                    <a:lstStyle/>
                    <a:p>
                      <a:pPr marL="0" marR="156845" algn="l" defTabSz="932742" rtl="0" eaLnBrk="1" latinLnBrk="0" hangingPunct="1"/>
                      <a:r>
                        <a:rPr lang="en-US" sz="1600" b="0" kern="1200" dirty="0">
                          <a:solidFill>
                            <a:schemeClr val="bg1"/>
                          </a:solidFill>
                          <a:effectLst/>
                          <a:latin typeface="+mj-lt"/>
                          <a:ea typeface="+mn-ea"/>
                          <a:cs typeface="Segoe UI Semilight" panose="020B0402040204020203" pitchFamily="34" charset="0"/>
                        </a:rPr>
                        <a:t>S2S/VNet-to-VNet Tunnels</a:t>
                      </a:r>
                    </a:p>
                  </a:txBody>
                  <a:tcPr marT="46733" marB="46733"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rgbClr val="243A5E"/>
                      </a:solidFill>
                      <a:prstDash val="solid"/>
                      <a:round/>
                      <a:headEnd type="none" w="med" len="med"/>
                      <a:tailEnd type="none" w="med" len="med"/>
                    </a:lnT>
                    <a:lnB w="6350" cap="flat" cmpd="sng" algn="ctr">
                      <a:noFill/>
                      <a:prstDash val="solid"/>
                      <a:round/>
                      <a:headEnd type="none" w="med" len="med"/>
                      <a:tailEnd type="none" w="med" len="med"/>
                    </a:lnB>
                    <a:solidFill>
                      <a:srgbClr val="243A5E"/>
                    </a:solidFill>
                  </a:tcPr>
                </a:tc>
                <a:tc>
                  <a:txBody>
                    <a:bodyPr/>
                    <a:lstStyle/>
                    <a:p>
                      <a:pPr marL="0" marR="156845" algn="l" defTabSz="932742" rtl="0" eaLnBrk="1" latinLnBrk="0" hangingPunct="1"/>
                      <a:r>
                        <a:rPr lang="en-US" sz="1600" b="0" kern="1200" dirty="0">
                          <a:solidFill>
                            <a:schemeClr val="bg1"/>
                          </a:solidFill>
                          <a:effectLst/>
                          <a:latin typeface="+mj-lt"/>
                          <a:ea typeface="+mn-ea"/>
                          <a:cs typeface="Segoe UI Semilight" panose="020B0402040204020203" pitchFamily="34" charset="0"/>
                        </a:rPr>
                        <a:t>P2S IKEv2 Connections</a:t>
                      </a:r>
                    </a:p>
                  </a:txBody>
                  <a:tcPr marT="46733" marB="46733"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rgbClr val="243A5E"/>
                      </a:solidFill>
                      <a:prstDash val="solid"/>
                      <a:round/>
                      <a:headEnd type="none" w="med" len="med"/>
                      <a:tailEnd type="none" w="med" len="med"/>
                    </a:lnT>
                    <a:lnB w="6350" cap="flat" cmpd="sng" algn="ctr">
                      <a:noFill/>
                      <a:prstDash val="solid"/>
                      <a:round/>
                      <a:headEnd type="none" w="med" len="med"/>
                      <a:tailEnd type="none" w="med" len="med"/>
                    </a:lnB>
                    <a:solidFill>
                      <a:srgbClr val="243A5E"/>
                    </a:solidFill>
                  </a:tcPr>
                </a:tc>
                <a:tc>
                  <a:txBody>
                    <a:bodyPr/>
                    <a:lstStyle/>
                    <a:p>
                      <a:pPr marL="0" marR="156845" algn="l" defTabSz="932742" rtl="0" eaLnBrk="1" latinLnBrk="0" hangingPunct="1"/>
                      <a:r>
                        <a:rPr lang="en-US" sz="1600" b="0" kern="1200" dirty="0">
                          <a:solidFill>
                            <a:schemeClr val="bg1"/>
                          </a:solidFill>
                          <a:effectLst/>
                          <a:latin typeface="+mj-lt"/>
                          <a:ea typeface="+mn-ea"/>
                          <a:cs typeface="Segoe UI Semilight" panose="020B0402040204020203" pitchFamily="34" charset="0"/>
                        </a:rPr>
                        <a:t>Throughput Benchmark</a:t>
                      </a:r>
                    </a:p>
                  </a:txBody>
                  <a:tcPr marT="46733" marB="46733" anchor="ctr">
                    <a:lnL w="6350" cap="flat" cmpd="sng" algn="ctr">
                      <a:solidFill>
                        <a:schemeClr val="bg1"/>
                      </a:solidFill>
                      <a:prstDash val="solid"/>
                      <a:round/>
                      <a:headEnd type="none" w="med" len="med"/>
                      <a:tailEnd type="none" w="med" len="med"/>
                    </a:lnL>
                    <a:lnR w="6350" cap="flat" cmpd="sng" algn="ctr">
                      <a:solidFill>
                        <a:srgbClr val="243A5E"/>
                      </a:solidFill>
                      <a:prstDash val="solid"/>
                      <a:round/>
                      <a:headEnd type="none" w="med" len="med"/>
                      <a:tailEnd type="none" w="med" len="med"/>
                    </a:lnR>
                    <a:lnT w="6350" cap="flat" cmpd="sng" algn="ctr">
                      <a:solidFill>
                        <a:srgbClr val="243A5E"/>
                      </a:solidFill>
                      <a:prstDash val="solid"/>
                      <a:round/>
                      <a:headEnd type="none" w="med" len="med"/>
                      <a:tailEnd type="none" w="med" len="med"/>
                    </a:lnT>
                    <a:lnB w="6350" cap="flat" cmpd="sng" algn="ctr">
                      <a:noFill/>
                      <a:prstDash val="solid"/>
                      <a:round/>
                      <a:headEnd type="none" w="med" len="med"/>
                      <a:tailEnd type="none" w="med" len="med"/>
                    </a:lnB>
                    <a:solidFill>
                      <a:srgbClr val="243A5E"/>
                    </a:solidFill>
                  </a:tcPr>
                </a:tc>
                <a:extLst>
                  <a:ext uri="{0D108BD9-81ED-4DB2-BD59-A6C34878D82A}">
                    <a16:rowId xmlns:a16="http://schemas.microsoft.com/office/drawing/2014/main" val="737813623"/>
                  </a:ext>
                </a:extLst>
              </a:tr>
              <a:tr h="380158">
                <a:tc>
                  <a:txBody>
                    <a:bodyPr/>
                    <a:lstStyle/>
                    <a:p>
                      <a:pPr marL="0" marR="156845" algn="l" defTabSz="932742" rtl="0" eaLnBrk="1" latinLnBrk="0" hangingPunct="1"/>
                      <a:r>
                        <a:rPr lang="en-US" sz="1600" b="0" kern="1200" dirty="0">
                          <a:solidFill>
                            <a:schemeClr val="tx1"/>
                          </a:solidFill>
                          <a:effectLst/>
                          <a:latin typeface="+mj-lt"/>
                          <a:ea typeface="+mn-ea"/>
                          <a:cs typeface="Segoe UI Semilight" panose="020B0402040204020203" pitchFamily="34" charset="0"/>
                        </a:rPr>
                        <a:t>1</a:t>
                      </a:r>
                    </a:p>
                  </a:txBody>
                  <a:tcPr marT="46733" marB="46733"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lumMod val="95000"/>
                      </a:schemeClr>
                    </a:solidFill>
                  </a:tcPr>
                </a:tc>
                <a:tc>
                  <a:txBody>
                    <a:bodyPr/>
                    <a:lstStyle/>
                    <a:p>
                      <a:pPr marL="0" marR="156845" algn="l" defTabSz="932742" rtl="0" eaLnBrk="1" latinLnBrk="0" hangingPunct="1"/>
                      <a:r>
                        <a:rPr lang="en-US" sz="1600" b="0" kern="1200" dirty="0">
                          <a:solidFill>
                            <a:schemeClr val="tx1"/>
                          </a:solidFill>
                          <a:effectLst/>
                          <a:latin typeface="+mj-lt"/>
                          <a:ea typeface="+mn-ea"/>
                          <a:cs typeface="Segoe UI Semilight" panose="020B0402040204020203" pitchFamily="34" charset="0"/>
                        </a:rPr>
                        <a:t>VpnGw1/Az</a:t>
                      </a:r>
                    </a:p>
                  </a:txBody>
                  <a:tcPr marT="46733" marB="46733" anchor="ctr">
                    <a:lnL w="6350" cap="flat" cmpd="sng" algn="ctr">
                      <a:solidFill>
                        <a:schemeClr val="bg1">
                          <a:lumMod val="75000"/>
                        </a:schemeClr>
                      </a:solid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lumMod val="95000"/>
                      </a:schemeClr>
                    </a:solidFill>
                  </a:tcPr>
                </a:tc>
                <a:tc>
                  <a:txBody>
                    <a:bodyPr/>
                    <a:lstStyle/>
                    <a:p>
                      <a:pPr marL="0" marR="156845" algn="l" defTabSz="932742" rtl="0" eaLnBrk="1" latinLnBrk="0" hangingPunct="1"/>
                      <a:r>
                        <a:rPr lang="en-US" sz="1600" b="0" kern="1200" dirty="0">
                          <a:solidFill>
                            <a:schemeClr val="tx1"/>
                          </a:solidFill>
                          <a:effectLst/>
                          <a:latin typeface="+mn-lt"/>
                          <a:ea typeface="+mn-ea"/>
                          <a:cs typeface="Segoe UI Semilight" panose="020B0402040204020203" pitchFamily="34" charset="0"/>
                        </a:rPr>
                        <a:t>Max. 30</a:t>
                      </a:r>
                    </a:p>
                  </a:txBody>
                  <a:tcPr marT="46733" marB="46733" anchor="ct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marL="0" marR="156845" algn="l" defTabSz="932742" rtl="0" eaLnBrk="1" latinLnBrk="0" hangingPunct="1"/>
                      <a:r>
                        <a:rPr lang="en-US" sz="1600" b="0" kern="1200" dirty="0">
                          <a:solidFill>
                            <a:schemeClr val="tx1"/>
                          </a:solidFill>
                          <a:effectLst/>
                          <a:latin typeface="+mn-lt"/>
                          <a:ea typeface="+mn-ea"/>
                          <a:cs typeface="Segoe UI Semilight" panose="020B0402040204020203" pitchFamily="34" charset="0"/>
                        </a:rPr>
                        <a:t>Max. 250</a:t>
                      </a:r>
                    </a:p>
                  </a:txBody>
                  <a:tcPr marT="46733" marB="46733"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marL="0" marR="156845" algn="l" defTabSz="932742" rtl="0" eaLnBrk="1" latinLnBrk="0" hangingPunct="1"/>
                      <a:r>
                        <a:rPr lang="en-US" sz="1600" b="0" kern="1200" dirty="0">
                          <a:solidFill>
                            <a:schemeClr val="tx1"/>
                          </a:solidFill>
                          <a:effectLst/>
                          <a:latin typeface="+mn-lt"/>
                          <a:ea typeface="+mn-ea"/>
                          <a:cs typeface="Segoe UI Semilight" panose="020B0402040204020203" pitchFamily="34" charset="0"/>
                        </a:rPr>
                        <a:t>650 Mbps</a:t>
                      </a:r>
                    </a:p>
                  </a:txBody>
                  <a:tcPr marT="46733" marB="46733"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3370391181"/>
                  </a:ext>
                </a:extLst>
              </a:tr>
              <a:tr h="380158">
                <a:tc>
                  <a:txBody>
                    <a:bodyPr/>
                    <a:lstStyle/>
                    <a:p>
                      <a:pPr marL="0" marR="156845" algn="l" defTabSz="932742" rtl="0" eaLnBrk="1" latinLnBrk="0" hangingPunct="1"/>
                      <a:r>
                        <a:rPr lang="en-US" sz="1600" b="0" kern="1200" dirty="0">
                          <a:solidFill>
                            <a:schemeClr val="tx1"/>
                          </a:solidFill>
                          <a:effectLst/>
                          <a:latin typeface="+mj-lt"/>
                          <a:ea typeface="+mn-ea"/>
                          <a:cs typeface="Segoe UI Semilight" panose="020B0402040204020203" pitchFamily="34" charset="0"/>
                        </a:rPr>
                        <a:t>1</a:t>
                      </a:r>
                    </a:p>
                  </a:txBody>
                  <a:tcPr marT="46733" marB="46733"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lumMod val="95000"/>
                      </a:schemeClr>
                    </a:solidFill>
                  </a:tcPr>
                </a:tc>
                <a:tc>
                  <a:txBody>
                    <a:bodyPr/>
                    <a:lstStyle/>
                    <a:p>
                      <a:pPr marL="0" marR="156845" algn="l" defTabSz="932742" rtl="0" eaLnBrk="1" latinLnBrk="0" hangingPunct="1"/>
                      <a:r>
                        <a:rPr lang="en-US" sz="1600" b="0" kern="1200" dirty="0">
                          <a:solidFill>
                            <a:schemeClr val="tx1"/>
                          </a:solidFill>
                          <a:effectLst/>
                          <a:latin typeface="+mj-lt"/>
                          <a:ea typeface="+mn-ea"/>
                          <a:cs typeface="Segoe UI Semilight" panose="020B0402040204020203" pitchFamily="34" charset="0"/>
                        </a:rPr>
                        <a:t>VpnGw2/Az</a:t>
                      </a:r>
                    </a:p>
                  </a:txBody>
                  <a:tcPr marT="46733" marB="46733" anchor="ctr">
                    <a:lnL w="6350" cap="flat" cmpd="sng" algn="ctr">
                      <a:solidFill>
                        <a:schemeClr val="bg1">
                          <a:lumMod val="75000"/>
                        </a:schemeClr>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lumMod val="95000"/>
                      </a:schemeClr>
                    </a:solidFill>
                  </a:tcPr>
                </a:tc>
                <a:tc>
                  <a:txBody>
                    <a:bodyPr/>
                    <a:lstStyle/>
                    <a:p>
                      <a:pPr marL="0" marR="156845" algn="l" defTabSz="932742" rtl="0" eaLnBrk="1" latinLnBrk="0" hangingPunct="1"/>
                      <a:r>
                        <a:rPr lang="en-US" sz="1600" b="0" kern="1200" dirty="0">
                          <a:solidFill>
                            <a:schemeClr val="tx1"/>
                          </a:solidFill>
                          <a:effectLst/>
                          <a:latin typeface="+mn-lt"/>
                          <a:ea typeface="+mn-ea"/>
                          <a:cs typeface="Segoe UI Semilight" panose="020B0402040204020203" pitchFamily="34" charset="0"/>
                        </a:rPr>
                        <a:t>Max. 30</a:t>
                      </a:r>
                    </a:p>
                  </a:txBody>
                  <a:tcPr marT="46733" marB="46733" anchor="ct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marL="0" marR="156845" algn="l" defTabSz="932742" rtl="0" eaLnBrk="1" latinLnBrk="0" hangingPunct="1"/>
                      <a:r>
                        <a:rPr lang="en-US" sz="1600" b="0" kern="1200" dirty="0">
                          <a:solidFill>
                            <a:schemeClr val="tx1"/>
                          </a:solidFill>
                          <a:effectLst/>
                          <a:latin typeface="+mn-lt"/>
                          <a:ea typeface="+mn-ea"/>
                          <a:cs typeface="Segoe UI Semilight" panose="020B0402040204020203" pitchFamily="34" charset="0"/>
                        </a:rPr>
                        <a:t>Max. 500</a:t>
                      </a:r>
                    </a:p>
                  </a:txBody>
                  <a:tcPr marT="46733" marB="46733"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marL="0" marR="156845" algn="l" defTabSz="932742" rtl="0" eaLnBrk="1" latinLnBrk="0" hangingPunct="1"/>
                      <a:r>
                        <a:rPr lang="en-US" sz="1600" b="0" kern="1200" dirty="0">
                          <a:solidFill>
                            <a:schemeClr val="tx1"/>
                          </a:solidFill>
                          <a:effectLst/>
                          <a:latin typeface="+mn-lt"/>
                          <a:ea typeface="+mn-ea"/>
                          <a:cs typeface="Segoe UI Semilight" panose="020B0402040204020203" pitchFamily="34" charset="0"/>
                        </a:rPr>
                        <a:t>1.0 Gbps</a:t>
                      </a:r>
                    </a:p>
                  </a:txBody>
                  <a:tcPr marT="46733" marB="46733"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2751636258"/>
                  </a:ext>
                </a:extLst>
              </a:tr>
              <a:tr h="380158">
                <a:tc>
                  <a:txBody>
                    <a:bodyPr/>
                    <a:lstStyle/>
                    <a:p>
                      <a:pPr marL="0" marR="156845" algn="l" defTabSz="932742" rtl="0" eaLnBrk="1" latinLnBrk="0" hangingPunct="1"/>
                      <a:r>
                        <a:rPr lang="en-US" sz="1600" b="0" kern="1200" dirty="0">
                          <a:solidFill>
                            <a:schemeClr val="tx1"/>
                          </a:solidFill>
                          <a:effectLst/>
                          <a:latin typeface="+mj-lt"/>
                          <a:ea typeface="+mn-ea"/>
                          <a:cs typeface="Segoe UI Semilight" panose="020B0402040204020203" pitchFamily="34" charset="0"/>
                        </a:rPr>
                        <a:t>2</a:t>
                      </a:r>
                    </a:p>
                  </a:txBody>
                  <a:tcPr marT="46733" marB="46733"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lumMod val="95000"/>
                      </a:schemeClr>
                    </a:solidFill>
                  </a:tcPr>
                </a:tc>
                <a:tc>
                  <a:txBody>
                    <a:bodyPr/>
                    <a:lstStyle/>
                    <a:p>
                      <a:pPr marL="0" marR="156845" algn="l" defTabSz="932742" rtl="0" eaLnBrk="1" latinLnBrk="0" hangingPunct="1"/>
                      <a:r>
                        <a:rPr lang="en-US" sz="1600" b="0" kern="1200" dirty="0">
                          <a:solidFill>
                            <a:schemeClr val="tx1"/>
                          </a:solidFill>
                          <a:effectLst/>
                          <a:latin typeface="+mj-lt"/>
                          <a:ea typeface="+mn-ea"/>
                          <a:cs typeface="Segoe UI Semilight" panose="020B0402040204020203" pitchFamily="34" charset="0"/>
                        </a:rPr>
                        <a:t>VpnGw2/Az</a:t>
                      </a:r>
                    </a:p>
                  </a:txBody>
                  <a:tcPr marT="46733" marB="46733" anchor="ctr">
                    <a:lnL w="6350" cap="flat" cmpd="sng" algn="ctr">
                      <a:solidFill>
                        <a:schemeClr val="bg1">
                          <a:lumMod val="75000"/>
                        </a:schemeClr>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lumMod val="95000"/>
                      </a:schemeClr>
                    </a:solidFill>
                  </a:tcPr>
                </a:tc>
                <a:tc>
                  <a:txBody>
                    <a:bodyPr/>
                    <a:lstStyle/>
                    <a:p>
                      <a:pPr marL="0" marR="156845" algn="l" defTabSz="932742" rtl="0" eaLnBrk="1" latinLnBrk="0" hangingPunct="1"/>
                      <a:r>
                        <a:rPr lang="en-US" sz="1600" b="0" kern="1200" dirty="0">
                          <a:solidFill>
                            <a:schemeClr val="tx1"/>
                          </a:solidFill>
                          <a:effectLst/>
                          <a:latin typeface="+mn-lt"/>
                          <a:ea typeface="+mn-ea"/>
                          <a:cs typeface="Segoe UI Semilight" panose="020B0402040204020203" pitchFamily="34" charset="0"/>
                        </a:rPr>
                        <a:t>Max. 30</a:t>
                      </a:r>
                    </a:p>
                  </a:txBody>
                  <a:tcPr marT="46733" marB="46733" anchor="ct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marL="0" marR="156845" algn="l" defTabSz="932742" rtl="0" eaLnBrk="1" latinLnBrk="0" hangingPunct="1"/>
                      <a:r>
                        <a:rPr lang="en-US" sz="1600" b="0" kern="1200" dirty="0">
                          <a:solidFill>
                            <a:schemeClr val="tx1"/>
                          </a:solidFill>
                          <a:effectLst/>
                          <a:latin typeface="+mn-lt"/>
                          <a:ea typeface="+mn-ea"/>
                          <a:cs typeface="Segoe UI Semilight" panose="020B0402040204020203" pitchFamily="34" charset="0"/>
                        </a:rPr>
                        <a:t>Max. 500</a:t>
                      </a:r>
                    </a:p>
                  </a:txBody>
                  <a:tcPr marT="46733" marB="46733"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marL="0" marR="156845" algn="l" defTabSz="932742" rtl="0" eaLnBrk="1" latinLnBrk="0" hangingPunct="1"/>
                      <a:r>
                        <a:rPr lang="en-US" sz="1600" b="0" kern="1200" dirty="0">
                          <a:solidFill>
                            <a:schemeClr val="tx1"/>
                          </a:solidFill>
                          <a:effectLst/>
                          <a:latin typeface="+mn-lt"/>
                          <a:ea typeface="+mn-ea"/>
                          <a:cs typeface="Segoe UI Semilight" panose="020B0402040204020203" pitchFamily="34" charset="0"/>
                        </a:rPr>
                        <a:t>1.25 Gbps</a:t>
                      </a:r>
                    </a:p>
                  </a:txBody>
                  <a:tcPr marT="46733" marB="46733"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3591346628"/>
                  </a:ext>
                </a:extLst>
              </a:tr>
              <a:tr h="380158">
                <a:tc>
                  <a:txBody>
                    <a:bodyPr/>
                    <a:lstStyle/>
                    <a:p>
                      <a:pPr marL="0" marR="156845" algn="l" defTabSz="932742" rtl="0" eaLnBrk="1" latinLnBrk="0" hangingPunct="1"/>
                      <a:r>
                        <a:rPr lang="en-US" sz="1600" b="0" kern="1200" dirty="0">
                          <a:solidFill>
                            <a:schemeClr val="tx1"/>
                          </a:solidFill>
                          <a:effectLst/>
                          <a:latin typeface="+mj-lt"/>
                          <a:ea typeface="+mn-ea"/>
                          <a:cs typeface="Segoe UI Semilight" panose="020B0402040204020203" pitchFamily="34" charset="0"/>
                        </a:rPr>
                        <a:t>1</a:t>
                      </a:r>
                    </a:p>
                  </a:txBody>
                  <a:tcPr marT="46733" marB="46733"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lumMod val="95000"/>
                      </a:schemeClr>
                    </a:solidFill>
                  </a:tcPr>
                </a:tc>
                <a:tc>
                  <a:txBody>
                    <a:bodyPr/>
                    <a:lstStyle/>
                    <a:p>
                      <a:pPr marL="0" marR="156845" algn="l" defTabSz="932742" rtl="0" eaLnBrk="1" latinLnBrk="0" hangingPunct="1"/>
                      <a:r>
                        <a:rPr lang="en-US" sz="1600" b="0" kern="1200" dirty="0">
                          <a:solidFill>
                            <a:schemeClr val="tx1"/>
                          </a:solidFill>
                          <a:effectLst/>
                          <a:latin typeface="+mj-lt"/>
                          <a:ea typeface="+mn-ea"/>
                          <a:cs typeface="Segoe UI Semilight" panose="020B0402040204020203" pitchFamily="34" charset="0"/>
                        </a:rPr>
                        <a:t>VpnGw3/Az</a:t>
                      </a:r>
                    </a:p>
                  </a:txBody>
                  <a:tcPr marT="46733" marB="46733" anchor="ctr">
                    <a:lnL w="6350" cap="flat" cmpd="sng" algn="ctr">
                      <a:solidFill>
                        <a:schemeClr val="bg1">
                          <a:lumMod val="75000"/>
                        </a:schemeClr>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lumMod val="95000"/>
                      </a:schemeClr>
                    </a:solidFill>
                  </a:tcPr>
                </a:tc>
                <a:tc>
                  <a:txBody>
                    <a:bodyPr/>
                    <a:lstStyle/>
                    <a:p>
                      <a:pPr marL="0" marR="156845" algn="l" defTabSz="932742" rtl="0" eaLnBrk="1" latinLnBrk="0" hangingPunct="1"/>
                      <a:r>
                        <a:rPr lang="en-US" sz="1600" b="0" kern="1200" dirty="0">
                          <a:solidFill>
                            <a:schemeClr val="tx1"/>
                          </a:solidFill>
                          <a:effectLst/>
                          <a:latin typeface="+mn-lt"/>
                          <a:ea typeface="+mn-ea"/>
                          <a:cs typeface="Segoe UI Semilight" panose="020B0402040204020203" pitchFamily="34" charset="0"/>
                        </a:rPr>
                        <a:t>Max. 30</a:t>
                      </a:r>
                    </a:p>
                  </a:txBody>
                  <a:tcPr marT="46733" marB="46733" anchor="ct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marL="0" marR="156845" algn="l" defTabSz="932742" rtl="0" eaLnBrk="1" latinLnBrk="0" hangingPunct="1"/>
                      <a:r>
                        <a:rPr lang="en-US" sz="1600" b="0" kern="1200" dirty="0">
                          <a:solidFill>
                            <a:schemeClr val="tx1"/>
                          </a:solidFill>
                          <a:effectLst/>
                          <a:latin typeface="+mn-lt"/>
                          <a:ea typeface="+mn-ea"/>
                          <a:cs typeface="Segoe UI Semilight" panose="020B0402040204020203" pitchFamily="34" charset="0"/>
                        </a:rPr>
                        <a:t>Max. 1000</a:t>
                      </a:r>
                    </a:p>
                  </a:txBody>
                  <a:tcPr marT="46733" marB="46733"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marL="0" marR="156845" algn="l" defTabSz="932742" rtl="0" eaLnBrk="1" latinLnBrk="0" hangingPunct="1"/>
                      <a:r>
                        <a:rPr lang="en-US" sz="1600" b="0" kern="1200" dirty="0">
                          <a:solidFill>
                            <a:schemeClr val="tx1"/>
                          </a:solidFill>
                          <a:effectLst/>
                          <a:latin typeface="+mn-lt"/>
                          <a:ea typeface="+mn-ea"/>
                          <a:cs typeface="Segoe UI Semilight" panose="020B0402040204020203" pitchFamily="34" charset="0"/>
                        </a:rPr>
                        <a:t>1.25 Gbps</a:t>
                      </a:r>
                    </a:p>
                  </a:txBody>
                  <a:tcPr marT="46733" marB="46733"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3293289066"/>
                  </a:ext>
                </a:extLst>
              </a:tr>
              <a:tr h="380158">
                <a:tc>
                  <a:txBody>
                    <a:bodyPr/>
                    <a:lstStyle/>
                    <a:p>
                      <a:pPr marL="0" marR="156845" algn="l" defTabSz="932742" rtl="0" eaLnBrk="1" latinLnBrk="0" hangingPunct="1"/>
                      <a:r>
                        <a:rPr lang="en-US" sz="1600" b="0" kern="1200" dirty="0">
                          <a:solidFill>
                            <a:schemeClr val="tx1"/>
                          </a:solidFill>
                          <a:effectLst/>
                          <a:latin typeface="+mj-lt"/>
                          <a:ea typeface="+mn-ea"/>
                          <a:cs typeface="Segoe UI Semilight" panose="020B0402040204020203" pitchFamily="34" charset="0"/>
                        </a:rPr>
                        <a:t>2</a:t>
                      </a:r>
                    </a:p>
                  </a:txBody>
                  <a:tcPr marT="46733" marB="46733"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lumMod val="95000"/>
                      </a:schemeClr>
                    </a:solidFill>
                  </a:tcPr>
                </a:tc>
                <a:tc>
                  <a:txBody>
                    <a:bodyPr/>
                    <a:lstStyle/>
                    <a:p>
                      <a:pPr marL="0" marR="156845" algn="l" defTabSz="932742" rtl="0" eaLnBrk="1" latinLnBrk="0" hangingPunct="1"/>
                      <a:r>
                        <a:rPr lang="en-US" sz="1600" b="0" kern="1200" dirty="0">
                          <a:solidFill>
                            <a:schemeClr val="tx1"/>
                          </a:solidFill>
                          <a:effectLst/>
                          <a:latin typeface="+mj-lt"/>
                          <a:ea typeface="+mn-ea"/>
                          <a:cs typeface="Segoe UI Semilight" panose="020B0402040204020203" pitchFamily="34" charset="0"/>
                        </a:rPr>
                        <a:t>VpnGw3/Az</a:t>
                      </a:r>
                    </a:p>
                  </a:txBody>
                  <a:tcPr marT="46733" marB="46733" anchor="ctr">
                    <a:lnL w="6350" cap="flat" cmpd="sng" algn="ctr">
                      <a:solidFill>
                        <a:schemeClr val="bg1">
                          <a:lumMod val="75000"/>
                        </a:schemeClr>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lumMod val="95000"/>
                      </a:schemeClr>
                    </a:solidFill>
                  </a:tcPr>
                </a:tc>
                <a:tc>
                  <a:txBody>
                    <a:bodyPr/>
                    <a:lstStyle/>
                    <a:p>
                      <a:pPr marL="0" marR="156845" algn="l" defTabSz="932742" rtl="0" eaLnBrk="1" latinLnBrk="0" hangingPunct="1"/>
                      <a:r>
                        <a:rPr lang="en-US" sz="1600" b="0" kern="1200" dirty="0">
                          <a:solidFill>
                            <a:schemeClr val="tx1"/>
                          </a:solidFill>
                          <a:effectLst/>
                          <a:latin typeface="+mn-lt"/>
                          <a:ea typeface="+mn-ea"/>
                          <a:cs typeface="Segoe UI Semilight" panose="020B0402040204020203" pitchFamily="34" charset="0"/>
                        </a:rPr>
                        <a:t>Max. 30</a:t>
                      </a:r>
                    </a:p>
                  </a:txBody>
                  <a:tcPr marT="46733" marB="46733" anchor="ct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marL="0" marR="156845" algn="l" defTabSz="932742" rtl="0" eaLnBrk="1" latinLnBrk="0" hangingPunct="1"/>
                      <a:r>
                        <a:rPr lang="en-US" sz="1600" b="0" kern="1200" dirty="0">
                          <a:solidFill>
                            <a:schemeClr val="tx1"/>
                          </a:solidFill>
                          <a:effectLst/>
                          <a:latin typeface="+mn-lt"/>
                          <a:ea typeface="+mn-ea"/>
                          <a:cs typeface="Segoe UI Semilight" panose="020B0402040204020203" pitchFamily="34" charset="0"/>
                        </a:rPr>
                        <a:t>Max. 1000</a:t>
                      </a:r>
                    </a:p>
                  </a:txBody>
                  <a:tcPr marT="46733" marB="46733"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marL="0" marR="156845" algn="l" defTabSz="932742" rtl="0" eaLnBrk="1" latinLnBrk="0" hangingPunct="1"/>
                      <a:r>
                        <a:rPr lang="en-US" sz="1600" b="0" kern="1200" dirty="0">
                          <a:solidFill>
                            <a:schemeClr val="tx1"/>
                          </a:solidFill>
                          <a:effectLst/>
                          <a:latin typeface="+mn-lt"/>
                          <a:ea typeface="+mn-ea"/>
                          <a:cs typeface="Segoe UI Semilight" panose="020B0402040204020203" pitchFamily="34" charset="0"/>
                        </a:rPr>
                        <a:t>2.5 Gbps</a:t>
                      </a:r>
                    </a:p>
                  </a:txBody>
                  <a:tcPr marT="46733" marB="46733"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2571337673"/>
                  </a:ext>
                </a:extLst>
              </a:tr>
              <a:tr h="380158">
                <a:tc>
                  <a:txBody>
                    <a:bodyPr/>
                    <a:lstStyle/>
                    <a:p>
                      <a:pPr marL="0" marR="156845" algn="l" defTabSz="932742" rtl="0" eaLnBrk="1" latinLnBrk="0" hangingPunct="1"/>
                      <a:r>
                        <a:rPr lang="en-US" sz="1600" b="0" kern="1200" dirty="0">
                          <a:solidFill>
                            <a:schemeClr val="tx1"/>
                          </a:solidFill>
                          <a:effectLst/>
                          <a:latin typeface="+mj-lt"/>
                          <a:ea typeface="+mn-ea"/>
                          <a:cs typeface="Segoe UI Semilight" panose="020B0402040204020203" pitchFamily="34" charset="0"/>
                        </a:rPr>
                        <a:t>2</a:t>
                      </a:r>
                    </a:p>
                  </a:txBody>
                  <a:tcPr marT="46733" marB="46733"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lumMod val="95000"/>
                      </a:schemeClr>
                    </a:solidFill>
                  </a:tcPr>
                </a:tc>
                <a:tc>
                  <a:txBody>
                    <a:bodyPr/>
                    <a:lstStyle/>
                    <a:p>
                      <a:pPr marL="0" marR="156845" algn="l" defTabSz="932742" rtl="0" eaLnBrk="1" latinLnBrk="0" hangingPunct="1"/>
                      <a:r>
                        <a:rPr lang="en-US" sz="1600" b="0" kern="1200" dirty="0">
                          <a:solidFill>
                            <a:schemeClr val="tx1"/>
                          </a:solidFill>
                          <a:effectLst/>
                          <a:latin typeface="+mj-lt"/>
                          <a:ea typeface="+mn-ea"/>
                          <a:cs typeface="Segoe UI Semilight" panose="020B0402040204020203" pitchFamily="34" charset="0"/>
                        </a:rPr>
                        <a:t>VpnGw4/Az</a:t>
                      </a:r>
                    </a:p>
                  </a:txBody>
                  <a:tcPr marT="46733" marB="46733" anchor="ctr">
                    <a:lnL w="6350" cap="flat" cmpd="sng" algn="ctr">
                      <a:solidFill>
                        <a:schemeClr val="bg1">
                          <a:lumMod val="75000"/>
                        </a:schemeClr>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lumMod val="95000"/>
                      </a:schemeClr>
                    </a:solidFill>
                  </a:tcPr>
                </a:tc>
                <a:tc>
                  <a:txBody>
                    <a:bodyPr/>
                    <a:lstStyle/>
                    <a:p>
                      <a:pPr marL="0" marR="156845" algn="l" defTabSz="932742" rtl="0" eaLnBrk="1" latinLnBrk="0" hangingPunct="1"/>
                      <a:r>
                        <a:rPr lang="en-US" sz="1600" b="0" kern="1200" dirty="0">
                          <a:solidFill>
                            <a:schemeClr val="tx1"/>
                          </a:solidFill>
                          <a:effectLst/>
                          <a:latin typeface="+mn-lt"/>
                          <a:ea typeface="+mn-ea"/>
                          <a:cs typeface="Segoe UI Semilight" panose="020B0402040204020203" pitchFamily="34" charset="0"/>
                        </a:rPr>
                        <a:t>Max. 30</a:t>
                      </a:r>
                    </a:p>
                  </a:txBody>
                  <a:tcPr marT="46733" marB="46733" anchor="ct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marL="0" marR="156845" algn="l" defTabSz="932742" rtl="0" eaLnBrk="1" latinLnBrk="0" hangingPunct="1"/>
                      <a:r>
                        <a:rPr lang="en-US" sz="1600" b="0" kern="1200" dirty="0">
                          <a:solidFill>
                            <a:schemeClr val="tx1"/>
                          </a:solidFill>
                          <a:effectLst/>
                          <a:latin typeface="+mn-lt"/>
                          <a:ea typeface="+mn-ea"/>
                          <a:cs typeface="Segoe UI Semilight" panose="020B0402040204020203" pitchFamily="34" charset="0"/>
                        </a:rPr>
                        <a:t>Max. 5000</a:t>
                      </a:r>
                    </a:p>
                  </a:txBody>
                  <a:tcPr marT="46733" marB="46733"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marL="0" marR="156845" algn="l" defTabSz="932742" rtl="0" eaLnBrk="1" latinLnBrk="0" hangingPunct="1"/>
                      <a:r>
                        <a:rPr lang="en-US" sz="1600" b="0" kern="1200" dirty="0">
                          <a:solidFill>
                            <a:schemeClr val="tx1"/>
                          </a:solidFill>
                          <a:effectLst/>
                          <a:latin typeface="+mn-lt"/>
                          <a:ea typeface="+mn-ea"/>
                          <a:cs typeface="Segoe UI Semilight" panose="020B0402040204020203" pitchFamily="34" charset="0"/>
                        </a:rPr>
                        <a:t>5.0 Gbps</a:t>
                      </a:r>
                    </a:p>
                  </a:txBody>
                  <a:tcPr marT="46733" marB="46733"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481276128"/>
                  </a:ext>
                </a:extLst>
              </a:tr>
            </a:tbl>
          </a:graphicData>
        </a:graphic>
      </p:graphicFrame>
      <p:sp>
        <p:nvSpPr>
          <p:cNvPr id="12" name="Rectangle 11">
            <a:extLst>
              <a:ext uri="{FF2B5EF4-FFF2-40B4-BE49-F238E27FC236}">
                <a16:creationId xmlns:a16="http://schemas.microsoft.com/office/drawing/2014/main" id="{5E66404A-AE65-4104-AB50-BC37277D1DA9}"/>
              </a:ext>
            </a:extLst>
          </p:cNvPr>
          <p:cNvSpPr/>
          <p:nvPr/>
        </p:nvSpPr>
        <p:spPr bwMode="auto">
          <a:xfrm>
            <a:off x="427038" y="4739401"/>
            <a:ext cx="3756506" cy="1508998"/>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algn="ctr">
              <a:buSzPct val="90000"/>
            </a:pPr>
            <a:r>
              <a:rPr lang="en-US" sz="2000" dirty="0">
                <a:solidFill>
                  <a:schemeClr val="tx1"/>
                </a:solidFill>
                <a:cs typeface="Segoe UI Semilight"/>
              </a:rPr>
              <a:t>The Gateway SKU </a:t>
            </a:r>
            <a:br>
              <a:rPr lang="en-US" sz="2000" dirty="0">
                <a:solidFill>
                  <a:schemeClr val="tx1"/>
                </a:solidFill>
                <a:cs typeface="Segoe UI Semilight"/>
              </a:rPr>
            </a:br>
            <a:r>
              <a:rPr lang="en-US" sz="2000" dirty="0">
                <a:solidFill>
                  <a:schemeClr val="tx1"/>
                </a:solidFill>
                <a:cs typeface="Segoe UI Semilight"/>
              </a:rPr>
              <a:t>affects the connections </a:t>
            </a:r>
            <a:br>
              <a:rPr lang="en-US" sz="2000" dirty="0">
                <a:solidFill>
                  <a:schemeClr val="tx1"/>
                </a:solidFill>
                <a:cs typeface="Segoe UI Semilight"/>
              </a:rPr>
            </a:br>
            <a:r>
              <a:rPr lang="en-US" sz="2000" dirty="0">
                <a:solidFill>
                  <a:schemeClr val="tx1"/>
                </a:solidFill>
                <a:cs typeface="Segoe UI Semilight"/>
              </a:rPr>
              <a:t>and the throughput</a:t>
            </a:r>
          </a:p>
        </p:txBody>
      </p:sp>
      <p:sp>
        <p:nvSpPr>
          <p:cNvPr id="13" name="Rectangle 12">
            <a:extLst>
              <a:ext uri="{FF2B5EF4-FFF2-40B4-BE49-F238E27FC236}">
                <a16:creationId xmlns:a16="http://schemas.microsoft.com/office/drawing/2014/main" id="{A6917006-CF4C-4835-99E2-113D1BD765CF}"/>
              </a:ext>
            </a:extLst>
          </p:cNvPr>
          <p:cNvSpPr/>
          <p:nvPr/>
        </p:nvSpPr>
        <p:spPr bwMode="auto">
          <a:xfrm>
            <a:off x="4339986" y="4739401"/>
            <a:ext cx="3756506" cy="1508998"/>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algn="ctr">
              <a:buSzPct val="90000"/>
            </a:pPr>
            <a:r>
              <a:rPr lang="en-US" sz="2000" dirty="0">
                <a:solidFill>
                  <a:schemeClr val="tx1"/>
                </a:solidFill>
                <a:cs typeface="Segoe UI Semilight"/>
              </a:rPr>
              <a:t>Resizing is allowed </a:t>
            </a:r>
            <a:br>
              <a:rPr lang="en-US" sz="2000" dirty="0">
                <a:solidFill>
                  <a:schemeClr val="tx1"/>
                </a:solidFill>
                <a:cs typeface="Segoe UI Semilight"/>
              </a:rPr>
            </a:br>
            <a:r>
              <a:rPr lang="en-US" sz="2000" dirty="0">
                <a:solidFill>
                  <a:schemeClr val="tx1"/>
                </a:solidFill>
                <a:cs typeface="Segoe UI Semilight"/>
              </a:rPr>
              <a:t>within the generation</a:t>
            </a:r>
          </a:p>
        </p:txBody>
      </p:sp>
      <p:sp>
        <p:nvSpPr>
          <p:cNvPr id="14" name="Rectangle 13">
            <a:extLst>
              <a:ext uri="{FF2B5EF4-FFF2-40B4-BE49-F238E27FC236}">
                <a16:creationId xmlns:a16="http://schemas.microsoft.com/office/drawing/2014/main" id="{5FCAF460-5524-4ADE-828D-110F187A7CC2}"/>
              </a:ext>
            </a:extLst>
          </p:cNvPr>
          <p:cNvSpPr/>
          <p:nvPr/>
        </p:nvSpPr>
        <p:spPr bwMode="auto">
          <a:xfrm>
            <a:off x="8252934" y="4739401"/>
            <a:ext cx="3756506" cy="1508998"/>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algn="ctr">
              <a:buSzPct val="90000"/>
            </a:pPr>
            <a:r>
              <a:rPr lang="en-US" sz="2000" dirty="0">
                <a:solidFill>
                  <a:schemeClr val="tx1"/>
                </a:solidFill>
                <a:cs typeface="Segoe UI Semilight"/>
              </a:rPr>
              <a:t>The Basic SKU </a:t>
            </a:r>
            <a:br>
              <a:rPr lang="en-US" sz="2000" dirty="0">
                <a:solidFill>
                  <a:schemeClr val="tx1"/>
                </a:solidFill>
                <a:cs typeface="Segoe UI Semilight"/>
              </a:rPr>
            </a:br>
            <a:r>
              <a:rPr lang="en-US" sz="2000" dirty="0">
                <a:solidFill>
                  <a:schemeClr val="tx1"/>
                </a:solidFill>
                <a:cs typeface="Segoe UI Semilight"/>
              </a:rPr>
              <a:t>(not shown) is legacy </a:t>
            </a:r>
            <a:br>
              <a:rPr lang="en-US" sz="2000" dirty="0">
                <a:solidFill>
                  <a:schemeClr val="tx1"/>
                </a:solidFill>
                <a:cs typeface="Segoe UI Semilight"/>
              </a:rPr>
            </a:br>
            <a:r>
              <a:rPr lang="en-US" sz="2000" dirty="0">
                <a:solidFill>
                  <a:schemeClr val="tx1"/>
                </a:solidFill>
                <a:cs typeface="Segoe UI Semilight"/>
              </a:rPr>
              <a:t>and should not be used</a:t>
            </a:r>
          </a:p>
        </p:txBody>
      </p:sp>
    </p:spTree>
    <p:extLst>
      <p:ext uri="{BB962C8B-B14F-4D97-AF65-F5344CB8AC3E}">
        <p14:creationId xmlns:p14="http://schemas.microsoft.com/office/powerpoint/2010/main" val="4156113326"/>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Create the Local Network Gateway</a:t>
            </a:r>
          </a:p>
        </p:txBody>
      </p:sp>
      <p:sp>
        <p:nvSpPr>
          <p:cNvPr id="11" name="Rectangle 10">
            <a:extLst>
              <a:ext uri="{FF2B5EF4-FFF2-40B4-BE49-F238E27FC236}">
                <a16:creationId xmlns:a16="http://schemas.microsoft.com/office/drawing/2014/main" id="{F33F80CD-3D00-427F-A1AF-FD3C2F59FC7E}"/>
              </a:ext>
            </a:extLst>
          </p:cNvPr>
          <p:cNvSpPr/>
          <p:nvPr/>
        </p:nvSpPr>
        <p:spPr>
          <a:xfrm>
            <a:off x="427037" y="1192213"/>
            <a:ext cx="5930219" cy="1082662"/>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a:spcBef>
                <a:spcPts val="1200"/>
              </a:spcBef>
            </a:pPr>
            <a:r>
              <a:rPr lang="en-US" sz="2000" dirty="0">
                <a:solidFill>
                  <a:schemeClr val="tx1"/>
                </a:solidFill>
                <a:cs typeface="Segoe UI Semilight"/>
              </a:rPr>
              <a:t>Reflects the on-premises network configuration</a:t>
            </a:r>
          </a:p>
        </p:txBody>
      </p:sp>
      <p:sp>
        <p:nvSpPr>
          <p:cNvPr id="12" name="Rectangle 11">
            <a:extLst>
              <a:ext uri="{FF2B5EF4-FFF2-40B4-BE49-F238E27FC236}">
                <a16:creationId xmlns:a16="http://schemas.microsoft.com/office/drawing/2014/main" id="{AFD5FDC0-7D05-49DF-B221-00F06B3BB27C}"/>
              </a:ext>
            </a:extLst>
          </p:cNvPr>
          <p:cNvSpPr/>
          <p:nvPr/>
        </p:nvSpPr>
        <p:spPr>
          <a:xfrm>
            <a:off x="427037" y="2425176"/>
            <a:ext cx="5930219" cy="1082662"/>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a:spcBef>
                <a:spcPts val="1200"/>
              </a:spcBef>
            </a:pPr>
            <a:r>
              <a:rPr lang="en-US" sz="2000" dirty="0">
                <a:solidFill>
                  <a:schemeClr val="tx1"/>
                </a:solidFill>
                <a:cs typeface="Segoe UI Semilight"/>
              </a:rPr>
              <a:t>Give the site a name by which Azure can refer to it</a:t>
            </a:r>
          </a:p>
        </p:txBody>
      </p:sp>
      <p:sp>
        <p:nvSpPr>
          <p:cNvPr id="13" name="Rectangle 12">
            <a:extLst>
              <a:ext uri="{FF2B5EF4-FFF2-40B4-BE49-F238E27FC236}">
                <a16:creationId xmlns:a16="http://schemas.microsoft.com/office/drawing/2014/main" id="{CD56CF94-34D0-46BE-A823-CE3FA04C0351}"/>
              </a:ext>
            </a:extLst>
          </p:cNvPr>
          <p:cNvSpPr/>
          <p:nvPr/>
        </p:nvSpPr>
        <p:spPr>
          <a:xfrm>
            <a:off x="427037" y="3658139"/>
            <a:ext cx="5930219" cy="1082662"/>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a:spcBef>
                <a:spcPts val="1200"/>
              </a:spcBef>
            </a:pPr>
            <a:r>
              <a:rPr lang="en-US" sz="2000" dirty="0">
                <a:solidFill>
                  <a:schemeClr val="tx1"/>
                </a:solidFill>
                <a:cs typeface="Segoe UI Semilight"/>
              </a:rPr>
              <a:t>Use a public IP address or FQDN for Local Network Gateway Endpoint</a:t>
            </a:r>
          </a:p>
        </p:txBody>
      </p:sp>
      <p:sp>
        <p:nvSpPr>
          <p:cNvPr id="14" name="Rectangle 13">
            <a:extLst>
              <a:ext uri="{FF2B5EF4-FFF2-40B4-BE49-F238E27FC236}">
                <a16:creationId xmlns:a16="http://schemas.microsoft.com/office/drawing/2014/main" id="{B2792773-3048-465C-BF7A-C995ED304E77}"/>
              </a:ext>
            </a:extLst>
          </p:cNvPr>
          <p:cNvSpPr/>
          <p:nvPr/>
        </p:nvSpPr>
        <p:spPr>
          <a:xfrm>
            <a:off x="427037" y="4891101"/>
            <a:ext cx="5930219" cy="1082662"/>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a:spcBef>
                <a:spcPts val="1200"/>
              </a:spcBef>
            </a:pPr>
            <a:r>
              <a:rPr lang="en-US" sz="2000" dirty="0">
                <a:solidFill>
                  <a:schemeClr val="tx1"/>
                </a:solidFill>
                <a:cs typeface="Segoe UI Semilight"/>
              </a:rPr>
              <a:t>Specify the IP address prefixes that will be routed through the gateway to the VPN device</a:t>
            </a:r>
          </a:p>
        </p:txBody>
      </p:sp>
      <p:sp>
        <p:nvSpPr>
          <p:cNvPr id="15" name="Rectangle 14">
            <a:extLst>
              <a:ext uri="{FF2B5EF4-FFF2-40B4-BE49-F238E27FC236}">
                <a16:creationId xmlns:a16="http://schemas.microsoft.com/office/drawing/2014/main" id="{ED177D9D-FC08-4298-B072-46DC89909A39}"/>
              </a:ext>
              <a:ext uri="{C183D7F6-B498-43B3-948B-1728B52AA6E4}">
                <adec:decorative xmlns:adec="http://schemas.microsoft.com/office/drawing/2017/decorative" val="1"/>
              </a:ext>
            </a:extLst>
          </p:cNvPr>
          <p:cNvSpPr/>
          <p:nvPr/>
        </p:nvSpPr>
        <p:spPr bwMode="auto">
          <a:xfrm>
            <a:off x="6502400" y="1192213"/>
            <a:ext cx="5507037" cy="4781550"/>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dirty="0">
              <a:gradFill>
                <a:gsLst>
                  <a:gs pos="0">
                    <a:srgbClr val="FFFFFF"/>
                  </a:gs>
                  <a:gs pos="100000">
                    <a:srgbClr val="FFFFFF"/>
                  </a:gs>
                </a:gsLst>
                <a:lin ang="5400000" scaled="0"/>
              </a:gradFill>
              <a:cs typeface="Segoe UI" pitchFamily="34" charset="0"/>
            </a:endParaRPr>
          </a:p>
        </p:txBody>
      </p:sp>
      <p:pic>
        <p:nvPicPr>
          <p:cNvPr id="4" name="Picture 3" descr="Screenshot of the create local network gateway page">
            <a:extLst>
              <a:ext uri="{FF2B5EF4-FFF2-40B4-BE49-F238E27FC236}">
                <a16:creationId xmlns:a16="http://schemas.microsoft.com/office/drawing/2014/main" id="{69B9E943-0FE4-4371-87CF-157CC784D82D}"/>
              </a:ext>
            </a:extLst>
          </p:cNvPr>
          <p:cNvPicPr>
            <a:picLocks noChangeAspect="1"/>
          </p:cNvPicPr>
          <p:nvPr/>
        </p:nvPicPr>
        <p:blipFill>
          <a:blip r:embed="rId3"/>
          <a:stretch>
            <a:fillRect/>
          </a:stretch>
        </p:blipFill>
        <p:spPr>
          <a:xfrm>
            <a:off x="7151533" y="1217611"/>
            <a:ext cx="4208769" cy="4756152"/>
          </a:xfrm>
          <a:prstGeom prst="rect">
            <a:avLst/>
          </a:prstGeom>
        </p:spPr>
      </p:pic>
    </p:spTree>
    <p:extLst>
      <p:ext uri="{BB962C8B-B14F-4D97-AF65-F5344CB8AC3E}">
        <p14:creationId xmlns:p14="http://schemas.microsoft.com/office/powerpoint/2010/main" val="9394513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7A667B9E-DC66-4D45-9158-D2587CCB640A}"/>
              </a:ext>
            </a:extLst>
          </p:cNvPr>
          <p:cNvSpPr>
            <a:spLocks noGrp="1"/>
          </p:cNvSpPr>
          <p:nvPr>
            <p:ph type="title"/>
          </p:nvPr>
        </p:nvSpPr>
        <p:spPr>
          <a:xfrm>
            <a:off x="465139" y="2676526"/>
            <a:ext cx="2506662" cy="1641475"/>
          </a:xfrm>
        </p:spPr>
        <p:txBody>
          <a:bodyPr/>
          <a:lstStyle/>
          <a:p>
            <a:r>
              <a:rPr lang="en-IN" dirty="0"/>
              <a:t>Administer Intersite Connectivity</a:t>
            </a:r>
            <a:br>
              <a:rPr lang="en-IN" dirty="0"/>
            </a:br>
            <a:r>
              <a:rPr lang="en-IN" dirty="0"/>
              <a:t>Introduction</a:t>
            </a:r>
          </a:p>
        </p:txBody>
      </p:sp>
      <p:pic>
        <p:nvPicPr>
          <p:cNvPr id="34" name="Picture 33" descr="Icon of two people">
            <a:extLst>
              <a:ext uri="{FF2B5EF4-FFF2-40B4-BE49-F238E27FC236}">
                <a16:creationId xmlns:a16="http://schemas.microsoft.com/office/drawing/2014/main" id="{E2561D41-990F-4135-A2F9-272011947729}"/>
              </a:ext>
            </a:extLst>
          </p:cNvPr>
          <p:cNvPicPr>
            <a:picLocks noChangeAspect="1"/>
          </p:cNvPicPr>
          <p:nvPr/>
        </p:nvPicPr>
        <p:blipFill>
          <a:blip r:embed="rId3"/>
          <a:stretch>
            <a:fillRect/>
          </a:stretch>
        </p:blipFill>
        <p:spPr>
          <a:xfrm>
            <a:off x="3513138" y="531750"/>
            <a:ext cx="1046988" cy="1046988"/>
          </a:xfrm>
          <a:prstGeom prst="rect">
            <a:avLst/>
          </a:prstGeom>
        </p:spPr>
      </p:pic>
      <p:sp>
        <p:nvSpPr>
          <p:cNvPr id="68" name="TextBox 67">
            <a:extLst>
              <a:ext uri="{FF2B5EF4-FFF2-40B4-BE49-F238E27FC236}">
                <a16:creationId xmlns:a16="http://schemas.microsoft.com/office/drawing/2014/main" id="{F3E5FDED-8B6E-411A-96FE-D28B14C27959}"/>
              </a:ext>
            </a:extLst>
          </p:cNvPr>
          <p:cNvSpPr txBox="1"/>
          <p:nvPr/>
        </p:nvSpPr>
        <p:spPr>
          <a:xfrm>
            <a:off x="4749799" y="824485"/>
            <a:ext cx="7064249" cy="369332"/>
          </a:xfrm>
          <a:prstGeom prst="rect">
            <a:avLst/>
          </a:prstGeom>
          <a:noFill/>
        </p:spPr>
        <p:txBody>
          <a:bodyPr wrap="square" lIns="0" tIns="0" rIns="0" bIns="0" rtlCol="0" anchor="ctr">
            <a:spAutoFit/>
          </a:bodyPr>
          <a:lstStyle/>
          <a:p>
            <a:pPr defTabSz="444500">
              <a:spcBef>
                <a:spcPct val="0"/>
              </a:spcBef>
              <a:spcAft>
                <a:spcPct val="35000"/>
              </a:spcAft>
            </a:pPr>
            <a:r>
              <a:rPr lang="en-US" sz="2400" dirty="0"/>
              <a:t>Lesson 01: Configure VNet Peering</a:t>
            </a:r>
          </a:p>
        </p:txBody>
      </p:sp>
      <p:cxnSp>
        <p:nvCxnSpPr>
          <p:cNvPr id="78" name="Straight Connector 77">
            <a:extLst>
              <a:ext uri="{FF2B5EF4-FFF2-40B4-BE49-F238E27FC236}">
                <a16:creationId xmlns:a16="http://schemas.microsoft.com/office/drawing/2014/main" id="{2E9A4520-12D8-4EF6-8E9A-9A2D0D8008F5}"/>
              </a:ext>
              <a:ext uri="{C183D7F6-B498-43B3-948B-1728B52AA6E4}">
                <adec:decorative xmlns:adec="http://schemas.microsoft.com/office/drawing/2017/decorative" val="1"/>
              </a:ext>
            </a:extLst>
          </p:cNvPr>
          <p:cNvCxnSpPr>
            <a:cxnSpLocks/>
          </p:cNvCxnSpPr>
          <p:nvPr/>
        </p:nvCxnSpPr>
        <p:spPr>
          <a:xfrm>
            <a:off x="4749799" y="1688053"/>
            <a:ext cx="7027475"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92" name="Picture 91" descr="Icon of small circles connected by lines forming a big circle">
            <a:extLst>
              <a:ext uri="{FF2B5EF4-FFF2-40B4-BE49-F238E27FC236}">
                <a16:creationId xmlns:a16="http://schemas.microsoft.com/office/drawing/2014/main" id="{43305E6B-A08F-46FF-8010-0584AF75448E}"/>
              </a:ext>
            </a:extLst>
          </p:cNvPr>
          <p:cNvPicPr>
            <a:picLocks noChangeAspect="1"/>
          </p:cNvPicPr>
          <p:nvPr/>
        </p:nvPicPr>
        <p:blipFill rotWithShape="1">
          <a:blip r:embed="rId4"/>
          <a:srcRect l="943" t="943" r="943" b="943"/>
          <a:stretch/>
        </p:blipFill>
        <p:spPr>
          <a:xfrm>
            <a:off x="3523011" y="1808765"/>
            <a:ext cx="1027242" cy="1027242"/>
          </a:xfrm>
          <a:prstGeom prst="ellipse">
            <a:avLst/>
          </a:prstGeom>
        </p:spPr>
      </p:pic>
      <p:sp>
        <p:nvSpPr>
          <p:cNvPr id="95" name="TextBox 94">
            <a:extLst>
              <a:ext uri="{FF2B5EF4-FFF2-40B4-BE49-F238E27FC236}">
                <a16:creationId xmlns:a16="http://schemas.microsoft.com/office/drawing/2014/main" id="{56419A45-B4AF-43D3-AE2D-F36DC65ECE96}"/>
              </a:ext>
            </a:extLst>
          </p:cNvPr>
          <p:cNvSpPr txBox="1"/>
          <p:nvPr/>
        </p:nvSpPr>
        <p:spPr>
          <a:xfrm>
            <a:off x="4749799" y="2127107"/>
            <a:ext cx="7064249" cy="369332"/>
          </a:xfrm>
          <a:prstGeom prst="rect">
            <a:avLst/>
          </a:prstGeom>
          <a:noFill/>
        </p:spPr>
        <p:txBody>
          <a:bodyPr wrap="square" lIns="0" tIns="0" rIns="0" bIns="0" rtlCol="0" anchor="ctr">
            <a:spAutoFit/>
          </a:bodyPr>
          <a:lstStyle/>
          <a:p>
            <a:pPr defTabSz="444500">
              <a:spcBef>
                <a:spcPct val="0"/>
              </a:spcBef>
              <a:spcAft>
                <a:spcPct val="35000"/>
              </a:spcAft>
            </a:pPr>
            <a:r>
              <a:rPr lang="en-US" sz="2400" dirty="0"/>
              <a:t>Lesson 02: Configure VPN Gateway</a:t>
            </a:r>
          </a:p>
        </p:txBody>
      </p:sp>
      <p:cxnSp>
        <p:nvCxnSpPr>
          <p:cNvPr id="102" name="Straight Connector 101">
            <a:extLst>
              <a:ext uri="{FF2B5EF4-FFF2-40B4-BE49-F238E27FC236}">
                <a16:creationId xmlns:a16="http://schemas.microsoft.com/office/drawing/2014/main" id="{3D20A160-6F2A-4FAC-AB97-FC14D09FEFDF}"/>
              </a:ext>
              <a:ext uri="{C183D7F6-B498-43B3-948B-1728B52AA6E4}">
                <adec:decorative xmlns:adec="http://schemas.microsoft.com/office/drawing/2017/decorative" val="1"/>
              </a:ext>
            </a:extLst>
          </p:cNvPr>
          <p:cNvCxnSpPr>
            <a:cxnSpLocks/>
          </p:cNvCxnSpPr>
          <p:nvPr/>
        </p:nvCxnSpPr>
        <p:spPr>
          <a:xfrm>
            <a:off x="4749799" y="2955195"/>
            <a:ext cx="7027475"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11" name="Picture 110" descr="Icon of four squares connected by lines ">
            <a:extLst>
              <a:ext uri="{FF2B5EF4-FFF2-40B4-BE49-F238E27FC236}">
                <a16:creationId xmlns:a16="http://schemas.microsoft.com/office/drawing/2014/main" id="{C21308D3-D9FB-4A04-A0AC-97AB1C48E3D1}"/>
              </a:ext>
            </a:extLst>
          </p:cNvPr>
          <p:cNvPicPr>
            <a:picLocks noChangeAspect="1"/>
          </p:cNvPicPr>
          <p:nvPr/>
        </p:nvPicPr>
        <p:blipFill>
          <a:blip r:embed="rId5"/>
          <a:stretch>
            <a:fillRect/>
          </a:stretch>
        </p:blipFill>
        <p:spPr>
          <a:xfrm>
            <a:off x="3513138" y="3064510"/>
            <a:ext cx="1046988" cy="1046988"/>
          </a:xfrm>
          <a:prstGeom prst="rect">
            <a:avLst/>
          </a:prstGeom>
        </p:spPr>
      </p:pic>
      <p:sp>
        <p:nvSpPr>
          <p:cNvPr id="113" name="TextBox 112">
            <a:extLst>
              <a:ext uri="{FF2B5EF4-FFF2-40B4-BE49-F238E27FC236}">
                <a16:creationId xmlns:a16="http://schemas.microsoft.com/office/drawing/2014/main" id="{B69487F4-8B37-4217-A6CF-FDCABFE8A812}"/>
              </a:ext>
            </a:extLst>
          </p:cNvPr>
          <p:cNvSpPr txBox="1"/>
          <p:nvPr/>
        </p:nvSpPr>
        <p:spPr>
          <a:xfrm>
            <a:off x="4749799" y="3409819"/>
            <a:ext cx="7064249" cy="369332"/>
          </a:xfrm>
          <a:prstGeom prst="rect">
            <a:avLst/>
          </a:prstGeom>
          <a:noFill/>
        </p:spPr>
        <p:txBody>
          <a:bodyPr wrap="square" lIns="0" tIns="0" rIns="0" bIns="0" rtlCol="0" anchor="ctr">
            <a:spAutoFit/>
          </a:bodyPr>
          <a:lstStyle/>
          <a:p>
            <a:pPr defTabSz="444500">
              <a:spcBef>
                <a:spcPct val="0"/>
              </a:spcBef>
              <a:spcAft>
                <a:spcPct val="35000"/>
              </a:spcAft>
            </a:pPr>
            <a:r>
              <a:rPr lang="en-US" sz="2400" dirty="0"/>
              <a:t>Lesson 03: Configure ExpressRoute and Virtual WAN</a:t>
            </a:r>
          </a:p>
        </p:txBody>
      </p:sp>
      <p:cxnSp>
        <p:nvCxnSpPr>
          <p:cNvPr id="117" name="Straight Connector 116">
            <a:extLst>
              <a:ext uri="{FF2B5EF4-FFF2-40B4-BE49-F238E27FC236}">
                <a16:creationId xmlns:a16="http://schemas.microsoft.com/office/drawing/2014/main" id="{3F765E21-FD80-44B1-91F5-3102A68BCD7F}"/>
              </a:ext>
              <a:ext uri="{C183D7F6-B498-43B3-948B-1728B52AA6E4}">
                <adec:decorative xmlns:adec="http://schemas.microsoft.com/office/drawing/2017/decorative" val="1"/>
              </a:ext>
            </a:extLst>
          </p:cNvPr>
          <p:cNvCxnSpPr>
            <a:cxnSpLocks/>
          </p:cNvCxnSpPr>
          <p:nvPr/>
        </p:nvCxnSpPr>
        <p:spPr>
          <a:xfrm>
            <a:off x="4749799" y="4222337"/>
            <a:ext cx="7027475"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21" name="Picture 120" descr="Icon of a lab flask">
            <a:extLst>
              <a:ext uri="{FF2B5EF4-FFF2-40B4-BE49-F238E27FC236}">
                <a16:creationId xmlns:a16="http://schemas.microsoft.com/office/drawing/2014/main" id="{22666CA1-2E2D-4585-A262-5CCA3A062772}"/>
              </a:ext>
            </a:extLst>
          </p:cNvPr>
          <p:cNvPicPr>
            <a:picLocks noChangeAspect="1"/>
          </p:cNvPicPr>
          <p:nvPr/>
        </p:nvPicPr>
        <p:blipFill>
          <a:blip r:embed="rId6"/>
          <a:stretch>
            <a:fillRect/>
          </a:stretch>
        </p:blipFill>
        <p:spPr>
          <a:xfrm>
            <a:off x="3513138" y="4331653"/>
            <a:ext cx="1046988" cy="1046988"/>
          </a:xfrm>
          <a:prstGeom prst="rect">
            <a:avLst/>
          </a:prstGeom>
        </p:spPr>
      </p:pic>
      <p:sp>
        <p:nvSpPr>
          <p:cNvPr id="122" name="TextBox 121">
            <a:extLst>
              <a:ext uri="{FF2B5EF4-FFF2-40B4-BE49-F238E27FC236}">
                <a16:creationId xmlns:a16="http://schemas.microsoft.com/office/drawing/2014/main" id="{6DCE733B-5551-4893-AE74-D04D66FAB2AD}"/>
              </a:ext>
            </a:extLst>
          </p:cNvPr>
          <p:cNvSpPr txBox="1"/>
          <p:nvPr/>
        </p:nvSpPr>
        <p:spPr>
          <a:xfrm>
            <a:off x="4749799" y="4671243"/>
            <a:ext cx="7064249" cy="369332"/>
          </a:xfrm>
          <a:prstGeom prst="rect">
            <a:avLst/>
          </a:prstGeom>
          <a:noFill/>
        </p:spPr>
        <p:txBody>
          <a:bodyPr wrap="square" lIns="0" tIns="0" rIns="0" bIns="0" rtlCol="0" anchor="ctr">
            <a:spAutoFit/>
          </a:bodyPr>
          <a:lstStyle/>
          <a:p>
            <a:pPr defTabSz="444500">
              <a:spcBef>
                <a:spcPct val="0"/>
              </a:spcBef>
              <a:spcAft>
                <a:spcPct val="35000"/>
              </a:spcAft>
            </a:pPr>
            <a:r>
              <a:rPr lang="en-US" sz="2400" dirty="0"/>
              <a:t>Lesson 04: Module 05 Lab</a:t>
            </a:r>
          </a:p>
        </p:txBody>
      </p:sp>
    </p:spTree>
    <p:extLst>
      <p:ext uri="{BB962C8B-B14F-4D97-AF65-F5344CB8AC3E}">
        <p14:creationId xmlns:p14="http://schemas.microsoft.com/office/powerpoint/2010/main" val="669600375"/>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Create the On-premises VPN Device Connection</a:t>
            </a:r>
          </a:p>
        </p:txBody>
      </p:sp>
      <p:sp>
        <p:nvSpPr>
          <p:cNvPr id="12" name="Rectangle 11">
            <a:extLst>
              <a:ext uri="{FF2B5EF4-FFF2-40B4-BE49-F238E27FC236}">
                <a16:creationId xmlns:a16="http://schemas.microsoft.com/office/drawing/2014/main" id="{7CC326D0-15F2-4FDB-B132-759197DE6396}"/>
              </a:ext>
              <a:ext uri="{C183D7F6-B498-43B3-948B-1728B52AA6E4}">
                <adec:decorative xmlns:adec="http://schemas.microsoft.com/office/drawing/2017/decorative" val="1"/>
              </a:ext>
            </a:extLst>
          </p:cNvPr>
          <p:cNvSpPr/>
          <p:nvPr/>
        </p:nvSpPr>
        <p:spPr bwMode="auto">
          <a:xfrm>
            <a:off x="427038" y="1192212"/>
            <a:ext cx="11582400" cy="3397251"/>
          </a:xfrm>
          <a:prstGeom prst="rect">
            <a:avLst/>
          </a:prstGeom>
          <a:noFill/>
          <a:ln w="19050">
            <a:solidFill>
              <a:schemeClr val="bg1">
                <a:lumMod val="9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dirty="0">
              <a:gradFill>
                <a:gsLst>
                  <a:gs pos="0">
                    <a:srgbClr val="FFFFFF"/>
                  </a:gs>
                  <a:gs pos="100000">
                    <a:srgbClr val="FFFFFF"/>
                  </a:gs>
                </a:gsLst>
                <a:lin ang="5400000" scaled="0"/>
              </a:gradFill>
              <a:cs typeface="Segoe UI" pitchFamily="34" charset="0"/>
            </a:endParaRPr>
          </a:p>
        </p:txBody>
      </p:sp>
      <p:pic>
        <p:nvPicPr>
          <p:cNvPr id="36" name="Picture 35" descr="An on-premises network is being accessed through an IPsec tunnel by an Azure Gateway connection">
            <a:extLst>
              <a:ext uri="{FF2B5EF4-FFF2-40B4-BE49-F238E27FC236}">
                <a16:creationId xmlns:a16="http://schemas.microsoft.com/office/drawing/2014/main" id="{9B786918-FE66-474E-A20E-E3F49563E71A}"/>
              </a:ext>
            </a:extLst>
          </p:cNvPr>
          <p:cNvPicPr>
            <a:picLocks noChangeAspect="1"/>
          </p:cNvPicPr>
          <p:nvPr/>
        </p:nvPicPr>
        <p:blipFill>
          <a:blip r:embed="rId3"/>
          <a:stretch>
            <a:fillRect/>
          </a:stretch>
        </p:blipFill>
        <p:spPr>
          <a:xfrm>
            <a:off x="758403" y="1776680"/>
            <a:ext cx="10809732" cy="2229612"/>
          </a:xfrm>
          <a:prstGeom prst="rect">
            <a:avLst/>
          </a:prstGeom>
        </p:spPr>
      </p:pic>
      <p:sp>
        <p:nvSpPr>
          <p:cNvPr id="13" name="Freeform: Shape 12">
            <a:extLst>
              <a:ext uri="{FF2B5EF4-FFF2-40B4-BE49-F238E27FC236}">
                <a16:creationId xmlns:a16="http://schemas.microsoft.com/office/drawing/2014/main" id="{2EAD92D1-BDD1-473D-B58E-2D7764921663}"/>
              </a:ext>
            </a:extLst>
          </p:cNvPr>
          <p:cNvSpPr/>
          <p:nvPr/>
        </p:nvSpPr>
        <p:spPr>
          <a:xfrm>
            <a:off x="427038" y="4744910"/>
            <a:ext cx="2779234" cy="1616836"/>
          </a:xfrm>
          <a:custGeom>
            <a:avLst/>
            <a:gdLst>
              <a:gd name="connsiteX0" fmla="*/ 0 w 2377347"/>
              <a:gd name="connsiteY0" fmla="*/ 0 h 1188673"/>
              <a:gd name="connsiteX1" fmla="*/ 2377347 w 2377347"/>
              <a:gd name="connsiteY1" fmla="*/ 0 h 1188673"/>
              <a:gd name="connsiteX2" fmla="*/ 2377347 w 2377347"/>
              <a:gd name="connsiteY2" fmla="*/ 1188673 h 1188673"/>
              <a:gd name="connsiteX3" fmla="*/ 0 w 2377347"/>
              <a:gd name="connsiteY3" fmla="*/ 1188673 h 1188673"/>
              <a:gd name="connsiteX4" fmla="*/ 0 w 2377347"/>
              <a:gd name="connsiteY4" fmla="*/ 0 h 1188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7347" h="1188673">
                <a:moveTo>
                  <a:pt x="0" y="0"/>
                </a:moveTo>
                <a:lnTo>
                  <a:pt x="2377347" y="0"/>
                </a:lnTo>
                <a:lnTo>
                  <a:pt x="2377347" y="1188673"/>
                </a:lnTo>
                <a:lnTo>
                  <a:pt x="0" y="1188673"/>
                </a:lnTo>
                <a:lnTo>
                  <a:pt x="0" y="0"/>
                </a:lnTo>
                <a:close/>
              </a:path>
            </a:pathLst>
          </a:cu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algn="ctr">
              <a:spcBef>
                <a:spcPts val="1200"/>
              </a:spcBef>
            </a:pPr>
            <a:r>
              <a:rPr lang="en-US" sz="2000" dirty="0">
                <a:solidFill>
                  <a:schemeClr val="tx1"/>
                </a:solidFill>
              </a:rPr>
              <a:t>Consult the list of supported VPN devices (Cisco, Juniper, Ubiquiti, Barracuda Networks)</a:t>
            </a:r>
          </a:p>
        </p:txBody>
      </p:sp>
      <p:sp>
        <p:nvSpPr>
          <p:cNvPr id="14" name="Freeform: Shape 13">
            <a:extLst>
              <a:ext uri="{FF2B5EF4-FFF2-40B4-BE49-F238E27FC236}">
                <a16:creationId xmlns:a16="http://schemas.microsoft.com/office/drawing/2014/main" id="{6F6606C6-B88C-4C40-BFE8-02CE91156FD0}"/>
              </a:ext>
            </a:extLst>
          </p:cNvPr>
          <p:cNvSpPr/>
          <p:nvPr/>
        </p:nvSpPr>
        <p:spPr>
          <a:xfrm>
            <a:off x="3361427" y="4744910"/>
            <a:ext cx="2779234" cy="1616836"/>
          </a:xfrm>
          <a:custGeom>
            <a:avLst/>
            <a:gdLst>
              <a:gd name="connsiteX0" fmla="*/ 0 w 2377347"/>
              <a:gd name="connsiteY0" fmla="*/ 0 h 1188673"/>
              <a:gd name="connsiteX1" fmla="*/ 2377347 w 2377347"/>
              <a:gd name="connsiteY1" fmla="*/ 0 h 1188673"/>
              <a:gd name="connsiteX2" fmla="*/ 2377347 w 2377347"/>
              <a:gd name="connsiteY2" fmla="*/ 1188673 h 1188673"/>
              <a:gd name="connsiteX3" fmla="*/ 0 w 2377347"/>
              <a:gd name="connsiteY3" fmla="*/ 1188673 h 1188673"/>
              <a:gd name="connsiteX4" fmla="*/ 0 w 2377347"/>
              <a:gd name="connsiteY4" fmla="*/ 0 h 1188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7347" h="1188673">
                <a:moveTo>
                  <a:pt x="0" y="0"/>
                </a:moveTo>
                <a:lnTo>
                  <a:pt x="2377347" y="0"/>
                </a:lnTo>
                <a:lnTo>
                  <a:pt x="2377347" y="1188673"/>
                </a:lnTo>
                <a:lnTo>
                  <a:pt x="0" y="1188673"/>
                </a:lnTo>
                <a:lnTo>
                  <a:pt x="0" y="0"/>
                </a:lnTo>
                <a:close/>
              </a:path>
            </a:pathLst>
          </a:cu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algn="ctr">
              <a:spcBef>
                <a:spcPts val="1200"/>
              </a:spcBef>
            </a:pPr>
            <a:r>
              <a:rPr lang="en-US" sz="2000" dirty="0">
                <a:solidFill>
                  <a:schemeClr val="tx1"/>
                </a:solidFill>
              </a:rPr>
              <a:t>A VPN device configuration script may be available</a:t>
            </a:r>
          </a:p>
        </p:txBody>
      </p:sp>
      <p:sp>
        <p:nvSpPr>
          <p:cNvPr id="15" name="Freeform: Shape 14">
            <a:extLst>
              <a:ext uri="{FF2B5EF4-FFF2-40B4-BE49-F238E27FC236}">
                <a16:creationId xmlns:a16="http://schemas.microsoft.com/office/drawing/2014/main" id="{7D746431-6EC4-4424-8CAF-EAC1E7908716}"/>
              </a:ext>
            </a:extLst>
          </p:cNvPr>
          <p:cNvSpPr/>
          <p:nvPr/>
        </p:nvSpPr>
        <p:spPr>
          <a:xfrm>
            <a:off x="6295816" y="4744910"/>
            <a:ext cx="2779234" cy="1616836"/>
          </a:xfrm>
          <a:custGeom>
            <a:avLst/>
            <a:gdLst>
              <a:gd name="connsiteX0" fmla="*/ 0 w 2377347"/>
              <a:gd name="connsiteY0" fmla="*/ 0 h 1188673"/>
              <a:gd name="connsiteX1" fmla="*/ 2377347 w 2377347"/>
              <a:gd name="connsiteY1" fmla="*/ 0 h 1188673"/>
              <a:gd name="connsiteX2" fmla="*/ 2377347 w 2377347"/>
              <a:gd name="connsiteY2" fmla="*/ 1188673 h 1188673"/>
              <a:gd name="connsiteX3" fmla="*/ 0 w 2377347"/>
              <a:gd name="connsiteY3" fmla="*/ 1188673 h 1188673"/>
              <a:gd name="connsiteX4" fmla="*/ 0 w 2377347"/>
              <a:gd name="connsiteY4" fmla="*/ 0 h 1188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7347" h="1188673">
                <a:moveTo>
                  <a:pt x="0" y="0"/>
                </a:moveTo>
                <a:lnTo>
                  <a:pt x="2377347" y="0"/>
                </a:lnTo>
                <a:lnTo>
                  <a:pt x="2377347" y="1188673"/>
                </a:lnTo>
                <a:lnTo>
                  <a:pt x="0" y="1188673"/>
                </a:lnTo>
                <a:lnTo>
                  <a:pt x="0" y="0"/>
                </a:lnTo>
                <a:close/>
              </a:path>
            </a:pathLst>
          </a:cu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algn="ctr">
              <a:spcBef>
                <a:spcPts val="1200"/>
              </a:spcBef>
            </a:pPr>
            <a:r>
              <a:rPr lang="en-US" sz="2000" dirty="0">
                <a:solidFill>
                  <a:schemeClr val="tx1"/>
                </a:solidFill>
              </a:rPr>
              <a:t>Remember the shared key for the Azure connection (next step)</a:t>
            </a:r>
          </a:p>
        </p:txBody>
      </p:sp>
      <p:sp>
        <p:nvSpPr>
          <p:cNvPr id="16" name="Freeform: Shape 15">
            <a:extLst>
              <a:ext uri="{FF2B5EF4-FFF2-40B4-BE49-F238E27FC236}">
                <a16:creationId xmlns:a16="http://schemas.microsoft.com/office/drawing/2014/main" id="{01F6DD7F-2DDF-461A-8781-A20678CBA6A7}"/>
              </a:ext>
            </a:extLst>
          </p:cNvPr>
          <p:cNvSpPr/>
          <p:nvPr/>
        </p:nvSpPr>
        <p:spPr>
          <a:xfrm>
            <a:off x="9230204" y="4744910"/>
            <a:ext cx="2779234" cy="1616836"/>
          </a:xfrm>
          <a:custGeom>
            <a:avLst/>
            <a:gdLst>
              <a:gd name="connsiteX0" fmla="*/ 0 w 2377347"/>
              <a:gd name="connsiteY0" fmla="*/ 0 h 1188673"/>
              <a:gd name="connsiteX1" fmla="*/ 2377347 w 2377347"/>
              <a:gd name="connsiteY1" fmla="*/ 0 h 1188673"/>
              <a:gd name="connsiteX2" fmla="*/ 2377347 w 2377347"/>
              <a:gd name="connsiteY2" fmla="*/ 1188673 h 1188673"/>
              <a:gd name="connsiteX3" fmla="*/ 0 w 2377347"/>
              <a:gd name="connsiteY3" fmla="*/ 1188673 h 1188673"/>
              <a:gd name="connsiteX4" fmla="*/ 0 w 2377347"/>
              <a:gd name="connsiteY4" fmla="*/ 0 h 1188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7347" h="1188673">
                <a:moveTo>
                  <a:pt x="0" y="0"/>
                </a:moveTo>
                <a:lnTo>
                  <a:pt x="2377347" y="0"/>
                </a:lnTo>
                <a:lnTo>
                  <a:pt x="2377347" y="1188673"/>
                </a:lnTo>
                <a:lnTo>
                  <a:pt x="0" y="1188673"/>
                </a:lnTo>
                <a:lnTo>
                  <a:pt x="0" y="0"/>
                </a:lnTo>
                <a:close/>
              </a:path>
            </a:pathLst>
          </a:cu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algn="ctr">
              <a:spcBef>
                <a:spcPts val="1200"/>
              </a:spcBef>
            </a:pPr>
            <a:r>
              <a:rPr lang="en-US" sz="2000" dirty="0">
                <a:solidFill>
                  <a:schemeClr val="tx1"/>
                </a:solidFill>
              </a:rPr>
              <a:t>Specify the </a:t>
            </a:r>
            <a:br>
              <a:rPr lang="en-US" sz="2000" dirty="0">
                <a:solidFill>
                  <a:schemeClr val="tx1"/>
                </a:solidFill>
              </a:rPr>
            </a:br>
            <a:r>
              <a:rPr lang="en-US" sz="2000" dirty="0">
                <a:solidFill>
                  <a:schemeClr val="tx1"/>
                </a:solidFill>
              </a:rPr>
              <a:t>public IP address </a:t>
            </a:r>
            <a:br>
              <a:rPr lang="en-US" sz="2000" dirty="0">
                <a:solidFill>
                  <a:schemeClr val="tx1"/>
                </a:solidFill>
              </a:rPr>
            </a:br>
            <a:r>
              <a:rPr lang="en-US" sz="2000" dirty="0">
                <a:solidFill>
                  <a:schemeClr val="tx1"/>
                </a:solidFill>
              </a:rPr>
              <a:t>(previous step)</a:t>
            </a:r>
          </a:p>
        </p:txBody>
      </p:sp>
    </p:spTree>
    <p:extLst>
      <p:ext uri="{BB962C8B-B14F-4D97-AF65-F5344CB8AC3E}">
        <p14:creationId xmlns:p14="http://schemas.microsoft.com/office/powerpoint/2010/main" val="7324226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Create the VPN Connection</a:t>
            </a:r>
          </a:p>
        </p:txBody>
      </p:sp>
      <p:sp>
        <p:nvSpPr>
          <p:cNvPr id="16" name="Rectangle 15">
            <a:extLst>
              <a:ext uri="{FF2B5EF4-FFF2-40B4-BE49-F238E27FC236}">
                <a16:creationId xmlns:a16="http://schemas.microsoft.com/office/drawing/2014/main" id="{2E5C44F0-B819-474A-A9DF-A4410BE91B02}"/>
              </a:ext>
            </a:extLst>
          </p:cNvPr>
          <p:cNvSpPr/>
          <p:nvPr/>
        </p:nvSpPr>
        <p:spPr>
          <a:xfrm>
            <a:off x="427037" y="1192212"/>
            <a:ext cx="5345113" cy="1308408"/>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a:spcBef>
                <a:spcPts val="1200"/>
              </a:spcBef>
            </a:pPr>
            <a:r>
              <a:rPr lang="en-US" sz="2000" dirty="0">
                <a:solidFill>
                  <a:schemeClr val="tx1"/>
                </a:solidFill>
              </a:rPr>
              <a:t>Once your VPN gateways is created and the on-premises device is configured, create a connection object</a:t>
            </a:r>
          </a:p>
        </p:txBody>
      </p:sp>
      <p:sp>
        <p:nvSpPr>
          <p:cNvPr id="18" name="Rectangle 17">
            <a:extLst>
              <a:ext uri="{FF2B5EF4-FFF2-40B4-BE49-F238E27FC236}">
                <a16:creationId xmlns:a16="http://schemas.microsoft.com/office/drawing/2014/main" id="{F1980EC5-B1A7-48B7-8C02-3FFB38F4DE98}"/>
              </a:ext>
            </a:extLst>
          </p:cNvPr>
          <p:cNvSpPr/>
          <p:nvPr/>
        </p:nvSpPr>
        <p:spPr>
          <a:xfrm>
            <a:off x="427037" y="2655079"/>
            <a:ext cx="5345113" cy="1106552"/>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a:spcBef>
                <a:spcPts val="1200"/>
              </a:spcBef>
            </a:pPr>
            <a:r>
              <a:rPr lang="en-US" sz="2000" dirty="0">
                <a:solidFill>
                  <a:schemeClr val="tx1"/>
                </a:solidFill>
              </a:rPr>
              <a:t>Configure a name for the connection and specify the type as Site-to-site (IPsec)</a:t>
            </a:r>
          </a:p>
        </p:txBody>
      </p:sp>
      <p:sp>
        <p:nvSpPr>
          <p:cNvPr id="19" name="Rectangle 18">
            <a:extLst>
              <a:ext uri="{FF2B5EF4-FFF2-40B4-BE49-F238E27FC236}">
                <a16:creationId xmlns:a16="http://schemas.microsoft.com/office/drawing/2014/main" id="{6ACD3C46-690C-4EF3-9BB6-E6E50C33E8F3}"/>
              </a:ext>
            </a:extLst>
          </p:cNvPr>
          <p:cNvSpPr/>
          <p:nvPr/>
        </p:nvSpPr>
        <p:spPr>
          <a:xfrm>
            <a:off x="427037" y="3916090"/>
            <a:ext cx="5345113" cy="1106552"/>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a:spcBef>
                <a:spcPts val="1200"/>
              </a:spcBef>
            </a:pPr>
            <a:r>
              <a:rPr lang="en-US" sz="2000" dirty="0">
                <a:solidFill>
                  <a:schemeClr val="tx1"/>
                </a:solidFill>
              </a:rPr>
              <a:t>Select the VPN gateway and the Local Network Gateway</a:t>
            </a:r>
          </a:p>
        </p:txBody>
      </p:sp>
      <p:sp>
        <p:nvSpPr>
          <p:cNvPr id="20" name="Rectangle 19">
            <a:extLst>
              <a:ext uri="{FF2B5EF4-FFF2-40B4-BE49-F238E27FC236}">
                <a16:creationId xmlns:a16="http://schemas.microsoft.com/office/drawing/2014/main" id="{BD8056D9-1F6D-4381-935D-E24AB0D45C99}"/>
              </a:ext>
            </a:extLst>
          </p:cNvPr>
          <p:cNvSpPr/>
          <p:nvPr/>
        </p:nvSpPr>
        <p:spPr>
          <a:xfrm>
            <a:off x="427037" y="5177100"/>
            <a:ext cx="5345113" cy="796662"/>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a:spcBef>
                <a:spcPts val="1200"/>
              </a:spcBef>
            </a:pPr>
            <a:r>
              <a:rPr lang="en-US" sz="2000" dirty="0">
                <a:solidFill>
                  <a:schemeClr val="tx1"/>
                </a:solidFill>
              </a:rPr>
              <a:t>Enter the Shared key for the connection </a:t>
            </a:r>
          </a:p>
        </p:txBody>
      </p:sp>
      <p:sp>
        <p:nvSpPr>
          <p:cNvPr id="21" name="Rectangle 20">
            <a:extLst>
              <a:ext uri="{FF2B5EF4-FFF2-40B4-BE49-F238E27FC236}">
                <a16:creationId xmlns:a16="http://schemas.microsoft.com/office/drawing/2014/main" id="{FD21CC35-CB08-4CD8-8FA6-B9715C995AAD}"/>
              </a:ext>
              <a:ext uri="{C183D7F6-B498-43B3-948B-1728B52AA6E4}">
                <adec:decorative xmlns:adec="http://schemas.microsoft.com/office/drawing/2017/decorative" val="1"/>
              </a:ext>
            </a:extLst>
          </p:cNvPr>
          <p:cNvSpPr/>
          <p:nvPr/>
        </p:nvSpPr>
        <p:spPr bwMode="auto">
          <a:xfrm>
            <a:off x="5927598" y="1192213"/>
            <a:ext cx="6081839" cy="4781550"/>
          </a:xfrm>
          <a:prstGeom prst="rect">
            <a:avLst/>
          </a:prstGeom>
          <a:noFill/>
          <a:ln w="19050">
            <a:solidFill>
              <a:schemeClr val="bg1">
                <a:lumMod val="9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dirty="0">
              <a:gradFill>
                <a:gsLst>
                  <a:gs pos="0">
                    <a:srgbClr val="FFFFFF"/>
                  </a:gs>
                  <a:gs pos="100000">
                    <a:srgbClr val="FFFFFF"/>
                  </a:gs>
                </a:gsLst>
                <a:lin ang="5400000" scaled="0"/>
              </a:gradFill>
              <a:cs typeface="Segoe UI" pitchFamily="34" charset="0"/>
            </a:endParaRPr>
          </a:p>
        </p:txBody>
      </p:sp>
      <p:pic>
        <p:nvPicPr>
          <p:cNvPr id="2" name="Picture 3" descr="A screenshot of the Add connection blade specifying a name of the connection, the connection type, the vpn gateway, the local network gateway, and the shared key">
            <a:extLst>
              <a:ext uri="{FF2B5EF4-FFF2-40B4-BE49-F238E27FC236}">
                <a16:creationId xmlns:a16="http://schemas.microsoft.com/office/drawing/2014/main" id="{06389EC4-AF76-4FF8-90DE-A68761E71E07}"/>
              </a:ext>
            </a:extLst>
          </p:cNvPr>
          <p:cNvPicPr>
            <a:picLocks noChangeAspect="1"/>
          </p:cNvPicPr>
          <p:nvPr/>
        </p:nvPicPr>
        <p:blipFill>
          <a:blip r:embed="rId3"/>
          <a:stretch>
            <a:fillRect/>
          </a:stretch>
        </p:blipFill>
        <p:spPr>
          <a:xfrm>
            <a:off x="6046188" y="2006601"/>
            <a:ext cx="5844658" cy="3510060"/>
          </a:xfrm>
          <a:prstGeom prst="rect">
            <a:avLst/>
          </a:prstGeom>
        </p:spPr>
      </p:pic>
    </p:spTree>
    <p:extLst>
      <p:ext uri="{BB962C8B-B14F-4D97-AF65-F5344CB8AC3E}">
        <p14:creationId xmlns:p14="http://schemas.microsoft.com/office/powerpoint/2010/main" val="28491242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CFC1D9-0D7A-45AA-970C-9F3EAE7F5CF4}"/>
              </a:ext>
            </a:extLst>
          </p:cNvPr>
          <p:cNvSpPr>
            <a:spLocks noGrp="1"/>
          </p:cNvSpPr>
          <p:nvPr>
            <p:ph type="title"/>
          </p:nvPr>
        </p:nvSpPr>
        <p:spPr/>
        <p:txBody>
          <a:bodyPr/>
          <a:lstStyle/>
          <a:p>
            <a:r>
              <a:rPr lang="en-US" dirty="0"/>
              <a:t>Determine High Availability Scenarios</a:t>
            </a:r>
          </a:p>
        </p:txBody>
      </p:sp>
      <p:sp>
        <p:nvSpPr>
          <p:cNvPr id="10" name="Rectangle 9">
            <a:extLst>
              <a:ext uri="{FF2B5EF4-FFF2-40B4-BE49-F238E27FC236}">
                <a16:creationId xmlns:a16="http://schemas.microsoft.com/office/drawing/2014/main" id="{3194F236-1BB3-4586-B321-CF7101B8FBBA}"/>
              </a:ext>
              <a:ext uri="{C183D7F6-B498-43B3-948B-1728B52AA6E4}">
                <adec:decorative xmlns:adec="http://schemas.microsoft.com/office/drawing/2017/decorative" val="1"/>
              </a:ext>
            </a:extLst>
          </p:cNvPr>
          <p:cNvSpPr/>
          <p:nvPr/>
        </p:nvSpPr>
        <p:spPr bwMode="auto">
          <a:xfrm>
            <a:off x="427038" y="1192213"/>
            <a:ext cx="11582400" cy="4280170"/>
          </a:xfrm>
          <a:prstGeom prst="rect">
            <a:avLst/>
          </a:prstGeom>
          <a:noFill/>
          <a:ln w="19050">
            <a:solidFill>
              <a:schemeClr val="bg1">
                <a:lumMod val="9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dirty="0">
              <a:gradFill>
                <a:gsLst>
                  <a:gs pos="0">
                    <a:srgbClr val="FFFFFF"/>
                  </a:gs>
                  <a:gs pos="100000">
                    <a:srgbClr val="FFFFFF"/>
                  </a:gs>
                </a:gsLst>
                <a:lin ang="5400000" scaled="0"/>
              </a:gradFill>
              <a:ea typeface="Segoe UI" pitchFamily="34" charset="0"/>
              <a:cs typeface="Segoe UI" pitchFamily="34" charset="0"/>
            </a:endParaRPr>
          </a:p>
        </p:txBody>
      </p:sp>
      <p:sp>
        <p:nvSpPr>
          <p:cNvPr id="19" name="TextBox 18">
            <a:extLst>
              <a:ext uri="{FF2B5EF4-FFF2-40B4-BE49-F238E27FC236}">
                <a16:creationId xmlns:a16="http://schemas.microsoft.com/office/drawing/2014/main" id="{4CBB029C-E033-461A-8CD6-6C88BA798C26}"/>
              </a:ext>
            </a:extLst>
          </p:cNvPr>
          <p:cNvSpPr txBox="1"/>
          <p:nvPr/>
        </p:nvSpPr>
        <p:spPr>
          <a:xfrm>
            <a:off x="1951366" y="1319087"/>
            <a:ext cx="2809680" cy="307777"/>
          </a:xfrm>
          <a:prstGeom prst="rect">
            <a:avLst/>
          </a:prstGeom>
          <a:noFill/>
        </p:spPr>
        <p:txBody>
          <a:bodyPr wrap="square" lIns="0" tIns="0" rIns="0" bIns="0" rtlCol="0">
            <a:spAutoFit/>
          </a:bodyPr>
          <a:lstStyle/>
          <a:p>
            <a:pPr algn="l"/>
            <a:r>
              <a:rPr lang="en-US" sz="2000" dirty="0">
                <a:solidFill>
                  <a:schemeClr val="tx2">
                    <a:lumMod val="50000"/>
                  </a:schemeClr>
                </a:solidFill>
                <a:latin typeface="+mj-lt"/>
              </a:rPr>
              <a:t>Active/standby (default)</a:t>
            </a:r>
          </a:p>
        </p:txBody>
      </p:sp>
      <p:pic>
        <p:nvPicPr>
          <p:cNvPr id="21" name="Picture 20" descr="Diagram showing an active and standby VPN Gateway. The active gateway is connected to an on-premises VPN ">
            <a:extLst>
              <a:ext uri="{FF2B5EF4-FFF2-40B4-BE49-F238E27FC236}">
                <a16:creationId xmlns:a16="http://schemas.microsoft.com/office/drawing/2014/main" id="{45A2B6D8-78FF-4427-8C77-CCBA2475902F}"/>
              </a:ext>
            </a:extLst>
          </p:cNvPr>
          <p:cNvPicPr>
            <a:picLocks noChangeAspect="1"/>
          </p:cNvPicPr>
          <p:nvPr/>
        </p:nvPicPr>
        <p:blipFill>
          <a:blip r:embed="rId3"/>
          <a:stretch>
            <a:fillRect/>
          </a:stretch>
        </p:blipFill>
        <p:spPr>
          <a:xfrm>
            <a:off x="714006" y="1753209"/>
            <a:ext cx="4618947" cy="3498308"/>
          </a:xfrm>
          <a:prstGeom prst="rect">
            <a:avLst/>
          </a:prstGeom>
        </p:spPr>
      </p:pic>
      <p:sp>
        <p:nvSpPr>
          <p:cNvPr id="26" name="Arrow: Right 25" descr="Arrow pointing to the right">
            <a:extLst>
              <a:ext uri="{FF2B5EF4-FFF2-40B4-BE49-F238E27FC236}">
                <a16:creationId xmlns:a16="http://schemas.microsoft.com/office/drawing/2014/main" id="{7DE5FF75-E188-4DAD-8D8D-500BFEA1E4C6}"/>
              </a:ext>
              <a:ext uri="{C183D7F6-B498-43B3-948B-1728B52AA6E4}">
                <adec:decorative xmlns:adec="http://schemas.microsoft.com/office/drawing/2017/decorative" val="0"/>
              </a:ext>
            </a:extLst>
          </p:cNvPr>
          <p:cNvSpPr/>
          <p:nvPr/>
        </p:nvSpPr>
        <p:spPr bwMode="auto">
          <a:xfrm>
            <a:off x="5859190" y="3199329"/>
            <a:ext cx="871810" cy="595866"/>
          </a:xfrm>
          <a:prstGeom prst="rightArrow">
            <a:avLst>
              <a:gd name="adj1" fmla="val 46669"/>
              <a:gd name="adj2" fmla="val 60824"/>
            </a:avLst>
          </a:prstGeom>
          <a:solidFill>
            <a:schemeClr val="bg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defTabSz="951028" fontAlgn="base">
              <a:spcBef>
                <a:spcPct val="0"/>
              </a:spcBef>
              <a:spcAft>
                <a:spcPct val="0"/>
              </a:spcAft>
            </a:pPr>
            <a:endParaRPr lang="en-US" sz="2040" dirty="0">
              <a:gradFill>
                <a:gsLst>
                  <a:gs pos="0">
                    <a:srgbClr val="FFFFFF"/>
                  </a:gs>
                  <a:gs pos="100000">
                    <a:srgbClr val="FFFFFF"/>
                  </a:gs>
                </a:gsLst>
                <a:lin ang="5400000" scaled="0"/>
              </a:gradFill>
              <a:ea typeface="Segoe UI" pitchFamily="34" charset="0"/>
              <a:cs typeface="Segoe UI" pitchFamily="34" charset="0"/>
            </a:endParaRPr>
          </a:p>
        </p:txBody>
      </p:sp>
      <p:sp>
        <p:nvSpPr>
          <p:cNvPr id="18" name="TextBox 17">
            <a:extLst>
              <a:ext uri="{FF2B5EF4-FFF2-40B4-BE49-F238E27FC236}">
                <a16:creationId xmlns:a16="http://schemas.microsoft.com/office/drawing/2014/main" id="{78FA430B-8A5E-4E3D-9269-A05ED92776B8}"/>
              </a:ext>
            </a:extLst>
          </p:cNvPr>
          <p:cNvSpPr txBox="1"/>
          <p:nvPr/>
        </p:nvSpPr>
        <p:spPr>
          <a:xfrm>
            <a:off x="8753651" y="1319087"/>
            <a:ext cx="1501245" cy="307777"/>
          </a:xfrm>
          <a:prstGeom prst="rect">
            <a:avLst/>
          </a:prstGeom>
          <a:noFill/>
        </p:spPr>
        <p:txBody>
          <a:bodyPr wrap="square" lIns="0" tIns="0" rIns="0" bIns="0" rtlCol="0">
            <a:spAutoFit/>
          </a:bodyPr>
          <a:lstStyle/>
          <a:p>
            <a:r>
              <a:rPr lang="en-US" sz="2000" dirty="0">
                <a:solidFill>
                  <a:schemeClr val="tx2">
                    <a:lumMod val="50000"/>
                  </a:schemeClr>
                </a:solidFill>
                <a:latin typeface="+mj-lt"/>
              </a:rPr>
              <a:t>Active/active</a:t>
            </a:r>
          </a:p>
        </p:txBody>
      </p:sp>
      <p:pic>
        <p:nvPicPr>
          <p:cNvPr id="22" name="Picture 21" descr="Diagram showing two active VPN Gateways connecting through multiple paths to two on-premises VPN gateways ">
            <a:extLst>
              <a:ext uri="{FF2B5EF4-FFF2-40B4-BE49-F238E27FC236}">
                <a16:creationId xmlns:a16="http://schemas.microsoft.com/office/drawing/2014/main" id="{FC85C91A-968A-49F4-98FD-99FD503A62D4}"/>
              </a:ext>
            </a:extLst>
          </p:cNvPr>
          <p:cNvPicPr>
            <a:picLocks noChangeAspect="1"/>
          </p:cNvPicPr>
          <p:nvPr/>
        </p:nvPicPr>
        <p:blipFill>
          <a:blip r:embed="rId4"/>
          <a:stretch>
            <a:fillRect/>
          </a:stretch>
        </p:blipFill>
        <p:spPr>
          <a:xfrm>
            <a:off x="7313618" y="1758453"/>
            <a:ext cx="4474117" cy="3487819"/>
          </a:xfrm>
          <a:prstGeom prst="rect">
            <a:avLst/>
          </a:prstGeom>
        </p:spPr>
      </p:pic>
      <p:sp>
        <p:nvSpPr>
          <p:cNvPr id="11" name="Freeform: Shape 10">
            <a:extLst>
              <a:ext uri="{FF2B5EF4-FFF2-40B4-BE49-F238E27FC236}">
                <a16:creationId xmlns:a16="http://schemas.microsoft.com/office/drawing/2014/main" id="{38E1F9F0-061D-488E-80A0-62BB2A8864D0}"/>
              </a:ext>
            </a:extLst>
          </p:cNvPr>
          <p:cNvSpPr/>
          <p:nvPr/>
        </p:nvSpPr>
        <p:spPr>
          <a:xfrm>
            <a:off x="427038" y="5598728"/>
            <a:ext cx="5714343" cy="763018"/>
          </a:xfrm>
          <a:custGeom>
            <a:avLst/>
            <a:gdLst>
              <a:gd name="connsiteX0" fmla="*/ 0 w 2377347"/>
              <a:gd name="connsiteY0" fmla="*/ 0 h 1188673"/>
              <a:gd name="connsiteX1" fmla="*/ 2377347 w 2377347"/>
              <a:gd name="connsiteY1" fmla="*/ 0 h 1188673"/>
              <a:gd name="connsiteX2" fmla="*/ 2377347 w 2377347"/>
              <a:gd name="connsiteY2" fmla="*/ 1188673 h 1188673"/>
              <a:gd name="connsiteX3" fmla="*/ 0 w 2377347"/>
              <a:gd name="connsiteY3" fmla="*/ 1188673 h 1188673"/>
              <a:gd name="connsiteX4" fmla="*/ 0 w 2377347"/>
              <a:gd name="connsiteY4" fmla="*/ 0 h 1188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7347" h="1188673">
                <a:moveTo>
                  <a:pt x="0" y="0"/>
                </a:moveTo>
                <a:lnTo>
                  <a:pt x="2377347" y="0"/>
                </a:lnTo>
                <a:lnTo>
                  <a:pt x="2377347" y="1188673"/>
                </a:lnTo>
                <a:lnTo>
                  <a:pt x="0" y="1188673"/>
                </a:lnTo>
                <a:lnTo>
                  <a:pt x="0" y="0"/>
                </a:lnTo>
                <a:close/>
              </a:path>
            </a:pathLst>
          </a:cu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algn="ctr">
              <a:spcBef>
                <a:spcPts val="1200"/>
              </a:spcBef>
            </a:pPr>
            <a:r>
              <a:rPr lang="en-US" sz="2200" dirty="0">
                <a:solidFill>
                  <a:schemeClr val="tx1"/>
                </a:solidFill>
              </a:rPr>
              <a:t>VPN gateways are deployed</a:t>
            </a:r>
            <a:br>
              <a:rPr lang="en-US" sz="2200" dirty="0">
                <a:solidFill>
                  <a:schemeClr val="tx1"/>
                </a:solidFill>
              </a:rPr>
            </a:br>
            <a:r>
              <a:rPr lang="en-US" sz="2200" dirty="0">
                <a:solidFill>
                  <a:schemeClr val="tx1"/>
                </a:solidFill>
              </a:rPr>
              <a:t>as two instances </a:t>
            </a:r>
          </a:p>
        </p:txBody>
      </p:sp>
      <p:sp>
        <p:nvSpPr>
          <p:cNvPr id="12" name="Freeform: Shape 11">
            <a:extLst>
              <a:ext uri="{FF2B5EF4-FFF2-40B4-BE49-F238E27FC236}">
                <a16:creationId xmlns:a16="http://schemas.microsoft.com/office/drawing/2014/main" id="{732E3C74-A087-4E96-9A1D-133005C251EC}"/>
              </a:ext>
            </a:extLst>
          </p:cNvPr>
          <p:cNvSpPr/>
          <p:nvPr/>
        </p:nvSpPr>
        <p:spPr>
          <a:xfrm>
            <a:off x="6295095" y="5598728"/>
            <a:ext cx="5714343" cy="763018"/>
          </a:xfrm>
          <a:custGeom>
            <a:avLst/>
            <a:gdLst>
              <a:gd name="connsiteX0" fmla="*/ 0 w 2377347"/>
              <a:gd name="connsiteY0" fmla="*/ 0 h 1188673"/>
              <a:gd name="connsiteX1" fmla="*/ 2377347 w 2377347"/>
              <a:gd name="connsiteY1" fmla="*/ 0 h 1188673"/>
              <a:gd name="connsiteX2" fmla="*/ 2377347 w 2377347"/>
              <a:gd name="connsiteY2" fmla="*/ 1188673 h 1188673"/>
              <a:gd name="connsiteX3" fmla="*/ 0 w 2377347"/>
              <a:gd name="connsiteY3" fmla="*/ 1188673 h 1188673"/>
              <a:gd name="connsiteX4" fmla="*/ 0 w 2377347"/>
              <a:gd name="connsiteY4" fmla="*/ 0 h 1188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7347" h="1188673">
                <a:moveTo>
                  <a:pt x="0" y="0"/>
                </a:moveTo>
                <a:lnTo>
                  <a:pt x="2377347" y="0"/>
                </a:lnTo>
                <a:lnTo>
                  <a:pt x="2377347" y="1188673"/>
                </a:lnTo>
                <a:lnTo>
                  <a:pt x="0" y="1188673"/>
                </a:lnTo>
                <a:lnTo>
                  <a:pt x="0" y="0"/>
                </a:lnTo>
                <a:close/>
              </a:path>
            </a:pathLst>
          </a:cu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algn="ctr">
              <a:spcBef>
                <a:spcPts val="1200"/>
              </a:spcBef>
            </a:pPr>
            <a:r>
              <a:rPr lang="en-US" sz="2200" dirty="0">
                <a:solidFill>
                  <a:schemeClr val="tx1"/>
                </a:solidFill>
              </a:rPr>
              <a:t>Enable </a:t>
            </a:r>
            <a:r>
              <a:rPr lang="en-US" sz="2200" dirty="0">
                <a:solidFill>
                  <a:schemeClr val="tx1"/>
                </a:solidFill>
                <a:latin typeface="+mj-lt"/>
              </a:rPr>
              <a:t>active/active mode </a:t>
            </a:r>
            <a:r>
              <a:rPr lang="en-US" sz="2200" dirty="0">
                <a:solidFill>
                  <a:schemeClr val="tx1"/>
                </a:solidFill>
              </a:rPr>
              <a:t>for</a:t>
            </a:r>
            <a:br>
              <a:rPr lang="en-US" sz="2200" dirty="0">
                <a:solidFill>
                  <a:schemeClr val="tx1"/>
                </a:solidFill>
              </a:rPr>
            </a:br>
            <a:r>
              <a:rPr lang="en-US" sz="2200" dirty="0">
                <a:solidFill>
                  <a:schemeClr val="tx1"/>
                </a:solidFill>
              </a:rPr>
              <a:t>higher availability</a:t>
            </a:r>
          </a:p>
        </p:txBody>
      </p:sp>
    </p:spTree>
    <p:extLst>
      <p:ext uri="{BB962C8B-B14F-4D97-AF65-F5344CB8AC3E}">
        <p14:creationId xmlns:p14="http://schemas.microsoft.com/office/powerpoint/2010/main" val="3025867368"/>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31DCB-EACE-415F-83EC-0934277E2AB6}"/>
              </a:ext>
            </a:extLst>
          </p:cNvPr>
          <p:cNvSpPr>
            <a:spLocks noGrp="1"/>
          </p:cNvSpPr>
          <p:nvPr>
            <p:ph type="title"/>
          </p:nvPr>
        </p:nvSpPr>
        <p:spPr/>
        <p:txBody>
          <a:bodyPr/>
          <a:lstStyle/>
          <a:p>
            <a:r>
              <a:rPr lang="en-US" dirty="0"/>
              <a:t>Demonstration – VPN gateways</a:t>
            </a:r>
          </a:p>
        </p:txBody>
      </p:sp>
      <p:pic>
        <p:nvPicPr>
          <p:cNvPr id="44" name="Picture 43" descr="Icon of a magnifying glass with a arrow pointing forward">
            <a:extLst>
              <a:ext uri="{FF2B5EF4-FFF2-40B4-BE49-F238E27FC236}">
                <a16:creationId xmlns:a16="http://schemas.microsoft.com/office/drawing/2014/main" id="{B60A4740-EC33-4077-B6FE-522E2D630568}"/>
              </a:ext>
            </a:extLst>
          </p:cNvPr>
          <p:cNvPicPr>
            <a:picLocks noChangeAspect="1"/>
          </p:cNvPicPr>
          <p:nvPr/>
        </p:nvPicPr>
        <p:blipFill>
          <a:blip r:embed="rId3"/>
          <a:stretch>
            <a:fillRect/>
          </a:stretch>
        </p:blipFill>
        <p:spPr>
          <a:xfrm>
            <a:off x="465138" y="1389062"/>
            <a:ext cx="1046988" cy="1046988"/>
          </a:xfrm>
          <a:prstGeom prst="rect">
            <a:avLst/>
          </a:prstGeom>
        </p:spPr>
      </p:pic>
      <p:sp>
        <p:nvSpPr>
          <p:cNvPr id="63" name="Rectangle 62">
            <a:extLst>
              <a:ext uri="{FF2B5EF4-FFF2-40B4-BE49-F238E27FC236}">
                <a16:creationId xmlns:a16="http://schemas.microsoft.com/office/drawing/2014/main" id="{01B09ADC-96C0-4985-8BEA-AD1A52FA74CB}"/>
              </a:ext>
            </a:extLst>
          </p:cNvPr>
          <p:cNvSpPr/>
          <p:nvPr/>
        </p:nvSpPr>
        <p:spPr bwMode="auto">
          <a:xfrm>
            <a:off x="1701799" y="1727128"/>
            <a:ext cx="10198101" cy="36933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spcBef>
                <a:spcPts val="600"/>
              </a:spcBef>
            </a:pPr>
            <a:r>
              <a:rPr lang="en-US" sz="2400" dirty="0">
                <a:solidFill>
                  <a:schemeClr val="tx1"/>
                </a:solidFill>
              </a:rPr>
              <a:t>Explore the Gateway subnet blade</a:t>
            </a:r>
          </a:p>
        </p:txBody>
      </p:sp>
      <p:cxnSp>
        <p:nvCxnSpPr>
          <p:cNvPr id="73" name="Straight Connector 72">
            <a:extLst>
              <a:ext uri="{FF2B5EF4-FFF2-40B4-BE49-F238E27FC236}">
                <a16:creationId xmlns:a16="http://schemas.microsoft.com/office/drawing/2014/main" id="{BAB1E212-BC14-4D37-B1FA-8B09B9FBCF33}"/>
              </a:ext>
              <a:ext uri="{C183D7F6-B498-43B3-948B-1728B52AA6E4}">
                <adec:decorative xmlns:adec="http://schemas.microsoft.com/office/drawing/2017/decorative" val="1"/>
              </a:ext>
            </a:extLst>
          </p:cNvPr>
          <p:cNvCxnSpPr>
            <a:cxnSpLocks/>
          </p:cNvCxnSpPr>
          <p:nvPr/>
        </p:nvCxnSpPr>
        <p:spPr>
          <a:xfrm>
            <a:off x="1701799" y="2545365"/>
            <a:ext cx="1025398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87" name="Picture 86" descr="Icon of a magnifying glass with circles in hierarchical order">
            <a:extLst>
              <a:ext uri="{FF2B5EF4-FFF2-40B4-BE49-F238E27FC236}">
                <a16:creationId xmlns:a16="http://schemas.microsoft.com/office/drawing/2014/main" id="{6BEA67CE-81C1-49F0-B5FF-CA229CC92615}"/>
              </a:ext>
            </a:extLst>
          </p:cNvPr>
          <p:cNvPicPr>
            <a:picLocks noChangeAspect="1"/>
          </p:cNvPicPr>
          <p:nvPr/>
        </p:nvPicPr>
        <p:blipFill>
          <a:blip r:embed="rId4"/>
          <a:stretch>
            <a:fillRect/>
          </a:stretch>
        </p:blipFill>
        <p:spPr>
          <a:xfrm>
            <a:off x="465138" y="2656204"/>
            <a:ext cx="1046988" cy="1046988"/>
          </a:xfrm>
          <a:prstGeom prst="rect">
            <a:avLst/>
          </a:prstGeom>
        </p:spPr>
      </p:pic>
      <p:sp>
        <p:nvSpPr>
          <p:cNvPr id="90" name="Rectangle 89">
            <a:extLst>
              <a:ext uri="{FF2B5EF4-FFF2-40B4-BE49-F238E27FC236}">
                <a16:creationId xmlns:a16="http://schemas.microsoft.com/office/drawing/2014/main" id="{136A63B6-FE69-4A6F-BADB-3790DC088189}"/>
              </a:ext>
            </a:extLst>
          </p:cNvPr>
          <p:cNvSpPr/>
          <p:nvPr/>
        </p:nvSpPr>
        <p:spPr bwMode="auto">
          <a:xfrm>
            <a:off x="1701799" y="2994270"/>
            <a:ext cx="10198101" cy="36933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spcBef>
                <a:spcPts val="600"/>
              </a:spcBef>
            </a:pPr>
            <a:r>
              <a:rPr lang="en-US" sz="2400" dirty="0">
                <a:solidFill>
                  <a:schemeClr val="tx1"/>
                </a:solidFill>
              </a:rPr>
              <a:t>Explore the Connected Devices blade</a:t>
            </a:r>
          </a:p>
        </p:txBody>
      </p:sp>
      <p:cxnSp>
        <p:nvCxnSpPr>
          <p:cNvPr id="97" name="Straight Connector 96">
            <a:extLst>
              <a:ext uri="{FF2B5EF4-FFF2-40B4-BE49-F238E27FC236}">
                <a16:creationId xmlns:a16="http://schemas.microsoft.com/office/drawing/2014/main" id="{613BA471-060D-486A-A664-FA2E66A02805}"/>
              </a:ext>
              <a:ext uri="{C183D7F6-B498-43B3-948B-1728B52AA6E4}">
                <adec:decorative xmlns:adec="http://schemas.microsoft.com/office/drawing/2017/decorative" val="1"/>
              </a:ext>
            </a:extLst>
          </p:cNvPr>
          <p:cNvCxnSpPr>
            <a:cxnSpLocks/>
          </p:cNvCxnSpPr>
          <p:nvPr/>
        </p:nvCxnSpPr>
        <p:spPr>
          <a:xfrm>
            <a:off x="1701799" y="3812507"/>
            <a:ext cx="1025398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06" name="Picture 105" descr="Icon of a magnifying glass and two people">
            <a:extLst>
              <a:ext uri="{FF2B5EF4-FFF2-40B4-BE49-F238E27FC236}">
                <a16:creationId xmlns:a16="http://schemas.microsoft.com/office/drawing/2014/main" id="{D197C753-B422-40F3-A932-97876D5FBC5A}"/>
              </a:ext>
            </a:extLst>
          </p:cNvPr>
          <p:cNvPicPr>
            <a:picLocks noChangeAspect="1"/>
          </p:cNvPicPr>
          <p:nvPr/>
        </p:nvPicPr>
        <p:blipFill>
          <a:blip r:embed="rId5"/>
          <a:stretch>
            <a:fillRect/>
          </a:stretch>
        </p:blipFill>
        <p:spPr>
          <a:xfrm>
            <a:off x="465138" y="3921822"/>
            <a:ext cx="1046988" cy="1046988"/>
          </a:xfrm>
          <a:prstGeom prst="rect">
            <a:avLst/>
          </a:prstGeom>
        </p:spPr>
      </p:pic>
      <p:sp>
        <p:nvSpPr>
          <p:cNvPr id="108" name="Rectangle 107">
            <a:extLst>
              <a:ext uri="{FF2B5EF4-FFF2-40B4-BE49-F238E27FC236}">
                <a16:creationId xmlns:a16="http://schemas.microsoft.com/office/drawing/2014/main" id="{14C2BBB5-8755-4E8C-990D-EA90FEF4D4AC}"/>
              </a:ext>
            </a:extLst>
          </p:cNvPr>
          <p:cNvSpPr/>
          <p:nvPr/>
        </p:nvSpPr>
        <p:spPr bwMode="auto">
          <a:xfrm>
            <a:off x="1701799" y="4261412"/>
            <a:ext cx="10198101" cy="36933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spcBef>
                <a:spcPts val="600"/>
              </a:spcBef>
            </a:pPr>
            <a:r>
              <a:rPr lang="en-US" sz="2400" dirty="0">
                <a:solidFill>
                  <a:schemeClr val="tx1"/>
                </a:solidFill>
              </a:rPr>
              <a:t>Explore adding a virtual network gateway</a:t>
            </a:r>
          </a:p>
        </p:txBody>
      </p:sp>
      <p:cxnSp>
        <p:nvCxnSpPr>
          <p:cNvPr id="112" name="Straight Connector 111">
            <a:extLst>
              <a:ext uri="{FF2B5EF4-FFF2-40B4-BE49-F238E27FC236}">
                <a16:creationId xmlns:a16="http://schemas.microsoft.com/office/drawing/2014/main" id="{EB095D68-EA40-4388-A2F0-A5309441D762}"/>
              </a:ext>
              <a:ext uri="{C183D7F6-B498-43B3-948B-1728B52AA6E4}">
                <adec:decorative xmlns:adec="http://schemas.microsoft.com/office/drawing/2017/decorative" val="1"/>
              </a:ext>
            </a:extLst>
          </p:cNvPr>
          <p:cNvCxnSpPr>
            <a:cxnSpLocks/>
          </p:cNvCxnSpPr>
          <p:nvPr/>
        </p:nvCxnSpPr>
        <p:spPr>
          <a:xfrm>
            <a:off x="1701799" y="5079649"/>
            <a:ext cx="1025398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16" name="Picture 115" descr="Icon of a magnifying glass and a plus sign">
            <a:extLst>
              <a:ext uri="{FF2B5EF4-FFF2-40B4-BE49-F238E27FC236}">
                <a16:creationId xmlns:a16="http://schemas.microsoft.com/office/drawing/2014/main" id="{6A0F2132-FE48-4A7E-83D8-23B27F68388E}"/>
              </a:ext>
            </a:extLst>
          </p:cNvPr>
          <p:cNvPicPr>
            <a:picLocks noChangeAspect="1"/>
          </p:cNvPicPr>
          <p:nvPr/>
        </p:nvPicPr>
        <p:blipFill>
          <a:blip r:embed="rId6"/>
          <a:stretch>
            <a:fillRect/>
          </a:stretch>
        </p:blipFill>
        <p:spPr>
          <a:xfrm>
            <a:off x="465138" y="5188965"/>
            <a:ext cx="1046988" cy="1046988"/>
          </a:xfrm>
          <a:prstGeom prst="rect">
            <a:avLst/>
          </a:prstGeom>
        </p:spPr>
      </p:pic>
      <p:sp>
        <p:nvSpPr>
          <p:cNvPr id="117" name="Rectangle 116">
            <a:extLst>
              <a:ext uri="{FF2B5EF4-FFF2-40B4-BE49-F238E27FC236}">
                <a16:creationId xmlns:a16="http://schemas.microsoft.com/office/drawing/2014/main" id="{024DAB3F-6B9B-4B5C-A6B6-BFAC0390B263}"/>
              </a:ext>
            </a:extLst>
          </p:cNvPr>
          <p:cNvSpPr/>
          <p:nvPr/>
        </p:nvSpPr>
        <p:spPr bwMode="auto">
          <a:xfrm>
            <a:off x="1701799" y="5528555"/>
            <a:ext cx="10198101" cy="36933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spcBef>
                <a:spcPts val="600"/>
              </a:spcBef>
            </a:pPr>
            <a:r>
              <a:rPr lang="en-US" sz="2400" dirty="0">
                <a:solidFill>
                  <a:schemeClr val="tx1"/>
                </a:solidFill>
              </a:rPr>
              <a:t>Explore adding a connection between the virtual networks</a:t>
            </a:r>
          </a:p>
        </p:txBody>
      </p:sp>
    </p:spTree>
    <p:extLst>
      <p:ext uri="{BB962C8B-B14F-4D97-AF65-F5344CB8AC3E}">
        <p14:creationId xmlns:p14="http://schemas.microsoft.com/office/powerpoint/2010/main" val="3345701813"/>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9AEBD2-4AD6-4182-BF38-A3DE71D14CCF}"/>
              </a:ext>
            </a:extLst>
          </p:cNvPr>
          <p:cNvSpPr>
            <a:spLocks noGrp="1"/>
          </p:cNvSpPr>
          <p:nvPr>
            <p:ph type="title"/>
          </p:nvPr>
        </p:nvSpPr>
        <p:spPr/>
        <p:txBody>
          <a:bodyPr/>
          <a:lstStyle/>
          <a:p>
            <a:r>
              <a:rPr lang="en-US" dirty="0">
                <a:solidFill>
                  <a:schemeClr val="tx1"/>
                </a:solidFill>
              </a:rPr>
              <a:t>Summary and Resources – Configure VPN Gateway</a:t>
            </a:r>
          </a:p>
        </p:txBody>
      </p:sp>
      <p:sp>
        <p:nvSpPr>
          <p:cNvPr id="6" name="Rectangle 5">
            <a:extLst>
              <a:ext uri="{FF2B5EF4-FFF2-40B4-BE49-F238E27FC236}">
                <a16:creationId xmlns:a16="http://schemas.microsoft.com/office/drawing/2014/main" id="{0B633E83-AF92-4262-B999-10850D32A854}"/>
              </a:ext>
            </a:extLst>
          </p:cNvPr>
          <p:cNvSpPr/>
          <p:nvPr/>
        </p:nvSpPr>
        <p:spPr bwMode="auto">
          <a:xfrm>
            <a:off x="427039" y="1589903"/>
            <a:ext cx="3687761" cy="548640"/>
          </a:xfrm>
          <a:prstGeom prst="rect">
            <a:avLst/>
          </a:prstGeom>
          <a:solidFill>
            <a:srgbClr val="243A5E"/>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pPr algn="ctr"/>
            <a:r>
              <a:rPr lang="en-US" sz="2000" dirty="0">
                <a:solidFill>
                  <a:schemeClr val="bg1"/>
                </a:solidFill>
                <a:latin typeface="+mj-lt"/>
              </a:rPr>
              <a:t>Knowledge Check Questions</a:t>
            </a:r>
          </a:p>
        </p:txBody>
      </p:sp>
      <p:sp>
        <p:nvSpPr>
          <p:cNvPr id="7" name="Rectangle 6">
            <a:extLst>
              <a:ext uri="{FF2B5EF4-FFF2-40B4-BE49-F238E27FC236}">
                <a16:creationId xmlns:a16="http://schemas.microsoft.com/office/drawing/2014/main" id="{E0C55107-420F-4893-A543-BBAE02ADD4F9}"/>
              </a:ext>
            </a:extLst>
          </p:cNvPr>
          <p:cNvSpPr/>
          <p:nvPr/>
        </p:nvSpPr>
        <p:spPr bwMode="auto">
          <a:xfrm>
            <a:off x="4256087" y="1589903"/>
            <a:ext cx="7760037" cy="548640"/>
          </a:xfrm>
          <a:prstGeom prst="rect">
            <a:avLst/>
          </a:prstGeom>
          <a:solidFill>
            <a:srgbClr val="243A5E"/>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r>
              <a:rPr lang="en-US" sz="2000" dirty="0">
                <a:solidFill>
                  <a:schemeClr val="bg1"/>
                </a:solidFill>
                <a:latin typeface="+mj-lt"/>
              </a:rPr>
              <a:t>Microsoft Learn Modules (docs.microsoft.com/Learn)</a:t>
            </a:r>
          </a:p>
        </p:txBody>
      </p:sp>
      <p:cxnSp>
        <p:nvCxnSpPr>
          <p:cNvPr id="9" name="Straight Connector 8">
            <a:extLst>
              <a:ext uri="{FF2B5EF4-FFF2-40B4-BE49-F238E27FC236}">
                <a16:creationId xmlns:a16="http://schemas.microsoft.com/office/drawing/2014/main" id="{BE6AA3B9-5828-4A5D-8314-9576F28143B1}"/>
              </a:ext>
              <a:ext uri="{C183D7F6-B498-43B3-948B-1728B52AA6E4}">
                <adec:decorative xmlns:adec="http://schemas.microsoft.com/office/drawing/2017/decorative" val="1"/>
              </a:ext>
            </a:extLst>
          </p:cNvPr>
          <p:cNvCxnSpPr>
            <a:cxnSpLocks/>
          </p:cNvCxnSpPr>
          <p:nvPr/>
        </p:nvCxnSpPr>
        <p:spPr>
          <a:xfrm>
            <a:off x="4264986" y="3011829"/>
            <a:ext cx="7742238" cy="0"/>
          </a:xfrm>
          <a:prstGeom prst="line">
            <a:avLst/>
          </a:prstGeom>
          <a:ln w="19050">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7A1C3FAD-9381-4EE0-8345-F88F6A7F84D6}"/>
              </a:ext>
            </a:extLst>
          </p:cNvPr>
          <p:cNvSpPr/>
          <p:nvPr/>
        </p:nvSpPr>
        <p:spPr>
          <a:xfrm>
            <a:off x="4273886" y="2340377"/>
            <a:ext cx="7742238" cy="548640"/>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marL="0" lvl="1">
              <a:spcBef>
                <a:spcPts val="1200"/>
              </a:spcBef>
            </a:pPr>
            <a:r>
              <a:rPr lang="en-US" sz="2000" dirty="0">
                <a:solidFill>
                  <a:schemeClr val="tx1"/>
                </a:solidFill>
              </a:rPr>
              <a:t>Connect your on-premises network to Azure with VPN gateway</a:t>
            </a:r>
          </a:p>
        </p:txBody>
      </p:sp>
      <p:pic>
        <p:nvPicPr>
          <p:cNvPr id="3" name="Picture 2">
            <a:extLst>
              <a:ext uri="{FF2B5EF4-FFF2-40B4-BE49-F238E27FC236}">
                <a16:creationId xmlns:a16="http://schemas.microsoft.com/office/drawing/2014/main" id="{18CBD089-992F-48CE-89FA-F3AF8370506B}"/>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523596" y="2705008"/>
            <a:ext cx="1494645" cy="2173707"/>
          </a:xfrm>
          <a:prstGeom prst="rect">
            <a:avLst/>
          </a:prstGeom>
        </p:spPr>
      </p:pic>
    </p:spTree>
    <p:extLst>
      <p:ext uri="{BB962C8B-B14F-4D97-AF65-F5344CB8AC3E}">
        <p14:creationId xmlns:p14="http://schemas.microsoft.com/office/powerpoint/2010/main" val="1260722473"/>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CD8665D-5A50-4F07-9D33-48CCD3FD74C7}"/>
              </a:ext>
            </a:extLst>
          </p:cNvPr>
          <p:cNvSpPr>
            <a:spLocks noGrp="1"/>
          </p:cNvSpPr>
          <p:nvPr>
            <p:ph type="title"/>
          </p:nvPr>
        </p:nvSpPr>
        <p:spPr>
          <a:xfrm>
            <a:off x="596951" y="2998664"/>
            <a:ext cx="9070923" cy="997196"/>
          </a:xfrm>
        </p:spPr>
        <p:txBody>
          <a:bodyPr/>
          <a:lstStyle/>
          <a:p>
            <a:r>
              <a:rPr lang="en-US" dirty="0"/>
              <a:t>Lesson 03: Configure ExpressRoute and Virtual WAN</a:t>
            </a:r>
          </a:p>
        </p:txBody>
      </p:sp>
      <p:pic>
        <p:nvPicPr>
          <p:cNvPr id="5" name="Picture 4" descr="Icon of four squares connected by lines ">
            <a:extLst>
              <a:ext uri="{FF2B5EF4-FFF2-40B4-BE49-F238E27FC236}">
                <a16:creationId xmlns:a16="http://schemas.microsoft.com/office/drawing/2014/main" id="{0DC99941-7A99-4646-9E2E-E69E7A0B07EA}"/>
              </a:ext>
            </a:extLst>
          </p:cNvPr>
          <p:cNvPicPr>
            <a:picLocks noChangeAspect="1"/>
          </p:cNvPicPr>
          <p:nvPr/>
        </p:nvPicPr>
        <p:blipFill>
          <a:blip r:embed="rId3"/>
          <a:stretch>
            <a:fillRect/>
          </a:stretch>
        </p:blipFill>
        <p:spPr>
          <a:xfrm>
            <a:off x="10331980" y="2910152"/>
            <a:ext cx="1174220" cy="1174220"/>
          </a:xfrm>
          <a:prstGeom prst="rect">
            <a:avLst/>
          </a:prstGeom>
        </p:spPr>
      </p:pic>
    </p:spTree>
    <p:extLst>
      <p:ext uri="{BB962C8B-B14F-4D97-AF65-F5344CB8AC3E}">
        <p14:creationId xmlns:p14="http://schemas.microsoft.com/office/powerpoint/2010/main" val="2438362349"/>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749CAE-CB3C-414C-A3FA-6C93E087EAAF}"/>
              </a:ext>
            </a:extLst>
          </p:cNvPr>
          <p:cNvSpPr>
            <a:spLocks noGrp="1"/>
          </p:cNvSpPr>
          <p:nvPr>
            <p:ph type="title"/>
          </p:nvPr>
        </p:nvSpPr>
        <p:spPr>
          <a:xfrm>
            <a:off x="371865" y="2403682"/>
            <a:ext cx="2661883" cy="2051844"/>
          </a:xfrm>
        </p:spPr>
        <p:txBody>
          <a:bodyPr/>
          <a:lstStyle/>
          <a:p>
            <a:r>
              <a:rPr lang="en-US" dirty="0"/>
              <a:t>Configure ExpressRoute and Virtual WAN Introduction</a:t>
            </a:r>
          </a:p>
        </p:txBody>
      </p:sp>
      <p:sp>
        <p:nvSpPr>
          <p:cNvPr id="112" name="Rectangle 111">
            <a:extLst>
              <a:ext uri="{FF2B5EF4-FFF2-40B4-BE49-F238E27FC236}">
                <a16:creationId xmlns:a16="http://schemas.microsoft.com/office/drawing/2014/main" id="{329D4CB3-2FE0-46B6-9C3B-DE8DD2C83AE2}"/>
              </a:ext>
            </a:extLst>
          </p:cNvPr>
          <p:cNvSpPr/>
          <p:nvPr/>
        </p:nvSpPr>
        <p:spPr>
          <a:xfrm>
            <a:off x="4530739" y="516196"/>
            <a:ext cx="6907099" cy="369332"/>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spAutoFit/>
          </a:bodyPr>
          <a:lstStyle/>
          <a:p>
            <a:pPr defTabSz="444500">
              <a:spcBef>
                <a:spcPct val="0"/>
              </a:spcBef>
              <a:spcAft>
                <a:spcPct val="35000"/>
              </a:spcAft>
            </a:pPr>
            <a:r>
              <a:rPr lang="en-US" sz="2400" dirty="0">
                <a:solidFill>
                  <a:schemeClr val="tx1"/>
                </a:solidFill>
              </a:rPr>
              <a:t>Determine ExpressRoute Uses</a:t>
            </a:r>
          </a:p>
        </p:txBody>
      </p:sp>
      <p:sp>
        <p:nvSpPr>
          <p:cNvPr id="136" name="Rectangle 135">
            <a:extLst>
              <a:ext uri="{FF2B5EF4-FFF2-40B4-BE49-F238E27FC236}">
                <a16:creationId xmlns:a16="http://schemas.microsoft.com/office/drawing/2014/main" id="{F0B11BA0-5B49-425A-9337-DDBA9FCB10D2}"/>
              </a:ext>
            </a:extLst>
          </p:cNvPr>
          <p:cNvSpPr/>
          <p:nvPr/>
        </p:nvSpPr>
        <p:spPr>
          <a:xfrm>
            <a:off x="4530739" y="1256285"/>
            <a:ext cx="6904038" cy="369332"/>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spAutoFit/>
          </a:bodyPr>
          <a:lstStyle/>
          <a:p>
            <a:pPr defTabSz="444500">
              <a:spcBef>
                <a:spcPct val="0"/>
              </a:spcBef>
              <a:spcAft>
                <a:spcPct val="35000"/>
              </a:spcAft>
            </a:pPr>
            <a:r>
              <a:rPr lang="en-US" sz="2400" dirty="0">
                <a:solidFill>
                  <a:schemeClr val="tx1"/>
                </a:solidFill>
              </a:rPr>
              <a:t>Determine ExpressRoute Capabilities</a:t>
            </a:r>
          </a:p>
        </p:txBody>
      </p:sp>
      <p:sp>
        <p:nvSpPr>
          <p:cNvPr id="149" name="Rectangle 148">
            <a:extLst>
              <a:ext uri="{FF2B5EF4-FFF2-40B4-BE49-F238E27FC236}">
                <a16:creationId xmlns:a16="http://schemas.microsoft.com/office/drawing/2014/main" id="{406B5FC6-A7B6-4F64-B4A9-15F3B0DFCC4C}"/>
              </a:ext>
            </a:extLst>
          </p:cNvPr>
          <p:cNvSpPr/>
          <p:nvPr/>
        </p:nvSpPr>
        <p:spPr>
          <a:xfrm>
            <a:off x="4530739" y="1984885"/>
            <a:ext cx="6904038" cy="369332"/>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spAutoFit/>
          </a:bodyPr>
          <a:lstStyle/>
          <a:p>
            <a:pPr defTabSz="444500">
              <a:spcBef>
                <a:spcPct val="0"/>
              </a:spcBef>
              <a:spcAft>
                <a:spcPct val="35000"/>
              </a:spcAft>
            </a:pPr>
            <a:r>
              <a:rPr lang="en-US" sz="2400" dirty="0">
                <a:solidFill>
                  <a:schemeClr val="tx1"/>
                </a:solidFill>
              </a:rPr>
              <a:t>Coexist Site-to-Site and ExpressRoute</a:t>
            </a:r>
          </a:p>
        </p:txBody>
      </p:sp>
      <p:sp>
        <p:nvSpPr>
          <p:cNvPr id="158" name="Rectangle 157">
            <a:extLst>
              <a:ext uri="{FF2B5EF4-FFF2-40B4-BE49-F238E27FC236}">
                <a16:creationId xmlns:a16="http://schemas.microsoft.com/office/drawing/2014/main" id="{54195116-BECC-4DD5-B035-FD6196F702B6}"/>
              </a:ext>
            </a:extLst>
          </p:cNvPr>
          <p:cNvSpPr/>
          <p:nvPr/>
        </p:nvSpPr>
        <p:spPr>
          <a:xfrm>
            <a:off x="4530739" y="2722188"/>
            <a:ext cx="6904038" cy="369332"/>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spAutoFit/>
          </a:bodyPr>
          <a:lstStyle/>
          <a:p>
            <a:pPr defTabSz="444500">
              <a:spcBef>
                <a:spcPct val="0"/>
              </a:spcBef>
              <a:spcAft>
                <a:spcPct val="35000"/>
              </a:spcAft>
            </a:pPr>
            <a:r>
              <a:rPr lang="en-US" sz="2400" dirty="0">
                <a:solidFill>
                  <a:schemeClr val="tx1"/>
                </a:solidFill>
              </a:rPr>
              <a:t>Compare Intersite Connection Options</a:t>
            </a:r>
          </a:p>
        </p:txBody>
      </p:sp>
      <p:sp>
        <p:nvSpPr>
          <p:cNvPr id="163" name="Rectangle 162">
            <a:extLst>
              <a:ext uri="{FF2B5EF4-FFF2-40B4-BE49-F238E27FC236}">
                <a16:creationId xmlns:a16="http://schemas.microsoft.com/office/drawing/2014/main" id="{AD633EC2-15F1-4079-85F6-BEE82769D227}"/>
              </a:ext>
            </a:extLst>
          </p:cNvPr>
          <p:cNvSpPr/>
          <p:nvPr/>
        </p:nvSpPr>
        <p:spPr>
          <a:xfrm>
            <a:off x="4530739" y="3455578"/>
            <a:ext cx="6904038" cy="369332"/>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spAutoFit/>
          </a:bodyPr>
          <a:lstStyle/>
          <a:p>
            <a:pPr defTabSz="444500">
              <a:spcBef>
                <a:spcPct val="0"/>
              </a:spcBef>
              <a:spcAft>
                <a:spcPct val="35000"/>
              </a:spcAft>
            </a:pPr>
            <a:r>
              <a:rPr lang="en-US" sz="2400" dirty="0">
                <a:solidFill>
                  <a:schemeClr val="tx1"/>
                </a:solidFill>
              </a:rPr>
              <a:t>Determine Virtual WAN Uses</a:t>
            </a:r>
          </a:p>
        </p:txBody>
      </p:sp>
      <p:grpSp>
        <p:nvGrpSpPr>
          <p:cNvPr id="6" name="Group 5">
            <a:extLst>
              <a:ext uri="{FF2B5EF4-FFF2-40B4-BE49-F238E27FC236}">
                <a16:creationId xmlns:a16="http://schemas.microsoft.com/office/drawing/2014/main" id="{66737A58-D164-4C94-97FC-9F46D1C25FB3}"/>
              </a:ext>
              <a:ext uri="{C183D7F6-B498-43B3-948B-1728B52AA6E4}">
                <adec:decorative xmlns:adec="http://schemas.microsoft.com/office/drawing/2017/decorative" val="1"/>
              </a:ext>
            </a:extLst>
          </p:cNvPr>
          <p:cNvGrpSpPr/>
          <p:nvPr/>
        </p:nvGrpSpPr>
        <p:grpSpPr>
          <a:xfrm>
            <a:off x="3626080" y="411669"/>
            <a:ext cx="682095" cy="4266024"/>
            <a:chOff x="3833344" y="436053"/>
            <a:chExt cx="682095" cy="4266024"/>
          </a:xfrm>
        </p:grpSpPr>
        <p:grpSp>
          <p:nvGrpSpPr>
            <p:cNvPr id="4" name="Group 3">
              <a:extLst>
                <a:ext uri="{FF2B5EF4-FFF2-40B4-BE49-F238E27FC236}">
                  <a16:creationId xmlns:a16="http://schemas.microsoft.com/office/drawing/2014/main" id="{19097CCD-96D8-453D-81A9-92F5BF3AA14C}"/>
                </a:ext>
              </a:extLst>
            </p:cNvPr>
            <p:cNvGrpSpPr/>
            <p:nvPr/>
          </p:nvGrpSpPr>
          <p:grpSpPr>
            <a:xfrm>
              <a:off x="3833344" y="436053"/>
              <a:ext cx="682095" cy="3523206"/>
              <a:chOff x="3833344" y="436052"/>
              <a:chExt cx="1030348" cy="6101273"/>
            </a:xfrm>
          </p:grpSpPr>
          <p:pic>
            <p:nvPicPr>
              <p:cNvPr id="46" name="Picture 45" descr="Icon of a wave connected by circles and lines at both end">
                <a:extLst>
                  <a:ext uri="{FF2B5EF4-FFF2-40B4-BE49-F238E27FC236}">
                    <a16:creationId xmlns:a16="http://schemas.microsoft.com/office/drawing/2014/main" id="{C47A2FDD-BFBA-47C1-8EF1-E76A63878A96}"/>
                  </a:ext>
                </a:extLst>
              </p:cNvPr>
              <p:cNvPicPr>
                <a:picLocks noChangeAspect="1"/>
              </p:cNvPicPr>
              <p:nvPr/>
            </p:nvPicPr>
            <p:blipFill rotWithShape="1">
              <a:blip r:embed="rId3"/>
              <a:srcRect l="1059" t="1059" r="1059" b="1059"/>
              <a:stretch/>
            </p:blipFill>
            <p:spPr>
              <a:xfrm>
                <a:off x="3836111" y="436052"/>
                <a:ext cx="1024814" cy="1024814"/>
              </a:xfrm>
              <a:prstGeom prst="ellipse">
                <a:avLst/>
              </a:prstGeom>
            </p:spPr>
          </p:pic>
          <p:pic>
            <p:nvPicPr>
              <p:cNvPr id="125" name="Picture 124" descr="Icon of a person and a gear">
                <a:extLst>
                  <a:ext uri="{FF2B5EF4-FFF2-40B4-BE49-F238E27FC236}">
                    <a16:creationId xmlns:a16="http://schemas.microsoft.com/office/drawing/2014/main" id="{9037F9DF-AB97-481B-9109-A7D6A0B512A1}"/>
                  </a:ext>
                </a:extLst>
              </p:cNvPr>
              <p:cNvPicPr>
                <a:picLocks noChangeAspect="1"/>
              </p:cNvPicPr>
              <p:nvPr/>
            </p:nvPicPr>
            <p:blipFill rotWithShape="1">
              <a:blip r:embed="rId4"/>
              <a:srcRect l="795" t="795" r="795" b="795"/>
              <a:stretch/>
            </p:blipFill>
            <p:spPr>
              <a:xfrm>
                <a:off x="3833344" y="1703327"/>
                <a:ext cx="1030348" cy="1030348"/>
              </a:xfrm>
              <a:prstGeom prst="ellipse">
                <a:avLst/>
              </a:prstGeom>
            </p:spPr>
          </p:pic>
          <p:pic>
            <p:nvPicPr>
              <p:cNvPr id="146" name="Picture 145" descr="Icon of two people">
                <a:extLst>
                  <a:ext uri="{FF2B5EF4-FFF2-40B4-BE49-F238E27FC236}">
                    <a16:creationId xmlns:a16="http://schemas.microsoft.com/office/drawing/2014/main" id="{071B756D-B660-46CE-A33E-099BF0CC5023}"/>
                  </a:ext>
                </a:extLst>
              </p:cNvPr>
              <p:cNvPicPr>
                <a:picLocks noChangeAspect="1"/>
              </p:cNvPicPr>
              <p:nvPr/>
            </p:nvPicPr>
            <p:blipFill rotWithShape="1">
              <a:blip r:embed="rId5"/>
              <a:srcRect l="907" t="907" r="907" b="907"/>
              <a:stretch/>
            </p:blipFill>
            <p:spPr>
              <a:xfrm>
                <a:off x="3834523" y="2974548"/>
                <a:ext cx="1027990" cy="1027990"/>
              </a:xfrm>
              <a:prstGeom prst="ellipse">
                <a:avLst/>
              </a:prstGeom>
            </p:spPr>
          </p:pic>
          <p:pic>
            <p:nvPicPr>
              <p:cNvPr id="156" name="Picture 155" descr="Icon of a laptop">
                <a:extLst>
                  <a:ext uri="{FF2B5EF4-FFF2-40B4-BE49-F238E27FC236}">
                    <a16:creationId xmlns:a16="http://schemas.microsoft.com/office/drawing/2014/main" id="{68AC463D-DBFB-4FCF-A5F0-E1865ACD816B}"/>
                  </a:ext>
                </a:extLst>
              </p:cNvPr>
              <p:cNvPicPr>
                <a:picLocks noChangeAspect="1"/>
              </p:cNvPicPr>
              <p:nvPr/>
            </p:nvPicPr>
            <p:blipFill rotWithShape="1">
              <a:blip r:embed="rId6"/>
              <a:srcRect l="1135" t="1135" r="1135" b="1135"/>
              <a:stretch/>
            </p:blipFill>
            <p:spPr>
              <a:xfrm>
                <a:off x="3836905" y="4245448"/>
                <a:ext cx="1023226" cy="1023226"/>
              </a:xfrm>
              <a:prstGeom prst="ellipse">
                <a:avLst/>
              </a:prstGeom>
            </p:spPr>
          </p:pic>
          <p:pic>
            <p:nvPicPr>
              <p:cNvPr id="162" name="Picture 161" descr="Icon of a webpage">
                <a:extLst>
                  <a:ext uri="{FF2B5EF4-FFF2-40B4-BE49-F238E27FC236}">
                    <a16:creationId xmlns:a16="http://schemas.microsoft.com/office/drawing/2014/main" id="{67FBA877-1D01-463B-B7B6-A9C6873AD2D8}"/>
                  </a:ext>
                </a:extLst>
              </p:cNvPr>
              <p:cNvPicPr>
                <a:picLocks noChangeAspect="1"/>
              </p:cNvPicPr>
              <p:nvPr/>
            </p:nvPicPr>
            <p:blipFill rotWithShape="1">
              <a:blip r:embed="rId7"/>
              <a:srcRect l="1268" t="1268" r="1268" b="1268"/>
              <a:stretch/>
            </p:blipFill>
            <p:spPr>
              <a:xfrm>
                <a:off x="3838295" y="5516879"/>
                <a:ext cx="1020446" cy="1020446"/>
              </a:xfrm>
              <a:prstGeom prst="ellipse">
                <a:avLst/>
              </a:prstGeom>
            </p:spPr>
          </p:pic>
        </p:grpSp>
        <p:grpSp>
          <p:nvGrpSpPr>
            <p:cNvPr id="15" name="Group 14">
              <a:extLst>
                <a:ext uri="{FF2B5EF4-FFF2-40B4-BE49-F238E27FC236}">
                  <a16:creationId xmlns:a16="http://schemas.microsoft.com/office/drawing/2014/main" id="{79FFF9B5-7BE7-4094-ADAA-DCA8CE140FB1}"/>
                </a:ext>
              </a:extLst>
            </p:cNvPr>
            <p:cNvGrpSpPr/>
            <p:nvPr/>
          </p:nvGrpSpPr>
          <p:grpSpPr>
            <a:xfrm>
              <a:off x="3833344" y="4112816"/>
              <a:ext cx="682094" cy="589261"/>
              <a:chOff x="10493727" y="629664"/>
              <a:chExt cx="519000" cy="503150"/>
            </a:xfrm>
          </p:grpSpPr>
          <p:pic>
            <p:nvPicPr>
              <p:cNvPr id="16" name="Picture 15">
                <a:extLst>
                  <a:ext uri="{FF2B5EF4-FFF2-40B4-BE49-F238E27FC236}">
                    <a16:creationId xmlns:a16="http://schemas.microsoft.com/office/drawing/2014/main" id="{71BE1113-C3B1-4AB5-85A3-6EDF616ADD0F}"/>
                  </a:ext>
                </a:extLst>
              </p:cNvPr>
              <p:cNvPicPr>
                <a:picLocks noChangeAspect="1"/>
              </p:cNvPicPr>
              <p:nvPr/>
            </p:nvPicPr>
            <p:blipFill>
              <a:blip r:embed="rId8"/>
              <a:stretch>
                <a:fillRect/>
              </a:stretch>
            </p:blipFill>
            <p:spPr>
              <a:xfrm>
                <a:off x="10493727" y="629664"/>
                <a:ext cx="519000" cy="503150"/>
              </a:xfrm>
              <a:prstGeom prst="rect">
                <a:avLst/>
              </a:prstGeom>
            </p:spPr>
          </p:pic>
          <p:grpSp>
            <p:nvGrpSpPr>
              <p:cNvPr id="17" name="Group 16">
                <a:extLst>
                  <a:ext uri="{FF2B5EF4-FFF2-40B4-BE49-F238E27FC236}">
                    <a16:creationId xmlns:a16="http://schemas.microsoft.com/office/drawing/2014/main" id="{F82A12C2-D683-4CD7-933C-E3E2241F7C2B}"/>
                  </a:ext>
                </a:extLst>
              </p:cNvPr>
              <p:cNvGrpSpPr/>
              <p:nvPr/>
            </p:nvGrpSpPr>
            <p:grpSpPr>
              <a:xfrm>
                <a:off x="10604345" y="727773"/>
                <a:ext cx="297764" cy="272864"/>
                <a:chOff x="3876178" y="3413953"/>
                <a:chExt cx="297764" cy="255320"/>
              </a:xfrm>
            </p:grpSpPr>
            <p:sp>
              <p:nvSpPr>
                <p:cNvPr id="18" name="Freeform: Shape 17">
                  <a:extLst>
                    <a:ext uri="{FF2B5EF4-FFF2-40B4-BE49-F238E27FC236}">
                      <a16:creationId xmlns:a16="http://schemas.microsoft.com/office/drawing/2014/main" id="{07B5EA93-A58C-42D5-98A3-5E949FE041DE}"/>
                    </a:ext>
                  </a:extLst>
                </p:cNvPr>
                <p:cNvSpPr/>
                <p:nvPr/>
              </p:nvSpPr>
              <p:spPr>
                <a:xfrm>
                  <a:off x="4062866" y="354348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50E6FF"/>
                </a:solidFill>
                <a:ln w="5008"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B21EA385-497F-4B28-A52E-2A44362BA6C3}"/>
                    </a:ext>
                  </a:extLst>
                </p:cNvPr>
                <p:cNvSpPr/>
                <p:nvPr/>
              </p:nvSpPr>
              <p:spPr>
                <a:xfrm>
                  <a:off x="4087044" y="3472284"/>
                  <a:ext cx="61709" cy="57699"/>
                </a:xfrm>
                <a:custGeom>
                  <a:avLst/>
                  <a:gdLst>
                    <a:gd name="connsiteX0" fmla="*/ 102398 w 101142"/>
                    <a:gd name="connsiteY0" fmla="*/ 52195 h 101141"/>
                    <a:gd name="connsiteX1" fmla="*/ 52196 w 101142"/>
                    <a:gd name="connsiteY1" fmla="*/ 102397 h 101141"/>
                    <a:gd name="connsiteX2" fmla="*/ 1994 w 101142"/>
                    <a:gd name="connsiteY2" fmla="*/ 52195 h 101141"/>
                    <a:gd name="connsiteX3" fmla="*/ 52196 w 101142"/>
                    <a:gd name="connsiteY3" fmla="*/ 1994 h 101141"/>
                    <a:gd name="connsiteX4" fmla="*/ 102398 w 101142"/>
                    <a:gd name="connsiteY4" fmla="*/ 52195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5"/>
                      </a:moveTo>
                      <a:cubicBezTo>
                        <a:pt x="102398" y="79981"/>
                        <a:pt x="79896" y="102397"/>
                        <a:pt x="52196" y="102397"/>
                      </a:cubicBezTo>
                      <a:cubicBezTo>
                        <a:pt x="24495" y="102397"/>
                        <a:pt x="1994" y="79896"/>
                        <a:pt x="1994" y="52195"/>
                      </a:cubicBezTo>
                      <a:cubicBezTo>
                        <a:pt x="1994" y="24495"/>
                        <a:pt x="24495" y="1994"/>
                        <a:pt x="52196" y="1994"/>
                      </a:cubicBezTo>
                      <a:cubicBezTo>
                        <a:pt x="79896" y="1994"/>
                        <a:pt x="102398" y="24495"/>
                        <a:pt x="102398" y="52195"/>
                      </a:cubicBezTo>
                      <a:close/>
                    </a:path>
                  </a:pathLst>
                </a:custGeom>
                <a:solidFill>
                  <a:srgbClr val="50E6FF"/>
                </a:solidFill>
                <a:ln w="5008"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7FBD0B4E-96E2-4E92-B0A2-8F0921D3B7C1}"/>
                    </a:ext>
                  </a:extLst>
                </p:cNvPr>
                <p:cNvSpPr/>
                <p:nvPr/>
              </p:nvSpPr>
              <p:spPr>
                <a:xfrm>
                  <a:off x="3969260" y="3485131"/>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0078D7"/>
                </a:solidFill>
                <a:ln w="5008"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C451128E-E772-4111-AA6E-0349FC46A66B}"/>
                    </a:ext>
                  </a:extLst>
                </p:cNvPr>
                <p:cNvSpPr/>
                <p:nvPr/>
              </p:nvSpPr>
              <p:spPr>
                <a:xfrm>
                  <a:off x="3993444" y="3413953"/>
                  <a:ext cx="61709" cy="57699"/>
                </a:xfrm>
                <a:custGeom>
                  <a:avLst/>
                  <a:gdLst>
                    <a:gd name="connsiteX0" fmla="*/ 102398 w 101142"/>
                    <a:gd name="connsiteY0" fmla="*/ 52196 h 101141"/>
                    <a:gd name="connsiteX1" fmla="*/ 52196 w 101142"/>
                    <a:gd name="connsiteY1" fmla="*/ 102397 h 101141"/>
                    <a:gd name="connsiteX2" fmla="*/ 1994 w 101142"/>
                    <a:gd name="connsiteY2" fmla="*/ 52196 h 101141"/>
                    <a:gd name="connsiteX3" fmla="*/ 52111 w 101142"/>
                    <a:gd name="connsiteY3" fmla="*/ 1994 h 101141"/>
                    <a:gd name="connsiteX4" fmla="*/ 102398 w 101142"/>
                    <a:gd name="connsiteY4" fmla="*/ 52196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6"/>
                      </a:moveTo>
                      <a:cubicBezTo>
                        <a:pt x="102398" y="79982"/>
                        <a:pt x="79896" y="102397"/>
                        <a:pt x="52196" y="102397"/>
                      </a:cubicBezTo>
                      <a:cubicBezTo>
                        <a:pt x="24496" y="102397"/>
                        <a:pt x="1994" y="79896"/>
                        <a:pt x="1994" y="52196"/>
                      </a:cubicBezTo>
                      <a:cubicBezTo>
                        <a:pt x="1994" y="24495"/>
                        <a:pt x="24410" y="1994"/>
                        <a:pt x="52111" y="1994"/>
                      </a:cubicBezTo>
                      <a:cubicBezTo>
                        <a:pt x="79812" y="1994"/>
                        <a:pt x="102398" y="24495"/>
                        <a:pt x="102398" y="52196"/>
                      </a:cubicBezTo>
                      <a:close/>
                    </a:path>
                  </a:pathLst>
                </a:custGeom>
                <a:solidFill>
                  <a:srgbClr val="0078D7"/>
                </a:solidFill>
                <a:ln w="5008"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9E883B4F-9A84-4E11-9D9F-E7D816E2D63A}"/>
                    </a:ext>
                  </a:extLst>
                </p:cNvPr>
                <p:cNvSpPr/>
                <p:nvPr/>
              </p:nvSpPr>
              <p:spPr>
                <a:xfrm>
                  <a:off x="3969260" y="361734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50E6FF"/>
                </a:solidFill>
                <a:ln w="5008"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CF399F27-3905-4CD9-A915-F60C992D251D}"/>
                    </a:ext>
                  </a:extLst>
                </p:cNvPr>
                <p:cNvSpPr/>
                <p:nvPr/>
              </p:nvSpPr>
              <p:spPr>
                <a:xfrm>
                  <a:off x="3993444" y="3546188"/>
                  <a:ext cx="61709" cy="57699"/>
                </a:xfrm>
                <a:custGeom>
                  <a:avLst/>
                  <a:gdLst>
                    <a:gd name="connsiteX0" fmla="*/ 102398 w 101142"/>
                    <a:gd name="connsiteY0" fmla="*/ 52196 h 101141"/>
                    <a:gd name="connsiteX1" fmla="*/ 52196 w 101142"/>
                    <a:gd name="connsiteY1" fmla="*/ 102398 h 101141"/>
                    <a:gd name="connsiteX2" fmla="*/ 1994 w 101142"/>
                    <a:gd name="connsiteY2" fmla="*/ 52196 h 101141"/>
                    <a:gd name="connsiteX3" fmla="*/ 52196 w 101142"/>
                    <a:gd name="connsiteY3" fmla="*/ 1994 h 101141"/>
                    <a:gd name="connsiteX4" fmla="*/ 102398 w 101142"/>
                    <a:gd name="connsiteY4" fmla="*/ 52196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6"/>
                      </a:moveTo>
                      <a:cubicBezTo>
                        <a:pt x="102398" y="79982"/>
                        <a:pt x="79896" y="102398"/>
                        <a:pt x="52196" y="102398"/>
                      </a:cubicBezTo>
                      <a:cubicBezTo>
                        <a:pt x="24496" y="102398"/>
                        <a:pt x="1994" y="79896"/>
                        <a:pt x="1994" y="52196"/>
                      </a:cubicBezTo>
                      <a:cubicBezTo>
                        <a:pt x="1994" y="24496"/>
                        <a:pt x="24496" y="1994"/>
                        <a:pt x="52196" y="1994"/>
                      </a:cubicBezTo>
                      <a:cubicBezTo>
                        <a:pt x="79896" y="1994"/>
                        <a:pt x="102398" y="24410"/>
                        <a:pt x="102398" y="52196"/>
                      </a:cubicBezTo>
                      <a:close/>
                    </a:path>
                  </a:pathLst>
                </a:custGeom>
                <a:solidFill>
                  <a:srgbClr val="50E6FF"/>
                </a:solidFill>
                <a:ln w="5008"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FA706DFE-39E9-489E-8325-B21ADB75545C}"/>
                    </a:ext>
                  </a:extLst>
                </p:cNvPr>
                <p:cNvSpPr/>
                <p:nvPr/>
              </p:nvSpPr>
              <p:spPr>
                <a:xfrm>
                  <a:off x="3876178" y="354348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0078D7"/>
                </a:solidFill>
                <a:ln w="5008"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32DE2F34-7BDE-436B-BED3-9BE4F0A39328}"/>
                    </a:ext>
                  </a:extLst>
                </p:cNvPr>
                <p:cNvSpPr/>
                <p:nvPr/>
              </p:nvSpPr>
              <p:spPr>
                <a:xfrm>
                  <a:off x="3900362" y="3472284"/>
                  <a:ext cx="61709" cy="57699"/>
                </a:xfrm>
                <a:custGeom>
                  <a:avLst/>
                  <a:gdLst>
                    <a:gd name="connsiteX0" fmla="*/ 102398 w 101142"/>
                    <a:gd name="connsiteY0" fmla="*/ 52195 h 101141"/>
                    <a:gd name="connsiteX1" fmla="*/ 52196 w 101142"/>
                    <a:gd name="connsiteY1" fmla="*/ 102397 h 101141"/>
                    <a:gd name="connsiteX2" fmla="*/ 1994 w 101142"/>
                    <a:gd name="connsiteY2" fmla="*/ 52195 h 101141"/>
                    <a:gd name="connsiteX3" fmla="*/ 52111 w 101142"/>
                    <a:gd name="connsiteY3" fmla="*/ 1994 h 101141"/>
                    <a:gd name="connsiteX4" fmla="*/ 102398 w 101142"/>
                    <a:gd name="connsiteY4" fmla="*/ 52195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5"/>
                      </a:moveTo>
                      <a:cubicBezTo>
                        <a:pt x="102398" y="79981"/>
                        <a:pt x="79897" y="102397"/>
                        <a:pt x="52196" y="102397"/>
                      </a:cubicBezTo>
                      <a:cubicBezTo>
                        <a:pt x="24495" y="102397"/>
                        <a:pt x="1994" y="79896"/>
                        <a:pt x="1994" y="52195"/>
                      </a:cubicBezTo>
                      <a:cubicBezTo>
                        <a:pt x="1994" y="24495"/>
                        <a:pt x="24410" y="1994"/>
                        <a:pt x="52111" y="1994"/>
                      </a:cubicBezTo>
                      <a:cubicBezTo>
                        <a:pt x="79811" y="1994"/>
                        <a:pt x="102398" y="24495"/>
                        <a:pt x="102398" y="52195"/>
                      </a:cubicBezTo>
                      <a:close/>
                    </a:path>
                  </a:pathLst>
                </a:custGeom>
                <a:solidFill>
                  <a:srgbClr val="0078D7"/>
                </a:solidFill>
                <a:ln w="5008" cap="flat">
                  <a:noFill/>
                  <a:prstDash val="solid"/>
                  <a:miter/>
                </a:ln>
              </p:spPr>
              <p:txBody>
                <a:bodyPr rtlCol="0" anchor="ctr"/>
                <a:lstStyle/>
                <a:p>
                  <a:endParaRPr lang="en-US"/>
                </a:p>
              </p:txBody>
            </p:sp>
          </p:grpSp>
        </p:grpSp>
      </p:grpSp>
      <p:sp>
        <p:nvSpPr>
          <p:cNvPr id="5" name="Rectangle 4">
            <a:extLst>
              <a:ext uri="{FF2B5EF4-FFF2-40B4-BE49-F238E27FC236}">
                <a16:creationId xmlns:a16="http://schemas.microsoft.com/office/drawing/2014/main" id="{E5CE9332-AF25-4C23-A69D-87F1AFD72055}"/>
              </a:ext>
            </a:extLst>
          </p:cNvPr>
          <p:cNvSpPr/>
          <p:nvPr/>
        </p:nvSpPr>
        <p:spPr>
          <a:xfrm>
            <a:off x="4530739" y="4140252"/>
            <a:ext cx="6904038" cy="369332"/>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spAutoFit/>
          </a:bodyPr>
          <a:lstStyle/>
          <a:p>
            <a:pPr defTabSz="444500">
              <a:spcBef>
                <a:spcPct val="0"/>
              </a:spcBef>
              <a:spcAft>
                <a:spcPct val="35000"/>
              </a:spcAft>
            </a:pPr>
            <a:r>
              <a:rPr lang="en-US" sz="2400" dirty="0">
                <a:solidFill>
                  <a:schemeClr val="tx1"/>
                </a:solidFill>
              </a:rPr>
              <a:t>Summary and Resources</a:t>
            </a:r>
          </a:p>
        </p:txBody>
      </p:sp>
    </p:spTree>
    <p:extLst>
      <p:ext uri="{BB962C8B-B14F-4D97-AF65-F5344CB8AC3E}">
        <p14:creationId xmlns:p14="http://schemas.microsoft.com/office/powerpoint/2010/main" val="1329017440"/>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Determine ExpressRoute Uses</a:t>
            </a:r>
          </a:p>
        </p:txBody>
      </p:sp>
      <p:sp>
        <p:nvSpPr>
          <p:cNvPr id="7" name="Rectangle 6">
            <a:extLst>
              <a:ext uri="{FF2B5EF4-FFF2-40B4-BE49-F238E27FC236}">
                <a16:creationId xmlns:a16="http://schemas.microsoft.com/office/drawing/2014/main" id="{683E2F67-035A-426D-9E89-CB42453857E3}"/>
              </a:ext>
              <a:ext uri="{C183D7F6-B498-43B3-948B-1728B52AA6E4}">
                <adec:decorative xmlns:adec="http://schemas.microsoft.com/office/drawing/2017/decorative" val="1"/>
              </a:ext>
            </a:extLst>
          </p:cNvPr>
          <p:cNvSpPr/>
          <p:nvPr/>
        </p:nvSpPr>
        <p:spPr bwMode="auto">
          <a:xfrm>
            <a:off x="427038" y="1192212"/>
            <a:ext cx="11582400" cy="3397251"/>
          </a:xfrm>
          <a:prstGeom prst="rect">
            <a:avLst/>
          </a:prstGeom>
          <a:noFill/>
          <a:ln w="19050">
            <a:solidFill>
              <a:schemeClr val="bg1">
                <a:lumMod val="9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dirty="0">
              <a:gradFill>
                <a:gsLst>
                  <a:gs pos="0">
                    <a:srgbClr val="FFFFFF"/>
                  </a:gs>
                  <a:gs pos="100000">
                    <a:srgbClr val="FFFFFF"/>
                  </a:gs>
                </a:gsLst>
                <a:lin ang="5400000" scaled="0"/>
              </a:gradFill>
              <a:cs typeface="Segoe UI" pitchFamily="34" charset="0"/>
            </a:endParaRPr>
          </a:p>
        </p:txBody>
      </p:sp>
      <p:pic>
        <p:nvPicPr>
          <p:cNvPr id="3" name="Picture 2" descr="Illustration of Expressroute showing a customer's network with traffic through the partner edge through two ExpressRoute circuits to the Microsoft edge, then from there to the webapps, public IP addresses in Azure, to Office 365 and CRM Services, and to virtual networks">
            <a:extLst>
              <a:ext uri="{FF2B5EF4-FFF2-40B4-BE49-F238E27FC236}">
                <a16:creationId xmlns:a16="http://schemas.microsoft.com/office/drawing/2014/main" id="{8B3FA26B-90C6-4BBE-8200-1C26BA4F01FD}"/>
              </a:ext>
            </a:extLst>
          </p:cNvPr>
          <p:cNvPicPr>
            <a:picLocks noChangeAspect="1"/>
          </p:cNvPicPr>
          <p:nvPr/>
        </p:nvPicPr>
        <p:blipFill>
          <a:blip r:embed="rId3"/>
          <a:stretch>
            <a:fillRect/>
          </a:stretch>
        </p:blipFill>
        <p:spPr>
          <a:xfrm>
            <a:off x="606323" y="1653970"/>
            <a:ext cx="11223827" cy="2473733"/>
          </a:xfrm>
          <a:prstGeom prst="rect">
            <a:avLst/>
          </a:prstGeom>
        </p:spPr>
      </p:pic>
      <p:sp>
        <p:nvSpPr>
          <p:cNvPr id="8" name="Freeform: Shape 7">
            <a:extLst>
              <a:ext uri="{FF2B5EF4-FFF2-40B4-BE49-F238E27FC236}">
                <a16:creationId xmlns:a16="http://schemas.microsoft.com/office/drawing/2014/main" id="{7EBB8D9F-0C76-47A9-8D2C-BFCA4C2FA898}"/>
              </a:ext>
            </a:extLst>
          </p:cNvPr>
          <p:cNvSpPr/>
          <p:nvPr/>
        </p:nvSpPr>
        <p:spPr>
          <a:xfrm>
            <a:off x="427037" y="4721225"/>
            <a:ext cx="3766190" cy="1640521"/>
          </a:xfrm>
          <a:custGeom>
            <a:avLst/>
            <a:gdLst>
              <a:gd name="connsiteX0" fmla="*/ 0 w 2377347"/>
              <a:gd name="connsiteY0" fmla="*/ 0 h 1188673"/>
              <a:gd name="connsiteX1" fmla="*/ 2377347 w 2377347"/>
              <a:gd name="connsiteY1" fmla="*/ 0 h 1188673"/>
              <a:gd name="connsiteX2" fmla="*/ 2377347 w 2377347"/>
              <a:gd name="connsiteY2" fmla="*/ 1188673 h 1188673"/>
              <a:gd name="connsiteX3" fmla="*/ 0 w 2377347"/>
              <a:gd name="connsiteY3" fmla="*/ 1188673 h 1188673"/>
              <a:gd name="connsiteX4" fmla="*/ 0 w 2377347"/>
              <a:gd name="connsiteY4" fmla="*/ 0 h 1188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7347" h="1188673">
                <a:moveTo>
                  <a:pt x="0" y="0"/>
                </a:moveTo>
                <a:lnTo>
                  <a:pt x="2377347" y="0"/>
                </a:lnTo>
                <a:lnTo>
                  <a:pt x="2377347" y="1188673"/>
                </a:lnTo>
                <a:lnTo>
                  <a:pt x="0" y="1188673"/>
                </a:lnTo>
                <a:lnTo>
                  <a:pt x="0" y="0"/>
                </a:lnTo>
                <a:close/>
              </a:path>
            </a:pathLst>
          </a:cu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algn="ctr">
              <a:spcBef>
                <a:spcPts val="1200"/>
              </a:spcBef>
            </a:pPr>
            <a:r>
              <a:rPr lang="en-US" sz="2200" dirty="0">
                <a:solidFill>
                  <a:schemeClr val="tx1"/>
                </a:solidFill>
              </a:rPr>
              <a:t>Private connections between your on-premises network and Microsoft datacenters </a:t>
            </a:r>
          </a:p>
        </p:txBody>
      </p:sp>
      <p:sp>
        <p:nvSpPr>
          <p:cNvPr id="9" name="Freeform: Shape 8">
            <a:extLst>
              <a:ext uri="{FF2B5EF4-FFF2-40B4-BE49-F238E27FC236}">
                <a16:creationId xmlns:a16="http://schemas.microsoft.com/office/drawing/2014/main" id="{997C6DE4-C5A5-44D2-985C-2E48BBF5E12F}"/>
              </a:ext>
            </a:extLst>
          </p:cNvPr>
          <p:cNvSpPr/>
          <p:nvPr/>
        </p:nvSpPr>
        <p:spPr>
          <a:xfrm>
            <a:off x="4335142" y="4721225"/>
            <a:ext cx="3766190" cy="1640521"/>
          </a:xfrm>
          <a:custGeom>
            <a:avLst/>
            <a:gdLst>
              <a:gd name="connsiteX0" fmla="*/ 0 w 2377347"/>
              <a:gd name="connsiteY0" fmla="*/ 0 h 1188673"/>
              <a:gd name="connsiteX1" fmla="*/ 2377347 w 2377347"/>
              <a:gd name="connsiteY1" fmla="*/ 0 h 1188673"/>
              <a:gd name="connsiteX2" fmla="*/ 2377347 w 2377347"/>
              <a:gd name="connsiteY2" fmla="*/ 1188673 h 1188673"/>
              <a:gd name="connsiteX3" fmla="*/ 0 w 2377347"/>
              <a:gd name="connsiteY3" fmla="*/ 1188673 h 1188673"/>
              <a:gd name="connsiteX4" fmla="*/ 0 w 2377347"/>
              <a:gd name="connsiteY4" fmla="*/ 0 h 1188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7347" h="1188673">
                <a:moveTo>
                  <a:pt x="0" y="0"/>
                </a:moveTo>
                <a:lnTo>
                  <a:pt x="2377347" y="0"/>
                </a:lnTo>
                <a:lnTo>
                  <a:pt x="2377347" y="1188673"/>
                </a:lnTo>
                <a:lnTo>
                  <a:pt x="0" y="1188673"/>
                </a:lnTo>
                <a:lnTo>
                  <a:pt x="0" y="0"/>
                </a:lnTo>
                <a:close/>
              </a:path>
            </a:pathLst>
          </a:cu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algn="ctr">
              <a:spcBef>
                <a:spcPts val="1200"/>
              </a:spcBef>
            </a:pPr>
            <a:r>
              <a:rPr lang="en-US" sz="2200" dirty="0">
                <a:solidFill>
                  <a:schemeClr val="tx1"/>
                </a:solidFill>
              </a:rPr>
              <a:t>Connections do not go</a:t>
            </a:r>
            <a:br>
              <a:rPr lang="en-US" sz="2200" dirty="0">
                <a:solidFill>
                  <a:schemeClr val="tx1"/>
                </a:solidFill>
              </a:rPr>
            </a:br>
            <a:r>
              <a:rPr lang="en-US" sz="2200" dirty="0">
                <a:solidFill>
                  <a:schemeClr val="tx1"/>
                </a:solidFill>
              </a:rPr>
              <a:t>over the public</a:t>
            </a:r>
            <a:br>
              <a:rPr lang="en-US" sz="2200" dirty="0">
                <a:solidFill>
                  <a:schemeClr val="tx1"/>
                </a:solidFill>
              </a:rPr>
            </a:br>
            <a:r>
              <a:rPr lang="en-US" sz="2200" dirty="0">
                <a:solidFill>
                  <a:schemeClr val="tx1"/>
                </a:solidFill>
              </a:rPr>
              <a:t>Internet – Partner network</a:t>
            </a:r>
          </a:p>
        </p:txBody>
      </p:sp>
      <p:sp>
        <p:nvSpPr>
          <p:cNvPr id="10" name="Freeform: Shape 9">
            <a:extLst>
              <a:ext uri="{FF2B5EF4-FFF2-40B4-BE49-F238E27FC236}">
                <a16:creationId xmlns:a16="http://schemas.microsoft.com/office/drawing/2014/main" id="{59DEC5CD-EE50-4DCA-82F3-52228A96EEFC}"/>
              </a:ext>
            </a:extLst>
          </p:cNvPr>
          <p:cNvSpPr/>
          <p:nvPr/>
        </p:nvSpPr>
        <p:spPr>
          <a:xfrm>
            <a:off x="8243247" y="4721225"/>
            <a:ext cx="3766190" cy="1640521"/>
          </a:xfrm>
          <a:custGeom>
            <a:avLst/>
            <a:gdLst>
              <a:gd name="connsiteX0" fmla="*/ 0 w 2377347"/>
              <a:gd name="connsiteY0" fmla="*/ 0 h 1188673"/>
              <a:gd name="connsiteX1" fmla="*/ 2377347 w 2377347"/>
              <a:gd name="connsiteY1" fmla="*/ 0 h 1188673"/>
              <a:gd name="connsiteX2" fmla="*/ 2377347 w 2377347"/>
              <a:gd name="connsiteY2" fmla="*/ 1188673 h 1188673"/>
              <a:gd name="connsiteX3" fmla="*/ 0 w 2377347"/>
              <a:gd name="connsiteY3" fmla="*/ 1188673 h 1188673"/>
              <a:gd name="connsiteX4" fmla="*/ 0 w 2377347"/>
              <a:gd name="connsiteY4" fmla="*/ 0 h 1188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7347" h="1188673">
                <a:moveTo>
                  <a:pt x="0" y="0"/>
                </a:moveTo>
                <a:lnTo>
                  <a:pt x="2377347" y="0"/>
                </a:lnTo>
                <a:lnTo>
                  <a:pt x="2377347" y="1188673"/>
                </a:lnTo>
                <a:lnTo>
                  <a:pt x="0" y="1188673"/>
                </a:lnTo>
                <a:lnTo>
                  <a:pt x="0" y="0"/>
                </a:lnTo>
                <a:close/>
              </a:path>
            </a:pathLst>
          </a:cu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algn="ctr">
              <a:spcBef>
                <a:spcPts val="1200"/>
              </a:spcBef>
            </a:pPr>
            <a:r>
              <a:rPr lang="en-US" sz="2200" dirty="0">
                <a:solidFill>
                  <a:schemeClr val="tx1"/>
                </a:solidFill>
              </a:rPr>
              <a:t>Secure, reliable,</a:t>
            </a:r>
            <a:br>
              <a:rPr lang="en-US" sz="2200" dirty="0">
                <a:solidFill>
                  <a:schemeClr val="tx1"/>
                </a:solidFill>
              </a:rPr>
            </a:br>
            <a:r>
              <a:rPr lang="en-US" sz="2200" dirty="0">
                <a:solidFill>
                  <a:schemeClr val="tx1"/>
                </a:solidFill>
              </a:rPr>
              <a:t>low latency, high speed connections </a:t>
            </a:r>
          </a:p>
        </p:txBody>
      </p:sp>
    </p:spTree>
    <p:extLst>
      <p:ext uri="{BB962C8B-B14F-4D97-AF65-F5344CB8AC3E}">
        <p14:creationId xmlns:p14="http://schemas.microsoft.com/office/powerpoint/2010/main" val="4126209356"/>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98262C-1C72-4951-B194-B5503A267E60}"/>
              </a:ext>
            </a:extLst>
          </p:cNvPr>
          <p:cNvSpPr>
            <a:spLocks noGrp="1"/>
          </p:cNvSpPr>
          <p:nvPr>
            <p:ph type="title"/>
          </p:nvPr>
        </p:nvSpPr>
        <p:spPr/>
        <p:txBody>
          <a:bodyPr/>
          <a:lstStyle/>
          <a:p>
            <a:r>
              <a:rPr lang="en-US" dirty="0"/>
              <a:t>Determine ExpressRoute Capabilities</a:t>
            </a:r>
          </a:p>
        </p:txBody>
      </p:sp>
      <p:sp>
        <p:nvSpPr>
          <p:cNvPr id="5" name="Rectangle 4">
            <a:extLst>
              <a:ext uri="{FF2B5EF4-FFF2-40B4-BE49-F238E27FC236}">
                <a16:creationId xmlns:a16="http://schemas.microsoft.com/office/drawing/2014/main" id="{1A88F035-B520-4BA6-9435-407E2FA5BD16}"/>
              </a:ext>
              <a:ext uri="{C183D7F6-B498-43B3-948B-1728B52AA6E4}">
                <adec:decorative xmlns:adec="http://schemas.microsoft.com/office/drawing/2017/decorative" val="0"/>
              </a:ext>
            </a:extLst>
          </p:cNvPr>
          <p:cNvSpPr/>
          <p:nvPr/>
        </p:nvSpPr>
        <p:spPr bwMode="auto">
          <a:xfrm>
            <a:off x="427036" y="1192213"/>
            <a:ext cx="4932364" cy="642886"/>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91440" rIns="137160" bIns="91440" numCol="1" spcCol="0" rtlCol="0" fromWordArt="0" anchor="ctr" anchorCtr="0" forceAA="0" compatLnSpc="1">
            <a:prstTxWarp prst="textNoShape">
              <a:avLst/>
            </a:prstTxWarp>
            <a:noAutofit/>
          </a:bodyPr>
          <a:lstStyle/>
          <a:p>
            <a:pPr>
              <a:spcBef>
                <a:spcPts val="1200"/>
              </a:spcBef>
            </a:pPr>
            <a:r>
              <a:rPr lang="en-US" dirty="0">
                <a:solidFill>
                  <a:schemeClr val="tx1"/>
                </a:solidFill>
              </a:rPr>
              <a:t>Layer 3 connectivity with redundancy</a:t>
            </a:r>
          </a:p>
        </p:txBody>
      </p:sp>
      <p:sp>
        <p:nvSpPr>
          <p:cNvPr id="6" name="Rectangle 5">
            <a:extLst>
              <a:ext uri="{FF2B5EF4-FFF2-40B4-BE49-F238E27FC236}">
                <a16:creationId xmlns:a16="http://schemas.microsoft.com/office/drawing/2014/main" id="{64797FA9-3D83-4A5B-8FB7-7B637C97CF86}"/>
              </a:ext>
              <a:ext uri="{C183D7F6-B498-43B3-948B-1728B52AA6E4}">
                <adec:decorative xmlns:adec="http://schemas.microsoft.com/office/drawing/2017/decorative" val="0"/>
              </a:ext>
            </a:extLst>
          </p:cNvPr>
          <p:cNvSpPr/>
          <p:nvPr/>
        </p:nvSpPr>
        <p:spPr bwMode="auto">
          <a:xfrm>
            <a:off x="427036" y="1989646"/>
            <a:ext cx="4932364" cy="642886"/>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91440" rIns="137160" bIns="91440" numCol="1" spcCol="0" rtlCol="0" fromWordArt="0" anchor="ctr" anchorCtr="0" forceAA="0" compatLnSpc="1">
            <a:prstTxWarp prst="textNoShape">
              <a:avLst/>
            </a:prstTxWarp>
            <a:noAutofit/>
          </a:bodyPr>
          <a:lstStyle/>
          <a:p>
            <a:pPr>
              <a:spcBef>
                <a:spcPts val="1200"/>
              </a:spcBef>
            </a:pPr>
            <a:r>
              <a:rPr lang="en-US" dirty="0">
                <a:solidFill>
                  <a:schemeClr val="tx1"/>
                </a:solidFill>
              </a:rPr>
              <a:t>Connectivity to all regions within a geography</a:t>
            </a:r>
          </a:p>
        </p:txBody>
      </p:sp>
      <p:sp>
        <p:nvSpPr>
          <p:cNvPr id="7" name="Rectangle 6">
            <a:extLst>
              <a:ext uri="{FF2B5EF4-FFF2-40B4-BE49-F238E27FC236}">
                <a16:creationId xmlns:a16="http://schemas.microsoft.com/office/drawing/2014/main" id="{B5CDDA5E-0561-4864-8F5D-C3CE95EB354F}"/>
              </a:ext>
              <a:ext uri="{C183D7F6-B498-43B3-948B-1728B52AA6E4}">
                <adec:decorative xmlns:adec="http://schemas.microsoft.com/office/drawing/2017/decorative" val="0"/>
              </a:ext>
            </a:extLst>
          </p:cNvPr>
          <p:cNvSpPr/>
          <p:nvPr/>
        </p:nvSpPr>
        <p:spPr bwMode="auto">
          <a:xfrm>
            <a:off x="427036" y="2787079"/>
            <a:ext cx="4932364" cy="1004385"/>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91440" rIns="137160" bIns="91440" numCol="1" spcCol="0" rtlCol="0" fromWordArt="0" anchor="ctr" anchorCtr="0" forceAA="0" compatLnSpc="1">
            <a:prstTxWarp prst="textNoShape">
              <a:avLst/>
            </a:prstTxWarp>
            <a:noAutofit/>
          </a:bodyPr>
          <a:lstStyle/>
          <a:p>
            <a:pPr>
              <a:spcBef>
                <a:spcPts val="1200"/>
              </a:spcBef>
            </a:pPr>
            <a:r>
              <a:rPr lang="en-US" dirty="0">
                <a:solidFill>
                  <a:schemeClr val="tx1"/>
                </a:solidFill>
              </a:rPr>
              <a:t>Global connectivity with ExpressRoute premium add-on</a:t>
            </a:r>
          </a:p>
        </p:txBody>
      </p:sp>
      <p:sp>
        <p:nvSpPr>
          <p:cNvPr id="8" name="Rectangle 7">
            <a:extLst>
              <a:ext uri="{FF2B5EF4-FFF2-40B4-BE49-F238E27FC236}">
                <a16:creationId xmlns:a16="http://schemas.microsoft.com/office/drawing/2014/main" id="{56C64E31-DB5C-4B45-9FE3-ACBF3044450F}"/>
              </a:ext>
              <a:ext uri="{C183D7F6-B498-43B3-948B-1728B52AA6E4}">
                <adec:decorative xmlns:adec="http://schemas.microsoft.com/office/drawing/2017/decorative" val="0"/>
              </a:ext>
            </a:extLst>
          </p:cNvPr>
          <p:cNvSpPr/>
          <p:nvPr/>
        </p:nvSpPr>
        <p:spPr bwMode="auto">
          <a:xfrm>
            <a:off x="427036" y="3946011"/>
            <a:ext cx="4932364" cy="877659"/>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91440" rIns="137160" bIns="91440" numCol="1" spcCol="0" rtlCol="0" fromWordArt="0" anchor="ctr" anchorCtr="0" forceAA="0" compatLnSpc="1">
            <a:prstTxWarp prst="textNoShape">
              <a:avLst/>
            </a:prstTxWarp>
            <a:noAutofit/>
          </a:bodyPr>
          <a:lstStyle/>
          <a:p>
            <a:pPr>
              <a:spcBef>
                <a:spcPts val="1200"/>
              </a:spcBef>
            </a:pPr>
            <a:r>
              <a:rPr lang="en-US" dirty="0">
                <a:solidFill>
                  <a:schemeClr val="tx1"/>
                </a:solidFill>
              </a:rPr>
              <a:t>Across on-premises connectivity with ExpressRoute Global Reach</a:t>
            </a:r>
          </a:p>
        </p:txBody>
      </p:sp>
      <p:sp>
        <p:nvSpPr>
          <p:cNvPr id="9" name="Rectangle 8">
            <a:extLst>
              <a:ext uri="{FF2B5EF4-FFF2-40B4-BE49-F238E27FC236}">
                <a16:creationId xmlns:a16="http://schemas.microsoft.com/office/drawing/2014/main" id="{0740A132-97DC-4A0F-9CC1-E7AAC9E1FF6E}"/>
              </a:ext>
              <a:ext uri="{C183D7F6-B498-43B3-948B-1728B52AA6E4}">
                <adec:decorative xmlns:adec="http://schemas.microsoft.com/office/drawing/2017/decorative" val="0"/>
              </a:ext>
            </a:extLst>
          </p:cNvPr>
          <p:cNvSpPr/>
          <p:nvPr/>
        </p:nvSpPr>
        <p:spPr bwMode="auto">
          <a:xfrm>
            <a:off x="427036" y="4965876"/>
            <a:ext cx="4932364" cy="642886"/>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91440" rIns="137160" bIns="91440" numCol="1" spcCol="0" rtlCol="0" fromWordArt="0" anchor="ctr" anchorCtr="0" forceAA="0" compatLnSpc="1">
            <a:prstTxWarp prst="textNoShape">
              <a:avLst/>
            </a:prstTxWarp>
            <a:noAutofit/>
          </a:bodyPr>
          <a:lstStyle/>
          <a:p>
            <a:pPr>
              <a:spcBef>
                <a:spcPts val="1200"/>
              </a:spcBef>
            </a:pPr>
            <a:r>
              <a:rPr lang="en-US" dirty="0">
                <a:solidFill>
                  <a:schemeClr val="tx1"/>
                </a:solidFill>
              </a:rPr>
              <a:t>Bandwidth options – 50 Mbps to 100 Gbps</a:t>
            </a:r>
          </a:p>
        </p:txBody>
      </p:sp>
      <p:sp>
        <p:nvSpPr>
          <p:cNvPr id="11" name="Rectangle 10">
            <a:extLst>
              <a:ext uri="{FF2B5EF4-FFF2-40B4-BE49-F238E27FC236}">
                <a16:creationId xmlns:a16="http://schemas.microsoft.com/office/drawing/2014/main" id="{BC73936A-9C06-4461-8A20-E069C7EE5E0D}"/>
              </a:ext>
              <a:ext uri="{C183D7F6-B498-43B3-948B-1728B52AA6E4}">
                <adec:decorative xmlns:adec="http://schemas.microsoft.com/office/drawing/2017/decorative" val="0"/>
              </a:ext>
            </a:extLst>
          </p:cNvPr>
          <p:cNvSpPr/>
          <p:nvPr/>
        </p:nvSpPr>
        <p:spPr bwMode="auto">
          <a:xfrm>
            <a:off x="427036" y="5718860"/>
            <a:ext cx="4932364" cy="642886"/>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91440" rIns="137160" bIns="91440" numCol="1" spcCol="0" rtlCol="0" fromWordArt="0" anchor="ctr" anchorCtr="0" forceAA="0" compatLnSpc="1">
            <a:prstTxWarp prst="textNoShape">
              <a:avLst/>
            </a:prstTxWarp>
            <a:noAutofit/>
          </a:bodyPr>
          <a:lstStyle/>
          <a:p>
            <a:pPr>
              <a:spcBef>
                <a:spcPts val="1200"/>
              </a:spcBef>
            </a:pPr>
            <a:r>
              <a:rPr lang="en-US" dirty="0">
                <a:solidFill>
                  <a:schemeClr val="tx1"/>
                </a:solidFill>
              </a:rPr>
              <a:t>Billing models – Unlimited, metered, premium</a:t>
            </a:r>
          </a:p>
        </p:txBody>
      </p:sp>
      <p:sp>
        <p:nvSpPr>
          <p:cNvPr id="14" name="Rectangle 13">
            <a:extLst>
              <a:ext uri="{FF2B5EF4-FFF2-40B4-BE49-F238E27FC236}">
                <a16:creationId xmlns:a16="http://schemas.microsoft.com/office/drawing/2014/main" id="{DA623AE1-ED3E-4A1F-943F-17F10AB1A575}"/>
              </a:ext>
              <a:ext uri="{C183D7F6-B498-43B3-948B-1728B52AA6E4}">
                <adec:decorative xmlns:adec="http://schemas.microsoft.com/office/drawing/2017/decorative" val="1"/>
              </a:ext>
            </a:extLst>
          </p:cNvPr>
          <p:cNvSpPr/>
          <p:nvPr/>
        </p:nvSpPr>
        <p:spPr bwMode="auto">
          <a:xfrm>
            <a:off x="5514848" y="1192213"/>
            <a:ext cx="6494591" cy="5169533"/>
          </a:xfrm>
          <a:prstGeom prst="rect">
            <a:avLst/>
          </a:prstGeom>
          <a:noFill/>
          <a:ln w="19050">
            <a:solidFill>
              <a:schemeClr val="bg1">
                <a:lumMod val="9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dirty="0">
              <a:gradFill>
                <a:gsLst>
                  <a:gs pos="0">
                    <a:srgbClr val="FFFFFF"/>
                  </a:gs>
                  <a:gs pos="100000">
                    <a:srgbClr val="FFFFFF"/>
                  </a:gs>
                </a:gsLst>
                <a:lin ang="5400000" scaled="0"/>
              </a:gradFill>
              <a:cs typeface="Segoe UI" pitchFamily="34" charset="0"/>
            </a:endParaRPr>
          </a:p>
        </p:txBody>
      </p:sp>
      <p:pic>
        <p:nvPicPr>
          <p:cNvPr id="4" name="Picture 3" descr="Global map with partner locations">
            <a:extLst>
              <a:ext uri="{FF2B5EF4-FFF2-40B4-BE49-F238E27FC236}">
                <a16:creationId xmlns:a16="http://schemas.microsoft.com/office/drawing/2014/main" id="{59FDDE26-3A69-421F-8106-2D051AAD566A}"/>
              </a:ext>
            </a:extLst>
          </p:cNvPr>
          <p:cNvPicPr>
            <a:picLocks noChangeAspect="1"/>
          </p:cNvPicPr>
          <p:nvPr/>
        </p:nvPicPr>
        <p:blipFill>
          <a:blip r:embed="rId3"/>
          <a:stretch>
            <a:fillRect/>
          </a:stretch>
        </p:blipFill>
        <p:spPr>
          <a:xfrm>
            <a:off x="5695702" y="2345626"/>
            <a:ext cx="6132882" cy="2891675"/>
          </a:xfrm>
          <a:prstGeom prst="rect">
            <a:avLst/>
          </a:prstGeom>
        </p:spPr>
      </p:pic>
    </p:spTree>
    <p:extLst>
      <p:ext uri="{BB962C8B-B14F-4D97-AF65-F5344CB8AC3E}">
        <p14:creationId xmlns:p14="http://schemas.microsoft.com/office/powerpoint/2010/main" val="595248786"/>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Coexist Site-to-Site and ExpressRoute</a:t>
            </a:r>
          </a:p>
        </p:txBody>
      </p:sp>
      <p:sp>
        <p:nvSpPr>
          <p:cNvPr id="5" name="Rectangle 4">
            <a:extLst>
              <a:ext uri="{FF2B5EF4-FFF2-40B4-BE49-F238E27FC236}">
                <a16:creationId xmlns:a16="http://schemas.microsoft.com/office/drawing/2014/main" id="{5AA8B58F-184B-4375-84C6-42F7D4AD291E}"/>
              </a:ext>
              <a:ext uri="{C183D7F6-B498-43B3-948B-1728B52AA6E4}">
                <adec:decorative xmlns:adec="http://schemas.microsoft.com/office/drawing/2017/decorative" val="1"/>
              </a:ext>
            </a:extLst>
          </p:cNvPr>
          <p:cNvSpPr/>
          <p:nvPr/>
        </p:nvSpPr>
        <p:spPr bwMode="auto">
          <a:xfrm>
            <a:off x="427038" y="1192212"/>
            <a:ext cx="11582400" cy="3654108"/>
          </a:xfrm>
          <a:prstGeom prst="rect">
            <a:avLst/>
          </a:prstGeom>
          <a:noFill/>
          <a:ln w="19050">
            <a:solidFill>
              <a:schemeClr val="bg1">
                <a:lumMod val="9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dirty="0">
              <a:gradFill>
                <a:gsLst>
                  <a:gs pos="0">
                    <a:srgbClr val="FFFFFF"/>
                  </a:gs>
                  <a:gs pos="100000">
                    <a:srgbClr val="FFFFFF"/>
                  </a:gs>
                </a:gsLst>
                <a:lin ang="5400000" scaled="0"/>
              </a:gradFill>
              <a:cs typeface="Segoe UI" pitchFamily="34" charset="0"/>
            </a:endParaRPr>
          </a:p>
        </p:txBody>
      </p:sp>
      <p:pic>
        <p:nvPicPr>
          <p:cNvPr id="2" name="Picture 1" descr="Diagram showing how you can have an ExpressRoute and a Site-to-Tite VPN configuration coexisting. VNet1 is configured with 2 virtual network gateways, one for the private ExpressRoute connection, and the other for the Site-to-Site traffic. The two S2S connections originate from an on-premises HQ and an on-premises branch site, whereas the dedicated private ExpressRoute originates from the on-premise HQ">
            <a:extLst>
              <a:ext uri="{FF2B5EF4-FFF2-40B4-BE49-F238E27FC236}">
                <a16:creationId xmlns:a16="http://schemas.microsoft.com/office/drawing/2014/main" id="{61679998-A56C-493C-B991-4220C7A9199E}"/>
              </a:ext>
            </a:extLst>
          </p:cNvPr>
          <p:cNvPicPr>
            <a:picLocks noChangeAspect="1"/>
          </p:cNvPicPr>
          <p:nvPr/>
        </p:nvPicPr>
        <p:blipFill rotWithShape="1">
          <a:blip r:embed="rId3"/>
          <a:srcRect l="906" t="2597" r="1202" b="2603"/>
          <a:stretch/>
        </p:blipFill>
        <p:spPr>
          <a:xfrm>
            <a:off x="3145087" y="1360457"/>
            <a:ext cx="6173287" cy="3317617"/>
          </a:xfrm>
          <a:prstGeom prst="rect">
            <a:avLst/>
          </a:prstGeom>
          <a:ln>
            <a:noFill/>
          </a:ln>
        </p:spPr>
      </p:pic>
      <p:sp>
        <p:nvSpPr>
          <p:cNvPr id="7" name="Freeform: Shape 6">
            <a:extLst>
              <a:ext uri="{FF2B5EF4-FFF2-40B4-BE49-F238E27FC236}">
                <a16:creationId xmlns:a16="http://schemas.microsoft.com/office/drawing/2014/main" id="{8A441DD0-F947-4102-B1D8-A8AD5C5A57FB}"/>
              </a:ext>
            </a:extLst>
          </p:cNvPr>
          <p:cNvSpPr/>
          <p:nvPr/>
        </p:nvSpPr>
        <p:spPr>
          <a:xfrm>
            <a:off x="427037" y="4994591"/>
            <a:ext cx="3750286" cy="1367155"/>
          </a:xfrm>
          <a:custGeom>
            <a:avLst/>
            <a:gdLst>
              <a:gd name="connsiteX0" fmla="*/ 0 w 2377347"/>
              <a:gd name="connsiteY0" fmla="*/ 0 h 1188673"/>
              <a:gd name="connsiteX1" fmla="*/ 2377347 w 2377347"/>
              <a:gd name="connsiteY1" fmla="*/ 0 h 1188673"/>
              <a:gd name="connsiteX2" fmla="*/ 2377347 w 2377347"/>
              <a:gd name="connsiteY2" fmla="*/ 1188673 h 1188673"/>
              <a:gd name="connsiteX3" fmla="*/ 0 w 2377347"/>
              <a:gd name="connsiteY3" fmla="*/ 1188673 h 1188673"/>
              <a:gd name="connsiteX4" fmla="*/ 0 w 2377347"/>
              <a:gd name="connsiteY4" fmla="*/ 0 h 1188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7347" h="1188673">
                <a:moveTo>
                  <a:pt x="0" y="0"/>
                </a:moveTo>
                <a:lnTo>
                  <a:pt x="2377347" y="0"/>
                </a:lnTo>
                <a:lnTo>
                  <a:pt x="2377347" y="1188673"/>
                </a:lnTo>
                <a:lnTo>
                  <a:pt x="0" y="1188673"/>
                </a:lnTo>
                <a:lnTo>
                  <a:pt x="0" y="0"/>
                </a:lnTo>
                <a:close/>
              </a:path>
            </a:pathLst>
          </a:cu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algn="ctr">
              <a:spcBef>
                <a:spcPts val="1200"/>
              </a:spcBef>
            </a:pPr>
            <a:r>
              <a:rPr lang="en-US" sz="2200" dirty="0">
                <a:solidFill>
                  <a:schemeClr val="tx1"/>
                </a:solidFill>
              </a:rPr>
              <a:t>Use S2S VPN as a</a:t>
            </a:r>
            <a:br>
              <a:rPr lang="en-US" sz="2200" dirty="0">
                <a:solidFill>
                  <a:schemeClr val="tx1"/>
                </a:solidFill>
              </a:rPr>
            </a:br>
            <a:r>
              <a:rPr lang="en-US" sz="2200" dirty="0">
                <a:solidFill>
                  <a:schemeClr val="tx1"/>
                </a:solidFill>
              </a:rPr>
              <a:t>secure failover path</a:t>
            </a:r>
            <a:br>
              <a:rPr lang="en-US" sz="2200" dirty="0">
                <a:solidFill>
                  <a:schemeClr val="tx1"/>
                </a:solidFill>
              </a:rPr>
            </a:br>
            <a:r>
              <a:rPr lang="en-US" sz="2200" dirty="0">
                <a:solidFill>
                  <a:schemeClr val="tx1"/>
                </a:solidFill>
              </a:rPr>
              <a:t>for ExpressRoute</a:t>
            </a:r>
          </a:p>
        </p:txBody>
      </p:sp>
      <p:sp>
        <p:nvSpPr>
          <p:cNvPr id="8" name="Freeform: Shape 7">
            <a:extLst>
              <a:ext uri="{FF2B5EF4-FFF2-40B4-BE49-F238E27FC236}">
                <a16:creationId xmlns:a16="http://schemas.microsoft.com/office/drawing/2014/main" id="{D32C76B3-B91A-48D4-B4A2-D977E1FBD0B1}"/>
              </a:ext>
            </a:extLst>
          </p:cNvPr>
          <p:cNvSpPr/>
          <p:nvPr/>
        </p:nvSpPr>
        <p:spPr>
          <a:xfrm>
            <a:off x="4337538" y="4994591"/>
            <a:ext cx="3750286" cy="1367155"/>
          </a:xfrm>
          <a:custGeom>
            <a:avLst/>
            <a:gdLst>
              <a:gd name="connsiteX0" fmla="*/ 0 w 2377347"/>
              <a:gd name="connsiteY0" fmla="*/ 0 h 1188673"/>
              <a:gd name="connsiteX1" fmla="*/ 2377347 w 2377347"/>
              <a:gd name="connsiteY1" fmla="*/ 0 h 1188673"/>
              <a:gd name="connsiteX2" fmla="*/ 2377347 w 2377347"/>
              <a:gd name="connsiteY2" fmla="*/ 1188673 h 1188673"/>
              <a:gd name="connsiteX3" fmla="*/ 0 w 2377347"/>
              <a:gd name="connsiteY3" fmla="*/ 1188673 h 1188673"/>
              <a:gd name="connsiteX4" fmla="*/ 0 w 2377347"/>
              <a:gd name="connsiteY4" fmla="*/ 0 h 1188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7347" h="1188673">
                <a:moveTo>
                  <a:pt x="0" y="0"/>
                </a:moveTo>
                <a:lnTo>
                  <a:pt x="2377347" y="0"/>
                </a:lnTo>
                <a:lnTo>
                  <a:pt x="2377347" y="1188673"/>
                </a:lnTo>
                <a:lnTo>
                  <a:pt x="0" y="1188673"/>
                </a:lnTo>
                <a:lnTo>
                  <a:pt x="0" y="0"/>
                </a:lnTo>
                <a:close/>
              </a:path>
            </a:pathLst>
          </a:cu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algn="ctr">
              <a:spcBef>
                <a:spcPts val="1200"/>
              </a:spcBef>
            </a:pPr>
            <a:r>
              <a:rPr lang="en-US" sz="2200" dirty="0">
                <a:solidFill>
                  <a:schemeClr val="tx1"/>
                </a:solidFill>
              </a:rPr>
              <a:t>Use S2S VPNs to connect to sites that are not connected with ExpressRoute</a:t>
            </a:r>
          </a:p>
        </p:txBody>
      </p:sp>
      <p:sp>
        <p:nvSpPr>
          <p:cNvPr id="9" name="Freeform: Shape 8">
            <a:extLst>
              <a:ext uri="{FF2B5EF4-FFF2-40B4-BE49-F238E27FC236}">
                <a16:creationId xmlns:a16="http://schemas.microsoft.com/office/drawing/2014/main" id="{2D9945BC-9639-44DB-8202-C42B479941BF}"/>
              </a:ext>
            </a:extLst>
          </p:cNvPr>
          <p:cNvSpPr/>
          <p:nvPr/>
        </p:nvSpPr>
        <p:spPr>
          <a:xfrm>
            <a:off x="8248039" y="4994591"/>
            <a:ext cx="3750286" cy="1367155"/>
          </a:xfrm>
          <a:custGeom>
            <a:avLst/>
            <a:gdLst>
              <a:gd name="connsiteX0" fmla="*/ 0 w 2377347"/>
              <a:gd name="connsiteY0" fmla="*/ 0 h 1188673"/>
              <a:gd name="connsiteX1" fmla="*/ 2377347 w 2377347"/>
              <a:gd name="connsiteY1" fmla="*/ 0 h 1188673"/>
              <a:gd name="connsiteX2" fmla="*/ 2377347 w 2377347"/>
              <a:gd name="connsiteY2" fmla="*/ 1188673 h 1188673"/>
              <a:gd name="connsiteX3" fmla="*/ 0 w 2377347"/>
              <a:gd name="connsiteY3" fmla="*/ 1188673 h 1188673"/>
              <a:gd name="connsiteX4" fmla="*/ 0 w 2377347"/>
              <a:gd name="connsiteY4" fmla="*/ 0 h 1188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7347" h="1188673">
                <a:moveTo>
                  <a:pt x="0" y="0"/>
                </a:moveTo>
                <a:lnTo>
                  <a:pt x="2377347" y="0"/>
                </a:lnTo>
                <a:lnTo>
                  <a:pt x="2377347" y="1188673"/>
                </a:lnTo>
                <a:lnTo>
                  <a:pt x="0" y="1188673"/>
                </a:lnTo>
                <a:lnTo>
                  <a:pt x="0" y="0"/>
                </a:lnTo>
                <a:close/>
              </a:path>
            </a:pathLst>
          </a:cu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algn="ctr">
              <a:spcBef>
                <a:spcPts val="1200"/>
              </a:spcBef>
            </a:pPr>
            <a:r>
              <a:rPr lang="en-US" sz="2200" dirty="0">
                <a:solidFill>
                  <a:schemeClr val="tx1"/>
                </a:solidFill>
              </a:rPr>
              <a:t>Notice two VNet</a:t>
            </a:r>
            <a:br>
              <a:rPr lang="en-US" sz="2200" dirty="0">
                <a:solidFill>
                  <a:schemeClr val="tx1"/>
                </a:solidFill>
              </a:rPr>
            </a:br>
            <a:r>
              <a:rPr lang="en-US" sz="2200" dirty="0">
                <a:solidFill>
                  <a:schemeClr val="tx1"/>
                </a:solidFill>
              </a:rPr>
              <a:t>gateways for the</a:t>
            </a:r>
            <a:br>
              <a:rPr lang="en-US" sz="2200" dirty="0">
                <a:solidFill>
                  <a:schemeClr val="tx1"/>
                </a:solidFill>
              </a:rPr>
            </a:br>
            <a:r>
              <a:rPr lang="en-US" sz="2200" dirty="0">
                <a:solidFill>
                  <a:schemeClr val="tx1"/>
                </a:solidFill>
              </a:rPr>
              <a:t>same virtual network</a:t>
            </a:r>
          </a:p>
        </p:txBody>
      </p:sp>
    </p:spTree>
    <p:extLst>
      <p:ext uri="{BB962C8B-B14F-4D97-AF65-F5344CB8AC3E}">
        <p14:creationId xmlns:p14="http://schemas.microsoft.com/office/powerpoint/2010/main" val="6129366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CD8665D-5A50-4F07-9D33-48CCD3FD74C7}"/>
              </a:ext>
            </a:extLst>
          </p:cNvPr>
          <p:cNvSpPr>
            <a:spLocks noGrp="1"/>
          </p:cNvSpPr>
          <p:nvPr>
            <p:ph type="title"/>
          </p:nvPr>
        </p:nvSpPr>
        <p:spPr/>
        <p:txBody>
          <a:bodyPr/>
          <a:lstStyle/>
          <a:p>
            <a:r>
              <a:rPr lang="en-US" dirty="0"/>
              <a:t>Lesson 01: Configure VNet Peering</a:t>
            </a:r>
          </a:p>
        </p:txBody>
      </p:sp>
      <p:pic>
        <p:nvPicPr>
          <p:cNvPr id="2" name="Picture 1" descr="Icon of two people">
            <a:extLst>
              <a:ext uri="{FF2B5EF4-FFF2-40B4-BE49-F238E27FC236}">
                <a16:creationId xmlns:a16="http://schemas.microsoft.com/office/drawing/2014/main" id="{001976B3-DEB7-4658-89F1-D62F0453CDF5}"/>
              </a:ext>
            </a:extLst>
          </p:cNvPr>
          <p:cNvPicPr>
            <a:picLocks noChangeAspect="1"/>
          </p:cNvPicPr>
          <p:nvPr/>
        </p:nvPicPr>
        <p:blipFill>
          <a:blip r:embed="rId2"/>
          <a:stretch>
            <a:fillRect/>
          </a:stretch>
        </p:blipFill>
        <p:spPr>
          <a:xfrm>
            <a:off x="10413224" y="2993645"/>
            <a:ext cx="1005840" cy="1007234"/>
          </a:xfrm>
          <a:prstGeom prst="rect">
            <a:avLst/>
          </a:prstGeom>
        </p:spPr>
      </p:pic>
    </p:spTree>
    <p:extLst>
      <p:ext uri="{BB962C8B-B14F-4D97-AF65-F5344CB8AC3E}">
        <p14:creationId xmlns:p14="http://schemas.microsoft.com/office/powerpoint/2010/main" val="3746766023"/>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E8A7B6-2527-4656-9899-BF6849EC1F9D}"/>
              </a:ext>
            </a:extLst>
          </p:cNvPr>
          <p:cNvSpPr>
            <a:spLocks noGrp="1"/>
          </p:cNvSpPr>
          <p:nvPr>
            <p:ph type="title"/>
          </p:nvPr>
        </p:nvSpPr>
        <p:spPr/>
        <p:txBody>
          <a:bodyPr/>
          <a:lstStyle/>
          <a:p>
            <a:r>
              <a:rPr lang="en-US" dirty="0"/>
              <a:t>Compare Intersite Connection Options</a:t>
            </a:r>
          </a:p>
        </p:txBody>
      </p:sp>
      <p:graphicFrame>
        <p:nvGraphicFramePr>
          <p:cNvPr id="4" name="Table 3">
            <a:extLst>
              <a:ext uri="{FF2B5EF4-FFF2-40B4-BE49-F238E27FC236}">
                <a16:creationId xmlns:a16="http://schemas.microsoft.com/office/drawing/2014/main" id="{702867A2-F6F2-4ED4-A4A1-71D2216FC1F7}"/>
              </a:ext>
            </a:extLst>
          </p:cNvPr>
          <p:cNvGraphicFramePr>
            <a:graphicFrameLocks noGrp="1"/>
          </p:cNvGraphicFramePr>
          <p:nvPr>
            <p:extLst>
              <p:ext uri="{D42A27DB-BD31-4B8C-83A1-F6EECF244321}">
                <p14:modId xmlns:p14="http://schemas.microsoft.com/office/powerpoint/2010/main" val="3327873129"/>
              </p:ext>
            </p:extLst>
          </p:nvPr>
        </p:nvGraphicFramePr>
        <p:xfrm>
          <a:off x="415927" y="1450248"/>
          <a:ext cx="11582398" cy="4629276"/>
        </p:xfrm>
        <a:graphic>
          <a:graphicData uri="http://schemas.openxmlformats.org/drawingml/2006/table">
            <a:tbl>
              <a:tblPr firstRow="1">
                <a:tableStyleId>{5C22544A-7EE6-4342-B048-85BDC9FD1C3A}</a:tableStyleId>
              </a:tblPr>
              <a:tblGrid>
                <a:gridCol w="1907876">
                  <a:extLst>
                    <a:ext uri="{9D8B030D-6E8A-4147-A177-3AD203B41FA5}">
                      <a16:colId xmlns:a16="http://schemas.microsoft.com/office/drawing/2014/main" val="3464628356"/>
                    </a:ext>
                  </a:extLst>
                </a:gridCol>
                <a:gridCol w="3192513">
                  <a:extLst>
                    <a:ext uri="{9D8B030D-6E8A-4147-A177-3AD203B41FA5}">
                      <a16:colId xmlns:a16="http://schemas.microsoft.com/office/drawing/2014/main" val="3968108436"/>
                    </a:ext>
                  </a:extLst>
                </a:gridCol>
                <a:gridCol w="1883710">
                  <a:extLst>
                    <a:ext uri="{9D8B030D-6E8A-4147-A177-3AD203B41FA5}">
                      <a16:colId xmlns:a16="http://schemas.microsoft.com/office/drawing/2014/main" val="1676527029"/>
                    </a:ext>
                  </a:extLst>
                </a:gridCol>
                <a:gridCol w="1664940">
                  <a:extLst>
                    <a:ext uri="{9D8B030D-6E8A-4147-A177-3AD203B41FA5}">
                      <a16:colId xmlns:a16="http://schemas.microsoft.com/office/drawing/2014/main" val="3520970269"/>
                    </a:ext>
                  </a:extLst>
                </a:gridCol>
                <a:gridCol w="2933359">
                  <a:extLst>
                    <a:ext uri="{9D8B030D-6E8A-4147-A177-3AD203B41FA5}">
                      <a16:colId xmlns:a16="http://schemas.microsoft.com/office/drawing/2014/main" val="2057607316"/>
                    </a:ext>
                  </a:extLst>
                </a:gridCol>
              </a:tblGrid>
              <a:tr h="489834">
                <a:tc>
                  <a:txBody>
                    <a:bodyPr/>
                    <a:lstStyle/>
                    <a:p>
                      <a:pPr algn="ctr" fontAlgn="b"/>
                      <a:r>
                        <a:rPr lang="en-US" sz="2000" b="0" dirty="0">
                          <a:solidFill>
                            <a:schemeClr val="bg1"/>
                          </a:solidFill>
                          <a:effectLst/>
                          <a:latin typeface="+mj-lt"/>
                        </a:rPr>
                        <a:t>Connection</a:t>
                      </a:r>
                    </a:p>
                  </a:txBody>
                  <a:tcPr marT="64008" marB="64008" anchor="ctr">
                    <a:lnL w="6350" cap="flat" cmpd="sng" algn="ctr">
                      <a:solidFill>
                        <a:srgbClr val="243A5E"/>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rgbClr val="243A5E"/>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43A5E"/>
                    </a:solidFill>
                  </a:tcPr>
                </a:tc>
                <a:tc>
                  <a:txBody>
                    <a:bodyPr/>
                    <a:lstStyle/>
                    <a:p>
                      <a:pPr algn="ctr" fontAlgn="b"/>
                      <a:r>
                        <a:rPr lang="en-US" sz="2000" b="0" dirty="0">
                          <a:solidFill>
                            <a:schemeClr val="bg1"/>
                          </a:solidFill>
                          <a:effectLst/>
                          <a:latin typeface="+mj-lt"/>
                        </a:rPr>
                        <a:t>Azure services supported</a:t>
                      </a:r>
                    </a:p>
                  </a:txBody>
                  <a:tcPr marT="64008" marB="64008"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rgbClr val="243A5E"/>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43A5E"/>
                    </a:solidFill>
                  </a:tcPr>
                </a:tc>
                <a:tc>
                  <a:txBody>
                    <a:bodyPr/>
                    <a:lstStyle/>
                    <a:p>
                      <a:pPr algn="ctr" fontAlgn="b"/>
                      <a:r>
                        <a:rPr lang="en-US" sz="2000" b="0" dirty="0">
                          <a:solidFill>
                            <a:schemeClr val="bg1"/>
                          </a:solidFill>
                          <a:effectLst/>
                          <a:latin typeface="+mj-lt"/>
                        </a:rPr>
                        <a:t>Bandwidth</a:t>
                      </a:r>
                    </a:p>
                  </a:txBody>
                  <a:tcPr marT="64008" marB="64008"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rgbClr val="243A5E"/>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43A5E"/>
                    </a:solidFill>
                  </a:tcPr>
                </a:tc>
                <a:tc>
                  <a:txBody>
                    <a:bodyPr/>
                    <a:lstStyle/>
                    <a:p>
                      <a:pPr algn="ctr" fontAlgn="b"/>
                      <a:r>
                        <a:rPr lang="en-US" sz="2000" b="0" dirty="0">
                          <a:solidFill>
                            <a:schemeClr val="bg1"/>
                          </a:solidFill>
                          <a:effectLst/>
                          <a:latin typeface="+mj-lt"/>
                        </a:rPr>
                        <a:t>Protocols</a:t>
                      </a:r>
                    </a:p>
                  </a:txBody>
                  <a:tcPr marT="64008" marB="64008"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rgbClr val="243A5E"/>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43A5E"/>
                    </a:solidFill>
                  </a:tcPr>
                </a:tc>
                <a:tc>
                  <a:txBody>
                    <a:bodyPr/>
                    <a:lstStyle/>
                    <a:p>
                      <a:pPr algn="ctr" fontAlgn="b"/>
                      <a:r>
                        <a:rPr lang="en-US" sz="2000" b="0" dirty="0">
                          <a:solidFill>
                            <a:schemeClr val="bg1"/>
                          </a:solidFill>
                          <a:effectLst/>
                          <a:latin typeface="+mj-lt"/>
                        </a:rPr>
                        <a:t>Typical use case</a:t>
                      </a:r>
                    </a:p>
                  </a:txBody>
                  <a:tcPr marT="64008" marB="64008" anchor="ctr">
                    <a:lnL w="6350" cap="flat" cmpd="sng" algn="ctr">
                      <a:solidFill>
                        <a:schemeClr val="bg1"/>
                      </a:solidFill>
                      <a:prstDash val="solid"/>
                      <a:round/>
                      <a:headEnd type="none" w="med" len="med"/>
                      <a:tailEnd type="none" w="med" len="med"/>
                    </a:lnL>
                    <a:lnR w="6350" cap="flat" cmpd="sng" algn="ctr">
                      <a:solidFill>
                        <a:srgbClr val="243A5E"/>
                      </a:solidFill>
                      <a:prstDash val="solid"/>
                      <a:round/>
                      <a:headEnd type="none" w="med" len="med"/>
                      <a:tailEnd type="none" w="med" len="med"/>
                    </a:lnR>
                    <a:lnT w="6350" cap="flat" cmpd="sng" algn="ctr">
                      <a:solidFill>
                        <a:srgbClr val="243A5E"/>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43A5E"/>
                    </a:solidFill>
                  </a:tcPr>
                </a:tc>
                <a:extLst>
                  <a:ext uri="{0D108BD9-81ED-4DB2-BD59-A6C34878D82A}">
                    <a16:rowId xmlns:a16="http://schemas.microsoft.com/office/drawing/2014/main" val="3144724946"/>
                  </a:ext>
                </a:extLst>
              </a:tr>
              <a:tr h="1500548">
                <a:tc>
                  <a:txBody>
                    <a:bodyPr/>
                    <a:lstStyle/>
                    <a:p>
                      <a:pPr algn="l" fontAlgn="t"/>
                      <a:r>
                        <a:rPr lang="en-US" sz="1800" dirty="0">
                          <a:solidFill>
                            <a:schemeClr val="tx1"/>
                          </a:solidFill>
                          <a:effectLst/>
                          <a:latin typeface="+mn-lt"/>
                        </a:rPr>
                        <a:t>Virtual network, point-to-site</a:t>
                      </a:r>
                    </a:p>
                  </a:txBody>
                  <a:tcPr marT="64008" marB="64008">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en-US" sz="1800" dirty="0">
                          <a:solidFill>
                            <a:schemeClr val="tx1"/>
                          </a:solidFill>
                          <a:effectLst/>
                          <a:latin typeface="+mn-lt"/>
                        </a:rPr>
                        <a:t>Azure IaaS services, Azure Virtual Machines</a:t>
                      </a:r>
                    </a:p>
                  </a:txBody>
                  <a:tcPr marT="64008" marB="64008">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en-US" sz="1800" dirty="0">
                          <a:solidFill>
                            <a:schemeClr val="tx1"/>
                          </a:solidFill>
                          <a:effectLst/>
                          <a:latin typeface="+mn-lt"/>
                        </a:rPr>
                        <a:t>Based on the gateway SKU</a:t>
                      </a:r>
                    </a:p>
                  </a:txBody>
                  <a:tcPr marT="64008" marB="64008">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en-US" sz="1800" dirty="0">
                          <a:solidFill>
                            <a:schemeClr val="tx1"/>
                          </a:solidFill>
                          <a:effectLst/>
                          <a:latin typeface="+mn-lt"/>
                        </a:rPr>
                        <a:t>Active/passive</a:t>
                      </a:r>
                    </a:p>
                  </a:txBody>
                  <a:tcPr marT="64008" marB="64008">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en-US" sz="1800" dirty="0">
                          <a:solidFill>
                            <a:schemeClr val="tx1"/>
                          </a:solidFill>
                          <a:effectLst/>
                          <a:latin typeface="+mn-lt"/>
                        </a:rPr>
                        <a:t>Dev, test, and lab environments for cloud services and virtual machines</a:t>
                      </a:r>
                    </a:p>
                  </a:txBody>
                  <a:tcPr marT="64008" marB="64008">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98190405"/>
                  </a:ext>
                </a:extLst>
              </a:tr>
              <a:tr h="1500548">
                <a:tc>
                  <a:txBody>
                    <a:bodyPr/>
                    <a:lstStyle/>
                    <a:p>
                      <a:pPr algn="l" fontAlgn="t"/>
                      <a:r>
                        <a:rPr lang="en-US" sz="1800" dirty="0">
                          <a:solidFill>
                            <a:schemeClr val="tx1"/>
                          </a:solidFill>
                          <a:effectLst/>
                          <a:latin typeface="+mn-lt"/>
                        </a:rPr>
                        <a:t>Virtual network, site-to-site</a:t>
                      </a:r>
                    </a:p>
                  </a:txBody>
                  <a:tcPr marT="64008" marB="64008">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en-US" sz="1800" dirty="0">
                          <a:solidFill>
                            <a:schemeClr val="tx1"/>
                          </a:solidFill>
                          <a:effectLst/>
                          <a:latin typeface="+mn-lt"/>
                        </a:rPr>
                        <a:t>Azure IaaS services, Azure Virtual Machines</a:t>
                      </a:r>
                    </a:p>
                  </a:txBody>
                  <a:tcPr marT="64008" marB="64008">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en-US" sz="1800" dirty="0">
                          <a:solidFill>
                            <a:schemeClr val="tx1"/>
                          </a:solidFill>
                          <a:effectLst/>
                          <a:latin typeface="+mn-lt"/>
                        </a:rPr>
                        <a:t>Typically &lt;1 Gbps aggregate</a:t>
                      </a:r>
                    </a:p>
                  </a:txBody>
                  <a:tcPr marL="45720" marR="45720" marT="64008" marB="64008">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en-US" sz="1800" dirty="0">
                          <a:solidFill>
                            <a:schemeClr val="tx1"/>
                          </a:solidFill>
                          <a:effectLst/>
                          <a:latin typeface="+mn-lt"/>
                        </a:rPr>
                        <a:t>Active/passive</a:t>
                      </a:r>
                    </a:p>
                    <a:p>
                      <a:pPr algn="l" fontAlgn="t"/>
                      <a:r>
                        <a:rPr lang="en-US" sz="1800" dirty="0">
                          <a:solidFill>
                            <a:schemeClr val="tx1"/>
                          </a:solidFill>
                          <a:effectLst/>
                          <a:latin typeface="+mn-lt"/>
                        </a:rPr>
                        <a:t>Active/active</a:t>
                      </a:r>
                    </a:p>
                  </a:txBody>
                  <a:tcPr marT="64008" marB="64008">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en-US" sz="1800" dirty="0">
                          <a:solidFill>
                            <a:schemeClr val="tx1"/>
                          </a:solidFill>
                          <a:effectLst/>
                          <a:latin typeface="+mn-lt"/>
                        </a:rPr>
                        <a:t>Dev, test, and lab environments. Small-scale production workloads and virtual machines</a:t>
                      </a:r>
                    </a:p>
                  </a:txBody>
                  <a:tcPr marT="64008" marB="64008">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35317446"/>
                  </a:ext>
                </a:extLst>
              </a:tr>
              <a:tr h="1138346">
                <a:tc>
                  <a:txBody>
                    <a:bodyPr/>
                    <a:lstStyle/>
                    <a:p>
                      <a:pPr algn="l" fontAlgn="t"/>
                      <a:r>
                        <a:rPr lang="en-US" sz="1800" dirty="0">
                          <a:solidFill>
                            <a:schemeClr val="tx1"/>
                          </a:solidFill>
                          <a:effectLst/>
                          <a:latin typeface="+mn-lt"/>
                        </a:rPr>
                        <a:t>ExpressRoute</a:t>
                      </a:r>
                    </a:p>
                  </a:txBody>
                  <a:tcPr marT="64008" marB="64008">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en-US" sz="1800" dirty="0">
                          <a:solidFill>
                            <a:schemeClr val="tx1"/>
                          </a:solidFill>
                          <a:effectLst/>
                          <a:latin typeface="+mn-lt"/>
                        </a:rPr>
                        <a:t>Azure IaaS and PaaS services, Microsoft 365 services</a:t>
                      </a:r>
                    </a:p>
                  </a:txBody>
                  <a:tcPr marT="64008" marB="64008">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en-US" sz="1800" dirty="0">
                          <a:solidFill>
                            <a:schemeClr val="tx1"/>
                          </a:solidFill>
                          <a:effectLst/>
                          <a:latin typeface="+mn-lt"/>
                        </a:rPr>
                        <a:t>50 Mbps up to 100 Gbps</a:t>
                      </a:r>
                    </a:p>
                  </a:txBody>
                  <a:tcPr marT="64008" marB="64008">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en-US" sz="1800" dirty="0">
                          <a:solidFill>
                            <a:schemeClr val="tx1"/>
                          </a:solidFill>
                          <a:effectLst/>
                          <a:latin typeface="+mn-lt"/>
                        </a:rPr>
                        <a:t>Active/active</a:t>
                      </a:r>
                    </a:p>
                  </a:txBody>
                  <a:tcPr marT="64008" marB="64008">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r>
                        <a:rPr lang="en-US" sz="1800" dirty="0">
                          <a:solidFill>
                            <a:schemeClr val="tx1"/>
                          </a:solidFill>
                          <a:effectLst/>
                          <a:latin typeface="+mn-lt"/>
                        </a:rPr>
                        <a:t>Enterprise-class and mission-critical workloads. Big data solutions</a:t>
                      </a:r>
                    </a:p>
                  </a:txBody>
                  <a:tcPr marT="64008" marB="64008">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21051727"/>
                  </a:ext>
                </a:extLst>
              </a:tr>
            </a:tbl>
          </a:graphicData>
        </a:graphic>
      </p:graphicFrame>
    </p:spTree>
    <p:extLst>
      <p:ext uri="{BB962C8B-B14F-4D97-AF65-F5344CB8AC3E}">
        <p14:creationId xmlns:p14="http://schemas.microsoft.com/office/powerpoint/2010/main" val="2253697688"/>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B57814-42E4-4CF8-AFEE-9DDE54BE572B}"/>
              </a:ext>
            </a:extLst>
          </p:cNvPr>
          <p:cNvSpPr>
            <a:spLocks noGrp="1"/>
          </p:cNvSpPr>
          <p:nvPr>
            <p:ph type="title"/>
          </p:nvPr>
        </p:nvSpPr>
        <p:spPr/>
        <p:txBody>
          <a:bodyPr/>
          <a:lstStyle/>
          <a:p>
            <a:r>
              <a:rPr lang="en-US" dirty="0"/>
              <a:t>Determine Virtual WAN Uses</a:t>
            </a:r>
          </a:p>
        </p:txBody>
      </p:sp>
      <p:sp>
        <p:nvSpPr>
          <p:cNvPr id="7" name="Rectangle 6">
            <a:extLst>
              <a:ext uri="{FF2B5EF4-FFF2-40B4-BE49-F238E27FC236}">
                <a16:creationId xmlns:a16="http://schemas.microsoft.com/office/drawing/2014/main" id="{C74617C4-A1E9-4D26-9756-9130D2B3381A}"/>
              </a:ext>
              <a:ext uri="{C183D7F6-B498-43B3-948B-1728B52AA6E4}">
                <adec:decorative xmlns:adec="http://schemas.microsoft.com/office/drawing/2017/decorative" val="0"/>
              </a:ext>
            </a:extLst>
          </p:cNvPr>
          <p:cNvSpPr/>
          <p:nvPr/>
        </p:nvSpPr>
        <p:spPr bwMode="auto">
          <a:xfrm>
            <a:off x="433386" y="1192212"/>
            <a:ext cx="5002214" cy="828791"/>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91440" rIns="137160" bIns="91440" numCol="1" spcCol="0" rtlCol="0" fromWordArt="0" anchor="ctr" anchorCtr="0" forceAA="0" compatLnSpc="1">
            <a:prstTxWarp prst="textNoShape">
              <a:avLst/>
            </a:prstTxWarp>
            <a:noAutofit/>
          </a:bodyPr>
          <a:lstStyle/>
          <a:p>
            <a:pPr>
              <a:spcBef>
                <a:spcPts val="1200"/>
              </a:spcBef>
            </a:pPr>
            <a:r>
              <a:rPr lang="en-US" dirty="0">
                <a:solidFill>
                  <a:schemeClr val="tx1"/>
                </a:solidFill>
              </a:rPr>
              <a:t>Brings together S2S, P2S, and ExpressRoute</a:t>
            </a:r>
          </a:p>
        </p:txBody>
      </p:sp>
      <p:sp>
        <p:nvSpPr>
          <p:cNvPr id="8" name="Rectangle 7">
            <a:extLst>
              <a:ext uri="{FF2B5EF4-FFF2-40B4-BE49-F238E27FC236}">
                <a16:creationId xmlns:a16="http://schemas.microsoft.com/office/drawing/2014/main" id="{F0803D96-D8F1-4A9E-B1A9-832FC0192406}"/>
              </a:ext>
              <a:ext uri="{C183D7F6-B498-43B3-948B-1728B52AA6E4}">
                <adec:decorative xmlns:adec="http://schemas.microsoft.com/office/drawing/2017/decorative" val="0"/>
              </a:ext>
            </a:extLst>
          </p:cNvPr>
          <p:cNvSpPr/>
          <p:nvPr/>
        </p:nvSpPr>
        <p:spPr bwMode="auto">
          <a:xfrm>
            <a:off x="433386" y="2166600"/>
            <a:ext cx="5002214" cy="1059899"/>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91440" rIns="137160" bIns="91440" numCol="1" spcCol="0" rtlCol="0" fromWordArt="0" anchor="ctr" anchorCtr="0" forceAA="0" compatLnSpc="1">
            <a:prstTxWarp prst="textNoShape">
              <a:avLst/>
            </a:prstTxWarp>
            <a:noAutofit/>
          </a:bodyPr>
          <a:lstStyle/>
          <a:p>
            <a:pPr>
              <a:spcBef>
                <a:spcPts val="1200"/>
              </a:spcBef>
            </a:pPr>
            <a:r>
              <a:rPr lang="en-US" dirty="0">
                <a:solidFill>
                  <a:schemeClr val="tx1"/>
                </a:solidFill>
              </a:rPr>
              <a:t>Integrated connectivity using a hub-and-spoke connectivity model</a:t>
            </a:r>
          </a:p>
        </p:txBody>
      </p:sp>
      <p:sp>
        <p:nvSpPr>
          <p:cNvPr id="9" name="Rectangle 8">
            <a:extLst>
              <a:ext uri="{FF2B5EF4-FFF2-40B4-BE49-F238E27FC236}">
                <a16:creationId xmlns:a16="http://schemas.microsoft.com/office/drawing/2014/main" id="{06EB6E4A-82BB-45C8-8367-3AA4E24F25FF}"/>
              </a:ext>
              <a:ext uri="{C183D7F6-B498-43B3-948B-1728B52AA6E4}">
                <adec:decorative xmlns:adec="http://schemas.microsoft.com/office/drawing/2017/decorative" val="0"/>
              </a:ext>
            </a:extLst>
          </p:cNvPr>
          <p:cNvSpPr/>
          <p:nvPr/>
        </p:nvSpPr>
        <p:spPr bwMode="auto">
          <a:xfrm>
            <a:off x="433386" y="3417519"/>
            <a:ext cx="5002214" cy="1059900"/>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91440" rIns="137160" bIns="91440" numCol="1" spcCol="0" rtlCol="0" fromWordArt="0" anchor="ctr" anchorCtr="0" forceAA="0" compatLnSpc="1">
            <a:prstTxWarp prst="textNoShape">
              <a:avLst/>
            </a:prstTxWarp>
            <a:noAutofit/>
          </a:bodyPr>
          <a:lstStyle/>
          <a:p>
            <a:pPr>
              <a:spcBef>
                <a:spcPts val="1200"/>
              </a:spcBef>
            </a:pPr>
            <a:r>
              <a:rPr lang="en-US" dirty="0">
                <a:solidFill>
                  <a:schemeClr val="tx1"/>
                </a:solidFill>
              </a:rPr>
              <a:t>Connect virtual networks and workloads to the Azure hub automatically</a:t>
            </a:r>
          </a:p>
        </p:txBody>
      </p:sp>
      <p:sp>
        <p:nvSpPr>
          <p:cNvPr id="10" name="Rectangle 9">
            <a:extLst>
              <a:ext uri="{FF2B5EF4-FFF2-40B4-BE49-F238E27FC236}">
                <a16:creationId xmlns:a16="http://schemas.microsoft.com/office/drawing/2014/main" id="{08FFF58F-3575-4A4F-8856-66998DF3B695}"/>
              </a:ext>
              <a:ext uri="{C183D7F6-B498-43B3-948B-1728B52AA6E4}">
                <adec:decorative xmlns:adec="http://schemas.microsoft.com/office/drawing/2017/decorative" val="0"/>
              </a:ext>
            </a:extLst>
          </p:cNvPr>
          <p:cNvSpPr/>
          <p:nvPr/>
        </p:nvSpPr>
        <p:spPr bwMode="auto">
          <a:xfrm>
            <a:off x="433386" y="4665177"/>
            <a:ext cx="5002214" cy="828791"/>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91440" rIns="137160" bIns="91440" numCol="1" spcCol="0" rtlCol="0" fromWordArt="0" anchor="ctr" anchorCtr="0" forceAA="0" compatLnSpc="1">
            <a:prstTxWarp prst="textNoShape">
              <a:avLst/>
            </a:prstTxWarp>
            <a:noAutofit/>
          </a:bodyPr>
          <a:lstStyle/>
          <a:p>
            <a:pPr>
              <a:spcBef>
                <a:spcPts val="1200"/>
              </a:spcBef>
            </a:pPr>
            <a:r>
              <a:rPr lang="en-US" dirty="0">
                <a:solidFill>
                  <a:schemeClr val="tx1"/>
                </a:solidFill>
              </a:rPr>
              <a:t>Visualize the end-to-end flow within Azure</a:t>
            </a:r>
          </a:p>
        </p:txBody>
      </p:sp>
      <p:sp>
        <p:nvSpPr>
          <p:cNvPr id="6" name="Rectangle 5">
            <a:extLst>
              <a:ext uri="{FF2B5EF4-FFF2-40B4-BE49-F238E27FC236}">
                <a16:creationId xmlns:a16="http://schemas.microsoft.com/office/drawing/2014/main" id="{D6D3DC25-2E75-4E74-909F-DBA04DE27933}"/>
              </a:ext>
              <a:ext uri="{C183D7F6-B498-43B3-948B-1728B52AA6E4}">
                <adec:decorative xmlns:adec="http://schemas.microsoft.com/office/drawing/2017/decorative" val="0"/>
              </a:ext>
            </a:extLst>
          </p:cNvPr>
          <p:cNvSpPr/>
          <p:nvPr/>
        </p:nvSpPr>
        <p:spPr bwMode="auto">
          <a:xfrm>
            <a:off x="433386" y="5681726"/>
            <a:ext cx="5002214" cy="680020"/>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91440" rIns="137160" bIns="91440" numCol="1" spcCol="0" rtlCol="0" fromWordArt="0" anchor="ctr" anchorCtr="0" forceAA="0" compatLnSpc="1">
            <a:prstTxWarp prst="textNoShape">
              <a:avLst/>
            </a:prstTxWarp>
            <a:noAutofit/>
          </a:bodyPr>
          <a:lstStyle/>
          <a:p>
            <a:pPr>
              <a:spcBef>
                <a:spcPts val="1200"/>
              </a:spcBef>
            </a:pPr>
            <a:r>
              <a:rPr lang="en-US" dirty="0">
                <a:solidFill>
                  <a:schemeClr val="tx1"/>
                </a:solidFill>
              </a:rPr>
              <a:t>Two types: Basic and Standard</a:t>
            </a:r>
          </a:p>
        </p:txBody>
      </p:sp>
      <p:sp>
        <p:nvSpPr>
          <p:cNvPr id="11" name="Rectangle 10">
            <a:extLst>
              <a:ext uri="{FF2B5EF4-FFF2-40B4-BE49-F238E27FC236}">
                <a16:creationId xmlns:a16="http://schemas.microsoft.com/office/drawing/2014/main" id="{7D95E6E9-0F97-437D-9C0B-77FA29228CF1}"/>
              </a:ext>
              <a:ext uri="{C183D7F6-B498-43B3-948B-1728B52AA6E4}">
                <adec:decorative xmlns:adec="http://schemas.microsoft.com/office/drawing/2017/decorative" val="1"/>
              </a:ext>
            </a:extLst>
          </p:cNvPr>
          <p:cNvSpPr/>
          <p:nvPr/>
        </p:nvSpPr>
        <p:spPr bwMode="auto">
          <a:xfrm>
            <a:off x="5591048" y="1192213"/>
            <a:ext cx="6418391" cy="5169534"/>
          </a:xfrm>
          <a:prstGeom prst="rect">
            <a:avLst/>
          </a:prstGeom>
          <a:noFill/>
          <a:ln w="19050">
            <a:solidFill>
              <a:schemeClr val="bg1">
                <a:lumMod val="9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dirty="0">
              <a:gradFill>
                <a:gsLst>
                  <a:gs pos="0">
                    <a:srgbClr val="FFFFFF"/>
                  </a:gs>
                  <a:gs pos="100000">
                    <a:srgbClr val="FFFFFF"/>
                  </a:gs>
                </a:gsLst>
                <a:lin ang="5400000" scaled="0"/>
              </a:gradFill>
              <a:cs typeface="Segoe UI" pitchFamily="34" charset="0"/>
            </a:endParaRPr>
          </a:p>
        </p:txBody>
      </p:sp>
      <p:pic>
        <p:nvPicPr>
          <p:cNvPr id="5" name="Picture 4" descr="ExpressRoute, S2S, and P2S connections are using a Virtual WAN to access Azure virtual networks">
            <a:extLst>
              <a:ext uri="{FF2B5EF4-FFF2-40B4-BE49-F238E27FC236}">
                <a16:creationId xmlns:a16="http://schemas.microsoft.com/office/drawing/2014/main" id="{18AAA36B-C4EC-4FA3-9983-6DAD1E83C53D}"/>
              </a:ext>
            </a:extLst>
          </p:cNvPr>
          <p:cNvPicPr>
            <a:picLocks noChangeAspect="1"/>
          </p:cNvPicPr>
          <p:nvPr/>
        </p:nvPicPr>
        <p:blipFill>
          <a:blip r:embed="rId3"/>
          <a:stretch>
            <a:fillRect/>
          </a:stretch>
        </p:blipFill>
        <p:spPr>
          <a:xfrm>
            <a:off x="5765800" y="1935423"/>
            <a:ext cx="6040438" cy="3866890"/>
          </a:xfrm>
          <a:prstGeom prst="rect">
            <a:avLst/>
          </a:prstGeom>
        </p:spPr>
      </p:pic>
    </p:spTree>
    <p:extLst>
      <p:ext uri="{BB962C8B-B14F-4D97-AF65-F5344CB8AC3E}">
        <p14:creationId xmlns:p14="http://schemas.microsoft.com/office/powerpoint/2010/main" val="3616526025"/>
      </p:ext>
    </p:extLst>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9AEBD2-4AD6-4182-BF38-A3DE71D14CCF}"/>
              </a:ext>
            </a:extLst>
          </p:cNvPr>
          <p:cNvSpPr>
            <a:spLocks noGrp="1"/>
          </p:cNvSpPr>
          <p:nvPr>
            <p:ph type="title"/>
          </p:nvPr>
        </p:nvSpPr>
        <p:spPr/>
        <p:txBody>
          <a:bodyPr/>
          <a:lstStyle/>
          <a:p>
            <a:r>
              <a:rPr lang="en-US" dirty="0">
                <a:solidFill>
                  <a:schemeClr val="tx1"/>
                </a:solidFill>
              </a:rPr>
              <a:t>Summary and Resources – Configure ExpressRoute and Virtual WANs</a:t>
            </a:r>
          </a:p>
        </p:txBody>
      </p:sp>
      <p:sp>
        <p:nvSpPr>
          <p:cNvPr id="6" name="Rectangle 5">
            <a:extLst>
              <a:ext uri="{FF2B5EF4-FFF2-40B4-BE49-F238E27FC236}">
                <a16:creationId xmlns:a16="http://schemas.microsoft.com/office/drawing/2014/main" id="{0B633E83-AF92-4262-B999-10850D32A854}"/>
              </a:ext>
            </a:extLst>
          </p:cNvPr>
          <p:cNvSpPr/>
          <p:nvPr/>
        </p:nvSpPr>
        <p:spPr bwMode="auto">
          <a:xfrm>
            <a:off x="427039" y="1589903"/>
            <a:ext cx="3687761" cy="548640"/>
          </a:xfrm>
          <a:prstGeom prst="rect">
            <a:avLst/>
          </a:prstGeom>
          <a:solidFill>
            <a:srgbClr val="243A5E"/>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pPr algn="ctr"/>
            <a:r>
              <a:rPr lang="en-US" sz="2000" dirty="0">
                <a:solidFill>
                  <a:schemeClr val="bg1"/>
                </a:solidFill>
                <a:latin typeface="+mj-lt"/>
              </a:rPr>
              <a:t>Knowledge Check Questions</a:t>
            </a:r>
          </a:p>
        </p:txBody>
      </p:sp>
      <p:sp>
        <p:nvSpPr>
          <p:cNvPr id="7" name="Rectangle 6">
            <a:extLst>
              <a:ext uri="{FF2B5EF4-FFF2-40B4-BE49-F238E27FC236}">
                <a16:creationId xmlns:a16="http://schemas.microsoft.com/office/drawing/2014/main" id="{E0C55107-420F-4893-A543-BBAE02ADD4F9}"/>
              </a:ext>
            </a:extLst>
          </p:cNvPr>
          <p:cNvSpPr/>
          <p:nvPr/>
        </p:nvSpPr>
        <p:spPr bwMode="auto">
          <a:xfrm>
            <a:off x="4256087" y="1589903"/>
            <a:ext cx="7760037" cy="548640"/>
          </a:xfrm>
          <a:prstGeom prst="rect">
            <a:avLst/>
          </a:prstGeom>
          <a:solidFill>
            <a:srgbClr val="243A5E"/>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r>
              <a:rPr lang="en-US" sz="2000" dirty="0">
                <a:solidFill>
                  <a:schemeClr val="bg1"/>
                </a:solidFill>
                <a:latin typeface="+mj-lt"/>
              </a:rPr>
              <a:t>Microsoft Learn Modules (docs.microsoft.com/Learn)</a:t>
            </a:r>
          </a:p>
        </p:txBody>
      </p:sp>
      <p:sp>
        <p:nvSpPr>
          <p:cNvPr id="12" name="Rectangle 11">
            <a:extLst>
              <a:ext uri="{FF2B5EF4-FFF2-40B4-BE49-F238E27FC236}">
                <a16:creationId xmlns:a16="http://schemas.microsoft.com/office/drawing/2014/main" id="{ACF8A76B-7FBD-4048-9860-A742DD5D6DB3}"/>
              </a:ext>
            </a:extLst>
          </p:cNvPr>
          <p:cNvSpPr/>
          <p:nvPr/>
        </p:nvSpPr>
        <p:spPr>
          <a:xfrm>
            <a:off x="4273886" y="2316388"/>
            <a:ext cx="7742238" cy="777240"/>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marL="0" lvl="1">
              <a:spcBef>
                <a:spcPts val="1200"/>
              </a:spcBef>
            </a:pPr>
            <a:r>
              <a:rPr lang="en-US" sz="2000" dirty="0">
                <a:solidFill>
                  <a:schemeClr val="tx1"/>
                </a:solidFill>
              </a:rPr>
              <a:t>Connect your on-premises network to the Microsoft global network by using ExpressRoute</a:t>
            </a:r>
          </a:p>
        </p:txBody>
      </p:sp>
      <p:sp>
        <p:nvSpPr>
          <p:cNvPr id="16" name="TextBox 15">
            <a:extLst>
              <a:ext uri="{FF2B5EF4-FFF2-40B4-BE49-F238E27FC236}">
                <a16:creationId xmlns:a16="http://schemas.microsoft.com/office/drawing/2014/main" id="{CD5155F8-85A2-4D87-A248-11C965EF072A}"/>
              </a:ext>
            </a:extLst>
          </p:cNvPr>
          <p:cNvSpPr txBox="1"/>
          <p:nvPr/>
        </p:nvSpPr>
        <p:spPr>
          <a:xfrm>
            <a:off x="4190098" y="3389027"/>
            <a:ext cx="6216976" cy="400110"/>
          </a:xfrm>
          <a:prstGeom prst="rect">
            <a:avLst/>
          </a:prstGeom>
          <a:noFill/>
        </p:spPr>
        <p:txBody>
          <a:bodyPr wrap="square">
            <a:spAutoFit/>
          </a:bodyPr>
          <a:lstStyle/>
          <a:p>
            <a:r>
              <a:rPr lang="en-US" sz="2000" dirty="0"/>
              <a:t>Introduction to Azure Virtual WAN</a:t>
            </a:r>
          </a:p>
        </p:txBody>
      </p:sp>
      <p:sp>
        <p:nvSpPr>
          <p:cNvPr id="13" name="TextBox 12">
            <a:extLst>
              <a:ext uri="{FF2B5EF4-FFF2-40B4-BE49-F238E27FC236}">
                <a16:creationId xmlns:a16="http://schemas.microsoft.com/office/drawing/2014/main" id="{123CC305-E433-4F08-B7FB-48213BB985E5}"/>
              </a:ext>
            </a:extLst>
          </p:cNvPr>
          <p:cNvSpPr txBox="1"/>
          <p:nvPr/>
        </p:nvSpPr>
        <p:spPr>
          <a:xfrm>
            <a:off x="4218379" y="4153125"/>
            <a:ext cx="6216976" cy="400110"/>
          </a:xfrm>
          <a:prstGeom prst="rect">
            <a:avLst/>
          </a:prstGeom>
          <a:noFill/>
        </p:spPr>
        <p:txBody>
          <a:bodyPr wrap="square">
            <a:spAutoFit/>
          </a:bodyPr>
          <a:lstStyle/>
          <a:p>
            <a:r>
              <a:rPr lang="en-US" sz="2000" dirty="0"/>
              <a:t>Configure the network for your virtual machines</a:t>
            </a:r>
          </a:p>
        </p:txBody>
      </p:sp>
      <p:cxnSp>
        <p:nvCxnSpPr>
          <p:cNvPr id="11" name="Straight Connector 10">
            <a:extLst>
              <a:ext uri="{FF2B5EF4-FFF2-40B4-BE49-F238E27FC236}">
                <a16:creationId xmlns:a16="http://schemas.microsoft.com/office/drawing/2014/main" id="{DB905F8E-10CE-4B6E-B967-66074399B7A7}"/>
              </a:ext>
              <a:ext uri="{C183D7F6-B498-43B3-948B-1728B52AA6E4}">
                <adec:decorative xmlns:adec="http://schemas.microsoft.com/office/drawing/2017/decorative" val="1"/>
              </a:ext>
            </a:extLst>
          </p:cNvPr>
          <p:cNvCxnSpPr>
            <a:cxnSpLocks/>
          </p:cNvCxnSpPr>
          <p:nvPr/>
        </p:nvCxnSpPr>
        <p:spPr>
          <a:xfrm>
            <a:off x="4291685" y="3241480"/>
            <a:ext cx="7742238" cy="0"/>
          </a:xfrm>
          <a:prstGeom prst="line">
            <a:avLst/>
          </a:prstGeom>
          <a:ln w="19050">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18CBD089-992F-48CE-89FA-F3AF8370506B}"/>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523596" y="2705008"/>
            <a:ext cx="1494645" cy="2173707"/>
          </a:xfrm>
          <a:prstGeom prst="rect">
            <a:avLst/>
          </a:prstGeom>
        </p:spPr>
      </p:pic>
      <p:cxnSp>
        <p:nvCxnSpPr>
          <p:cNvPr id="5" name="Straight Connector 4">
            <a:extLst>
              <a:ext uri="{FF2B5EF4-FFF2-40B4-BE49-F238E27FC236}">
                <a16:creationId xmlns:a16="http://schemas.microsoft.com/office/drawing/2014/main" id="{454DC8C7-C45F-482D-868A-EA213B189908}"/>
              </a:ext>
              <a:ext uri="{C183D7F6-B498-43B3-948B-1728B52AA6E4}">
                <adec:decorative xmlns:adec="http://schemas.microsoft.com/office/drawing/2017/decorative" val="1"/>
              </a:ext>
            </a:extLst>
          </p:cNvPr>
          <p:cNvCxnSpPr>
            <a:cxnSpLocks/>
          </p:cNvCxnSpPr>
          <p:nvPr/>
        </p:nvCxnSpPr>
        <p:spPr>
          <a:xfrm>
            <a:off x="4291685" y="3940634"/>
            <a:ext cx="7742238" cy="0"/>
          </a:xfrm>
          <a:prstGeom prst="line">
            <a:avLst/>
          </a:prstGeom>
          <a:ln w="19050">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FF6EDBEF-90EA-493F-97A7-8898C5916521}"/>
              </a:ext>
              <a:ext uri="{C183D7F6-B498-43B3-948B-1728B52AA6E4}">
                <adec:decorative xmlns:adec="http://schemas.microsoft.com/office/drawing/2017/decorative" val="1"/>
              </a:ext>
            </a:extLst>
          </p:cNvPr>
          <p:cNvCxnSpPr>
            <a:cxnSpLocks/>
          </p:cNvCxnSpPr>
          <p:nvPr/>
        </p:nvCxnSpPr>
        <p:spPr>
          <a:xfrm>
            <a:off x="4302566" y="4752910"/>
            <a:ext cx="7742238" cy="0"/>
          </a:xfrm>
          <a:prstGeom prst="line">
            <a:avLst/>
          </a:prstGeom>
          <a:ln w="19050">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99239530"/>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3">
            <a:extLst>
              <a:ext uri="{FF2B5EF4-FFF2-40B4-BE49-F238E27FC236}">
                <a16:creationId xmlns:a16="http://schemas.microsoft.com/office/drawing/2014/main" id="{C2051D4B-829B-4333-9437-A127241A7CD6}"/>
              </a:ext>
            </a:extLst>
          </p:cNvPr>
          <p:cNvSpPr>
            <a:spLocks noGrp="1"/>
          </p:cNvSpPr>
          <p:nvPr>
            <p:ph type="title"/>
          </p:nvPr>
        </p:nvSpPr>
        <p:spPr/>
        <p:txBody>
          <a:bodyPr/>
          <a:lstStyle/>
          <a:p>
            <a:r>
              <a:rPr lang="en-US" dirty="0"/>
              <a:t>Lesson 04: Module 05 Lab</a:t>
            </a:r>
          </a:p>
        </p:txBody>
      </p:sp>
      <p:pic>
        <p:nvPicPr>
          <p:cNvPr id="4" name="Picture 3" descr="Icon of a lab flask">
            <a:extLst>
              <a:ext uri="{FF2B5EF4-FFF2-40B4-BE49-F238E27FC236}">
                <a16:creationId xmlns:a16="http://schemas.microsoft.com/office/drawing/2014/main" id="{99B44A96-1505-4F58-A9E0-0BDCD7789F94}"/>
              </a:ext>
            </a:extLst>
          </p:cNvPr>
          <p:cNvPicPr>
            <a:picLocks noChangeAspect="1"/>
          </p:cNvPicPr>
          <p:nvPr/>
        </p:nvPicPr>
        <p:blipFill>
          <a:blip r:embed="rId2"/>
          <a:stretch>
            <a:fillRect/>
          </a:stretch>
        </p:blipFill>
        <p:spPr>
          <a:xfrm>
            <a:off x="10555204" y="2953101"/>
            <a:ext cx="748336" cy="1088322"/>
          </a:xfrm>
          <a:prstGeom prst="rect">
            <a:avLst/>
          </a:prstGeom>
        </p:spPr>
      </p:pic>
    </p:spTree>
    <p:extLst>
      <p:ext uri="{BB962C8B-B14F-4D97-AF65-F5344CB8AC3E}">
        <p14:creationId xmlns:p14="http://schemas.microsoft.com/office/powerpoint/2010/main" val="1845587566"/>
      </p:ext>
    </p:extLst>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7D2504-CD52-4530-95A0-64324BCD7B4B}"/>
              </a:ext>
            </a:extLst>
          </p:cNvPr>
          <p:cNvSpPr>
            <a:spLocks noGrp="1"/>
          </p:cNvSpPr>
          <p:nvPr>
            <p:ph type="title"/>
          </p:nvPr>
        </p:nvSpPr>
        <p:spPr/>
        <p:txBody>
          <a:bodyPr/>
          <a:lstStyle/>
          <a:p>
            <a:r>
              <a:rPr lang="en-US" dirty="0"/>
              <a:t>Lab 05 – Implement intersite connectivity</a:t>
            </a:r>
          </a:p>
        </p:txBody>
      </p:sp>
      <p:sp>
        <p:nvSpPr>
          <p:cNvPr id="8" name="Text Placeholder 2">
            <a:extLst>
              <a:ext uri="{FF2B5EF4-FFF2-40B4-BE49-F238E27FC236}">
                <a16:creationId xmlns:a16="http://schemas.microsoft.com/office/drawing/2014/main" id="{8D51C534-B1D1-49DD-8E4D-941512CD54D5}"/>
              </a:ext>
            </a:extLst>
          </p:cNvPr>
          <p:cNvSpPr txBox="1">
            <a:spLocks/>
          </p:cNvSpPr>
          <p:nvPr/>
        </p:nvSpPr>
        <p:spPr>
          <a:xfrm>
            <a:off x="427038" y="1380331"/>
            <a:ext cx="11582400" cy="1805623"/>
          </a:xfrm>
          <a:prstGeom prst="rect">
            <a:avLst/>
          </a:prstGeom>
        </p:spPr>
        <p:txBody>
          <a:bodyPr vert="horz" wrap="square" lIns="0" tIns="0" rIns="0" bIns="0" rtlCol="0" anchor="t">
            <a:sp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600" spc="0" dirty="0">
                <a:solidFill>
                  <a:schemeClr val="tx2">
                    <a:lumMod val="50000"/>
                  </a:schemeClr>
                </a:solidFill>
                <a:cs typeface="Segoe UI Semilight"/>
              </a:rPr>
              <a:t>Lab scenario</a:t>
            </a:r>
          </a:p>
          <a:p>
            <a:pPr>
              <a:spcBef>
                <a:spcPts val="400"/>
              </a:spcBef>
              <a:buSzPct val="100000"/>
            </a:pPr>
            <a:r>
              <a:rPr lang="en-US" sz="2200" spc="0" dirty="0">
                <a:solidFill>
                  <a:schemeClr val="tx1"/>
                </a:solidFill>
                <a:latin typeface="+mn-lt"/>
              </a:rPr>
              <a:t>Contoso has its datacenters in Boston, New York, and Seattle offices connected via a mesh wide-area network links, with full connectivity between them. You need to implement a lab environment that will reflect the topology of the Contoso's on-premises networks and verify its functionality</a:t>
            </a:r>
          </a:p>
        </p:txBody>
      </p:sp>
      <p:sp>
        <p:nvSpPr>
          <p:cNvPr id="9" name="Text Placeholder 2">
            <a:extLst>
              <a:ext uri="{FF2B5EF4-FFF2-40B4-BE49-F238E27FC236}">
                <a16:creationId xmlns:a16="http://schemas.microsoft.com/office/drawing/2014/main" id="{43BA7460-A038-41F9-BB3E-DC845C92162D}"/>
              </a:ext>
            </a:extLst>
          </p:cNvPr>
          <p:cNvSpPr txBox="1">
            <a:spLocks/>
          </p:cNvSpPr>
          <p:nvPr/>
        </p:nvSpPr>
        <p:spPr>
          <a:xfrm>
            <a:off x="427038" y="3474153"/>
            <a:ext cx="11582400" cy="400110"/>
          </a:xfrm>
          <a:prstGeom prst="rect">
            <a:avLst/>
          </a:prstGeom>
        </p:spPr>
        <p:txBody>
          <a:bodyPr vert="horz" wrap="square" lIns="0" tIns="0" rIns="0" bIns="0" rtlCol="0" anchor="t">
            <a:sp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600" spc="0" dirty="0">
                <a:solidFill>
                  <a:schemeClr val="tx2">
                    <a:lumMod val="50000"/>
                  </a:schemeClr>
                </a:solidFill>
                <a:cs typeface="Segoe UI Semilight"/>
              </a:rPr>
              <a:t>Objectives</a:t>
            </a:r>
          </a:p>
        </p:txBody>
      </p:sp>
      <p:sp>
        <p:nvSpPr>
          <p:cNvPr id="10" name="Rectangle 9">
            <a:extLst>
              <a:ext uri="{FF2B5EF4-FFF2-40B4-BE49-F238E27FC236}">
                <a16:creationId xmlns:a16="http://schemas.microsoft.com/office/drawing/2014/main" id="{E837A414-E8D5-4CBA-93AD-06BEA10E37C6}"/>
              </a:ext>
            </a:extLst>
          </p:cNvPr>
          <p:cNvSpPr/>
          <p:nvPr/>
        </p:nvSpPr>
        <p:spPr bwMode="auto">
          <a:xfrm>
            <a:off x="427038" y="4025899"/>
            <a:ext cx="3757507" cy="1338264"/>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pPr>
              <a:spcBef>
                <a:spcPts val="400"/>
              </a:spcBef>
              <a:buSzPct val="90000"/>
            </a:pPr>
            <a:r>
              <a:rPr lang="en-US" sz="2200" dirty="0">
                <a:solidFill>
                  <a:schemeClr val="tx2">
                    <a:lumMod val="50000"/>
                  </a:schemeClr>
                </a:solidFill>
                <a:latin typeface="+mj-lt"/>
                <a:cs typeface="Segoe UI Semilight"/>
              </a:rPr>
              <a:t>Task 1:</a:t>
            </a:r>
            <a:endParaRPr lang="en-US" sz="2000" dirty="0">
              <a:solidFill>
                <a:schemeClr val="tx2">
                  <a:lumMod val="50000"/>
                </a:schemeClr>
              </a:solidFill>
              <a:latin typeface="+mj-lt"/>
              <a:cs typeface="Segoe UI Semilight"/>
            </a:endParaRPr>
          </a:p>
          <a:p>
            <a:pPr>
              <a:spcBef>
                <a:spcPts val="400"/>
              </a:spcBef>
              <a:buSzPct val="90000"/>
            </a:pPr>
            <a:r>
              <a:rPr lang="en-US" sz="2200" dirty="0">
                <a:solidFill>
                  <a:schemeClr val="tx1"/>
                </a:solidFill>
                <a:cs typeface="Segoe UI Semilight"/>
              </a:rPr>
              <a:t>Provision the lab environment</a:t>
            </a:r>
            <a:endParaRPr lang="en-US" sz="2000" dirty="0">
              <a:solidFill>
                <a:schemeClr val="tx1"/>
              </a:solidFill>
              <a:cs typeface="Segoe UI Semilight"/>
            </a:endParaRPr>
          </a:p>
        </p:txBody>
      </p:sp>
      <p:sp>
        <p:nvSpPr>
          <p:cNvPr id="11" name="Rectangle 10">
            <a:extLst>
              <a:ext uri="{FF2B5EF4-FFF2-40B4-BE49-F238E27FC236}">
                <a16:creationId xmlns:a16="http://schemas.microsoft.com/office/drawing/2014/main" id="{B01FDC13-AD03-4A28-8568-CEB85FDA7CB4}"/>
              </a:ext>
            </a:extLst>
          </p:cNvPr>
          <p:cNvSpPr/>
          <p:nvPr/>
        </p:nvSpPr>
        <p:spPr bwMode="auto">
          <a:xfrm>
            <a:off x="4339485" y="4025899"/>
            <a:ext cx="3757507" cy="1338264"/>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pPr>
              <a:spcBef>
                <a:spcPts val="400"/>
              </a:spcBef>
              <a:buSzPct val="90000"/>
            </a:pPr>
            <a:r>
              <a:rPr lang="en-US" sz="2200" dirty="0">
                <a:solidFill>
                  <a:schemeClr val="tx2">
                    <a:lumMod val="50000"/>
                  </a:schemeClr>
                </a:solidFill>
                <a:latin typeface="+mj-lt"/>
                <a:cs typeface="Segoe UI Semilight"/>
              </a:rPr>
              <a:t>Task 2:</a:t>
            </a:r>
          </a:p>
          <a:p>
            <a:pPr>
              <a:spcBef>
                <a:spcPts val="400"/>
              </a:spcBef>
              <a:buSzPct val="90000"/>
            </a:pPr>
            <a:r>
              <a:rPr lang="en-US" sz="2200" dirty="0">
                <a:solidFill>
                  <a:schemeClr val="tx1"/>
                </a:solidFill>
                <a:cs typeface="Segoe UI Semilight"/>
              </a:rPr>
              <a:t>Configure local and global virtual network peering</a:t>
            </a:r>
          </a:p>
        </p:txBody>
      </p:sp>
      <p:sp>
        <p:nvSpPr>
          <p:cNvPr id="12" name="Rectangle 11">
            <a:extLst>
              <a:ext uri="{FF2B5EF4-FFF2-40B4-BE49-F238E27FC236}">
                <a16:creationId xmlns:a16="http://schemas.microsoft.com/office/drawing/2014/main" id="{F63C5C72-2518-4F8D-901F-69B6AF256B2E}"/>
              </a:ext>
            </a:extLst>
          </p:cNvPr>
          <p:cNvSpPr/>
          <p:nvPr/>
        </p:nvSpPr>
        <p:spPr bwMode="auto">
          <a:xfrm>
            <a:off x="8251931" y="4025899"/>
            <a:ext cx="3757507" cy="1338264"/>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pPr>
              <a:spcBef>
                <a:spcPts val="400"/>
              </a:spcBef>
              <a:buSzPct val="90000"/>
            </a:pPr>
            <a:r>
              <a:rPr lang="en-US" sz="2200" dirty="0">
                <a:solidFill>
                  <a:schemeClr val="tx2">
                    <a:lumMod val="50000"/>
                  </a:schemeClr>
                </a:solidFill>
                <a:latin typeface="+mj-lt"/>
                <a:cs typeface="Segoe UI Semilight"/>
              </a:rPr>
              <a:t>Task 3:</a:t>
            </a:r>
          </a:p>
          <a:p>
            <a:pPr>
              <a:spcBef>
                <a:spcPts val="400"/>
              </a:spcBef>
              <a:buSzPct val="90000"/>
            </a:pPr>
            <a:r>
              <a:rPr lang="en-US" sz="2200" dirty="0">
                <a:solidFill>
                  <a:schemeClr val="tx1"/>
                </a:solidFill>
              </a:rPr>
              <a:t>Test intersite connectivity </a:t>
            </a:r>
            <a:endParaRPr lang="en-US" sz="2200" dirty="0">
              <a:solidFill>
                <a:schemeClr val="tx1"/>
              </a:solidFill>
              <a:cs typeface="Segoe UI Semilight"/>
            </a:endParaRPr>
          </a:p>
        </p:txBody>
      </p:sp>
      <p:sp>
        <p:nvSpPr>
          <p:cNvPr id="13" name="Text Placeholder 2">
            <a:extLst>
              <a:ext uri="{FF2B5EF4-FFF2-40B4-BE49-F238E27FC236}">
                <a16:creationId xmlns:a16="http://schemas.microsoft.com/office/drawing/2014/main" id="{3761291C-8F53-444F-9964-88865EBF0AC0}"/>
              </a:ext>
            </a:extLst>
          </p:cNvPr>
          <p:cNvSpPr txBox="1">
            <a:spLocks/>
          </p:cNvSpPr>
          <p:nvPr/>
        </p:nvSpPr>
        <p:spPr>
          <a:xfrm>
            <a:off x="8251931" y="6126805"/>
            <a:ext cx="3409232" cy="246221"/>
          </a:xfrm>
          <a:prstGeom prst="rect">
            <a:avLst/>
          </a:prstGeom>
        </p:spPr>
        <p:txBody>
          <a:bodyPr vert="horz" wrap="square" lIns="0" tIns="0" rIns="0" bIns="0" rtlCol="0" anchor="t">
            <a:sp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600" spc="0" dirty="0">
                <a:solidFill>
                  <a:schemeClr val="tx1"/>
                </a:solidFill>
                <a:latin typeface="+mn-lt"/>
                <a:cs typeface="Segoe UI Semilight"/>
              </a:rPr>
              <a:t>Next slide for an architecture diagram </a:t>
            </a:r>
          </a:p>
        </p:txBody>
      </p:sp>
      <p:sp>
        <p:nvSpPr>
          <p:cNvPr id="14" name="arrow_15">
            <a:extLst>
              <a:ext uri="{FF2B5EF4-FFF2-40B4-BE49-F238E27FC236}">
                <a16:creationId xmlns:a16="http://schemas.microsoft.com/office/drawing/2014/main" id="{48F0CFD8-5812-4038-9AAC-C8AD086660F8}"/>
              </a:ext>
              <a:ext uri="{C183D7F6-B498-43B3-948B-1728B52AA6E4}">
                <adec:decorative xmlns:adec="http://schemas.microsoft.com/office/drawing/2017/decorative" val="1"/>
              </a:ext>
            </a:extLst>
          </p:cNvPr>
          <p:cNvSpPr>
            <a:spLocks noChangeAspect="1" noEditPoints="1"/>
          </p:cNvSpPr>
          <p:nvPr/>
        </p:nvSpPr>
        <p:spPr bwMode="auto">
          <a:xfrm>
            <a:off x="11784017" y="6137463"/>
            <a:ext cx="225932" cy="224905"/>
          </a:xfrm>
          <a:custGeom>
            <a:avLst/>
            <a:gdLst>
              <a:gd name="T0" fmla="*/ 0 w 304"/>
              <a:gd name="T1" fmla="*/ 151 h 303"/>
              <a:gd name="T2" fmla="*/ 152 w 304"/>
              <a:gd name="T3" fmla="*/ 0 h 303"/>
              <a:gd name="T4" fmla="*/ 304 w 304"/>
              <a:gd name="T5" fmla="*/ 151 h 303"/>
              <a:gd name="T6" fmla="*/ 152 w 304"/>
              <a:gd name="T7" fmla="*/ 303 h 303"/>
              <a:gd name="T8" fmla="*/ 0 w 304"/>
              <a:gd name="T9" fmla="*/ 151 h 303"/>
              <a:gd name="T10" fmla="*/ 151 w 304"/>
              <a:gd name="T11" fmla="*/ 223 h 303"/>
              <a:gd name="T12" fmla="*/ 223 w 304"/>
              <a:gd name="T13" fmla="*/ 151 h 303"/>
              <a:gd name="T14" fmla="*/ 151 w 304"/>
              <a:gd name="T15" fmla="*/ 79 h 303"/>
              <a:gd name="T16" fmla="*/ 223 w 304"/>
              <a:gd name="T17" fmla="*/ 151 h 303"/>
              <a:gd name="T18" fmla="*/ 73 w 304"/>
              <a:gd name="T19" fmla="*/ 151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4" h="303">
                <a:moveTo>
                  <a:pt x="0" y="151"/>
                </a:moveTo>
                <a:cubicBezTo>
                  <a:pt x="0" y="68"/>
                  <a:pt x="68" y="0"/>
                  <a:pt x="152" y="0"/>
                </a:cubicBezTo>
                <a:cubicBezTo>
                  <a:pt x="236" y="0"/>
                  <a:pt x="304" y="68"/>
                  <a:pt x="304" y="151"/>
                </a:cubicBezTo>
                <a:cubicBezTo>
                  <a:pt x="304" y="235"/>
                  <a:pt x="236" y="303"/>
                  <a:pt x="152" y="303"/>
                </a:cubicBezTo>
                <a:cubicBezTo>
                  <a:pt x="68" y="303"/>
                  <a:pt x="0" y="235"/>
                  <a:pt x="0" y="151"/>
                </a:cubicBezTo>
                <a:close/>
                <a:moveTo>
                  <a:pt x="151" y="223"/>
                </a:moveTo>
                <a:cubicBezTo>
                  <a:pt x="223" y="151"/>
                  <a:pt x="223" y="151"/>
                  <a:pt x="223" y="151"/>
                </a:cubicBezTo>
                <a:cubicBezTo>
                  <a:pt x="151" y="79"/>
                  <a:pt x="151" y="79"/>
                  <a:pt x="151" y="79"/>
                </a:cubicBezTo>
                <a:moveTo>
                  <a:pt x="223" y="151"/>
                </a:moveTo>
                <a:cubicBezTo>
                  <a:pt x="73" y="151"/>
                  <a:pt x="73" y="151"/>
                  <a:pt x="73" y="151"/>
                </a:cubicBezTo>
              </a:path>
            </a:pathLst>
          </a:custGeom>
          <a:solidFill>
            <a:srgbClr val="FFFF00"/>
          </a:solidFill>
          <a:ln w="15875" cap="sq">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900" dirty="0">
              <a:gradFill>
                <a:gsLst>
                  <a:gs pos="0">
                    <a:srgbClr val="505050"/>
                  </a:gs>
                  <a:gs pos="100000">
                    <a:srgbClr val="505050"/>
                  </a:gs>
                </a:gsLst>
                <a:lin ang="5400000" scaled="1"/>
              </a:gradFill>
            </a:endParaRPr>
          </a:p>
        </p:txBody>
      </p:sp>
    </p:spTree>
    <p:extLst>
      <p:ext uri="{BB962C8B-B14F-4D97-AF65-F5344CB8AC3E}">
        <p14:creationId xmlns:p14="http://schemas.microsoft.com/office/powerpoint/2010/main" val="3091649004"/>
      </p:ext>
    </p:extLst>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86D009-E706-47D0-8B48-0DC85787336D}"/>
              </a:ext>
            </a:extLst>
          </p:cNvPr>
          <p:cNvSpPr>
            <a:spLocks noGrp="1"/>
          </p:cNvSpPr>
          <p:nvPr>
            <p:ph type="title"/>
          </p:nvPr>
        </p:nvSpPr>
        <p:spPr/>
        <p:txBody>
          <a:bodyPr/>
          <a:lstStyle/>
          <a:p>
            <a:r>
              <a:rPr lang="en-US" dirty="0"/>
              <a:t>Lab 05 – Architecture diagram</a:t>
            </a:r>
          </a:p>
        </p:txBody>
      </p:sp>
      <p:sp>
        <p:nvSpPr>
          <p:cNvPr id="56" name="Rectangle 55" descr="Architecture diagram as detailed in the lab steps. ">
            <a:extLst>
              <a:ext uri="{FF2B5EF4-FFF2-40B4-BE49-F238E27FC236}">
                <a16:creationId xmlns:a16="http://schemas.microsoft.com/office/drawing/2014/main" id="{76047AD5-BEF9-4750-991C-E0282C65E29B}"/>
              </a:ext>
              <a:ext uri="{C183D7F6-B498-43B3-948B-1728B52AA6E4}">
                <adec:decorative xmlns:adec="http://schemas.microsoft.com/office/drawing/2017/decorative" val="1"/>
              </a:ext>
            </a:extLst>
          </p:cNvPr>
          <p:cNvSpPr/>
          <p:nvPr/>
        </p:nvSpPr>
        <p:spPr bwMode="auto">
          <a:xfrm>
            <a:off x="540880" y="1214428"/>
            <a:ext cx="11354713" cy="5147318"/>
          </a:xfrm>
          <a:prstGeom prst="rect">
            <a:avLst/>
          </a:prstGeom>
          <a:noFill/>
          <a:ln w="19050">
            <a:solidFill>
              <a:schemeClr val="bg1">
                <a:lumMod val="9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79285" tIns="143428" rIns="179285" bIns="143428"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102" fontAlgn="base">
              <a:spcBef>
                <a:spcPct val="0"/>
              </a:spcBef>
              <a:spcAft>
                <a:spcPct val="0"/>
              </a:spcAft>
            </a:pPr>
            <a:endParaRPr lang="en-IN" sz="2353" dirty="0">
              <a:gradFill>
                <a:gsLst>
                  <a:gs pos="0">
                    <a:srgbClr val="FFFFFF"/>
                  </a:gs>
                  <a:gs pos="100000">
                    <a:srgbClr val="FFFFFF"/>
                  </a:gs>
                </a:gsLst>
                <a:lin ang="5400000" scaled="0"/>
              </a:gradFill>
              <a:latin typeface="Segoe UI"/>
              <a:cs typeface="Segoe UI" pitchFamily="34" charset="0"/>
            </a:endParaRPr>
          </a:p>
        </p:txBody>
      </p:sp>
      <p:grpSp>
        <p:nvGrpSpPr>
          <p:cNvPr id="57" name="Group 56" descr="Architecture diagram as detailed in the lab steps. ">
            <a:extLst>
              <a:ext uri="{FF2B5EF4-FFF2-40B4-BE49-F238E27FC236}">
                <a16:creationId xmlns:a16="http://schemas.microsoft.com/office/drawing/2014/main" id="{08FB52A3-D8BD-460D-B761-B156E5DE9E83}"/>
              </a:ext>
            </a:extLst>
          </p:cNvPr>
          <p:cNvGrpSpPr/>
          <p:nvPr/>
        </p:nvGrpSpPr>
        <p:grpSpPr>
          <a:xfrm>
            <a:off x="887077" y="1281241"/>
            <a:ext cx="10381860" cy="5001099"/>
            <a:chOff x="397564" y="1117752"/>
            <a:chExt cx="10435755" cy="5489782"/>
          </a:xfrm>
        </p:grpSpPr>
        <p:sp>
          <p:nvSpPr>
            <p:cNvPr id="58" name="Rectangle 57">
              <a:extLst>
                <a:ext uri="{FF2B5EF4-FFF2-40B4-BE49-F238E27FC236}">
                  <a16:creationId xmlns:a16="http://schemas.microsoft.com/office/drawing/2014/main" id="{D6209A1C-A1B4-46E7-93FB-E84C075779F8}"/>
                </a:ext>
              </a:extLst>
            </p:cNvPr>
            <p:cNvSpPr/>
            <p:nvPr/>
          </p:nvSpPr>
          <p:spPr bwMode="auto">
            <a:xfrm>
              <a:off x="397564" y="1125445"/>
              <a:ext cx="10362399" cy="5482089"/>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75761" tIns="140609" rIns="175761" bIns="140609"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896094" fontAlgn="base">
                <a:lnSpc>
                  <a:spcPct val="90000"/>
                </a:lnSpc>
                <a:spcBef>
                  <a:spcPct val="0"/>
                </a:spcBef>
                <a:spcAft>
                  <a:spcPct val="0"/>
                </a:spcAft>
              </a:pPr>
              <a:endParaRPr lang="fr-FR" sz="2307"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59" name="Rectangle 58">
              <a:extLst>
                <a:ext uri="{FF2B5EF4-FFF2-40B4-BE49-F238E27FC236}">
                  <a16:creationId xmlns:a16="http://schemas.microsoft.com/office/drawing/2014/main" id="{A8C4E379-CEB3-4E7B-9EC2-90D667B1FB19}"/>
                </a:ext>
              </a:extLst>
            </p:cNvPr>
            <p:cNvSpPr/>
            <p:nvPr/>
          </p:nvSpPr>
          <p:spPr bwMode="auto">
            <a:xfrm>
              <a:off x="3237490" y="2544270"/>
              <a:ext cx="4467624" cy="2854498"/>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75761" tIns="140609" rIns="175761" bIns="140609"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896094" fontAlgn="base">
                <a:lnSpc>
                  <a:spcPct val="90000"/>
                </a:lnSpc>
                <a:spcBef>
                  <a:spcPct val="0"/>
                </a:spcBef>
                <a:spcAft>
                  <a:spcPct val="0"/>
                </a:spcAft>
              </a:pPr>
              <a:endParaRPr lang="fr-FR" sz="2307"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pic>
          <p:nvPicPr>
            <p:cNvPr id="60" name="Graphic 10">
              <a:extLst>
                <a:ext uri="{FF2B5EF4-FFF2-40B4-BE49-F238E27FC236}">
                  <a16:creationId xmlns:a16="http://schemas.microsoft.com/office/drawing/2014/main" id="{138366C2-60FE-4A52-A3B1-1D100BDAFEA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019109" y="2675848"/>
              <a:ext cx="403078" cy="403078"/>
            </a:xfrm>
            <a:prstGeom prst="rect">
              <a:avLst/>
            </a:prstGeom>
          </p:spPr>
        </p:pic>
        <p:sp>
          <p:nvSpPr>
            <p:cNvPr id="61" name="TextBox 11">
              <a:extLst>
                <a:ext uri="{FF2B5EF4-FFF2-40B4-BE49-F238E27FC236}">
                  <a16:creationId xmlns:a16="http://schemas.microsoft.com/office/drawing/2014/main" id="{FA615D3B-FF8C-4289-AB6F-99F75F2D9DFB}"/>
                </a:ext>
              </a:extLst>
            </p:cNvPr>
            <p:cNvSpPr txBox="1"/>
            <p:nvPr/>
          </p:nvSpPr>
          <p:spPr>
            <a:xfrm>
              <a:off x="1559558" y="3096831"/>
              <a:ext cx="1322180" cy="685627"/>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367"/>
              <a:r>
                <a:rPr lang="fr-FR" sz="1153" b="1" dirty="0">
                  <a:solidFill>
                    <a:srgbClr val="000000"/>
                  </a:solidFill>
                  <a:latin typeface="Segoe UI"/>
                </a:rPr>
                <a:t>az104-05-vm0</a:t>
              </a:r>
            </a:p>
            <a:p>
              <a:pPr algn="ctr" defTabSz="914367"/>
              <a:r>
                <a:rPr lang="fr-FR" sz="1153" dirty="0">
                  <a:solidFill>
                    <a:srgbClr val="000000"/>
                  </a:solidFill>
                  <a:latin typeface="Segoe UI"/>
                </a:rPr>
                <a:t>10.50.0.4</a:t>
              </a:r>
            </a:p>
            <a:p>
              <a:pPr algn="ctr" defTabSz="914367"/>
              <a:endParaRPr lang="fr-FR" sz="1153" b="1" dirty="0">
                <a:solidFill>
                  <a:srgbClr val="000000"/>
                </a:solidFill>
                <a:latin typeface="Segoe UI"/>
              </a:endParaRPr>
            </a:p>
          </p:txBody>
        </p:sp>
        <p:pic>
          <p:nvPicPr>
            <p:cNvPr id="62" name="Graphic 12">
              <a:extLst>
                <a:ext uri="{FF2B5EF4-FFF2-40B4-BE49-F238E27FC236}">
                  <a16:creationId xmlns:a16="http://schemas.microsoft.com/office/drawing/2014/main" id="{1484BABB-A961-44B7-9897-00F9DD8948C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60673" y="1875509"/>
              <a:ext cx="412418" cy="412418"/>
            </a:xfrm>
            <a:prstGeom prst="rect">
              <a:avLst/>
            </a:prstGeom>
          </p:spPr>
        </p:pic>
        <p:sp>
          <p:nvSpPr>
            <p:cNvPr id="63" name="Rectangle 62">
              <a:extLst>
                <a:ext uri="{FF2B5EF4-FFF2-40B4-BE49-F238E27FC236}">
                  <a16:creationId xmlns:a16="http://schemas.microsoft.com/office/drawing/2014/main" id="{CC695616-1D36-4ED2-A3ED-C295B28BB210}"/>
                </a:ext>
              </a:extLst>
            </p:cNvPr>
            <p:cNvSpPr/>
            <p:nvPr/>
          </p:nvSpPr>
          <p:spPr bwMode="auto">
            <a:xfrm>
              <a:off x="1060672" y="2298346"/>
              <a:ext cx="2479331" cy="1360432"/>
            </a:xfrm>
            <a:prstGeom prst="rect">
              <a:avLst/>
            </a:prstGeom>
            <a:noFill/>
            <a:ln>
              <a:solidFill>
                <a:schemeClr val="tx1"/>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75761" tIns="140609" rIns="175761" bIns="140609"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896094" fontAlgn="base">
                <a:lnSpc>
                  <a:spcPct val="90000"/>
                </a:lnSpc>
                <a:spcBef>
                  <a:spcPct val="0"/>
                </a:spcBef>
                <a:spcAft>
                  <a:spcPct val="0"/>
                </a:spcAft>
              </a:pPr>
              <a:endParaRPr lang="fr-FR" sz="2307" dirty="0" err="1">
                <a:gradFill>
                  <a:gsLst>
                    <a:gs pos="0">
                      <a:srgbClr val="FFFFFF"/>
                    </a:gs>
                    <a:gs pos="100000">
                      <a:srgbClr val="FFFFFF"/>
                    </a:gs>
                  </a:gsLst>
                  <a:lin ang="5400000" scaled="0"/>
                </a:gradFill>
                <a:latin typeface="Segoe UI"/>
                <a:cs typeface="Segoe UI" pitchFamily="34" charset="0"/>
              </a:endParaRPr>
            </a:p>
          </p:txBody>
        </p:sp>
        <p:sp>
          <p:nvSpPr>
            <p:cNvPr id="64" name="TextBox 14">
              <a:extLst>
                <a:ext uri="{FF2B5EF4-FFF2-40B4-BE49-F238E27FC236}">
                  <a16:creationId xmlns:a16="http://schemas.microsoft.com/office/drawing/2014/main" id="{EAB8A533-2C30-4C4D-B188-B9B2140AF030}"/>
                </a:ext>
              </a:extLst>
            </p:cNvPr>
            <p:cNvSpPr txBox="1"/>
            <p:nvPr/>
          </p:nvSpPr>
          <p:spPr>
            <a:xfrm>
              <a:off x="1473091" y="1912132"/>
              <a:ext cx="2688259" cy="296113"/>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67"/>
              <a:r>
                <a:rPr lang="fr-FR" sz="1153" b="1" dirty="0">
                  <a:solidFill>
                    <a:srgbClr val="000000"/>
                  </a:solidFill>
                  <a:latin typeface="Segoe UI"/>
                </a:rPr>
                <a:t>az104-05-vnet0 </a:t>
              </a:r>
              <a:r>
                <a:rPr lang="fr-FR" sz="1153" dirty="0">
                  <a:solidFill>
                    <a:srgbClr val="000000"/>
                  </a:solidFill>
                  <a:latin typeface="Segoe UI"/>
                </a:rPr>
                <a:t>10.50.0.0/22</a:t>
              </a:r>
            </a:p>
          </p:txBody>
        </p:sp>
        <p:sp>
          <p:nvSpPr>
            <p:cNvPr id="65" name="Rectangle 64">
              <a:extLst>
                <a:ext uri="{FF2B5EF4-FFF2-40B4-BE49-F238E27FC236}">
                  <a16:creationId xmlns:a16="http://schemas.microsoft.com/office/drawing/2014/main" id="{908F2404-61A9-41CB-A201-C2659624FE0B}"/>
                </a:ext>
              </a:extLst>
            </p:cNvPr>
            <p:cNvSpPr/>
            <p:nvPr/>
          </p:nvSpPr>
          <p:spPr bwMode="auto">
            <a:xfrm>
              <a:off x="1432037" y="2586931"/>
              <a:ext cx="1600692" cy="981237"/>
            </a:xfrm>
            <a:prstGeom prst="rect">
              <a:avLst/>
            </a:prstGeom>
            <a:noFill/>
            <a:ln>
              <a:solidFill>
                <a:schemeClr val="tx1"/>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75761" tIns="140609" rIns="175761" bIns="140609"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896094" fontAlgn="base">
                <a:lnSpc>
                  <a:spcPct val="90000"/>
                </a:lnSpc>
                <a:spcBef>
                  <a:spcPct val="0"/>
                </a:spcBef>
                <a:spcAft>
                  <a:spcPct val="0"/>
                </a:spcAft>
              </a:pPr>
              <a:endParaRPr lang="fr-FR" sz="2307" dirty="0" err="1">
                <a:gradFill>
                  <a:gsLst>
                    <a:gs pos="0">
                      <a:srgbClr val="FFFFFF"/>
                    </a:gs>
                    <a:gs pos="100000">
                      <a:srgbClr val="FFFFFF"/>
                    </a:gs>
                  </a:gsLst>
                  <a:lin ang="5400000" scaled="0"/>
                </a:gradFill>
                <a:latin typeface="Segoe UI"/>
                <a:cs typeface="Segoe UI" pitchFamily="34" charset="0"/>
              </a:endParaRPr>
            </a:p>
          </p:txBody>
        </p:sp>
        <p:sp>
          <p:nvSpPr>
            <p:cNvPr id="66" name="TextBox 16">
              <a:extLst>
                <a:ext uri="{FF2B5EF4-FFF2-40B4-BE49-F238E27FC236}">
                  <a16:creationId xmlns:a16="http://schemas.microsoft.com/office/drawing/2014/main" id="{E387D1FA-4F90-4A0A-8C33-6BDC76458284}"/>
                </a:ext>
              </a:extLst>
            </p:cNvPr>
            <p:cNvSpPr txBox="1"/>
            <p:nvPr/>
          </p:nvSpPr>
          <p:spPr>
            <a:xfrm>
              <a:off x="1389348" y="2317676"/>
              <a:ext cx="1848143" cy="296113"/>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67"/>
              <a:r>
                <a:rPr lang="fr-FR" sz="1153" b="1" dirty="0">
                  <a:solidFill>
                    <a:srgbClr val="000000"/>
                  </a:solidFill>
                  <a:latin typeface="Segoe UI"/>
                </a:rPr>
                <a:t>Subnet0 </a:t>
              </a:r>
              <a:r>
                <a:rPr lang="fr-FR" sz="1153" dirty="0">
                  <a:solidFill>
                    <a:srgbClr val="000000"/>
                  </a:solidFill>
                  <a:latin typeface="Segoe UI"/>
                </a:rPr>
                <a:t>10.50.0.0/24</a:t>
              </a:r>
            </a:p>
          </p:txBody>
        </p:sp>
        <p:sp>
          <p:nvSpPr>
            <p:cNvPr id="67" name="TextBox 17">
              <a:extLst>
                <a:ext uri="{FF2B5EF4-FFF2-40B4-BE49-F238E27FC236}">
                  <a16:creationId xmlns:a16="http://schemas.microsoft.com/office/drawing/2014/main" id="{1F42CA4B-01A6-4A13-BACA-9948927FDAEA}"/>
                </a:ext>
              </a:extLst>
            </p:cNvPr>
            <p:cNvSpPr txBox="1"/>
            <p:nvPr/>
          </p:nvSpPr>
          <p:spPr>
            <a:xfrm>
              <a:off x="1848504" y="1524964"/>
              <a:ext cx="1297732" cy="296113"/>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67"/>
              <a:r>
                <a:rPr lang="fr-FR" sz="1153" b="1" dirty="0">
                  <a:solidFill>
                    <a:srgbClr val="000000"/>
                  </a:solidFill>
                  <a:latin typeface="Segoe UI"/>
                </a:rPr>
                <a:t>az104-05-rg1</a:t>
              </a:r>
            </a:p>
          </p:txBody>
        </p:sp>
        <p:sp>
          <p:nvSpPr>
            <p:cNvPr id="68" name="Rectangle 67">
              <a:extLst>
                <a:ext uri="{FF2B5EF4-FFF2-40B4-BE49-F238E27FC236}">
                  <a16:creationId xmlns:a16="http://schemas.microsoft.com/office/drawing/2014/main" id="{2BBE9B66-F6BA-4353-9518-648C058A13DC}"/>
                </a:ext>
              </a:extLst>
            </p:cNvPr>
            <p:cNvSpPr/>
            <p:nvPr/>
          </p:nvSpPr>
          <p:spPr bwMode="auto">
            <a:xfrm>
              <a:off x="893959" y="1843182"/>
              <a:ext cx="2845251" cy="1954152"/>
            </a:xfrm>
            <a:prstGeom prst="rect">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75761" tIns="140609" rIns="175761" bIns="140609"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896094" fontAlgn="base">
                <a:lnSpc>
                  <a:spcPct val="90000"/>
                </a:lnSpc>
                <a:spcBef>
                  <a:spcPct val="0"/>
                </a:spcBef>
                <a:spcAft>
                  <a:spcPct val="0"/>
                </a:spcAft>
              </a:pPr>
              <a:endParaRPr lang="fr-FR" sz="2307" dirty="0" err="1">
                <a:gradFill>
                  <a:gsLst>
                    <a:gs pos="0">
                      <a:srgbClr val="FFFFFF"/>
                    </a:gs>
                    <a:gs pos="100000">
                      <a:srgbClr val="FFFFFF"/>
                    </a:gs>
                  </a:gsLst>
                  <a:lin ang="5400000" scaled="0"/>
                </a:gradFill>
                <a:latin typeface="Segoe UI"/>
                <a:cs typeface="Segoe UI" pitchFamily="34" charset="0"/>
              </a:endParaRPr>
            </a:p>
          </p:txBody>
        </p:sp>
        <p:pic>
          <p:nvPicPr>
            <p:cNvPr id="69" name="Graphic 19">
              <a:extLst>
                <a:ext uri="{FF2B5EF4-FFF2-40B4-BE49-F238E27FC236}">
                  <a16:creationId xmlns:a16="http://schemas.microsoft.com/office/drawing/2014/main" id="{F70984ED-A102-48AF-968C-1934E99C4086}"/>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475580" y="1473577"/>
              <a:ext cx="376369" cy="376369"/>
            </a:xfrm>
            <a:prstGeom prst="rect">
              <a:avLst/>
            </a:prstGeom>
          </p:spPr>
        </p:pic>
        <p:pic>
          <p:nvPicPr>
            <p:cNvPr id="70" name="Graphic 20">
              <a:extLst>
                <a:ext uri="{FF2B5EF4-FFF2-40B4-BE49-F238E27FC236}">
                  <a16:creationId xmlns:a16="http://schemas.microsoft.com/office/drawing/2014/main" id="{8EA19D25-1528-4C4C-8D69-A26DBCCE45A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045297" y="4909043"/>
              <a:ext cx="403078" cy="403078"/>
            </a:xfrm>
            <a:prstGeom prst="rect">
              <a:avLst/>
            </a:prstGeom>
          </p:spPr>
        </p:pic>
        <p:sp>
          <p:nvSpPr>
            <p:cNvPr id="71" name="TextBox 21">
              <a:extLst>
                <a:ext uri="{FF2B5EF4-FFF2-40B4-BE49-F238E27FC236}">
                  <a16:creationId xmlns:a16="http://schemas.microsoft.com/office/drawing/2014/main" id="{79FF677D-28FC-46F2-89F9-3A68184D5A21}"/>
                </a:ext>
              </a:extLst>
            </p:cNvPr>
            <p:cNvSpPr txBox="1"/>
            <p:nvPr/>
          </p:nvSpPr>
          <p:spPr>
            <a:xfrm>
              <a:off x="1585746" y="5330026"/>
              <a:ext cx="1322180" cy="490870"/>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367"/>
              <a:r>
                <a:rPr lang="fr-FR" sz="1153" b="1" dirty="0">
                  <a:solidFill>
                    <a:srgbClr val="000000"/>
                  </a:solidFill>
                  <a:latin typeface="Segoe UI"/>
                </a:rPr>
                <a:t>az104-05-vm1</a:t>
              </a:r>
            </a:p>
            <a:p>
              <a:pPr algn="ctr" defTabSz="914367"/>
              <a:r>
                <a:rPr lang="fr-FR" sz="1153" dirty="0">
                  <a:solidFill>
                    <a:srgbClr val="000000"/>
                  </a:solidFill>
                  <a:latin typeface="Segoe UI"/>
                </a:rPr>
                <a:t>10.51.0.4</a:t>
              </a:r>
              <a:endParaRPr lang="fr-FR" sz="1153" b="1" dirty="0">
                <a:solidFill>
                  <a:srgbClr val="000000"/>
                </a:solidFill>
                <a:latin typeface="Segoe UI"/>
              </a:endParaRPr>
            </a:p>
          </p:txBody>
        </p:sp>
        <p:pic>
          <p:nvPicPr>
            <p:cNvPr id="72" name="Graphic 22">
              <a:extLst>
                <a:ext uri="{FF2B5EF4-FFF2-40B4-BE49-F238E27FC236}">
                  <a16:creationId xmlns:a16="http://schemas.microsoft.com/office/drawing/2014/main" id="{FFF77BB4-914D-4FCC-85EA-F06C9C26077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03118" y="5919280"/>
              <a:ext cx="412418" cy="412418"/>
            </a:xfrm>
            <a:prstGeom prst="rect">
              <a:avLst/>
            </a:prstGeom>
          </p:spPr>
        </p:pic>
        <p:sp>
          <p:nvSpPr>
            <p:cNvPr id="73" name="Rectangle 72">
              <a:extLst>
                <a:ext uri="{FF2B5EF4-FFF2-40B4-BE49-F238E27FC236}">
                  <a16:creationId xmlns:a16="http://schemas.microsoft.com/office/drawing/2014/main" id="{FFEF0829-8BEA-496F-B284-4374766DD596}"/>
                </a:ext>
              </a:extLst>
            </p:cNvPr>
            <p:cNvSpPr/>
            <p:nvPr/>
          </p:nvSpPr>
          <p:spPr bwMode="auto">
            <a:xfrm>
              <a:off x="1045806" y="4543667"/>
              <a:ext cx="2479331" cy="1362970"/>
            </a:xfrm>
            <a:prstGeom prst="rect">
              <a:avLst/>
            </a:prstGeom>
            <a:noFill/>
            <a:ln>
              <a:solidFill>
                <a:schemeClr val="tx1"/>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75761" tIns="140609" rIns="175761" bIns="140609"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896094" fontAlgn="base">
                <a:lnSpc>
                  <a:spcPct val="90000"/>
                </a:lnSpc>
                <a:spcBef>
                  <a:spcPct val="0"/>
                </a:spcBef>
                <a:spcAft>
                  <a:spcPct val="0"/>
                </a:spcAft>
              </a:pPr>
              <a:endParaRPr lang="fr-FR" sz="2307" dirty="0" err="1">
                <a:gradFill>
                  <a:gsLst>
                    <a:gs pos="0">
                      <a:srgbClr val="FFFFFF"/>
                    </a:gs>
                    <a:gs pos="100000">
                      <a:srgbClr val="FFFFFF"/>
                    </a:gs>
                  </a:gsLst>
                  <a:lin ang="5400000" scaled="0"/>
                </a:gradFill>
                <a:latin typeface="Segoe UI"/>
                <a:cs typeface="Segoe UI" pitchFamily="34" charset="0"/>
              </a:endParaRPr>
            </a:p>
          </p:txBody>
        </p:sp>
        <p:sp>
          <p:nvSpPr>
            <p:cNvPr id="74" name="TextBox 24">
              <a:extLst>
                <a:ext uri="{FF2B5EF4-FFF2-40B4-BE49-F238E27FC236}">
                  <a16:creationId xmlns:a16="http://schemas.microsoft.com/office/drawing/2014/main" id="{D2E41858-129C-4EE5-BB95-176A91913590}"/>
                </a:ext>
              </a:extLst>
            </p:cNvPr>
            <p:cNvSpPr txBox="1"/>
            <p:nvPr/>
          </p:nvSpPr>
          <p:spPr>
            <a:xfrm>
              <a:off x="1415536" y="5955903"/>
              <a:ext cx="2688259" cy="296113"/>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67"/>
              <a:r>
                <a:rPr lang="fr-FR" sz="1153" b="1" dirty="0">
                  <a:solidFill>
                    <a:srgbClr val="000000"/>
                  </a:solidFill>
                  <a:latin typeface="Segoe UI"/>
                </a:rPr>
                <a:t>az104-05-vnet1 </a:t>
              </a:r>
              <a:r>
                <a:rPr lang="fr-FR" sz="1153" dirty="0">
                  <a:solidFill>
                    <a:srgbClr val="000000"/>
                  </a:solidFill>
                  <a:latin typeface="Segoe UI"/>
                </a:rPr>
                <a:t>10.51.0.0/22</a:t>
              </a:r>
            </a:p>
          </p:txBody>
        </p:sp>
        <p:sp>
          <p:nvSpPr>
            <p:cNvPr id="75" name="Rectangle 74">
              <a:extLst>
                <a:ext uri="{FF2B5EF4-FFF2-40B4-BE49-F238E27FC236}">
                  <a16:creationId xmlns:a16="http://schemas.microsoft.com/office/drawing/2014/main" id="{2D80EE1D-1998-4C68-8486-C81B315651BF}"/>
                </a:ext>
              </a:extLst>
            </p:cNvPr>
            <p:cNvSpPr/>
            <p:nvPr/>
          </p:nvSpPr>
          <p:spPr bwMode="auto">
            <a:xfrm>
              <a:off x="1458224" y="4845027"/>
              <a:ext cx="1600692" cy="937589"/>
            </a:xfrm>
            <a:prstGeom prst="rect">
              <a:avLst/>
            </a:prstGeom>
            <a:noFill/>
            <a:ln>
              <a:solidFill>
                <a:schemeClr val="tx1"/>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75761" tIns="140609" rIns="175761" bIns="140609"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896094" fontAlgn="base">
                <a:lnSpc>
                  <a:spcPct val="90000"/>
                </a:lnSpc>
                <a:spcBef>
                  <a:spcPct val="0"/>
                </a:spcBef>
                <a:spcAft>
                  <a:spcPct val="0"/>
                </a:spcAft>
              </a:pPr>
              <a:endParaRPr lang="fr-FR" sz="2307" dirty="0" err="1">
                <a:gradFill>
                  <a:gsLst>
                    <a:gs pos="0">
                      <a:srgbClr val="FFFFFF"/>
                    </a:gs>
                    <a:gs pos="100000">
                      <a:srgbClr val="FFFFFF"/>
                    </a:gs>
                  </a:gsLst>
                  <a:lin ang="5400000" scaled="0"/>
                </a:gradFill>
                <a:latin typeface="Segoe UI"/>
                <a:cs typeface="Segoe UI" pitchFamily="34" charset="0"/>
              </a:endParaRPr>
            </a:p>
          </p:txBody>
        </p:sp>
        <p:sp>
          <p:nvSpPr>
            <p:cNvPr id="76" name="TextBox 26">
              <a:extLst>
                <a:ext uri="{FF2B5EF4-FFF2-40B4-BE49-F238E27FC236}">
                  <a16:creationId xmlns:a16="http://schemas.microsoft.com/office/drawing/2014/main" id="{2C8786C7-6721-4D25-95BD-E0B56C9AF547}"/>
                </a:ext>
              </a:extLst>
            </p:cNvPr>
            <p:cNvSpPr txBox="1"/>
            <p:nvPr/>
          </p:nvSpPr>
          <p:spPr>
            <a:xfrm>
              <a:off x="1415536" y="4588224"/>
              <a:ext cx="1848143" cy="296113"/>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67"/>
              <a:r>
                <a:rPr lang="fr-FR" sz="1153" b="1" dirty="0">
                  <a:solidFill>
                    <a:srgbClr val="000000"/>
                  </a:solidFill>
                  <a:latin typeface="Segoe UI"/>
                </a:rPr>
                <a:t>Subnet0 </a:t>
              </a:r>
              <a:r>
                <a:rPr lang="fr-FR" sz="1153" dirty="0">
                  <a:solidFill>
                    <a:srgbClr val="000000"/>
                  </a:solidFill>
                  <a:latin typeface="Segoe UI"/>
                </a:rPr>
                <a:t>10.51.0.0/24</a:t>
              </a:r>
            </a:p>
          </p:txBody>
        </p:sp>
        <p:sp>
          <p:nvSpPr>
            <p:cNvPr id="77" name="TextBox 27">
              <a:extLst>
                <a:ext uri="{FF2B5EF4-FFF2-40B4-BE49-F238E27FC236}">
                  <a16:creationId xmlns:a16="http://schemas.microsoft.com/office/drawing/2014/main" id="{ACE1B892-ABC6-4332-9DF2-2F380C60FDF6}"/>
                </a:ext>
              </a:extLst>
            </p:cNvPr>
            <p:cNvSpPr txBox="1"/>
            <p:nvPr/>
          </p:nvSpPr>
          <p:spPr>
            <a:xfrm>
              <a:off x="1764554" y="4049519"/>
              <a:ext cx="1297732" cy="296113"/>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67"/>
              <a:r>
                <a:rPr lang="fr-FR" sz="1153" b="1" dirty="0">
                  <a:solidFill>
                    <a:srgbClr val="000000"/>
                  </a:solidFill>
                  <a:latin typeface="Segoe UI"/>
                </a:rPr>
                <a:t>az104-05-rg1</a:t>
              </a:r>
            </a:p>
          </p:txBody>
        </p:sp>
        <p:sp>
          <p:nvSpPr>
            <p:cNvPr id="78" name="Rectangle 77">
              <a:extLst>
                <a:ext uri="{FF2B5EF4-FFF2-40B4-BE49-F238E27FC236}">
                  <a16:creationId xmlns:a16="http://schemas.microsoft.com/office/drawing/2014/main" id="{FFE6BE81-A861-48B2-956A-431F39A932F1}"/>
                </a:ext>
              </a:extLst>
            </p:cNvPr>
            <p:cNvSpPr/>
            <p:nvPr/>
          </p:nvSpPr>
          <p:spPr bwMode="auto">
            <a:xfrm>
              <a:off x="879091" y="4414548"/>
              <a:ext cx="2845251" cy="1954152"/>
            </a:xfrm>
            <a:prstGeom prst="rect">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75761" tIns="140609" rIns="175761" bIns="140609"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896094" fontAlgn="base">
                <a:lnSpc>
                  <a:spcPct val="90000"/>
                </a:lnSpc>
                <a:spcBef>
                  <a:spcPct val="0"/>
                </a:spcBef>
                <a:spcAft>
                  <a:spcPct val="0"/>
                </a:spcAft>
              </a:pPr>
              <a:endParaRPr lang="fr-FR" sz="2307" dirty="0" err="1">
                <a:gradFill>
                  <a:gsLst>
                    <a:gs pos="0">
                      <a:srgbClr val="FFFFFF"/>
                    </a:gs>
                    <a:gs pos="100000">
                      <a:srgbClr val="FFFFFF"/>
                    </a:gs>
                  </a:gsLst>
                  <a:lin ang="5400000" scaled="0"/>
                </a:gradFill>
                <a:latin typeface="Segoe UI"/>
                <a:cs typeface="Segoe UI" pitchFamily="34" charset="0"/>
              </a:endParaRPr>
            </a:p>
          </p:txBody>
        </p:sp>
        <p:pic>
          <p:nvPicPr>
            <p:cNvPr id="79" name="Graphic 29">
              <a:extLst>
                <a:ext uri="{FF2B5EF4-FFF2-40B4-BE49-F238E27FC236}">
                  <a16:creationId xmlns:a16="http://schemas.microsoft.com/office/drawing/2014/main" id="{273F7C99-D66C-40F8-A689-B6D1C1502F6B}"/>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391631" y="3998132"/>
              <a:ext cx="376369" cy="376369"/>
            </a:xfrm>
            <a:prstGeom prst="rect">
              <a:avLst/>
            </a:prstGeom>
          </p:spPr>
        </p:pic>
        <p:pic>
          <p:nvPicPr>
            <p:cNvPr id="80" name="Graphic 30">
              <a:extLst>
                <a:ext uri="{FF2B5EF4-FFF2-40B4-BE49-F238E27FC236}">
                  <a16:creationId xmlns:a16="http://schemas.microsoft.com/office/drawing/2014/main" id="{D846E24F-A40B-4969-8C81-FC6B8BFD7F2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707721" y="3882641"/>
              <a:ext cx="403078" cy="403078"/>
            </a:xfrm>
            <a:prstGeom prst="rect">
              <a:avLst/>
            </a:prstGeom>
          </p:spPr>
        </p:pic>
        <p:sp>
          <p:nvSpPr>
            <p:cNvPr id="81" name="TextBox 31">
              <a:extLst>
                <a:ext uri="{FF2B5EF4-FFF2-40B4-BE49-F238E27FC236}">
                  <a16:creationId xmlns:a16="http://schemas.microsoft.com/office/drawing/2014/main" id="{C73CABA0-4958-43F0-94A3-3B4A4F74BB74}"/>
                </a:ext>
              </a:extLst>
            </p:cNvPr>
            <p:cNvSpPr txBox="1"/>
            <p:nvPr/>
          </p:nvSpPr>
          <p:spPr>
            <a:xfrm>
              <a:off x="8248170" y="4303624"/>
              <a:ext cx="1322180" cy="490870"/>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367"/>
              <a:r>
                <a:rPr lang="fr-FR" sz="1153" b="1" dirty="0">
                  <a:solidFill>
                    <a:srgbClr val="000000"/>
                  </a:solidFill>
                  <a:latin typeface="Segoe UI"/>
                </a:rPr>
                <a:t>az104-05-vm2</a:t>
              </a:r>
            </a:p>
            <a:p>
              <a:pPr algn="ctr" defTabSz="914367"/>
              <a:r>
                <a:rPr lang="fr-FR" sz="1153" dirty="0">
                  <a:solidFill>
                    <a:srgbClr val="000000"/>
                  </a:solidFill>
                  <a:latin typeface="Segoe UI"/>
                </a:rPr>
                <a:t>10.52.0.4</a:t>
              </a:r>
              <a:endParaRPr lang="fr-FR" sz="1153" b="1" dirty="0">
                <a:solidFill>
                  <a:srgbClr val="000000"/>
                </a:solidFill>
                <a:latin typeface="Segoe UI"/>
              </a:endParaRPr>
            </a:p>
          </p:txBody>
        </p:sp>
        <p:sp>
          <p:nvSpPr>
            <p:cNvPr id="82" name="Rectangle 81">
              <a:extLst>
                <a:ext uri="{FF2B5EF4-FFF2-40B4-BE49-F238E27FC236}">
                  <a16:creationId xmlns:a16="http://schemas.microsoft.com/office/drawing/2014/main" id="{249F3CAA-554F-4BFD-A262-4D0966BA8FCA}"/>
                </a:ext>
              </a:extLst>
            </p:cNvPr>
            <p:cNvSpPr/>
            <p:nvPr/>
          </p:nvSpPr>
          <p:spPr bwMode="auto">
            <a:xfrm>
              <a:off x="7657543" y="3332375"/>
              <a:ext cx="2479331" cy="1767087"/>
            </a:xfrm>
            <a:prstGeom prst="rect">
              <a:avLst/>
            </a:prstGeom>
            <a:noFill/>
            <a:ln>
              <a:solidFill>
                <a:schemeClr val="tx1"/>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75761" tIns="140609" rIns="175761" bIns="140609"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896094" fontAlgn="base">
                <a:lnSpc>
                  <a:spcPct val="90000"/>
                </a:lnSpc>
                <a:spcBef>
                  <a:spcPct val="0"/>
                </a:spcBef>
                <a:spcAft>
                  <a:spcPct val="0"/>
                </a:spcAft>
              </a:pPr>
              <a:endParaRPr lang="fr-FR" sz="2307" dirty="0" err="1">
                <a:gradFill>
                  <a:gsLst>
                    <a:gs pos="0">
                      <a:srgbClr val="FFFFFF"/>
                    </a:gs>
                    <a:gs pos="100000">
                      <a:srgbClr val="FFFFFF"/>
                    </a:gs>
                  </a:gsLst>
                  <a:lin ang="5400000" scaled="0"/>
                </a:gradFill>
                <a:latin typeface="Segoe UI"/>
                <a:cs typeface="Segoe UI" pitchFamily="34" charset="0"/>
              </a:endParaRPr>
            </a:p>
          </p:txBody>
        </p:sp>
        <p:sp>
          <p:nvSpPr>
            <p:cNvPr id="83" name="TextBox 33">
              <a:extLst>
                <a:ext uri="{FF2B5EF4-FFF2-40B4-BE49-F238E27FC236}">
                  <a16:creationId xmlns:a16="http://schemas.microsoft.com/office/drawing/2014/main" id="{440E6A45-97C6-41F2-88D2-F7B8CCA8A134}"/>
                </a:ext>
              </a:extLst>
            </p:cNvPr>
            <p:cNvSpPr txBox="1"/>
            <p:nvPr/>
          </p:nvSpPr>
          <p:spPr>
            <a:xfrm>
              <a:off x="8069962" y="3008413"/>
              <a:ext cx="2266119" cy="296113"/>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67"/>
              <a:r>
                <a:rPr lang="fr-FR" sz="1153" b="1" dirty="0">
                  <a:solidFill>
                    <a:srgbClr val="000000"/>
                  </a:solidFill>
                  <a:latin typeface="Segoe UI"/>
                </a:rPr>
                <a:t>az104-05-vnet2 </a:t>
              </a:r>
              <a:r>
                <a:rPr lang="fr-FR" sz="1153" dirty="0">
                  <a:solidFill>
                    <a:srgbClr val="000000"/>
                  </a:solidFill>
                  <a:latin typeface="Segoe UI"/>
                </a:rPr>
                <a:t>10.52.0.0/22</a:t>
              </a:r>
            </a:p>
          </p:txBody>
        </p:sp>
        <p:sp>
          <p:nvSpPr>
            <p:cNvPr id="84" name="Rectangle 83">
              <a:extLst>
                <a:ext uri="{FF2B5EF4-FFF2-40B4-BE49-F238E27FC236}">
                  <a16:creationId xmlns:a16="http://schemas.microsoft.com/office/drawing/2014/main" id="{E2687AF1-4B2F-480C-AC6C-C41B133F7BF8}"/>
                </a:ext>
              </a:extLst>
            </p:cNvPr>
            <p:cNvSpPr/>
            <p:nvPr/>
          </p:nvSpPr>
          <p:spPr bwMode="auto">
            <a:xfrm>
              <a:off x="8120649" y="3818624"/>
              <a:ext cx="1600692" cy="937589"/>
            </a:xfrm>
            <a:prstGeom prst="rect">
              <a:avLst/>
            </a:prstGeom>
            <a:noFill/>
            <a:ln>
              <a:solidFill>
                <a:schemeClr val="tx1"/>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75761" tIns="140609" rIns="175761" bIns="140609"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896094" fontAlgn="base">
                <a:lnSpc>
                  <a:spcPct val="90000"/>
                </a:lnSpc>
                <a:spcBef>
                  <a:spcPct val="0"/>
                </a:spcBef>
                <a:spcAft>
                  <a:spcPct val="0"/>
                </a:spcAft>
              </a:pPr>
              <a:endParaRPr lang="fr-FR" sz="2307" dirty="0" err="1">
                <a:gradFill>
                  <a:gsLst>
                    <a:gs pos="0">
                      <a:srgbClr val="FFFFFF"/>
                    </a:gs>
                    <a:gs pos="100000">
                      <a:srgbClr val="FFFFFF"/>
                    </a:gs>
                  </a:gsLst>
                  <a:lin ang="5400000" scaled="0"/>
                </a:gradFill>
                <a:latin typeface="Segoe UI"/>
                <a:cs typeface="Segoe UI" pitchFamily="34" charset="0"/>
              </a:endParaRPr>
            </a:p>
          </p:txBody>
        </p:sp>
        <p:sp>
          <p:nvSpPr>
            <p:cNvPr id="85" name="TextBox 35">
              <a:extLst>
                <a:ext uri="{FF2B5EF4-FFF2-40B4-BE49-F238E27FC236}">
                  <a16:creationId xmlns:a16="http://schemas.microsoft.com/office/drawing/2014/main" id="{FAD7BA58-AC8F-4962-B14E-B4F2C7515843}"/>
                </a:ext>
              </a:extLst>
            </p:cNvPr>
            <p:cNvSpPr txBox="1"/>
            <p:nvPr/>
          </p:nvSpPr>
          <p:spPr>
            <a:xfrm>
              <a:off x="8056277" y="3485807"/>
              <a:ext cx="1848143" cy="296113"/>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67"/>
              <a:r>
                <a:rPr lang="fr-FR" sz="1153" b="1" dirty="0">
                  <a:solidFill>
                    <a:srgbClr val="000000"/>
                  </a:solidFill>
                  <a:latin typeface="Segoe UI"/>
                </a:rPr>
                <a:t>Subnet0 </a:t>
              </a:r>
              <a:r>
                <a:rPr lang="fr-FR" sz="1153" dirty="0">
                  <a:solidFill>
                    <a:srgbClr val="000000"/>
                  </a:solidFill>
                  <a:latin typeface="Segoe UI"/>
                </a:rPr>
                <a:t>10.52.0.0/24</a:t>
              </a:r>
            </a:p>
          </p:txBody>
        </p:sp>
        <p:sp>
          <p:nvSpPr>
            <p:cNvPr id="86" name="TextBox 36">
              <a:extLst>
                <a:ext uri="{FF2B5EF4-FFF2-40B4-BE49-F238E27FC236}">
                  <a16:creationId xmlns:a16="http://schemas.microsoft.com/office/drawing/2014/main" id="{67ADD0E4-2689-4F91-A141-6C981518465A}"/>
                </a:ext>
              </a:extLst>
            </p:cNvPr>
            <p:cNvSpPr txBox="1"/>
            <p:nvPr/>
          </p:nvSpPr>
          <p:spPr>
            <a:xfrm>
              <a:off x="8624537" y="2554360"/>
              <a:ext cx="1297732" cy="296113"/>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67"/>
              <a:r>
                <a:rPr lang="fr-FR" sz="1153" b="1" dirty="0">
                  <a:solidFill>
                    <a:srgbClr val="000000"/>
                  </a:solidFill>
                  <a:latin typeface="Segoe UI"/>
                </a:rPr>
                <a:t>az104-05-rg1</a:t>
              </a:r>
            </a:p>
          </p:txBody>
        </p:sp>
        <p:sp>
          <p:nvSpPr>
            <p:cNvPr id="87" name="Rectangle 86">
              <a:extLst>
                <a:ext uri="{FF2B5EF4-FFF2-40B4-BE49-F238E27FC236}">
                  <a16:creationId xmlns:a16="http://schemas.microsoft.com/office/drawing/2014/main" id="{35E6692D-DE51-4C72-8708-7355A079CACC}"/>
                </a:ext>
              </a:extLst>
            </p:cNvPr>
            <p:cNvSpPr/>
            <p:nvPr/>
          </p:nvSpPr>
          <p:spPr bwMode="auto">
            <a:xfrm>
              <a:off x="7490830" y="2877211"/>
              <a:ext cx="2845251" cy="2286267"/>
            </a:xfrm>
            <a:prstGeom prst="rect">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75761" tIns="140609" rIns="175761" bIns="140609"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896094" fontAlgn="base">
                <a:lnSpc>
                  <a:spcPct val="90000"/>
                </a:lnSpc>
                <a:spcBef>
                  <a:spcPct val="0"/>
                </a:spcBef>
                <a:spcAft>
                  <a:spcPct val="0"/>
                </a:spcAft>
              </a:pPr>
              <a:endParaRPr lang="fr-FR" sz="2307" dirty="0" err="1">
                <a:gradFill>
                  <a:gsLst>
                    <a:gs pos="0">
                      <a:srgbClr val="FFFFFF"/>
                    </a:gs>
                    <a:gs pos="100000">
                      <a:srgbClr val="FFFFFF"/>
                    </a:gs>
                  </a:gsLst>
                  <a:lin ang="5400000" scaled="0"/>
                </a:gradFill>
                <a:latin typeface="Segoe UI"/>
                <a:cs typeface="Segoe UI" pitchFamily="34" charset="0"/>
              </a:endParaRPr>
            </a:p>
          </p:txBody>
        </p:sp>
        <p:sp>
          <p:nvSpPr>
            <p:cNvPr id="88" name="Rectangle: Rounded Corners 87">
              <a:extLst>
                <a:ext uri="{FF2B5EF4-FFF2-40B4-BE49-F238E27FC236}">
                  <a16:creationId xmlns:a16="http://schemas.microsoft.com/office/drawing/2014/main" id="{49E75795-DA08-4CF7-AB9F-4D3C5C52761E}"/>
                </a:ext>
              </a:extLst>
            </p:cNvPr>
            <p:cNvSpPr/>
            <p:nvPr/>
          </p:nvSpPr>
          <p:spPr bwMode="auto">
            <a:xfrm>
              <a:off x="526823" y="1309285"/>
              <a:ext cx="3573193" cy="5226687"/>
            </a:xfrm>
            <a:prstGeom prst="roundRect">
              <a:avLst/>
            </a:prstGeom>
            <a:noFill/>
            <a:ln>
              <a:solidFill>
                <a:schemeClr val="tx1"/>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75761" tIns="140609" rIns="175761" bIns="140609"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896094" fontAlgn="base">
                <a:lnSpc>
                  <a:spcPct val="90000"/>
                </a:lnSpc>
                <a:spcBef>
                  <a:spcPct val="0"/>
                </a:spcBef>
                <a:spcAft>
                  <a:spcPct val="0"/>
                </a:spcAft>
              </a:pPr>
              <a:endParaRPr lang="fr-FR" sz="2307"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89" name="TextBox 39">
              <a:extLst>
                <a:ext uri="{FF2B5EF4-FFF2-40B4-BE49-F238E27FC236}">
                  <a16:creationId xmlns:a16="http://schemas.microsoft.com/office/drawing/2014/main" id="{0008082A-398E-4BAC-A255-49BC3192BFB0}"/>
                </a:ext>
              </a:extLst>
            </p:cNvPr>
            <p:cNvSpPr txBox="1"/>
            <p:nvPr/>
          </p:nvSpPr>
          <p:spPr>
            <a:xfrm>
              <a:off x="709815" y="1117752"/>
              <a:ext cx="1297732" cy="361009"/>
            </a:xfrm>
            <a:prstGeom prst="rect">
              <a:avLst/>
            </a:prstGeom>
            <a:solidFill>
              <a:schemeClr val="bg1">
                <a:lumMod val="95000"/>
              </a:schemeClr>
            </a:solid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67"/>
              <a:r>
                <a:rPr lang="fr-FR" sz="1537" b="1" dirty="0">
                  <a:solidFill>
                    <a:srgbClr val="000000"/>
                  </a:solidFill>
                  <a:latin typeface="Segoe UI"/>
                </a:rPr>
                <a:t>Region1</a:t>
              </a:r>
            </a:p>
          </p:txBody>
        </p:sp>
        <p:sp>
          <p:nvSpPr>
            <p:cNvPr id="90" name="Rectangle: Rounded Corners 89">
              <a:extLst>
                <a:ext uri="{FF2B5EF4-FFF2-40B4-BE49-F238E27FC236}">
                  <a16:creationId xmlns:a16="http://schemas.microsoft.com/office/drawing/2014/main" id="{0418AEB2-F81C-4D99-A9DE-A87A6ACED588}"/>
                </a:ext>
              </a:extLst>
            </p:cNvPr>
            <p:cNvSpPr/>
            <p:nvPr/>
          </p:nvSpPr>
          <p:spPr bwMode="auto">
            <a:xfrm>
              <a:off x="7072218" y="2377440"/>
              <a:ext cx="3573193" cy="2957802"/>
            </a:xfrm>
            <a:prstGeom prst="roundRect">
              <a:avLst/>
            </a:prstGeom>
            <a:noFill/>
            <a:ln>
              <a:solidFill>
                <a:schemeClr val="tx1"/>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75761" tIns="140609" rIns="175761" bIns="140609"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896094" fontAlgn="base">
                <a:lnSpc>
                  <a:spcPct val="90000"/>
                </a:lnSpc>
                <a:spcBef>
                  <a:spcPct val="0"/>
                </a:spcBef>
                <a:spcAft>
                  <a:spcPct val="0"/>
                </a:spcAft>
              </a:pPr>
              <a:endParaRPr lang="fr-FR" sz="2307"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91" name="TextBox 41">
              <a:extLst>
                <a:ext uri="{FF2B5EF4-FFF2-40B4-BE49-F238E27FC236}">
                  <a16:creationId xmlns:a16="http://schemas.microsoft.com/office/drawing/2014/main" id="{C30A9904-F689-4C52-9FB8-58B2DCB8AC32}"/>
                </a:ext>
              </a:extLst>
            </p:cNvPr>
            <p:cNvSpPr txBox="1"/>
            <p:nvPr/>
          </p:nvSpPr>
          <p:spPr>
            <a:xfrm>
              <a:off x="7318767" y="2152443"/>
              <a:ext cx="1297732" cy="361009"/>
            </a:xfrm>
            <a:prstGeom prst="rect">
              <a:avLst/>
            </a:prstGeom>
            <a:solidFill>
              <a:schemeClr val="bg1">
                <a:lumMod val="95000"/>
              </a:schemeClr>
            </a:solid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67"/>
              <a:r>
                <a:rPr lang="fr-FR" sz="1537" b="1" dirty="0">
                  <a:solidFill>
                    <a:srgbClr val="000000"/>
                  </a:solidFill>
                  <a:latin typeface="Segoe UI"/>
                </a:rPr>
                <a:t>Region2</a:t>
              </a:r>
            </a:p>
          </p:txBody>
        </p:sp>
        <p:sp>
          <p:nvSpPr>
            <p:cNvPr id="92" name="TextBox 42">
              <a:extLst>
                <a:ext uri="{FF2B5EF4-FFF2-40B4-BE49-F238E27FC236}">
                  <a16:creationId xmlns:a16="http://schemas.microsoft.com/office/drawing/2014/main" id="{EB38C68A-BCE2-4B61-A9AF-1BFC76CEBF9E}"/>
                </a:ext>
              </a:extLst>
            </p:cNvPr>
            <p:cNvSpPr txBox="1"/>
            <p:nvPr/>
          </p:nvSpPr>
          <p:spPr>
            <a:xfrm>
              <a:off x="10025649" y="1202023"/>
              <a:ext cx="807670" cy="294087"/>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67"/>
              <a:r>
                <a:rPr lang="fr-FR" sz="1153" b="1" dirty="0" err="1">
                  <a:solidFill>
                    <a:srgbClr val="0078D3">
                      <a:lumMod val="50000"/>
                    </a:srgbClr>
                  </a:solidFill>
                  <a:latin typeface="Segoe UI"/>
                </a:rPr>
                <a:t>Task</a:t>
              </a:r>
              <a:r>
                <a:rPr lang="fr-FR" sz="1153" b="1" dirty="0">
                  <a:solidFill>
                    <a:srgbClr val="0078D3">
                      <a:lumMod val="50000"/>
                    </a:srgbClr>
                  </a:solidFill>
                  <a:latin typeface="Segoe UI"/>
                </a:rPr>
                <a:t> 1</a:t>
              </a:r>
            </a:p>
          </p:txBody>
        </p:sp>
        <p:pic>
          <p:nvPicPr>
            <p:cNvPr id="93" name="Graphic 43">
              <a:extLst>
                <a:ext uri="{FF2B5EF4-FFF2-40B4-BE49-F238E27FC236}">
                  <a16:creationId xmlns:a16="http://schemas.microsoft.com/office/drawing/2014/main" id="{E7ED74E0-4222-4DF1-841A-1376FA44916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657544" y="2971790"/>
              <a:ext cx="412418" cy="412418"/>
            </a:xfrm>
            <a:prstGeom prst="rect">
              <a:avLst/>
            </a:prstGeom>
          </p:spPr>
        </p:pic>
        <p:pic>
          <p:nvPicPr>
            <p:cNvPr id="94" name="Graphic 44">
              <a:extLst>
                <a:ext uri="{FF2B5EF4-FFF2-40B4-BE49-F238E27FC236}">
                  <a16:creationId xmlns:a16="http://schemas.microsoft.com/office/drawing/2014/main" id="{BFB5507C-186D-4EC5-9CB5-EA95C4AF9FF5}"/>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262118" y="2502213"/>
              <a:ext cx="376369" cy="376369"/>
            </a:xfrm>
            <a:prstGeom prst="rect">
              <a:avLst/>
            </a:prstGeom>
          </p:spPr>
        </p:pic>
        <p:pic>
          <p:nvPicPr>
            <p:cNvPr id="95" name="Graphic 45">
              <a:extLst>
                <a:ext uri="{FF2B5EF4-FFF2-40B4-BE49-F238E27FC236}">
                  <a16:creationId xmlns:a16="http://schemas.microsoft.com/office/drawing/2014/main" id="{B01B558C-5548-4522-BFBF-92DAAC10C977}"/>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3494306" y="3889357"/>
              <a:ext cx="318811" cy="318811"/>
            </a:xfrm>
            <a:prstGeom prst="rect">
              <a:avLst/>
            </a:prstGeom>
          </p:spPr>
        </p:pic>
        <p:cxnSp>
          <p:nvCxnSpPr>
            <p:cNvPr id="96" name="Straight Connector 95">
              <a:extLst>
                <a:ext uri="{FF2B5EF4-FFF2-40B4-BE49-F238E27FC236}">
                  <a16:creationId xmlns:a16="http://schemas.microsoft.com/office/drawing/2014/main" id="{0B0CE339-9048-4ECF-B6F1-72CA29D6ED86}"/>
                </a:ext>
              </a:extLst>
            </p:cNvPr>
            <p:cNvCxnSpPr>
              <a:cxnSpLocks/>
            </p:cNvCxnSpPr>
            <p:nvPr/>
          </p:nvCxnSpPr>
          <p:spPr>
            <a:xfrm flipH="1">
              <a:off x="3356730" y="3658779"/>
              <a:ext cx="4863" cy="884888"/>
            </a:xfrm>
            <a:prstGeom prst="line">
              <a:avLst/>
            </a:prstGeom>
            <a:ln w="57150">
              <a:solidFill>
                <a:schemeClr val="accent4">
                  <a:lumMod val="7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97" name="TextBox 47">
              <a:extLst>
                <a:ext uri="{FF2B5EF4-FFF2-40B4-BE49-F238E27FC236}">
                  <a16:creationId xmlns:a16="http://schemas.microsoft.com/office/drawing/2014/main" id="{515C6E2B-BDB4-44E9-8D53-AF855BE47337}"/>
                </a:ext>
              </a:extLst>
            </p:cNvPr>
            <p:cNvSpPr txBox="1"/>
            <p:nvPr/>
          </p:nvSpPr>
          <p:spPr>
            <a:xfrm>
              <a:off x="3801462" y="3909892"/>
              <a:ext cx="1127649" cy="294087"/>
            </a:xfrm>
            <a:prstGeom prst="rect">
              <a:avLst/>
            </a:prstGeom>
            <a:solidFill>
              <a:srgbClr val="D3D3D3"/>
            </a:solid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367"/>
              <a:r>
                <a:rPr lang="fr-FR" sz="1153" b="1" dirty="0">
                  <a:solidFill>
                    <a:srgbClr val="000000"/>
                  </a:solidFill>
                  <a:latin typeface="Segoe UI"/>
                </a:rPr>
                <a:t>Local </a:t>
              </a:r>
              <a:r>
                <a:rPr lang="fr-FR" sz="1153" b="1" dirty="0" err="1">
                  <a:solidFill>
                    <a:srgbClr val="000000"/>
                  </a:solidFill>
                  <a:latin typeface="Segoe UI"/>
                </a:rPr>
                <a:t>Peering</a:t>
              </a:r>
              <a:endParaRPr lang="fr-FR" sz="1153" b="1" dirty="0">
                <a:solidFill>
                  <a:srgbClr val="000000"/>
                </a:solidFill>
                <a:latin typeface="Segoe UI"/>
              </a:endParaRPr>
            </a:p>
          </p:txBody>
        </p:sp>
        <p:cxnSp>
          <p:nvCxnSpPr>
            <p:cNvPr id="98" name="Straight Connector 97">
              <a:extLst>
                <a:ext uri="{FF2B5EF4-FFF2-40B4-BE49-F238E27FC236}">
                  <a16:creationId xmlns:a16="http://schemas.microsoft.com/office/drawing/2014/main" id="{94972A2C-5446-4E19-A086-14B477AB9C21}"/>
                </a:ext>
              </a:extLst>
            </p:cNvPr>
            <p:cNvCxnSpPr>
              <a:cxnSpLocks/>
            </p:cNvCxnSpPr>
            <p:nvPr/>
          </p:nvCxnSpPr>
          <p:spPr>
            <a:xfrm>
              <a:off x="3540003" y="3429000"/>
              <a:ext cx="4117539" cy="15522"/>
            </a:xfrm>
            <a:prstGeom prst="line">
              <a:avLst/>
            </a:prstGeom>
            <a:ln w="57150">
              <a:solidFill>
                <a:schemeClr val="accent4">
                  <a:lumMod val="75000"/>
                </a:schemeClr>
              </a:solidFill>
              <a:headEnd type="none"/>
              <a:tailEnd type="none"/>
            </a:ln>
          </p:spPr>
          <p:style>
            <a:lnRef idx="1">
              <a:schemeClr val="accent1"/>
            </a:lnRef>
            <a:fillRef idx="0">
              <a:schemeClr val="accent1"/>
            </a:fillRef>
            <a:effectRef idx="0">
              <a:schemeClr val="accent1"/>
            </a:effectRef>
            <a:fontRef idx="minor">
              <a:schemeClr val="tx1"/>
            </a:fontRef>
          </p:style>
        </p:cxnSp>
        <p:pic>
          <p:nvPicPr>
            <p:cNvPr id="99" name="Graphic 49">
              <a:extLst>
                <a:ext uri="{FF2B5EF4-FFF2-40B4-BE49-F238E27FC236}">
                  <a16:creationId xmlns:a16="http://schemas.microsoft.com/office/drawing/2014/main" id="{ABC80D03-D592-44C2-849F-FA3C56997B8C}"/>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4794561" y="3008018"/>
              <a:ext cx="318811" cy="318811"/>
            </a:xfrm>
            <a:prstGeom prst="rect">
              <a:avLst/>
            </a:prstGeom>
          </p:spPr>
        </p:pic>
        <p:sp>
          <p:nvSpPr>
            <p:cNvPr id="100" name="TextBox 50">
              <a:extLst>
                <a:ext uri="{FF2B5EF4-FFF2-40B4-BE49-F238E27FC236}">
                  <a16:creationId xmlns:a16="http://schemas.microsoft.com/office/drawing/2014/main" id="{65A58D02-51CD-4125-853A-698A63B3C66C}"/>
                </a:ext>
              </a:extLst>
            </p:cNvPr>
            <p:cNvSpPr txBox="1"/>
            <p:nvPr/>
          </p:nvSpPr>
          <p:spPr>
            <a:xfrm>
              <a:off x="5057285" y="3019784"/>
              <a:ext cx="1286752" cy="296113"/>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67"/>
              <a:r>
                <a:rPr lang="fr-FR" sz="1153" b="1" dirty="0">
                  <a:solidFill>
                    <a:srgbClr val="000000"/>
                  </a:solidFill>
                  <a:latin typeface="Segoe UI"/>
                </a:rPr>
                <a:t>Global </a:t>
              </a:r>
              <a:r>
                <a:rPr lang="fr-FR" sz="1153" b="1" dirty="0" err="1">
                  <a:solidFill>
                    <a:srgbClr val="000000"/>
                  </a:solidFill>
                  <a:latin typeface="Segoe UI"/>
                </a:rPr>
                <a:t>Peering</a:t>
              </a:r>
              <a:endParaRPr lang="fr-FR" sz="1153" b="1" dirty="0">
                <a:solidFill>
                  <a:srgbClr val="000000"/>
                </a:solidFill>
                <a:latin typeface="Segoe UI"/>
              </a:endParaRPr>
            </a:p>
          </p:txBody>
        </p:sp>
        <p:cxnSp>
          <p:nvCxnSpPr>
            <p:cNvPr id="101" name="Straight Connector 100">
              <a:extLst>
                <a:ext uri="{FF2B5EF4-FFF2-40B4-BE49-F238E27FC236}">
                  <a16:creationId xmlns:a16="http://schemas.microsoft.com/office/drawing/2014/main" id="{5973F810-63C5-484D-8150-4DDEC21EF85D}"/>
                </a:ext>
              </a:extLst>
            </p:cNvPr>
            <p:cNvCxnSpPr>
              <a:cxnSpLocks/>
            </p:cNvCxnSpPr>
            <p:nvPr/>
          </p:nvCxnSpPr>
          <p:spPr>
            <a:xfrm>
              <a:off x="3525137" y="4822430"/>
              <a:ext cx="4132406" cy="0"/>
            </a:xfrm>
            <a:prstGeom prst="line">
              <a:avLst/>
            </a:prstGeom>
            <a:ln w="57150">
              <a:solidFill>
                <a:schemeClr val="accent4">
                  <a:lumMod val="75000"/>
                </a:schemeClr>
              </a:solidFill>
              <a:headEnd type="none"/>
              <a:tailEnd type="none"/>
            </a:ln>
          </p:spPr>
          <p:style>
            <a:lnRef idx="1">
              <a:schemeClr val="accent1"/>
            </a:lnRef>
            <a:fillRef idx="0">
              <a:schemeClr val="accent1"/>
            </a:fillRef>
            <a:effectRef idx="0">
              <a:schemeClr val="accent1"/>
            </a:effectRef>
            <a:fontRef idx="minor">
              <a:schemeClr val="tx1"/>
            </a:fontRef>
          </p:style>
        </p:cxnSp>
        <p:pic>
          <p:nvPicPr>
            <p:cNvPr id="102" name="Graphic 52">
              <a:extLst>
                <a:ext uri="{FF2B5EF4-FFF2-40B4-BE49-F238E27FC236}">
                  <a16:creationId xmlns:a16="http://schemas.microsoft.com/office/drawing/2014/main" id="{B407F99E-0DC9-4C33-AD8D-384E4BCF8927}"/>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4719946" y="4421812"/>
              <a:ext cx="318811" cy="318811"/>
            </a:xfrm>
            <a:prstGeom prst="rect">
              <a:avLst/>
            </a:prstGeom>
          </p:spPr>
        </p:pic>
        <p:sp>
          <p:nvSpPr>
            <p:cNvPr id="103" name="TextBox 53">
              <a:extLst>
                <a:ext uri="{FF2B5EF4-FFF2-40B4-BE49-F238E27FC236}">
                  <a16:creationId xmlns:a16="http://schemas.microsoft.com/office/drawing/2014/main" id="{89B82F1D-8119-4F9D-A9F5-EDA6AF79E0A9}"/>
                </a:ext>
              </a:extLst>
            </p:cNvPr>
            <p:cNvSpPr txBox="1"/>
            <p:nvPr/>
          </p:nvSpPr>
          <p:spPr>
            <a:xfrm>
              <a:off x="4982669" y="4433578"/>
              <a:ext cx="1286752" cy="296113"/>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67"/>
              <a:r>
                <a:rPr lang="fr-FR" sz="1153" b="1" dirty="0">
                  <a:solidFill>
                    <a:srgbClr val="000000"/>
                  </a:solidFill>
                  <a:latin typeface="Segoe UI"/>
                </a:rPr>
                <a:t>Global </a:t>
              </a:r>
              <a:r>
                <a:rPr lang="fr-FR" sz="1153" b="1" dirty="0" err="1">
                  <a:solidFill>
                    <a:srgbClr val="000000"/>
                  </a:solidFill>
                  <a:latin typeface="Segoe UI"/>
                </a:rPr>
                <a:t>Peering</a:t>
              </a:r>
              <a:endParaRPr lang="fr-FR" sz="1153" b="1" dirty="0">
                <a:solidFill>
                  <a:srgbClr val="000000"/>
                </a:solidFill>
                <a:latin typeface="Segoe UI"/>
              </a:endParaRPr>
            </a:p>
          </p:txBody>
        </p:sp>
        <p:sp>
          <p:nvSpPr>
            <p:cNvPr id="104" name="TextBox 54">
              <a:extLst>
                <a:ext uri="{FF2B5EF4-FFF2-40B4-BE49-F238E27FC236}">
                  <a16:creationId xmlns:a16="http://schemas.microsoft.com/office/drawing/2014/main" id="{AA85F3DA-8086-4729-86FB-363AE6EBF5BE}"/>
                </a:ext>
              </a:extLst>
            </p:cNvPr>
            <p:cNvSpPr txBox="1"/>
            <p:nvPr/>
          </p:nvSpPr>
          <p:spPr>
            <a:xfrm>
              <a:off x="4929110" y="2561288"/>
              <a:ext cx="1568286" cy="294087"/>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67"/>
              <a:r>
                <a:rPr lang="fr-FR" sz="1153" b="1" dirty="0" err="1">
                  <a:solidFill>
                    <a:srgbClr val="0078D3">
                      <a:lumMod val="50000"/>
                    </a:srgbClr>
                  </a:solidFill>
                  <a:latin typeface="Segoe UI"/>
                </a:rPr>
                <a:t>Task</a:t>
              </a:r>
              <a:r>
                <a:rPr lang="fr-FR" sz="1153" b="1" dirty="0">
                  <a:solidFill>
                    <a:srgbClr val="0078D3">
                      <a:lumMod val="50000"/>
                    </a:srgbClr>
                  </a:solidFill>
                  <a:latin typeface="Segoe UI"/>
                </a:rPr>
                <a:t> 2, </a:t>
              </a:r>
              <a:r>
                <a:rPr lang="fr-FR" sz="1153" b="1" dirty="0" err="1">
                  <a:solidFill>
                    <a:srgbClr val="0078D3">
                      <a:lumMod val="50000"/>
                    </a:srgbClr>
                  </a:solidFill>
                  <a:latin typeface="Segoe UI"/>
                </a:rPr>
                <a:t>Task</a:t>
              </a:r>
              <a:r>
                <a:rPr lang="fr-FR" sz="1153" b="1" dirty="0">
                  <a:solidFill>
                    <a:srgbClr val="0078D3">
                      <a:lumMod val="50000"/>
                    </a:srgbClr>
                  </a:solidFill>
                  <a:latin typeface="Segoe UI"/>
                </a:rPr>
                <a:t> 3</a:t>
              </a:r>
            </a:p>
          </p:txBody>
        </p:sp>
      </p:grpSp>
    </p:spTree>
    <p:extLst>
      <p:ext uri="{BB962C8B-B14F-4D97-AF65-F5344CB8AC3E}">
        <p14:creationId xmlns:p14="http://schemas.microsoft.com/office/powerpoint/2010/main" val="4241292761"/>
      </p:ext>
    </p:extLst>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1DFF002-48A8-45D8-960C-1B38CFF51544}"/>
              </a:ext>
            </a:extLst>
          </p:cNvPr>
          <p:cNvSpPr>
            <a:spLocks noGrp="1"/>
          </p:cNvSpPr>
          <p:nvPr>
            <p:ph type="title"/>
          </p:nvPr>
        </p:nvSpPr>
        <p:spPr/>
        <p:txBody>
          <a:bodyPr/>
          <a:lstStyle/>
          <a:p>
            <a:r>
              <a:rPr lang="en-US" dirty="0"/>
              <a:t>End of presentation</a:t>
            </a:r>
          </a:p>
        </p:txBody>
      </p:sp>
    </p:spTree>
    <p:extLst>
      <p:ext uri="{BB962C8B-B14F-4D97-AF65-F5344CB8AC3E}">
        <p14:creationId xmlns:p14="http://schemas.microsoft.com/office/powerpoint/2010/main" val="2361592568"/>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064664EF-68A4-4677-A23E-C52F0100669A}"/>
              </a:ext>
            </a:extLst>
          </p:cNvPr>
          <p:cNvSpPr>
            <a:spLocks noGrp="1"/>
          </p:cNvSpPr>
          <p:nvPr>
            <p:ph type="title"/>
          </p:nvPr>
        </p:nvSpPr>
        <p:spPr>
          <a:xfrm>
            <a:off x="465139" y="2881710"/>
            <a:ext cx="2232905" cy="1231106"/>
          </a:xfrm>
        </p:spPr>
        <p:txBody>
          <a:bodyPr/>
          <a:lstStyle/>
          <a:p>
            <a:r>
              <a:rPr lang="en-US" dirty="0"/>
              <a:t>Configure VNet Peering Introduction</a:t>
            </a:r>
          </a:p>
        </p:txBody>
      </p:sp>
      <p:sp>
        <p:nvSpPr>
          <p:cNvPr id="70" name="Rectangle 69">
            <a:extLst>
              <a:ext uri="{FF2B5EF4-FFF2-40B4-BE49-F238E27FC236}">
                <a16:creationId xmlns:a16="http://schemas.microsoft.com/office/drawing/2014/main" id="{35ED181A-0DFF-44A9-AD06-E08FA76E7CFE}"/>
              </a:ext>
            </a:extLst>
          </p:cNvPr>
          <p:cNvSpPr/>
          <p:nvPr/>
        </p:nvSpPr>
        <p:spPr>
          <a:xfrm>
            <a:off x="4480730" y="529858"/>
            <a:ext cx="6907099" cy="307777"/>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spAutoFit/>
          </a:bodyPr>
          <a:lstStyle/>
          <a:p>
            <a:pPr defTabSz="444500">
              <a:spcBef>
                <a:spcPct val="0"/>
              </a:spcBef>
              <a:spcAft>
                <a:spcPct val="35000"/>
              </a:spcAft>
            </a:pPr>
            <a:r>
              <a:rPr lang="en-US" sz="2000" dirty="0">
                <a:solidFill>
                  <a:schemeClr val="tx1"/>
                </a:solidFill>
              </a:rPr>
              <a:t>Determine VNet Peering Uses</a:t>
            </a:r>
          </a:p>
        </p:txBody>
      </p:sp>
      <p:sp>
        <p:nvSpPr>
          <p:cNvPr id="87" name="Rectangle 86">
            <a:extLst>
              <a:ext uri="{FF2B5EF4-FFF2-40B4-BE49-F238E27FC236}">
                <a16:creationId xmlns:a16="http://schemas.microsoft.com/office/drawing/2014/main" id="{4BF05C7A-A74A-4841-BD90-103FAEAC4BE4}"/>
              </a:ext>
            </a:extLst>
          </p:cNvPr>
          <p:cNvSpPr/>
          <p:nvPr/>
        </p:nvSpPr>
        <p:spPr>
          <a:xfrm>
            <a:off x="4480729" y="1327970"/>
            <a:ext cx="6907099" cy="307777"/>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spAutoFit/>
          </a:bodyPr>
          <a:lstStyle/>
          <a:p>
            <a:pPr defTabSz="444500">
              <a:spcBef>
                <a:spcPct val="0"/>
              </a:spcBef>
              <a:spcAft>
                <a:spcPct val="35000"/>
              </a:spcAft>
            </a:pPr>
            <a:r>
              <a:rPr lang="en-US" sz="2000" dirty="0">
                <a:solidFill>
                  <a:schemeClr val="tx1"/>
                </a:solidFill>
              </a:rPr>
              <a:t>Determine Gateway Transit and Connectivity Needs</a:t>
            </a:r>
          </a:p>
        </p:txBody>
      </p:sp>
      <p:sp>
        <p:nvSpPr>
          <p:cNvPr id="106" name="Rectangle 105">
            <a:extLst>
              <a:ext uri="{FF2B5EF4-FFF2-40B4-BE49-F238E27FC236}">
                <a16:creationId xmlns:a16="http://schemas.microsoft.com/office/drawing/2014/main" id="{EDF862AF-FADE-4EBF-B25C-EBBE3CCBCBA8}"/>
              </a:ext>
            </a:extLst>
          </p:cNvPr>
          <p:cNvSpPr/>
          <p:nvPr/>
        </p:nvSpPr>
        <p:spPr>
          <a:xfrm>
            <a:off x="4480728" y="2076379"/>
            <a:ext cx="6907099" cy="307777"/>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spAutoFit/>
          </a:bodyPr>
          <a:lstStyle/>
          <a:p>
            <a:pPr defTabSz="444500">
              <a:spcBef>
                <a:spcPct val="0"/>
              </a:spcBef>
              <a:spcAft>
                <a:spcPct val="35000"/>
              </a:spcAft>
            </a:pPr>
            <a:r>
              <a:rPr lang="en-US" sz="2000" dirty="0">
                <a:solidFill>
                  <a:schemeClr val="tx1"/>
                </a:solidFill>
              </a:rPr>
              <a:t>Create VNet Peering</a:t>
            </a:r>
          </a:p>
        </p:txBody>
      </p:sp>
      <p:sp>
        <p:nvSpPr>
          <p:cNvPr id="115" name="Rectangle 114">
            <a:extLst>
              <a:ext uri="{FF2B5EF4-FFF2-40B4-BE49-F238E27FC236}">
                <a16:creationId xmlns:a16="http://schemas.microsoft.com/office/drawing/2014/main" id="{96357B37-CA64-4CCE-AB46-77BC4257EF51}"/>
              </a:ext>
            </a:extLst>
          </p:cNvPr>
          <p:cNvSpPr/>
          <p:nvPr/>
        </p:nvSpPr>
        <p:spPr>
          <a:xfrm>
            <a:off x="4480726" y="2823890"/>
            <a:ext cx="6907099" cy="307777"/>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spAutoFit/>
          </a:bodyPr>
          <a:lstStyle/>
          <a:p>
            <a:pPr defTabSz="444500">
              <a:spcBef>
                <a:spcPct val="0"/>
              </a:spcBef>
              <a:spcAft>
                <a:spcPct val="35000"/>
              </a:spcAft>
            </a:pPr>
            <a:r>
              <a:rPr lang="en-US" sz="2000" dirty="0">
                <a:solidFill>
                  <a:schemeClr val="tx1"/>
                </a:solidFill>
              </a:rPr>
              <a:t>Determine Service Chaining Uses</a:t>
            </a:r>
          </a:p>
        </p:txBody>
      </p:sp>
      <p:sp>
        <p:nvSpPr>
          <p:cNvPr id="120" name="Rectangle 119">
            <a:extLst>
              <a:ext uri="{FF2B5EF4-FFF2-40B4-BE49-F238E27FC236}">
                <a16:creationId xmlns:a16="http://schemas.microsoft.com/office/drawing/2014/main" id="{076AF56B-839A-410C-A20C-6574790AC39B}"/>
              </a:ext>
            </a:extLst>
          </p:cNvPr>
          <p:cNvSpPr/>
          <p:nvPr/>
        </p:nvSpPr>
        <p:spPr>
          <a:xfrm>
            <a:off x="4480725" y="3562513"/>
            <a:ext cx="6907099" cy="307777"/>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spAutoFit/>
          </a:bodyPr>
          <a:lstStyle/>
          <a:p>
            <a:pPr>
              <a:spcBef>
                <a:spcPts val="600"/>
              </a:spcBef>
              <a:spcAft>
                <a:spcPts val="600"/>
              </a:spcAft>
            </a:pPr>
            <a:r>
              <a:rPr lang="en-US" sz="2000" dirty="0">
                <a:solidFill>
                  <a:schemeClr val="tx1"/>
                </a:solidFill>
              </a:rPr>
              <a:t>Demonstration – VNet Peering</a:t>
            </a:r>
          </a:p>
        </p:txBody>
      </p:sp>
      <p:grpSp>
        <p:nvGrpSpPr>
          <p:cNvPr id="3" name="Group 2">
            <a:extLst>
              <a:ext uri="{FF2B5EF4-FFF2-40B4-BE49-F238E27FC236}">
                <a16:creationId xmlns:a16="http://schemas.microsoft.com/office/drawing/2014/main" id="{4D913AFD-B81C-439E-AC4C-852C191C7BBB}"/>
              </a:ext>
              <a:ext uri="{C183D7F6-B498-43B3-948B-1728B52AA6E4}">
                <adec:decorative xmlns:adec="http://schemas.microsoft.com/office/drawing/2017/decorative" val="1"/>
              </a:ext>
            </a:extLst>
          </p:cNvPr>
          <p:cNvGrpSpPr/>
          <p:nvPr/>
        </p:nvGrpSpPr>
        <p:grpSpPr>
          <a:xfrm>
            <a:off x="3654336" y="424965"/>
            <a:ext cx="690415" cy="4351631"/>
            <a:chOff x="3825024" y="424965"/>
            <a:chExt cx="690415" cy="4351631"/>
          </a:xfrm>
        </p:grpSpPr>
        <p:grpSp>
          <p:nvGrpSpPr>
            <p:cNvPr id="2" name="Group 1">
              <a:extLst>
                <a:ext uri="{FF2B5EF4-FFF2-40B4-BE49-F238E27FC236}">
                  <a16:creationId xmlns:a16="http://schemas.microsoft.com/office/drawing/2014/main" id="{6391ED32-B821-49DF-A68E-6EFAEDC925F0}"/>
                </a:ext>
              </a:extLst>
            </p:cNvPr>
            <p:cNvGrpSpPr/>
            <p:nvPr/>
          </p:nvGrpSpPr>
          <p:grpSpPr>
            <a:xfrm>
              <a:off x="3825024" y="424965"/>
              <a:ext cx="690415" cy="3609707"/>
              <a:chOff x="3825024" y="424965"/>
              <a:chExt cx="1046988" cy="6125631"/>
            </a:xfrm>
          </p:grpSpPr>
          <p:pic>
            <p:nvPicPr>
              <p:cNvPr id="38" name="Picture 37" descr="Icon of two people">
                <a:extLst>
                  <a:ext uri="{FF2B5EF4-FFF2-40B4-BE49-F238E27FC236}">
                    <a16:creationId xmlns:a16="http://schemas.microsoft.com/office/drawing/2014/main" id="{B7B11A35-01EE-4C26-BBF3-43ABC328D09D}"/>
                  </a:ext>
                </a:extLst>
              </p:cNvPr>
              <p:cNvPicPr>
                <a:picLocks noChangeAspect="1"/>
              </p:cNvPicPr>
              <p:nvPr/>
            </p:nvPicPr>
            <p:blipFill>
              <a:blip r:embed="rId3"/>
              <a:stretch>
                <a:fillRect/>
              </a:stretch>
            </p:blipFill>
            <p:spPr>
              <a:xfrm>
                <a:off x="3825024" y="424965"/>
                <a:ext cx="1046988" cy="1046988"/>
              </a:xfrm>
              <a:prstGeom prst="rect">
                <a:avLst/>
              </a:prstGeom>
            </p:spPr>
          </p:pic>
          <p:pic>
            <p:nvPicPr>
              <p:cNvPr id="83" name="Picture 82" descr="Icon of small circles connected by lines forming a big circle">
                <a:extLst>
                  <a:ext uri="{FF2B5EF4-FFF2-40B4-BE49-F238E27FC236}">
                    <a16:creationId xmlns:a16="http://schemas.microsoft.com/office/drawing/2014/main" id="{F1A36177-57F3-4427-BC40-8167A7AC5CB3}"/>
                  </a:ext>
                </a:extLst>
              </p:cNvPr>
              <p:cNvPicPr>
                <a:picLocks noChangeAspect="1"/>
              </p:cNvPicPr>
              <p:nvPr/>
            </p:nvPicPr>
            <p:blipFill rotWithShape="1">
              <a:blip r:embed="rId4"/>
              <a:srcRect l="1135" t="1135" r="1135" b="1135"/>
              <a:stretch/>
            </p:blipFill>
            <p:spPr>
              <a:xfrm>
                <a:off x="3836905" y="1706888"/>
                <a:ext cx="1023226" cy="1023226"/>
              </a:xfrm>
              <a:prstGeom prst="ellipse">
                <a:avLst/>
              </a:prstGeom>
            </p:spPr>
          </p:pic>
          <p:pic>
            <p:nvPicPr>
              <p:cNvPr id="97" name="Picture 96" descr="Icon of a rectangle">
                <a:extLst>
                  <a:ext uri="{FF2B5EF4-FFF2-40B4-BE49-F238E27FC236}">
                    <a16:creationId xmlns:a16="http://schemas.microsoft.com/office/drawing/2014/main" id="{BBB0E983-5A15-4E9A-81AA-C249051AB3DD}"/>
                  </a:ext>
                </a:extLst>
              </p:cNvPr>
              <p:cNvPicPr>
                <a:picLocks noChangeAspect="1"/>
              </p:cNvPicPr>
              <p:nvPr/>
            </p:nvPicPr>
            <p:blipFill>
              <a:blip r:embed="rId5"/>
              <a:stretch>
                <a:fillRect/>
              </a:stretch>
            </p:blipFill>
            <p:spPr>
              <a:xfrm>
                <a:off x="3825024" y="2965049"/>
                <a:ext cx="1046988" cy="1046988"/>
              </a:xfrm>
              <a:prstGeom prst="rect">
                <a:avLst/>
              </a:prstGeom>
            </p:spPr>
          </p:pic>
          <p:pic>
            <p:nvPicPr>
              <p:cNvPr id="113" name="Picture 112" descr="Icon of three gears with varying sizes">
                <a:extLst>
                  <a:ext uri="{FF2B5EF4-FFF2-40B4-BE49-F238E27FC236}">
                    <a16:creationId xmlns:a16="http://schemas.microsoft.com/office/drawing/2014/main" id="{59A6F455-4B17-4964-BA39-E1D38C2CEEBE}"/>
                  </a:ext>
                </a:extLst>
              </p:cNvPr>
              <p:cNvPicPr>
                <a:picLocks noChangeAspect="1"/>
              </p:cNvPicPr>
              <p:nvPr/>
            </p:nvPicPr>
            <p:blipFill>
              <a:blip r:embed="rId6"/>
              <a:stretch>
                <a:fillRect/>
              </a:stretch>
            </p:blipFill>
            <p:spPr>
              <a:xfrm>
                <a:off x="3825024" y="4233567"/>
                <a:ext cx="1046988" cy="1046988"/>
              </a:xfrm>
              <a:prstGeom prst="rect">
                <a:avLst/>
              </a:prstGeom>
            </p:spPr>
          </p:pic>
          <p:pic>
            <p:nvPicPr>
              <p:cNvPr id="119" name="Picture 118" descr="Icon of a person and a chat bubble">
                <a:extLst>
                  <a:ext uri="{FF2B5EF4-FFF2-40B4-BE49-F238E27FC236}">
                    <a16:creationId xmlns:a16="http://schemas.microsoft.com/office/drawing/2014/main" id="{F608EC26-82F8-43A6-8DC1-EC5B7DA587EC}"/>
                  </a:ext>
                </a:extLst>
              </p:cNvPr>
              <p:cNvPicPr>
                <a:picLocks noChangeAspect="1"/>
              </p:cNvPicPr>
              <p:nvPr/>
            </p:nvPicPr>
            <p:blipFill>
              <a:blip r:embed="rId7"/>
              <a:stretch>
                <a:fillRect/>
              </a:stretch>
            </p:blipFill>
            <p:spPr>
              <a:xfrm>
                <a:off x="3825024" y="5503608"/>
                <a:ext cx="1046988" cy="1046988"/>
              </a:xfrm>
              <a:prstGeom prst="rect">
                <a:avLst/>
              </a:prstGeom>
            </p:spPr>
          </p:pic>
        </p:grpSp>
        <p:grpSp>
          <p:nvGrpSpPr>
            <p:cNvPr id="13" name="Group 12">
              <a:extLst>
                <a:ext uri="{FF2B5EF4-FFF2-40B4-BE49-F238E27FC236}">
                  <a16:creationId xmlns:a16="http://schemas.microsoft.com/office/drawing/2014/main" id="{2A6FCC84-EDC3-4F4D-A666-88F3C8ADF2AB}"/>
                </a:ext>
              </a:extLst>
            </p:cNvPr>
            <p:cNvGrpSpPr/>
            <p:nvPr/>
          </p:nvGrpSpPr>
          <p:grpSpPr>
            <a:xfrm>
              <a:off x="3832860" y="4159628"/>
              <a:ext cx="674746" cy="616968"/>
              <a:chOff x="10493727" y="629664"/>
              <a:chExt cx="519000" cy="503150"/>
            </a:xfrm>
          </p:grpSpPr>
          <p:pic>
            <p:nvPicPr>
              <p:cNvPr id="14" name="Picture 13">
                <a:extLst>
                  <a:ext uri="{FF2B5EF4-FFF2-40B4-BE49-F238E27FC236}">
                    <a16:creationId xmlns:a16="http://schemas.microsoft.com/office/drawing/2014/main" id="{8B8D9E22-0555-4F4E-A3DA-3C52AB0B0E2C}"/>
                  </a:ext>
                </a:extLst>
              </p:cNvPr>
              <p:cNvPicPr>
                <a:picLocks noChangeAspect="1"/>
              </p:cNvPicPr>
              <p:nvPr/>
            </p:nvPicPr>
            <p:blipFill>
              <a:blip r:embed="rId8"/>
              <a:stretch>
                <a:fillRect/>
              </a:stretch>
            </p:blipFill>
            <p:spPr>
              <a:xfrm>
                <a:off x="10493727" y="629664"/>
                <a:ext cx="519000" cy="503150"/>
              </a:xfrm>
              <a:prstGeom prst="rect">
                <a:avLst/>
              </a:prstGeom>
            </p:spPr>
          </p:pic>
          <p:grpSp>
            <p:nvGrpSpPr>
              <p:cNvPr id="15" name="Group 14">
                <a:extLst>
                  <a:ext uri="{FF2B5EF4-FFF2-40B4-BE49-F238E27FC236}">
                    <a16:creationId xmlns:a16="http://schemas.microsoft.com/office/drawing/2014/main" id="{794F2A8A-27E6-4AD7-9083-D40D16FA0141}"/>
                  </a:ext>
                </a:extLst>
              </p:cNvPr>
              <p:cNvGrpSpPr/>
              <p:nvPr/>
            </p:nvGrpSpPr>
            <p:grpSpPr>
              <a:xfrm>
                <a:off x="10604345" y="727773"/>
                <a:ext cx="297764" cy="272864"/>
                <a:chOff x="3876178" y="3413953"/>
                <a:chExt cx="297764" cy="255320"/>
              </a:xfrm>
            </p:grpSpPr>
            <p:sp>
              <p:nvSpPr>
                <p:cNvPr id="16" name="Freeform: Shape 15">
                  <a:extLst>
                    <a:ext uri="{FF2B5EF4-FFF2-40B4-BE49-F238E27FC236}">
                      <a16:creationId xmlns:a16="http://schemas.microsoft.com/office/drawing/2014/main" id="{EAF3D963-FBB7-43BE-BE3E-BAD4AA267AA2}"/>
                    </a:ext>
                  </a:extLst>
                </p:cNvPr>
                <p:cNvSpPr/>
                <p:nvPr/>
              </p:nvSpPr>
              <p:spPr>
                <a:xfrm>
                  <a:off x="4062866" y="354348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50E6FF"/>
                </a:solidFill>
                <a:ln w="5008"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B4474E5A-BDB3-4FB8-97F3-C49D0FAF5D9E}"/>
                    </a:ext>
                  </a:extLst>
                </p:cNvPr>
                <p:cNvSpPr/>
                <p:nvPr/>
              </p:nvSpPr>
              <p:spPr>
                <a:xfrm>
                  <a:off x="4087044" y="3472284"/>
                  <a:ext cx="61709" cy="57699"/>
                </a:xfrm>
                <a:custGeom>
                  <a:avLst/>
                  <a:gdLst>
                    <a:gd name="connsiteX0" fmla="*/ 102398 w 101142"/>
                    <a:gd name="connsiteY0" fmla="*/ 52195 h 101141"/>
                    <a:gd name="connsiteX1" fmla="*/ 52196 w 101142"/>
                    <a:gd name="connsiteY1" fmla="*/ 102397 h 101141"/>
                    <a:gd name="connsiteX2" fmla="*/ 1994 w 101142"/>
                    <a:gd name="connsiteY2" fmla="*/ 52195 h 101141"/>
                    <a:gd name="connsiteX3" fmla="*/ 52196 w 101142"/>
                    <a:gd name="connsiteY3" fmla="*/ 1994 h 101141"/>
                    <a:gd name="connsiteX4" fmla="*/ 102398 w 101142"/>
                    <a:gd name="connsiteY4" fmla="*/ 52195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5"/>
                      </a:moveTo>
                      <a:cubicBezTo>
                        <a:pt x="102398" y="79981"/>
                        <a:pt x="79896" y="102397"/>
                        <a:pt x="52196" y="102397"/>
                      </a:cubicBezTo>
                      <a:cubicBezTo>
                        <a:pt x="24495" y="102397"/>
                        <a:pt x="1994" y="79896"/>
                        <a:pt x="1994" y="52195"/>
                      </a:cubicBezTo>
                      <a:cubicBezTo>
                        <a:pt x="1994" y="24495"/>
                        <a:pt x="24495" y="1994"/>
                        <a:pt x="52196" y="1994"/>
                      </a:cubicBezTo>
                      <a:cubicBezTo>
                        <a:pt x="79896" y="1994"/>
                        <a:pt x="102398" y="24495"/>
                        <a:pt x="102398" y="52195"/>
                      </a:cubicBezTo>
                      <a:close/>
                    </a:path>
                  </a:pathLst>
                </a:custGeom>
                <a:solidFill>
                  <a:srgbClr val="50E6FF"/>
                </a:solidFill>
                <a:ln w="5008"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5FBF963F-B76E-43CB-8C71-5400FC879E20}"/>
                    </a:ext>
                  </a:extLst>
                </p:cNvPr>
                <p:cNvSpPr/>
                <p:nvPr/>
              </p:nvSpPr>
              <p:spPr>
                <a:xfrm>
                  <a:off x="3969260" y="3485131"/>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0078D7"/>
                </a:solidFill>
                <a:ln w="5008"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8BBFAF1C-DD25-4269-BD6E-E852128EF1B1}"/>
                    </a:ext>
                  </a:extLst>
                </p:cNvPr>
                <p:cNvSpPr/>
                <p:nvPr/>
              </p:nvSpPr>
              <p:spPr>
                <a:xfrm>
                  <a:off x="3993444" y="3413953"/>
                  <a:ext cx="61709" cy="57699"/>
                </a:xfrm>
                <a:custGeom>
                  <a:avLst/>
                  <a:gdLst>
                    <a:gd name="connsiteX0" fmla="*/ 102398 w 101142"/>
                    <a:gd name="connsiteY0" fmla="*/ 52196 h 101141"/>
                    <a:gd name="connsiteX1" fmla="*/ 52196 w 101142"/>
                    <a:gd name="connsiteY1" fmla="*/ 102397 h 101141"/>
                    <a:gd name="connsiteX2" fmla="*/ 1994 w 101142"/>
                    <a:gd name="connsiteY2" fmla="*/ 52196 h 101141"/>
                    <a:gd name="connsiteX3" fmla="*/ 52111 w 101142"/>
                    <a:gd name="connsiteY3" fmla="*/ 1994 h 101141"/>
                    <a:gd name="connsiteX4" fmla="*/ 102398 w 101142"/>
                    <a:gd name="connsiteY4" fmla="*/ 52196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6"/>
                      </a:moveTo>
                      <a:cubicBezTo>
                        <a:pt x="102398" y="79982"/>
                        <a:pt x="79896" y="102397"/>
                        <a:pt x="52196" y="102397"/>
                      </a:cubicBezTo>
                      <a:cubicBezTo>
                        <a:pt x="24496" y="102397"/>
                        <a:pt x="1994" y="79896"/>
                        <a:pt x="1994" y="52196"/>
                      </a:cubicBezTo>
                      <a:cubicBezTo>
                        <a:pt x="1994" y="24495"/>
                        <a:pt x="24410" y="1994"/>
                        <a:pt x="52111" y="1994"/>
                      </a:cubicBezTo>
                      <a:cubicBezTo>
                        <a:pt x="79812" y="1994"/>
                        <a:pt x="102398" y="24495"/>
                        <a:pt x="102398" y="52196"/>
                      </a:cubicBezTo>
                      <a:close/>
                    </a:path>
                  </a:pathLst>
                </a:custGeom>
                <a:solidFill>
                  <a:srgbClr val="0078D7"/>
                </a:solidFill>
                <a:ln w="5008"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4EEDE23A-5166-4C59-A2D6-C815EE7A5BE5}"/>
                    </a:ext>
                  </a:extLst>
                </p:cNvPr>
                <p:cNvSpPr/>
                <p:nvPr/>
              </p:nvSpPr>
              <p:spPr>
                <a:xfrm>
                  <a:off x="3969260" y="361734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50E6FF"/>
                </a:solidFill>
                <a:ln w="5008"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F9ED35CF-3A40-477D-AD27-5D6063BEFD40}"/>
                    </a:ext>
                  </a:extLst>
                </p:cNvPr>
                <p:cNvSpPr/>
                <p:nvPr/>
              </p:nvSpPr>
              <p:spPr>
                <a:xfrm>
                  <a:off x="3993444" y="3546188"/>
                  <a:ext cx="61709" cy="57699"/>
                </a:xfrm>
                <a:custGeom>
                  <a:avLst/>
                  <a:gdLst>
                    <a:gd name="connsiteX0" fmla="*/ 102398 w 101142"/>
                    <a:gd name="connsiteY0" fmla="*/ 52196 h 101141"/>
                    <a:gd name="connsiteX1" fmla="*/ 52196 w 101142"/>
                    <a:gd name="connsiteY1" fmla="*/ 102398 h 101141"/>
                    <a:gd name="connsiteX2" fmla="*/ 1994 w 101142"/>
                    <a:gd name="connsiteY2" fmla="*/ 52196 h 101141"/>
                    <a:gd name="connsiteX3" fmla="*/ 52196 w 101142"/>
                    <a:gd name="connsiteY3" fmla="*/ 1994 h 101141"/>
                    <a:gd name="connsiteX4" fmla="*/ 102398 w 101142"/>
                    <a:gd name="connsiteY4" fmla="*/ 52196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6"/>
                      </a:moveTo>
                      <a:cubicBezTo>
                        <a:pt x="102398" y="79982"/>
                        <a:pt x="79896" y="102398"/>
                        <a:pt x="52196" y="102398"/>
                      </a:cubicBezTo>
                      <a:cubicBezTo>
                        <a:pt x="24496" y="102398"/>
                        <a:pt x="1994" y="79896"/>
                        <a:pt x="1994" y="52196"/>
                      </a:cubicBezTo>
                      <a:cubicBezTo>
                        <a:pt x="1994" y="24496"/>
                        <a:pt x="24496" y="1994"/>
                        <a:pt x="52196" y="1994"/>
                      </a:cubicBezTo>
                      <a:cubicBezTo>
                        <a:pt x="79896" y="1994"/>
                        <a:pt x="102398" y="24410"/>
                        <a:pt x="102398" y="52196"/>
                      </a:cubicBezTo>
                      <a:close/>
                    </a:path>
                  </a:pathLst>
                </a:custGeom>
                <a:solidFill>
                  <a:srgbClr val="50E6FF"/>
                </a:solidFill>
                <a:ln w="5008"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8BD8BF07-8B26-41CE-9A7D-E2D1FAB6628C}"/>
                    </a:ext>
                  </a:extLst>
                </p:cNvPr>
                <p:cNvSpPr/>
                <p:nvPr/>
              </p:nvSpPr>
              <p:spPr>
                <a:xfrm>
                  <a:off x="3876178" y="354348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0078D7"/>
                </a:solidFill>
                <a:ln w="5008"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ABB629BE-E541-4585-AFE1-553AB79181BC}"/>
                    </a:ext>
                  </a:extLst>
                </p:cNvPr>
                <p:cNvSpPr/>
                <p:nvPr/>
              </p:nvSpPr>
              <p:spPr>
                <a:xfrm>
                  <a:off x="3900362" y="3472284"/>
                  <a:ext cx="61709" cy="57699"/>
                </a:xfrm>
                <a:custGeom>
                  <a:avLst/>
                  <a:gdLst>
                    <a:gd name="connsiteX0" fmla="*/ 102398 w 101142"/>
                    <a:gd name="connsiteY0" fmla="*/ 52195 h 101141"/>
                    <a:gd name="connsiteX1" fmla="*/ 52196 w 101142"/>
                    <a:gd name="connsiteY1" fmla="*/ 102397 h 101141"/>
                    <a:gd name="connsiteX2" fmla="*/ 1994 w 101142"/>
                    <a:gd name="connsiteY2" fmla="*/ 52195 h 101141"/>
                    <a:gd name="connsiteX3" fmla="*/ 52111 w 101142"/>
                    <a:gd name="connsiteY3" fmla="*/ 1994 h 101141"/>
                    <a:gd name="connsiteX4" fmla="*/ 102398 w 101142"/>
                    <a:gd name="connsiteY4" fmla="*/ 52195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5"/>
                      </a:moveTo>
                      <a:cubicBezTo>
                        <a:pt x="102398" y="79981"/>
                        <a:pt x="79897" y="102397"/>
                        <a:pt x="52196" y="102397"/>
                      </a:cubicBezTo>
                      <a:cubicBezTo>
                        <a:pt x="24495" y="102397"/>
                        <a:pt x="1994" y="79896"/>
                        <a:pt x="1994" y="52195"/>
                      </a:cubicBezTo>
                      <a:cubicBezTo>
                        <a:pt x="1994" y="24495"/>
                        <a:pt x="24410" y="1994"/>
                        <a:pt x="52111" y="1994"/>
                      </a:cubicBezTo>
                      <a:cubicBezTo>
                        <a:pt x="79811" y="1994"/>
                        <a:pt x="102398" y="24495"/>
                        <a:pt x="102398" y="52195"/>
                      </a:cubicBezTo>
                      <a:close/>
                    </a:path>
                  </a:pathLst>
                </a:custGeom>
                <a:solidFill>
                  <a:srgbClr val="0078D7"/>
                </a:solidFill>
                <a:ln w="5008" cap="flat">
                  <a:noFill/>
                  <a:prstDash val="solid"/>
                  <a:miter/>
                </a:ln>
              </p:spPr>
              <p:txBody>
                <a:bodyPr rtlCol="0" anchor="ctr"/>
                <a:lstStyle/>
                <a:p>
                  <a:endParaRPr lang="en-US"/>
                </a:p>
              </p:txBody>
            </p:sp>
          </p:grpSp>
        </p:grpSp>
      </p:grpSp>
      <p:sp>
        <p:nvSpPr>
          <p:cNvPr id="4" name="Rectangle 3">
            <a:extLst>
              <a:ext uri="{FF2B5EF4-FFF2-40B4-BE49-F238E27FC236}">
                <a16:creationId xmlns:a16="http://schemas.microsoft.com/office/drawing/2014/main" id="{D619CE3A-1F86-4069-BFF7-469D530ACA5B}"/>
              </a:ext>
            </a:extLst>
          </p:cNvPr>
          <p:cNvSpPr/>
          <p:nvPr/>
        </p:nvSpPr>
        <p:spPr>
          <a:xfrm>
            <a:off x="4480725" y="4279930"/>
            <a:ext cx="6907099" cy="307777"/>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spAutoFit/>
          </a:bodyPr>
          <a:lstStyle/>
          <a:p>
            <a:pPr>
              <a:spcBef>
                <a:spcPts val="600"/>
              </a:spcBef>
              <a:spcAft>
                <a:spcPts val="600"/>
              </a:spcAft>
            </a:pPr>
            <a:r>
              <a:rPr lang="en-US" sz="2000" dirty="0">
                <a:solidFill>
                  <a:schemeClr val="tx1"/>
                </a:solidFill>
              </a:rPr>
              <a:t>Summary and Resources</a:t>
            </a:r>
          </a:p>
        </p:txBody>
      </p:sp>
    </p:spTree>
    <p:extLst>
      <p:ext uri="{BB962C8B-B14F-4D97-AF65-F5344CB8AC3E}">
        <p14:creationId xmlns:p14="http://schemas.microsoft.com/office/powerpoint/2010/main" val="397331629"/>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Determine VNet Peering Uses</a:t>
            </a:r>
          </a:p>
        </p:txBody>
      </p:sp>
      <p:sp>
        <p:nvSpPr>
          <p:cNvPr id="7" name="Rectangle 6">
            <a:extLst>
              <a:ext uri="{FF2B5EF4-FFF2-40B4-BE49-F238E27FC236}">
                <a16:creationId xmlns:a16="http://schemas.microsoft.com/office/drawing/2014/main" id="{2DD2858B-E0A5-446B-8F75-9679BA896BBA}"/>
              </a:ext>
              <a:ext uri="{C183D7F6-B498-43B3-948B-1728B52AA6E4}">
                <adec:decorative xmlns:adec="http://schemas.microsoft.com/office/drawing/2017/decorative" val="0"/>
              </a:ext>
            </a:extLst>
          </p:cNvPr>
          <p:cNvSpPr/>
          <p:nvPr/>
        </p:nvSpPr>
        <p:spPr bwMode="auto">
          <a:xfrm>
            <a:off x="427038" y="1192213"/>
            <a:ext cx="5267706" cy="830263"/>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91440" rIns="137160" bIns="91440" numCol="1" spcCol="0" rtlCol="0" fromWordArt="0" anchor="ctr" anchorCtr="0" forceAA="0" compatLnSpc="1">
            <a:prstTxWarp prst="textNoShape">
              <a:avLst/>
            </a:prstTxWarp>
            <a:noAutofit/>
          </a:bodyPr>
          <a:lstStyle/>
          <a:p>
            <a:pPr>
              <a:spcBef>
                <a:spcPts val="1200"/>
              </a:spcBef>
            </a:pPr>
            <a:r>
              <a:rPr lang="en-US" dirty="0">
                <a:solidFill>
                  <a:schemeClr val="tx1"/>
                </a:solidFill>
              </a:rPr>
              <a:t>VNet peering connects two Azure virtual networks </a:t>
            </a:r>
          </a:p>
        </p:txBody>
      </p:sp>
      <p:sp>
        <p:nvSpPr>
          <p:cNvPr id="8" name="Rectangle 7">
            <a:extLst>
              <a:ext uri="{FF2B5EF4-FFF2-40B4-BE49-F238E27FC236}">
                <a16:creationId xmlns:a16="http://schemas.microsoft.com/office/drawing/2014/main" id="{8C36C860-EBA3-4CED-80B5-0E25FCB0C3C0}"/>
              </a:ext>
              <a:ext uri="{C183D7F6-B498-43B3-948B-1728B52AA6E4}">
                <adec:decorative xmlns:adec="http://schemas.microsoft.com/office/drawing/2017/decorative" val="0"/>
              </a:ext>
            </a:extLst>
          </p:cNvPr>
          <p:cNvSpPr/>
          <p:nvPr/>
        </p:nvSpPr>
        <p:spPr bwMode="auto">
          <a:xfrm>
            <a:off x="427038" y="2180035"/>
            <a:ext cx="5267706" cy="830263"/>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91440" rIns="137160" bIns="91440" numCol="1" spcCol="0" rtlCol="0" fromWordArt="0" anchor="ctr" anchorCtr="0" forceAA="0" compatLnSpc="1">
            <a:prstTxWarp prst="textNoShape">
              <a:avLst/>
            </a:prstTxWarp>
            <a:noAutofit/>
          </a:bodyPr>
          <a:lstStyle/>
          <a:p>
            <a:pPr>
              <a:spcBef>
                <a:spcPts val="1200"/>
              </a:spcBef>
            </a:pPr>
            <a:r>
              <a:rPr lang="en-US" dirty="0">
                <a:solidFill>
                  <a:schemeClr val="tx1"/>
                </a:solidFill>
              </a:rPr>
              <a:t>Two types of peering: Regional and Global</a:t>
            </a:r>
          </a:p>
        </p:txBody>
      </p:sp>
      <p:sp>
        <p:nvSpPr>
          <p:cNvPr id="9" name="Rectangle 8">
            <a:extLst>
              <a:ext uri="{FF2B5EF4-FFF2-40B4-BE49-F238E27FC236}">
                <a16:creationId xmlns:a16="http://schemas.microsoft.com/office/drawing/2014/main" id="{3588408A-3766-48DD-A5AE-B83837AA4569}"/>
              </a:ext>
              <a:ext uri="{C183D7F6-B498-43B3-948B-1728B52AA6E4}">
                <adec:decorative xmlns:adec="http://schemas.microsoft.com/office/drawing/2017/decorative" val="0"/>
              </a:ext>
            </a:extLst>
          </p:cNvPr>
          <p:cNvSpPr/>
          <p:nvPr/>
        </p:nvSpPr>
        <p:spPr bwMode="auto">
          <a:xfrm>
            <a:off x="427038" y="3167857"/>
            <a:ext cx="5267706" cy="830263"/>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91440" rIns="137160" bIns="91440" numCol="1" spcCol="0" rtlCol="0" fromWordArt="0" anchor="ctr" anchorCtr="0" forceAA="0" compatLnSpc="1">
            <a:prstTxWarp prst="textNoShape">
              <a:avLst/>
            </a:prstTxWarp>
            <a:noAutofit/>
          </a:bodyPr>
          <a:lstStyle/>
          <a:p>
            <a:pPr>
              <a:spcBef>
                <a:spcPts val="1200"/>
              </a:spcBef>
            </a:pPr>
            <a:r>
              <a:rPr lang="en-US" dirty="0">
                <a:solidFill>
                  <a:schemeClr val="tx1"/>
                </a:solidFill>
              </a:rPr>
              <a:t>Peered networks use the Azure backbone</a:t>
            </a:r>
            <a:br>
              <a:rPr lang="en-US" dirty="0">
                <a:solidFill>
                  <a:schemeClr val="tx1"/>
                </a:solidFill>
              </a:rPr>
            </a:br>
            <a:r>
              <a:rPr lang="en-US" dirty="0">
                <a:solidFill>
                  <a:schemeClr val="tx1"/>
                </a:solidFill>
              </a:rPr>
              <a:t>for privacy and isolation</a:t>
            </a:r>
          </a:p>
        </p:txBody>
      </p:sp>
      <p:sp>
        <p:nvSpPr>
          <p:cNvPr id="10" name="Rectangle 9">
            <a:extLst>
              <a:ext uri="{FF2B5EF4-FFF2-40B4-BE49-F238E27FC236}">
                <a16:creationId xmlns:a16="http://schemas.microsoft.com/office/drawing/2014/main" id="{8CFD6B79-0090-4377-A782-3DD159581156}"/>
              </a:ext>
              <a:ext uri="{C183D7F6-B498-43B3-948B-1728B52AA6E4}">
                <adec:decorative xmlns:adec="http://schemas.microsoft.com/office/drawing/2017/decorative" val="0"/>
              </a:ext>
            </a:extLst>
          </p:cNvPr>
          <p:cNvSpPr/>
          <p:nvPr/>
        </p:nvSpPr>
        <p:spPr bwMode="auto">
          <a:xfrm>
            <a:off x="427038" y="4155679"/>
            <a:ext cx="5267706" cy="830263"/>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91440" rIns="137160" bIns="91440" numCol="1" spcCol="0" rtlCol="0" fromWordArt="0" anchor="ctr" anchorCtr="0" forceAA="0" compatLnSpc="1">
            <a:prstTxWarp prst="textNoShape">
              <a:avLst/>
            </a:prstTxWarp>
            <a:noAutofit/>
          </a:bodyPr>
          <a:lstStyle/>
          <a:p>
            <a:pPr>
              <a:spcBef>
                <a:spcPts val="1200"/>
              </a:spcBef>
            </a:pPr>
            <a:r>
              <a:rPr lang="en-US" dirty="0">
                <a:solidFill>
                  <a:schemeClr val="tx1"/>
                </a:solidFill>
              </a:rPr>
              <a:t>You can peer across subscriptions and tenants</a:t>
            </a:r>
          </a:p>
        </p:txBody>
      </p:sp>
      <p:sp>
        <p:nvSpPr>
          <p:cNvPr id="11" name="Rectangle 10">
            <a:extLst>
              <a:ext uri="{FF2B5EF4-FFF2-40B4-BE49-F238E27FC236}">
                <a16:creationId xmlns:a16="http://schemas.microsoft.com/office/drawing/2014/main" id="{B1AAAD77-9AEC-4623-8D34-D61366601D92}"/>
              </a:ext>
              <a:ext uri="{C183D7F6-B498-43B3-948B-1728B52AA6E4}">
                <adec:decorative xmlns:adec="http://schemas.microsoft.com/office/drawing/2017/decorative" val="0"/>
              </a:ext>
            </a:extLst>
          </p:cNvPr>
          <p:cNvSpPr/>
          <p:nvPr/>
        </p:nvSpPr>
        <p:spPr bwMode="auto">
          <a:xfrm>
            <a:off x="427038" y="5143500"/>
            <a:ext cx="5267706" cy="830263"/>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91440" rIns="137160" bIns="91440" numCol="1" spcCol="0" rtlCol="0" fromWordArt="0" anchor="ctr" anchorCtr="0" forceAA="0" compatLnSpc="1">
            <a:prstTxWarp prst="textNoShape">
              <a:avLst/>
            </a:prstTxWarp>
            <a:noAutofit/>
          </a:bodyPr>
          <a:lstStyle/>
          <a:p>
            <a:pPr>
              <a:spcBef>
                <a:spcPts val="1200"/>
              </a:spcBef>
            </a:pPr>
            <a:r>
              <a:rPr lang="en-US" dirty="0">
                <a:solidFill>
                  <a:schemeClr val="tx1"/>
                </a:solidFill>
              </a:rPr>
              <a:t>Easy to setup, seamless data transfer,</a:t>
            </a:r>
            <a:br>
              <a:rPr lang="en-US" dirty="0">
                <a:solidFill>
                  <a:schemeClr val="tx1"/>
                </a:solidFill>
              </a:rPr>
            </a:br>
            <a:r>
              <a:rPr lang="en-US" dirty="0">
                <a:solidFill>
                  <a:schemeClr val="tx1"/>
                </a:solidFill>
              </a:rPr>
              <a:t>and great performance</a:t>
            </a:r>
          </a:p>
        </p:txBody>
      </p:sp>
      <p:sp>
        <p:nvSpPr>
          <p:cNvPr id="6" name="Rectangle 5">
            <a:extLst>
              <a:ext uri="{FF2B5EF4-FFF2-40B4-BE49-F238E27FC236}">
                <a16:creationId xmlns:a16="http://schemas.microsoft.com/office/drawing/2014/main" id="{1CD046A1-E0F3-49B4-B76B-F112208A1D78}"/>
              </a:ext>
              <a:ext uri="{C183D7F6-B498-43B3-948B-1728B52AA6E4}">
                <adec:decorative xmlns:adec="http://schemas.microsoft.com/office/drawing/2017/decorative" val="1"/>
              </a:ext>
            </a:extLst>
          </p:cNvPr>
          <p:cNvSpPr/>
          <p:nvPr/>
        </p:nvSpPr>
        <p:spPr bwMode="auto">
          <a:xfrm>
            <a:off x="5845215" y="1192213"/>
            <a:ext cx="6164223" cy="4781550"/>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dirty="0">
              <a:gradFill>
                <a:gsLst>
                  <a:gs pos="0">
                    <a:srgbClr val="FFFFFF"/>
                  </a:gs>
                  <a:gs pos="100000">
                    <a:srgbClr val="FFFFFF"/>
                  </a:gs>
                </a:gsLst>
                <a:lin ang="5400000" scaled="0"/>
              </a:gradFill>
              <a:ea typeface="Segoe UI" pitchFamily="34" charset="0"/>
              <a:cs typeface="Segoe UI" pitchFamily="34" charset="0"/>
            </a:endParaRPr>
          </a:p>
        </p:txBody>
      </p:sp>
      <p:pic>
        <p:nvPicPr>
          <p:cNvPr id="2" name="Picture 1" descr="Illustration showing VNet1 in Region 1, and VNet2 and VNet3 in Region 2. VNet2 and VNet3 are connected with regional VNet peering. VNet1 and VNet2 are connected with a global VNet peering">
            <a:extLst>
              <a:ext uri="{FF2B5EF4-FFF2-40B4-BE49-F238E27FC236}">
                <a16:creationId xmlns:a16="http://schemas.microsoft.com/office/drawing/2014/main" id="{EE9D4337-6111-4937-BB21-A32D0021C379}"/>
              </a:ext>
            </a:extLst>
          </p:cNvPr>
          <p:cNvPicPr>
            <a:picLocks noChangeAspect="1"/>
          </p:cNvPicPr>
          <p:nvPr/>
        </p:nvPicPr>
        <p:blipFill>
          <a:blip r:embed="rId3"/>
          <a:stretch>
            <a:fillRect/>
          </a:stretch>
        </p:blipFill>
        <p:spPr>
          <a:xfrm>
            <a:off x="5955318" y="2987557"/>
            <a:ext cx="5964113" cy="1190862"/>
          </a:xfrm>
          <a:prstGeom prst="rect">
            <a:avLst/>
          </a:prstGeom>
        </p:spPr>
      </p:pic>
    </p:spTree>
    <p:extLst>
      <p:ext uri="{BB962C8B-B14F-4D97-AF65-F5344CB8AC3E}">
        <p14:creationId xmlns:p14="http://schemas.microsoft.com/office/powerpoint/2010/main" val="29231383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Determine Gateway Transit and Connectivity Needs</a:t>
            </a:r>
          </a:p>
        </p:txBody>
      </p:sp>
      <p:sp>
        <p:nvSpPr>
          <p:cNvPr id="6" name="Rectangle 5">
            <a:extLst>
              <a:ext uri="{FF2B5EF4-FFF2-40B4-BE49-F238E27FC236}">
                <a16:creationId xmlns:a16="http://schemas.microsoft.com/office/drawing/2014/main" id="{F7407FBA-8AEB-45D6-BC1E-4BEC995A69C1}"/>
              </a:ext>
            </a:extLst>
          </p:cNvPr>
          <p:cNvSpPr/>
          <p:nvPr/>
        </p:nvSpPr>
        <p:spPr>
          <a:xfrm>
            <a:off x="427038" y="1378211"/>
            <a:ext cx="4376456" cy="1142765"/>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000" dirty="0">
                <a:solidFill>
                  <a:schemeClr val="tx1"/>
                </a:solidFill>
                <a:cs typeface="Segoe UI Semilight"/>
              </a:rPr>
              <a:t>Gateway transit allows peered virtual networks to share the gateway and get access to resources</a:t>
            </a:r>
          </a:p>
        </p:txBody>
      </p:sp>
      <p:sp>
        <p:nvSpPr>
          <p:cNvPr id="8" name="Rectangle 7">
            <a:extLst>
              <a:ext uri="{FF2B5EF4-FFF2-40B4-BE49-F238E27FC236}">
                <a16:creationId xmlns:a16="http://schemas.microsoft.com/office/drawing/2014/main" id="{3AFC85CE-A9A3-49E5-9E48-E583B7AE6057}"/>
              </a:ext>
            </a:extLst>
          </p:cNvPr>
          <p:cNvSpPr/>
          <p:nvPr/>
        </p:nvSpPr>
        <p:spPr>
          <a:xfrm>
            <a:off x="427038" y="2759326"/>
            <a:ext cx="4376456" cy="1142765"/>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000" dirty="0">
                <a:solidFill>
                  <a:schemeClr val="tx1"/>
                </a:solidFill>
                <a:cs typeface="Segoe UI Semilight"/>
              </a:rPr>
              <a:t>No VPN gateway is required in</a:t>
            </a:r>
            <a:br>
              <a:rPr lang="en-US" sz="2000" dirty="0">
                <a:solidFill>
                  <a:schemeClr val="tx1"/>
                </a:solidFill>
                <a:cs typeface="Segoe UI Semilight"/>
              </a:rPr>
            </a:br>
            <a:r>
              <a:rPr lang="en-US" sz="2000" dirty="0">
                <a:solidFill>
                  <a:schemeClr val="tx1"/>
                </a:solidFill>
                <a:cs typeface="Segoe UI Semilight"/>
              </a:rPr>
              <a:t>the peered virtual network</a:t>
            </a:r>
          </a:p>
        </p:txBody>
      </p:sp>
      <p:sp>
        <p:nvSpPr>
          <p:cNvPr id="9" name="Rectangle 8">
            <a:extLst>
              <a:ext uri="{FF2B5EF4-FFF2-40B4-BE49-F238E27FC236}">
                <a16:creationId xmlns:a16="http://schemas.microsoft.com/office/drawing/2014/main" id="{2F058A8E-300C-4F83-BBA4-DB16DBB04965}"/>
              </a:ext>
            </a:extLst>
          </p:cNvPr>
          <p:cNvSpPr/>
          <p:nvPr/>
        </p:nvSpPr>
        <p:spPr>
          <a:xfrm>
            <a:off x="427038" y="4140441"/>
            <a:ext cx="4376456" cy="1142765"/>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000" dirty="0">
                <a:solidFill>
                  <a:schemeClr val="tx1"/>
                </a:solidFill>
                <a:cs typeface="Segoe UI Semilight"/>
              </a:rPr>
              <a:t>Default VNet peering provides</a:t>
            </a:r>
            <a:br>
              <a:rPr lang="en-US" sz="2000" dirty="0">
                <a:solidFill>
                  <a:schemeClr val="tx1"/>
                </a:solidFill>
                <a:cs typeface="Segoe UI Semilight"/>
              </a:rPr>
            </a:br>
            <a:r>
              <a:rPr lang="en-US" sz="2000" dirty="0">
                <a:solidFill>
                  <a:schemeClr val="tx1"/>
                </a:solidFill>
                <a:cs typeface="Segoe UI Semilight"/>
              </a:rPr>
              <a:t>full connectivity</a:t>
            </a:r>
          </a:p>
        </p:txBody>
      </p:sp>
      <p:sp>
        <p:nvSpPr>
          <p:cNvPr id="7" name="Rectangle 6">
            <a:extLst>
              <a:ext uri="{FF2B5EF4-FFF2-40B4-BE49-F238E27FC236}">
                <a16:creationId xmlns:a16="http://schemas.microsoft.com/office/drawing/2014/main" id="{2093BF7E-8014-4D27-9F09-331484BD3499}"/>
              </a:ext>
              <a:ext uri="{C183D7F6-B498-43B3-948B-1728B52AA6E4}">
                <adec:decorative xmlns:adec="http://schemas.microsoft.com/office/drawing/2017/decorative" val="1"/>
              </a:ext>
            </a:extLst>
          </p:cNvPr>
          <p:cNvSpPr/>
          <p:nvPr/>
        </p:nvSpPr>
        <p:spPr bwMode="auto">
          <a:xfrm>
            <a:off x="4958942" y="1192213"/>
            <a:ext cx="7050495" cy="4403244"/>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dirty="0">
              <a:gradFill>
                <a:gsLst>
                  <a:gs pos="0">
                    <a:srgbClr val="FFFFFF"/>
                  </a:gs>
                  <a:gs pos="100000">
                    <a:srgbClr val="FFFFFF"/>
                  </a:gs>
                </a:gsLst>
                <a:lin ang="5400000" scaled="0"/>
              </a:gradFill>
              <a:cs typeface="Segoe UI" pitchFamily="34" charset="0"/>
            </a:endParaRPr>
          </a:p>
        </p:txBody>
      </p:sp>
      <p:pic>
        <p:nvPicPr>
          <p:cNvPr id="2" name="Picture 1" descr="Diagram showing three VNets (VNet A, VNet B, and a Hub VNet). VNet A and the Hub VNet are peered. VNet B and the Hub VNet are peered. The Hub VNet has a NVA for VNet A and a VPN Gateway for VNet B">
            <a:extLst>
              <a:ext uri="{FF2B5EF4-FFF2-40B4-BE49-F238E27FC236}">
                <a16:creationId xmlns:a16="http://schemas.microsoft.com/office/drawing/2014/main" id="{676E3145-4E88-4DBF-83DB-D0D73C62F453}"/>
              </a:ext>
            </a:extLst>
          </p:cNvPr>
          <p:cNvPicPr>
            <a:picLocks noChangeAspect="1"/>
          </p:cNvPicPr>
          <p:nvPr/>
        </p:nvPicPr>
        <p:blipFill>
          <a:blip r:embed="rId3"/>
          <a:stretch>
            <a:fillRect/>
          </a:stretch>
        </p:blipFill>
        <p:spPr>
          <a:xfrm>
            <a:off x="5073014" y="1462691"/>
            <a:ext cx="6822350" cy="3820515"/>
          </a:xfrm>
          <a:prstGeom prst="rect">
            <a:avLst/>
          </a:prstGeom>
        </p:spPr>
      </p:pic>
      <p:pic>
        <p:nvPicPr>
          <p:cNvPr id="10" name="Picture 9" descr="Tick mark">
            <a:extLst>
              <a:ext uri="{FF2B5EF4-FFF2-40B4-BE49-F238E27FC236}">
                <a16:creationId xmlns:a16="http://schemas.microsoft.com/office/drawing/2014/main" id="{ED815E37-5BD4-41C3-B3D0-DA2514AA1390}"/>
              </a:ext>
            </a:extLst>
          </p:cNvPr>
          <p:cNvPicPr>
            <a:picLocks noChangeAspect="1"/>
          </p:cNvPicPr>
          <p:nvPr/>
        </p:nvPicPr>
        <p:blipFill>
          <a:blip r:embed="rId4"/>
          <a:stretch>
            <a:fillRect/>
          </a:stretch>
        </p:blipFill>
        <p:spPr>
          <a:xfrm>
            <a:off x="427038" y="5521556"/>
            <a:ext cx="786452" cy="780356"/>
          </a:xfrm>
          <a:prstGeom prst="rect">
            <a:avLst/>
          </a:prstGeom>
        </p:spPr>
      </p:pic>
      <p:sp>
        <p:nvSpPr>
          <p:cNvPr id="11" name="Freeform: Shape 10">
            <a:extLst>
              <a:ext uri="{FF2B5EF4-FFF2-40B4-BE49-F238E27FC236}">
                <a16:creationId xmlns:a16="http://schemas.microsoft.com/office/drawing/2014/main" id="{7B7EE18E-8603-4381-B4DF-85442428F806}"/>
              </a:ext>
            </a:extLst>
          </p:cNvPr>
          <p:cNvSpPr/>
          <p:nvPr/>
        </p:nvSpPr>
        <p:spPr bwMode="auto">
          <a:xfrm>
            <a:off x="0" y="5521556"/>
            <a:ext cx="12436475" cy="782411"/>
          </a:xfrm>
          <a:custGeom>
            <a:avLst/>
            <a:gdLst>
              <a:gd name="connsiteX0" fmla="*/ 1213422 w 12436475"/>
              <a:gd name="connsiteY0" fmla="*/ 0 h 782411"/>
              <a:gd name="connsiteX1" fmla="*/ 12436475 w 12436475"/>
              <a:gd name="connsiteY1" fmla="*/ 0 h 782411"/>
              <a:gd name="connsiteX2" fmla="*/ 12436475 w 12436475"/>
              <a:gd name="connsiteY2" fmla="*/ 782411 h 782411"/>
              <a:gd name="connsiteX3" fmla="*/ 1213422 w 12436475"/>
              <a:gd name="connsiteY3" fmla="*/ 782411 h 782411"/>
              <a:gd name="connsiteX4" fmla="*/ 0 w 12436475"/>
              <a:gd name="connsiteY4" fmla="*/ 0 h 782411"/>
              <a:gd name="connsiteX5" fmla="*/ 427038 w 12436475"/>
              <a:gd name="connsiteY5" fmla="*/ 0 h 782411"/>
              <a:gd name="connsiteX6" fmla="*/ 427038 w 12436475"/>
              <a:gd name="connsiteY6" fmla="*/ 782411 h 782411"/>
              <a:gd name="connsiteX7" fmla="*/ 0 w 12436475"/>
              <a:gd name="connsiteY7" fmla="*/ 782411 h 782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782411">
                <a:moveTo>
                  <a:pt x="1213422" y="0"/>
                </a:moveTo>
                <a:lnTo>
                  <a:pt x="12436475" y="0"/>
                </a:lnTo>
                <a:lnTo>
                  <a:pt x="12436475" y="782411"/>
                </a:lnTo>
                <a:lnTo>
                  <a:pt x="1213422" y="782411"/>
                </a:lnTo>
                <a:close/>
                <a:moveTo>
                  <a:pt x="0" y="0"/>
                </a:moveTo>
                <a:lnTo>
                  <a:pt x="427038" y="0"/>
                </a:lnTo>
                <a:lnTo>
                  <a:pt x="427038" y="782411"/>
                </a:lnTo>
                <a:lnTo>
                  <a:pt x="0" y="782411"/>
                </a:lnTo>
                <a:close/>
              </a:path>
            </a:pathLst>
          </a:custGeom>
          <a:solidFill>
            <a:schemeClr val="bg2">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0" tIns="146304" rIns="182880" bIns="146304" numCol="1" spcCol="0" rtlCol="0" fromWordArt="0" anchor="ctr" anchorCtr="0" forceAA="0" compatLnSpc="1">
            <a:prstTxWarp prst="textNoShape">
              <a:avLst/>
            </a:prstTxWarp>
            <a:noAutofit/>
          </a:bodyPr>
          <a:lstStyle/>
          <a:p>
            <a:pPr defTabSz="932472" fontAlgn="base">
              <a:spcBef>
                <a:spcPct val="0"/>
              </a:spcBef>
              <a:spcAft>
                <a:spcPct val="0"/>
              </a:spcAft>
            </a:pPr>
            <a:r>
              <a:rPr lang="en-US" dirty="0">
                <a:solidFill>
                  <a:schemeClr val="tx1"/>
                </a:solidFill>
                <a:latin typeface="+mj-lt"/>
                <a:cs typeface="Segoe UI Semibold" panose="020B0702040204020203" pitchFamily="34" charset="0"/>
              </a:rPr>
              <a:t>IP address spaces of connected networks can't overlap </a:t>
            </a:r>
          </a:p>
        </p:txBody>
      </p:sp>
    </p:spTree>
    <p:extLst>
      <p:ext uri="{BB962C8B-B14F-4D97-AF65-F5344CB8AC3E}">
        <p14:creationId xmlns:p14="http://schemas.microsoft.com/office/powerpoint/2010/main" val="241702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Create VNet Peering</a:t>
            </a:r>
          </a:p>
        </p:txBody>
      </p:sp>
      <p:sp>
        <p:nvSpPr>
          <p:cNvPr id="14" name="Rectangle 13">
            <a:extLst>
              <a:ext uri="{FF2B5EF4-FFF2-40B4-BE49-F238E27FC236}">
                <a16:creationId xmlns:a16="http://schemas.microsoft.com/office/drawing/2014/main" id="{D7A5AF0E-CC05-4A9D-8E20-C3F177D298E1}"/>
              </a:ext>
            </a:extLst>
          </p:cNvPr>
          <p:cNvSpPr/>
          <p:nvPr/>
        </p:nvSpPr>
        <p:spPr>
          <a:xfrm>
            <a:off x="578081" y="2052279"/>
            <a:ext cx="6007318" cy="1243761"/>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000" dirty="0">
                <a:solidFill>
                  <a:schemeClr val="tx1"/>
                </a:solidFill>
                <a:latin typeface="+mj-lt"/>
                <a:cs typeface="Segoe UI Semilight"/>
              </a:rPr>
              <a:t>Allow virtual network access settings</a:t>
            </a:r>
            <a:endParaRPr lang="en-US" sz="2000" dirty="0">
              <a:solidFill>
                <a:schemeClr val="tx1"/>
              </a:solidFill>
              <a:cs typeface="Segoe UI Semilight"/>
            </a:endParaRPr>
          </a:p>
        </p:txBody>
      </p:sp>
      <p:sp>
        <p:nvSpPr>
          <p:cNvPr id="15" name="Rectangle 14">
            <a:extLst>
              <a:ext uri="{FF2B5EF4-FFF2-40B4-BE49-F238E27FC236}">
                <a16:creationId xmlns:a16="http://schemas.microsoft.com/office/drawing/2014/main" id="{EDA40E1E-BF5F-4EEC-9E49-3981FAA450EF}"/>
              </a:ext>
            </a:extLst>
          </p:cNvPr>
          <p:cNvSpPr/>
          <p:nvPr/>
        </p:nvSpPr>
        <p:spPr>
          <a:xfrm>
            <a:off x="578081" y="3534390"/>
            <a:ext cx="6007318" cy="1243761"/>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000" dirty="0">
                <a:solidFill>
                  <a:schemeClr val="tx1"/>
                </a:solidFill>
                <a:latin typeface="+mj-lt"/>
                <a:cs typeface="Segoe UI Semilight"/>
              </a:rPr>
              <a:t>Configure forwarded traffic settings</a:t>
            </a:r>
            <a:endParaRPr lang="en-US" sz="2000" dirty="0">
              <a:solidFill>
                <a:schemeClr val="tx1"/>
              </a:solidFill>
              <a:cs typeface="Segoe UI Semilight"/>
            </a:endParaRPr>
          </a:p>
        </p:txBody>
      </p:sp>
      <p:sp>
        <p:nvSpPr>
          <p:cNvPr id="18" name="Rectangle 17">
            <a:extLst>
              <a:ext uri="{FF2B5EF4-FFF2-40B4-BE49-F238E27FC236}">
                <a16:creationId xmlns:a16="http://schemas.microsoft.com/office/drawing/2014/main" id="{F0059A8A-CF1E-4FAB-B1C2-469E93203736}"/>
              </a:ext>
              <a:ext uri="{C183D7F6-B498-43B3-948B-1728B52AA6E4}">
                <adec:decorative xmlns:adec="http://schemas.microsoft.com/office/drawing/2017/decorative" val="1"/>
              </a:ext>
            </a:extLst>
          </p:cNvPr>
          <p:cNvSpPr/>
          <p:nvPr/>
        </p:nvSpPr>
        <p:spPr bwMode="auto">
          <a:xfrm>
            <a:off x="6669248" y="1192213"/>
            <a:ext cx="5340189" cy="4779962"/>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dirty="0">
              <a:gradFill>
                <a:gsLst>
                  <a:gs pos="0">
                    <a:srgbClr val="FFFFFF"/>
                  </a:gs>
                  <a:gs pos="100000">
                    <a:srgbClr val="FFFFFF"/>
                  </a:gs>
                </a:gsLst>
                <a:lin ang="5400000" scaled="0"/>
              </a:gradFill>
              <a:cs typeface="Segoe UI" pitchFamily="34" charset="0"/>
            </a:endParaRPr>
          </a:p>
        </p:txBody>
      </p:sp>
      <p:pic>
        <p:nvPicPr>
          <p:cNvPr id="3" name="Picture 2" descr="Screenshot of the peering configuration showing the allow forward traffic, allow gateway transit, and configure remote gateway settings">
            <a:extLst>
              <a:ext uri="{FF2B5EF4-FFF2-40B4-BE49-F238E27FC236}">
                <a16:creationId xmlns:a16="http://schemas.microsoft.com/office/drawing/2014/main" id="{BA1A2A5A-12BF-4569-BA91-3AF03DCC1FAF}"/>
              </a:ext>
            </a:extLst>
          </p:cNvPr>
          <p:cNvPicPr>
            <a:picLocks noChangeAspect="1"/>
          </p:cNvPicPr>
          <p:nvPr/>
        </p:nvPicPr>
        <p:blipFill>
          <a:blip r:embed="rId3"/>
          <a:stretch>
            <a:fillRect/>
          </a:stretch>
        </p:blipFill>
        <p:spPr>
          <a:xfrm>
            <a:off x="7085012" y="1400790"/>
            <a:ext cx="4305300" cy="4267200"/>
          </a:xfrm>
          <a:prstGeom prst="rect">
            <a:avLst/>
          </a:prstGeom>
        </p:spPr>
      </p:pic>
    </p:spTree>
    <p:extLst>
      <p:ext uri="{BB962C8B-B14F-4D97-AF65-F5344CB8AC3E}">
        <p14:creationId xmlns:p14="http://schemas.microsoft.com/office/powerpoint/2010/main" val="1452599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DB3BC3-6785-41BD-8F34-1680F2EEED2A}"/>
              </a:ext>
            </a:extLst>
          </p:cNvPr>
          <p:cNvSpPr>
            <a:spLocks noGrp="1"/>
          </p:cNvSpPr>
          <p:nvPr>
            <p:ph type="title"/>
          </p:nvPr>
        </p:nvSpPr>
        <p:spPr/>
        <p:txBody>
          <a:bodyPr/>
          <a:lstStyle/>
          <a:p>
            <a:r>
              <a:rPr lang="en-US" dirty="0"/>
              <a:t>Determine Service Chaining Uses</a:t>
            </a:r>
          </a:p>
        </p:txBody>
      </p:sp>
      <p:sp>
        <p:nvSpPr>
          <p:cNvPr id="5" name="Rectangle 4">
            <a:extLst>
              <a:ext uri="{FF2B5EF4-FFF2-40B4-BE49-F238E27FC236}">
                <a16:creationId xmlns:a16="http://schemas.microsoft.com/office/drawing/2014/main" id="{AC0D6B89-BAF6-4189-BBB4-C6B384C18E1C}"/>
              </a:ext>
              <a:ext uri="{C183D7F6-B498-43B3-948B-1728B52AA6E4}">
                <adec:decorative xmlns:adec="http://schemas.microsoft.com/office/drawing/2017/decorative" val="0"/>
              </a:ext>
            </a:extLst>
          </p:cNvPr>
          <p:cNvSpPr/>
          <p:nvPr/>
        </p:nvSpPr>
        <p:spPr bwMode="auto">
          <a:xfrm>
            <a:off x="427037" y="1192214"/>
            <a:ext cx="5455457" cy="1215601"/>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91440" rIns="137160" bIns="91440" numCol="1" spcCol="0" rtlCol="0" fromWordArt="0" anchor="ctr" anchorCtr="0" forceAA="0" compatLnSpc="1">
            <a:prstTxWarp prst="textNoShape">
              <a:avLst/>
            </a:prstTxWarp>
            <a:noAutofit/>
          </a:bodyPr>
          <a:lstStyle/>
          <a:p>
            <a:pPr>
              <a:spcBef>
                <a:spcPts val="1200"/>
              </a:spcBef>
            </a:pPr>
            <a:r>
              <a:rPr lang="en-US" sz="2000" dirty="0">
                <a:solidFill>
                  <a:schemeClr val="tx1"/>
                </a:solidFill>
              </a:rPr>
              <a:t>Leverage user-defined routes and service chaining to implement custom routing</a:t>
            </a:r>
          </a:p>
        </p:txBody>
      </p:sp>
      <p:sp>
        <p:nvSpPr>
          <p:cNvPr id="6" name="Rectangle 5">
            <a:extLst>
              <a:ext uri="{FF2B5EF4-FFF2-40B4-BE49-F238E27FC236}">
                <a16:creationId xmlns:a16="http://schemas.microsoft.com/office/drawing/2014/main" id="{B904A581-D9C8-4643-AE10-7C021115F68C}"/>
              </a:ext>
              <a:ext uri="{C183D7F6-B498-43B3-948B-1728B52AA6E4}">
                <adec:decorative xmlns:adec="http://schemas.microsoft.com/office/drawing/2017/decorative" val="0"/>
              </a:ext>
            </a:extLst>
          </p:cNvPr>
          <p:cNvSpPr/>
          <p:nvPr/>
        </p:nvSpPr>
        <p:spPr bwMode="auto">
          <a:xfrm>
            <a:off x="427037" y="2559440"/>
            <a:ext cx="5455457" cy="1215601"/>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91440" rIns="137160" bIns="91440" numCol="1" spcCol="0" rtlCol="0" fromWordArt="0" anchor="ctr" anchorCtr="0" forceAA="0" compatLnSpc="1">
            <a:prstTxWarp prst="textNoShape">
              <a:avLst/>
            </a:prstTxWarp>
            <a:noAutofit/>
          </a:bodyPr>
          <a:lstStyle/>
          <a:p>
            <a:pPr>
              <a:spcBef>
                <a:spcPts val="1200"/>
              </a:spcBef>
            </a:pPr>
            <a:r>
              <a:rPr lang="en-US" sz="2000" dirty="0">
                <a:solidFill>
                  <a:schemeClr val="tx1"/>
                </a:solidFill>
              </a:rPr>
              <a:t>Implement a VNet hub with a network virtual appliance or a VPN gateway</a:t>
            </a:r>
          </a:p>
        </p:txBody>
      </p:sp>
      <p:sp>
        <p:nvSpPr>
          <p:cNvPr id="7" name="Rectangle 6">
            <a:extLst>
              <a:ext uri="{FF2B5EF4-FFF2-40B4-BE49-F238E27FC236}">
                <a16:creationId xmlns:a16="http://schemas.microsoft.com/office/drawing/2014/main" id="{28DF0634-5B1E-40CB-BCAA-C7A268E6EF5E}"/>
              </a:ext>
              <a:ext uri="{C183D7F6-B498-43B3-948B-1728B52AA6E4}">
                <adec:decorative xmlns:adec="http://schemas.microsoft.com/office/drawing/2017/decorative" val="0"/>
              </a:ext>
            </a:extLst>
          </p:cNvPr>
          <p:cNvSpPr/>
          <p:nvPr/>
        </p:nvSpPr>
        <p:spPr bwMode="auto">
          <a:xfrm>
            <a:off x="427037" y="3926667"/>
            <a:ext cx="5455457" cy="1964864"/>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91440" rIns="137160" bIns="91440" numCol="1" spcCol="0" rtlCol="0" fromWordArt="0" anchor="ctr" anchorCtr="0" forceAA="0" compatLnSpc="1">
            <a:prstTxWarp prst="textNoShape">
              <a:avLst/>
            </a:prstTxWarp>
            <a:noAutofit/>
          </a:bodyPr>
          <a:lstStyle/>
          <a:p>
            <a:pPr>
              <a:spcBef>
                <a:spcPts val="1200"/>
              </a:spcBef>
            </a:pPr>
            <a:r>
              <a:rPr lang="en-US" sz="2000" dirty="0">
                <a:solidFill>
                  <a:schemeClr val="tx1"/>
                </a:solidFill>
              </a:rPr>
              <a:t>Service chaining enables you to direct traffic from one virtual network to a virtual appliance, or virtual network gateway,</a:t>
            </a:r>
            <a:br>
              <a:rPr lang="en-US" sz="2000" dirty="0">
                <a:solidFill>
                  <a:schemeClr val="tx1"/>
                </a:solidFill>
              </a:rPr>
            </a:br>
            <a:r>
              <a:rPr lang="en-US" sz="2000" dirty="0">
                <a:solidFill>
                  <a:schemeClr val="tx1"/>
                </a:solidFill>
              </a:rPr>
              <a:t>in a peered virtual network, through</a:t>
            </a:r>
            <a:br>
              <a:rPr lang="en-US" sz="2000" dirty="0">
                <a:solidFill>
                  <a:schemeClr val="tx1"/>
                </a:solidFill>
              </a:rPr>
            </a:br>
            <a:r>
              <a:rPr lang="en-US" sz="2000" dirty="0">
                <a:solidFill>
                  <a:schemeClr val="tx1"/>
                </a:solidFill>
              </a:rPr>
              <a:t>user-defined routes</a:t>
            </a:r>
          </a:p>
        </p:txBody>
      </p:sp>
      <p:sp>
        <p:nvSpPr>
          <p:cNvPr id="8" name="Rectangle 7">
            <a:extLst>
              <a:ext uri="{FF2B5EF4-FFF2-40B4-BE49-F238E27FC236}">
                <a16:creationId xmlns:a16="http://schemas.microsoft.com/office/drawing/2014/main" id="{33169B7F-CD0C-4F6E-B2D1-15B502EA6CA3}"/>
              </a:ext>
              <a:ext uri="{C183D7F6-B498-43B3-948B-1728B52AA6E4}">
                <adec:decorative xmlns:adec="http://schemas.microsoft.com/office/drawing/2017/decorative" val="1"/>
              </a:ext>
            </a:extLst>
          </p:cNvPr>
          <p:cNvSpPr/>
          <p:nvPr/>
        </p:nvSpPr>
        <p:spPr bwMode="auto">
          <a:xfrm>
            <a:off x="6037943" y="1192213"/>
            <a:ext cx="5971495" cy="4699318"/>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dirty="0">
              <a:gradFill>
                <a:gsLst>
                  <a:gs pos="0">
                    <a:srgbClr val="FFFFFF"/>
                  </a:gs>
                  <a:gs pos="100000">
                    <a:srgbClr val="FFFFFF"/>
                  </a:gs>
                </a:gsLst>
                <a:lin ang="5400000" scaled="0"/>
              </a:gradFill>
              <a:cs typeface="Segoe UI" pitchFamily="34" charset="0"/>
            </a:endParaRPr>
          </a:p>
        </p:txBody>
      </p:sp>
      <p:pic>
        <p:nvPicPr>
          <p:cNvPr id="4" name="Picture 3" descr="A hub VNet with network appliance or VPN gateway is connecting two VNets">
            <a:extLst>
              <a:ext uri="{FF2B5EF4-FFF2-40B4-BE49-F238E27FC236}">
                <a16:creationId xmlns:a16="http://schemas.microsoft.com/office/drawing/2014/main" id="{77CCC3F5-639C-4A06-AE42-2C3EE1CB1E02}"/>
              </a:ext>
            </a:extLst>
          </p:cNvPr>
          <p:cNvPicPr>
            <a:picLocks noChangeAspect="1"/>
          </p:cNvPicPr>
          <p:nvPr/>
        </p:nvPicPr>
        <p:blipFill>
          <a:blip r:embed="rId3"/>
          <a:stretch>
            <a:fillRect/>
          </a:stretch>
        </p:blipFill>
        <p:spPr>
          <a:xfrm>
            <a:off x="6263143" y="2421247"/>
            <a:ext cx="5521094" cy="2241250"/>
          </a:xfrm>
          <a:prstGeom prst="rect">
            <a:avLst/>
          </a:prstGeom>
        </p:spPr>
      </p:pic>
    </p:spTree>
    <p:extLst>
      <p:ext uri="{BB962C8B-B14F-4D97-AF65-F5344CB8AC3E}">
        <p14:creationId xmlns:p14="http://schemas.microsoft.com/office/powerpoint/2010/main" val="334886969"/>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2D0D7F3-F3F2-439B-85F9-4E3BC0A96582}"/>
              </a:ext>
            </a:extLst>
          </p:cNvPr>
          <p:cNvSpPr>
            <a:spLocks noGrp="1"/>
          </p:cNvSpPr>
          <p:nvPr>
            <p:ph type="title"/>
          </p:nvPr>
        </p:nvSpPr>
        <p:spPr/>
        <p:txBody>
          <a:bodyPr/>
          <a:lstStyle/>
          <a:p>
            <a:r>
              <a:rPr lang="en-IN" dirty="0"/>
              <a:t>Demonstration – VNet Peering</a:t>
            </a:r>
          </a:p>
        </p:txBody>
      </p:sp>
      <p:pic>
        <p:nvPicPr>
          <p:cNvPr id="48" name="Picture 47" descr="Icon of two gears">
            <a:extLst>
              <a:ext uri="{FF2B5EF4-FFF2-40B4-BE49-F238E27FC236}">
                <a16:creationId xmlns:a16="http://schemas.microsoft.com/office/drawing/2014/main" id="{65D287DD-EE44-423D-9138-21563B08000A}"/>
              </a:ext>
            </a:extLst>
          </p:cNvPr>
          <p:cNvPicPr>
            <a:picLocks noChangeAspect="1"/>
          </p:cNvPicPr>
          <p:nvPr/>
        </p:nvPicPr>
        <p:blipFill>
          <a:blip r:embed="rId3"/>
          <a:stretch>
            <a:fillRect/>
          </a:stretch>
        </p:blipFill>
        <p:spPr>
          <a:xfrm>
            <a:off x="465138" y="1389062"/>
            <a:ext cx="1046988" cy="1046988"/>
          </a:xfrm>
          <a:prstGeom prst="rect">
            <a:avLst/>
          </a:prstGeom>
        </p:spPr>
      </p:pic>
      <p:sp>
        <p:nvSpPr>
          <p:cNvPr id="64" name="Rectangle 63">
            <a:extLst>
              <a:ext uri="{FF2B5EF4-FFF2-40B4-BE49-F238E27FC236}">
                <a16:creationId xmlns:a16="http://schemas.microsoft.com/office/drawing/2014/main" id="{FB2AE682-1244-43A6-B0F0-01DDDDD1E239}"/>
              </a:ext>
            </a:extLst>
          </p:cNvPr>
          <p:cNvSpPr/>
          <p:nvPr/>
        </p:nvSpPr>
        <p:spPr bwMode="auto">
          <a:xfrm>
            <a:off x="1701799" y="1727128"/>
            <a:ext cx="10198101" cy="36933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spcBef>
                <a:spcPts val="600"/>
              </a:spcBef>
            </a:pPr>
            <a:r>
              <a:rPr lang="en-US" sz="2400" dirty="0">
                <a:solidFill>
                  <a:schemeClr val="tx1"/>
                </a:solidFill>
              </a:rPr>
              <a:t>Configure VNet peering on the first virtual network</a:t>
            </a:r>
          </a:p>
        </p:txBody>
      </p:sp>
      <p:cxnSp>
        <p:nvCxnSpPr>
          <p:cNvPr id="74" name="Straight Connector 73">
            <a:extLst>
              <a:ext uri="{FF2B5EF4-FFF2-40B4-BE49-F238E27FC236}">
                <a16:creationId xmlns:a16="http://schemas.microsoft.com/office/drawing/2014/main" id="{283A71DA-9760-4748-AFD1-5BAFB3723D8B}"/>
              </a:ext>
              <a:ext uri="{C183D7F6-B498-43B3-948B-1728B52AA6E4}">
                <adec:decorative xmlns:adec="http://schemas.microsoft.com/office/drawing/2017/decorative" val="1"/>
              </a:ext>
            </a:extLst>
          </p:cNvPr>
          <p:cNvCxnSpPr>
            <a:cxnSpLocks/>
          </p:cNvCxnSpPr>
          <p:nvPr/>
        </p:nvCxnSpPr>
        <p:spPr>
          <a:xfrm>
            <a:off x="1701799" y="2545365"/>
            <a:ext cx="1025398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88" name="Picture 87" descr="Icon of a wrench">
            <a:extLst>
              <a:ext uri="{FF2B5EF4-FFF2-40B4-BE49-F238E27FC236}">
                <a16:creationId xmlns:a16="http://schemas.microsoft.com/office/drawing/2014/main" id="{1EA3502F-F3C0-48D4-81F6-B210D75CD532}"/>
              </a:ext>
            </a:extLst>
          </p:cNvPr>
          <p:cNvPicPr>
            <a:picLocks noChangeAspect="1"/>
          </p:cNvPicPr>
          <p:nvPr/>
        </p:nvPicPr>
        <p:blipFill>
          <a:blip r:embed="rId4"/>
          <a:stretch>
            <a:fillRect/>
          </a:stretch>
        </p:blipFill>
        <p:spPr>
          <a:xfrm>
            <a:off x="465138" y="2656204"/>
            <a:ext cx="1046988" cy="1046988"/>
          </a:xfrm>
          <a:prstGeom prst="rect">
            <a:avLst/>
          </a:prstGeom>
        </p:spPr>
      </p:pic>
      <p:sp>
        <p:nvSpPr>
          <p:cNvPr id="91" name="Rectangle 90">
            <a:extLst>
              <a:ext uri="{FF2B5EF4-FFF2-40B4-BE49-F238E27FC236}">
                <a16:creationId xmlns:a16="http://schemas.microsoft.com/office/drawing/2014/main" id="{296E6274-0E50-474B-9E2D-23F1DCD9F3C5}"/>
              </a:ext>
            </a:extLst>
          </p:cNvPr>
          <p:cNvSpPr/>
          <p:nvPr/>
        </p:nvSpPr>
        <p:spPr bwMode="auto">
          <a:xfrm>
            <a:off x="1701799" y="2994270"/>
            <a:ext cx="10198101" cy="36933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spcBef>
                <a:spcPts val="600"/>
              </a:spcBef>
            </a:pPr>
            <a:r>
              <a:rPr lang="en-US" sz="2400" dirty="0">
                <a:solidFill>
                  <a:schemeClr val="tx1"/>
                </a:solidFill>
              </a:rPr>
              <a:t>Configure a VPN gateway </a:t>
            </a:r>
          </a:p>
        </p:txBody>
      </p:sp>
      <p:cxnSp>
        <p:nvCxnSpPr>
          <p:cNvPr id="98" name="Straight Connector 97">
            <a:extLst>
              <a:ext uri="{FF2B5EF4-FFF2-40B4-BE49-F238E27FC236}">
                <a16:creationId xmlns:a16="http://schemas.microsoft.com/office/drawing/2014/main" id="{AE9E5744-1F53-4DEE-AB8F-0154F473B39A}"/>
              </a:ext>
              <a:ext uri="{C183D7F6-B498-43B3-948B-1728B52AA6E4}">
                <adec:decorative xmlns:adec="http://schemas.microsoft.com/office/drawing/2017/decorative" val="1"/>
              </a:ext>
            </a:extLst>
          </p:cNvPr>
          <p:cNvCxnSpPr>
            <a:cxnSpLocks/>
          </p:cNvCxnSpPr>
          <p:nvPr/>
        </p:nvCxnSpPr>
        <p:spPr>
          <a:xfrm>
            <a:off x="1701799" y="3812507"/>
            <a:ext cx="1025398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07" name="Picture 106" descr="Icon of a checkmark">
            <a:extLst>
              <a:ext uri="{FF2B5EF4-FFF2-40B4-BE49-F238E27FC236}">
                <a16:creationId xmlns:a16="http://schemas.microsoft.com/office/drawing/2014/main" id="{3EF23BC0-0EC7-4C16-93FA-1B5EF93F7A2D}"/>
              </a:ext>
            </a:extLst>
          </p:cNvPr>
          <p:cNvPicPr>
            <a:picLocks noChangeAspect="1"/>
          </p:cNvPicPr>
          <p:nvPr/>
        </p:nvPicPr>
        <p:blipFill>
          <a:blip r:embed="rId5"/>
          <a:stretch>
            <a:fillRect/>
          </a:stretch>
        </p:blipFill>
        <p:spPr>
          <a:xfrm>
            <a:off x="465138" y="3921822"/>
            <a:ext cx="1046988" cy="1046988"/>
          </a:xfrm>
          <a:prstGeom prst="rect">
            <a:avLst/>
          </a:prstGeom>
        </p:spPr>
      </p:pic>
      <p:sp>
        <p:nvSpPr>
          <p:cNvPr id="109" name="Rectangle 108">
            <a:extLst>
              <a:ext uri="{FF2B5EF4-FFF2-40B4-BE49-F238E27FC236}">
                <a16:creationId xmlns:a16="http://schemas.microsoft.com/office/drawing/2014/main" id="{76354A30-0CCE-43C0-9F85-87DE5CF44524}"/>
              </a:ext>
            </a:extLst>
          </p:cNvPr>
          <p:cNvSpPr/>
          <p:nvPr/>
        </p:nvSpPr>
        <p:spPr bwMode="auto">
          <a:xfrm>
            <a:off x="1701799" y="4261412"/>
            <a:ext cx="10198101" cy="36933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spcBef>
                <a:spcPts val="600"/>
              </a:spcBef>
            </a:pPr>
            <a:r>
              <a:rPr lang="en-US" sz="2400" dirty="0">
                <a:solidFill>
                  <a:schemeClr val="tx1"/>
                </a:solidFill>
              </a:rPr>
              <a:t>Allow gateway transit</a:t>
            </a:r>
          </a:p>
        </p:txBody>
      </p:sp>
      <p:cxnSp>
        <p:nvCxnSpPr>
          <p:cNvPr id="113" name="Straight Connector 112">
            <a:extLst>
              <a:ext uri="{FF2B5EF4-FFF2-40B4-BE49-F238E27FC236}">
                <a16:creationId xmlns:a16="http://schemas.microsoft.com/office/drawing/2014/main" id="{E20C9E5A-9B42-4DAD-B094-886C51B4ACC1}"/>
              </a:ext>
              <a:ext uri="{C183D7F6-B498-43B3-948B-1728B52AA6E4}">
                <adec:decorative xmlns:adec="http://schemas.microsoft.com/office/drawing/2017/decorative" val="1"/>
              </a:ext>
            </a:extLst>
          </p:cNvPr>
          <p:cNvCxnSpPr>
            <a:cxnSpLocks/>
          </p:cNvCxnSpPr>
          <p:nvPr/>
        </p:nvCxnSpPr>
        <p:spPr>
          <a:xfrm>
            <a:off x="1701799" y="5079649"/>
            <a:ext cx="1025398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17" name="Picture 116" descr="Icon of two people">
            <a:extLst>
              <a:ext uri="{FF2B5EF4-FFF2-40B4-BE49-F238E27FC236}">
                <a16:creationId xmlns:a16="http://schemas.microsoft.com/office/drawing/2014/main" id="{4731D98B-7036-4359-B62B-1BB29C177CE3}"/>
              </a:ext>
            </a:extLst>
          </p:cNvPr>
          <p:cNvPicPr>
            <a:picLocks noChangeAspect="1"/>
          </p:cNvPicPr>
          <p:nvPr/>
        </p:nvPicPr>
        <p:blipFill>
          <a:blip r:embed="rId6"/>
          <a:stretch>
            <a:fillRect/>
          </a:stretch>
        </p:blipFill>
        <p:spPr>
          <a:xfrm>
            <a:off x="465138" y="5188965"/>
            <a:ext cx="1046988" cy="1046988"/>
          </a:xfrm>
          <a:prstGeom prst="rect">
            <a:avLst/>
          </a:prstGeom>
        </p:spPr>
      </p:pic>
      <p:sp>
        <p:nvSpPr>
          <p:cNvPr id="118" name="Rectangle 117">
            <a:extLst>
              <a:ext uri="{FF2B5EF4-FFF2-40B4-BE49-F238E27FC236}">
                <a16:creationId xmlns:a16="http://schemas.microsoft.com/office/drawing/2014/main" id="{08FF6D64-1DBF-4778-8DB3-994F4EACA0A9}"/>
              </a:ext>
            </a:extLst>
          </p:cNvPr>
          <p:cNvSpPr/>
          <p:nvPr/>
        </p:nvSpPr>
        <p:spPr bwMode="auto">
          <a:xfrm>
            <a:off x="1701799" y="5528555"/>
            <a:ext cx="10198101" cy="36933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spcBef>
                <a:spcPts val="600"/>
              </a:spcBef>
            </a:pPr>
            <a:r>
              <a:rPr lang="en-US" sz="2400" dirty="0">
                <a:solidFill>
                  <a:schemeClr val="tx1"/>
                </a:solidFill>
              </a:rPr>
              <a:t>Confirm VNet peering on the second virtual network</a:t>
            </a:r>
          </a:p>
        </p:txBody>
      </p:sp>
    </p:spTree>
    <p:extLst>
      <p:ext uri="{BB962C8B-B14F-4D97-AF65-F5344CB8AC3E}">
        <p14:creationId xmlns:p14="http://schemas.microsoft.com/office/powerpoint/2010/main" val="3143149143"/>
      </p:ext>
    </p:extLst>
  </p:cSld>
  <p:clrMapOvr>
    <a:masterClrMapping/>
  </p:clrMapOvr>
  <p:transition>
    <p:fade/>
  </p:transition>
</p:sld>
</file>

<file path=ppt/theme/theme1.xml><?xml version="1.0" encoding="utf-8"?>
<a:theme xmlns:a="http://schemas.openxmlformats.org/drawingml/2006/main" name="Azure 1">
  <a:themeElements>
    <a:clrScheme name="Custom 3">
      <a:dk1>
        <a:srgbClr val="000000"/>
      </a:dk1>
      <a:lt1>
        <a:srgbClr val="FFFFFF"/>
      </a:lt1>
      <a:dk2>
        <a:srgbClr val="0078D3"/>
      </a:dk2>
      <a:lt2>
        <a:srgbClr val="FFFFFF"/>
      </a:lt2>
      <a:accent1>
        <a:srgbClr val="EBEBEB"/>
      </a:accent1>
      <a:accent2>
        <a:srgbClr val="75757A"/>
      </a:accent2>
      <a:accent3>
        <a:srgbClr val="000041"/>
      </a:accent3>
      <a:accent4>
        <a:srgbClr val="0078D3"/>
      </a:accent4>
      <a:accent5>
        <a:srgbClr val="50E6FF"/>
      </a:accent5>
      <a:accent6>
        <a:srgbClr val="EBEBEB"/>
      </a:accent6>
      <a:hlink>
        <a:srgbClr val="0078D4"/>
      </a:hlink>
      <a:folHlink>
        <a:srgbClr val="0078D4"/>
      </a:folHlink>
    </a:clrScheme>
    <a:fontScheme name="Dynamics 365">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ATT_Azure_PowerPoint_Template_Dec19" id="{4D812253-AE16-49B7-9E8B-E155C396F1B1}" vid="{CDFF03D5-E879-4992-95FD-25D14F5B9F5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2504</Words>
  <Application>Microsoft Office PowerPoint</Application>
  <PresentationFormat>Custom</PresentationFormat>
  <Paragraphs>350</Paragraphs>
  <Slides>36</Slides>
  <Notes>29</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36</vt:i4>
      </vt:variant>
    </vt:vector>
  </HeadingPairs>
  <TitlesOfParts>
    <vt:vector size="43" baseType="lpstr">
      <vt:lpstr>Arial</vt:lpstr>
      <vt:lpstr>Calibri</vt:lpstr>
      <vt:lpstr>Consolas</vt:lpstr>
      <vt:lpstr>Segoe UI</vt:lpstr>
      <vt:lpstr>Segoe UI Semibold</vt:lpstr>
      <vt:lpstr>Wingdings</vt:lpstr>
      <vt:lpstr>Azure 1</vt:lpstr>
      <vt:lpstr>AZ-104T00A Module 05: Administer Intersite Connectivity</vt:lpstr>
      <vt:lpstr>Administer Intersite Connectivity Introduction</vt:lpstr>
      <vt:lpstr>Lesson 01: Configure VNet Peering</vt:lpstr>
      <vt:lpstr>Configure VNet Peering Introduction</vt:lpstr>
      <vt:lpstr>Determine VNet Peering Uses</vt:lpstr>
      <vt:lpstr>Determine Gateway Transit and Connectivity Needs</vt:lpstr>
      <vt:lpstr>Create VNet Peering</vt:lpstr>
      <vt:lpstr>Determine Service Chaining Uses</vt:lpstr>
      <vt:lpstr>Demonstration – VNet Peering</vt:lpstr>
      <vt:lpstr>Summary and Resources – Configure VNet Peering</vt:lpstr>
      <vt:lpstr>Lesson 02: Configure VPN Gateway</vt:lpstr>
      <vt:lpstr>Configure VPN Gateway Introduction</vt:lpstr>
      <vt:lpstr>Determine VPN Gateway Uses</vt:lpstr>
      <vt:lpstr>Create Site-to-Site VPN Connections</vt:lpstr>
      <vt:lpstr>Create the Gateway Subnet</vt:lpstr>
      <vt:lpstr>Create the VPN Gateway</vt:lpstr>
      <vt:lpstr>Determine VPN Gateway Type</vt:lpstr>
      <vt:lpstr>Determine Gateway SKU and Generation</vt:lpstr>
      <vt:lpstr>Create the Local Network Gateway</vt:lpstr>
      <vt:lpstr>Create the On-premises VPN Device Connection</vt:lpstr>
      <vt:lpstr>Create the VPN Connection</vt:lpstr>
      <vt:lpstr>Determine High Availability Scenarios</vt:lpstr>
      <vt:lpstr>Demonstration – VPN gateways</vt:lpstr>
      <vt:lpstr>Summary and Resources – Configure VPN Gateway</vt:lpstr>
      <vt:lpstr>Lesson 03: Configure ExpressRoute and Virtual WAN</vt:lpstr>
      <vt:lpstr>Configure ExpressRoute and Virtual WAN Introduction</vt:lpstr>
      <vt:lpstr>Determine ExpressRoute Uses</vt:lpstr>
      <vt:lpstr>Determine ExpressRoute Capabilities</vt:lpstr>
      <vt:lpstr>Coexist Site-to-Site and ExpressRoute</vt:lpstr>
      <vt:lpstr>Compare Intersite Connection Options</vt:lpstr>
      <vt:lpstr>Determine Virtual WAN Uses</vt:lpstr>
      <vt:lpstr>Summary and Resources – Configure ExpressRoute and Virtual WANs</vt:lpstr>
      <vt:lpstr>Lesson 04: Module 05 Lab</vt:lpstr>
      <vt:lpstr>Lab 05 – Implement intersite connectivity</vt:lpstr>
      <vt:lpstr>Lab 05 – Architecture diagram</vt:lpstr>
      <vt:lpstr>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2020-08-04T15:13:21Z</dcterms:created>
  <dcterms:modified xsi:type="dcterms:W3CDTF">2021-07-08T16:46:31Z</dcterms:modified>
</cp:coreProperties>
</file>