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16"/>
  </p:notesMasterIdLst>
  <p:handoutMasterIdLst>
    <p:handoutMasterId r:id="rId17"/>
  </p:handoutMasterIdLst>
  <p:sldIdLst>
    <p:sldId id="1746" r:id="rId2"/>
    <p:sldId id="1886" r:id="rId3"/>
    <p:sldId id="1750" r:id="rId4"/>
    <p:sldId id="1751" r:id="rId5"/>
    <p:sldId id="1889" r:id="rId6"/>
    <p:sldId id="1753" r:id="rId7"/>
    <p:sldId id="1754" r:id="rId8"/>
    <p:sldId id="1890" r:id="rId9"/>
    <p:sldId id="1873" r:id="rId10"/>
    <p:sldId id="1885" r:id="rId11"/>
    <p:sldId id="1888" r:id="rId12"/>
    <p:sldId id="1882" r:id="rId13"/>
    <p:sldId id="1883" r:id="rId14"/>
    <p:sldId id="1891" r:id="rId1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BEBEB"/>
    <a:srgbClr val="0078D4"/>
    <a:srgbClr val="59B4D9"/>
    <a:srgbClr val="FFFFFF"/>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84BC6E-79FA-499C-90EF-C61BC4204693}" v="37" dt="2020-07-23T04:37:13.794"/>
    <p1510:client id="{A8F6A152-0B66-496D-8EBB-E0B38CD51901}" vWet="2" dt="2020-07-23T11:41:38.753"/>
    <p1510:client id="{D7F17C15-C93F-4933-A418-358D8317349B}" v="2" dt="2020-07-23T11:42:18.2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1124" autoAdjust="0"/>
  </p:normalViewPr>
  <p:slideViewPr>
    <p:cSldViewPr snapToGrid="0">
      <p:cViewPr varScale="1">
        <p:scale>
          <a:sx n="61" d="100"/>
          <a:sy n="61" d="100"/>
        </p:scale>
        <p:origin x="856" y="4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9/22/2021 5:04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9/22/2021 5:02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github.com/MicrosoftLearning/AZ-104-MicrosoftAzureAdministrator"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github.com/MicrosoftLearning/Lab-Demo-Recordings/blob/master/AZ-104.md"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cs.microsoft.com/en-us/learn/brows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learn/certifications/exams/az-10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257945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AZ-104 lab repository - </a:t>
            </a:r>
            <a:r>
              <a:rPr lang="en-US" dirty="0">
                <a:hlinkClick r:id="rId3"/>
              </a:rPr>
              <a:t>https://github.com/MicrosoftLearning/AZ-104-MicrosoftAzureAdministrator</a:t>
            </a:r>
            <a:r>
              <a:rPr lang="en-US" dirty="0"/>
              <a:t>.</a:t>
            </a:r>
          </a:p>
          <a:p>
            <a:endParaRPr lang="en-US" dirty="0"/>
          </a:p>
          <a:p>
            <a:r>
              <a:rPr lang="en-US" dirty="0"/>
              <a:t>AZ-104 Lab and Demo recordings - </a:t>
            </a:r>
            <a:r>
              <a:rPr lang="en-US" dirty="0">
                <a:hlinkClick r:id="rId4"/>
              </a:rPr>
              <a:t>https://github.com/MicrosoftLearning/Lab-Demo-Recordings/blob/master/AZ-104.md</a:t>
            </a:r>
            <a:endParaRPr lang="en-US" dirty="0"/>
          </a:p>
          <a:p>
            <a:endParaRPr lang="en-US" dirty="0"/>
          </a:p>
          <a:p>
            <a:r>
              <a:rPr lang="en-US" dirty="0"/>
              <a:t>If you find something that needs corrected in the labs, submit an Issue on the repository. Also, you may want to review any recent Issues that have been submitted by other instructors.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9/22/2021 5:02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944228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solidFill>
                  <a:srgbClr val="000000"/>
                </a:solidFill>
                <a:effectLst/>
                <a:latin typeface="Consolas" panose="020B0609020204030204" pitchFamily="49" charset="0"/>
              </a:rPr>
              <a:t>Microsoft Learn - </a:t>
            </a:r>
            <a:r>
              <a:rPr lang="en-US">
                <a:hlinkClick r:id="rId3"/>
              </a:rPr>
              <a:t>https://docs.microsoft.com/en-us/learn/browse/</a:t>
            </a:r>
            <a:r>
              <a:rPr lang="en-US" b="0">
                <a:solidFill>
                  <a:srgbClr val="000000"/>
                </a:solidFill>
                <a:effectLst/>
                <a:latin typeface="Consolas" panose="020B0609020204030204" pitchFamily="49" charset="0"/>
              </a:rPr>
              <a:t>. There is a summary slide at the end of each lesson with applicable online training modules. </a:t>
            </a:r>
          </a:p>
          <a:p>
            <a:br>
              <a:rPr lang="en-US" b="0">
                <a:solidFill>
                  <a:srgbClr val="000000"/>
                </a:solidFill>
                <a:effectLst/>
                <a:latin typeface="Consolas" panose="020B0609020204030204" pitchFamily="49" charset="0"/>
              </a:rPr>
            </a:br>
            <a:r>
              <a:rPr lang="en-US" b="0">
                <a:solidFill>
                  <a:srgbClr val="000000"/>
                </a:solidFill>
                <a:effectLst/>
                <a:latin typeface="Consolas" panose="020B0609020204030204" pitchFamily="49" charset="0"/>
              </a:rPr>
              <a:t>Azure Documentation - </a:t>
            </a:r>
            <a:r>
              <a:rPr lang="en-US" b="0">
                <a:solidFill>
                  <a:srgbClr val="A31515"/>
                </a:solidFill>
                <a:effectLst/>
                <a:latin typeface="Consolas" panose="020B0609020204030204" pitchFamily="49" charset="0"/>
              </a:rPr>
              <a:t>https://docs.microsoft.com/en-us/azure/</a:t>
            </a:r>
            <a:r>
              <a:rPr lang="en-US" b="0">
                <a:solidFill>
                  <a:srgbClr val="000000"/>
                </a:solidFill>
                <a:effectLst/>
                <a:latin typeface="Consolas" panose="020B0609020204030204" pitchFamily="49" charset="0"/>
              </a:rPr>
              <a:t>. Stay informed on the latest products, tools, and features. Get information on pricing, partners, support, and solutions.</a:t>
            </a:r>
          </a:p>
          <a:p>
            <a:endParaRPr lang="en-US" b="0">
              <a:solidFill>
                <a:srgbClr val="0000FF"/>
              </a:solidFill>
              <a:effectLst/>
              <a:latin typeface="Consolas" panose="020B0609020204030204" pitchFamily="49" charset="0"/>
            </a:endParaRPr>
          </a:p>
          <a:p>
            <a:r>
              <a:rPr lang="en-US" b="0">
                <a:solidFill>
                  <a:srgbClr val="000000"/>
                </a:solidFill>
                <a:effectLst/>
                <a:latin typeface="Consolas" panose="020B0609020204030204" pitchFamily="49" charset="0"/>
              </a:rPr>
              <a:t>Azure forums</a:t>
            </a:r>
            <a:r>
              <a:rPr lang="en-US" b="0">
                <a:solidFill>
                  <a:srgbClr val="A31515"/>
                </a:solidFill>
                <a:effectLst/>
                <a:latin typeface="Consolas" panose="020B0609020204030204" pitchFamily="49" charset="0"/>
              </a:rPr>
              <a:t> https://social.msdn.microsoft.com/Forums/enUS/home?category=windowsazureplatform</a:t>
            </a:r>
            <a:r>
              <a:rPr lang="en-US" b="0">
                <a:solidFill>
                  <a:srgbClr val="000000"/>
                </a:solidFill>
                <a:effectLst/>
                <a:latin typeface="Consolas" panose="020B0609020204030204" pitchFamily="49" charset="0"/>
              </a:rPr>
              <a:t>.  </a:t>
            </a:r>
          </a:p>
          <a:p>
            <a:r>
              <a:rPr lang="en-US" b="0">
                <a:solidFill>
                  <a:srgbClr val="000000"/>
                </a:solidFill>
                <a:effectLst/>
                <a:latin typeface="Consolas" panose="020B0609020204030204" pitchFamily="49" charset="0"/>
              </a:rPr>
              <a:t>The Azure forums are very active. You can search the threads for a specific area of interest. You can also browse categories like Azure Storage, Pricing and Billing, Azure Virtual Machines, and Azure Migrate. </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b="0">
                <a:solidFill>
                  <a:srgbClr val="000000"/>
                </a:solidFill>
                <a:effectLst/>
                <a:latin typeface="Consolas" panose="020B0609020204030204" pitchFamily="49" charset="0"/>
              </a:rPr>
              <a:t>Azure Tuesdays with Core - </a:t>
            </a:r>
            <a:r>
              <a:rPr lang="en-US" b="0">
                <a:solidFill>
                  <a:srgbClr val="A31515"/>
                </a:solidFill>
                <a:effectLst/>
                <a:latin typeface="Consolas" panose="020B0609020204030204" pitchFamily="49" charset="0"/>
              </a:rPr>
              <a:t>https://channel9.msdn.com/Shows/Tuesdays-With-Corey/</a:t>
            </a:r>
            <a:r>
              <a:rPr lang="en-US" b="0">
                <a:solidFill>
                  <a:srgbClr val="000000"/>
                </a:solidFill>
                <a:effectLst/>
                <a:latin typeface="Consolas" panose="020B0609020204030204" pitchFamily="49" charset="0"/>
              </a:rPr>
              <a:t>. Corey Sanders answers your questions about Microsoft Azure - Virtual Machines, Web Sites, Mobile Services, Dev/Test etc.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a:solidFill>
                <a:srgbClr val="000000"/>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a:solidFill>
                  <a:srgbClr val="000000"/>
                </a:solidFill>
                <a:effectLst/>
                <a:latin typeface="Consolas" panose="020B0609020204030204" pitchFamily="49" charset="0"/>
              </a:rPr>
              <a:t>Azure Fridays</a:t>
            </a:r>
            <a:r>
              <a:rPr lang="en-US" b="0">
                <a:solidFill>
                  <a:srgbClr val="A31515"/>
                </a:solidFill>
                <a:effectLst/>
                <a:latin typeface="Consolas" panose="020B0609020204030204" pitchFamily="49" charset="0"/>
              </a:rPr>
              <a:t> - https://channel9.msdn.com/Shows/Azure-Friday</a:t>
            </a:r>
            <a:r>
              <a:rPr lang="en-US" b="0">
                <a:solidFill>
                  <a:srgbClr val="000000"/>
                </a:solidFill>
                <a:effectLst/>
                <a:latin typeface="Consolas" panose="020B0609020204030204" pitchFamily="49" charset="0"/>
              </a:rPr>
              <a:t>. Join Scott </a:t>
            </a:r>
            <a:r>
              <a:rPr lang="en-US" b="0" err="1">
                <a:solidFill>
                  <a:srgbClr val="000000"/>
                </a:solidFill>
                <a:effectLst/>
                <a:latin typeface="Consolas" panose="020B0609020204030204" pitchFamily="49" charset="0"/>
              </a:rPr>
              <a:t>Hanselman</a:t>
            </a:r>
            <a:r>
              <a:rPr lang="en-US" b="0">
                <a:solidFill>
                  <a:srgbClr val="000000"/>
                </a:solidFill>
                <a:effectLst/>
                <a:latin typeface="Consolas" panose="020B0609020204030204" pitchFamily="49" charset="0"/>
              </a:rPr>
              <a:t> as he engages one-on-one with the engineers who build the services that power Microsoft Azure, as they demo capabilities, answer Scott's questions, and share their insights.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a:solidFill>
                <a:srgbClr val="000000"/>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a:solidFill>
                  <a:srgbClr val="000000"/>
                </a:solidFill>
                <a:effectLst/>
                <a:latin typeface="Consolas" panose="020B0609020204030204" pitchFamily="49" charset="0"/>
              </a:rPr>
              <a:t>Channel 9</a:t>
            </a:r>
            <a:r>
              <a:rPr lang="en-US" b="0">
                <a:solidFill>
                  <a:srgbClr val="A31515"/>
                </a:solidFill>
                <a:effectLst/>
                <a:latin typeface="Consolas" panose="020B0609020204030204" pitchFamily="49" charset="0"/>
              </a:rPr>
              <a:t> - https://channel9.msdn.com/</a:t>
            </a:r>
            <a:r>
              <a:rPr lang="en-US" b="0">
                <a:solidFill>
                  <a:srgbClr val="000000"/>
                </a:solidFill>
                <a:effectLst/>
                <a:latin typeface="Consolas" panose="020B0609020204030204" pitchFamily="49" charset="0"/>
              </a:rPr>
              <a:t>. Channel 9 provides a wealth of informational videos, shows, and events.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a:solidFill>
                <a:srgbClr val="000000"/>
              </a:solidFill>
              <a:effectLst/>
              <a:latin typeface="Consolas" panose="020B0609020204030204" pitchFamily="49" charset="0"/>
            </a:endParaRPr>
          </a:p>
          <a:p>
            <a:r>
              <a:rPr lang="en-US" b="0">
                <a:solidFill>
                  <a:srgbClr val="000000"/>
                </a:solidFill>
                <a:effectLst/>
                <a:latin typeface="Consolas" panose="020B0609020204030204" pitchFamily="49" charset="0"/>
              </a:rPr>
              <a:t>Microsoft Azure Blog - </a:t>
            </a:r>
            <a:r>
              <a:rPr lang="en-US" b="0">
                <a:solidFill>
                  <a:srgbClr val="A31515"/>
                </a:solidFill>
                <a:effectLst/>
                <a:latin typeface="Consolas" panose="020B0609020204030204" pitchFamily="49" charset="0"/>
              </a:rPr>
              <a:t>https://azure.microsoft.com/en-us/blog/</a:t>
            </a:r>
            <a:r>
              <a:rPr lang="en-US" b="0">
                <a:solidFill>
                  <a:srgbClr val="000000"/>
                </a:solidFill>
                <a:effectLst/>
                <a:latin typeface="Consolas" panose="020B0609020204030204" pitchFamily="49" charset="0"/>
              </a:rPr>
              <a:t>. Keep current on what's happening in Azure, including what's now in preview, generally available, news &amp; updates, and more.</a:t>
            </a:r>
          </a:p>
          <a:p>
            <a:endParaRPr lang="en-US" b="0">
              <a:solidFill>
                <a:srgbClr val="0000FF"/>
              </a:solidFill>
              <a:effectLst/>
              <a:latin typeface="Consolas" panose="020B0609020204030204" pitchFamily="49" charset="0"/>
            </a:endParaRPr>
          </a:p>
          <a:p>
            <a:r>
              <a:rPr lang="en-US" b="0">
                <a:solidFill>
                  <a:srgbClr val="000000"/>
                </a:solidFill>
                <a:effectLst/>
                <a:latin typeface="Consolas" panose="020B0609020204030204" pitchFamily="49" charset="0"/>
              </a:rPr>
              <a:t>Microsoft Learning Community Blog - </a:t>
            </a:r>
            <a:r>
              <a:rPr lang="en-US" b="0">
                <a:solidFill>
                  <a:srgbClr val="A31515"/>
                </a:solidFill>
                <a:effectLst/>
                <a:latin typeface="Consolas" panose="020B0609020204030204" pitchFamily="49" charset="0"/>
              </a:rPr>
              <a:t>https://www.microsoft.com/en-us/learning/community-blog.aspx)</a:t>
            </a:r>
            <a:r>
              <a:rPr lang="en-US" b="0">
                <a:solidFill>
                  <a:srgbClr val="000000"/>
                </a:solidFill>
                <a:effectLst/>
                <a:latin typeface="Consolas" panose="020B0609020204030204" pitchFamily="49" charset="0"/>
              </a:rPr>
              <a:t>. Get the latest information about the certification tests and exam study groups.</a:t>
            </a: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9/22/2021 5:02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978206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906886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91139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Each year Microsoft reviews each role to determine what tasks are included in a typical day.  Ask students what areas are most important for their jobs. What are they most interested in?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229783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sure to ask your students about their level of experience. Have they used Azure? Do they prefer command line or GUI for administrative tasks. </a:t>
            </a:r>
            <a:br>
              <a:rPr lang="en-US" dirty="0"/>
            </a:br>
            <a:endParaRPr lang="en-US" dirty="0"/>
          </a:p>
          <a:p>
            <a:r>
              <a:rPr lang="en-US" dirty="0"/>
              <a:t>Microsoft Learn has a series of Fundamental modules for Azure, networking, and security. More modules are added every day and can help students ramp up on Azure basics. https://docs.microsoft.com/en-us/learn/browse/?term=fundamentals</a:t>
            </a:r>
          </a:p>
          <a:p>
            <a:endParaRPr lang="en-US" dirty="0"/>
          </a:p>
          <a:p>
            <a:r>
              <a:rPr lang="en-US" dirty="0"/>
              <a:t>There is also an AZ-104: Prerequisites for Azure administrators learning path - https://docs.microsoft.com/en-us/learn/paths/az-104-administrator-prerequisites/.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500194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Trainer Prep Guide for general information about how the course was structured. Some instructors prefer to start with Module 03. </a:t>
            </a:r>
          </a:p>
          <a:p>
            <a:endParaRPr lang="en-US" dirty="0"/>
          </a:p>
          <a:p>
            <a:r>
              <a:rPr lang="en-US" dirty="0"/>
              <a:t>Also, review the Change Log for anything that may have changed since the last time you taught the course.</a:t>
            </a:r>
          </a:p>
          <a:p>
            <a:endParaRPr lang="en-US" dirty="0"/>
          </a:p>
          <a:p>
            <a:r>
              <a:rPr lang="en-US" dirty="0"/>
              <a:t>Both documents are downloadable from the MCT Download Center.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59552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AZ-104 Exam page - https://docs.microsoft.com/en-us/learn/certifications/exams/az-104</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9/22/2021 5:02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381700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this slide to your teaching schedule. Consider using the last lab of the day as something to complete (homework) before the next training day. Also, consider using the Module Review questions to recap the day before or after breaks to refocus the class. Some instructors like to lecture in the morning then lab all afternoon. Other instructors like to complete labs with the lecture material.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9/22/2021 5:02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643730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AZ-104 Exam page - </a:t>
            </a:r>
            <a:r>
              <a:rPr lang="en-US">
                <a:hlinkClick r:id="rId3"/>
              </a:rPr>
              <a:t>https://docs.microsoft.com/en-us/learn/certifications/exams/az-104</a:t>
            </a:r>
            <a:endParaRPr lang="en-US" i="0"/>
          </a:p>
        </p:txBody>
      </p:sp>
      <p:sp>
        <p:nvSpPr>
          <p:cNvPr id="4" name="Slide Number Placeholder 3"/>
          <p:cNvSpPr>
            <a:spLocks noGrp="1"/>
          </p:cNvSpPr>
          <p:nvPr>
            <p:ph type="sldNum" sz="quarter" idx="5"/>
          </p:nvPr>
        </p:nvSpPr>
        <p:spPr/>
        <p:txBody>
          <a:bodyPr/>
          <a:lstStyle/>
          <a:p>
            <a:fld id="{14FEC80D-91D6-4A7B-B9BD-16D88774DDB2}" type="slidenum">
              <a:rPr lang="en-US" smtClean="0"/>
              <a:t>11</a:t>
            </a:fld>
            <a:endParaRPr lang="en-US"/>
          </a:p>
        </p:txBody>
      </p:sp>
    </p:spTree>
    <p:extLst>
      <p:ext uri="{BB962C8B-B14F-4D97-AF65-F5344CB8AC3E}">
        <p14:creationId xmlns:p14="http://schemas.microsoft.com/office/powerpoint/2010/main" val="1955691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3" name="Footer Placeholder 1">
            <a:extLst>
              <a:ext uri="{FF2B5EF4-FFF2-40B4-BE49-F238E27FC236}">
                <a16:creationId xmlns:a16="http://schemas.microsoft.com/office/drawing/2014/main" id="{09EF93F2-5375-415F-A57E-76E392E44508}"/>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2610013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65138" y="1961079"/>
            <a:ext cx="11533187" cy="307777"/>
          </a:xfrm>
          <a:prstGeom prst="rect">
            <a:avLst/>
          </a:prstGeom>
        </p:spPr>
        <p:txBody>
          <a:bodyPr wrap="square" lIns="0" tIns="0" rIns="0" bIns="0">
            <a:spAutoFit/>
          </a:bodyPr>
          <a:lstStyle>
            <a:lvl1pPr marL="0" indent="0">
              <a:lnSpc>
                <a:spcPts val="2400"/>
              </a:lnSpc>
              <a:buNone/>
              <a:defRPr sz="2000" b="0" i="0" spc="0">
                <a:solidFill>
                  <a:srgbClr val="000000"/>
                </a:solidFill>
                <a:latin typeface="+mj-lt"/>
              </a:defRPr>
            </a:lvl1pPr>
            <a:lvl2pPr marL="0" indent="0">
              <a:lnSpc>
                <a:spcPts val="2400"/>
              </a:lnSpc>
              <a:buNone/>
              <a:defRPr spc="0">
                <a:solidFill>
                  <a:srgbClr val="000000"/>
                </a:solidFill>
                <a:latin typeface="+mn-lt"/>
              </a:defRPr>
            </a:lvl2pPr>
            <a:lvl3pPr marL="457200" indent="0">
              <a:buNone/>
              <a:defRPr/>
            </a:lvl3pPr>
            <a:lvl4pPr marL="685800" indent="0">
              <a:buNone/>
              <a:defRPr/>
            </a:lvl4pPr>
            <a:lvl5pPr marL="914400" indent="0">
              <a:buNone/>
              <a:defRPr/>
            </a:lvl5pPr>
          </a:lstStyle>
          <a:p>
            <a:pPr lvl="1"/>
            <a:r>
              <a:rPr lang="en-US"/>
              <a:t>Large: subhead Segoe UI Regular 20/24</a:t>
            </a:r>
          </a:p>
        </p:txBody>
      </p:sp>
      <p:sp>
        <p:nvSpPr>
          <p:cNvPr id="5" name="Text Placeholder 4"/>
          <p:cNvSpPr>
            <a:spLocks noGrp="1"/>
          </p:cNvSpPr>
          <p:nvPr>
            <p:ph type="body" sz="quarter" idx="11" hasCustomPrompt="1"/>
          </p:nvPr>
        </p:nvSpPr>
        <p:spPr>
          <a:xfrm>
            <a:off x="465138" y="3075739"/>
            <a:ext cx="11533187" cy="220510"/>
          </a:xfrm>
          <a:prstGeom prst="rect">
            <a:avLst/>
          </a:prstGeom>
        </p:spPr>
        <p:txBody>
          <a:bodyPr lIns="0" tIns="0" rIns="0" bIns="0"/>
          <a:lstStyle>
            <a:lvl1pPr marL="0" indent="0">
              <a:lnSpc>
                <a:spcPts val="1800"/>
              </a:lnSpc>
              <a:spcBef>
                <a:spcPts val="0"/>
              </a:spcBef>
              <a:buNone/>
              <a:defRPr sz="1400" b="0" spc="0">
                <a:solidFill>
                  <a:schemeClr val="tx2"/>
                </a:solidFill>
                <a:latin typeface="+mj-lt"/>
              </a:defRPr>
            </a:lvl1pPr>
            <a:lvl2pPr marL="0" indent="0">
              <a:lnSpc>
                <a:spcPts val="1800"/>
              </a:lnSpc>
              <a:spcBef>
                <a:spcPts val="0"/>
              </a:spcBef>
              <a:buNone/>
              <a:defRPr sz="1400" spc="0">
                <a:solidFill>
                  <a:srgbClr val="000000"/>
                </a:solidFill>
              </a:defRPr>
            </a:lvl2pPr>
            <a:lvl3pPr marL="457200" indent="0">
              <a:buNone/>
              <a:defRPr/>
            </a:lvl3pPr>
            <a:lvl4pPr marL="685800" indent="0">
              <a:buNone/>
              <a:defRPr/>
            </a:lvl4pPr>
            <a:lvl5pPr marL="914400" indent="0">
              <a:buNone/>
              <a:defRPr/>
            </a:lvl5pPr>
          </a:lstStyle>
          <a:p>
            <a:pPr lvl="0"/>
            <a:r>
              <a:rPr lang="en-US"/>
              <a:t>Medium: paragraph heading Segoe UI </a:t>
            </a:r>
            <a:r>
              <a:rPr lang="en-US" err="1"/>
              <a:t>Semibold</a:t>
            </a:r>
            <a:r>
              <a:rPr lang="en-US"/>
              <a:t> 14/18</a:t>
            </a:r>
          </a:p>
        </p:txBody>
      </p:sp>
      <p:sp>
        <p:nvSpPr>
          <p:cNvPr id="10" name="Text Placeholder 6">
            <a:extLst>
              <a:ext uri="{FF2B5EF4-FFF2-40B4-BE49-F238E27FC236}">
                <a16:creationId xmlns:a16="http://schemas.microsoft.com/office/drawing/2014/main" id="{76E35749-090F-0542-9B4B-BF37EFC334BC}"/>
              </a:ext>
            </a:extLst>
          </p:cNvPr>
          <p:cNvSpPr>
            <a:spLocks noGrp="1"/>
          </p:cNvSpPr>
          <p:nvPr>
            <p:ph type="body" sz="quarter" idx="14" hasCustomPrompt="1"/>
          </p:nvPr>
        </p:nvSpPr>
        <p:spPr>
          <a:xfrm>
            <a:off x="465138" y="4593491"/>
            <a:ext cx="11533187" cy="153888"/>
          </a:xfrm>
          <a:prstGeom prst="rect">
            <a:avLst/>
          </a:prstGeom>
        </p:spPr>
        <p:txBody>
          <a:bodyPr lIns="0" tIns="0" rIns="0" bIns="0"/>
          <a:lstStyle>
            <a:lvl1pPr marL="0" indent="0">
              <a:lnSpc>
                <a:spcPts val="1200"/>
              </a:lnSpc>
              <a:spcBef>
                <a:spcPts val="0"/>
              </a:spcBef>
              <a:buNone/>
              <a:defRPr sz="1000" spc="0">
                <a:solidFill>
                  <a:schemeClr val="tx1"/>
                </a:solidFill>
              </a:defRPr>
            </a:lvl1pPr>
            <a:lvl2pPr marL="0" indent="0">
              <a:lnSpc>
                <a:spcPct val="100000"/>
              </a:lnSpc>
              <a:spcBef>
                <a:spcPts val="0"/>
              </a:spcBef>
              <a:buNone/>
              <a:defRPr sz="1000" spc="0">
                <a:solidFill>
                  <a:srgbClr val="000000"/>
                </a:solidFill>
              </a:defRPr>
            </a:lvl2pPr>
            <a:lvl3pPr marL="457200" indent="0">
              <a:buNone/>
              <a:defRPr/>
            </a:lvl3pPr>
            <a:lvl4pPr marL="685800" indent="0">
              <a:buNone/>
              <a:defRPr/>
            </a:lvl4pPr>
            <a:lvl5pPr marL="0" indent="0">
              <a:lnSpc>
                <a:spcPct val="100000"/>
              </a:lnSpc>
              <a:buNone/>
              <a:defRPr>
                <a:solidFill>
                  <a:srgbClr val="000000"/>
                </a:solidFill>
              </a:defRPr>
            </a:lvl5pPr>
          </a:lstStyle>
          <a:p>
            <a:pPr lvl="1"/>
            <a:r>
              <a:rPr lang="en-US"/>
              <a:t>Small: caption body copy Segoe Regular 10/12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19" name="Text Placeholder 3">
            <a:extLst>
              <a:ext uri="{FF2B5EF4-FFF2-40B4-BE49-F238E27FC236}">
                <a16:creationId xmlns:a16="http://schemas.microsoft.com/office/drawing/2014/main" id="{68F32AD9-0E33-284C-8468-E63BF69AF2EB}"/>
              </a:ext>
            </a:extLst>
          </p:cNvPr>
          <p:cNvSpPr>
            <a:spLocks noGrp="1"/>
          </p:cNvSpPr>
          <p:nvPr>
            <p:ph type="body" sz="quarter" idx="24" hasCustomPrompt="1"/>
          </p:nvPr>
        </p:nvSpPr>
        <p:spPr>
          <a:xfrm>
            <a:off x="463276" y="4385524"/>
            <a:ext cx="11533187" cy="207967"/>
          </a:xfrm>
          <a:prstGeom prst="rect">
            <a:avLst/>
          </a:prstGeom>
        </p:spPr>
        <p:txBody>
          <a:bodyPr tIns="0"/>
          <a:lstStyle>
            <a:lvl1pPr>
              <a:defRPr lang="en-US" sz="1000" b="1" kern="1200" spc="0" dirty="0" smtClean="0">
                <a:solidFill>
                  <a:srgbClr val="000000"/>
                </a:solidFill>
                <a:latin typeface="+mn-lt"/>
                <a:ea typeface="+mn-ea"/>
                <a:cs typeface="+mn-cs"/>
              </a:defRPr>
            </a:lvl1pPr>
          </a:lstStyle>
          <a:p>
            <a:pPr lvl="0"/>
            <a:r>
              <a:rPr lang="en-US"/>
              <a:t>Small: caption title Segoe UI Bold 10/12. </a:t>
            </a:r>
          </a:p>
        </p:txBody>
      </p:sp>
      <p:sp>
        <p:nvSpPr>
          <p:cNvPr id="21" name="Text Placeholder 4">
            <a:extLst>
              <a:ext uri="{FF2B5EF4-FFF2-40B4-BE49-F238E27FC236}">
                <a16:creationId xmlns:a16="http://schemas.microsoft.com/office/drawing/2014/main" id="{BA46FDB1-D336-7C45-BF92-D58B6C550364}"/>
              </a:ext>
            </a:extLst>
          </p:cNvPr>
          <p:cNvSpPr>
            <a:spLocks noGrp="1"/>
          </p:cNvSpPr>
          <p:nvPr>
            <p:ph type="body" sz="quarter" idx="18" hasCustomPrompt="1"/>
          </p:nvPr>
        </p:nvSpPr>
        <p:spPr>
          <a:xfrm>
            <a:off x="463276" y="3323870"/>
            <a:ext cx="11533187" cy="220445"/>
          </a:xfrm>
          <a:prstGeom prst="rect">
            <a:avLst/>
          </a:prstGeom>
        </p:spPr>
        <p:txBody>
          <a:bodyPr lIns="0" tIns="0" rIns="0" bIns="0"/>
          <a:lstStyle>
            <a:lvl1pPr marL="0" indent="0">
              <a:lnSpc>
                <a:spcPts val="1800"/>
              </a:lnSpc>
              <a:spcBef>
                <a:spcPts val="0"/>
              </a:spcBef>
              <a:buFont typeface="Arial" panose="020B0604020202020204" pitchFamily="34" charset="0"/>
              <a:buNone/>
              <a:defRPr sz="1400" b="0" i="0" spc="0">
                <a:solidFill>
                  <a:srgbClr val="000000"/>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Medium: body copy Segoe UI Regular 14/18</a:t>
            </a:r>
          </a:p>
        </p:txBody>
      </p:sp>
      <p:sp>
        <p:nvSpPr>
          <p:cNvPr id="3" name="Footer Placeholder 1">
            <a:extLst>
              <a:ext uri="{FF2B5EF4-FFF2-40B4-BE49-F238E27FC236}">
                <a16:creationId xmlns:a16="http://schemas.microsoft.com/office/drawing/2014/main" id="{EED5993D-9CC1-47E1-95B4-810E313D4AC3}"/>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208845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Heading Segoe UI </a:t>
            </a:r>
            <a:r>
              <a:rPr lang="en-US" err="1"/>
              <a:t>Semibold</a:t>
            </a:r>
            <a:r>
              <a:rPr lang="en-US"/>
              <a:t> 28/32</a:t>
            </a:r>
          </a:p>
        </p:txBody>
      </p:sp>
      <p:sp>
        <p:nvSpPr>
          <p:cNvPr id="18" name="Text Box 3">
            <a:extLst>
              <a:ext uri="{FF2B5EF4-FFF2-40B4-BE49-F238E27FC236}">
                <a16:creationId xmlns:a16="http://schemas.microsoft.com/office/drawing/2014/main" id="{19F02595-114B-2D46-ABDC-5E65D166807C}"/>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
        <p:nvSpPr>
          <p:cNvPr id="7" name="Text Placeholder 3">
            <a:extLst>
              <a:ext uri="{FF2B5EF4-FFF2-40B4-BE49-F238E27FC236}">
                <a16:creationId xmlns:a16="http://schemas.microsoft.com/office/drawing/2014/main" id="{FEE1E43F-C091-614B-AA20-F39D0AACAA1C}"/>
              </a:ext>
            </a:extLst>
          </p:cNvPr>
          <p:cNvSpPr>
            <a:spLocks noGrp="1"/>
          </p:cNvSpPr>
          <p:nvPr>
            <p:ph type="body" sz="quarter" idx="10" hasCustomPrompt="1"/>
          </p:nvPr>
        </p:nvSpPr>
        <p:spPr>
          <a:xfrm>
            <a:off x="465138" y="1960860"/>
            <a:ext cx="9572625" cy="3385542"/>
          </a:xfrm>
          <a:prstGeom prst="rect">
            <a:avLst/>
          </a:prstGeom>
        </p:spPr>
        <p:txBody>
          <a:bodyPr wrap="square" lIns="0" tIns="0" rIns="0" bIns="0">
            <a:spAutoFit/>
          </a:bodyPr>
          <a:lstStyle>
            <a:lvl1pPr marL="342900" marR="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lang="en-US" sz="2000" kern="1200" spc="0" baseline="0" dirty="0">
                <a:solidFill>
                  <a:srgbClr val="000000"/>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42900" marR="0" lvl="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br>
              <a:rPr lang="en-US"/>
            </a:br>
            <a:endParaRPr lang="en-US"/>
          </a:p>
          <a:p>
            <a:pPr marL="342900" marR="0" lvl="0" indent="-342900" algn="l" defTabSz="932742" rtl="0" eaLnBrk="1" fontAlgn="auto" latinLnBrk="0" hangingPunct="1">
              <a:lnSpc>
                <a:spcPts val="2400"/>
              </a:lnSpc>
              <a:spcBef>
                <a:spcPts val="0"/>
              </a:spcBef>
              <a:spcAft>
                <a:spcPts val="0"/>
              </a:spcAft>
              <a:buClrTx/>
              <a:buSzPct val="90000"/>
              <a:buFont typeface="Arial" panose="020B0604020202020204" pitchFamily="34" charset="0"/>
              <a:buChar char="•"/>
              <a:tabLst/>
              <a:defRPr/>
            </a:pPr>
            <a:r>
              <a:rPr lang="en-US"/>
              <a:t>Bulleted list Segoe UI Regular 20/24. Dis </a:t>
            </a:r>
            <a:r>
              <a:rPr lang="en-US" err="1"/>
              <a:t>apid</a:t>
            </a:r>
            <a:r>
              <a:rPr lang="en-US"/>
              <a:t> es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vit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endParaRPr lang="en-US"/>
          </a:p>
          <a:p>
            <a:pPr lvl="0"/>
            <a:endParaRPr lang="en-US"/>
          </a:p>
          <a:p>
            <a:pPr lvl="0"/>
            <a:endParaRPr lang="en-US"/>
          </a:p>
          <a:p>
            <a:pPr lvl="0"/>
            <a:endParaRPr lang="en-US"/>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3" name="Footer Placeholder 1">
            <a:extLst>
              <a:ext uri="{FF2B5EF4-FFF2-40B4-BE49-F238E27FC236}">
                <a16:creationId xmlns:a16="http://schemas.microsoft.com/office/drawing/2014/main" id="{321C5BC6-3576-4A3E-899B-09DB91CBC4CB}"/>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1" y="3243000"/>
            <a:ext cx="9070923"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CAC636FD-8B7A-4800-AB08-3D6AA6585803}"/>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2471224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613" r:id="rId1"/>
    <p:sldLayoutId id="2147484557" r:id="rId2"/>
    <p:sldLayoutId id="2147484610" r:id="rId3"/>
    <p:sldLayoutId id="2147484562" r:id="rId4"/>
    <p:sldLayoutId id="2147484614" r:id="rId5"/>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1.emf"/><Relationship Id="rId4" Type="http://schemas.openxmlformats.org/officeDocument/2006/relationships/image" Target="../media/image40.emf"/></Relationships>
</file>

<file path=ppt/slides/_rels/slide12.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image" Target="../media/image46.emf"/><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emf"/></Relationships>
</file>

<file path=ppt/slides/_rels/slide13.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7.emf"/><Relationship Id="rId7" Type="http://schemas.openxmlformats.org/officeDocument/2006/relationships/image" Target="../media/image51.em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50.emf"/><Relationship Id="rId11" Type="http://schemas.openxmlformats.org/officeDocument/2006/relationships/image" Target="../media/image55.emf"/><Relationship Id="rId5" Type="http://schemas.openxmlformats.org/officeDocument/2006/relationships/image" Target="../media/image49.emf"/><Relationship Id="rId10" Type="http://schemas.openxmlformats.org/officeDocument/2006/relationships/image" Target="../media/image54.emf"/><Relationship Id="rId4" Type="http://schemas.openxmlformats.org/officeDocument/2006/relationships/image" Target="../media/image48.emf"/><Relationship Id="rId9" Type="http://schemas.openxmlformats.org/officeDocument/2006/relationships/image" Target="../media/image53.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7.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mailto:chungtanloc@ctl.vn"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image" Target="../media/image19.wmf"/><Relationship Id="rId3" Type="http://schemas.openxmlformats.org/officeDocument/2006/relationships/image" Target="../media/image9.wmf"/><Relationship Id="rId7" Type="http://schemas.openxmlformats.org/officeDocument/2006/relationships/image" Target="../media/image13.wmf"/><Relationship Id="rId12" Type="http://schemas.openxmlformats.org/officeDocument/2006/relationships/image" Target="../media/image18.wm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2.wmf"/><Relationship Id="rId11" Type="http://schemas.openxmlformats.org/officeDocument/2006/relationships/image" Target="../media/image17.wmf"/><Relationship Id="rId5" Type="http://schemas.openxmlformats.org/officeDocument/2006/relationships/image" Target="../media/image11.wmf"/><Relationship Id="rId10" Type="http://schemas.openxmlformats.org/officeDocument/2006/relationships/image" Target="../media/image16.wmf"/><Relationship Id="rId4" Type="http://schemas.openxmlformats.org/officeDocument/2006/relationships/image" Target="../media/image10.wmf"/><Relationship Id="rId9" Type="http://schemas.openxmlformats.org/officeDocument/2006/relationships/image" Target="../media/image15.wmf"/></Relationships>
</file>

<file path=ppt/slides/_rels/slide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8.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image" Target="../media/image38.wmf"/><Relationship Id="rId3" Type="http://schemas.openxmlformats.org/officeDocument/2006/relationships/image" Target="../media/image28.wmf"/><Relationship Id="rId7" Type="http://schemas.openxmlformats.org/officeDocument/2006/relationships/image" Target="../media/image32.wmf"/><Relationship Id="rId12" Type="http://schemas.openxmlformats.org/officeDocument/2006/relationships/image" Target="../media/image37.w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C7C3CA-ED0D-43F4-B388-221F872F5C1D}"/>
              </a:ext>
            </a:extLst>
          </p:cNvPr>
          <p:cNvSpPr>
            <a:spLocks noGrp="1"/>
          </p:cNvSpPr>
          <p:nvPr>
            <p:ph type="title"/>
          </p:nvPr>
        </p:nvSpPr>
        <p:spPr/>
        <p:txBody>
          <a:bodyPr/>
          <a:lstStyle/>
          <a:p>
            <a:r>
              <a:rPr lang="en-US" sz="4600"/>
              <a:t>AZ-104T00A</a:t>
            </a:r>
            <a:br>
              <a:rPr lang="en-US" sz="4600"/>
            </a:br>
            <a:r>
              <a:rPr lang="en-US" sz="4600"/>
              <a:t>Microsoft</a:t>
            </a:r>
            <a:br>
              <a:rPr lang="en-US" sz="4600"/>
            </a:br>
            <a:r>
              <a:rPr lang="en-US" sz="4600"/>
              <a:t>Azure Administrator</a:t>
            </a:r>
          </a:p>
        </p:txBody>
      </p:sp>
    </p:spTree>
    <p:extLst>
      <p:ext uri="{BB962C8B-B14F-4D97-AF65-F5344CB8AC3E}">
        <p14:creationId xmlns:p14="http://schemas.microsoft.com/office/powerpoint/2010/main" val="28110734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1CD2A-1218-42D0-BA18-760E21D2792E}"/>
              </a:ext>
            </a:extLst>
          </p:cNvPr>
          <p:cNvSpPr>
            <a:spLocks noGrp="1"/>
          </p:cNvSpPr>
          <p:nvPr>
            <p:ph type="title"/>
          </p:nvPr>
        </p:nvSpPr>
        <p:spPr/>
        <p:txBody>
          <a:bodyPr/>
          <a:lstStyle/>
          <a:p>
            <a:r>
              <a:rPr lang="en-US"/>
              <a:t>Course schedule </a:t>
            </a:r>
            <a:r>
              <a:rPr lang="en-US">
                <a:solidFill>
                  <a:srgbClr val="C00000"/>
                </a:solidFill>
              </a:rPr>
              <a:t>(optional – adjust as needed)</a:t>
            </a:r>
          </a:p>
        </p:txBody>
      </p:sp>
      <p:sp>
        <p:nvSpPr>
          <p:cNvPr id="53" name="TextBox 52">
            <a:extLst>
              <a:ext uri="{FF2B5EF4-FFF2-40B4-BE49-F238E27FC236}">
                <a16:creationId xmlns:a16="http://schemas.microsoft.com/office/drawing/2014/main" id="{9F205561-4B35-47F1-95AC-41820425BB8B}"/>
              </a:ext>
            </a:extLst>
          </p:cNvPr>
          <p:cNvSpPr txBox="1"/>
          <p:nvPr/>
        </p:nvSpPr>
        <p:spPr>
          <a:xfrm>
            <a:off x="1501313" y="1382203"/>
            <a:ext cx="624168" cy="277265"/>
          </a:xfrm>
          <a:prstGeom prst="rect">
            <a:avLst/>
          </a:prstGeom>
          <a:noFill/>
          <a:ln>
            <a:noFill/>
          </a:ln>
        </p:spPr>
        <p:txBody>
          <a:bodyPr wrap="none" lIns="0" tIns="0" rIns="0" bIns="0">
            <a:noAutofit/>
          </a:bodyPr>
          <a:lstStyle/>
          <a:p>
            <a:r>
              <a:rPr lang="en-US">
                <a:latin typeface="+mj-lt"/>
                <a:ea typeface="Segoe UI" pitchFamily="34" charset="0"/>
                <a:cs typeface="Segoe UI" pitchFamily="34" charset="0"/>
              </a:rPr>
              <a:t>Day 1 </a:t>
            </a:r>
            <a:endParaRPr lang="en-US">
              <a:latin typeface="+mj-lt"/>
            </a:endParaRPr>
          </a:p>
        </p:txBody>
      </p:sp>
      <p:sp>
        <p:nvSpPr>
          <p:cNvPr id="45" name="Rectangle 44">
            <a:extLst>
              <a:ext uri="{FF2B5EF4-FFF2-40B4-BE49-F238E27FC236}">
                <a16:creationId xmlns:a16="http://schemas.microsoft.com/office/drawing/2014/main" id="{52DA6A3D-3C01-41BA-8C4D-15BBEF176411}"/>
              </a:ext>
              <a:ext uri="{C183D7F6-B498-43B3-948B-1728B52AA6E4}">
                <adec:decorative xmlns:adec="http://schemas.microsoft.com/office/drawing/2017/decorative" val="1"/>
              </a:ext>
            </a:extLst>
          </p:cNvPr>
          <p:cNvSpPr/>
          <p:nvPr/>
        </p:nvSpPr>
        <p:spPr bwMode="auto">
          <a:xfrm>
            <a:off x="427038" y="1803400"/>
            <a:ext cx="2772716" cy="4302500"/>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26" name="Rectangle 25">
            <a:extLst>
              <a:ext uri="{FF2B5EF4-FFF2-40B4-BE49-F238E27FC236}">
                <a16:creationId xmlns:a16="http://schemas.microsoft.com/office/drawing/2014/main" id="{64A8DB42-C0E7-4A3D-A9D3-1F5FECE91299}"/>
              </a:ext>
            </a:extLst>
          </p:cNvPr>
          <p:cNvSpPr/>
          <p:nvPr/>
        </p:nvSpPr>
        <p:spPr bwMode="auto">
          <a:xfrm>
            <a:off x="577771" y="1949467"/>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0 – Welcome</a:t>
            </a:r>
          </a:p>
        </p:txBody>
      </p:sp>
      <p:sp>
        <p:nvSpPr>
          <p:cNvPr id="24" name="Rectangle 23">
            <a:extLst>
              <a:ext uri="{FF2B5EF4-FFF2-40B4-BE49-F238E27FC236}">
                <a16:creationId xmlns:a16="http://schemas.microsoft.com/office/drawing/2014/main" id="{EBA9DD96-150C-475F-B2F4-1E52D79ADC81}"/>
              </a:ext>
            </a:extLst>
          </p:cNvPr>
          <p:cNvSpPr/>
          <p:nvPr/>
        </p:nvSpPr>
        <p:spPr bwMode="auto">
          <a:xfrm>
            <a:off x="577771"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1 – Identity</a:t>
            </a:r>
          </a:p>
        </p:txBody>
      </p:sp>
      <p:sp>
        <p:nvSpPr>
          <p:cNvPr id="29" name="Rectangle 28">
            <a:extLst>
              <a:ext uri="{FF2B5EF4-FFF2-40B4-BE49-F238E27FC236}">
                <a16:creationId xmlns:a16="http://schemas.microsoft.com/office/drawing/2014/main" id="{E4B0EF24-D6D1-4307-9324-6268D4E1F4C3}"/>
              </a:ext>
            </a:extLst>
          </p:cNvPr>
          <p:cNvSpPr/>
          <p:nvPr/>
        </p:nvSpPr>
        <p:spPr bwMode="auto">
          <a:xfrm>
            <a:off x="577771"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4" name="Rectangle 3">
            <a:extLst>
              <a:ext uri="{FF2B5EF4-FFF2-40B4-BE49-F238E27FC236}">
                <a16:creationId xmlns:a16="http://schemas.microsoft.com/office/drawing/2014/main" id="{C4FA4748-5347-476E-B2EB-16DB0252FBD5}"/>
              </a:ext>
            </a:extLst>
          </p:cNvPr>
          <p:cNvSpPr/>
          <p:nvPr/>
        </p:nvSpPr>
        <p:spPr bwMode="auto">
          <a:xfrm>
            <a:off x="577771"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2 – Governance and Compliance</a:t>
            </a:r>
          </a:p>
        </p:txBody>
      </p:sp>
      <p:sp>
        <p:nvSpPr>
          <p:cNvPr id="6" name="Rectangle 5">
            <a:extLst>
              <a:ext uri="{FF2B5EF4-FFF2-40B4-BE49-F238E27FC236}">
                <a16:creationId xmlns:a16="http://schemas.microsoft.com/office/drawing/2014/main" id="{B102D359-4A28-492E-A2AF-A45D61C4C9FC}"/>
              </a:ext>
            </a:extLst>
          </p:cNvPr>
          <p:cNvSpPr/>
          <p:nvPr/>
        </p:nvSpPr>
        <p:spPr bwMode="auto">
          <a:xfrm>
            <a:off x="577771" y="5185308"/>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3 – Azure Administration</a:t>
            </a:r>
          </a:p>
        </p:txBody>
      </p:sp>
      <p:sp>
        <p:nvSpPr>
          <p:cNvPr id="55" name="TextBox 54">
            <a:extLst>
              <a:ext uri="{FF2B5EF4-FFF2-40B4-BE49-F238E27FC236}">
                <a16:creationId xmlns:a16="http://schemas.microsoft.com/office/drawing/2014/main" id="{0C3382B9-A022-4CB4-9793-5505A046F631}"/>
              </a:ext>
            </a:extLst>
          </p:cNvPr>
          <p:cNvSpPr txBox="1"/>
          <p:nvPr/>
        </p:nvSpPr>
        <p:spPr>
          <a:xfrm>
            <a:off x="4420224" y="2296795"/>
            <a:ext cx="659468" cy="277265"/>
          </a:xfrm>
          <a:prstGeom prst="rect">
            <a:avLst/>
          </a:prstGeom>
          <a:noFill/>
          <a:ln>
            <a:noFill/>
          </a:ln>
        </p:spPr>
        <p:txBody>
          <a:bodyPr wrap="none" lIns="0" tIns="0" rIns="0" bIns="0">
            <a:noAutofit/>
          </a:bodyPr>
          <a:lstStyle/>
          <a:p>
            <a:r>
              <a:rPr lang="en-US">
                <a:latin typeface="+mj-lt"/>
                <a:ea typeface="Segoe UI" pitchFamily="34" charset="0"/>
                <a:cs typeface="Segoe UI" pitchFamily="34" charset="0"/>
              </a:rPr>
              <a:t>Day 2 </a:t>
            </a:r>
            <a:endParaRPr lang="en-US">
              <a:latin typeface="+mj-lt"/>
            </a:endParaRPr>
          </a:p>
        </p:txBody>
      </p:sp>
      <p:sp>
        <p:nvSpPr>
          <p:cNvPr id="47" name="Rectangle 46">
            <a:extLst>
              <a:ext uri="{FF2B5EF4-FFF2-40B4-BE49-F238E27FC236}">
                <a16:creationId xmlns:a16="http://schemas.microsoft.com/office/drawing/2014/main" id="{52AC8ED7-BFC8-4CD7-88EA-5714BEE26DD3}"/>
              </a:ext>
              <a:ext uri="{C183D7F6-B498-43B3-948B-1728B52AA6E4}">
                <adec:decorative xmlns:adec="http://schemas.microsoft.com/office/drawing/2017/decorative" val="1"/>
              </a:ext>
            </a:extLst>
          </p:cNvPr>
          <p:cNvSpPr/>
          <p:nvPr/>
        </p:nvSpPr>
        <p:spPr bwMode="auto">
          <a:xfrm>
            <a:off x="3363600" y="2717800"/>
            <a:ext cx="2772716" cy="3388100"/>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8" name="Rectangle 7">
            <a:extLst>
              <a:ext uri="{FF2B5EF4-FFF2-40B4-BE49-F238E27FC236}">
                <a16:creationId xmlns:a16="http://schemas.microsoft.com/office/drawing/2014/main" id="{3AC0B99E-AC60-4ADE-A0DD-2D519549D257}"/>
              </a:ext>
            </a:extLst>
          </p:cNvPr>
          <p:cNvSpPr/>
          <p:nvPr/>
        </p:nvSpPr>
        <p:spPr bwMode="auto">
          <a:xfrm>
            <a:off x="3514332"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4 – Virtual Networking</a:t>
            </a:r>
          </a:p>
        </p:txBody>
      </p:sp>
      <p:sp>
        <p:nvSpPr>
          <p:cNvPr id="61" name="Rectangle 60">
            <a:extLst>
              <a:ext uri="{FF2B5EF4-FFF2-40B4-BE49-F238E27FC236}">
                <a16:creationId xmlns:a16="http://schemas.microsoft.com/office/drawing/2014/main" id="{99BD85A5-8C48-4652-B162-108EB47614D9}"/>
              </a:ext>
            </a:extLst>
          </p:cNvPr>
          <p:cNvSpPr/>
          <p:nvPr/>
        </p:nvSpPr>
        <p:spPr bwMode="auto">
          <a:xfrm>
            <a:off x="3514332"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10" name="Rectangle 9">
            <a:extLst>
              <a:ext uri="{FF2B5EF4-FFF2-40B4-BE49-F238E27FC236}">
                <a16:creationId xmlns:a16="http://schemas.microsoft.com/office/drawing/2014/main" id="{B55D23FA-AB86-4A74-9822-F53C49C88752}"/>
              </a:ext>
            </a:extLst>
          </p:cNvPr>
          <p:cNvSpPr/>
          <p:nvPr/>
        </p:nvSpPr>
        <p:spPr bwMode="auto">
          <a:xfrm>
            <a:off x="3514332"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5 – Intersite Connectivity</a:t>
            </a:r>
          </a:p>
        </p:txBody>
      </p:sp>
      <p:sp>
        <p:nvSpPr>
          <p:cNvPr id="12" name="Rectangle 11">
            <a:extLst>
              <a:ext uri="{FF2B5EF4-FFF2-40B4-BE49-F238E27FC236}">
                <a16:creationId xmlns:a16="http://schemas.microsoft.com/office/drawing/2014/main" id="{1F93CF59-41DA-407B-83FC-C44EE863036C}"/>
              </a:ext>
            </a:extLst>
          </p:cNvPr>
          <p:cNvSpPr/>
          <p:nvPr/>
        </p:nvSpPr>
        <p:spPr bwMode="auto">
          <a:xfrm>
            <a:off x="3514332" y="5185308"/>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6 – Network Traffic Management</a:t>
            </a:r>
          </a:p>
        </p:txBody>
      </p:sp>
      <p:sp>
        <p:nvSpPr>
          <p:cNvPr id="57" name="TextBox 56">
            <a:extLst>
              <a:ext uri="{FF2B5EF4-FFF2-40B4-BE49-F238E27FC236}">
                <a16:creationId xmlns:a16="http://schemas.microsoft.com/office/drawing/2014/main" id="{E6D3B166-3EC0-470E-8181-2075044FBDF4}"/>
              </a:ext>
            </a:extLst>
          </p:cNvPr>
          <p:cNvSpPr txBox="1"/>
          <p:nvPr/>
        </p:nvSpPr>
        <p:spPr>
          <a:xfrm>
            <a:off x="7356786" y="2306223"/>
            <a:ext cx="659468" cy="277265"/>
          </a:xfrm>
          <a:prstGeom prst="rect">
            <a:avLst/>
          </a:prstGeom>
          <a:noFill/>
          <a:ln>
            <a:noFill/>
          </a:ln>
        </p:spPr>
        <p:txBody>
          <a:bodyPr wrap="none" lIns="0" tIns="0" rIns="0" bIns="0">
            <a:noAutofit/>
          </a:bodyPr>
          <a:lstStyle/>
          <a:p>
            <a:r>
              <a:rPr lang="en-US">
                <a:latin typeface="+mj-lt"/>
                <a:ea typeface="Segoe UI" pitchFamily="34" charset="0"/>
                <a:cs typeface="Segoe UI" pitchFamily="34" charset="0"/>
              </a:rPr>
              <a:t>Day 3 </a:t>
            </a:r>
            <a:endParaRPr lang="en-US">
              <a:latin typeface="+mj-lt"/>
            </a:endParaRPr>
          </a:p>
        </p:txBody>
      </p:sp>
      <p:sp>
        <p:nvSpPr>
          <p:cNvPr id="49" name="Rectangle 48">
            <a:extLst>
              <a:ext uri="{FF2B5EF4-FFF2-40B4-BE49-F238E27FC236}">
                <a16:creationId xmlns:a16="http://schemas.microsoft.com/office/drawing/2014/main" id="{5AFD53F0-2EED-4801-B13E-FEEDB2789EE7}"/>
              </a:ext>
              <a:ext uri="{C183D7F6-B498-43B3-948B-1728B52AA6E4}">
                <adec:decorative xmlns:adec="http://schemas.microsoft.com/office/drawing/2017/decorative" val="1"/>
              </a:ext>
            </a:extLst>
          </p:cNvPr>
          <p:cNvSpPr/>
          <p:nvPr/>
        </p:nvSpPr>
        <p:spPr bwMode="auto">
          <a:xfrm>
            <a:off x="6300161" y="2717800"/>
            <a:ext cx="2772716" cy="3388100"/>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14" name="Rectangle 13">
            <a:extLst>
              <a:ext uri="{FF2B5EF4-FFF2-40B4-BE49-F238E27FC236}">
                <a16:creationId xmlns:a16="http://schemas.microsoft.com/office/drawing/2014/main" id="{7AF6A21F-01A4-4C35-ACCC-137B31FEDD22}"/>
              </a:ext>
            </a:extLst>
          </p:cNvPr>
          <p:cNvSpPr/>
          <p:nvPr/>
        </p:nvSpPr>
        <p:spPr bwMode="auto">
          <a:xfrm>
            <a:off x="6479662"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7 – Azure Storage</a:t>
            </a:r>
          </a:p>
        </p:txBody>
      </p:sp>
      <p:sp>
        <p:nvSpPr>
          <p:cNvPr id="63" name="Rectangle 62">
            <a:extLst>
              <a:ext uri="{FF2B5EF4-FFF2-40B4-BE49-F238E27FC236}">
                <a16:creationId xmlns:a16="http://schemas.microsoft.com/office/drawing/2014/main" id="{83066B4B-FB80-4AD8-8BFE-4548BE188A7F}"/>
              </a:ext>
            </a:extLst>
          </p:cNvPr>
          <p:cNvSpPr/>
          <p:nvPr/>
        </p:nvSpPr>
        <p:spPr bwMode="auto">
          <a:xfrm>
            <a:off x="6479662"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16" name="Rectangle 15">
            <a:extLst>
              <a:ext uri="{FF2B5EF4-FFF2-40B4-BE49-F238E27FC236}">
                <a16:creationId xmlns:a16="http://schemas.microsoft.com/office/drawing/2014/main" id="{DAE5E580-7ED2-485B-A61E-053CCA2A587C}"/>
              </a:ext>
            </a:extLst>
          </p:cNvPr>
          <p:cNvSpPr/>
          <p:nvPr/>
        </p:nvSpPr>
        <p:spPr bwMode="auto">
          <a:xfrm>
            <a:off x="6479662"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8 – Azure Virtual Machines</a:t>
            </a:r>
          </a:p>
        </p:txBody>
      </p:sp>
      <p:sp>
        <p:nvSpPr>
          <p:cNvPr id="5" name="Rectangle 4">
            <a:extLst>
              <a:ext uri="{FF2B5EF4-FFF2-40B4-BE49-F238E27FC236}">
                <a16:creationId xmlns:a16="http://schemas.microsoft.com/office/drawing/2014/main" id="{E50BEB77-6CBC-443F-B246-854F6B9DA504}"/>
              </a:ext>
            </a:extLst>
          </p:cNvPr>
          <p:cNvSpPr/>
          <p:nvPr/>
        </p:nvSpPr>
        <p:spPr bwMode="auto">
          <a:xfrm>
            <a:off x="6479662" y="5185306"/>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9 – App Service</a:t>
            </a:r>
          </a:p>
        </p:txBody>
      </p:sp>
      <p:sp>
        <p:nvSpPr>
          <p:cNvPr id="59" name="TextBox 58">
            <a:extLst>
              <a:ext uri="{FF2B5EF4-FFF2-40B4-BE49-F238E27FC236}">
                <a16:creationId xmlns:a16="http://schemas.microsoft.com/office/drawing/2014/main" id="{B647C72F-FCA7-4C41-A690-D697540E1143}"/>
              </a:ext>
            </a:extLst>
          </p:cNvPr>
          <p:cNvSpPr txBox="1"/>
          <p:nvPr/>
        </p:nvSpPr>
        <p:spPr>
          <a:xfrm>
            <a:off x="10198661" y="2294815"/>
            <a:ext cx="664280" cy="277265"/>
          </a:xfrm>
          <a:prstGeom prst="rect">
            <a:avLst/>
          </a:prstGeom>
          <a:noFill/>
          <a:ln>
            <a:noFill/>
          </a:ln>
        </p:spPr>
        <p:txBody>
          <a:bodyPr wrap="none" lIns="0" tIns="0" rIns="0" bIns="0">
            <a:noAutofit/>
          </a:bodyPr>
          <a:lstStyle/>
          <a:p>
            <a:r>
              <a:rPr lang="en-US" dirty="0">
                <a:latin typeface="+mj-lt"/>
                <a:ea typeface="Segoe UI" pitchFamily="34" charset="0"/>
                <a:cs typeface="Segoe UI" pitchFamily="34" charset="0"/>
              </a:rPr>
              <a:t>Day 4 </a:t>
            </a:r>
            <a:endParaRPr lang="en-US" dirty="0">
              <a:latin typeface="+mj-lt"/>
            </a:endParaRPr>
          </a:p>
        </p:txBody>
      </p:sp>
      <p:sp>
        <p:nvSpPr>
          <p:cNvPr id="51" name="Rectangle 50">
            <a:extLst>
              <a:ext uri="{FF2B5EF4-FFF2-40B4-BE49-F238E27FC236}">
                <a16:creationId xmlns:a16="http://schemas.microsoft.com/office/drawing/2014/main" id="{FC076A0C-3678-4CFB-9441-C0889DEF9330}"/>
              </a:ext>
              <a:ext uri="{C183D7F6-B498-43B3-948B-1728B52AA6E4}">
                <adec:decorative xmlns:adec="http://schemas.microsoft.com/office/drawing/2017/decorative" val="1"/>
              </a:ext>
            </a:extLst>
          </p:cNvPr>
          <p:cNvSpPr/>
          <p:nvPr/>
        </p:nvSpPr>
        <p:spPr bwMode="auto">
          <a:xfrm>
            <a:off x="9236722" y="2717798"/>
            <a:ext cx="2772716" cy="3388101"/>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FEF1C563-65BC-4411-953B-DAF1875AAC8B}"/>
              </a:ext>
            </a:extLst>
          </p:cNvPr>
          <p:cNvSpPr/>
          <p:nvPr/>
        </p:nvSpPr>
        <p:spPr bwMode="auto">
          <a:xfrm>
            <a:off x="9387454"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9 – Containers, AKS</a:t>
            </a:r>
          </a:p>
        </p:txBody>
      </p:sp>
      <p:sp>
        <p:nvSpPr>
          <p:cNvPr id="65" name="Rectangle 64">
            <a:extLst>
              <a:ext uri="{FF2B5EF4-FFF2-40B4-BE49-F238E27FC236}">
                <a16:creationId xmlns:a16="http://schemas.microsoft.com/office/drawing/2014/main" id="{17D49470-2204-4469-B7F6-3D2801D34C0F}"/>
              </a:ext>
            </a:extLst>
          </p:cNvPr>
          <p:cNvSpPr/>
          <p:nvPr/>
        </p:nvSpPr>
        <p:spPr bwMode="auto">
          <a:xfrm>
            <a:off x="9387454"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43" name="Rectangle 42">
            <a:extLst>
              <a:ext uri="{FF2B5EF4-FFF2-40B4-BE49-F238E27FC236}">
                <a16:creationId xmlns:a16="http://schemas.microsoft.com/office/drawing/2014/main" id="{0E12251C-50A4-4E2A-8D0D-3B45DB44AC59}"/>
              </a:ext>
            </a:extLst>
          </p:cNvPr>
          <p:cNvSpPr/>
          <p:nvPr/>
        </p:nvSpPr>
        <p:spPr bwMode="auto">
          <a:xfrm>
            <a:off x="9387454"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10 – Data Protection</a:t>
            </a:r>
          </a:p>
        </p:txBody>
      </p:sp>
      <p:sp>
        <p:nvSpPr>
          <p:cNvPr id="22" name="Rectangle 21">
            <a:extLst>
              <a:ext uri="{FF2B5EF4-FFF2-40B4-BE49-F238E27FC236}">
                <a16:creationId xmlns:a16="http://schemas.microsoft.com/office/drawing/2014/main" id="{CE01DD8D-5AA9-42F8-BD3D-489C50946AA3}"/>
              </a:ext>
            </a:extLst>
          </p:cNvPr>
          <p:cNvSpPr/>
          <p:nvPr/>
        </p:nvSpPr>
        <p:spPr bwMode="auto">
          <a:xfrm>
            <a:off x="9387454" y="5185308"/>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a:solidFill>
                  <a:schemeClr val="bg1"/>
                </a:solidFill>
                <a:ea typeface="Segoe UI" pitchFamily="34" charset="0"/>
                <a:cs typeface="Segoe UI" pitchFamily="34" charset="0"/>
              </a:rPr>
              <a:t>11 – Monitoring</a:t>
            </a:r>
          </a:p>
        </p:txBody>
      </p:sp>
    </p:spTree>
    <p:extLst>
      <p:ext uri="{BB962C8B-B14F-4D97-AF65-F5344CB8AC3E}">
        <p14:creationId xmlns:p14="http://schemas.microsoft.com/office/powerpoint/2010/main" val="321035254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D72E36-A855-44E9-9231-67CF285354DB}"/>
              </a:ext>
            </a:extLst>
          </p:cNvPr>
          <p:cNvSpPr>
            <a:spLocks noGrp="1"/>
          </p:cNvSpPr>
          <p:nvPr>
            <p:ph type="title"/>
          </p:nvPr>
        </p:nvSpPr>
        <p:spPr/>
        <p:txBody>
          <a:bodyPr/>
          <a:lstStyle/>
          <a:p>
            <a:r>
              <a:rPr lang="en-US" dirty="0"/>
              <a:t>Microsoft Certifications </a:t>
            </a:r>
            <a:r>
              <a:rPr lang="en-US" dirty="0">
                <a:solidFill>
                  <a:srgbClr val="C00000"/>
                </a:solidFill>
              </a:rPr>
              <a:t>(optional)</a:t>
            </a:r>
          </a:p>
        </p:txBody>
      </p:sp>
      <p:sp>
        <p:nvSpPr>
          <p:cNvPr id="25" name="Text Placeholder 3">
            <a:extLst>
              <a:ext uri="{FF2B5EF4-FFF2-40B4-BE49-F238E27FC236}">
                <a16:creationId xmlns:a16="http://schemas.microsoft.com/office/drawing/2014/main" id="{9B3A1C4F-ED80-4D99-8864-4A7B389C8598}"/>
              </a:ext>
            </a:extLst>
          </p:cNvPr>
          <p:cNvSpPr txBox="1">
            <a:spLocks/>
          </p:cNvSpPr>
          <p:nvPr/>
        </p:nvSpPr>
        <p:spPr>
          <a:xfrm>
            <a:off x="0" y="1192212"/>
            <a:ext cx="12436475" cy="914400"/>
          </a:xfrm>
          <a:prstGeom prst="rect">
            <a:avLst/>
          </a:prstGeom>
          <a:solidFill>
            <a:srgbClr val="243A5E"/>
          </a:solidFill>
        </p:spPr>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a:r>
              <a:rPr lang="en-US" sz="2000" spc="0">
                <a:solidFill>
                  <a:schemeClr val="bg1"/>
                </a:solidFill>
                <a:latin typeface="+mn-lt"/>
              </a:rPr>
              <a:t>Certifications give you a professional edge by providing globally recognized industry endorsed evidence of skills mastery, demonstrating your abilities and willingness to embrace new technologies</a:t>
            </a:r>
          </a:p>
        </p:txBody>
      </p:sp>
      <p:pic>
        <p:nvPicPr>
          <p:cNvPr id="7" name="Picture 6" descr="Azure Fundamentals badge">
            <a:extLst>
              <a:ext uri="{FF2B5EF4-FFF2-40B4-BE49-F238E27FC236}">
                <a16:creationId xmlns:a16="http://schemas.microsoft.com/office/drawing/2014/main" id="{BDC6FF16-980E-4E20-BD05-138A5E7E58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479" y="2772046"/>
            <a:ext cx="873252" cy="871728"/>
          </a:xfrm>
          <a:prstGeom prst="rect">
            <a:avLst/>
          </a:prstGeom>
        </p:spPr>
      </p:pic>
      <p:sp>
        <p:nvSpPr>
          <p:cNvPr id="28" name="Rectangle 27">
            <a:extLst>
              <a:ext uri="{FF2B5EF4-FFF2-40B4-BE49-F238E27FC236}">
                <a16:creationId xmlns:a16="http://schemas.microsoft.com/office/drawing/2014/main" id="{6ACE96FD-21F9-46DE-9A48-E0A651AF6E90}"/>
              </a:ext>
            </a:extLst>
          </p:cNvPr>
          <p:cNvSpPr/>
          <p:nvPr/>
        </p:nvSpPr>
        <p:spPr>
          <a:xfrm>
            <a:off x="427038" y="3698080"/>
            <a:ext cx="3140609" cy="824075"/>
          </a:xfrm>
          <a:prstGeom prst="rect">
            <a:avLst/>
          </a:prstGeom>
        </p:spPr>
        <p:txBody>
          <a:bodyPr wrap="square" lIns="0" tIns="0" rIns="0" bIns="0" anchor="ctr">
            <a:noAutofit/>
          </a:bodyPr>
          <a:lstStyle/>
          <a:p>
            <a:r>
              <a:rPr lang="pt-BR" sz="2000">
                <a:latin typeface="+mj-lt"/>
              </a:rPr>
              <a:t>Exam AZ-900: Microsoft Azure </a:t>
            </a:r>
            <a:r>
              <a:rPr lang="pt-BR" sz="2000">
                <a:solidFill>
                  <a:schemeClr val="tx2"/>
                </a:solidFill>
                <a:latin typeface="+mj-lt"/>
              </a:rPr>
              <a:t>Fundamentals</a:t>
            </a:r>
            <a:endParaRPr lang="en-US" sz="2000">
              <a:solidFill>
                <a:schemeClr val="tx2"/>
              </a:solidFill>
              <a:latin typeface="+mj-lt"/>
            </a:endParaRPr>
          </a:p>
        </p:txBody>
      </p:sp>
      <p:sp>
        <p:nvSpPr>
          <p:cNvPr id="27" name="Rectangle 26">
            <a:extLst>
              <a:ext uri="{FF2B5EF4-FFF2-40B4-BE49-F238E27FC236}">
                <a16:creationId xmlns:a16="http://schemas.microsoft.com/office/drawing/2014/main" id="{90BE9F8E-5036-4CB9-A6E2-23B2F289C5AC}"/>
              </a:ext>
            </a:extLst>
          </p:cNvPr>
          <p:cNvSpPr/>
          <p:nvPr/>
        </p:nvSpPr>
        <p:spPr>
          <a:xfrm>
            <a:off x="427038" y="4522153"/>
            <a:ext cx="3140609" cy="1451610"/>
          </a:xfrm>
          <a:prstGeom prst="rect">
            <a:avLst/>
          </a:prstGeom>
        </p:spPr>
        <p:txBody>
          <a:bodyPr wrap="square" lIns="0" tIns="0" rIns="0" bIns="0">
            <a:noAutofit/>
          </a:bodyPr>
          <a:lstStyle/>
          <a:p>
            <a:r>
              <a:rPr lang="en-US"/>
              <a:t>Designed for candidates looking to demonstrate foundational level knowledge of cloud services and how those services are provided</a:t>
            </a:r>
          </a:p>
        </p:txBody>
      </p:sp>
      <p:sp>
        <p:nvSpPr>
          <p:cNvPr id="43" name="arrow_15" descr="Arrow pointing right">
            <a:extLst>
              <a:ext uri="{FF2B5EF4-FFF2-40B4-BE49-F238E27FC236}">
                <a16:creationId xmlns:a16="http://schemas.microsoft.com/office/drawing/2014/main" id="{2C48E4AE-231E-491F-A5CB-6DAF220151F2}"/>
              </a:ext>
            </a:extLst>
          </p:cNvPr>
          <p:cNvSpPr>
            <a:spLocks noChangeAspect="1" noEditPoints="1"/>
          </p:cNvSpPr>
          <p:nvPr/>
        </p:nvSpPr>
        <p:spPr bwMode="auto">
          <a:xfrm>
            <a:off x="3740360" y="3927235"/>
            <a:ext cx="367430" cy="36576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pic>
        <p:nvPicPr>
          <p:cNvPr id="8" name="Picture 7" descr="Azure Administrator Associate badge ">
            <a:extLst>
              <a:ext uri="{FF2B5EF4-FFF2-40B4-BE49-F238E27FC236}">
                <a16:creationId xmlns:a16="http://schemas.microsoft.com/office/drawing/2014/main" id="{76EA0364-30C5-43A7-9D79-DB11A64AA8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5662" y="2772046"/>
            <a:ext cx="873252" cy="871728"/>
          </a:xfrm>
          <a:prstGeom prst="rect">
            <a:avLst/>
          </a:prstGeom>
        </p:spPr>
      </p:pic>
      <p:sp>
        <p:nvSpPr>
          <p:cNvPr id="46" name="Rectangle 45">
            <a:extLst>
              <a:ext uri="{FF2B5EF4-FFF2-40B4-BE49-F238E27FC236}">
                <a16:creationId xmlns:a16="http://schemas.microsoft.com/office/drawing/2014/main" id="{B45E7F53-E297-4518-A96A-AFEC1000A803}"/>
              </a:ext>
            </a:extLst>
          </p:cNvPr>
          <p:cNvSpPr/>
          <p:nvPr/>
        </p:nvSpPr>
        <p:spPr>
          <a:xfrm>
            <a:off x="4647934" y="3698078"/>
            <a:ext cx="3140609" cy="824075"/>
          </a:xfrm>
          <a:prstGeom prst="rect">
            <a:avLst/>
          </a:prstGeom>
        </p:spPr>
        <p:txBody>
          <a:bodyPr wrap="square" lIns="0" tIns="0" rIns="0" bIns="0" anchor="ctr">
            <a:noAutofit/>
          </a:bodyPr>
          <a:lstStyle/>
          <a:p>
            <a:r>
              <a:rPr lang="en-US" sz="2000">
                <a:latin typeface="+mj-lt"/>
              </a:rPr>
              <a:t>Microsoft Certified: Azure Administrator </a:t>
            </a:r>
            <a:r>
              <a:rPr lang="en-US" sz="2000">
                <a:solidFill>
                  <a:schemeClr val="tx2"/>
                </a:solidFill>
                <a:latin typeface="+mj-lt"/>
              </a:rPr>
              <a:t>Associate</a:t>
            </a:r>
          </a:p>
        </p:txBody>
      </p:sp>
      <p:sp>
        <p:nvSpPr>
          <p:cNvPr id="45" name="Rectangle 44">
            <a:extLst>
              <a:ext uri="{FF2B5EF4-FFF2-40B4-BE49-F238E27FC236}">
                <a16:creationId xmlns:a16="http://schemas.microsoft.com/office/drawing/2014/main" id="{5BA384C6-50FC-45A3-8931-D6A4BD2C1578}"/>
              </a:ext>
            </a:extLst>
          </p:cNvPr>
          <p:cNvSpPr/>
          <p:nvPr/>
        </p:nvSpPr>
        <p:spPr>
          <a:xfrm>
            <a:off x="4647934" y="4522153"/>
            <a:ext cx="3140609" cy="1451610"/>
          </a:xfrm>
          <a:prstGeom prst="rect">
            <a:avLst/>
          </a:prstGeom>
        </p:spPr>
        <p:txBody>
          <a:bodyPr wrap="square" lIns="0" tIns="0" rIns="0" bIns="0">
            <a:noAutofit/>
          </a:bodyPr>
          <a:lstStyle/>
          <a:p>
            <a:r>
              <a:rPr lang="en-US"/>
              <a:t>Designed for Azure Administrators who implement, monitor, and maintain compute, storage, network, and security</a:t>
            </a:r>
          </a:p>
        </p:txBody>
      </p:sp>
      <p:sp>
        <p:nvSpPr>
          <p:cNvPr id="47" name="arrow_15" descr="Arrow pointing right">
            <a:extLst>
              <a:ext uri="{FF2B5EF4-FFF2-40B4-BE49-F238E27FC236}">
                <a16:creationId xmlns:a16="http://schemas.microsoft.com/office/drawing/2014/main" id="{5AEACCE0-BC74-4AD8-ABF2-312D6B86E670}"/>
              </a:ext>
            </a:extLst>
          </p:cNvPr>
          <p:cNvSpPr>
            <a:spLocks noChangeAspect="1" noEditPoints="1"/>
          </p:cNvSpPr>
          <p:nvPr/>
        </p:nvSpPr>
        <p:spPr bwMode="auto">
          <a:xfrm>
            <a:off x="8144971" y="3927235"/>
            <a:ext cx="367430" cy="36576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pic>
        <p:nvPicPr>
          <p:cNvPr id="9" name="Picture 8" descr="Azure Architect Expert badge">
            <a:extLst>
              <a:ext uri="{FF2B5EF4-FFF2-40B4-BE49-F238E27FC236}">
                <a16:creationId xmlns:a16="http://schemas.microsoft.com/office/drawing/2014/main" id="{96306D17-C37C-48E7-9E8B-1348F17149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5237" y="2772046"/>
            <a:ext cx="873252" cy="871728"/>
          </a:xfrm>
          <a:prstGeom prst="rect">
            <a:avLst/>
          </a:prstGeom>
        </p:spPr>
      </p:pic>
      <p:sp>
        <p:nvSpPr>
          <p:cNvPr id="49" name="Rectangle 48" descr="Microsoft Certified: Azure Solutions Architect Expert&#10;">
            <a:extLst>
              <a:ext uri="{FF2B5EF4-FFF2-40B4-BE49-F238E27FC236}">
                <a16:creationId xmlns:a16="http://schemas.microsoft.com/office/drawing/2014/main" id="{73983C21-C006-4FF3-A573-3FCEF025AC61}"/>
              </a:ext>
            </a:extLst>
          </p:cNvPr>
          <p:cNvSpPr/>
          <p:nvPr/>
        </p:nvSpPr>
        <p:spPr>
          <a:xfrm>
            <a:off x="8868829" y="3698080"/>
            <a:ext cx="3140609" cy="824075"/>
          </a:xfrm>
          <a:prstGeom prst="rect">
            <a:avLst/>
          </a:prstGeom>
        </p:spPr>
        <p:txBody>
          <a:bodyPr wrap="square" lIns="0" tIns="0" rIns="0" bIns="0" anchor="ctr">
            <a:noAutofit/>
          </a:bodyPr>
          <a:lstStyle/>
          <a:p>
            <a:r>
              <a:rPr lang="en-US" sz="2000">
                <a:latin typeface="+mj-lt"/>
              </a:rPr>
              <a:t>Microsoft Certified: Azure Solutions Architect </a:t>
            </a:r>
            <a:r>
              <a:rPr lang="en-US" sz="2000">
                <a:solidFill>
                  <a:schemeClr val="tx2"/>
                </a:solidFill>
                <a:latin typeface="+mj-lt"/>
              </a:rPr>
              <a:t>Expert</a:t>
            </a:r>
          </a:p>
        </p:txBody>
      </p:sp>
      <p:sp>
        <p:nvSpPr>
          <p:cNvPr id="50" name="Rectangle 49">
            <a:extLst>
              <a:ext uri="{FF2B5EF4-FFF2-40B4-BE49-F238E27FC236}">
                <a16:creationId xmlns:a16="http://schemas.microsoft.com/office/drawing/2014/main" id="{9F9671E6-D149-4B6E-82A4-7FDE984847A2}"/>
              </a:ext>
            </a:extLst>
          </p:cNvPr>
          <p:cNvSpPr/>
          <p:nvPr/>
        </p:nvSpPr>
        <p:spPr>
          <a:xfrm>
            <a:off x="8868829" y="4522153"/>
            <a:ext cx="3140609" cy="1451610"/>
          </a:xfrm>
          <a:prstGeom prst="rect">
            <a:avLst/>
          </a:prstGeom>
        </p:spPr>
        <p:txBody>
          <a:bodyPr wrap="square" lIns="0" tIns="0" rIns="0" bIns="0">
            <a:noAutofit/>
          </a:bodyPr>
          <a:lstStyle/>
          <a:p>
            <a:r>
              <a:rPr lang="en-US"/>
              <a:t>Designed for Azure Solutions Architects who create solutions for compute, network, storage, and security</a:t>
            </a:r>
          </a:p>
        </p:txBody>
      </p:sp>
    </p:spTree>
    <p:extLst>
      <p:ext uri="{BB962C8B-B14F-4D97-AF65-F5344CB8AC3E}">
        <p14:creationId xmlns:p14="http://schemas.microsoft.com/office/powerpoint/2010/main" val="179451585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2835D-35B0-41C7-876E-D14281CC1CC6}"/>
              </a:ext>
            </a:extLst>
          </p:cNvPr>
          <p:cNvSpPr>
            <a:spLocks noGrp="1"/>
          </p:cNvSpPr>
          <p:nvPr>
            <p:ph type="title"/>
          </p:nvPr>
        </p:nvSpPr>
        <p:spPr/>
        <p:txBody>
          <a:bodyPr/>
          <a:lstStyle/>
          <a:p>
            <a:r>
              <a:rPr lang="en-US" dirty="0"/>
              <a:t>Hands-on Labs </a:t>
            </a:r>
            <a:r>
              <a:rPr lang="en-US" dirty="0">
                <a:solidFill>
                  <a:srgbClr val="C00000"/>
                </a:solidFill>
              </a:rPr>
              <a:t>(optional)</a:t>
            </a:r>
          </a:p>
        </p:txBody>
      </p:sp>
      <p:pic>
        <p:nvPicPr>
          <p:cNvPr id="72" name="Picture 71" descr="Icon of a security lock">
            <a:extLst>
              <a:ext uri="{FF2B5EF4-FFF2-40B4-BE49-F238E27FC236}">
                <a16:creationId xmlns:a16="http://schemas.microsoft.com/office/drawing/2014/main" id="{F8122FF1-9A6E-4141-A4BF-F3D43FB85F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571" y="1467530"/>
            <a:ext cx="792480" cy="790956"/>
          </a:xfrm>
          <a:prstGeom prst="rect">
            <a:avLst/>
          </a:prstGeom>
        </p:spPr>
      </p:pic>
      <p:sp>
        <p:nvSpPr>
          <p:cNvPr id="9" name="Rectangle 8">
            <a:extLst>
              <a:ext uri="{FF2B5EF4-FFF2-40B4-BE49-F238E27FC236}">
                <a16:creationId xmlns:a16="http://schemas.microsoft.com/office/drawing/2014/main" id="{C27CCAD6-BD5D-4784-9ADD-DB78B753C3BE}"/>
              </a:ext>
            </a:extLst>
          </p:cNvPr>
          <p:cNvSpPr/>
          <p:nvPr/>
        </p:nvSpPr>
        <p:spPr bwMode="auto">
          <a:xfrm>
            <a:off x="1498283" y="1417647"/>
            <a:ext cx="10500042"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You will use a Microsoft Learning Azure Pass to provide access to Microsoft Azure</a:t>
            </a:r>
          </a:p>
        </p:txBody>
      </p:sp>
      <p:cxnSp>
        <p:nvCxnSpPr>
          <p:cNvPr id="15" name="Straight Connector 14">
            <a:extLst>
              <a:ext uri="{FF2B5EF4-FFF2-40B4-BE49-F238E27FC236}">
                <a16:creationId xmlns:a16="http://schemas.microsoft.com/office/drawing/2014/main" id="{823AB78B-29FF-42E9-BF93-BF02F8EE2D60}"/>
              </a:ext>
              <a:ext uri="{C183D7F6-B498-43B3-948B-1728B52AA6E4}">
                <adec:decorative xmlns:adec="http://schemas.microsoft.com/office/drawing/2017/decorative" val="1"/>
              </a:ext>
            </a:extLst>
          </p:cNvPr>
          <p:cNvCxnSpPr>
            <a:cxnSpLocks/>
          </p:cNvCxnSpPr>
          <p:nvPr/>
        </p:nvCxnSpPr>
        <p:spPr>
          <a:xfrm>
            <a:off x="1498283" y="2375813"/>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1" name="Picture 70" descr="Icon of dollar sign inside circle">
            <a:extLst>
              <a:ext uri="{FF2B5EF4-FFF2-40B4-BE49-F238E27FC236}">
                <a16:creationId xmlns:a16="http://schemas.microsoft.com/office/drawing/2014/main" id="{B325A6DA-8ED2-484F-8A30-A4838A7BDC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571" y="2472169"/>
            <a:ext cx="792480" cy="790956"/>
          </a:xfrm>
          <a:prstGeom prst="rect">
            <a:avLst/>
          </a:prstGeom>
        </p:spPr>
      </p:pic>
      <p:sp>
        <p:nvSpPr>
          <p:cNvPr id="10" name="Rectangle 9">
            <a:extLst>
              <a:ext uri="{FF2B5EF4-FFF2-40B4-BE49-F238E27FC236}">
                <a16:creationId xmlns:a16="http://schemas.microsoft.com/office/drawing/2014/main" id="{6CE54E97-FBDB-4EA8-BC1F-C332D12BFB6D}"/>
              </a:ext>
            </a:extLst>
          </p:cNvPr>
          <p:cNvSpPr/>
          <p:nvPr/>
        </p:nvSpPr>
        <p:spPr bwMode="auto">
          <a:xfrm>
            <a:off x="1498283" y="2419579"/>
            <a:ext cx="10500042"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Check the dollar balance of you Azure Pass within Microsoft Azure once you have set up your subscription</a:t>
            </a:r>
          </a:p>
        </p:txBody>
      </p:sp>
      <p:cxnSp>
        <p:nvCxnSpPr>
          <p:cNvPr id="20" name="Straight Connector 19">
            <a:extLst>
              <a:ext uri="{FF2B5EF4-FFF2-40B4-BE49-F238E27FC236}">
                <a16:creationId xmlns:a16="http://schemas.microsoft.com/office/drawing/2014/main" id="{4B250F98-98F3-4819-9B85-D2E225C35FBE}"/>
              </a:ext>
              <a:ext uri="{C183D7F6-B498-43B3-948B-1728B52AA6E4}">
                <adec:decorative xmlns:adec="http://schemas.microsoft.com/office/drawing/2017/decorative" val="1"/>
              </a:ext>
            </a:extLst>
          </p:cNvPr>
          <p:cNvCxnSpPr>
            <a:cxnSpLocks/>
          </p:cNvCxnSpPr>
          <p:nvPr/>
        </p:nvCxnSpPr>
        <p:spPr>
          <a:xfrm>
            <a:off x="1498283" y="3377745"/>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 name="Picture 69" descr="Icon of letter I inside circle">
            <a:extLst>
              <a:ext uri="{FF2B5EF4-FFF2-40B4-BE49-F238E27FC236}">
                <a16:creationId xmlns:a16="http://schemas.microsoft.com/office/drawing/2014/main" id="{5DF04029-5F2D-4B0B-805D-27B0EEFC0F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571" y="3483764"/>
            <a:ext cx="792480" cy="790956"/>
          </a:xfrm>
          <a:prstGeom prst="rect">
            <a:avLst/>
          </a:prstGeom>
        </p:spPr>
      </p:pic>
      <p:sp>
        <p:nvSpPr>
          <p:cNvPr id="13" name="Rectangle 12">
            <a:extLst>
              <a:ext uri="{FF2B5EF4-FFF2-40B4-BE49-F238E27FC236}">
                <a16:creationId xmlns:a16="http://schemas.microsoft.com/office/drawing/2014/main" id="{0D814D71-E629-4CFC-B3E6-069CE973D3F4}"/>
              </a:ext>
            </a:extLst>
          </p:cNvPr>
          <p:cNvSpPr/>
          <p:nvPr/>
        </p:nvSpPr>
        <p:spPr bwMode="auto">
          <a:xfrm>
            <a:off x="1498282" y="3421511"/>
            <a:ext cx="10554017"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Be aware of how much you are consuming and do not allow Microsoft Azure components to run overnight or for extended periods</a:t>
            </a:r>
          </a:p>
        </p:txBody>
      </p:sp>
      <p:cxnSp>
        <p:nvCxnSpPr>
          <p:cNvPr id="21" name="Straight Connector 20">
            <a:extLst>
              <a:ext uri="{FF2B5EF4-FFF2-40B4-BE49-F238E27FC236}">
                <a16:creationId xmlns:a16="http://schemas.microsoft.com/office/drawing/2014/main" id="{03C45F82-ECB3-48EE-8348-7C9FB8E128FC}"/>
              </a:ext>
              <a:ext uri="{C183D7F6-B498-43B3-948B-1728B52AA6E4}">
                <adec:decorative xmlns:adec="http://schemas.microsoft.com/office/drawing/2017/decorative" val="1"/>
              </a:ext>
            </a:extLst>
          </p:cNvPr>
          <p:cNvCxnSpPr>
            <a:cxnSpLocks/>
          </p:cNvCxnSpPr>
          <p:nvPr/>
        </p:nvCxnSpPr>
        <p:spPr>
          <a:xfrm>
            <a:off x="1498283" y="4379677"/>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9" name="Picture 68" descr="Icon of a lab flask">
            <a:extLst>
              <a:ext uri="{FF2B5EF4-FFF2-40B4-BE49-F238E27FC236}">
                <a16:creationId xmlns:a16="http://schemas.microsoft.com/office/drawing/2014/main" id="{AA4CD8DA-AB72-46FA-AA7C-22ABB7B780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2571" y="4481447"/>
            <a:ext cx="792480" cy="790956"/>
          </a:xfrm>
          <a:prstGeom prst="rect">
            <a:avLst/>
          </a:prstGeom>
        </p:spPr>
      </p:pic>
      <p:sp>
        <p:nvSpPr>
          <p:cNvPr id="11" name="Rectangle 10">
            <a:extLst>
              <a:ext uri="{FF2B5EF4-FFF2-40B4-BE49-F238E27FC236}">
                <a16:creationId xmlns:a16="http://schemas.microsoft.com/office/drawing/2014/main" id="{6B6FF3FF-B8EE-4CA6-8325-9BEC0D240FE3}"/>
              </a:ext>
            </a:extLst>
          </p:cNvPr>
          <p:cNvSpPr/>
          <p:nvPr/>
        </p:nvSpPr>
        <p:spPr bwMode="auto">
          <a:xfrm>
            <a:off x="1498283" y="4423443"/>
            <a:ext cx="10500042"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Lab instructions are in a GitHub repository. For this class use the </a:t>
            </a:r>
            <a:r>
              <a:rPr lang="en-US" sz="2000">
                <a:solidFill>
                  <a:srgbClr val="C00000"/>
                </a:solidFill>
              </a:rPr>
              <a:t>&lt;your region&gt; </a:t>
            </a:r>
            <a:r>
              <a:rPr lang="en-US" sz="2000">
                <a:solidFill>
                  <a:schemeClr val="tx1"/>
                </a:solidFill>
              </a:rPr>
              <a:t>location</a:t>
            </a:r>
          </a:p>
        </p:txBody>
      </p:sp>
      <p:cxnSp>
        <p:nvCxnSpPr>
          <p:cNvPr id="22" name="Straight Connector 21">
            <a:extLst>
              <a:ext uri="{FF2B5EF4-FFF2-40B4-BE49-F238E27FC236}">
                <a16:creationId xmlns:a16="http://schemas.microsoft.com/office/drawing/2014/main" id="{D898B631-3181-4B9E-9B9B-E86C7D5CEA86}"/>
              </a:ext>
              <a:ext uri="{C183D7F6-B498-43B3-948B-1728B52AA6E4}">
                <adec:decorative xmlns:adec="http://schemas.microsoft.com/office/drawing/2017/decorative" val="1"/>
              </a:ext>
            </a:extLst>
          </p:cNvPr>
          <p:cNvCxnSpPr>
            <a:cxnSpLocks/>
          </p:cNvCxnSpPr>
          <p:nvPr/>
        </p:nvCxnSpPr>
        <p:spPr>
          <a:xfrm>
            <a:off x="1498283" y="5381609"/>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9" name="Picture 38" descr="Icon of four square box arrange within square line">
            <a:extLst>
              <a:ext uri="{FF2B5EF4-FFF2-40B4-BE49-F238E27FC236}">
                <a16:creationId xmlns:a16="http://schemas.microsoft.com/office/drawing/2014/main" id="{96678EEB-111E-45D4-A970-615DCB6E890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571" y="5486082"/>
            <a:ext cx="792480" cy="790956"/>
          </a:xfrm>
          <a:prstGeom prst="rect">
            <a:avLst/>
          </a:prstGeom>
        </p:spPr>
      </p:pic>
      <p:sp>
        <p:nvSpPr>
          <p:cNvPr id="12" name="Rectangle 11">
            <a:extLst>
              <a:ext uri="{FF2B5EF4-FFF2-40B4-BE49-F238E27FC236}">
                <a16:creationId xmlns:a16="http://schemas.microsoft.com/office/drawing/2014/main" id="{4191457C-432E-4298-AEE3-F4B4378FED97}"/>
              </a:ext>
            </a:extLst>
          </p:cNvPr>
          <p:cNvSpPr/>
          <p:nvPr/>
        </p:nvSpPr>
        <p:spPr bwMode="auto">
          <a:xfrm>
            <a:off x="1498283" y="5425375"/>
            <a:ext cx="10500042" cy="914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Each lab creates a new resource group. To minimize costs, remove the resource group at the end of the lab</a:t>
            </a:r>
          </a:p>
        </p:txBody>
      </p:sp>
    </p:spTree>
    <p:extLst>
      <p:ext uri="{BB962C8B-B14F-4D97-AF65-F5344CB8AC3E}">
        <p14:creationId xmlns:p14="http://schemas.microsoft.com/office/powerpoint/2010/main" val="48119188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565F2-B5F1-4E3A-A3FE-38CCA7D92347}"/>
              </a:ext>
            </a:extLst>
          </p:cNvPr>
          <p:cNvSpPr>
            <a:spLocks noGrp="1"/>
          </p:cNvSpPr>
          <p:nvPr>
            <p:ph type="title"/>
          </p:nvPr>
        </p:nvSpPr>
        <p:spPr/>
        <p:txBody>
          <a:bodyPr/>
          <a:lstStyle/>
          <a:p>
            <a:r>
              <a:rPr lang="en-US" dirty="0"/>
              <a:t>Additional Resources </a:t>
            </a:r>
            <a:r>
              <a:rPr lang="en-US" dirty="0">
                <a:solidFill>
                  <a:srgbClr val="C00000"/>
                </a:solidFill>
              </a:rPr>
              <a:t>(optional)</a:t>
            </a:r>
          </a:p>
        </p:txBody>
      </p:sp>
      <p:pic>
        <p:nvPicPr>
          <p:cNvPr id="1797" name="Picture 1796" descr="Icon of a web page browser">
            <a:extLst>
              <a:ext uri="{FF2B5EF4-FFF2-40B4-BE49-F238E27FC236}">
                <a16:creationId xmlns:a16="http://schemas.microsoft.com/office/drawing/2014/main" id="{2F68659E-F5EC-48A2-B77F-6C7453BB1A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569" y="1297576"/>
            <a:ext cx="787908" cy="789432"/>
          </a:xfrm>
          <a:prstGeom prst="rect">
            <a:avLst/>
          </a:prstGeom>
        </p:spPr>
      </p:pic>
      <p:sp>
        <p:nvSpPr>
          <p:cNvPr id="7" name="Rectangle 6">
            <a:extLst>
              <a:ext uri="{FF2B5EF4-FFF2-40B4-BE49-F238E27FC236}">
                <a16:creationId xmlns:a16="http://schemas.microsoft.com/office/drawing/2014/main" id="{FAC2A725-E9F7-45A4-9C46-21A2597EACD5}"/>
              </a:ext>
            </a:extLst>
          </p:cNvPr>
          <p:cNvSpPr/>
          <p:nvPr/>
        </p:nvSpPr>
        <p:spPr bwMode="auto">
          <a:xfrm>
            <a:off x="1548161" y="1404925"/>
            <a:ext cx="3713798"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Microsoft Learn </a:t>
            </a:r>
          </a:p>
        </p:txBody>
      </p:sp>
      <p:cxnSp>
        <p:nvCxnSpPr>
          <p:cNvPr id="25" name="Straight Connector 24">
            <a:extLst>
              <a:ext uri="{FF2B5EF4-FFF2-40B4-BE49-F238E27FC236}">
                <a16:creationId xmlns:a16="http://schemas.microsoft.com/office/drawing/2014/main" id="{23C8696D-B7E4-487E-A483-3D357C9FBDB6}"/>
              </a:ext>
              <a:ext uri="{C183D7F6-B498-43B3-948B-1728B52AA6E4}">
                <adec:decorative xmlns:adec="http://schemas.microsoft.com/office/drawing/2017/decorative" val="1"/>
              </a:ext>
            </a:extLst>
          </p:cNvPr>
          <p:cNvCxnSpPr>
            <a:cxnSpLocks/>
          </p:cNvCxnSpPr>
          <p:nvPr/>
        </p:nvCxnSpPr>
        <p:spPr>
          <a:xfrm>
            <a:off x="1527627" y="2220169"/>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96" name="Picture 1795" descr="Icon of tick mark on a paper">
            <a:extLst>
              <a:ext uri="{FF2B5EF4-FFF2-40B4-BE49-F238E27FC236}">
                <a16:creationId xmlns:a16="http://schemas.microsoft.com/office/drawing/2014/main" id="{B5E5573C-3EE5-4B76-969A-943CEA7892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569" y="2309461"/>
            <a:ext cx="787908" cy="789432"/>
          </a:xfrm>
          <a:prstGeom prst="rect">
            <a:avLst/>
          </a:prstGeom>
        </p:spPr>
      </p:pic>
      <p:sp>
        <p:nvSpPr>
          <p:cNvPr id="6" name="Rectangle 5">
            <a:extLst>
              <a:ext uri="{FF2B5EF4-FFF2-40B4-BE49-F238E27FC236}">
                <a16:creationId xmlns:a16="http://schemas.microsoft.com/office/drawing/2014/main" id="{FE541FE8-D323-49EB-B62A-A6800BE0036D}"/>
              </a:ext>
            </a:extLst>
          </p:cNvPr>
          <p:cNvSpPr/>
          <p:nvPr/>
        </p:nvSpPr>
        <p:spPr bwMode="auto">
          <a:xfrm>
            <a:off x="1548161" y="2416810"/>
            <a:ext cx="3713798"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Azure Documentation</a:t>
            </a:r>
          </a:p>
        </p:txBody>
      </p:sp>
      <p:cxnSp>
        <p:nvCxnSpPr>
          <p:cNvPr id="34" name="Straight Connector 33">
            <a:extLst>
              <a:ext uri="{FF2B5EF4-FFF2-40B4-BE49-F238E27FC236}">
                <a16:creationId xmlns:a16="http://schemas.microsoft.com/office/drawing/2014/main" id="{7BEF953B-96EF-407A-ADDC-AD63FEAED38F}"/>
              </a:ext>
              <a:ext uri="{C183D7F6-B498-43B3-948B-1728B52AA6E4}">
                <adec:decorative xmlns:adec="http://schemas.microsoft.com/office/drawing/2017/decorative" val="1"/>
              </a:ext>
            </a:extLst>
          </p:cNvPr>
          <p:cNvCxnSpPr>
            <a:cxnSpLocks/>
          </p:cNvCxnSpPr>
          <p:nvPr/>
        </p:nvCxnSpPr>
        <p:spPr>
          <a:xfrm>
            <a:off x="1527627" y="3232054"/>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95" name="Picture 1794" descr="Icon of chat message pop up">
            <a:extLst>
              <a:ext uri="{FF2B5EF4-FFF2-40B4-BE49-F238E27FC236}">
                <a16:creationId xmlns:a16="http://schemas.microsoft.com/office/drawing/2014/main" id="{8210CD22-1AF3-4528-B800-0F389DD0535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569" y="3321346"/>
            <a:ext cx="787908" cy="787908"/>
          </a:xfrm>
          <a:prstGeom prst="rect">
            <a:avLst/>
          </a:prstGeom>
        </p:spPr>
      </p:pic>
      <p:sp>
        <p:nvSpPr>
          <p:cNvPr id="10" name="Rectangle 9">
            <a:extLst>
              <a:ext uri="{FF2B5EF4-FFF2-40B4-BE49-F238E27FC236}">
                <a16:creationId xmlns:a16="http://schemas.microsoft.com/office/drawing/2014/main" id="{A7E57C26-643C-4D15-870D-437851D99D6C}"/>
              </a:ext>
            </a:extLst>
          </p:cNvPr>
          <p:cNvSpPr/>
          <p:nvPr/>
        </p:nvSpPr>
        <p:spPr bwMode="auto">
          <a:xfrm>
            <a:off x="1548161" y="3428695"/>
            <a:ext cx="3713798"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Azure Forum</a:t>
            </a:r>
          </a:p>
        </p:txBody>
      </p:sp>
      <p:cxnSp>
        <p:nvCxnSpPr>
          <p:cNvPr id="35" name="Straight Connector 34">
            <a:extLst>
              <a:ext uri="{FF2B5EF4-FFF2-40B4-BE49-F238E27FC236}">
                <a16:creationId xmlns:a16="http://schemas.microsoft.com/office/drawing/2014/main" id="{E7F7E80A-CEE2-4EAE-AF23-65C2BD947F12}"/>
              </a:ext>
              <a:ext uri="{C183D7F6-B498-43B3-948B-1728B52AA6E4}">
                <adec:decorative xmlns:adec="http://schemas.microsoft.com/office/drawing/2017/decorative" val="1"/>
              </a:ext>
            </a:extLst>
          </p:cNvPr>
          <p:cNvCxnSpPr>
            <a:cxnSpLocks/>
          </p:cNvCxnSpPr>
          <p:nvPr/>
        </p:nvCxnSpPr>
        <p:spPr>
          <a:xfrm>
            <a:off x="1527627" y="4243939"/>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93" name="Picture 1792" descr="Icon of two person">
            <a:extLst>
              <a:ext uri="{FF2B5EF4-FFF2-40B4-BE49-F238E27FC236}">
                <a16:creationId xmlns:a16="http://schemas.microsoft.com/office/drawing/2014/main" id="{D15EB9EC-ACF1-4BBB-98B8-9AE924E98FF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569" y="4333228"/>
            <a:ext cx="787908" cy="787908"/>
          </a:xfrm>
          <a:prstGeom prst="rect">
            <a:avLst/>
          </a:prstGeom>
        </p:spPr>
      </p:pic>
      <p:sp>
        <p:nvSpPr>
          <p:cNvPr id="8" name="Rectangle 7">
            <a:extLst>
              <a:ext uri="{FF2B5EF4-FFF2-40B4-BE49-F238E27FC236}">
                <a16:creationId xmlns:a16="http://schemas.microsoft.com/office/drawing/2014/main" id="{AAED08B4-2139-402C-B755-16BFB13B4722}"/>
              </a:ext>
            </a:extLst>
          </p:cNvPr>
          <p:cNvSpPr/>
          <p:nvPr/>
        </p:nvSpPr>
        <p:spPr bwMode="auto">
          <a:xfrm>
            <a:off x="1548161" y="4440577"/>
            <a:ext cx="3713798"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Azure Tuesdays with Corey</a:t>
            </a:r>
          </a:p>
        </p:txBody>
      </p:sp>
      <p:cxnSp>
        <p:nvCxnSpPr>
          <p:cNvPr id="36" name="Straight Connector 35">
            <a:extLst>
              <a:ext uri="{FF2B5EF4-FFF2-40B4-BE49-F238E27FC236}">
                <a16:creationId xmlns:a16="http://schemas.microsoft.com/office/drawing/2014/main" id="{F28B995A-734C-499E-8F9C-511DC3DF7DAD}"/>
              </a:ext>
              <a:ext uri="{C183D7F6-B498-43B3-948B-1728B52AA6E4}">
                <adec:decorative xmlns:adec="http://schemas.microsoft.com/office/drawing/2017/decorative" val="1"/>
              </a:ext>
            </a:extLst>
          </p:cNvPr>
          <p:cNvCxnSpPr>
            <a:cxnSpLocks/>
          </p:cNvCxnSpPr>
          <p:nvPr/>
        </p:nvCxnSpPr>
        <p:spPr>
          <a:xfrm>
            <a:off x="1527627" y="5255824"/>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92" name="Picture 1791" descr="Icon of a person sitting behind a table">
            <a:extLst>
              <a:ext uri="{FF2B5EF4-FFF2-40B4-BE49-F238E27FC236}">
                <a16:creationId xmlns:a16="http://schemas.microsoft.com/office/drawing/2014/main" id="{FA5396A0-E101-44BB-9AD3-E9D41A1E795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2569" y="5345112"/>
            <a:ext cx="787908" cy="787908"/>
          </a:xfrm>
          <a:prstGeom prst="rect">
            <a:avLst/>
          </a:prstGeom>
        </p:spPr>
      </p:pic>
      <p:sp>
        <p:nvSpPr>
          <p:cNvPr id="9" name="Rectangle 8">
            <a:extLst>
              <a:ext uri="{FF2B5EF4-FFF2-40B4-BE49-F238E27FC236}">
                <a16:creationId xmlns:a16="http://schemas.microsoft.com/office/drawing/2014/main" id="{199F076B-3DEC-4AA8-861B-68489BBC82B7}"/>
              </a:ext>
            </a:extLst>
          </p:cNvPr>
          <p:cNvSpPr/>
          <p:nvPr/>
        </p:nvSpPr>
        <p:spPr bwMode="auto">
          <a:xfrm>
            <a:off x="1548160" y="5452461"/>
            <a:ext cx="4212559"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Azure Fridays with Scott </a:t>
            </a:r>
            <a:r>
              <a:rPr lang="en-US" sz="2000" err="1">
                <a:solidFill>
                  <a:schemeClr val="tx1"/>
                </a:solidFill>
              </a:rPr>
              <a:t>Hanselman</a:t>
            </a:r>
            <a:endParaRPr lang="en-US" sz="2000">
              <a:solidFill>
                <a:schemeClr val="tx1"/>
              </a:solidFill>
            </a:endParaRPr>
          </a:p>
        </p:txBody>
      </p:sp>
      <p:pic>
        <p:nvPicPr>
          <p:cNvPr id="1801" name="Picture 1800" descr="Icon of lines with rounded tip spreading outside from the centre circle">
            <a:extLst>
              <a:ext uri="{FF2B5EF4-FFF2-40B4-BE49-F238E27FC236}">
                <a16:creationId xmlns:a16="http://schemas.microsoft.com/office/drawing/2014/main" id="{0AF58701-BBBD-46C5-B2BA-90A96058558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27787" y="1297576"/>
            <a:ext cx="787908" cy="789432"/>
          </a:xfrm>
          <a:prstGeom prst="rect">
            <a:avLst/>
          </a:prstGeom>
        </p:spPr>
      </p:pic>
      <p:sp>
        <p:nvSpPr>
          <p:cNvPr id="12" name="Rectangle 11">
            <a:extLst>
              <a:ext uri="{FF2B5EF4-FFF2-40B4-BE49-F238E27FC236}">
                <a16:creationId xmlns:a16="http://schemas.microsoft.com/office/drawing/2014/main" id="{402AD351-6891-49B5-A6B0-17C23F1E73E5}"/>
              </a:ext>
            </a:extLst>
          </p:cNvPr>
          <p:cNvSpPr/>
          <p:nvPr/>
        </p:nvSpPr>
        <p:spPr bwMode="auto">
          <a:xfrm>
            <a:off x="7561569" y="1404925"/>
            <a:ext cx="4223427"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Channel 9</a:t>
            </a:r>
          </a:p>
        </p:txBody>
      </p:sp>
      <p:cxnSp>
        <p:nvCxnSpPr>
          <p:cNvPr id="37" name="Straight Connector 36">
            <a:extLst>
              <a:ext uri="{FF2B5EF4-FFF2-40B4-BE49-F238E27FC236}">
                <a16:creationId xmlns:a16="http://schemas.microsoft.com/office/drawing/2014/main" id="{3DE6B178-B8FC-4427-AB9B-8BE4EAEBC6CF}"/>
              </a:ext>
              <a:ext uri="{C183D7F6-B498-43B3-948B-1728B52AA6E4}">
                <adec:decorative xmlns:adec="http://schemas.microsoft.com/office/drawing/2017/decorative" val="1"/>
              </a:ext>
            </a:extLst>
          </p:cNvPr>
          <p:cNvCxnSpPr>
            <a:cxnSpLocks/>
          </p:cNvCxnSpPr>
          <p:nvPr/>
        </p:nvCxnSpPr>
        <p:spPr>
          <a:xfrm>
            <a:off x="7513637" y="2220169"/>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00" name="Picture 1799" descr="Icon of a document">
            <a:extLst>
              <a:ext uri="{FF2B5EF4-FFF2-40B4-BE49-F238E27FC236}">
                <a16:creationId xmlns:a16="http://schemas.microsoft.com/office/drawing/2014/main" id="{FF2167BF-97D3-48CE-91F7-1509B476634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27787" y="2309460"/>
            <a:ext cx="787908" cy="789432"/>
          </a:xfrm>
          <a:prstGeom prst="rect">
            <a:avLst/>
          </a:prstGeom>
        </p:spPr>
      </p:pic>
      <p:sp>
        <p:nvSpPr>
          <p:cNvPr id="11" name="Rectangle 10">
            <a:extLst>
              <a:ext uri="{FF2B5EF4-FFF2-40B4-BE49-F238E27FC236}">
                <a16:creationId xmlns:a16="http://schemas.microsoft.com/office/drawing/2014/main" id="{96423ECF-0CBD-43A9-9379-EBB0FD73C571}"/>
              </a:ext>
            </a:extLst>
          </p:cNvPr>
          <p:cNvSpPr/>
          <p:nvPr/>
        </p:nvSpPr>
        <p:spPr bwMode="auto">
          <a:xfrm>
            <a:off x="7561569" y="2416809"/>
            <a:ext cx="4223427"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Microsoft Azure Blog</a:t>
            </a:r>
          </a:p>
        </p:txBody>
      </p:sp>
      <p:cxnSp>
        <p:nvCxnSpPr>
          <p:cNvPr id="38" name="Straight Connector 37">
            <a:extLst>
              <a:ext uri="{FF2B5EF4-FFF2-40B4-BE49-F238E27FC236}">
                <a16:creationId xmlns:a16="http://schemas.microsoft.com/office/drawing/2014/main" id="{48EBF645-809F-444B-993A-45580D9C1E8A}"/>
              </a:ext>
              <a:ext uri="{C183D7F6-B498-43B3-948B-1728B52AA6E4}">
                <adec:decorative xmlns:adec="http://schemas.microsoft.com/office/drawing/2017/decorative" val="1"/>
              </a:ext>
            </a:extLst>
          </p:cNvPr>
          <p:cNvCxnSpPr>
            <a:cxnSpLocks/>
          </p:cNvCxnSpPr>
          <p:nvPr/>
        </p:nvCxnSpPr>
        <p:spPr>
          <a:xfrm>
            <a:off x="7513637" y="3232054"/>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99" name="Picture 1798" descr="Icon of a book">
            <a:extLst>
              <a:ext uri="{FF2B5EF4-FFF2-40B4-BE49-F238E27FC236}">
                <a16:creationId xmlns:a16="http://schemas.microsoft.com/office/drawing/2014/main" id="{317282F4-0E23-481E-9C77-8CF9455522E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27787" y="3321344"/>
            <a:ext cx="787908" cy="787908"/>
          </a:xfrm>
          <a:prstGeom prst="rect">
            <a:avLst/>
          </a:prstGeom>
        </p:spPr>
      </p:pic>
      <p:sp>
        <p:nvSpPr>
          <p:cNvPr id="14" name="Rectangle 13">
            <a:extLst>
              <a:ext uri="{FF2B5EF4-FFF2-40B4-BE49-F238E27FC236}">
                <a16:creationId xmlns:a16="http://schemas.microsoft.com/office/drawing/2014/main" id="{53E17F31-0E64-43E8-8CFA-7789338BEB64}"/>
              </a:ext>
            </a:extLst>
          </p:cNvPr>
          <p:cNvSpPr/>
          <p:nvPr/>
        </p:nvSpPr>
        <p:spPr bwMode="auto">
          <a:xfrm>
            <a:off x="7561569" y="3428695"/>
            <a:ext cx="4223427"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Microsoft Learning Community Blog</a:t>
            </a:r>
          </a:p>
        </p:txBody>
      </p:sp>
      <p:cxnSp>
        <p:nvCxnSpPr>
          <p:cNvPr id="39" name="Straight Connector 38">
            <a:extLst>
              <a:ext uri="{FF2B5EF4-FFF2-40B4-BE49-F238E27FC236}">
                <a16:creationId xmlns:a16="http://schemas.microsoft.com/office/drawing/2014/main" id="{D7C129AD-00E6-4F0F-92E1-537C59F5D9E4}"/>
              </a:ext>
              <a:ext uri="{C183D7F6-B498-43B3-948B-1728B52AA6E4}">
                <adec:decorative xmlns:adec="http://schemas.microsoft.com/office/drawing/2017/decorative" val="1"/>
              </a:ext>
            </a:extLst>
          </p:cNvPr>
          <p:cNvCxnSpPr>
            <a:cxnSpLocks/>
          </p:cNvCxnSpPr>
          <p:nvPr/>
        </p:nvCxnSpPr>
        <p:spPr>
          <a:xfrm>
            <a:off x="7513637" y="4243939"/>
            <a:ext cx="43588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98" name="Picture 1797" descr="Icon of a wrench and screwdriver">
            <a:extLst>
              <a:ext uri="{FF2B5EF4-FFF2-40B4-BE49-F238E27FC236}">
                <a16:creationId xmlns:a16="http://schemas.microsoft.com/office/drawing/2014/main" id="{6A9A5E2E-D327-4274-A576-4A06D50095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27787" y="4333228"/>
            <a:ext cx="787908" cy="787908"/>
          </a:xfrm>
          <a:prstGeom prst="rect">
            <a:avLst/>
          </a:prstGeom>
        </p:spPr>
      </p:pic>
      <p:sp>
        <p:nvSpPr>
          <p:cNvPr id="13" name="Rectangle 12">
            <a:extLst>
              <a:ext uri="{FF2B5EF4-FFF2-40B4-BE49-F238E27FC236}">
                <a16:creationId xmlns:a16="http://schemas.microsoft.com/office/drawing/2014/main" id="{58E2976E-8591-4F69-A84A-67EC43E17620}"/>
              </a:ext>
            </a:extLst>
          </p:cNvPr>
          <p:cNvSpPr/>
          <p:nvPr/>
        </p:nvSpPr>
        <p:spPr bwMode="auto">
          <a:xfrm>
            <a:off x="7561569" y="4440577"/>
            <a:ext cx="4223427" cy="6186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Bookmarks are in your training materials – Welcome section</a:t>
            </a:r>
          </a:p>
        </p:txBody>
      </p:sp>
    </p:spTree>
    <p:extLst>
      <p:ext uri="{BB962C8B-B14F-4D97-AF65-F5344CB8AC3E}">
        <p14:creationId xmlns:p14="http://schemas.microsoft.com/office/powerpoint/2010/main" val="235408937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8B4F3F-CDE4-4DFF-AA15-D699813BE349}"/>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04398341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CACCE5-EE3E-4CAF-B118-E7F6481C5D8D}"/>
              </a:ext>
            </a:extLst>
          </p:cNvPr>
          <p:cNvSpPr>
            <a:spLocks noGrp="1"/>
          </p:cNvSpPr>
          <p:nvPr>
            <p:ph type="title"/>
          </p:nvPr>
        </p:nvSpPr>
        <p:spPr/>
        <p:txBody>
          <a:bodyPr/>
          <a:lstStyle/>
          <a:p>
            <a:r>
              <a:rPr lang="en-US"/>
              <a:t>Welcome</a:t>
            </a:r>
          </a:p>
        </p:txBody>
      </p:sp>
      <p:sp>
        <p:nvSpPr>
          <p:cNvPr id="7" name="Text Placeholder 9">
            <a:extLst>
              <a:ext uri="{FF2B5EF4-FFF2-40B4-BE49-F238E27FC236}">
                <a16:creationId xmlns:a16="http://schemas.microsoft.com/office/drawing/2014/main" id="{6FBD00D0-15B8-476A-A75A-6918D89F8AA5}"/>
              </a:ext>
            </a:extLst>
          </p:cNvPr>
          <p:cNvSpPr txBox="1">
            <a:spLocks/>
          </p:cNvSpPr>
          <p:nvPr/>
        </p:nvSpPr>
        <p:spPr>
          <a:xfrm>
            <a:off x="1" y="1241340"/>
            <a:ext cx="12436474" cy="587537"/>
          </a:xfrm>
          <a:prstGeom prst="rect">
            <a:avLst/>
          </a:prstGeom>
          <a:solidFill>
            <a:srgbClr val="243A5E"/>
          </a:solidFill>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9575"/>
            <a:r>
              <a:rPr lang="en-US" sz="2000">
                <a:solidFill>
                  <a:schemeClr val="bg1"/>
                </a:solidFill>
              </a:rPr>
              <a:t>Thank you for joining us today </a:t>
            </a:r>
          </a:p>
        </p:txBody>
      </p:sp>
      <p:sp>
        <p:nvSpPr>
          <p:cNvPr id="8" name="Text Placeholder 8">
            <a:extLst>
              <a:ext uri="{FF2B5EF4-FFF2-40B4-BE49-F238E27FC236}">
                <a16:creationId xmlns:a16="http://schemas.microsoft.com/office/drawing/2014/main" id="{3E4E8B15-8431-4159-9945-2306026BEB9C}"/>
              </a:ext>
            </a:extLst>
          </p:cNvPr>
          <p:cNvSpPr txBox="1">
            <a:spLocks/>
          </p:cNvSpPr>
          <p:nvPr/>
        </p:nvSpPr>
        <p:spPr>
          <a:xfrm>
            <a:off x="432260" y="1838431"/>
            <a:ext cx="10946940" cy="1015663"/>
          </a:xfrm>
          <a:prstGeom prst="rect">
            <a:avLst/>
          </a:prstGeom>
        </p:spPr>
        <p:txBody>
          <a:bodyPr vert="horz" wrap="square" lIns="0" tIns="91440" rIns="146304" bIns="91440" rtlCol="0" anchor="ctr">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spc="0">
                <a:solidFill>
                  <a:schemeClr val="tx1"/>
                </a:solidFill>
                <a:latin typeface="+mn-lt"/>
              </a:rPr>
              <a:t>We’ve worked together with the Microsoft Partner Network and Microsoft IT Academies to bring you a world-class learning experience. At the end of class, please complete an evaluation of today’s experience. We value your feedback! </a:t>
            </a:r>
          </a:p>
        </p:txBody>
      </p:sp>
      <p:pic>
        <p:nvPicPr>
          <p:cNvPr id="18" name="Picture 17" descr="Icon of a checkmark inside a badge">
            <a:extLst>
              <a:ext uri="{FF2B5EF4-FFF2-40B4-BE49-F238E27FC236}">
                <a16:creationId xmlns:a16="http://schemas.microsoft.com/office/drawing/2014/main" id="{A23F78E2-FC03-4C2D-AC40-6B1455FA7A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818" y="2943905"/>
            <a:ext cx="787908" cy="787908"/>
          </a:xfrm>
          <a:prstGeom prst="rect">
            <a:avLst/>
          </a:prstGeom>
        </p:spPr>
      </p:pic>
      <p:sp>
        <p:nvSpPr>
          <p:cNvPr id="21" name="Text Placeholder 8">
            <a:extLst>
              <a:ext uri="{FF2B5EF4-FFF2-40B4-BE49-F238E27FC236}">
                <a16:creationId xmlns:a16="http://schemas.microsoft.com/office/drawing/2014/main" id="{B70E347B-36C7-48CD-8E2F-6F9763284868}"/>
              </a:ext>
            </a:extLst>
          </p:cNvPr>
          <p:cNvSpPr txBox="1">
            <a:spLocks/>
          </p:cNvSpPr>
          <p:nvPr/>
        </p:nvSpPr>
        <p:spPr>
          <a:xfrm>
            <a:off x="1381325" y="2894046"/>
            <a:ext cx="2428676" cy="858636"/>
          </a:xfrm>
          <a:prstGeom prst="rect">
            <a:avLst/>
          </a:prstGeom>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spc="0">
                <a:solidFill>
                  <a:schemeClr val="tx2"/>
                </a:solidFill>
              </a:rPr>
              <a:t>Microsoft Certified Trainers + Instructors</a:t>
            </a:r>
          </a:p>
        </p:txBody>
      </p:sp>
      <p:sp>
        <p:nvSpPr>
          <p:cNvPr id="24" name="Text Placeholder 8">
            <a:extLst>
              <a:ext uri="{FF2B5EF4-FFF2-40B4-BE49-F238E27FC236}">
                <a16:creationId xmlns:a16="http://schemas.microsoft.com/office/drawing/2014/main" id="{9DDAAB3E-4CEF-4A38-BFC4-0601F6379DFD}"/>
              </a:ext>
            </a:extLst>
          </p:cNvPr>
          <p:cNvSpPr txBox="1">
            <a:spLocks/>
          </p:cNvSpPr>
          <p:nvPr/>
        </p:nvSpPr>
        <p:spPr>
          <a:xfrm>
            <a:off x="4038600" y="2894046"/>
            <a:ext cx="7970838" cy="858636"/>
          </a:xfrm>
          <a:prstGeom prst="rect">
            <a:avLst/>
          </a:prstGeom>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a:solidFill>
                  <a:schemeClr val="tx1"/>
                </a:solidFill>
                <a:latin typeface="+mn-lt"/>
              </a:rPr>
              <a:t>Your instructor is a premier technical and instructional expert who meets ongoing certification requirements</a:t>
            </a:r>
          </a:p>
        </p:txBody>
      </p:sp>
      <p:cxnSp>
        <p:nvCxnSpPr>
          <p:cNvPr id="19" name="Straight Connector 18">
            <a:extLst>
              <a:ext uri="{FF2B5EF4-FFF2-40B4-BE49-F238E27FC236}">
                <a16:creationId xmlns:a16="http://schemas.microsoft.com/office/drawing/2014/main" id="{260F2520-1EEC-4F16-8BC0-3B587F7C9FD4}"/>
              </a:ext>
              <a:ext uri="{C183D7F6-B498-43B3-948B-1728B52AA6E4}">
                <adec:decorative xmlns:adec="http://schemas.microsoft.com/office/drawing/2017/decorative" val="1"/>
              </a:ext>
            </a:extLst>
          </p:cNvPr>
          <p:cNvCxnSpPr>
            <a:cxnSpLocks/>
          </p:cNvCxnSpPr>
          <p:nvPr/>
        </p:nvCxnSpPr>
        <p:spPr>
          <a:xfrm>
            <a:off x="1411514" y="3845037"/>
            <a:ext cx="1051922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0" name="Picture 19" descr="Icon of a person">
            <a:extLst>
              <a:ext uri="{FF2B5EF4-FFF2-40B4-BE49-F238E27FC236}">
                <a16:creationId xmlns:a16="http://schemas.microsoft.com/office/drawing/2014/main" id="{EE6E7DCA-7DDA-4511-9495-802011EE64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099" y="3969122"/>
            <a:ext cx="787908" cy="787908"/>
          </a:xfrm>
          <a:prstGeom prst="rect">
            <a:avLst/>
          </a:prstGeom>
        </p:spPr>
      </p:pic>
      <p:sp>
        <p:nvSpPr>
          <p:cNvPr id="22" name="Text Placeholder 8">
            <a:extLst>
              <a:ext uri="{FF2B5EF4-FFF2-40B4-BE49-F238E27FC236}">
                <a16:creationId xmlns:a16="http://schemas.microsoft.com/office/drawing/2014/main" id="{BE7B9B6C-FA65-43A6-8E9B-F2D2563CC71B}"/>
              </a:ext>
            </a:extLst>
          </p:cNvPr>
          <p:cNvSpPr txBox="1">
            <a:spLocks/>
          </p:cNvSpPr>
          <p:nvPr/>
        </p:nvSpPr>
        <p:spPr>
          <a:xfrm>
            <a:off x="1381325" y="3937929"/>
            <a:ext cx="2428676" cy="858636"/>
          </a:xfrm>
          <a:prstGeom prst="rect">
            <a:avLst/>
          </a:prstGeom>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spc="0">
                <a:solidFill>
                  <a:schemeClr val="tx2"/>
                </a:solidFill>
              </a:rPr>
              <a:t>Customer Satisfaction Guarantee</a:t>
            </a:r>
          </a:p>
        </p:txBody>
      </p:sp>
      <p:sp>
        <p:nvSpPr>
          <p:cNvPr id="25" name="Text Placeholder 8">
            <a:extLst>
              <a:ext uri="{FF2B5EF4-FFF2-40B4-BE49-F238E27FC236}">
                <a16:creationId xmlns:a16="http://schemas.microsoft.com/office/drawing/2014/main" id="{AC5A5D00-CF92-431B-9D14-A361B648BA82}"/>
              </a:ext>
            </a:extLst>
          </p:cNvPr>
          <p:cNvSpPr txBox="1">
            <a:spLocks/>
          </p:cNvSpPr>
          <p:nvPr/>
        </p:nvSpPr>
        <p:spPr>
          <a:xfrm>
            <a:off x="4038600" y="3937929"/>
            <a:ext cx="7970838" cy="858636"/>
          </a:xfrm>
          <a:prstGeom prst="rect">
            <a:avLst/>
          </a:prstGeom>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rPr>
              <a:t>Our partners offer a satisfaction guarantee, and we hold them accountable for it </a:t>
            </a:r>
          </a:p>
        </p:txBody>
      </p:sp>
      <p:cxnSp>
        <p:nvCxnSpPr>
          <p:cNvPr id="35" name="Straight Connector 34">
            <a:extLst>
              <a:ext uri="{FF2B5EF4-FFF2-40B4-BE49-F238E27FC236}">
                <a16:creationId xmlns:a16="http://schemas.microsoft.com/office/drawing/2014/main" id="{31FD7881-3357-4EF0-9269-0B073F8505A0}"/>
              </a:ext>
              <a:ext uri="{C183D7F6-B498-43B3-948B-1728B52AA6E4}">
                <adec:decorative xmlns:adec="http://schemas.microsoft.com/office/drawing/2017/decorative" val="1"/>
              </a:ext>
            </a:extLst>
          </p:cNvPr>
          <p:cNvCxnSpPr>
            <a:cxnSpLocks/>
          </p:cNvCxnSpPr>
          <p:nvPr/>
        </p:nvCxnSpPr>
        <p:spPr>
          <a:xfrm>
            <a:off x="1411514" y="4879794"/>
            <a:ext cx="1051922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3" name="Picture 72" descr="Icon of check mark enclosed by an arc">
            <a:extLst>
              <a:ext uri="{FF2B5EF4-FFF2-40B4-BE49-F238E27FC236}">
                <a16:creationId xmlns:a16="http://schemas.microsoft.com/office/drawing/2014/main" id="{3C5F836B-635F-4F74-A3FB-08FD554D96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099" y="5003878"/>
            <a:ext cx="787908" cy="787908"/>
          </a:xfrm>
          <a:prstGeom prst="rect">
            <a:avLst/>
          </a:prstGeom>
        </p:spPr>
      </p:pic>
      <p:sp>
        <p:nvSpPr>
          <p:cNvPr id="23" name="Text Placeholder 8">
            <a:extLst>
              <a:ext uri="{FF2B5EF4-FFF2-40B4-BE49-F238E27FC236}">
                <a16:creationId xmlns:a16="http://schemas.microsoft.com/office/drawing/2014/main" id="{8017221B-3B34-4519-816D-131618EEC890}"/>
              </a:ext>
            </a:extLst>
          </p:cNvPr>
          <p:cNvSpPr txBox="1">
            <a:spLocks/>
          </p:cNvSpPr>
          <p:nvPr/>
        </p:nvSpPr>
        <p:spPr>
          <a:xfrm>
            <a:off x="1381325" y="4981812"/>
            <a:ext cx="2428676" cy="858636"/>
          </a:xfrm>
          <a:prstGeom prst="rect">
            <a:avLst/>
          </a:prstGeom>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spc="0">
                <a:solidFill>
                  <a:schemeClr val="tx2"/>
                </a:solidFill>
              </a:rPr>
              <a:t>Certification Exam Benefits</a:t>
            </a:r>
          </a:p>
        </p:txBody>
      </p:sp>
      <p:sp>
        <p:nvSpPr>
          <p:cNvPr id="26" name="Text Placeholder 8">
            <a:extLst>
              <a:ext uri="{FF2B5EF4-FFF2-40B4-BE49-F238E27FC236}">
                <a16:creationId xmlns:a16="http://schemas.microsoft.com/office/drawing/2014/main" id="{F7C6FFA4-CA06-4DD1-9B21-E7D2E2685A98}"/>
              </a:ext>
            </a:extLst>
          </p:cNvPr>
          <p:cNvSpPr txBox="1">
            <a:spLocks/>
          </p:cNvSpPr>
          <p:nvPr/>
        </p:nvSpPr>
        <p:spPr>
          <a:xfrm>
            <a:off x="4038600" y="4981812"/>
            <a:ext cx="7970838" cy="858636"/>
          </a:xfrm>
          <a:prstGeom prst="rect">
            <a:avLst/>
          </a:prstGeom>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a:solidFill>
                  <a:schemeClr val="tx1"/>
                </a:solidFill>
                <a:latin typeface="+mn-lt"/>
              </a:rPr>
              <a:t>After training, consider pursuing a Microsoft Certification to help distinguish your technical expertise and experience. Ask your instructor about available exam promotions and discounts</a:t>
            </a:r>
          </a:p>
        </p:txBody>
      </p:sp>
      <p:sp>
        <p:nvSpPr>
          <p:cNvPr id="27" name="Text Placeholder 9">
            <a:extLst>
              <a:ext uri="{FF2B5EF4-FFF2-40B4-BE49-F238E27FC236}">
                <a16:creationId xmlns:a16="http://schemas.microsoft.com/office/drawing/2014/main" id="{9F28C92E-1E3E-4718-9E02-9D4AC91E4EF5}"/>
              </a:ext>
            </a:extLst>
          </p:cNvPr>
          <p:cNvSpPr txBox="1">
            <a:spLocks/>
          </p:cNvSpPr>
          <p:nvPr/>
        </p:nvSpPr>
        <p:spPr>
          <a:xfrm>
            <a:off x="0" y="6055977"/>
            <a:ext cx="12436474" cy="485451"/>
          </a:xfrm>
          <a:prstGeom prst="rect">
            <a:avLst/>
          </a:prstGeom>
          <a:solidFill>
            <a:schemeClr val="bg1">
              <a:lumMod val="95000"/>
            </a:schemeClr>
          </a:solidFill>
        </p:spPr>
        <p:txBody>
          <a:bodyPr vert="horz" wrap="square" lIns="0" tIns="91440" rIns="146304"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9575"/>
            <a:r>
              <a:rPr lang="en-US" sz="1800" spc="0">
                <a:solidFill>
                  <a:schemeClr val="tx1"/>
                </a:solidFill>
              </a:rPr>
              <a:t>We wish you a great learning experience and ongoing career success!</a:t>
            </a:r>
          </a:p>
        </p:txBody>
      </p:sp>
    </p:spTree>
    <p:extLst>
      <p:ext uri="{BB962C8B-B14F-4D97-AF65-F5344CB8AC3E}">
        <p14:creationId xmlns:p14="http://schemas.microsoft.com/office/powerpoint/2010/main" val="408697955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02E7D22-F34B-4859-852F-1B6C51D80AD5}"/>
              </a:ext>
            </a:extLst>
          </p:cNvPr>
          <p:cNvSpPr>
            <a:spLocks noGrp="1"/>
          </p:cNvSpPr>
          <p:nvPr>
            <p:ph type="title"/>
          </p:nvPr>
        </p:nvSpPr>
        <p:spPr/>
        <p:txBody>
          <a:bodyPr/>
          <a:lstStyle/>
          <a:p>
            <a:r>
              <a:rPr lang="en-US" dirty="0"/>
              <a:t>Hello! Instructor Introduction</a:t>
            </a:r>
          </a:p>
        </p:txBody>
      </p:sp>
      <p:sp>
        <p:nvSpPr>
          <p:cNvPr id="7" name="Rectangle 6">
            <a:extLst>
              <a:ext uri="{FF2B5EF4-FFF2-40B4-BE49-F238E27FC236}">
                <a16:creationId xmlns:a16="http://schemas.microsoft.com/office/drawing/2014/main" id="{CA8EA4D7-F0F2-4C36-8465-AADFA18DD1F4}"/>
              </a:ext>
              <a:ext uri="{C183D7F6-B498-43B3-948B-1728B52AA6E4}">
                <adec:decorative xmlns:adec="http://schemas.microsoft.com/office/drawing/2017/decorative" val="0"/>
              </a:ext>
            </a:extLst>
          </p:cNvPr>
          <p:cNvSpPr/>
          <p:nvPr/>
        </p:nvSpPr>
        <p:spPr bwMode="auto">
          <a:xfrm>
            <a:off x="434921" y="1549082"/>
            <a:ext cx="5458968" cy="4699318"/>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spcBef>
                <a:spcPts val="1200"/>
              </a:spcBef>
            </a:pPr>
            <a:r>
              <a:rPr lang="en-US" sz="2600" dirty="0">
                <a:solidFill>
                  <a:schemeClr val="tx1"/>
                </a:solidFill>
                <a:latin typeface="+mj-lt"/>
              </a:rPr>
              <a:t>Instructor:</a:t>
            </a:r>
            <a:r>
              <a:rPr lang="en-US" sz="2600" dirty="0">
                <a:solidFill>
                  <a:schemeClr val="tx1"/>
                </a:solidFill>
              </a:rPr>
              <a:t> </a:t>
            </a:r>
            <a:r>
              <a:rPr lang="en-US" sz="2600" b="1" dirty="0">
                <a:solidFill>
                  <a:schemeClr val="tx1"/>
                </a:solidFill>
              </a:rPr>
              <a:t>Chung Tấn Lộc</a:t>
            </a:r>
          </a:p>
          <a:p>
            <a:pPr>
              <a:spcBef>
                <a:spcPts val="1200"/>
              </a:spcBef>
            </a:pPr>
            <a:r>
              <a:rPr lang="en-US" sz="2600" dirty="0">
                <a:solidFill>
                  <a:schemeClr val="tx1"/>
                </a:solidFill>
              </a:rPr>
              <a:t>Microsoft Certified Trainer</a:t>
            </a:r>
          </a:p>
          <a:p>
            <a:pPr>
              <a:spcBef>
                <a:spcPts val="1200"/>
              </a:spcBef>
            </a:pPr>
            <a:r>
              <a:rPr lang="en-US" sz="2600" dirty="0">
                <a:solidFill>
                  <a:schemeClr val="tx1"/>
                </a:solidFill>
              </a:rPr>
              <a:t>Web: </a:t>
            </a:r>
            <a:r>
              <a:rPr lang="en-US" sz="2600" b="1" dirty="0">
                <a:solidFill>
                  <a:schemeClr val="tx1"/>
                </a:solidFill>
              </a:rPr>
              <a:t>ctl.vn</a:t>
            </a:r>
            <a:r>
              <a:rPr lang="en-US" sz="2600" dirty="0">
                <a:solidFill>
                  <a:schemeClr val="tx1"/>
                </a:solidFill>
              </a:rPr>
              <a:t> – </a:t>
            </a:r>
            <a:r>
              <a:rPr lang="en-US" sz="2600" b="1" dirty="0">
                <a:solidFill>
                  <a:schemeClr val="tx1"/>
                </a:solidFill>
              </a:rPr>
              <a:t>ctl.edu.vn</a:t>
            </a:r>
          </a:p>
          <a:p>
            <a:pPr>
              <a:spcBef>
                <a:spcPts val="1200"/>
              </a:spcBef>
            </a:pPr>
            <a:r>
              <a:rPr lang="en-US" sz="2600" dirty="0">
                <a:solidFill>
                  <a:schemeClr val="tx1"/>
                </a:solidFill>
              </a:rPr>
              <a:t>Email: </a:t>
            </a:r>
            <a:r>
              <a:rPr lang="en-US" sz="2600" dirty="0">
                <a:solidFill>
                  <a:schemeClr val="tx1"/>
                </a:solidFill>
                <a:hlinkClick r:id="rId2"/>
              </a:rPr>
              <a:t>chungtanloc@ctl.vn</a:t>
            </a:r>
            <a:endParaRPr lang="en-US" sz="2600" dirty="0">
              <a:solidFill>
                <a:schemeClr val="tx1"/>
              </a:solidFill>
            </a:endParaRPr>
          </a:p>
          <a:p>
            <a:pPr>
              <a:spcBef>
                <a:spcPts val="1200"/>
              </a:spcBef>
            </a:pPr>
            <a:r>
              <a:rPr lang="en-US" sz="2600" dirty="0">
                <a:solidFill>
                  <a:schemeClr val="tx1"/>
                </a:solidFill>
              </a:rPr>
              <a:t>Phone: </a:t>
            </a:r>
            <a:r>
              <a:rPr lang="en-US" sz="2600" b="1" dirty="0">
                <a:solidFill>
                  <a:schemeClr val="tx1"/>
                </a:solidFill>
              </a:rPr>
              <a:t>0918.541.661</a:t>
            </a:r>
          </a:p>
        </p:txBody>
      </p:sp>
      <p:sp>
        <p:nvSpPr>
          <p:cNvPr id="6" name="Rectangle 5">
            <a:extLst>
              <a:ext uri="{FF2B5EF4-FFF2-40B4-BE49-F238E27FC236}">
                <a16:creationId xmlns:a16="http://schemas.microsoft.com/office/drawing/2014/main" id="{2F605BB6-25B9-45ED-948D-F0C22682897D}"/>
              </a:ext>
              <a:ext uri="{C183D7F6-B498-43B3-948B-1728B52AA6E4}">
                <adec:decorative xmlns:adec="http://schemas.microsoft.com/office/drawing/2017/decorative" val="1"/>
              </a:ext>
            </a:extLst>
          </p:cNvPr>
          <p:cNvSpPr/>
          <p:nvPr/>
        </p:nvSpPr>
        <p:spPr bwMode="auto">
          <a:xfrm>
            <a:off x="6037943" y="1549081"/>
            <a:ext cx="5971495" cy="4699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descr="Name tag with the word hello">
            <a:extLst>
              <a:ext uri="{FF2B5EF4-FFF2-40B4-BE49-F238E27FC236}">
                <a16:creationId xmlns:a16="http://schemas.microsoft.com/office/drawing/2014/main" id="{48413A4B-AD8D-4973-9CF4-C8D8F6C434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0210" y="2277064"/>
            <a:ext cx="4986960" cy="3243353"/>
          </a:xfrm>
          <a:prstGeom prst="rect">
            <a:avLst/>
          </a:prstGeom>
        </p:spPr>
      </p:pic>
    </p:spTree>
    <p:extLst>
      <p:ext uri="{BB962C8B-B14F-4D97-AF65-F5344CB8AC3E}">
        <p14:creationId xmlns:p14="http://schemas.microsoft.com/office/powerpoint/2010/main" val="276245240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E3F70-8B6D-4789-B751-3C77D08AB7FE}"/>
              </a:ext>
            </a:extLst>
          </p:cNvPr>
          <p:cNvSpPr>
            <a:spLocks noGrp="1"/>
          </p:cNvSpPr>
          <p:nvPr>
            <p:ph type="title"/>
          </p:nvPr>
        </p:nvSpPr>
        <p:spPr/>
        <p:txBody>
          <a:bodyPr/>
          <a:lstStyle/>
          <a:p>
            <a:r>
              <a:rPr lang="en-US" dirty="0"/>
              <a:t>Hello! Student Introductions</a:t>
            </a:r>
          </a:p>
        </p:txBody>
      </p:sp>
      <p:sp>
        <p:nvSpPr>
          <p:cNvPr id="10" name="Rectangle 9">
            <a:extLst>
              <a:ext uri="{FF2B5EF4-FFF2-40B4-BE49-F238E27FC236}">
                <a16:creationId xmlns:a16="http://schemas.microsoft.com/office/drawing/2014/main" id="{ECBA931F-6787-412A-BECF-EC5DA6AF2032}"/>
              </a:ext>
              <a:ext uri="{C183D7F6-B498-43B3-948B-1728B52AA6E4}">
                <adec:decorative xmlns:adec="http://schemas.microsoft.com/office/drawing/2017/decorative" val="0"/>
              </a:ext>
            </a:extLst>
          </p:cNvPr>
          <p:cNvSpPr/>
          <p:nvPr/>
        </p:nvSpPr>
        <p:spPr bwMode="auto">
          <a:xfrm>
            <a:off x="434921" y="1549082"/>
            <a:ext cx="5458968" cy="4699318"/>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600"/>
              </a:spcBef>
              <a:spcAft>
                <a:spcPts val="1200"/>
              </a:spcAft>
            </a:pPr>
            <a:r>
              <a:rPr lang="en-US" sz="2800" dirty="0">
                <a:solidFill>
                  <a:schemeClr val="tx1"/>
                </a:solidFill>
              </a:rPr>
              <a:t>Your name</a:t>
            </a:r>
          </a:p>
          <a:p>
            <a:pPr>
              <a:spcBef>
                <a:spcPts val="600"/>
              </a:spcBef>
              <a:spcAft>
                <a:spcPts val="1200"/>
              </a:spcAft>
            </a:pPr>
            <a:r>
              <a:rPr lang="en-US" sz="2800" dirty="0">
                <a:solidFill>
                  <a:schemeClr val="tx1"/>
                </a:solidFill>
              </a:rPr>
              <a:t>Company affiliation</a:t>
            </a:r>
          </a:p>
          <a:p>
            <a:pPr>
              <a:spcBef>
                <a:spcPts val="600"/>
              </a:spcBef>
              <a:spcAft>
                <a:spcPts val="1200"/>
              </a:spcAft>
            </a:pPr>
            <a:r>
              <a:rPr lang="en-US" sz="2800" dirty="0">
                <a:solidFill>
                  <a:schemeClr val="tx1"/>
                </a:solidFill>
              </a:rPr>
              <a:t>Title/function</a:t>
            </a:r>
          </a:p>
          <a:p>
            <a:pPr>
              <a:spcBef>
                <a:spcPts val="600"/>
              </a:spcBef>
              <a:spcAft>
                <a:spcPts val="1200"/>
              </a:spcAft>
            </a:pPr>
            <a:r>
              <a:rPr lang="en-US" sz="2800" dirty="0">
                <a:solidFill>
                  <a:schemeClr val="tx1"/>
                </a:solidFill>
              </a:rPr>
              <a:t>Microsoft Azure experience</a:t>
            </a:r>
          </a:p>
          <a:p>
            <a:pPr>
              <a:spcBef>
                <a:spcPts val="600"/>
              </a:spcBef>
              <a:spcAft>
                <a:spcPts val="1200"/>
              </a:spcAft>
            </a:pPr>
            <a:r>
              <a:rPr lang="en-US" sz="2800" dirty="0">
                <a:solidFill>
                  <a:schemeClr val="tx1"/>
                </a:solidFill>
              </a:rPr>
              <a:t>Your expectations for the course</a:t>
            </a:r>
          </a:p>
        </p:txBody>
      </p:sp>
      <p:sp>
        <p:nvSpPr>
          <p:cNvPr id="9" name="Rectangle 8">
            <a:extLst>
              <a:ext uri="{FF2B5EF4-FFF2-40B4-BE49-F238E27FC236}">
                <a16:creationId xmlns:a16="http://schemas.microsoft.com/office/drawing/2014/main" id="{3A360786-6A15-405E-946F-CB9E24063B27}"/>
              </a:ext>
              <a:ext uri="{C183D7F6-B498-43B3-948B-1728B52AA6E4}">
                <adec:decorative xmlns:adec="http://schemas.microsoft.com/office/drawing/2017/decorative" val="1"/>
              </a:ext>
            </a:extLst>
          </p:cNvPr>
          <p:cNvSpPr/>
          <p:nvPr/>
        </p:nvSpPr>
        <p:spPr bwMode="auto">
          <a:xfrm>
            <a:off x="6037943" y="1549081"/>
            <a:ext cx="5971495" cy="4699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Name tag with the word hello">
            <a:extLst>
              <a:ext uri="{FF2B5EF4-FFF2-40B4-BE49-F238E27FC236}">
                <a16:creationId xmlns:a16="http://schemas.microsoft.com/office/drawing/2014/main" id="{34018849-F290-4CFD-82DD-DD47B93F4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0210" y="2277064"/>
            <a:ext cx="4986960" cy="3243353"/>
          </a:xfrm>
          <a:prstGeom prst="rect">
            <a:avLst/>
          </a:prstGeom>
        </p:spPr>
      </p:pic>
    </p:spTree>
    <p:extLst>
      <p:ext uri="{BB962C8B-B14F-4D97-AF65-F5344CB8AC3E}">
        <p14:creationId xmlns:p14="http://schemas.microsoft.com/office/powerpoint/2010/main" val="36410158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E41BE-3F1A-4819-A406-26BDC1FFBDB5}"/>
              </a:ext>
            </a:extLst>
          </p:cNvPr>
          <p:cNvSpPr>
            <a:spLocks noGrp="1"/>
          </p:cNvSpPr>
          <p:nvPr>
            <p:ph type="title"/>
          </p:nvPr>
        </p:nvSpPr>
        <p:spPr/>
        <p:txBody>
          <a:bodyPr/>
          <a:lstStyle/>
          <a:p>
            <a:r>
              <a:rPr lang="en-US"/>
              <a:t>Facilities</a:t>
            </a:r>
          </a:p>
        </p:txBody>
      </p:sp>
      <p:pic>
        <p:nvPicPr>
          <p:cNvPr id="60" name="Picture 59" descr="Icon of a person sitting behind a table">
            <a:extLst>
              <a:ext uri="{FF2B5EF4-FFF2-40B4-BE49-F238E27FC236}">
                <a16:creationId xmlns:a16="http://schemas.microsoft.com/office/drawing/2014/main" id="{9ED55E8E-DC35-482A-A669-B52FB8AAE0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584" y="1436914"/>
            <a:ext cx="746760" cy="746760"/>
          </a:xfrm>
          <a:prstGeom prst="rect">
            <a:avLst/>
          </a:prstGeom>
        </p:spPr>
      </p:pic>
      <p:sp>
        <p:nvSpPr>
          <p:cNvPr id="186" name="TextBox 185">
            <a:extLst>
              <a:ext uri="{FF2B5EF4-FFF2-40B4-BE49-F238E27FC236}">
                <a16:creationId xmlns:a16="http://schemas.microsoft.com/office/drawing/2014/main" id="{D656F44B-2617-405B-BDB8-929B67E699A6}"/>
              </a:ext>
            </a:extLst>
          </p:cNvPr>
          <p:cNvSpPr txBox="1"/>
          <p:nvPr/>
        </p:nvSpPr>
        <p:spPr>
          <a:xfrm>
            <a:off x="1334536" y="1664101"/>
            <a:ext cx="4480560" cy="274320"/>
          </a:xfrm>
          <a:prstGeom prst="rect">
            <a:avLst/>
          </a:prstGeom>
          <a:noFill/>
        </p:spPr>
        <p:txBody>
          <a:bodyPr wrap="none" lIns="0" tIns="0" rIns="0" bIns="0" rtlCol="0" anchor="ctr">
            <a:noAutofit/>
          </a:bodyPr>
          <a:lstStyle/>
          <a:p>
            <a:pPr>
              <a:spcAft>
                <a:spcPts val="600"/>
              </a:spcAft>
            </a:pPr>
            <a:r>
              <a:rPr lang="en-US" sz="2000"/>
              <a:t>Class hours</a:t>
            </a:r>
          </a:p>
        </p:txBody>
      </p:sp>
      <p:cxnSp>
        <p:nvCxnSpPr>
          <p:cNvPr id="218" name="Straight Connector 217">
            <a:extLst>
              <a:ext uri="{FF2B5EF4-FFF2-40B4-BE49-F238E27FC236}">
                <a16:creationId xmlns:a16="http://schemas.microsoft.com/office/drawing/2014/main" id="{B1B80FB9-24B1-48F1-AFD9-E9D66F90CBE5}"/>
              </a:ext>
              <a:ext uri="{C183D7F6-B498-43B3-948B-1728B52AA6E4}">
                <adec:decorative xmlns:adec="http://schemas.microsoft.com/office/drawing/2017/decorative" val="1"/>
              </a:ext>
            </a:extLst>
          </p:cNvPr>
          <p:cNvCxnSpPr>
            <a:cxnSpLocks/>
          </p:cNvCxnSpPr>
          <p:nvPr/>
        </p:nvCxnSpPr>
        <p:spPr>
          <a:xfrm>
            <a:off x="1324428" y="2231594"/>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70" name="Picture 269" descr="Icon of an apartment">
            <a:extLst>
              <a:ext uri="{FF2B5EF4-FFF2-40B4-BE49-F238E27FC236}">
                <a16:creationId xmlns:a16="http://schemas.microsoft.com/office/drawing/2014/main" id="{3FA2F31F-BDCA-48AB-A81C-82DA0C9597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584" y="2281509"/>
            <a:ext cx="746760" cy="746760"/>
          </a:xfrm>
          <a:prstGeom prst="rect">
            <a:avLst/>
          </a:prstGeom>
        </p:spPr>
      </p:pic>
      <p:sp>
        <p:nvSpPr>
          <p:cNvPr id="279" name="TextBox 278">
            <a:extLst>
              <a:ext uri="{FF2B5EF4-FFF2-40B4-BE49-F238E27FC236}">
                <a16:creationId xmlns:a16="http://schemas.microsoft.com/office/drawing/2014/main" id="{31DF1651-6515-422D-8BF2-C2BF49F1BE86}"/>
              </a:ext>
            </a:extLst>
          </p:cNvPr>
          <p:cNvSpPr txBox="1"/>
          <p:nvPr/>
        </p:nvSpPr>
        <p:spPr>
          <a:xfrm>
            <a:off x="1334536" y="2508257"/>
            <a:ext cx="4480560" cy="274320"/>
          </a:xfrm>
          <a:prstGeom prst="rect">
            <a:avLst/>
          </a:prstGeom>
          <a:noFill/>
        </p:spPr>
        <p:txBody>
          <a:bodyPr wrap="none" lIns="0" tIns="0" rIns="0" bIns="0" rtlCol="0" anchor="ctr">
            <a:noAutofit/>
          </a:bodyPr>
          <a:lstStyle/>
          <a:p>
            <a:pPr>
              <a:spcAft>
                <a:spcPts val="600"/>
              </a:spcAft>
            </a:pPr>
            <a:r>
              <a:rPr lang="en-US" sz="2000"/>
              <a:t>Building hours</a:t>
            </a:r>
          </a:p>
        </p:txBody>
      </p:sp>
      <p:cxnSp>
        <p:nvCxnSpPr>
          <p:cNvPr id="308" name="Straight Connector 307">
            <a:extLst>
              <a:ext uri="{FF2B5EF4-FFF2-40B4-BE49-F238E27FC236}">
                <a16:creationId xmlns:a16="http://schemas.microsoft.com/office/drawing/2014/main" id="{D3116143-F74D-427E-9707-2C61DE6E60B8}"/>
              </a:ext>
              <a:ext uri="{C183D7F6-B498-43B3-948B-1728B52AA6E4}">
                <adec:decorative xmlns:adec="http://schemas.microsoft.com/office/drawing/2017/decorative" val="1"/>
              </a:ext>
            </a:extLst>
          </p:cNvPr>
          <p:cNvCxnSpPr>
            <a:cxnSpLocks/>
          </p:cNvCxnSpPr>
          <p:nvPr/>
        </p:nvCxnSpPr>
        <p:spPr>
          <a:xfrm>
            <a:off x="1324428" y="3076189"/>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5" name="Picture 24" descr="Icon of a car">
            <a:extLst>
              <a:ext uri="{FF2B5EF4-FFF2-40B4-BE49-F238E27FC236}">
                <a16:creationId xmlns:a16="http://schemas.microsoft.com/office/drawing/2014/main" id="{98328ACA-4A81-43AF-A68B-DE31A7B53DD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 t="838" r="838" b="838"/>
          <a:stretch/>
        </p:blipFill>
        <p:spPr>
          <a:xfrm>
            <a:off x="408752" y="3136806"/>
            <a:ext cx="734248" cy="734248"/>
          </a:xfrm>
          <a:prstGeom prst="ellipse">
            <a:avLst/>
          </a:prstGeom>
        </p:spPr>
      </p:pic>
      <p:sp>
        <p:nvSpPr>
          <p:cNvPr id="672" name="TextBox 671">
            <a:extLst>
              <a:ext uri="{FF2B5EF4-FFF2-40B4-BE49-F238E27FC236}">
                <a16:creationId xmlns:a16="http://schemas.microsoft.com/office/drawing/2014/main" id="{83C73FEB-5EB5-42E9-83AC-121259957DF8}"/>
              </a:ext>
            </a:extLst>
          </p:cNvPr>
          <p:cNvSpPr txBox="1"/>
          <p:nvPr/>
        </p:nvSpPr>
        <p:spPr>
          <a:xfrm>
            <a:off x="1334536" y="3352413"/>
            <a:ext cx="4480560" cy="274320"/>
          </a:xfrm>
          <a:prstGeom prst="rect">
            <a:avLst/>
          </a:prstGeom>
          <a:noFill/>
        </p:spPr>
        <p:txBody>
          <a:bodyPr wrap="none" lIns="0" tIns="0" rIns="0" bIns="0" rtlCol="0" anchor="ctr">
            <a:noAutofit/>
          </a:bodyPr>
          <a:lstStyle/>
          <a:p>
            <a:pPr>
              <a:spcAft>
                <a:spcPts val="600"/>
              </a:spcAft>
            </a:pPr>
            <a:r>
              <a:rPr lang="en-US" sz="2000"/>
              <a:t>Parking</a:t>
            </a:r>
          </a:p>
        </p:txBody>
      </p:sp>
      <p:cxnSp>
        <p:nvCxnSpPr>
          <p:cNvPr id="673" name="Straight Connector 672">
            <a:extLst>
              <a:ext uri="{FF2B5EF4-FFF2-40B4-BE49-F238E27FC236}">
                <a16:creationId xmlns:a16="http://schemas.microsoft.com/office/drawing/2014/main" id="{1C2C293C-FE77-432A-A239-C7CF1FADAE68}"/>
              </a:ext>
              <a:ext uri="{C183D7F6-B498-43B3-948B-1728B52AA6E4}">
                <adec:decorative xmlns:adec="http://schemas.microsoft.com/office/drawing/2017/decorative" val="1"/>
              </a:ext>
            </a:extLst>
          </p:cNvPr>
          <p:cNvCxnSpPr>
            <a:cxnSpLocks/>
          </p:cNvCxnSpPr>
          <p:nvPr/>
        </p:nvCxnSpPr>
        <p:spPr>
          <a:xfrm>
            <a:off x="1324428" y="3920784"/>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95" name="Picture 694" descr="Icon of a building">
            <a:extLst>
              <a:ext uri="{FF2B5EF4-FFF2-40B4-BE49-F238E27FC236}">
                <a16:creationId xmlns:a16="http://schemas.microsoft.com/office/drawing/2014/main" id="{F5B5E4B7-D243-40D8-BE31-26DF59DC75F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7" t="717" r="717" b="717"/>
          <a:stretch/>
        </p:blipFill>
        <p:spPr>
          <a:xfrm>
            <a:off x="414103" y="3974055"/>
            <a:ext cx="736058" cy="736058"/>
          </a:xfrm>
          <a:prstGeom prst="ellipse">
            <a:avLst/>
          </a:prstGeom>
        </p:spPr>
      </p:pic>
      <p:sp>
        <p:nvSpPr>
          <p:cNvPr id="696" name="TextBox 695">
            <a:extLst>
              <a:ext uri="{FF2B5EF4-FFF2-40B4-BE49-F238E27FC236}">
                <a16:creationId xmlns:a16="http://schemas.microsoft.com/office/drawing/2014/main" id="{D9A490EE-AEB2-43A1-846C-F16F736B415B}"/>
              </a:ext>
            </a:extLst>
          </p:cNvPr>
          <p:cNvSpPr txBox="1"/>
          <p:nvPr/>
        </p:nvSpPr>
        <p:spPr>
          <a:xfrm>
            <a:off x="1334536" y="4196569"/>
            <a:ext cx="4480560" cy="274320"/>
          </a:xfrm>
          <a:prstGeom prst="rect">
            <a:avLst/>
          </a:prstGeom>
          <a:noFill/>
        </p:spPr>
        <p:txBody>
          <a:bodyPr wrap="none" lIns="0" tIns="0" rIns="0" bIns="0" rtlCol="0" anchor="ctr">
            <a:noAutofit/>
          </a:bodyPr>
          <a:lstStyle/>
          <a:p>
            <a:pPr>
              <a:spcAft>
                <a:spcPts val="600"/>
              </a:spcAft>
            </a:pPr>
            <a:r>
              <a:rPr lang="en-US" sz="2000"/>
              <a:t>Restrooms</a:t>
            </a:r>
          </a:p>
        </p:txBody>
      </p:sp>
      <p:cxnSp>
        <p:nvCxnSpPr>
          <p:cNvPr id="697" name="Straight Connector 696">
            <a:extLst>
              <a:ext uri="{FF2B5EF4-FFF2-40B4-BE49-F238E27FC236}">
                <a16:creationId xmlns:a16="http://schemas.microsoft.com/office/drawing/2014/main" id="{AB619015-25B3-4A9C-9E46-3705A06356AE}"/>
              </a:ext>
              <a:ext uri="{C183D7F6-B498-43B3-948B-1728B52AA6E4}">
                <adec:decorative xmlns:adec="http://schemas.microsoft.com/office/drawing/2017/decorative" val="1"/>
              </a:ext>
            </a:extLst>
          </p:cNvPr>
          <p:cNvCxnSpPr>
            <a:cxnSpLocks/>
          </p:cNvCxnSpPr>
          <p:nvPr/>
        </p:nvCxnSpPr>
        <p:spPr>
          <a:xfrm>
            <a:off x="1324428" y="4765379"/>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98" name="Picture 697" descr="Icon of heart">
            <a:extLst>
              <a:ext uri="{FF2B5EF4-FFF2-40B4-BE49-F238E27FC236}">
                <a16:creationId xmlns:a16="http://schemas.microsoft.com/office/drawing/2014/main" id="{9D4C7EF8-4EBD-4F0C-9AA8-7856A95122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584" y="4814823"/>
            <a:ext cx="746760" cy="745236"/>
          </a:xfrm>
          <a:prstGeom prst="rect">
            <a:avLst/>
          </a:prstGeom>
        </p:spPr>
      </p:pic>
      <p:sp>
        <p:nvSpPr>
          <p:cNvPr id="699" name="TextBox 698">
            <a:extLst>
              <a:ext uri="{FF2B5EF4-FFF2-40B4-BE49-F238E27FC236}">
                <a16:creationId xmlns:a16="http://schemas.microsoft.com/office/drawing/2014/main" id="{33516423-180A-473E-BCE0-8504BB826DA2}"/>
              </a:ext>
            </a:extLst>
          </p:cNvPr>
          <p:cNvSpPr txBox="1"/>
          <p:nvPr/>
        </p:nvSpPr>
        <p:spPr>
          <a:xfrm>
            <a:off x="1334536" y="5040725"/>
            <a:ext cx="4480560" cy="274320"/>
          </a:xfrm>
          <a:prstGeom prst="rect">
            <a:avLst/>
          </a:prstGeom>
          <a:noFill/>
        </p:spPr>
        <p:txBody>
          <a:bodyPr wrap="none" lIns="0" tIns="0" rIns="0" bIns="0" rtlCol="0" anchor="ctr">
            <a:noAutofit/>
          </a:bodyPr>
          <a:lstStyle/>
          <a:p>
            <a:pPr>
              <a:spcAft>
                <a:spcPts val="600"/>
              </a:spcAft>
            </a:pPr>
            <a:r>
              <a:rPr lang="en-US" sz="2000"/>
              <a:t>Meals</a:t>
            </a:r>
          </a:p>
        </p:txBody>
      </p:sp>
      <p:cxnSp>
        <p:nvCxnSpPr>
          <p:cNvPr id="700" name="Straight Connector 699">
            <a:extLst>
              <a:ext uri="{FF2B5EF4-FFF2-40B4-BE49-F238E27FC236}">
                <a16:creationId xmlns:a16="http://schemas.microsoft.com/office/drawing/2014/main" id="{B3B128B5-C7F5-4BBC-A85E-C7A12892C9A3}"/>
              </a:ext>
              <a:ext uri="{C183D7F6-B498-43B3-948B-1728B52AA6E4}">
                <adec:decorative xmlns:adec="http://schemas.microsoft.com/office/drawing/2017/decorative" val="1"/>
              </a:ext>
            </a:extLst>
          </p:cNvPr>
          <p:cNvCxnSpPr>
            <a:cxnSpLocks/>
          </p:cNvCxnSpPr>
          <p:nvPr/>
        </p:nvCxnSpPr>
        <p:spPr>
          <a:xfrm>
            <a:off x="1324428" y="5609974"/>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1" name="Picture 700" descr="Icon of smartphone">
            <a:extLst>
              <a:ext uri="{FF2B5EF4-FFF2-40B4-BE49-F238E27FC236}">
                <a16:creationId xmlns:a16="http://schemas.microsoft.com/office/drawing/2014/main" id="{F5F7679A-25AA-4F93-9217-DC702D49A2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584" y="5657895"/>
            <a:ext cx="746760" cy="746760"/>
          </a:xfrm>
          <a:prstGeom prst="rect">
            <a:avLst/>
          </a:prstGeom>
        </p:spPr>
      </p:pic>
      <p:sp>
        <p:nvSpPr>
          <p:cNvPr id="702" name="TextBox 701">
            <a:extLst>
              <a:ext uri="{FF2B5EF4-FFF2-40B4-BE49-F238E27FC236}">
                <a16:creationId xmlns:a16="http://schemas.microsoft.com/office/drawing/2014/main" id="{2A6A50DE-20B4-4200-BF0A-BAE5280DA456}"/>
              </a:ext>
            </a:extLst>
          </p:cNvPr>
          <p:cNvSpPr txBox="1"/>
          <p:nvPr/>
        </p:nvSpPr>
        <p:spPr>
          <a:xfrm>
            <a:off x="1334536" y="5884884"/>
            <a:ext cx="4480560" cy="274320"/>
          </a:xfrm>
          <a:prstGeom prst="rect">
            <a:avLst/>
          </a:prstGeom>
          <a:noFill/>
        </p:spPr>
        <p:txBody>
          <a:bodyPr wrap="none" lIns="0" tIns="0" rIns="0" bIns="0" rtlCol="0" anchor="ctr">
            <a:noAutofit/>
          </a:bodyPr>
          <a:lstStyle/>
          <a:p>
            <a:pPr>
              <a:spcAft>
                <a:spcPts val="600"/>
              </a:spcAft>
            </a:pPr>
            <a:r>
              <a:rPr lang="en-US" sz="2000"/>
              <a:t>Phones</a:t>
            </a:r>
          </a:p>
        </p:txBody>
      </p:sp>
      <p:pic>
        <p:nvPicPr>
          <p:cNvPr id="703" name="Picture 702" descr="Icon of chat message pop up">
            <a:extLst>
              <a:ext uri="{FF2B5EF4-FFF2-40B4-BE49-F238E27FC236}">
                <a16:creationId xmlns:a16="http://schemas.microsoft.com/office/drawing/2014/main" id="{D9BA42D6-74A4-4A1A-97D0-AB2BD4472B7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84680" y="1436914"/>
            <a:ext cx="745236" cy="746760"/>
          </a:xfrm>
          <a:prstGeom prst="rect">
            <a:avLst/>
          </a:prstGeom>
        </p:spPr>
      </p:pic>
      <p:sp>
        <p:nvSpPr>
          <p:cNvPr id="704" name="TextBox 703">
            <a:extLst>
              <a:ext uri="{FF2B5EF4-FFF2-40B4-BE49-F238E27FC236}">
                <a16:creationId xmlns:a16="http://schemas.microsoft.com/office/drawing/2014/main" id="{BF1D1D93-8677-46AC-8935-9C6A11D9FF66}"/>
              </a:ext>
            </a:extLst>
          </p:cNvPr>
          <p:cNvSpPr txBox="1"/>
          <p:nvPr/>
        </p:nvSpPr>
        <p:spPr>
          <a:xfrm>
            <a:off x="7310759" y="1664101"/>
            <a:ext cx="4480560" cy="274320"/>
          </a:xfrm>
          <a:prstGeom prst="rect">
            <a:avLst/>
          </a:prstGeom>
          <a:noFill/>
        </p:spPr>
        <p:txBody>
          <a:bodyPr wrap="none" lIns="0" tIns="0" rIns="0" bIns="0" rtlCol="0" anchor="ctr">
            <a:noAutofit/>
          </a:bodyPr>
          <a:lstStyle/>
          <a:p>
            <a:pPr>
              <a:spcAft>
                <a:spcPts val="600"/>
              </a:spcAft>
            </a:pPr>
            <a:r>
              <a:rPr lang="en-US" sz="2000"/>
              <a:t>Messages</a:t>
            </a:r>
          </a:p>
        </p:txBody>
      </p:sp>
      <p:cxnSp>
        <p:nvCxnSpPr>
          <p:cNvPr id="705" name="Straight Connector 704">
            <a:extLst>
              <a:ext uri="{FF2B5EF4-FFF2-40B4-BE49-F238E27FC236}">
                <a16:creationId xmlns:a16="http://schemas.microsoft.com/office/drawing/2014/main" id="{CDC58383-3396-4D7A-AB5E-92C85786E4B2}"/>
              </a:ext>
              <a:ext uri="{C183D7F6-B498-43B3-948B-1728B52AA6E4}">
                <adec:decorative xmlns:adec="http://schemas.microsoft.com/office/drawing/2017/decorative" val="1"/>
              </a:ext>
            </a:extLst>
          </p:cNvPr>
          <p:cNvCxnSpPr>
            <a:cxnSpLocks/>
          </p:cNvCxnSpPr>
          <p:nvPr/>
        </p:nvCxnSpPr>
        <p:spPr>
          <a:xfrm>
            <a:off x="7285037" y="2208408"/>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6" name="Picture 705" descr="Icon of two people">
            <a:extLst>
              <a:ext uri="{FF2B5EF4-FFF2-40B4-BE49-F238E27FC236}">
                <a16:creationId xmlns:a16="http://schemas.microsoft.com/office/drawing/2014/main" id="{1D990C8D-8803-468D-95F4-2A7EA3A9DDC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84680" y="2281509"/>
            <a:ext cx="745236" cy="746760"/>
          </a:xfrm>
          <a:prstGeom prst="rect">
            <a:avLst/>
          </a:prstGeom>
        </p:spPr>
      </p:pic>
      <p:sp>
        <p:nvSpPr>
          <p:cNvPr id="707" name="TextBox 706">
            <a:extLst>
              <a:ext uri="{FF2B5EF4-FFF2-40B4-BE49-F238E27FC236}">
                <a16:creationId xmlns:a16="http://schemas.microsoft.com/office/drawing/2014/main" id="{1CA56D8F-BAC2-4C3B-9F52-FCD4A424B9CE}"/>
              </a:ext>
            </a:extLst>
          </p:cNvPr>
          <p:cNvSpPr txBox="1"/>
          <p:nvPr/>
        </p:nvSpPr>
        <p:spPr>
          <a:xfrm>
            <a:off x="7310759" y="2508259"/>
            <a:ext cx="4480560" cy="274320"/>
          </a:xfrm>
          <a:prstGeom prst="rect">
            <a:avLst/>
          </a:prstGeom>
          <a:noFill/>
        </p:spPr>
        <p:txBody>
          <a:bodyPr wrap="none" lIns="0" tIns="0" rIns="0" bIns="0" rtlCol="0" anchor="ctr">
            <a:noAutofit/>
          </a:bodyPr>
          <a:lstStyle/>
          <a:p>
            <a:pPr>
              <a:spcAft>
                <a:spcPts val="600"/>
              </a:spcAft>
            </a:pPr>
            <a:r>
              <a:rPr lang="en-US" sz="2000"/>
              <a:t>Smoking</a:t>
            </a:r>
          </a:p>
        </p:txBody>
      </p:sp>
      <p:cxnSp>
        <p:nvCxnSpPr>
          <p:cNvPr id="708" name="Straight Connector 707">
            <a:extLst>
              <a:ext uri="{FF2B5EF4-FFF2-40B4-BE49-F238E27FC236}">
                <a16:creationId xmlns:a16="http://schemas.microsoft.com/office/drawing/2014/main" id="{1E391118-C8E3-4549-88AE-3BC0E80F7BCB}"/>
              </a:ext>
              <a:ext uri="{C183D7F6-B498-43B3-948B-1728B52AA6E4}">
                <adec:decorative xmlns:adec="http://schemas.microsoft.com/office/drawing/2017/decorative" val="1"/>
              </a:ext>
            </a:extLst>
          </p:cNvPr>
          <p:cNvCxnSpPr>
            <a:cxnSpLocks/>
          </p:cNvCxnSpPr>
          <p:nvPr/>
        </p:nvCxnSpPr>
        <p:spPr>
          <a:xfrm>
            <a:off x="7285037" y="3076189"/>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9" name="Picture 708" descr="Icon of gear with arrow">
            <a:extLst>
              <a:ext uri="{FF2B5EF4-FFF2-40B4-BE49-F238E27FC236}">
                <a16:creationId xmlns:a16="http://schemas.microsoft.com/office/drawing/2014/main" id="{EA765C36-0E9A-4A2B-98A2-60CB64DED0B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95" t="595" r="595" b="595"/>
          <a:stretch/>
        </p:blipFill>
        <p:spPr>
          <a:xfrm>
            <a:off x="6389117" y="3130550"/>
            <a:ext cx="736362" cy="737868"/>
          </a:xfrm>
          <a:prstGeom prst="ellipse">
            <a:avLst/>
          </a:prstGeom>
        </p:spPr>
      </p:pic>
      <p:sp>
        <p:nvSpPr>
          <p:cNvPr id="710" name="TextBox 709">
            <a:extLst>
              <a:ext uri="{FF2B5EF4-FFF2-40B4-BE49-F238E27FC236}">
                <a16:creationId xmlns:a16="http://schemas.microsoft.com/office/drawing/2014/main" id="{E6E96485-9B78-4B67-804B-E31F048C4980}"/>
              </a:ext>
            </a:extLst>
          </p:cNvPr>
          <p:cNvSpPr txBox="1"/>
          <p:nvPr/>
        </p:nvSpPr>
        <p:spPr>
          <a:xfrm>
            <a:off x="7310759" y="3352417"/>
            <a:ext cx="4480560" cy="274320"/>
          </a:xfrm>
          <a:prstGeom prst="rect">
            <a:avLst/>
          </a:prstGeom>
          <a:noFill/>
        </p:spPr>
        <p:txBody>
          <a:bodyPr wrap="none" lIns="0" tIns="0" rIns="0" bIns="0" rtlCol="0" anchor="ctr">
            <a:noAutofit/>
          </a:bodyPr>
          <a:lstStyle/>
          <a:p>
            <a:pPr>
              <a:spcAft>
                <a:spcPts val="600"/>
              </a:spcAft>
            </a:pPr>
            <a:r>
              <a:rPr lang="en-US" sz="2000"/>
              <a:t>Internet access</a:t>
            </a:r>
          </a:p>
        </p:txBody>
      </p:sp>
      <p:cxnSp>
        <p:nvCxnSpPr>
          <p:cNvPr id="711" name="Straight Connector 710">
            <a:extLst>
              <a:ext uri="{FF2B5EF4-FFF2-40B4-BE49-F238E27FC236}">
                <a16:creationId xmlns:a16="http://schemas.microsoft.com/office/drawing/2014/main" id="{B9544AB6-1379-4E34-8508-9C254ACB04DB}"/>
              </a:ext>
              <a:ext uri="{C183D7F6-B498-43B3-948B-1728B52AA6E4}">
                <adec:decorative xmlns:adec="http://schemas.microsoft.com/office/drawing/2017/decorative" val="1"/>
              </a:ext>
            </a:extLst>
          </p:cNvPr>
          <p:cNvCxnSpPr>
            <a:cxnSpLocks/>
          </p:cNvCxnSpPr>
          <p:nvPr/>
        </p:nvCxnSpPr>
        <p:spPr>
          <a:xfrm>
            <a:off x="7285037" y="3920784"/>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12" name="Picture 711" descr="Icon of circle like arrow with timer inside">
            <a:extLst>
              <a:ext uri="{FF2B5EF4-FFF2-40B4-BE49-F238E27FC236}">
                <a16:creationId xmlns:a16="http://schemas.microsoft.com/office/drawing/2014/main" id="{3E80030A-F357-4079-AAEF-A659BC0C8D0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383156" y="3968704"/>
            <a:ext cx="746760" cy="746760"/>
          </a:xfrm>
          <a:prstGeom prst="rect">
            <a:avLst/>
          </a:prstGeom>
        </p:spPr>
      </p:pic>
      <p:sp>
        <p:nvSpPr>
          <p:cNvPr id="713" name="TextBox 712">
            <a:extLst>
              <a:ext uri="{FF2B5EF4-FFF2-40B4-BE49-F238E27FC236}">
                <a16:creationId xmlns:a16="http://schemas.microsoft.com/office/drawing/2014/main" id="{481BB8B4-7F22-490F-AF8D-FBC359357181}"/>
              </a:ext>
            </a:extLst>
          </p:cNvPr>
          <p:cNvSpPr txBox="1"/>
          <p:nvPr/>
        </p:nvSpPr>
        <p:spPr>
          <a:xfrm>
            <a:off x="7310759" y="4196575"/>
            <a:ext cx="4480560" cy="274320"/>
          </a:xfrm>
          <a:prstGeom prst="rect">
            <a:avLst/>
          </a:prstGeom>
          <a:noFill/>
        </p:spPr>
        <p:txBody>
          <a:bodyPr wrap="none" lIns="0" tIns="0" rIns="0" bIns="0" rtlCol="0" anchor="ctr">
            <a:noAutofit/>
          </a:bodyPr>
          <a:lstStyle/>
          <a:p>
            <a:pPr>
              <a:spcAft>
                <a:spcPts val="600"/>
              </a:spcAft>
            </a:pPr>
            <a:r>
              <a:rPr lang="en-US" sz="2000"/>
              <a:t>Recycling</a:t>
            </a:r>
          </a:p>
        </p:txBody>
      </p:sp>
      <p:cxnSp>
        <p:nvCxnSpPr>
          <p:cNvPr id="714" name="Straight Connector 713">
            <a:extLst>
              <a:ext uri="{FF2B5EF4-FFF2-40B4-BE49-F238E27FC236}">
                <a16:creationId xmlns:a16="http://schemas.microsoft.com/office/drawing/2014/main" id="{B41742C7-2E1D-4E29-8621-3AEECD1DD1A9}"/>
              </a:ext>
              <a:ext uri="{C183D7F6-B498-43B3-948B-1728B52AA6E4}">
                <adec:decorative xmlns:adec="http://schemas.microsoft.com/office/drawing/2017/decorative" val="1"/>
              </a:ext>
            </a:extLst>
          </p:cNvPr>
          <p:cNvCxnSpPr>
            <a:cxnSpLocks/>
          </p:cNvCxnSpPr>
          <p:nvPr/>
        </p:nvCxnSpPr>
        <p:spPr>
          <a:xfrm>
            <a:off x="7285037" y="4765379"/>
            <a:ext cx="45393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15" name="Picture 714" descr="Icon of a person  taking medical treatment">
            <a:extLst>
              <a:ext uri="{FF2B5EF4-FFF2-40B4-BE49-F238E27FC236}">
                <a16:creationId xmlns:a16="http://schemas.microsoft.com/office/drawing/2014/main" id="{32C4B546-3EFB-45DB-A0D3-AE7AD3E1E89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85151" y="4815294"/>
            <a:ext cx="745236" cy="745236"/>
          </a:xfrm>
          <a:prstGeom prst="rect">
            <a:avLst/>
          </a:prstGeom>
        </p:spPr>
      </p:pic>
      <p:sp>
        <p:nvSpPr>
          <p:cNvPr id="716" name="TextBox 715">
            <a:extLst>
              <a:ext uri="{FF2B5EF4-FFF2-40B4-BE49-F238E27FC236}">
                <a16:creationId xmlns:a16="http://schemas.microsoft.com/office/drawing/2014/main" id="{59004B0C-440E-46BD-A1B5-976A07685EC8}"/>
              </a:ext>
            </a:extLst>
          </p:cNvPr>
          <p:cNvSpPr txBox="1"/>
          <p:nvPr/>
        </p:nvSpPr>
        <p:spPr>
          <a:xfrm>
            <a:off x="7310759" y="5040729"/>
            <a:ext cx="4480560" cy="274320"/>
          </a:xfrm>
          <a:prstGeom prst="rect">
            <a:avLst/>
          </a:prstGeom>
          <a:noFill/>
        </p:spPr>
        <p:txBody>
          <a:bodyPr wrap="none" lIns="0" tIns="0" rIns="0" bIns="0" rtlCol="0" anchor="ctr">
            <a:noAutofit/>
          </a:bodyPr>
          <a:lstStyle/>
          <a:p>
            <a:pPr>
              <a:spcAft>
                <a:spcPts val="600"/>
              </a:spcAft>
            </a:pPr>
            <a:r>
              <a:rPr lang="en-US" sz="2000"/>
              <a:t>Emergency procedures</a:t>
            </a:r>
          </a:p>
        </p:txBody>
      </p:sp>
    </p:spTree>
    <p:extLst>
      <p:ext uri="{BB962C8B-B14F-4D97-AF65-F5344CB8AC3E}">
        <p14:creationId xmlns:p14="http://schemas.microsoft.com/office/powerpoint/2010/main" val="362405817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BCD97-3518-4421-90FF-8CA76EA109EF}"/>
              </a:ext>
            </a:extLst>
          </p:cNvPr>
          <p:cNvSpPr>
            <a:spLocks noGrp="1"/>
          </p:cNvSpPr>
          <p:nvPr>
            <p:ph type="title"/>
          </p:nvPr>
        </p:nvSpPr>
        <p:spPr/>
        <p:txBody>
          <a:bodyPr/>
          <a:lstStyle/>
          <a:p>
            <a:r>
              <a:rPr lang="en-US" dirty="0"/>
              <a:t>Cloud Administrator Role</a:t>
            </a:r>
          </a:p>
        </p:txBody>
      </p:sp>
      <p:pic>
        <p:nvPicPr>
          <p:cNvPr id="8" name="Picture 7" descr="Icon of cloud symbol">
            <a:extLst>
              <a:ext uri="{FF2B5EF4-FFF2-40B4-BE49-F238E27FC236}">
                <a16:creationId xmlns:a16="http://schemas.microsoft.com/office/drawing/2014/main" id="{12DFEC53-067B-4218-80FD-336681AC53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124" y="1378857"/>
            <a:ext cx="1075944" cy="1075944"/>
          </a:xfrm>
          <a:prstGeom prst="rect">
            <a:avLst/>
          </a:prstGeom>
        </p:spPr>
      </p:pic>
      <p:sp>
        <p:nvSpPr>
          <p:cNvPr id="64" name="TextBox 63">
            <a:extLst>
              <a:ext uri="{FF2B5EF4-FFF2-40B4-BE49-F238E27FC236}">
                <a16:creationId xmlns:a16="http://schemas.microsoft.com/office/drawing/2014/main" id="{48CF135D-F78B-4F51-A550-1F30EA3C5B86}"/>
              </a:ext>
            </a:extLst>
          </p:cNvPr>
          <p:cNvSpPr txBox="1"/>
          <p:nvPr/>
        </p:nvSpPr>
        <p:spPr>
          <a:xfrm>
            <a:off x="1803401" y="1458685"/>
            <a:ext cx="10163174" cy="914400"/>
          </a:xfrm>
          <a:prstGeom prst="rect">
            <a:avLst/>
          </a:prstGeom>
          <a:noFill/>
        </p:spPr>
        <p:txBody>
          <a:bodyPr wrap="square" lIns="0" tIns="0" rIns="0" bIns="0" rtlCol="0" anchor="ctr">
            <a:noAutofit/>
          </a:bodyPr>
          <a:lstStyle/>
          <a:p>
            <a:pPr>
              <a:spcBef>
                <a:spcPts val="600"/>
              </a:spcBef>
            </a:pPr>
            <a:r>
              <a:rPr lang="en-US" dirty="0"/>
              <a:t>Cloud Administrators manage the cloud services that span storage, networking and compute cloud capabilities, with a deep understanding of each service across the full IT lifecycle</a:t>
            </a:r>
          </a:p>
        </p:txBody>
      </p:sp>
      <p:cxnSp>
        <p:nvCxnSpPr>
          <p:cNvPr id="14" name="Straight Connector 13">
            <a:extLst>
              <a:ext uri="{FF2B5EF4-FFF2-40B4-BE49-F238E27FC236}">
                <a16:creationId xmlns:a16="http://schemas.microsoft.com/office/drawing/2014/main" id="{7ACCEA5E-C31B-4250-8985-A3660D8D640A}"/>
              </a:ext>
              <a:ext uri="{C183D7F6-B498-43B3-948B-1728B52AA6E4}">
                <adec:decorative xmlns:adec="http://schemas.microsoft.com/office/drawing/2017/decorative" val="1"/>
              </a:ext>
            </a:extLst>
          </p:cNvPr>
          <p:cNvCxnSpPr>
            <a:cxnSpLocks/>
          </p:cNvCxnSpPr>
          <p:nvPr/>
        </p:nvCxnSpPr>
        <p:spPr>
          <a:xfrm>
            <a:off x="1803399" y="2515696"/>
            <a:ext cx="1004025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line drawn like a maze">
            <a:extLst>
              <a:ext uri="{FF2B5EF4-FFF2-40B4-BE49-F238E27FC236}">
                <a16:creationId xmlns:a16="http://schemas.microsoft.com/office/drawing/2014/main" id="{62D4D416-77B7-473D-84F4-06696176E1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124" y="2578478"/>
            <a:ext cx="1075944" cy="1075944"/>
          </a:xfrm>
          <a:prstGeom prst="rect">
            <a:avLst/>
          </a:prstGeom>
        </p:spPr>
      </p:pic>
      <p:sp>
        <p:nvSpPr>
          <p:cNvPr id="69" name="TextBox 68">
            <a:extLst>
              <a:ext uri="{FF2B5EF4-FFF2-40B4-BE49-F238E27FC236}">
                <a16:creationId xmlns:a16="http://schemas.microsoft.com/office/drawing/2014/main" id="{3C06D201-3B4F-4579-B5A1-001EA7B2E7AE}"/>
              </a:ext>
            </a:extLst>
          </p:cNvPr>
          <p:cNvSpPr txBox="1"/>
          <p:nvPr/>
        </p:nvSpPr>
        <p:spPr>
          <a:xfrm>
            <a:off x="1803401" y="2658306"/>
            <a:ext cx="10163174" cy="914400"/>
          </a:xfrm>
          <a:prstGeom prst="rect">
            <a:avLst/>
          </a:prstGeom>
          <a:noFill/>
        </p:spPr>
        <p:txBody>
          <a:bodyPr wrap="square" lIns="0" tIns="0" rIns="0" bIns="0" rtlCol="0" anchor="ctr">
            <a:noAutofit/>
          </a:bodyPr>
          <a:lstStyle/>
          <a:p>
            <a:pPr>
              <a:spcBef>
                <a:spcPts val="600"/>
              </a:spcBef>
            </a:pPr>
            <a:r>
              <a:rPr lang="en-US" dirty="0"/>
              <a:t>They take end-user requests for new cloud applications and make recommendations on services to use for optimal performance and scale, as well as provision, capacity, monitor and adjust as appropriate. This role requires communicating and coordinating with vendors</a:t>
            </a:r>
          </a:p>
        </p:txBody>
      </p:sp>
      <p:cxnSp>
        <p:nvCxnSpPr>
          <p:cNvPr id="18" name="Straight Connector 17">
            <a:extLst>
              <a:ext uri="{FF2B5EF4-FFF2-40B4-BE49-F238E27FC236}">
                <a16:creationId xmlns:a16="http://schemas.microsoft.com/office/drawing/2014/main" id="{D35C8F55-F73B-4B59-8E24-FE0DEEFE66C0}"/>
              </a:ext>
              <a:ext uri="{C183D7F6-B498-43B3-948B-1728B52AA6E4}">
                <adec:decorative xmlns:adec="http://schemas.microsoft.com/office/drawing/2017/decorative" val="1"/>
              </a:ext>
            </a:extLst>
          </p:cNvPr>
          <p:cNvCxnSpPr>
            <a:cxnSpLocks/>
          </p:cNvCxnSpPr>
          <p:nvPr/>
        </p:nvCxnSpPr>
        <p:spPr>
          <a:xfrm>
            <a:off x="1803399" y="3715317"/>
            <a:ext cx="1004025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4 rectangular shapes inside a square">
            <a:extLst>
              <a:ext uri="{FF2B5EF4-FFF2-40B4-BE49-F238E27FC236}">
                <a16:creationId xmlns:a16="http://schemas.microsoft.com/office/drawing/2014/main" id="{8996BBE4-1B05-44AE-AB38-49F191D1CE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124" y="3778099"/>
            <a:ext cx="1075944" cy="1075944"/>
          </a:xfrm>
          <a:prstGeom prst="rect">
            <a:avLst/>
          </a:prstGeom>
        </p:spPr>
      </p:pic>
      <p:sp>
        <p:nvSpPr>
          <p:cNvPr id="74" name="TextBox 73">
            <a:extLst>
              <a:ext uri="{FF2B5EF4-FFF2-40B4-BE49-F238E27FC236}">
                <a16:creationId xmlns:a16="http://schemas.microsoft.com/office/drawing/2014/main" id="{D1E74D83-04D8-42B5-B848-6C82609519A3}"/>
              </a:ext>
            </a:extLst>
          </p:cNvPr>
          <p:cNvSpPr txBox="1"/>
          <p:nvPr/>
        </p:nvSpPr>
        <p:spPr>
          <a:xfrm>
            <a:off x="1803401" y="3857927"/>
            <a:ext cx="10163174" cy="914400"/>
          </a:xfrm>
          <a:prstGeom prst="rect">
            <a:avLst/>
          </a:prstGeom>
          <a:noFill/>
        </p:spPr>
        <p:txBody>
          <a:bodyPr wrap="square" lIns="0" tIns="0" rIns="0" bIns="0" rtlCol="0" anchor="ctr">
            <a:noAutofit/>
          </a:bodyPr>
          <a:lstStyle/>
          <a:p>
            <a:pPr>
              <a:spcBef>
                <a:spcPts val="600"/>
              </a:spcBef>
            </a:pPr>
            <a:r>
              <a:rPr lang="en-US"/>
              <a:t>Cloud Administrators use the Azure Portal and as they become more proficient, they use PowerShell and the Command Line Interface </a:t>
            </a:r>
          </a:p>
        </p:txBody>
      </p:sp>
      <p:cxnSp>
        <p:nvCxnSpPr>
          <p:cNvPr id="19" name="Straight Connector 18">
            <a:extLst>
              <a:ext uri="{FF2B5EF4-FFF2-40B4-BE49-F238E27FC236}">
                <a16:creationId xmlns:a16="http://schemas.microsoft.com/office/drawing/2014/main" id="{C0179853-B9BC-4C71-9078-CE4AC9E47682}"/>
              </a:ext>
              <a:ext uri="{C183D7F6-B498-43B3-948B-1728B52AA6E4}">
                <adec:decorative xmlns:adec="http://schemas.microsoft.com/office/drawing/2017/decorative" val="1"/>
              </a:ext>
            </a:extLst>
          </p:cNvPr>
          <p:cNvCxnSpPr>
            <a:cxnSpLocks/>
          </p:cNvCxnSpPr>
          <p:nvPr/>
        </p:nvCxnSpPr>
        <p:spPr>
          <a:xfrm>
            <a:off x="1803399" y="4914938"/>
            <a:ext cx="1004025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a cloud with 5 lines on bottom glowing downwards">
            <a:extLst>
              <a:ext uri="{FF2B5EF4-FFF2-40B4-BE49-F238E27FC236}">
                <a16:creationId xmlns:a16="http://schemas.microsoft.com/office/drawing/2014/main" id="{7A175A5E-8BEA-4FBD-8BF3-9207EE9BEF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7124" y="4977720"/>
            <a:ext cx="1075944" cy="1075944"/>
          </a:xfrm>
          <a:prstGeom prst="rect">
            <a:avLst/>
          </a:prstGeom>
        </p:spPr>
      </p:pic>
      <p:sp>
        <p:nvSpPr>
          <p:cNvPr id="78" name="TextBox 77">
            <a:extLst>
              <a:ext uri="{FF2B5EF4-FFF2-40B4-BE49-F238E27FC236}">
                <a16:creationId xmlns:a16="http://schemas.microsoft.com/office/drawing/2014/main" id="{A9FCFEAE-033A-4DA0-BC18-753963990FA7}"/>
              </a:ext>
            </a:extLst>
          </p:cNvPr>
          <p:cNvSpPr txBox="1"/>
          <p:nvPr/>
        </p:nvSpPr>
        <p:spPr>
          <a:xfrm>
            <a:off x="1803401" y="5057548"/>
            <a:ext cx="10163174" cy="914400"/>
          </a:xfrm>
          <a:prstGeom prst="rect">
            <a:avLst/>
          </a:prstGeom>
          <a:noFill/>
        </p:spPr>
        <p:txBody>
          <a:bodyPr wrap="square" lIns="0" tIns="0" rIns="0" bIns="0" rtlCol="0" anchor="ctr">
            <a:noAutofit/>
          </a:bodyPr>
          <a:lstStyle/>
          <a:p>
            <a:pPr>
              <a:spcBef>
                <a:spcPts val="600"/>
              </a:spcBef>
            </a:pPr>
            <a:r>
              <a:rPr lang="en-US"/>
              <a:t>Successful Cloud Administrators start this role with experience on operating systems, virtualization, cloud infrastructure, storage structures, and networking</a:t>
            </a:r>
          </a:p>
        </p:txBody>
      </p:sp>
    </p:spTree>
    <p:extLst>
      <p:ext uri="{BB962C8B-B14F-4D97-AF65-F5344CB8AC3E}">
        <p14:creationId xmlns:p14="http://schemas.microsoft.com/office/powerpoint/2010/main" val="351593867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0E2B6-AFAA-4E5C-8F2F-83B5B23513F7}"/>
              </a:ext>
            </a:extLst>
          </p:cNvPr>
          <p:cNvSpPr>
            <a:spLocks noGrp="1"/>
          </p:cNvSpPr>
          <p:nvPr>
            <p:ph type="title"/>
          </p:nvPr>
        </p:nvSpPr>
        <p:spPr/>
        <p:txBody>
          <a:bodyPr/>
          <a:lstStyle/>
          <a:p>
            <a:r>
              <a:rPr lang="en-US"/>
              <a:t>About this course: Prerequisites</a:t>
            </a:r>
          </a:p>
        </p:txBody>
      </p:sp>
      <p:sp>
        <p:nvSpPr>
          <p:cNvPr id="39" name="Text Placeholder 3">
            <a:extLst>
              <a:ext uri="{FF2B5EF4-FFF2-40B4-BE49-F238E27FC236}">
                <a16:creationId xmlns:a16="http://schemas.microsoft.com/office/drawing/2014/main" id="{DE6F20BE-DC76-4473-8AF9-18624C288E8D}"/>
              </a:ext>
            </a:extLst>
          </p:cNvPr>
          <p:cNvSpPr txBox="1">
            <a:spLocks/>
          </p:cNvSpPr>
          <p:nvPr/>
        </p:nvSpPr>
        <p:spPr>
          <a:xfrm>
            <a:off x="0" y="1192212"/>
            <a:ext cx="12436475" cy="914400"/>
          </a:xfrm>
          <a:prstGeom prst="rect">
            <a:avLst/>
          </a:prstGeom>
          <a:solidFill>
            <a:srgbClr val="243A5E"/>
          </a:solidFill>
        </p:spPr>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a:r>
              <a:rPr lang="en-US" sz="2000" spc="0">
                <a:solidFill>
                  <a:schemeClr val="bg1"/>
                </a:solidFill>
                <a:latin typeface="+mn-lt"/>
              </a:rPr>
              <a:t>Successful Azure Administrators start this role with experience on operating systems, virtualization,</a:t>
            </a:r>
            <a:br>
              <a:rPr lang="en-US" sz="2000" spc="0">
                <a:solidFill>
                  <a:schemeClr val="bg1"/>
                </a:solidFill>
                <a:latin typeface="+mn-lt"/>
              </a:rPr>
            </a:br>
            <a:r>
              <a:rPr lang="en-US" sz="2000" spc="0">
                <a:solidFill>
                  <a:schemeClr val="bg1"/>
                </a:solidFill>
                <a:latin typeface="+mn-lt"/>
              </a:rPr>
              <a:t>cloud infrastructure, storage structures, and networking</a:t>
            </a:r>
          </a:p>
        </p:txBody>
      </p:sp>
      <p:pic>
        <p:nvPicPr>
          <p:cNvPr id="11" name="Picture 10" descr="Icon of building with cloud on top">
            <a:extLst>
              <a:ext uri="{FF2B5EF4-FFF2-40B4-BE49-F238E27FC236}">
                <a16:creationId xmlns:a16="http://schemas.microsoft.com/office/drawing/2014/main" id="{B708224C-4737-4DA4-B000-5BFA14F0C9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429" y="2394856"/>
            <a:ext cx="873252" cy="873252"/>
          </a:xfrm>
          <a:prstGeom prst="rect">
            <a:avLst/>
          </a:prstGeom>
        </p:spPr>
      </p:pic>
      <p:sp>
        <p:nvSpPr>
          <p:cNvPr id="85" name="TextBox 84">
            <a:extLst>
              <a:ext uri="{FF2B5EF4-FFF2-40B4-BE49-F238E27FC236}">
                <a16:creationId xmlns:a16="http://schemas.microsoft.com/office/drawing/2014/main" id="{90F9132E-0A49-4D9C-86E6-04F0279A8574}"/>
              </a:ext>
            </a:extLst>
          </p:cNvPr>
          <p:cNvSpPr txBox="1"/>
          <p:nvPr/>
        </p:nvSpPr>
        <p:spPr>
          <a:xfrm>
            <a:off x="1533390" y="2464524"/>
            <a:ext cx="10463246" cy="731520"/>
          </a:xfrm>
          <a:prstGeom prst="rect">
            <a:avLst/>
          </a:prstGeom>
          <a:noFill/>
        </p:spPr>
        <p:txBody>
          <a:bodyPr wrap="square" lIns="0" tIns="0" rIns="0" bIns="0" rtlCol="0" anchor="ctr">
            <a:noAutofit/>
          </a:bodyPr>
          <a:lstStyle/>
          <a:p>
            <a:pPr>
              <a:spcBef>
                <a:spcPts val="600"/>
              </a:spcBef>
            </a:pPr>
            <a:r>
              <a:rPr lang="en-US"/>
              <a:t>Understanding of on-premises virtualization technologies, including: VMs, virtual networking, and virtual hard disks</a:t>
            </a:r>
          </a:p>
        </p:txBody>
      </p:sp>
      <p:cxnSp>
        <p:nvCxnSpPr>
          <p:cNvPr id="15" name="Straight Connector 14">
            <a:extLst>
              <a:ext uri="{FF2B5EF4-FFF2-40B4-BE49-F238E27FC236}">
                <a16:creationId xmlns:a16="http://schemas.microsoft.com/office/drawing/2014/main" id="{8904B8D0-FD4B-4FDA-B00E-867477790211}"/>
              </a:ext>
              <a:ext uri="{C183D7F6-B498-43B3-948B-1728B52AA6E4}">
                <adec:decorative xmlns:adec="http://schemas.microsoft.com/office/drawing/2017/decorative" val="1"/>
              </a:ext>
            </a:extLst>
          </p:cNvPr>
          <p:cNvCxnSpPr>
            <a:cxnSpLocks/>
          </p:cNvCxnSpPr>
          <p:nvPr/>
        </p:nvCxnSpPr>
        <p:spPr>
          <a:xfrm>
            <a:off x="1527627" y="3367200"/>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wrench">
            <a:extLst>
              <a:ext uri="{FF2B5EF4-FFF2-40B4-BE49-F238E27FC236}">
                <a16:creationId xmlns:a16="http://schemas.microsoft.com/office/drawing/2014/main" id="{0D6B678E-E69D-43AF-A9F2-472A43CC80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429" y="3468687"/>
            <a:ext cx="873252" cy="871728"/>
          </a:xfrm>
          <a:prstGeom prst="rect">
            <a:avLst/>
          </a:prstGeom>
        </p:spPr>
      </p:pic>
      <p:sp>
        <p:nvSpPr>
          <p:cNvPr id="86" name="TextBox 85">
            <a:extLst>
              <a:ext uri="{FF2B5EF4-FFF2-40B4-BE49-F238E27FC236}">
                <a16:creationId xmlns:a16="http://schemas.microsoft.com/office/drawing/2014/main" id="{8D7DB9CF-1D4D-41B7-98A0-E462CDE5F8A2}"/>
              </a:ext>
            </a:extLst>
          </p:cNvPr>
          <p:cNvSpPr txBox="1"/>
          <p:nvPr/>
        </p:nvSpPr>
        <p:spPr>
          <a:xfrm>
            <a:off x="1533390" y="3538355"/>
            <a:ext cx="10463246" cy="731520"/>
          </a:xfrm>
          <a:prstGeom prst="rect">
            <a:avLst/>
          </a:prstGeom>
          <a:noFill/>
        </p:spPr>
        <p:txBody>
          <a:bodyPr wrap="square" lIns="0" tIns="0" rIns="0" bIns="0" rtlCol="0" anchor="ctr">
            <a:noAutofit/>
          </a:bodyPr>
          <a:lstStyle/>
          <a:p>
            <a:pPr>
              <a:spcBef>
                <a:spcPts val="600"/>
              </a:spcBef>
            </a:pPr>
            <a:r>
              <a:rPr lang="en-US"/>
              <a:t>Understanding of network configuration, including TCP/IP, Domain Name System (DNS), virtual private networks (VPNs), firewalls, and encryption technologies</a:t>
            </a:r>
          </a:p>
        </p:txBody>
      </p:sp>
      <p:cxnSp>
        <p:nvCxnSpPr>
          <p:cNvPr id="19" name="Straight Connector 18">
            <a:extLst>
              <a:ext uri="{FF2B5EF4-FFF2-40B4-BE49-F238E27FC236}">
                <a16:creationId xmlns:a16="http://schemas.microsoft.com/office/drawing/2014/main" id="{2DD9C5AE-96CB-464C-881B-5D613571FCE2}"/>
              </a:ext>
              <a:ext uri="{C183D7F6-B498-43B3-948B-1728B52AA6E4}">
                <adec:decorative xmlns:adec="http://schemas.microsoft.com/office/drawing/2017/decorative" val="1"/>
              </a:ext>
            </a:extLst>
          </p:cNvPr>
          <p:cNvCxnSpPr>
            <a:cxnSpLocks/>
          </p:cNvCxnSpPr>
          <p:nvPr/>
        </p:nvCxnSpPr>
        <p:spPr>
          <a:xfrm>
            <a:off x="1527627" y="4441031"/>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4 small squares inside a big square shape">
            <a:extLst>
              <a:ext uri="{FF2B5EF4-FFF2-40B4-BE49-F238E27FC236}">
                <a16:creationId xmlns:a16="http://schemas.microsoft.com/office/drawing/2014/main" id="{07A46136-5868-4BD4-B414-F620DA3264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429" y="4542518"/>
            <a:ext cx="873252" cy="871728"/>
          </a:xfrm>
          <a:prstGeom prst="rect">
            <a:avLst/>
          </a:prstGeom>
        </p:spPr>
      </p:pic>
      <p:sp>
        <p:nvSpPr>
          <p:cNvPr id="87" name="TextBox 86">
            <a:extLst>
              <a:ext uri="{FF2B5EF4-FFF2-40B4-BE49-F238E27FC236}">
                <a16:creationId xmlns:a16="http://schemas.microsoft.com/office/drawing/2014/main" id="{8A8E17CE-5527-4D8A-A0DC-968DF750B3B9}"/>
              </a:ext>
            </a:extLst>
          </p:cNvPr>
          <p:cNvSpPr txBox="1"/>
          <p:nvPr/>
        </p:nvSpPr>
        <p:spPr>
          <a:xfrm>
            <a:off x="1533390" y="4612186"/>
            <a:ext cx="10463246" cy="731520"/>
          </a:xfrm>
          <a:prstGeom prst="rect">
            <a:avLst/>
          </a:prstGeom>
          <a:noFill/>
        </p:spPr>
        <p:txBody>
          <a:bodyPr wrap="square" lIns="0" tIns="0" rIns="0" bIns="0" rtlCol="0" anchor="ctr">
            <a:noAutofit/>
          </a:bodyPr>
          <a:lstStyle/>
          <a:p>
            <a:pPr>
              <a:spcBef>
                <a:spcPts val="600"/>
              </a:spcBef>
            </a:pPr>
            <a:r>
              <a:rPr lang="en-US"/>
              <a:t>Understanding of Active Directory concepts, such as users, groups, and role-based access control</a:t>
            </a:r>
          </a:p>
        </p:txBody>
      </p:sp>
      <p:cxnSp>
        <p:nvCxnSpPr>
          <p:cNvPr id="20" name="Straight Connector 19">
            <a:extLst>
              <a:ext uri="{FF2B5EF4-FFF2-40B4-BE49-F238E27FC236}">
                <a16:creationId xmlns:a16="http://schemas.microsoft.com/office/drawing/2014/main" id="{3D518490-0795-4C84-A01C-6179E52C667E}"/>
              </a:ext>
              <a:ext uri="{C183D7F6-B498-43B3-948B-1728B52AA6E4}">
                <adec:decorative xmlns:adec="http://schemas.microsoft.com/office/drawing/2017/decorative" val="1"/>
              </a:ext>
            </a:extLst>
          </p:cNvPr>
          <p:cNvCxnSpPr>
            <a:cxnSpLocks/>
          </p:cNvCxnSpPr>
          <p:nvPr/>
        </p:nvCxnSpPr>
        <p:spPr>
          <a:xfrm>
            <a:off x="1527627" y="5514862"/>
            <a:ext cx="104466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cloud inside a rounded arrow">
            <a:extLst>
              <a:ext uri="{FF2B5EF4-FFF2-40B4-BE49-F238E27FC236}">
                <a16:creationId xmlns:a16="http://schemas.microsoft.com/office/drawing/2014/main" id="{95D0DBEA-179D-42EE-A980-D6D3A84C8B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5429" y="5616348"/>
            <a:ext cx="873252" cy="873252"/>
          </a:xfrm>
          <a:prstGeom prst="rect">
            <a:avLst/>
          </a:prstGeom>
        </p:spPr>
      </p:pic>
      <p:sp>
        <p:nvSpPr>
          <p:cNvPr id="88" name="TextBox 87">
            <a:extLst>
              <a:ext uri="{FF2B5EF4-FFF2-40B4-BE49-F238E27FC236}">
                <a16:creationId xmlns:a16="http://schemas.microsoft.com/office/drawing/2014/main" id="{E106E04C-5033-4F19-92EA-A1E3F9355DFD}"/>
              </a:ext>
            </a:extLst>
          </p:cNvPr>
          <p:cNvSpPr txBox="1"/>
          <p:nvPr/>
        </p:nvSpPr>
        <p:spPr>
          <a:xfrm>
            <a:off x="1533390" y="5686016"/>
            <a:ext cx="10463246" cy="731520"/>
          </a:xfrm>
          <a:prstGeom prst="rect">
            <a:avLst/>
          </a:prstGeom>
          <a:noFill/>
        </p:spPr>
        <p:txBody>
          <a:bodyPr wrap="square" lIns="0" tIns="0" rIns="0" bIns="0" rtlCol="0" anchor="ctr">
            <a:noAutofit/>
          </a:bodyPr>
          <a:lstStyle/>
          <a:p>
            <a:pPr>
              <a:spcBef>
                <a:spcPts val="600"/>
              </a:spcBef>
            </a:pPr>
            <a:r>
              <a:rPr lang="en-US"/>
              <a:t>Understanding of resilience and disaster recovery, including backup and restore operations</a:t>
            </a:r>
          </a:p>
        </p:txBody>
      </p:sp>
    </p:spTree>
    <p:extLst>
      <p:ext uri="{BB962C8B-B14F-4D97-AF65-F5344CB8AC3E}">
        <p14:creationId xmlns:p14="http://schemas.microsoft.com/office/powerpoint/2010/main" val="299106778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8F3C-18A2-46F0-B569-D338E06E0809}"/>
              </a:ext>
            </a:extLst>
          </p:cNvPr>
          <p:cNvSpPr>
            <a:spLocks noGrp="1"/>
          </p:cNvSpPr>
          <p:nvPr>
            <p:ph type="title"/>
          </p:nvPr>
        </p:nvSpPr>
        <p:spPr/>
        <p:txBody>
          <a:bodyPr/>
          <a:lstStyle/>
          <a:p>
            <a:r>
              <a:rPr lang="en-US" dirty="0"/>
              <a:t>About this course: Course Outline</a:t>
            </a:r>
          </a:p>
        </p:txBody>
      </p:sp>
      <p:pic>
        <p:nvPicPr>
          <p:cNvPr id="67" name="Picture 66" descr="Icon of a person inside square shape box">
            <a:extLst>
              <a:ext uri="{FF2B5EF4-FFF2-40B4-BE49-F238E27FC236}">
                <a16:creationId xmlns:a16="http://schemas.microsoft.com/office/drawing/2014/main" id="{45792455-C9DD-4D86-AC33-ED120288A3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204" y="1432831"/>
            <a:ext cx="734568" cy="736092"/>
          </a:xfrm>
          <a:prstGeom prst="rect">
            <a:avLst/>
          </a:prstGeom>
        </p:spPr>
      </p:pic>
      <p:sp>
        <p:nvSpPr>
          <p:cNvPr id="132" name="TextBox 131">
            <a:extLst>
              <a:ext uri="{FF2B5EF4-FFF2-40B4-BE49-F238E27FC236}">
                <a16:creationId xmlns:a16="http://schemas.microsoft.com/office/drawing/2014/main" id="{A014B532-9FAF-42CF-A186-B172BAE9E547}"/>
              </a:ext>
            </a:extLst>
          </p:cNvPr>
          <p:cNvSpPr txBox="1"/>
          <p:nvPr/>
        </p:nvSpPr>
        <p:spPr>
          <a:xfrm>
            <a:off x="1334536" y="1662724"/>
            <a:ext cx="4480560" cy="274320"/>
          </a:xfrm>
          <a:prstGeom prst="rect">
            <a:avLst/>
          </a:prstGeom>
          <a:noFill/>
        </p:spPr>
        <p:txBody>
          <a:bodyPr wrap="none" lIns="0" tIns="0" rIns="0" bIns="0" rtlCol="0" anchor="ctr">
            <a:noAutofit/>
          </a:bodyPr>
          <a:lstStyle/>
          <a:p>
            <a:pPr>
              <a:spcAft>
                <a:spcPts val="600"/>
              </a:spcAft>
            </a:pPr>
            <a:r>
              <a:rPr lang="en-US" dirty="0"/>
              <a:t>Module 01: Administer Identity</a:t>
            </a:r>
          </a:p>
        </p:txBody>
      </p:sp>
      <p:cxnSp>
        <p:nvCxnSpPr>
          <p:cNvPr id="162" name="Straight Connector 161">
            <a:extLst>
              <a:ext uri="{FF2B5EF4-FFF2-40B4-BE49-F238E27FC236}">
                <a16:creationId xmlns:a16="http://schemas.microsoft.com/office/drawing/2014/main" id="{B1CF964B-37A5-4829-B370-9FB0F0580227}"/>
              </a:ext>
              <a:ext uri="{C183D7F6-B498-43B3-948B-1728B52AA6E4}">
                <adec:decorative xmlns:adec="http://schemas.microsoft.com/office/drawing/2017/decorative" val="1"/>
              </a:ext>
            </a:extLst>
          </p:cNvPr>
          <p:cNvCxnSpPr>
            <a:cxnSpLocks/>
          </p:cNvCxnSpPr>
          <p:nvPr/>
        </p:nvCxnSpPr>
        <p:spPr>
          <a:xfrm>
            <a:off x="1274897" y="2220831"/>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09" name="Picture 208" descr="Icon of 5 circles join in a line">
            <a:extLst>
              <a:ext uri="{FF2B5EF4-FFF2-40B4-BE49-F238E27FC236}">
                <a16:creationId xmlns:a16="http://schemas.microsoft.com/office/drawing/2014/main" id="{7E547B55-522E-4994-BD01-943F638D8A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204" y="2274724"/>
            <a:ext cx="734568" cy="734568"/>
          </a:xfrm>
          <a:prstGeom prst="rect">
            <a:avLst/>
          </a:prstGeom>
        </p:spPr>
      </p:pic>
      <p:sp>
        <p:nvSpPr>
          <p:cNvPr id="219" name="TextBox 218">
            <a:extLst>
              <a:ext uri="{FF2B5EF4-FFF2-40B4-BE49-F238E27FC236}">
                <a16:creationId xmlns:a16="http://schemas.microsoft.com/office/drawing/2014/main" id="{724D4C3C-EA88-44EB-BB57-7187F2745E13}"/>
              </a:ext>
            </a:extLst>
          </p:cNvPr>
          <p:cNvSpPr txBox="1"/>
          <p:nvPr/>
        </p:nvSpPr>
        <p:spPr>
          <a:xfrm>
            <a:off x="1334536" y="2504617"/>
            <a:ext cx="4480560" cy="274320"/>
          </a:xfrm>
          <a:prstGeom prst="rect">
            <a:avLst/>
          </a:prstGeom>
          <a:noFill/>
        </p:spPr>
        <p:txBody>
          <a:bodyPr wrap="none" lIns="0" tIns="0" rIns="0" bIns="0" rtlCol="0" anchor="ctr">
            <a:noAutofit/>
          </a:bodyPr>
          <a:lstStyle/>
          <a:p>
            <a:pPr>
              <a:spcAft>
                <a:spcPts val="600"/>
              </a:spcAft>
            </a:pPr>
            <a:r>
              <a:rPr lang="en-US" dirty="0"/>
              <a:t>Module 02: Administer Governance and Compliance</a:t>
            </a:r>
          </a:p>
        </p:txBody>
      </p:sp>
      <p:cxnSp>
        <p:nvCxnSpPr>
          <p:cNvPr id="246" name="Straight Connector 245">
            <a:extLst>
              <a:ext uri="{FF2B5EF4-FFF2-40B4-BE49-F238E27FC236}">
                <a16:creationId xmlns:a16="http://schemas.microsoft.com/office/drawing/2014/main" id="{DF5E1B7C-663A-49F1-A396-F4015DCA71B5}"/>
              </a:ext>
              <a:ext uri="{C183D7F6-B498-43B3-948B-1728B52AA6E4}">
                <adec:decorative xmlns:adec="http://schemas.microsoft.com/office/drawing/2017/decorative" val="1"/>
              </a:ext>
            </a:extLst>
          </p:cNvPr>
          <p:cNvCxnSpPr>
            <a:cxnSpLocks/>
          </p:cNvCxnSpPr>
          <p:nvPr/>
        </p:nvCxnSpPr>
        <p:spPr>
          <a:xfrm>
            <a:off x="1274897" y="3062724"/>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88" name="Picture 287" descr="Icon of two buildings and a cloud on top of them">
            <a:extLst>
              <a:ext uri="{FF2B5EF4-FFF2-40B4-BE49-F238E27FC236}">
                <a16:creationId xmlns:a16="http://schemas.microsoft.com/office/drawing/2014/main" id="{AE6A68B5-5056-4B39-A3E8-4561ACAF66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49" t="649" r="649" b="649"/>
          <a:stretch/>
        </p:blipFill>
        <p:spPr>
          <a:xfrm>
            <a:off x="417976" y="3121399"/>
            <a:ext cx="725024" cy="726528"/>
          </a:xfrm>
          <a:prstGeom prst="ellipse">
            <a:avLst/>
          </a:prstGeom>
        </p:spPr>
      </p:pic>
      <p:sp>
        <p:nvSpPr>
          <p:cNvPr id="369" name="TextBox 368">
            <a:extLst>
              <a:ext uri="{FF2B5EF4-FFF2-40B4-BE49-F238E27FC236}">
                <a16:creationId xmlns:a16="http://schemas.microsoft.com/office/drawing/2014/main" id="{8D105FB9-7DF5-401F-9DD3-9228B929B73B}"/>
              </a:ext>
            </a:extLst>
          </p:cNvPr>
          <p:cNvSpPr txBox="1"/>
          <p:nvPr/>
        </p:nvSpPr>
        <p:spPr>
          <a:xfrm>
            <a:off x="1334536" y="3346510"/>
            <a:ext cx="4480560" cy="274320"/>
          </a:xfrm>
          <a:prstGeom prst="rect">
            <a:avLst/>
          </a:prstGeom>
          <a:noFill/>
        </p:spPr>
        <p:txBody>
          <a:bodyPr wrap="none" lIns="0" tIns="0" rIns="0" bIns="0" rtlCol="0" anchor="ctr">
            <a:noAutofit/>
          </a:bodyPr>
          <a:lstStyle/>
          <a:p>
            <a:pPr>
              <a:spcAft>
                <a:spcPts val="600"/>
              </a:spcAft>
            </a:pPr>
            <a:r>
              <a:rPr lang="en-US" dirty="0"/>
              <a:t>Module 03: Administer Azure Resources </a:t>
            </a:r>
          </a:p>
        </p:txBody>
      </p:sp>
      <p:cxnSp>
        <p:nvCxnSpPr>
          <p:cNvPr id="392" name="Straight Connector 391">
            <a:extLst>
              <a:ext uri="{FF2B5EF4-FFF2-40B4-BE49-F238E27FC236}">
                <a16:creationId xmlns:a16="http://schemas.microsoft.com/office/drawing/2014/main" id="{E1053AC9-8D6F-40D3-9D60-E86BA3C7EC44}"/>
              </a:ext>
              <a:ext uri="{C183D7F6-B498-43B3-948B-1728B52AA6E4}">
                <adec:decorative xmlns:adec="http://schemas.microsoft.com/office/drawing/2017/decorative" val="1"/>
              </a:ext>
            </a:extLst>
          </p:cNvPr>
          <p:cNvCxnSpPr>
            <a:cxnSpLocks/>
          </p:cNvCxnSpPr>
          <p:nvPr/>
        </p:nvCxnSpPr>
        <p:spPr>
          <a:xfrm>
            <a:off x="1274897" y="3904617"/>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29" name="Picture 428" descr="Icon of a 3 lines forming hierarchy">
            <a:extLst>
              <a:ext uri="{FF2B5EF4-FFF2-40B4-BE49-F238E27FC236}">
                <a16:creationId xmlns:a16="http://schemas.microsoft.com/office/drawing/2014/main" id="{03F07974-54CF-4CCA-B8AB-517029E8F2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204" y="3956525"/>
            <a:ext cx="736092" cy="736092"/>
          </a:xfrm>
          <a:prstGeom prst="rect">
            <a:avLst/>
          </a:prstGeom>
        </p:spPr>
      </p:pic>
      <p:sp>
        <p:nvSpPr>
          <p:cNvPr id="437" name="TextBox 436">
            <a:extLst>
              <a:ext uri="{FF2B5EF4-FFF2-40B4-BE49-F238E27FC236}">
                <a16:creationId xmlns:a16="http://schemas.microsoft.com/office/drawing/2014/main" id="{1CC681B9-33F7-4C3E-B941-1B4A7D18117C}"/>
              </a:ext>
            </a:extLst>
          </p:cNvPr>
          <p:cNvSpPr txBox="1"/>
          <p:nvPr/>
        </p:nvSpPr>
        <p:spPr>
          <a:xfrm>
            <a:off x="1334536" y="4188403"/>
            <a:ext cx="4480560" cy="274320"/>
          </a:xfrm>
          <a:prstGeom prst="rect">
            <a:avLst/>
          </a:prstGeom>
          <a:noFill/>
        </p:spPr>
        <p:txBody>
          <a:bodyPr wrap="none" lIns="0" tIns="0" rIns="0" bIns="0" rtlCol="0" anchor="ctr">
            <a:noAutofit/>
          </a:bodyPr>
          <a:lstStyle/>
          <a:p>
            <a:pPr>
              <a:spcAft>
                <a:spcPts val="600"/>
              </a:spcAft>
            </a:pPr>
            <a:r>
              <a:rPr lang="en-US" dirty="0"/>
              <a:t>Module 04: Administer Virtual Networking</a:t>
            </a:r>
          </a:p>
        </p:txBody>
      </p:sp>
      <p:cxnSp>
        <p:nvCxnSpPr>
          <p:cNvPr id="458" name="Straight Connector 457">
            <a:extLst>
              <a:ext uri="{FF2B5EF4-FFF2-40B4-BE49-F238E27FC236}">
                <a16:creationId xmlns:a16="http://schemas.microsoft.com/office/drawing/2014/main" id="{89AC1A95-EF4E-4AF3-8128-41C997ECE54E}"/>
              </a:ext>
              <a:ext uri="{C183D7F6-B498-43B3-948B-1728B52AA6E4}">
                <adec:decorative xmlns:adec="http://schemas.microsoft.com/office/drawing/2017/decorative" val="1"/>
              </a:ext>
            </a:extLst>
          </p:cNvPr>
          <p:cNvCxnSpPr>
            <a:cxnSpLocks/>
          </p:cNvCxnSpPr>
          <p:nvPr/>
        </p:nvCxnSpPr>
        <p:spPr>
          <a:xfrm>
            <a:off x="1274897" y="4746510"/>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90" name="Picture 489" descr="Icon of a rectangle shape arranging ascending order">
            <a:extLst>
              <a:ext uri="{FF2B5EF4-FFF2-40B4-BE49-F238E27FC236}">
                <a16:creationId xmlns:a16="http://schemas.microsoft.com/office/drawing/2014/main" id="{83332DE8-6FA7-4077-935E-6EFC8D4E9E4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3204" y="4798418"/>
            <a:ext cx="734568" cy="736092"/>
          </a:xfrm>
          <a:prstGeom prst="rect">
            <a:avLst/>
          </a:prstGeom>
        </p:spPr>
      </p:pic>
      <p:sp>
        <p:nvSpPr>
          <p:cNvPr id="497" name="TextBox 496">
            <a:extLst>
              <a:ext uri="{FF2B5EF4-FFF2-40B4-BE49-F238E27FC236}">
                <a16:creationId xmlns:a16="http://schemas.microsoft.com/office/drawing/2014/main" id="{1EBF8579-E73A-4F20-938E-4686F6B00CEA}"/>
              </a:ext>
            </a:extLst>
          </p:cNvPr>
          <p:cNvSpPr txBox="1"/>
          <p:nvPr/>
        </p:nvSpPr>
        <p:spPr>
          <a:xfrm>
            <a:off x="1334536" y="5030296"/>
            <a:ext cx="4480560" cy="274320"/>
          </a:xfrm>
          <a:prstGeom prst="rect">
            <a:avLst/>
          </a:prstGeom>
          <a:noFill/>
        </p:spPr>
        <p:txBody>
          <a:bodyPr wrap="none" lIns="0" tIns="0" rIns="0" bIns="0" rtlCol="0" anchor="ctr">
            <a:noAutofit/>
          </a:bodyPr>
          <a:lstStyle/>
          <a:p>
            <a:pPr>
              <a:spcAft>
                <a:spcPts val="600"/>
              </a:spcAft>
            </a:pPr>
            <a:r>
              <a:rPr lang="en-US" dirty="0"/>
              <a:t>Module 05: Administer Intersite Connectivity</a:t>
            </a:r>
          </a:p>
        </p:txBody>
      </p:sp>
      <p:cxnSp>
        <p:nvCxnSpPr>
          <p:cNvPr id="515" name="Straight Connector 514">
            <a:extLst>
              <a:ext uri="{FF2B5EF4-FFF2-40B4-BE49-F238E27FC236}">
                <a16:creationId xmlns:a16="http://schemas.microsoft.com/office/drawing/2014/main" id="{11E7C29F-E18C-465D-81EA-B1B5B6537091}"/>
              </a:ext>
              <a:ext uri="{C183D7F6-B498-43B3-948B-1728B52AA6E4}">
                <adec:decorative xmlns:adec="http://schemas.microsoft.com/office/drawing/2017/decorative" val="1"/>
              </a:ext>
            </a:extLst>
          </p:cNvPr>
          <p:cNvCxnSpPr>
            <a:cxnSpLocks/>
          </p:cNvCxnSpPr>
          <p:nvPr/>
        </p:nvCxnSpPr>
        <p:spPr>
          <a:xfrm>
            <a:off x="1274897" y="5588403"/>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42" name="Picture 541" descr="Icon of two arrows pointing up and down with traffic light in between">
            <a:extLst>
              <a:ext uri="{FF2B5EF4-FFF2-40B4-BE49-F238E27FC236}">
                <a16:creationId xmlns:a16="http://schemas.microsoft.com/office/drawing/2014/main" id="{EBF3D664-806C-4067-94D1-A5E50AF82F0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3204" y="5640307"/>
            <a:ext cx="734568" cy="736092"/>
          </a:xfrm>
          <a:prstGeom prst="rect">
            <a:avLst/>
          </a:prstGeom>
        </p:spPr>
      </p:pic>
      <p:sp>
        <p:nvSpPr>
          <p:cNvPr id="548" name="TextBox 547">
            <a:extLst>
              <a:ext uri="{FF2B5EF4-FFF2-40B4-BE49-F238E27FC236}">
                <a16:creationId xmlns:a16="http://schemas.microsoft.com/office/drawing/2014/main" id="{BA6F043E-0C73-460C-B431-F8DE729464BE}"/>
              </a:ext>
            </a:extLst>
          </p:cNvPr>
          <p:cNvSpPr txBox="1"/>
          <p:nvPr/>
        </p:nvSpPr>
        <p:spPr>
          <a:xfrm>
            <a:off x="1334536" y="5872185"/>
            <a:ext cx="4480560" cy="274320"/>
          </a:xfrm>
          <a:prstGeom prst="rect">
            <a:avLst/>
          </a:prstGeom>
          <a:noFill/>
        </p:spPr>
        <p:txBody>
          <a:bodyPr wrap="none" lIns="0" tIns="0" rIns="0" bIns="0" rtlCol="0" anchor="ctr">
            <a:noAutofit/>
          </a:bodyPr>
          <a:lstStyle/>
          <a:p>
            <a:pPr>
              <a:spcAft>
                <a:spcPts val="600"/>
              </a:spcAft>
            </a:pPr>
            <a:r>
              <a:rPr lang="en-US" dirty="0"/>
              <a:t>Module 06: Administer Network Traffic Management</a:t>
            </a:r>
          </a:p>
        </p:txBody>
      </p:sp>
      <p:pic>
        <p:nvPicPr>
          <p:cNvPr id="572" name="Picture 571" descr="Icon of data warehouse">
            <a:extLst>
              <a:ext uri="{FF2B5EF4-FFF2-40B4-BE49-F238E27FC236}">
                <a16:creationId xmlns:a16="http://schemas.microsoft.com/office/drawing/2014/main" id="{4701362A-9B6C-463D-844D-F624557E6F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37361" y="1432831"/>
            <a:ext cx="736092" cy="736092"/>
          </a:xfrm>
          <a:prstGeom prst="rect">
            <a:avLst/>
          </a:prstGeom>
        </p:spPr>
      </p:pic>
      <p:sp>
        <p:nvSpPr>
          <p:cNvPr id="577" name="TextBox 576">
            <a:extLst>
              <a:ext uri="{FF2B5EF4-FFF2-40B4-BE49-F238E27FC236}">
                <a16:creationId xmlns:a16="http://schemas.microsoft.com/office/drawing/2014/main" id="{F699D5BA-DAF8-41D5-A811-686E9B1D5A19}"/>
              </a:ext>
            </a:extLst>
          </p:cNvPr>
          <p:cNvSpPr txBox="1"/>
          <p:nvPr/>
        </p:nvSpPr>
        <p:spPr>
          <a:xfrm>
            <a:off x="7639383" y="1662724"/>
            <a:ext cx="4480560" cy="274320"/>
          </a:xfrm>
          <a:prstGeom prst="rect">
            <a:avLst/>
          </a:prstGeom>
          <a:noFill/>
        </p:spPr>
        <p:txBody>
          <a:bodyPr wrap="none" lIns="0" tIns="0" rIns="0" bIns="0" rtlCol="0" anchor="ctr">
            <a:noAutofit/>
          </a:bodyPr>
          <a:lstStyle/>
          <a:p>
            <a:pPr>
              <a:spcAft>
                <a:spcPts val="600"/>
              </a:spcAft>
            </a:pPr>
            <a:r>
              <a:rPr lang="en-US" dirty="0"/>
              <a:t>Module 07: Administer Azure Storage</a:t>
            </a:r>
          </a:p>
        </p:txBody>
      </p:sp>
      <p:cxnSp>
        <p:nvCxnSpPr>
          <p:cNvPr id="590" name="Straight Connector 589">
            <a:extLst>
              <a:ext uri="{FF2B5EF4-FFF2-40B4-BE49-F238E27FC236}">
                <a16:creationId xmlns:a16="http://schemas.microsoft.com/office/drawing/2014/main" id="{9380EE40-3987-46FE-9C29-1F1F59E59948}"/>
              </a:ext>
              <a:ext uri="{C183D7F6-B498-43B3-948B-1728B52AA6E4}">
                <adec:decorative xmlns:adec="http://schemas.microsoft.com/office/drawing/2017/decorative" val="1"/>
              </a:ext>
            </a:extLst>
          </p:cNvPr>
          <p:cNvCxnSpPr>
            <a:cxnSpLocks/>
          </p:cNvCxnSpPr>
          <p:nvPr/>
        </p:nvCxnSpPr>
        <p:spPr>
          <a:xfrm>
            <a:off x="7613661" y="2220831"/>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09" name="Picture 608" descr="Icon of three gears">
            <a:extLst>
              <a:ext uri="{FF2B5EF4-FFF2-40B4-BE49-F238E27FC236}">
                <a16:creationId xmlns:a16="http://schemas.microsoft.com/office/drawing/2014/main" id="{0D34866F-E9E3-4473-B740-E81A7550AE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37361" y="2274723"/>
            <a:ext cx="736092" cy="736092"/>
          </a:xfrm>
          <a:prstGeom prst="rect">
            <a:avLst/>
          </a:prstGeom>
        </p:spPr>
      </p:pic>
      <p:sp>
        <p:nvSpPr>
          <p:cNvPr id="613" name="TextBox 612">
            <a:extLst>
              <a:ext uri="{FF2B5EF4-FFF2-40B4-BE49-F238E27FC236}">
                <a16:creationId xmlns:a16="http://schemas.microsoft.com/office/drawing/2014/main" id="{D303000B-5984-4DD9-929A-4EF702B12E8A}"/>
              </a:ext>
            </a:extLst>
          </p:cNvPr>
          <p:cNvSpPr txBox="1"/>
          <p:nvPr/>
        </p:nvSpPr>
        <p:spPr>
          <a:xfrm>
            <a:off x="7639383" y="2504616"/>
            <a:ext cx="4480560" cy="274320"/>
          </a:xfrm>
          <a:prstGeom prst="rect">
            <a:avLst/>
          </a:prstGeom>
          <a:noFill/>
        </p:spPr>
        <p:txBody>
          <a:bodyPr wrap="none" lIns="0" tIns="0" rIns="0" bIns="0" rtlCol="0" anchor="ctr">
            <a:noAutofit/>
          </a:bodyPr>
          <a:lstStyle/>
          <a:p>
            <a:pPr>
              <a:spcAft>
                <a:spcPts val="600"/>
              </a:spcAft>
            </a:pPr>
            <a:r>
              <a:rPr lang="en-US" dirty="0"/>
              <a:t>Module 08: Administer Azure Virtual Machines</a:t>
            </a:r>
          </a:p>
        </p:txBody>
      </p:sp>
      <p:cxnSp>
        <p:nvCxnSpPr>
          <p:cNvPr id="623" name="Straight Connector 622">
            <a:extLst>
              <a:ext uri="{FF2B5EF4-FFF2-40B4-BE49-F238E27FC236}">
                <a16:creationId xmlns:a16="http://schemas.microsoft.com/office/drawing/2014/main" id="{D8921217-5B5D-49CE-B415-B66C31FA1FB9}"/>
              </a:ext>
              <a:ext uri="{C183D7F6-B498-43B3-948B-1728B52AA6E4}">
                <adec:decorative xmlns:adec="http://schemas.microsoft.com/office/drawing/2017/decorative" val="1"/>
              </a:ext>
            </a:extLst>
          </p:cNvPr>
          <p:cNvCxnSpPr>
            <a:cxnSpLocks/>
          </p:cNvCxnSpPr>
          <p:nvPr/>
        </p:nvCxnSpPr>
        <p:spPr>
          <a:xfrm>
            <a:off x="7613661" y="3062724"/>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37" name="Picture 636" descr="Icon of a server with cloud ">
            <a:extLst>
              <a:ext uri="{FF2B5EF4-FFF2-40B4-BE49-F238E27FC236}">
                <a16:creationId xmlns:a16="http://schemas.microsoft.com/office/drawing/2014/main" id="{41EE47F3-9C2E-4B95-BB42-F58985EF51A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35376" y="3129216"/>
            <a:ext cx="736092" cy="736092"/>
          </a:xfrm>
          <a:prstGeom prst="rect">
            <a:avLst/>
          </a:prstGeom>
        </p:spPr>
      </p:pic>
      <p:sp>
        <p:nvSpPr>
          <p:cNvPr id="640" name="TextBox 639">
            <a:extLst>
              <a:ext uri="{FF2B5EF4-FFF2-40B4-BE49-F238E27FC236}">
                <a16:creationId xmlns:a16="http://schemas.microsoft.com/office/drawing/2014/main" id="{65F644CB-36AA-4A45-A0A7-E9EBBC25EC97}"/>
              </a:ext>
            </a:extLst>
          </p:cNvPr>
          <p:cNvSpPr txBox="1"/>
          <p:nvPr/>
        </p:nvSpPr>
        <p:spPr>
          <a:xfrm>
            <a:off x="7639383" y="3346508"/>
            <a:ext cx="4480560" cy="274320"/>
          </a:xfrm>
          <a:prstGeom prst="rect">
            <a:avLst/>
          </a:prstGeom>
          <a:noFill/>
        </p:spPr>
        <p:txBody>
          <a:bodyPr wrap="none" lIns="0" tIns="0" rIns="0" bIns="0" rtlCol="0" anchor="ctr">
            <a:noAutofit/>
          </a:bodyPr>
          <a:lstStyle/>
          <a:p>
            <a:pPr>
              <a:spcAft>
                <a:spcPts val="600"/>
              </a:spcAft>
            </a:pPr>
            <a:r>
              <a:rPr lang="en-US" dirty="0"/>
              <a:t>Module 09: Administer PaaS Compute Options</a:t>
            </a:r>
          </a:p>
        </p:txBody>
      </p:sp>
      <p:cxnSp>
        <p:nvCxnSpPr>
          <p:cNvPr id="647" name="Straight Connector 646">
            <a:extLst>
              <a:ext uri="{FF2B5EF4-FFF2-40B4-BE49-F238E27FC236}">
                <a16:creationId xmlns:a16="http://schemas.microsoft.com/office/drawing/2014/main" id="{6AD4787E-D979-4E09-8064-81381577B347}"/>
              </a:ext>
              <a:ext uri="{C183D7F6-B498-43B3-948B-1728B52AA6E4}">
                <adec:decorative xmlns:adec="http://schemas.microsoft.com/office/drawing/2017/decorative" val="1"/>
              </a:ext>
            </a:extLst>
          </p:cNvPr>
          <p:cNvCxnSpPr>
            <a:cxnSpLocks/>
          </p:cNvCxnSpPr>
          <p:nvPr/>
        </p:nvCxnSpPr>
        <p:spPr>
          <a:xfrm>
            <a:off x="7613661" y="3904617"/>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56" name="Picture 655" descr="Icon of 4 server box arranged horizontally">
            <a:extLst>
              <a:ext uri="{FF2B5EF4-FFF2-40B4-BE49-F238E27FC236}">
                <a16:creationId xmlns:a16="http://schemas.microsoft.com/office/drawing/2014/main" id="{AA41CED6-790D-424E-9DD7-4D8220B7690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35376" y="3958507"/>
            <a:ext cx="736092" cy="734568"/>
          </a:xfrm>
          <a:prstGeom prst="rect">
            <a:avLst/>
          </a:prstGeom>
        </p:spPr>
      </p:pic>
      <p:sp>
        <p:nvSpPr>
          <p:cNvPr id="658" name="TextBox 657">
            <a:extLst>
              <a:ext uri="{FF2B5EF4-FFF2-40B4-BE49-F238E27FC236}">
                <a16:creationId xmlns:a16="http://schemas.microsoft.com/office/drawing/2014/main" id="{F4C22660-F3B2-4B0D-82A3-9C189B90C2EF}"/>
              </a:ext>
            </a:extLst>
          </p:cNvPr>
          <p:cNvSpPr txBox="1"/>
          <p:nvPr/>
        </p:nvSpPr>
        <p:spPr>
          <a:xfrm>
            <a:off x="7639383" y="4188400"/>
            <a:ext cx="4480560" cy="274320"/>
          </a:xfrm>
          <a:prstGeom prst="rect">
            <a:avLst/>
          </a:prstGeom>
          <a:noFill/>
        </p:spPr>
        <p:txBody>
          <a:bodyPr wrap="none" lIns="0" tIns="0" rIns="0" bIns="0" rtlCol="0" anchor="ctr">
            <a:noAutofit/>
          </a:bodyPr>
          <a:lstStyle/>
          <a:p>
            <a:pPr>
              <a:spcAft>
                <a:spcPts val="600"/>
              </a:spcAft>
            </a:pPr>
            <a:r>
              <a:rPr lang="en-US" dirty="0"/>
              <a:t>Module 10: Administer Data Protection</a:t>
            </a:r>
          </a:p>
        </p:txBody>
      </p:sp>
      <p:cxnSp>
        <p:nvCxnSpPr>
          <p:cNvPr id="662" name="Straight Connector 661">
            <a:extLst>
              <a:ext uri="{FF2B5EF4-FFF2-40B4-BE49-F238E27FC236}">
                <a16:creationId xmlns:a16="http://schemas.microsoft.com/office/drawing/2014/main" id="{C5DF1051-85DF-430C-9CE6-F03EEE6D6CAD}"/>
              </a:ext>
              <a:ext uri="{C183D7F6-B498-43B3-948B-1728B52AA6E4}">
                <adec:decorative xmlns:adec="http://schemas.microsoft.com/office/drawing/2017/decorative" val="1"/>
              </a:ext>
            </a:extLst>
          </p:cNvPr>
          <p:cNvCxnSpPr>
            <a:cxnSpLocks/>
          </p:cNvCxnSpPr>
          <p:nvPr/>
        </p:nvCxnSpPr>
        <p:spPr>
          <a:xfrm>
            <a:off x="7613661" y="4746510"/>
            <a:ext cx="456583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66" name="Picture 665" descr="Icon of a circle with 5 small circles inside">
            <a:extLst>
              <a:ext uri="{FF2B5EF4-FFF2-40B4-BE49-F238E27FC236}">
                <a16:creationId xmlns:a16="http://schemas.microsoft.com/office/drawing/2014/main" id="{3D4EA29A-73C7-4A2A-9F0F-60EB91A7908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847" t="847" r="847" b="847"/>
          <a:stretch/>
        </p:blipFill>
        <p:spPr>
          <a:xfrm>
            <a:off x="6741614" y="4806637"/>
            <a:ext cx="723616" cy="723616"/>
          </a:xfrm>
          <a:prstGeom prst="ellipse">
            <a:avLst/>
          </a:prstGeom>
        </p:spPr>
      </p:pic>
      <p:sp>
        <p:nvSpPr>
          <p:cNvPr id="667" name="TextBox 666">
            <a:extLst>
              <a:ext uri="{FF2B5EF4-FFF2-40B4-BE49-F238E27FC236}">
                <a16:creationId xmlns:a16="http://schemas.microsoft.com/office/drawing/2014/main" id="{1FCE80D4-FC8C-4887-8935-DBD12C67158F}"/>
              </a:ext>
            </a:extLst>
          </p:cNvPr>
          <p:cNvSpPr txBox="1"/>
          <p:nvPr/>
        </p:nvSpPr>
        <p:spPr>
          <a:xfrm>
            <a:off x="7639383" y="5030292"/>
            <a:ext cx="4480560" cy="274320"/>
          </a:xfrm>
          <a:prstGeom prst="rect">
            <a:avLst/>
          </a:prstGeom>
          <a:noFill/>
        </p:spPr>
        <p:txBody>
          <a:bodyPr wrap="none" lIns="0" tIns="0" rIns="0" bIns="0" rtlCol="0" anchor="ctr">
            <a:noAutofit/>
          </a:bodyPr>
          <a:lstStyle/>
          <a:p>
            <a:pPr>
              <a:spcAft>
                <a:spcPts val="600"/>
              </a:spcAft>
            </a:pPr>
            <a:r>
              <a:rPr lang="en-US" dirty="0"/>
              <a:t>Module 11:  Administer Monitoring</a:t>
            </a:r>
          </a:p>
        </p:txBody>
      </p:sp>
    </p:spTree>
    <p:extLst>
      <p:ext uri="{BB962C8B-B14F-4D97-AF65-F5344CB8AC3E}">
        <p14:creationId xmlns:p14="http://schemas.microsoft.com/office/powerpoint/2010/main" val="428280223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7E612-0557-4697-BDA6-FA91E09ED0E8}"/>
              </a:ext>
            </a:extLst>
          </p:cNvPr>
          <p:cNvSpPr>
            <a:spLocks noGrp="1"/>
          </p:cNvSpPr>
          <p:nvPr>
            <p:ph type="title"/>
          </p:nvPr>
        </p:nvSpPr>
        <p:spPr/>
        <p:txBody>
          <a:bodyPr/>
          <a:lstStyle/>
          <a:p>
            <a:r>
              <a:rPr lang="en-US" dirty="0"/>
              <a:t>AZ-104 Certification Areas </a:t>
            </a:r>
          </a:p>
        </p:txBody>
      </p:sp>
      <p:graphicFrame>
        <p:nvGraphicFramePr>
          <p:cNvPr id="10" name="Table 9">
            <a:extLst>
              <a:ext uri="{FF2B5EF4-FFF2-40B4-BE49-F238E27FC236}">
                <a16:creationId xmlns:a16="http://schemas.microsoft.com/office/drawing/2014/main" id="{D24406BE-7C0C-4B0B-A9AB-6397860C3576}"/>
              </a:ext>
            </a:extLst>
          </p:cNvPr>
          <p:cNvGraphicFramePr>
            <a:graphicFrameLocks noGrp="1"/>
          </p:cNvGraphicFramePr>
          <p:nvPr>
            <p:extLst>
              <p:ext uri="{D42A27DB-BD31-4B8C-83A1-F6EECF244321}">
                <p14:modId xmlns:p14="http://schemas.microsoft.com/office/powerpoint/2010/main" val="2832929638"/>
              </p:ext>
            </p:extLst>
          </p:nvPr>
        </p:nvGraphicFramePr>
        <p:xfrm>
          <a:off x="427036" y="1472883"/>
          <a:ext cx="11582402" cy="3230880"/>
        </p:xfrm>
        <a:graphic>
          <a:graphicData uri="http://schemas.openxmlformats.org/drawingml/2006/table">
            <a:tbl>
              <a:tblPr firstRow="1" firstCol="1" bandRow="1">
                <a:tableStyleId>{B301B821-A1FF-4177-AEE7-76D212191A09}</a:tableStyleId>
              </a:tblPr>
              <a:tblGrid>
                <a:gridCol w="5783264">
                  <a:extLst>
                    <a:ext uri="{9D8B030D-6E8A-4147-A177-3AD203B41FA5}">
                      <a16:colId xmlns:a16="http://schemas.microsoft.com/office/drawing/2014/main" val="1345882144"/>
                    </a:ext>
                  </a:extLst>
                </a:gridCol>
                <a:gridCol w="5799138">
                  <a:extLst>
                    <a:ext uri="{9D8B030D-6E8A-4147-A177-3AD203B41FA5}">
                      <a16:colId xmlns:a16="http://schemas.microsoft.com/office/drawing/2014/main" val="1086091707"/>
                    </a:ext>
                  </a:extLst>
                </a:gridCol>
              </a:tblGrid>
              <a:tr h="0">
                <a:tc>
                  <a:txBody>
                    <a:bodyPr/>
                    <a:lstStyle/>
                    <a:p>
                      <a:pPr marL="0" marR="0" algn="l">
                        <a:lnSpc>
                          <a:spcPct val="100000"/>
                        </a:lnSpc>
                        <a:spcBef>
                          <a:spcPts val="0"/>
                        </a:spcBef>
                        <a:spcAft>
                          <a:spcPts val="0"/>
                        </a:spcAft>
                      </a:pPr>
                      <a:r>
                        <a:rPr lang="en-US" sz="2200" b="0">
                          <a:solidFill>
                            <a:schemeClr val="bg1"/>
                          </a:solidFill>
                          <a:effectLst/>
                          <a:latin typeface="+mj-lt"/>
                          <a:cs typeface="Segoe UI Semilight"/>
                        </a:rPr>
                        <a:t>Study Areas</a:t>
                      </a:r>
                      <a:endParaRPr lang="en-US" sz="2200" b="0">
                        <a:solidFill>
                          <a:schemeClr val="bg1"/>
                        </a:solidFill>
                        <a:effectLst/>
                        <a:latin typeface="+mj-lt"/>
                        <a:ea typeface="Calibri" panose="020F0502020204030204" pitchFamily="34" charset="0"/>
                        <a:cs typeface="Segoe UI Semilight"/>
                      </a:endParaRPr>
                    </a:p>
                  </a:txBody>
                  <a:tcPr marL="137160" marR="137160" marT="13716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ctr">
                        <a:lnSpc>
                          <a:spcPct val="100000"/>
                        </a:lnSpc>
                        <a:spcBef>
                          <a:spcPts val="0"/>
                        </a:spcBef>
                        <a:spcAft>
                          <a:spcPts val="0"/>
                        </a:spcAft>
                      </a:pPr>
                      <a:r>
                        <a:rPr lang="en-US" sz="2200" b="0" dirty="0">
                          <a:solidFill>
                            <a:schemeClr val="bg1"/>
                          </a:solidFill>
                          <a:effectLst/>
                          <a:latin typeface="+mj-lt"/>
                          <a:cs typeface="Segoe UI Semilight"/>
                        </a:rPr>
                        <a:t>Weights</a:t>
                      </a:r>
                      <a:endParaRPr lang="en-US" sz="2200" b="0" dirty="0">
                        <a:solidFill>
                          <a:schemeClr val="bg1"/>
                        </a:solidFill>
                        <a:effectLst/>
                        <a:latin typeface="+mj-lt"/>
                        <a:ea typeface="Calibri" panose="020F0502020204030204" pitchFamily="34" charset="0"/>
                        <a:cs typeface="Segoe UI Semilight"/>
                      </a:endParaRPr>
                    </a:p>
                  </a:txBody>
                  <a:tcPr marL="182880" marR="137160" marT="13716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389416738"/>
                  </a:ext>
                </a:extLst>
              </a:tr>
              <a:tr h="0">
                <a:tc>
                  <a:txBody>
                    <a:bodyPr/>
                    <a:lstStyle/>
                    <a:p>
                      <a:pPr algn="l"/>
                      <a:r>
                        <a:rPr lang="en-US" sz="2000" b="0" dirty="0">
                          <a:solidFill>
                            <a:schemeClr val="tx1"/>
                          </a:solidFill>
                          <a:effectLst/>
                        </a:rPr>
                        <a:t>Manage Azure identities and governance</a:t>
                      </a:r>
                    </a:p>
                  </a:txBody>
                  <a:tcPr marL="137160" marR="137160" marT="13716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15 – 20%</a:t>
                      </a:r>
                    </a:p>
                  </a:txBody>
                  <a:tcPr marL="182880" marR="137160" marT="13716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86577190"/>
                  </a:ext>
                </a:extLst>
              </a:tr>
              <a:tr h="0">
                <a:tc>
                  <a:txBody>
                    <a:bodyPr/>
                    <a:lstStyle/>
                    <a:p>
                      <a:pPr algn="l"/>
                      <a:r>
                        <a:rPr lang="en-US" sz="2000" b="0" dirty="0">
                          <a:solidFill>
                            <a:schemeClr val="tx1"/>
                          </a:solidFill>
                          <a:effectLst/>
                        </a:rPr>
                        <a:t>Implement and manage storage</a:t>
                      </a:r>
                    </a:p>
                  </a:txBody>
                  <a:tcPr marL="137160" marR="137160" marT="13716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15 – 20%</a:t>
                      </a:r>
                    </a:p>
                  </a:txBody>
                  <a:tcPr marL="182880" marR="137160" marT="13716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35524992"/>
                  </a:ext>
                </a:extLst>
              </a:tr>
              <a:tr h="0">
                <a:tc>
                  <a:txBody>
                    <a:bodyPr/>
                    <a:lstStyle/>
                    <a:p>
                      <a:pPr algn="l"/>
                      <a:r>
                        <a:rPr lang="en-US" sz="2000" b="0" dirty="0">
                          <a:solidFill>
                            <a:schemeClr val="tx1"/>
                          </a:solidFill>
                          <a:effectLst/>
                        </a:rPr>
                        <a:t>Deploy and manage Azure compute resources</a:t>
                      </a:r>
                    </a:p>
                  </a:txBody>
                  <a:tcPr marL="137160" marR="137160" marT="13716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20 – 25%</a:t>
                      </a:r>
                    </a:p>
                  </a:txBody>
                  <a:tcPr marL="182880" marR="137160" marT="13716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298150387"/>
                  </a:ext>
                </a:extLst>
              </a:tr>
              <a:tr h="0">
                <a:tc>
                  <a:txBody>
                    <a:bodyPr/>
                    <a:lstStyle/>
                    <a:p>
                      <a:pPr algn="l"/>
                      <a:r>
                        <a:rPr lang="en-US" sz="2000" b="0" dirty="0">
                          <a:solidFill>
                            <a:schemeClr val="tx1"/>
                          </a:solidFill>
                          <a:effectLst/>
                        </a:rPr>
                        <a:t>Configure and manage virtual networking</a:t>
                      </a:r>
                    </a:p>
                  </a:txBody>
                  <a:tcPr marL="137160" marR="137160" marT="13716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25 – 30%</a:t>
                      </a:r>
                    </a:p>
                  </a:txBody>
                  <a:tcPr marL="182880" marR="137160" marT="13716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4613303"/>
                  </a:ext>
                </a:extLst>
              </a:tr>
              <a:tr h="0">
                <a:tc>
                  <a:txBody>
                    <a:bodyPr/>
                    <a:lstStyle/>
                    <a:p>
                      <a:pPr algn="l"/>
                      <a:r>
                        <a:rPr lang="en-US" sz="2000" b="0">
                          <a:solidFill>
                            <a:schemeClr val="tx1"/>
                          </a:solidFill>
                          <a:effectLst/>
                        </a:rPr>
                        <a:t>Monitor and backup resources</a:t>
                      </a:r>
                    </a:p>
                  </a:txBody>
                  <a:tcPr marL="137160" marR="137160" marT="13716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10 – 15%</a:t>
                      </a:r>
                    </a:p>
                  </a:txBody>
                  <a:tcPr marL="182880" marR="137160" marT="13716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62945303"/>
                  </a:ext>
                </a:extLst>
              </a:tr>
            </a:tbl>
          </a:graphicData>
        </a:graphic>
      </p:graphicFrame>
      <p:sp>
        <p:nvSpPr>
          <p:cNvPr id="6" name="Text Placeholder 2">
            <a:extLst>
              <a:ext uri="{FF2B5EF4-FFF2-40B4-BE49-F238E27FC236}">
                <a16:creationId xmlns:a16="http://schemas.microsoft.com/office/drawing/2014/main" id="{2DE0C923-3A47-492D-9738-E45068B137DF}"/>
              </a:ext>
            </a:extLst>
          </p:cNvPr>
          <p:cNvSpPr txBox="1">
            <a:spLocks/>
          </p:cNvSpPr>
          <p:nvPr/>
        </p:nvSpPr>
        <p:spPr>
          <a:xfrm>
            <a:off x="427036" y="4860211"/>
            <a:ext cx="5720490" cy="1168740"/>
          </a:xfrm>
          <a:prstGeom prst="rect">
            <a:avLst/>
          </a:prstGeom>
          <a:solidFill>
            <a:schemeClr val="bg1">
              <a:lumMod val="95000"/>
            </a:schemeClr>
          </a:solidFill>
          <a:ln>
            <a:noFill/>
          </a:ln>
        </p:spPr>
        <p:txBody>
          <a:bodyPr vert="horz" wrap="square" lIns="182880" tIns="45720" rIns="182880" bIns="4572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1200"/>
              </a:spcBef>
            </a:pPr>
            <a:r>
              <a:rPr lang="en-US" altLang="en-US" sz="2000" spc="0">
                <a:solidFill>
                  <a:schemeClr val="tx1"/>
                </a:solidFill>
                <a:latin typeface="+mn-lt"/>
              </a:rPr>
              <a:t>Percentages indicate the relative</a:t>
            </a:r>
            <a:br>
              <a:rPr lang="en-US" altLang="en-US" sz="2000" spc="0">
                <a:solidFill>
                  <a:schemeClr val="tx1"/>
                </a:solidFill>
                <a:latin typeface="+mn-lt"/>
              </a:rPr>
            </a:br>
            <a:r>
              <a:rPr lang="en-US" altLang="en-US" sz="2000" spc="0">
                <a:solidFill>
                  <a:schemeClr val="tx1"/>
                </a:solidFill>
                <a:latin typeface="+mn-lt"/>
              </a:rPr>
              <a:t>weight of each area on the exam</a:t>
            </a:r>
          </a:p>
        </p:txBody>
      </p:sp>
      <p:sp>
        <p:nvSpPr>
          <p:cNvPr id="7" name="Text Placeholder 2">
            <a:extLst>
              <a:ext uri="{FF2B5EF4-FFF2-40B4-BE49-F238E27FC236}">
                <a16:creationId xmlns:a16="http://schemas.microsoft.com/office/drawing/2014/main" id="{1768AD20-C249-45DF-A678-28310EAAC8EF}"/>
              </a:ext>
            </a:extLst>
          </p:cNvPr>
          <p:cNvSpPr txBox="1">
            <a:spLocks/>
          </p:cNvSpPr>
          <p:nvPr/>
        </p:nvSpPr>
        <p:spPr>
          <a:xfrm>
            <a:off x="6288947" y="4860211"/>
            <a:ext cx="5720490" cy="1168740"/>
          </a:xfrm>
          <a:prstGeom prst="rect">
            <a:avLst/>
          </a:prstGeom>
          <a:solidFill>
            <a:schemeClr val="bg1">
              <a:lumMod val="95000"/>
            </a:schemeClr>
          </a:solidFill>
          <a:ln>
            <a:noFill/>
          </a:ln>
        </p:spPr>
        <p:txBody>
          <a:bodyPr vert="horz" wrap="square" lIns="182880" tIns="45720" rIns="182880" bIns="4572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1200"/>
              </a:spcBef>
            </a:pPr>
            <a:r>
              <a:rPr lang="en-US" altLang="en-US" sz="2000" spc="0">
                <a:solidFill>
                  <a:schemeClr val="tx1"/>
                </a:solidFill>
                <a:latin typeface="+mn-lt"/>
              </a:rPr>
              <a:t>The higher the percentage, the more questions you are likely to see in that area</a:t>
            </a:r>
          </a:p>
        </p:txBody>
      </p:sp>
    </p:spTree>
    <p:extLst>
      <p:ext uri="{BB962C8B-B14F-4D97-AF65-F5344CB8AC3E}">
        <p14:creationId xmlns:p14="http://schemas.microsoft.com/office/powerpoint/2010/main" val="2176315051"/>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1733</Words>
  <Application>Microsoft Office PowerPoint</Application>
  <PresentationFormat>Custom</PresentationFormat>
  <Paragraphs>177</Paragraphs>
  <Slides>14</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Consolas</vt:lpstr>
      <vt:lpstr>Segoe UI</vt:lpstr>
      <vt:lpstr>Segoe UI Light</vt:lpstr>
      <vt:lpstr>Segoe UI Semibold</vt:lpstr>
      <vt:lpstr>Wingdings</vt:lpstr>
      <vt:lpstr>Azure 1</vt:lpstr>
      <vt:lpstr>AZ-104T00A Microsoft Azure Administrator</vt:lpstr>
      <vt:lpstr>Welcome</vt:lpstr>
      <vt:lpstr>Hello! Instructor Introduction</vt:lpstr>
      <vt:lpstr>Hello! Student Introductions</vt:lpstr>
      <vt:lpstr>Facilities</vt:lpstr>
      <vt:lpstr>Cloud Administrator Role</vt:lpstr>
      <vt:lpstr>About this course: Prerequisites</vt:lpstr>
      <vt:lpstr>About this course: Course Outline</vt:lpstr>
      <vt:lpstr>AZ-104 Certification Areas </vt:lpstr>
      <vt:lpstr>Course schedule (optional – adjust as needed)</vt:lpstr>
      <vt:lpstr>Microsoft Certifications (optional)</vt:lpstr>
      <vt:lpstr>Hands-on Labs (optional)</vt:lpstr>
      <vt:lpstr>Additional Resources (optional)</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2020-08-04T14:16:35Z</dcterms:created>
  <dcterms:modified xsi:type="dcterms:W3CDTF">2021-09-22T10:25:33Z</dcterms:modified>
</cp:coreProperties>
</file>