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551" r:id="rId4"/>
  </p:sldMasterIdLst>
  <p:notesMasterIdLst>
    <p:notesMasterId r:id="rId20"/>
  </p:notesMasterIdLst>
  <p:handoutMasterIdLst>
    <p:handoutMasterId r:id="rId21"/>
  </p:handoutMasterIdLst>
  <p:sldIdLst>
    <p:sldId id="1627" r:id="rId5"/>
    <p:sldId id="1778" r:id="rId6"/>
    <p:sldId id="1684" r:id="rId7"/>
    <p:sldId id="1871" r:id="rId8"/>
    <p:sldId id="1869" r:id="rId9"/>
    <p:sldId id="1861" r:id="rId10"/>
    <p:sldId id="1862" r:id="rId11"/>
    <p:sldId id="1872" r:id="rId12"/>
    <p:sldId id="1870" r:id="rId13"/>
    <p:sldId id="1864" r:id="rId14"/>
    <p:sldId id="1865" r:id="rId15"/>
    <p:sldId id="1866" r:id="rId16"/>
    <p:sldId id="1801" r:id="rId17"/>
    <p:sldId id="1895" r:id="rId18"/>
    <p:sldId id="1790" r:id="rId19"/>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cmAuthor id="3" name="Mary Feil-Jacobs" initials="MF" lastIdx="22" clrIdx="3"/>
  <p:cmAuthor id="4" name="Angela Powell" initials="AP" lastIdx="9"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3A5E"/>
    <a:srgbClr val="4BCBEE"/>
    <a:srgbClr val="1392B4"/>
    <a:srgbClr val="0B556A"/>
    <a:srgbClr val="59B4D9"/>
    <a:srgbClr val="EBEBEB"/>
    <a:srgbClr val="FFFFFF"/>
    <a:srgbClr val="FFF100"/>
    <a:srgbClr val="75757A"/>
    <a:srgbClr val="3C3C41"/>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4" autoAdjust="0"/>
    <p:restoredTop sz="77314" autoAdjust="0"/>
  </p:normalViewPr>
  <p:slideViewPr>
    <p:cSldViewPr snapToGrid="0">
      <p:cViewPr varScale="1">
        <p:scale>
          <a:sx n="64" d="100"/>
          <a:sy n="64" d="100"/>
        </p:scale>
        <p:origin x="1392"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10/3/2022 3:49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10/3/2022 3:49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137320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38719793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3:49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7427883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the slide animation to reveal the correct answers.</a:t>
            </a:r>
          </a:p>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14</a:t>
            </a:fld>
            <a:endParaRPr lang="en-US" dirty="0"/>
          </a:p>
        </p:txBody>
      </p:sp>
    </p:spTree>
    <p:extLst>
      <p:ext uri="{BB962C8B-B14F-4D97-AF65-F5344CB8AC3E}">
        <p14:creationId xmlns:p14="http://schemas.microsoft.com/office/powerpoint/2010/main" val="3419811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15</a:t>
            </a:fld>
            <a:endParaRPr lang="en-US" dirty="0"/>
          </a:p>
        </p:txBody>
      </p:sp>
    </p:spTree>
    <p:extLst>
      <p:ext uri="{BB962C8B-B14F-4D97-AF65-F5344CB8AC3E}">
        <p14:creationId xmlns:p14="http://schemas.microsoft.com/office/powerpoint/2010/main" val="1713269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3:49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862578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Speaker Recognition API is current in preview – we won’t explore it in this module.</a:t>
            </a:r>
          </a:p>
          <a:p>
            <a:r>
              <a:rPr lang="en-US" dirty="0"/>
              <a:t>In this lesson, we'll focus on speech-to-text and text-to-speech.</a:t>
            </a:r>
          </a:p>
          <a:p>
            <a:r>
              <a:rPr lang="en-US" dirty="0"/>
              <a:t>We'll cover speech translation in the next lesson of this module, and we'll look at Intent Recognition in a later module.</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5704823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REST APIs, one specifically for short bursts of speech, and the other for batch and custom speech recognition. </a:t>
            </a:r>
          </a:p>
          <a:p>
            <a:r>
              <a:rPr lang="en-US" dirty="0"/>
              <a:t>In most cases, you'll likely use one of the SDKs, which offer a consistent programming pattern for working with speech.</a:t>
            </a:r>
          </a:p>
          <a:p>
            <a:r>
              <a:rPr lang="en-US" dirty="0"/>
              <a:t>The slide shows a graphical representation of how to use SDK classes to recognize text.</a:t>
            </a:r>
          </a:p>
          <a:p>
            <a:r>
              <a:rPr lang="en-US" dirty="0"/>
              <a:t>The approach is similar for C#, Python, or JavaScript:</a:t>
            </a:r>
          </a:p>
          <a:p>
            <a:pPr marL="228600" indent="-228600">
              <a:buAutoNum type="arabicPeriod"/>
            </a:pPr>
            <a:r>
              <a:rPr lang="en-US" dirty="0"/>
              <a:t>Create a SpeechConfig object with the key and region for your Speech resource</a:t>
            </a:r>
          </a:p>
          <a:p>
            <a:pPr marL="228600" indent="-228600">
              <a:buAutoNum type="arabicPeriod"/>
            </a:pPr>
            <a:r>
              <a:rPr lang="en-US" dirty="0"/>
              <a:t>Create an AudioConfig object indicating the input source (mic or audio file)</a:t>
            </a:r>
          </a:p>
          <a:p>
            <a:pPr marL="228600" indent="-228600">
              <a:buAutoNum type="arabicPeriod"/>
            </a:pPr>
            <a:r>
              <a:rPr lang="en-US" dirty="0"/>
              <a:t>Use the config objects to create a SpeechRecognizer client object</a:t>
            </a:r>
          </a:p>
          <a:p>
            <a:pPr marL="228600" indent="-228600">
              <a:buAutoNum type="arabicPeriod"/>
            </a:pPr>
            <a:r>
              <a:rPr lang="en-US" dirty="0"/>
              <a:t>Call a method to send a request to the service  - in this case, the RecognizeOnceAsync method is used to recognize a single speech input using a non-blocking (asynchronous) call.</a:t>
            </a:r>
          </a:p>
          <a:p>
            <a:pPr marL="228600" indent="-228600">
              <a:buAutoNum type="arabicPeriod"/>
            </a:pPr>
            <a:r>
              <a:rPr lang="en-US" dirty="0"/>
              <a:t>The results of the call include several details, the most important of which are:</a:t>
            </a:r>
          </a:p>
          <a:p>
            <a:pPr marL="441582" lvl="1" indent="-228600"/>
            <a:r>
              <a:rPr lang="en-US" dirty="0"/>
              <a:t>Duration – (the duration of the speech in seconds)</a:t>
            </a:r>
          </a:p>
          <a:p>
            <a:pPr marL="441582" lvl="1" indent="-228600"/>
            <a:r>
              <a:rPr lang="en-US" dirty="0"/>
              <a:t>Reason (the reason for the returned results (NoMatch means that the calls succeeded, but no speech was detected, Cancelled usually means something went wrong.)</a:t>
            </a:r>
          </a:p>
          <a:p>
            <a:pPr marL="441582" lvl="1" indent="-228600"/>
            <a:r>
              <a:rPr lang="en-US" dirty="0"/>
              <a:t>Text (if the result is RecognizedText, this contains a transcription of the spoken input.</a:t>
            </a:r>
          </a:p>
          <a:p>
            <a:pPr marL="441582" lvl="1" indent="-228600"/>
            <a:endParaRPr lang="en-US" dirty="0"/>
          </a:p>
          <a:p>
            <a:pPr marL="0" lvl="0" indent="0">
              <a:buNone/>
            </a:pPr>
            <a:r>
              <a:rPr lang="en-US" dirty="0"/>
              <a:t>There are other methods you can use to perform batch transcription, submit multiple files for simultaneous transcription, and so on. For details, explore the SDK documentation for your preferred language.</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2742253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18295617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31144387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3:49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7427883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22098689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solidFill>
                  <a:schemeClr val="tx1"/>
                </a:solidFill>
              </a:rPr>
              <a:t>Microsoft Security title</a:t>
            </a:r>
            <a:endParaRPr lang="en-US" dirty="0"/>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82FAE6D0-0992-4139-9359-5135BCE47E1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50DC78AD-4336-4E8D-8F70-4C35FEF409C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1EECB910-8937-4CC4-AEC5-2DD554C2D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7516BD94-AE1C-455F-8D7D-7082BB27F029}"/>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87A06669-B2CF-43F2-99B5-001A005A3AA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blue background">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1"/>
                </a:solidFill>
              </a:defRPr>
            </a:lvl1pPr>
          </a:lstStyle>
          <a:p>
            <a:r>
              <a:rPr lang="en-US" dirty="0"/>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1"/>
                </a:solidFill>
              </a:defRPr>
            </a:lvl1pPr>
            <a:lvl2pPr>
              <a:defRPr sz="1765">
                <a:solidFill>
                  <a:srgbClr val="000000"/>
                </a:solidFill>
              </a:defRPr>
            </a:lvl2pPr>
            <a:lvl3pPr>
              <a:defRPr sz="1372"/>
            </a:lvl3pPr>
            <a:lvl4pPr>
              <a:defRPr sz="1372"/>
            </a:lvl4pPr>
            <a:lvl5pPr>
              <a:defRPr sz="1029"/>
            </a:lvl5pPr>
          </a:lstStyle>
          <a:p>
            <a:pPr lvl="0"/>
            <a:r>
              <a:rPr lang="en-US" dirty="0"/>
              <a:t>Author name</a:t>
            </a:r>
            <a:br>
              <a:rPr lang="en-US" dirty="0"/>
            </a:br>
            <a:r>
              <a:rPr lang="en-US" dirty="0"/>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0AF2B48A-0CD5-4E5D-BBFC-0FF17E42D7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dirty="0"/>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endParaRPr lang="en-US" dirty="0"/>
          </a:p>
        </p:txBody>
      </p:sp>
      <p:sp>
        <p:nvSpPr>
          <p:cNvPr id="3" name="Footer Placeholder 1">
            <a:extLst>
              <a:ext uri="{FF2B5EF4-FFF2-40B4-BE49-F238E27FC236}">
                <a16:creationId xmlns:a16="http://schemas.microsoft.com/office/drawing/2014/main" id="{C6B75234-9944-48A2-8A21-99500C7BBB4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dirty="0"/>
              <a:t>Click to edit Master title style</a:t>
            </a:r>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9326217"/>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5" name="Title 4">
            <a:extLst>
              <a:ext uri="{FF2B5EF4-FFF2-40B4-BE49-F238E27FC236}">
                <a16:creationId xmlns:a16="http://schemas.microsoft.com/office/drawing/2014/main" id="{4C72913C-59D3-4340-A6C5-32B69C2989A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en-US" dirty="0"/>
              <a:t>Click icon to add table</a:t>
            </a:r>
          </a:p>
        </p:txBody>
      </p:sp>
      <p:sp>
        <p:nvSpPr>
          <p:cNvPr id="2" name="Footer Placeholder 1">
            <a:extLst>
              <a:ext uri="{FF2B5EF4-FFF2-40B4-BE49-F238E27FC236}">
                <a16:creationId xmlns:a16="http://schemas.microsoft.com/office/drawing/2014/main" id="{71E5784C-2CDD-4699-AC34-0D913D75C71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graphic 1">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dirty="0"/>
              <a:t>Azure presentation</a:t>
            </a:r>
            <a:br>
              <a:rPr lang="en-US" dirty="0"/>
            </a:br>
            <a:r>
              <a:rPr lang="en-US" dirty="0"/>
              <a:t>title or event name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DA65376C-9C1C-452A-9C27-75EE7927ABA8}"/>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C4B6689F-D3DF-4DE9-BFA0-0A8E724877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with graphic 2">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13" name="Oval 12">
            <a:extLst>
              <a:ext uri="{FF2B5EF4-FFF2-40B4-BE49-F238E27FC236}">
                <a16:creationId xmlns:a16="http://schemas.microsoft.com/office/drawing/2014/main" id="{0C62E602-B038-4AA6-A699-B469CFE1AD96}"/>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37" name="Group 36">
            <a:extLst>
              <a:ext uri="{FF2B5EF4-FFF2-40B4-BE49-F238E27FC236}">
                <a16:creationId xmlns:a16="http://schemas.microsoft.com/office/drawing/2014/main" id="{695F69F3-6C65-4C67-BE9F-99EE13ECA942}"/>
              </a:ext>
            </a:extLst>
          </p:cNvPr>
          <p:cNvGrpSpPr/>
          <p:nvPr userDrawn="1"/>
        </p:nvGrpSpPr>
        <p:grpSpPr>
          <a:xfrm>
            <a:off x="6600946" y="859776"/>
            <a:ext cx="5148588" cy="5138447"/>
            <a:chOff x="6600946" y="859776"/>
            <a:chExt cx="5148588" cy="5138447"/>
          </a:xfrm>
        </p:grpSpPr>
        <p:grpSp>
          <p:nvGrpSpPr>
            <p:cNvPr id="38" name="Graphic 1">
              <a:extLst>
                <a:ext uri="{FF2B5EF4-FFF2-40B4-BE49-F238E27FC236}">
                  <a16:creationId xmlns:a16="http://schemas.microsoft.com/office/drawing/2014/main" id="{BC070748-6768-4FC2-A431-E43A99B45D24}"/>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48" name="Freeform: Shape 47">
                <a:extLst>
                  <a:ext uri="{FF2B5EF4-FFF2-40B4-BE49-F238E27FC236}">
                    <a16:creationId xmlns:a16="http://schemas.microsoft.com/office/drawing/2014/main" id="{04C016FB-6079-433E-86F5-11870BD5A617}"/>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49" name="Freeform: Shape 48">
                <a:extLst>
                  <a:ext uri="{FF2B5EF4-FFF2-40B4-BE49-F238E27FC236}">
                    <a16:creationId xmlns:a16="http://schemas.microsoft.com/office/drawing/2014/main" id="{54102133-5E8C-4CB3-AC62-D09FC824D203}"/>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50" name="Freeform: Shape 49">
                <a:extLst>
                  <a:ext uri="{FF2B5EF4-FFF2-40B4-BE49-F238E27FC236}">
                    <a16:creationId xmlns:a16="http://schemas.microsoft.com/office/drawing/2014/main" id="{0BCE9930-CFBB-4646-901A-120648FA1B9E}"/>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51" name="Freeform: Shape 50">
                <a:extLst>
                  <a:ext uri="{FF2B5EF4-FFF2-40B4-BE49-F238E27FC236}">
                    <a16:creationId xmlns:a16="http://schemas.microsoft.com/office/drawing/2014/main" id="{8C60FDBA-7C23-4806-88B5-29E31C6583DC}"/>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52" name="Freeform: Shape 51">
                <a:extLst>
                  <a:ext uri="{FF2B5EF4-FFF2-40B4-BE49-F238E27FC236}">
                    <a16:creationId xmlns:a16="http://schemas.microsoft.com/office/drawing/2014/main" id="{7DC83954-308D-4CAC-ADE0-92CE37FA6207}"/>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53" name="Freeform: Shape 52">
                <a:extLst>
                  <a:ext uri="{FF2B5EF4-FFF2-40B4-BE49-F238E27FC236}">
                    <a16:creationId xmlns:a16="http://schemas.microsoft.com/office/drawing/2014/main" id="{85339DC7-664E-4BEF-85FE-D1109A719B7E}"/>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54" name="Freeform: Shape 53">
                <a:extLst>
                  <a:ext uri="{FF2B5EF4-FFF2-40B4-BE49-F238E27FC236}">
                    <a16:creationId xmlns:a16="http://schemas.microsoft.com/office/drawing/2014/main" id="{DED6E3EF-BEB2-400D-A55F-8F548AA8A3C2}"/>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55" name="Freeform: Shape 54">
                <a:extLst>
                  <a:ext uri="{FF2B5EF4-FFF2-40B4-BE49-F238E27FC236}">
                    <a16:creationId xmlns:a16="http://schemas.microsoft.com/office/drawing/2014/main" id="{4056E671-564E-4828-B12C-3873C15097F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56" name="Freeform: Shape 55">
                <a:extLst>
                  <a:ext uri="{FF2B5EF4-FFF2-40B4-BE49-F238E27FC236}">
                    <a16:creationId xmlns:a16="http://schemas.microsoft.com/office/drawing/2014/main" id="{CE2375AC-EE5D-462B-8769-A875F92C6D3F}"/>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57" name="Freeform: Shape 56">
                <a:extLst>
                  <a:ext uri="{FF2B5EF4-FFF2-40B4-BE49-F238E27FC236}">
                    <a16:creationId xmlns:a16="http://schemas.microsoft.com/office/drawing/2014/main" id="{5543C42A-4AA4-4EE3-9D6A-20D705974B93}"/>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58" name="Freeform: Shape 57">
                <a:extLst>
                  <a:ext uri="{FF2B5EF4-FFF2-40B4-BE49-F238E27FC236}">
                    <a16:creationId xmlns:a16="http://schemas.microsoft.com/office/drawing/2014/main" id="{5A06D381-5E3A-45E2-943A-D8A9CD6DDB02}"/>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59" name="Freeform: Shape 58">
                <a:extLst>
                  <a:ext uri="{FF2B5EF4-FFF2-40B4-BE49-F238E27FC236}">
                    <a16:creationId xmlns:a16="http://schemas.microsoft.com/office/drawing/2014/main" id="{6A50715D-06C2-4A50-B805-7C779755D7AD}"/>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60" name="Freeform: Shape 59">
                <a:extLst>
                  <a:ext uri="{FF2B5EF4-FFF2-40B4-BE49-F238E27FC236}">
                    <a16:creationId xmlns:a16="http://schemas.microsoft.com/office/drawing/2014/main" id="{76CB3FBA-91B0-4DCE-AC92-F9A18FF4D65A}"/>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61" name="Freeform: Shape 60">
                <a:extLst>
                  <a:ext uri="{FF2B5EF4-FFF2-40B4-BE49-F238E27FC236}">
                    <a16:creationId xmlns:a16="http://schemas.microsoft.com/office/drawing/2014/main" id="{22045ED4-534F-4B15-8795-D2C7547978F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62" name="Freeform: Shape 61">
                <a:extLst>
                  <a:ext uri="{FF2B5EF4-FFF2-40B4-BE49-F238E27FC236}">
                    <a16:creationId xmlns:a16="http://schemas.microsoft.com/office/drawing/2014/main" id="{FEE68F87-0B6B-4885-866B-61423AE3724E}"/>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63" name="Freeform: Shape 62">
                <a:extLst>
                  <a:ext uri="{FF2B5EF4-FFF2-40B4-BE49-F238E27FC236}">
                    <a16:creationId xmlns:a16="http://schemas.microsoft.com/office/drawing/2014/main" id="{E99B4F58-0E6C-41DE-99A2-C3FCE7F11DB0}"/>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64" name="Freeform: Shape 63">
                <a:extLst>
                  <a:ext uri="{FF2B5EF4-FFF2-40B4-BE49-F238E27FC236}">
                    <a16:creationId xmlns:a16="http://schemas.microsoft.com/office/drawing/2014/main" id="{98213603-4044-4EDC-B3E0-CE20E3EE9BC2}"/>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65" name="Freeform: Shape 64">
                <a:extLst>
                  <a:ext uri="{FF2B5EF4-FFF2-40B4-BE49-F238E27FC236}">
                    <a16:creationId xmlns:a16="http://schemas.microsoft.com/office/drawing/2014/main" id="{DB035EF0-F3DA-4581-9198-447F52894F88}"/>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66" name="Freeform: Shape 65">
                <a:extLst>
                  <a:ext uri="{FF2B5EF4-FFF2-40B4-BE49-F238E27FC236}">
                    <a16:creationId xmlns:a16="http://schemas.microsoft.com/office/drawing/2014/main" id="{41AE2AF0-7DD9-443B-8718-D31F62D3CF64}"/>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67" name="Freeform: Shape 66">
                <a:extLst>
                  <a:ext uri="{FF2B5EF4-FFF2-40B4-BE49-F238E27FC236}">
                    <a16:creationId xmlns:a16="http://schemas.microsoft.com/office/drawing/2014/main" id="{1CB79995-5784-46B8-8607-92B5827FD726}"/>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68" name="Freeform: Shape 67">
                <a:extLst>
                  <a:ext uri="{FF2B5EF4-FFF2-40B4-BE49-F238E27FC236}">
                    <a16:creationId xmlns:a16="http://schemas.microsoft.com/office/drawing/2014/main" id="{C2CD6B3F-A5CA-4C9E-A462-6CF2EE2A5719}"/>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69" name="Freeform: Shape 68">
                <a:extLst>
                  <a:ext uri="{FF2B5EF4-FFF2-40B4-BE49-F238E27FC236}">
                    <a16:creationId xmlns:a16="http://schemas.microsoft.com/office/drawing/2014/main" id="{078CAE18-6328-4577-A1E2-68D4E723AA5D}"/>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70" name="Freeform: Shape 69">
                <a:extLst>
                  <a:ext uri="{FF2B5EF4-FFF2-40B4-BE49-F238E27FC236}">
                    <a16:creationId xmlns:a16="http://schemas.microsoft.com/office/drawing/2014/main" id="{EBA2E409-2F87-44E1-BDE0-C3F0C5F0EE6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71" name="Freeform: Shape 70">
                <a:extLst>
                  <a:ext uri="{FF2B5EF4-FFF2-40B4-BE49-F238E27FC236}">
                    <a16:creationId xmlns:a16="http://schemas.microsoft.com/office/drawing/2014/main" id="{4B3569C1-CDDE-4300-A777-F5A88095235D}"/>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
          <p:nvSpPr>
            <p:cNvPr id="39" name="Oval 38">
              <a:extLst>
                <a:ext uri="{FF2B5EF4-FFF2-40B4-BE49-F238E27FC236}">
                  <a16:creationId xmlns:a16="http://schemas.microsoft.com/office/drawing/2014/main" id="{9AE111FB-FF99-4626-BF15-A4F33CA3E1B5}"/>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0" name="Oval 39">
              <a:extLst>
                <a:ext uri="{FF2B5EF4-FFF2-40B4-BE49-F238E27FC236}">
                  <a16:creationId xmlns:a16="http://schemas.microsoft.com/office/drawing/2014/main" id="{EEBF4D1F-7718-4CBE-B978-16FFCC2E3239}"/>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1" name="Oval 40">
              <a:extLst>
                <a:ext uri="{FF2B5EF4-FFF2-40B4-BE49-F238E27FC236}">
                  <a16:creationId xmlns:a16="http://schemas.microsoft.com/office/drawing/2014/main" id="{59426D11-A3B4-4FDE-8641-D925588DAB3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2" name="Oval 41">
              <a:extLst>
                <a:ext uri="{FF2B5EF4-FFF2-40B4-BE49-F238E27FC236}">
                  <a16:creationId xmlns:a16="http://schemas.microsoft.com/office/drawing/2014/main" id="{57EDB010-9BE7-4344-984B-7453B4FF8307}"/>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3" name="Oval 42">
              <a:extLst>
                <a:ext uri="{FF2B5EF4-FFF2-40B4-BE49-F238E27FC236}">
                  <a16:creationId xmlns:a16="http://schemas.microsoft.com/office/drawing/2014/main" id="{786CA2CE-9797-4C92-9057-B3C8D9338727}"/>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4" name="Oval 43">
              <a:extLst>
                <a:ext uri="{FF2B5EF4-FFF2-40B4-BE49-F238E27FC236}">
                  <a16:creationId xmlns:a16="http://schemas.microsoft.com/office/drawing/2014/main" id="{F9A1662E-1481-432B-8DC4-FF834AA60F57}"/>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5" name="Oval 44">
              <a:extLst>
                <a:ext uri="{FF2B5EF4-FFF2-40B4-BE49-F238E27FC236}">
                  <a16:creationId xmlns:a16="http://schemas.microsoft.com/office/drawing/2014/main" id="{715F718A-84C5-42DA-9B9C-64E200753714}"/>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6" name="Oval 45">
              <a:extLst>
                <a:ext uri="{FF2B5EF4-FFF2-40B4-BE49-F238E27FC236}">
                  <a16:creationId xmlns:a16="http://schemas.microsoft.com/office/drawing/2014/main" id="{48AC1770-CB0D-4E0F-BBE4-41A23A7256AC}"/>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7" name="Oval 46">
              <a:extLst>
                <a:ext uri="{FF2B5EF4-FFF2-40B4-BE49-F238E27FC236}">
                  <a16:creationId xmlns:a16="http://schemas.microsoft.com/office/drawing/2014/main" id="{4DE4736B-6655-4B31-833F-1C130B67E3D0}"/>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rgbClr val="243A5E"/>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6DBB60A6-4F30-44C8-AA64-6CF2E695EED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2012" y="499153"/>
            <a:ext cx="2351988" cy="33501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with graphic 3">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72" name="Rectangle 71">
            <a:extLst>
              <a:ext uri="{FF2B5EF4-FFF2-40B4-BE49-F238E27FC236}">
                <a16:creationId xmlns:a16="http://schemas.microsoft.com/office/drawing/2014/main" id="{5E3B1CB1-53A4-41B0-A2BE-8C0CF51F9838}"/>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73" name="Picture 72">
            <a:extLst>
              <a:ext uri="{FF2B5EF4-FFF2-40B4-BE49-F238E27FC236}">
                <a16:creationId xmlns:a16="http://schemas.microsoft.com/office/drawing/2014/main" id="{D680D2A1-07E3-478C-BBA8-560737A2431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74" name="Graphic 1">
            <a:extLst>
              <a:ext uri="{FF2B5EF4-FFF2-40B4-BE49-F238E27FC236}">
                <a16:creationId xmlns:a16="http://schemas.microsoft.com/office/drawing/2014/main" id="{4D1B2C3D-109D-46DF-9BA8-640EAF66A03A}"/>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75" name="Freeform: Shape 74">
              <a:extLst>
                <a:ext uri="{FF2B5EF4-FFF2-40B4-BE49-F238E27FC236}">
                  <a16:creationId xmlns:a16="http://schemas.microsoft.com/office/drawing/2014/main" id="{4DD6AF04-319F-47B0-AAC8-6520DF9B67CE}"/>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76" name="Freeform: Shape 75">
              <a:extLst>
                <a:ext uri="{FF2B5EF4-FFF2-40B4-BE49-F238E27FC236}">
                  <a16:creationId xmlns:a16="http://schemas.microsoft.com/office/drawing/2014/main" id="{283985E4-C6DA-4D56-A4B2-188AF3D29025}"/>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77" name="Freeform: Shape 76">
              <a:extLst>
                <a:ext uri="{FF2B5EF4-FFF2-40B4-BE49-F238E27FC236}">
                  <a16:creationId xmlns:a16="http://schemas.microsoft.com/office/drawing/2014/main" id="{720519B8-1B86-435B-BE56-B5FAEAD39754}"/>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78" name="Freeform: Shape 77">
              <a:extLst>
                <a:ext uri="{FF2B5EF4-FFF2-40B4-BE49-F238E27FC236}">
                  <a16:creationId xmlns:a16="http://schemas.microsoft.com/office/drawing/2014/main" id="{DF83B222-A47F-44B5-9AB0-6ED40197E618}"/>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79" name="Freeform: Shape 78">
              <a:extLst>
                <a:ext uri="{FF2B5EF4-FFF2-40B4-BE49-F238E27FC236}">
                  <a16:creationId xmlns:a16="http://schemas.microsoft.com/office/drawing/2014/main" id="{589A001D-6C7B-4022-B9DE-F83CEC98FE10}"/>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80" name="Freeform: Shape 79">
              <a:extLst>
                <a:ext uri="{FF2B5EF4-FFF2-40B4-BE49-F238E27FC236}">
                  <a16:creationId xmlns:a16="http://schemas.microsoft.com/office/drawing/2014/main" id="{5DCC5C22-8F39-4F71-91FB-71155D0A374F}"/>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81" name="Freeform: Shape 80">
              <a:extLst>
                <a:ext uri="{FF2B5EF4-FFF2-40B4-BE49-F238E27FC236}">
                  <a16:creationId xmlns:a16="http://schemas.microsoft.com/office/drawing/2014/main" id="{0ABDA59A-625F-451E-BBC5-4F89B8E5CA51}"/>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82" name="Freeform: Shape 81">
              <a:extLst>
                <a:ext uri="{FF2B5EF4-FFF2-40B4-BE49-F238E27FC236}">
                  <a16:creationId xmlns:a16="http://schemas.microsoft.com/office/drawing/2014/main" id="{8FF37886-1883-475A-9E61-5E78DBBEDDAE}"/>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83" name="Freeform: Shape 82">
              <a:extLst>
                <a:ext uri="{FF2B5EF4-FFF2-40B4-BE49-F238E27FC236}">
                  <a16:creationId xmlns:a16="http://schemas.microsoft.com/office/drawing/2014/main" id="{798377FB-665F-4899-86A8-48FF769AC16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84" name="Freeform: Shape 83">
              <a:extLst>
                <a:ext uri="{FF2B5EF4-FFF2-40B4-BE49-F238E27FC236}">
                  <a16:creationId xmlns:a16="http://schemas.microsoft.com/office/drawing/2014/main" id="{A1B6E554-C7FE-437C-B43A-26461DDBED1D}"/>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85" name="Freeform: Shape 84">
              <a:extLst>
                <a:ext uri="{FF2B5EF4-FFF2-40B4-BE49-F238E27FC236}">
                  <a16:creationId xmlns:a16="http://schemas.microsoft.com/office/drawing/2014/main" id="{6916078A-4E6C-4B1D-8F43-B3F2605CCBBA}"/>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86" name="Freeform: Shape 85">
              <a:extLst>
                <a:ext uri="{FF2B5EF4-FFF2-40B4-BE49-F238E27FC236}">
                  <a16:creationId xmlns:a16="http://schemas.microsoft.com/office/drawing/2014/main" id="{870BEE33-905A-44A9-86EB-CC160AFE1010}"/>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87" name="Freeform: Shape 86">
              <a:extLst>
                <a:ext uri="{FF2B5EF4-FFF2-40B4-BE49-F238E27FC236}">
                  <a16:creationId xmlns:a16="http://schemas.microsoft.com/office/drawing/2014/main" id="{D0FEA133-67C4-462C-B78A-0D3B435D0A56}"/>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88" name="Freeform: Shape 87">
              <a:extLst>
                <a:ext uri="{FF2B5EF4-FFF2-40B4-BE49-F238E27FC236}">
                  <a16:creationId xmlns:a16="http://schemas.microsoft.com/office/drawing/2014/main" id="{0191B600-F65E-475C-99A2-EDC38A117B47}"/>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89" name="Freeform: Shape 88">
              <a:extLst>
                <a:ext uri="{FF2B5EF4-FFF2-40B4-BE49-F238E27FC236}">
                  <a16:creationId xmlns:a16="http://schemas.microsoft.com/office/drawing/2014/main" id="{81D1CB41-4153-4C2B-95A8-8E51D544C2A6}"/>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90" name="Freeform: Shape 89">
              <a:extLst>
                <a:ext uri="{FF2B5EF4-FFF2-40B4-BE49-F238E27FC236}">
                  <a16:creationId xmlns:a16="http://schemas.microsoft.com/office/drawing/2014/main" id="{AD85E53E-76EE-4693-B925-448F1AED55C3}"/>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91" name="Freeform: Shape 90">
              <a:extLst>
                <a:ext uri="{FF2B5EF4-FFF2-40B4-BE49-F238E27FC236}">
                  <a16:creationId xmlns:a16="http://schemas.microsoft.com/office/drawing/2014/main" id="{FBF422B5-FEC5-4A6F-980D-F4DCB2842F2D}"/>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92" name="Freeform: Shape 91">
              <a:extLst>
                <a:ext uri="{FF2B5EF4-FFF2-40B4-BE49-F238E27FC236}">
                  <a16:creationId xmlns:a16="http://schemas.microsoft.com/office/drawing/2014/main" id="{73E90C96-7BF3-4653-8F6B-20B2AEFF9C9A}"/>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93" name="Freeform: Shape 92">
              <a:extLst>
                <a:ext uri="{FF2B5EF4-FFF2-40B4-BE49-F238E27FC236}">
                  <a16:creationId xmlns:a16="http://schemas.microsoft.com/office/drawing/2014/main" id="{10255508-CD31-475F-9938-E6992594AD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94" name="Freeform: Shape 93">
              <a:extLst>
                <a:ext uri="{FF2B5EF4-FFF2-40B4-BE49-F238E27FC236}">
                  <a16:creationId xmlns:a16="http://schemas.microsoft.com/office/drawing/2014/main" id="{6180CF46-AD3A-4882-BF8C-42A4079F05AC}"/>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95" name="Freeform: Shape 94">
              <a:extLst>
                <a:ext uri="{FF2B5EF4-FFF2-40B4-BE49-F238E27FC236}">
                  <a16:creationId xmlns:a16="http://schemas.microsoft.com/office/drawing/2014/main" id="{E32DF239-2F1F-4DEF-84E6-8AA4C60B181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96" name="Freeform: Shape 95">
              <a:extLst>
                <a:ext uri="{FF2B5EF4-FFF2-40B4-BE49-F238E27FC236}">
                  <a16:creationId xmlns:a16="http://schemas.microsoft.com/office/drawing/2014/main" id="{1FF529E2-E4DE-4BC2-AD36-9E2F91168396}"/>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97" name="Freeform: Shape 96">
              <a:extLst>
                <a:ext uri="{FF2B5EF4-FFF2-40B4-BE49-F238E27FC236}">
                  <a16:creationId xmlns:a16="http://schemas.microsoft.com/office/drawing/2014/main" id="{EBD42EE8-F67C-4184-AC55-B277B9D45512}"/>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98" name="Freeform: Shape 97">
              <a:extLst>
                <a:ext uri="{FF2B5EF4-FFF2-40B4-BE49-F238E27FC236}">
                  <a16:creationId xmlns:a16="http://schemas.microsoft.com/office/drawing/2014/main" id="{2FCFEDC0-0434-46B3-BDE6-2A548497D148}"/>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Tree>
    <p:extLst>
      <p:ext uri="{BB962C8B-B14F-4D97-AF65-F5344CB8AC3E}">
        <p14:creationId xmlns:p14="http://schemas.microsoft.com/office/powerpoint/2010/main" val="189378405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F415B60E-29D3-45EF-9FD0-D9924E0B78B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5670550"/>
            <a:ext cx="12192000" cy="74695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en-US" dirty="0"/>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dirty="0"/>
              <a:t>Large: subhead Segoe UI Regular 20/24</a:t>
            </a:r>
          </a:p>
          <a:p>
            <a:pPr lvl="2"/>
            <a:r>
              <a:rPr lang="en-US" dirty="0"/>
              <a:t>Medium: paragraph heading Segoe UI </a:t>
            </a:r>
            <a:r>
              <a:rPr lang="en-US" dirty="0" err="1"/>
              <a:t>Semibold</a:t>
            </a:r>
            <a:r>
              <a:rPr lang="en-US" dirty="0"/>
              <a:t> 14/18</a:t>
            </a:r>
          </a:p>
          <a:p>
            <a:pPr lvl="3"/>
            <a:r>
              <a:rPr lang="en-US" dirty="0"/>
              <a:t>Medium: paragraph body copy Segoe UI Regular 14/18</a:t>
            </a:r>
          </a:p>
          <a:p>
            <a:pPr lvl="4"/>
            <a:r>
              <a:rPr lang="en-US" dirty="0"/>
              <a:t>Small: caption heading Segoe UI Bold 10/12</a:t>
            </a:r>
          </a:p>
          <a:p>
            <a:pPr lvl="6"/>
            <a:r>
              <a:rPr lang="en-US" dirty="0"/>
              <a:t>Small: caption body copy Segoe UI Regular 10/12</a:t>
            </a:r>
          </a:p>
          <a:p>
            <a:pPr lvl="6"/>
            <a:endParaRPr lang="en-US" dirty="0"/>
          </a:p>
          <a:p>
            <a:pPr lvl="6"/>
            <a:endParaRPr lang="en-US" dirty="0"/>
          </a:p>
        </p:txBody>
      </p:sp>
      <p:grpSp>
        <p:nvGrpSpPr>
          <p:cNvPr id="13" name="Group 12">
            <a:extLst>
              <a:ext uri="{FF2B5EF4-FFF2-40B4-BE49-F238E27FC236}">
                <a16:creationId xmlns:a16="http://schemas.microsoft.com/office/drawing/2014/main" id="{E44624BD-1B5A-49BF-A660-FB967C992154}"/>
              </a:ext>
            </a:extLst>
          </p:cNvPr>
          <p:cNvGrpSpPr/>
          <p:nvPr userDrawn="1"/>
        </p:nvGrpSpPr>
        <p:grpSpPr>
          <a:xfrm rot="5400000">
            <a:off x="9114924" y="3156600"/>
            <a:ext cx="6843276" cy="530076"/>
            <a:chOff x="-2857775" y="8147048"/>
            <a:chExt cx="11623156" cy="1498603"/>
          </a:xfrm>
        </p:grpSpPr>
        <p:sp>
          <p:nvSpPr>
            <p:cNvPr id="14" name="Rectangle 13">
              <a:extLst>
                <a:ext uri="{FF2B5EF4-FFF2-40B4-BE49-F238E27FC236}">
                  <a16:creationId xmlns:a16="http://schemas.microsoft.com/office/drawing/2014/main" id="{B7BB6BA6-0E25-40ED-9E86-E1ADB171F38F}"/>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5" name="Rectangle 14">
              <a:extLst>
                <a:ext uri="{FF2B5EF4-FFF2-40B4-BE49-F238E27FC236}">
                  <a16:creationId xmlns:a16="http://schemas.microsoft.com/office/drawing/2014/main" id="{2B86C892-8813-4C52-B1CD-6C3224A42168}"/>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6" name="Rectangle 15">
              <a:extLst>
                <a:ext uri="{FF2B5EF4-FFF2-40B4-BE49-F238E27FC236}">
                  <a16:creationId xmlns:a16="http://schemas.microsoft.com/office/drawing/2014/main" id="{C6F005C9-9D4A-4760-B079-613D55BEF6C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7" name="Group 16">
              <a:extLst>
                <a:ext uri="{FF2B5EF4-FFF2-40B4-BE49-F238E27FC236}">
                  <a16:creationId xmlns:a16="http://schemas.microsoft.com/office/drawing/2014/main" id="{2AA8C56F-41A8-41CF-9D47-B07BB80801DD}"/>
                </a:ext>
              </a:extLst>
            </p:cNvPr>
            <p:cNvGrpSpPr/>
            <p:nvPr userDrawn="1"/>
          </p:nvGrpSpPr>
          <p:grpSpPr>
            <a:xfrm>
              <a:off x="-2857775" y="8147048"/>
              <a:ext cx="3321653" cy="1498596"/>
              <a:chOff x="-2857775" y="8250837"/>
              <a:chExt cx="3321653" cy="1394819"/>
            </a:xfrm>
          </p:grpSpPr>
          <p:sp>
            <p:nvSpPr>
              <p:cNvPr id="18" name="Rectangle 17">
                <a:extLst>
                  <a:ext uri="{FF2B5EF4-FFF2-40B4-BE49-F238E27FC236}">
                    <a16:creationId xmlns:a16="http://schemas.microsoft.com/office/drawing/2014/main" id="{A786E9CC-EF5A-451C-9E90-03F4B57973DF}"/>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9" name="Rectangle 18">
                <a:extLst>
                  <a:ext uri="{FF2B5EF4-FFF2-40B4-BE49-F238E27FC236}">
                    <a16:creationId xmlns:a16="http://schemas.microsoft.com/office/drawing/2014/main" id="{09B13B5B-71AA-4DFE-9DEE-1DF6184F0582}"/>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03" r:id="rId5"/>
    <p:sldLayoutId id="2147484562" r:id="rId6"/>
    <p:sldLayoutId id="2147484680" r:id="rId7"/>
    <p:sldLayoutId id="2147484610" r:id="rId8"/>
    <p:sldLayoutId id="2147484684" r:id="rId9"/>
    <p:sldLayoutId id="2147484670" r:id="rId10"/>
    <p:sldLayoutId id="2147484671" r:id="rId11"/>
    <p:sldLayoutId id="2147484682" r:id="rId12"/>
    <p:sldLayoutId id="2147484677" r:id="rId13"/>
    <p:sldLayoutId id="2147484691" r:id="rId14"/>
    <p:sldLayoutId id="2147484692" r:id="rId15"/>
    <p:sldLayoutId id="2147484693" r:id="rId16"/>
    <p:sldLayoutId id="2147484694" r:id="rId17"/>
    <p:sldLayoutId id="2147484695" r:id="rId18"/>
    <p:sldLayoutId id="2147484560" r:id="rId19"/>
    <p:sldLayoutId id="2147484580" r:id="rId20"/>
    <p:sldLayoutId id="2147484566" r:id="rId21"/>
    <p:sldLayoutId id="2147484696" r:id="rId22"/>
    <p:sldLayoutId id="2147484697" r:id="rId23"/>
    <p:sldLayoutId id="2147484675" r:id="rId24"/>
    <p:sldLayoutId id="2147484676" r:id="rId25"/>
    <p:sldLayoutId id="2147484568" r:id="rId26"/>
    <p:sldLayoutId id="2147484570" r:id="rId27"/>
    <p:sldLayoutId id="2147484571" r:id="rId28"/>
    <p:sldLayoutId id="2147484572" r:id="rId29"/>
    <p:sldLayoutId id="2147484688" r:id="rId30"/>
    <p:sldLayoutId id="2147484689" r:id="rId31"/>
    <p:sldLayoutId id="2147484690" r:id="rId32"/>
    <p:sldLayoutId id="2147484683" r:id="rId33"/>
    <p:sldLayoutId id="2147484685" r:id="rId34"/>
    <p:sldLayoutId id="2147484673" r:id="rId35"/>
    <p:sldLayoutId id="2147484678" r:id="rId36"/>
    <p:sldLayoutId id="2147484679" r:id="rId37"/>
    <p:sldLayoutId id="2147484686" r:id="rId38"/>
    <p:sldLayoutId id="2147484674" r:id="rId39"/>
    <p:sldLayoutId id="2147484702" r:id="rId40"/>
    <p:sldLayoutId id="2147484701" r:id="rId41"/>
    <p:sldLayoutId id="2147484699" r:id="rId42"/>
    <p:sldLayoutId id="2147484700" r:id="rId43"/>
    <p:sldLayoutId id="2147484698" r:id="rId44"/>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3" orient="horz" pos="3572" userDrawn="1">
          <p15:clr>
            <a:srgbClr val="5ACBF0"/>
          </p15:clr>
        </p15:guide>
        <p15:guide id="54" orient="horz" pos="3690" userDrawn="1">
          <p15:clr>
            <a:srgbClr val="5ACBF0"/>
          </p15:clr>
        </p15:guide>
        <p15:guide id="55" orient="horz" pos="91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8" Type="http://schemas.openxmlformats.org/officeDocument/2006/relationships/image" Target="../media/image22.svg"/><Relationship Id="rId13" Type="http://schemas.openxmlformats.org/officeDocument/2006/relationships/image" Target="../media/image27.png"/><Relationship Id="rId18" Type="http://schemas.openxmlformats.org/officeDocument/2006/relationships/image" Target="../media/image32.svg"/><Relationship Id="rId3" Type="http://schemas.openxmlformats.org/officeDocument/2006/relationships/image" Target="../media/image40.png"/><Relationship Id="rId7" Type="http://schemas.openxmlformats.org/officeDocument/2006/relationships/image" Target="../media/image21.png"/><Relationship Id="rId12" Type="http://schemas.openxmlformats.org/officeDocument/2006/relationships/image" Target="../media/image26.svg"/><Relationship Id="rId17" Type="http://schemas.openxmlformats.org/officeDocument/2006/relationships/image" Target="../media/image31.png"/><Relationship Id="rId2" Type="http://schemas.openxmlformats.org/officeDocument/2006/relationships/notesSlide" Target="../notesSlides/notesSlide10.xml"/><Relationship Id="rId16" Type="http://schemas.openxmlformats.org/officeDocument/2006/relationships/image" Target="../media/image30.svg"/><Relationship Id="rId20" Type="http://schemas.openxmlformats.org/officeDocument/2006/relationships/image" Target="../media/image43.svg"/><Relationship Id="rId1" Type="http://schemas.openxmlformats.org/officeDocument/2006/relationships/slideLayout" Target="../slideLayouts/slideLayout8.xml"/><Relationship Id="rId6" Type="http://schemas.openxmlformats.org/officeDocument/2006/relationships/image" Target="../media/image20.svg"/><Relationship Id="rId11" Type="http://schemas.openxmlformats.org/officeDocument/2006/relationships/image" Target="../media/image25.png"/><Relationship Id="rId5" Type="http://schemas.openxmlformats.org/officeDocument/2006/relationships/image" Target="../media/image19.png"/><Relationship Id="rId15" Type="http://schemas.openxmlformats.org/officeDocument/2006/relationships/image" Target="../media/image29.png"/><Relationship Id="rId10" Type="http://schemas.openxmlformats.org/officeDocument/2006/relationships/image" Target="../media/image24.svg"/><Relationship Id="rId19" Type="http://schemas.openxmlformats.org/officeDocument/2006/relationships/image" Target="../media/image42.png"/><Relationship Id="rId4" Type="http://schemas.openxmlformats.org/officeDocument/2006/relationships/image" Target="../media/image41.svg"/><Relationship Id="rId9" Type="http://schemas.openxmlformats.org/officeDocument/2006/relationships/image" Target="../media/image23.png"/><Relationship Id="rId14" Type="http://schemas.openxmlformats.org/officeDocument/2006/relationships/image" Target="../media/image28.sv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11.xml"/><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45.sv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8" Type="http://schemas.openxmlformats.org/officeDocument/2006/relationships/image" Target="../media/image16.sv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4.svg"/><Relationship Id="rId5" Type="http://schemas.openxmlformats.org/officeDocument/2006/relationships/image" Target="../media/image13.png"/><Relationship Id="rId10" Type="http://schemas.openxmlformats.org/officeDocument/2006/relationships/image" Target="../media/image18.svg"/><Relationship Id="rId4" Type="http://schemas.openxmlformats.org/officeDocument/2006/relationships/image" Target="../media/image12.svg"/><Relationship Id="rId9" Type="http://schemas.openxmlformats.org/officeDocument/2006/relationships/image" Target="../media/image17.png"/></Relationships>
</file>

<file path=ppt/slides/_rels/slide5.xml.rels><?xml version="1.0" encoding="UTF-8" standalone="yes"?>
<Relationships xmlns="http://schemas.openxmlformats.org/package/2006/relationships"><Relationship Id="rId8" Type="http://schemas.openxmlformats.org/officeDocument/2006/relationships/image" Target="../media/image24.svg"/><Relationship Id="rId13" Type="http://schemas.openxmlformats.org/officeDocument/2006/relationships/image" Target="../media/image29.pn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svg"/><Relationship Id="rId2" Type="http://schemas.openxmlformats.org/officeDocument/2006/relationships/notesSlide" Target="../notesSlides/notesSlide5.xml"/><Relationship Id="rId16" Type="http://schemas.openxmlformats.org/officeDocument/2006/relationships/image" Target="../media/image32.svg"/><Relationship Id="rId1" Type="http://schemas.openxmlformats.org/officeDocument/2006/relationships/slideLayout" Target="../slideLayouts/slideLayout8.xml"/><Relationship Id="rId6" Type="http://schemas.openxmlformats.org/officeDocument/2006/relationships/image" Target="../media/image22.svg"/><Relationship Id="rId11" Type="http://schemas.openxmlformats.org/officeDocument/2006/relationships/image" Target="../media/image27.png"/><Relationship Id="rId5" Type="http://schemas.openxmlformats.org/officeDocument/2006/relationships/image" Target="../media/image21.png"/><Relationship Id="rId15" Type="http://schemas.openxmlformats.org/officeDocument/2006/relationships/image" Target="../media/image3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 Id="rId14" Type="http://schemas.openxmlformats.org/officeDocument/2006/relationships/image" Target="../media/image30.svg"/></Relationships>
</file>

<file path=ppt/slides/_rels/slide6.xml.rels><?xml version="1.0" encoding="UTF-8" standalone="yes"?>
<Relationships xmlns="http://schemas.openxmlformats.org/package/2006/relationships"><Relationship Id="rId8" Type="http://schemas.openxmlformats.org/officeDocument/2006/relationships/image" Target="../media/image28.svg"/><Relationship Id="rId13" Type="http://schemas.openxmlformats.org/officeDocument/2006/relationships/image" Target="../media/image19.png"/><Relationship Id="rId3" Type="http://schemas.openxmlformats.org/officeDocument/2006/relationships/image" Target="../media/image33.png"/><Relationship Id="rId7" Type="http://schemas.openxmlformats.org/officeDocument/2006/relationships/image" Target="../media/image27.png"/><Relationship Id="rId12" Type="http://schemas.openxmlformats.org/officeDocument/2006/relationships/image" Target="../media/image32.svg"/><Relationship Id="rId2" Type="http://schemas.openxmlformats.org/officeDocument/2006/relationships/notesSlide" Target="../notesSlides/notesSlide6.xml"/><Relationship Id="rId16" Type="http://schemas.openxmlformats.org/officeDocument/2006/relationships/image" Target="../media/image22.svg"/><Relationship Id="rId1" Type="http://schemas.openxmlformats.org/officeDocument/2006/relationships/slideLayout" Target="../slideLayouts/slideLayout8.xml"/><Relationship Id="rId6" Type="http://schemas.openxmlformats.org/officeDocument/2006/relationships/image" Target="../media/image26.svg"/><Relationship Id="rId11" Type="http://schemas.openxmlformats.org/officeDocument/2006/relationships/image" Target="../media/image31.png"/><Relationship Id="rId5" Type="http://schemas.openxmlformats.org/officeDocument/2006/relationships/image" Target="../media/image25.png"/><Relationship Id="rId15" Type="http://schemas.openxmlformats.org/officeDocument/2006/relationships/image" Target="../media/image21.png"/><Relationship Id="rId10" Type="http://schemas.openxmlformats.org/officeDocument/2006/relationships/image" Target="../media/image30.svg"/><Relationship Id="rId4" Type="http://schemas.openxmlformats.org/officeDocument/2006/relationships/image" Target="../media/image34.svg"/><Relationship Id="rId9" Type="http://schemas.openxmlformats.org/officeDocument/2006/relationships/image" Target="../media/image29.png"/><Relationship Id="rId14" Type="http://schemas.openxmlformats.org/officeDocument/2006/relationships/image" Target="../media/image20.svg"/></Relationships>
</file>

<file path=ppt/slides/_rels/slide7.xml.rels><?xml version="1.0" encoding="UTF-8" standalone="yes"?>
<Relationships xmlns="http://schemas.openxmlformats.org/package/2006/relationships"><Relationship Id="rId8" Type="http://schemas.openxmlformats.org/officeDocument/2006/relationships/image" Target="../media/image38.svg"/><Relationship Id="rId3" Type="http://schemas.openxmlformats.org/officeDocument/2006/relationships/image" Target="../media/image27.png"/><Relationship Id="rId7"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image" Target="../media/image28.sv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80" y="2070336"/>
            <a:ext cx="6011449" cy="2173134"/>
          </a:xfrm>
        </p:spPr>
        <p:txBody>
          <a:bodyPr/>
          <a:lstStyle/>
          <a:p>
            <a:r>
              <a:rPr lang="en-US" dirty="0">
                <a:solidFill>
                  <a:schemeClr val="tx1"/>
                </a:solidFill>
              </a:rPr>
              <a:t>Building Speech-Enabled Applications</a:t>
            </a: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Speech Translation</a:t>
            </a:r>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94810619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37832C6-F4A5-4728-82DE-85FDED224047}"/>
              </a:ext>
            </a:extLst>
          </p:cNvPr>
          <p:cNvSpPr>
            <a:spLocks noGrp="1"/>
          </p:cNvSpPr>
          <p:nvPr>
            <p:ph type="title"/>
          </p:nvPr>
        </p:nvSpPr>
        <p:spPr/>
        <p:txBody>
          <a:bodyPr/>
          <a:lstStyle/>
          <a:p>
            <a:r>
              <a:rPr lang="en-US" dirty="0"/>
              <a:t>Translating Speech to Text</a:t>
            </a:r>
          </a:p>
        </p:txBody>
      </p:sp>
      <p:pic>
        <p:nvPicPr>
          <p:cNvPr id="40" name="Content Placeholder 39" descr="Chat outline">
            <a:extLst>
              <a:ext uri="{FF2B5EF4-FFF2-40B4-BE49-F238E27FC236}">
                <a16:creationId xmlns:a16="http://schemas.microsoft.com/office/drawing/2014/main" id="{C097C54A-FB5B-4B88-8C82-BC87E0B31F70}"/>
              </a:ext>
            </a:extLst>
          </p:cNvPr>
          <p:cNvPicPr>
            <a:picLocks noGrp="1" noChangeAspect="1"/>
          </p:cNvPicPr>
          <p:nvPr>
            <p:ph sz="quarter" idx="10"/>
          </p:nvPr>
        </p:nvPicPr>
        <p:blipFill>
          <a:blip r:embed="rId3">
            <a:extLst>
              <a:ext uri="{96DAC541-7B7A-43D3-8B79-37D633B846F1}">
                <asvg:svgBlip xmlns:asvg="http://schemas.microsoft.com/office/drawing/2016/SVG/main" r:embed="rId4"/>
              </a:ext>
            </a:extLst>
          </a:blip>
          <a:stretch>
            <a:fillRect/>
          </a:stretch>
        </p:blipFill>
        <p:spPr>
          <a:xfrm>
            <a:off x="2898792" y="4691796"/>
            <a:ext cx="692907" cy="692907"/>
          </a:xfrm>
        </p:spPr>
      </p:pic>
      <p:sp>
        <p:nvSpPr>
          <p:cNvPr id="6" name="Rectangle 5">
            <a:extLst>
              <a:ext uri="{FF2B5EF4-FFF2-40B4-BE49-F238E27FC236}">
                <a16:creationId xmlns:a16="http://schemas.microsoft.com/office/drawing/2014/main" id="{3BA6F58E-1BE2-4FA3-B9BA-BC58E1134CC9}"/>
              </a:ext>
            </a:extLst>
          </p:cNvPr>
          <p:cNvSpPr/>
          <p:nvPr/>
        </p:nvSpPr>
        <p:spPr>
          <a:xfrm>
            <a:off x="143485" y="1241090"/>
            <a:ext cx="11929880" cy="2130210"/>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742933" lvl="1" indent="-285750">
              <a:buFont typeface="Arial" panose="020B0604020202020204" pitchFamily="34" charset="0"/>
              <a:buChar char="•"/>
            </a:pPr>
            <a:endParaRPr lang="en-US" sz="2400" dirty="0">
              <a:solidFill>
                <a:srgbClr val="1A1A1A"/>
              </a:solidFill>
            </a:endParaRPr>
          </a:p>
        </p:txBody>
      </p:sp>
      <p:sp>
        <p:nvSpPr>
          <p:cNvPr id="7" name="Content Placeholder 2">
            <a:extLst>
              <a:ext uri="{FF2B5EF4-FFF2-40B4-BE49-F238E27FC236}">
                <a16:creationId xmlns:a16="http://schemas.microsoft.com/office/drawing/2014/main" id="{F17B285F-8A2B-4F7F-9BE8-7BB5B3BBAA5B}"/>
              </a:ext>
            </a:extLst>
          </p:cNvPr>
          <p:cNvSpPr txBox="1">
            <a:spLocks/>
          </p:cNvSpPr>
          <p:nvPr/>
        </p:nvSpPr>
        <p:spPr>
          <a:xfrm>
            <a:off x="419100" y="1434627"/>
            <a:ext cx="11340811" cy="1549142"/>
          </a:xfrm>
          <a:prstGeom prst="rect">
            <a:avLst/>
          </a:prstGeom>
        </p:spPr>
        <p:txBody>
          <a:bodyPr vert="horz" wrap="square" lIns="0" tIns="91440" rIns="146304" bIns="91440" rtlCol="0">
            <a:spAutoFit/>
          </a:bodyPr>
          <a:lstStyle>
            <a:lvl1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2400"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Translation builds on speech recognition:</a:t>
            </a:r>
          </a:p>
          <a:p>
            <a:pPr marL="457200" indent="-457200">
              <a:buAutoNum type="arabicPeriod"/>
            </a:pPr>
            <a:r>
              <a:rPr lang="en-US" dirty="0"/>
              <a:t>Recognize and transcribe spoken input in speech recognition language</a:t>
            </a:r>
          </a:p>
          <a:p>
            <a:pPr marL="457200" indent="-457200">
              <a:buAutoNum type="arabicPeriod"/>
            </a:pPr>
            <a:r>
              <a:rPr lang="en-US" dirty="0"/>
              <a:t>Return translations for one or more target languages</a:t>
            </a:r>
          </a:p>
        </p:txBody>
      </p:sp>
      <p:grpSp>
        <p:nvGrpSpPr>
          <p:cNvPr id="8" name="Group 7">
            <a:extLst>
              <a:ext uri="{FF2B5EF4-FFF2-40B4-BE49-F238E27FC236}">
                <a16:creationId xmlns:a16="http://schemas.microsoft.com/office/drawing/2014/main" id="{3CD54921-8FA6-4DF0-AD76-D65014FBADFA}"/>
              </a:ext>
            </a:extLst>
          </p:cNvPr>
          <p:cNvGrpSpPr/>
          <p:nvPr/>
        </p:nvGrpSpPr>
        <p:grpSpPr>
          <a:xfrm>
            <a:off x="1943784" y="3522783"/>
            <a:ext cx="1679530" cy="1204847"/>
            <a:chOff x="931442" y="3863423"/>
            <a:chExt cx="1778372" cy="1275753"/>
          </a:xfrm>
        </p:grpSpPr>
        <p:grpSp>
          <p:nvGrpSpPr>
            <p:cNvPr id="9" name="Group 8">
              <a:extLst>
                <a:ext uri="{FF2B5EF4-FFF2-40B4-BE49-F238E27FC236}">
                  <a16:creationId xmlns:a16="http://schemas.microsoft.com/office/drawing/2014/main" id="{42A44CBD-3D00-434B-979C-AB9D4431ADB2}"/>
                </a:ext>
              </a:extLst>
            </p:cNvPr>
            <p:cNvGrpSpPr/>
            <p:nvPr/>
          </p:nvGrpSpPr>
          <p:grpSpPr>
            <a:xfrm>
              <a:off x="1347703" y="3863423"/>
              <a:ext cx="1125578" cy="966794"/>
              <a:chOff x="4651461" y="3787461"/>
              <a:chExt cx="1125578" cy="966794"/>
            </a:xfrm>
          </p:grpSpPr>
          <p:pic>
            <p:nvPicPr>
              <p:cNvPr id="11" name="Graphic 10" descr="Key with solid fill">
                <a:extLst>
                  <a:ext uri="{FF2B5EF4-FFF2-40B4-BE49-F238E27FC236}">
                    <a16:creationId xmlns:a16="http://schemas.microsoft.com/office/drawing/2014/main" id="{7AAA4BBA-8ED2-44B0-B81A-5EFE3099A6D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8959995">
                <a:off x="5019426" y="3996642"/>
                <a:ext cx="757613" cy="757613"/>
              </a:xfrm>
              <a:prstGeom prst="rect">
                <a:avLst/>
              </a:prstGeom>
            </p:spPr>
          </p:pic>
          <p:pic>
            <p:nvPicPr>
              <p:cNvPr id="12" name="Graphic 11" descr="World with solid fill">
                <a:extLst>
                  <a:ext uri="{FF2B5EF4-FFF2-40B4-BE49-F238E27FC236}">
                    <a16:creationId xmlns:a16="http://schemas.microsoft.com/office/drawing/2014/main" id="{5E3BB0F7-B258-4D4F-8A6D-9948AA109ED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651461" y="3787461"/>
                <a:ext cx="690819" cy="690819"/>
              </a:xfrm>
              <a:prstGeom prst="rect">
                <a:avLst/>
              </a:prstGeom>
            </p:spPr>
          </p:pic>
        </p:grpSp>
        <p:sp>
          <p:nvSpPr>
            <p:cNvPr id="10" name="TextBox 9">
              <a:extLst>
                <a:ext uri="{FF2B5EF4-FFF2-40B4-BE49-F238E27FC236}">
                  <a16:creationId xmlns:a16="http://schemas.microsoft.com/office/drawing/2014/main" id="{EC7C6D9A-EDD4-4467-8EFE-6FA12B9117E1}"/>
                </a:ext>
              </a:extLst>
            </p:cNvPr>
            <p:cNvSpPr txBox="1"/>
            <p:nvPr/>
          </p:nvSpPr>
          <p:spPr>
            <a:xfrm>
              <a:off x="931442" y="4594411"/>
              <a:ext cx="1778372" cy="544765"/>
            </a:xfrm>
            <a:prstGeom prst="rect">
              <a:avLst/>
            </a:prstGeom>
            <a:noFill/>
          </p:spPr>
          <p:txBody>
            <a:bodyPr wrap="non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SpeechConfig</a:t>
              </a:r>
            </a:p>
          </p:txBody>
        </p:sp>
      </p:grpSp>
      <p:grpSp>
        <p:nvGrpSpPr>
          <p:cNvPr id="13" name="Group 12">
            <a:extLst>
              <a:ext uri="{FF2B5EF4-FFF2-40B4-BE49-F238E27FC236}">
                <a16:creationId xmlns:a16="http://schemas.microsoft.com/office/drawing/2014/main" id="{CA3EB154-2554-48A4-8364-1DDFC474C4FA}"/>
              </a:ext>
            </a:extLst>
          </p:cNvPr>
          <p:cNvGrpSpPr/>
          <p:nvPr/>
        </p:nvGrpSpPr>
        <p:grpSpPr>
          <a:xfrm>
            <a:off x="1943784" y="5544577"/>
            <a:ext cx="1665056" cy="1425745"/>
            <a:chOff x="998722" y="5281145"/>
            <a:chExt cx="1749423" cy="1497986"/>
          </a:xfrm>
        </p:grpSpPr>
        <p:grpSp>
          <p:nvGrpSpPr>
            <p:cNvPr id="14" name="Group 13">
              <a:extLst>
                <a:ext uri="{FF2B5EF4-FFF2-40B4-BE49-F238E27FC236}">
                  <a16:creationId xmlns:a16="http://schemas.microsoft.com/office/drawing/2014/main" id="{FD9F147B-2A72-4AFD-8002-AEEFA796C7D8}"/>
                </a:ext>
              </a:extLst>
            </p:cNvPr>
            <p:cNvGrpSpPr/>
            <p:nvPr/>
          </p:nvGrpSpPr>
          <p:grpSpPr>
            <a:xfrm>
              <a:off x="1189119" y="5281145"/>
              <a:ext cx="1220249" cy="1136361"/>
              <a:chOff x="4661955" y="5158615"/>
              <a:chExt cx="1220249" cy="1136361"/>
            </a:xfrm>
          </p:grpSpPr>
          <p:pic>
            <p:nvPicPr>
              <p:cNvPr id="16" name="Graphic 15" descr="Radio microphone with solid fill">
                <a:extLst>
                  <a:ext uri="{FF2B5EF4-FFF2-40B4-BE49-F238E27FC236}">
                    <a16:creationId xmlns:a16="http://schemas.microsoft.com/office/drawing/2014/main" id="{F7F80B5E-E168-4694-A088-2E2B1C09049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124630" y="5537402"/>
                <a:ext cx="757574" cy="757574"/>
              </a:xfrm>
              <a:prstGeom prst="rect">
                <a:avLst/>
              </a:prstGeom>
            </p:spPr>
          </p:pic>
          <p:grpSp>
            <p:nvGrpSpPr>
              <p:cNvPr id="17" name="Group 16">
                <a:extLst>
                  <a:ext uri="{FF2B5EF4-FFF2-40B4-BE49-F238E27FC236}">
                    <a16:creationId xmlns:a16="http://schemas.microsoft.com/office/drawing/2014/main" id="{4E1F1EFC-C6B1-4934-BC47-524A25568C44}"/>
                  </a:ext>
                </a:extLst>
              </p:cNvPr>
              <p:cNvGrpSpPr/>
              <p:nvPr/>
            </p:nvGrpSpPr>
            <p:grpSpPr>
              <a:xfrm>
                <a:off x="4661955" y="5158615"/>
                <a:ext cx="757574" cy="757574"/>
                <a:chOff x="4661955" y="5001789"/>
                <a:chExt cx="914400" cy="914400"/>
              </a:xfrm>
            </p:grpSpPr>
            <p:pic>
              <p:nvPicPr>
                <p:cNvPr id="18" name="Graphic 17" descr="Paper outline">
                  <a:extLst>
                    <a:ext uri="{FF2B5EF4-FFF2-40B4-BE49-F238E27FC236}">
                      <a16:creationId xmlns:a16="http://schemas.microsoft.com/office/drawing/2014/main" id="{C50F5FAE-F6C7-4A7E-AB59-140963DE506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661955" y="5001789"/>
                  <a:ext cx="914400" cy="914400"/>
                </a:xfrm>
                <a:prstGeom prst="rect">
                  <a:avLst/>
                </a:prstGeom>
              </p:spPr>
            </p:pic>
            <p:pic>
              <p:nvPicPr>
                <p:cNvPr id="19" name="Graphic 18" descr="Voice with solid fill">
                  <a:extLst>
                    <a:ext uri="{FF2B5EF4-FFF2-40B4-BE49-F238E27FC236}">
                      <a16:creationId xmlns:a16="http://schemas.microsoft.com/office/drawing/2014/main" id="{74A9DF09-E06B-4E20-A7CA-42370D0B0134}"/>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64420" y="5236337"/>
                  <a:ext cx="509428" cy="509428"/>
                </a:xfrm>
                <a:prstGeom prst="rect">
                  <a:avLst/>
                </a:prstGeom>
              </p:spPr>
            </p:pic>
          </p:grpSp>
        </p:grpSp>
        <p:sp>
          <p:nvSpPr>
            <p:cNvPr id="15" name="TextBox 14">
              <a:extLst>
                <a:ext uri="{FF2B5EF4-FFF2-40B4-BE49-F238E27FC236}">
                  <a16:creationId xmlns:a16="http://schemas.microsoft.com/office/drawing/2014/main" id="{257B8B5B-BBDD-4A21-A1E4-E823D937DA2A}"/>
                </a:ext>
              </a:extLst>
            </p:cNvPr>
            <p:cNvSpPr txBox="1"/>
            <p:nvPr/>
          </p:nvSpPr>
          <p:spPr>
            <a:xfrm>
              <a:off x="998722" y="6234366"/>
              <a:ext cx="1749423" cy="544765"/>
            </a:xfrm>
            <a:prstGeom prst="rect">
              <a:avLst/>
            </a:prstGeom>
            <a:noFill/>
          </p:spPr>
          <p:txBody>
            <a:bodyPr wrap="squar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AudioConfig</a:t>
              </a:r>
            </a:p>
          </p:txBody>
        </p:sp>
      </p:grpSp>
      <p:grpSp>
        <p:nvGrpSpPr>
          <p:cNvPr id="20" name="Group 19">
            <a:extLst>
              <a:ext uri="{FF2B5EF4-FFF2-40B4-BE49-F238E27FC236}">
                <a16:creationId xmlns:a16="http://schemas.microsoft.com/office/drawing/2014/main" id="{75A42B15-92C9-4400-9C17-7E12ADB855AE}"/>
              </a:ext>
            </a:extLst>
          </p:cNvPr>
          <p:cNvGrpSpPr/>
          <p:nvPr/>
        </p:nvGrpSpPr>
        <p:grpSpPr>
          <a:xfrm>
            <a:off x="4004999" y="4521574"/>
            <a:ext cx="2826498" cy="1574980"/>
            <a:chOff x="3134402" y="4691313"/>
            <a:chExt cx="2826498" cy="1574980"/>
          </a:xfrm>
        </p:grpSpPr>
        <p:grpSp>
          <p:nvGrpSpPr>
            <p:cNvPr id="21" name="Group 20">
              <a:extLst>
                <a:ext uri="{FF2B5EF4-FFF2-40B4-BE49-F238E27FC236}">
                  <a16:creationId xmlns:a16="http://schemas.microsoft.com/office/drawing/2014/main" id="{87D0623C-F983-43F0-9B7E-CADC205CD484}"/>
                </a:ext>
              </a:extLst>
            </p:cNvPr>
            <p:cNvGrpSpPr/>
            <p:nvPr/>
          </p:nvGrpSpPr>
          <p:grpSpPr>
            <a:xfrm>
              <a:off x="3410836" y="4691313"/>
              <a:ext cx="1360077" cy="1274863"/>
              <a:chOff x="2748306" y="4390268"/>
              <a:chExt cx="1360077" cy="1274863"/>
            </a:xfrm>
          </p:grpSpPr>
          <p:pic>
            <p:nvPicPr>
              <p:cNvPr id="23" name="Graphic 22" descr="Gears with solid fill">
                <a:extLst>
                  <a:ext uri="{FF2B5EF4-FFF2-40B4-BE49-F238E27FC236}">
                    <a16:creationId xmlns:a16="http://schemas.microsoft.com/office/drawing/2014/main" id="{B1E485EE-02E0-4E15-A0BD-91A6AA1309F3}"/>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3193983" y="4750731"/>
                <a:ext cx="914400" cy="914400"/>
              </a:xfrm>
              <a:prstGeom prst="rect">
                <a:avLst/>
              </a:prstGeom>
            </p:spPr>
          </p:pic>
          <p:pic>
            <p:nvPicPr>
              <p:cNvPr id="24" name="Graphic 23" descr="Chat bubble with solid fill">
                <a:extLst>
                  <a:ext uri="{FF2B5EF4-FFF2-40B4-BE49-F238E27FC236}">
                    <a16:creationId xmlns:a16="http://schemas.microsoft.com/office/drawing/2014/main" id="{A537EB2A-DA71-48CA-A169-BB773E92B4AF}"/>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flipH="1">
                <a:off x="2748306" y="4390268"/>
                <a:ext cx="914400" cy="914400"/>
              </a:xfrm>
              <a:prstGeom prst="rect">
                <a:avLst/>
              </a:prstGeom>
            </p:spPr>
          </p:pic>
        </p:grpSp>
        <p:sp>
          <p:nvSpPr>
            <p:cNvPr id="22" name="TextBox 21">
              <a:extLst>
                <a:ext uri="{FF2B5EF4-FFF2-40B4-BE49-F238E27FC236}">
                  <a16:creationId xmlns:a16="http://schemas.microsoft.com/office/drawing/2014/main" id="{F5836C2A-4288-4439-9545-963C44DB66DE}"/>
                </a:ext>
              </a:extLst>
            </p:cNvPr>
            <p:cNvSpPr txBox="1"/>
            <p:nvPr/>
          </p:nvSpPr>
          <p:spPr>
            <a:xfrm>
              <a:off x="3134402" y="5721528"/>
              <a:ext cx="2826498" cy="544765"/>
            </a:xfrm>
            <a:prstGeom prst="rect">
              <a:avLst/>
            </a:prstGeom>
            <a:noFill/>
          </p:spPr>
          <p:txBody>
            <a:bodyPr wrap="squar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TranslationRecognizer</a:t>
              </a:r>
            </a:p>
          </p:txBody>
        </p:sp>
      </p:grpSp>
      <p:cxnSp>
        <p:nvCxnSpPr>
          <p:cNvPr id="25" name="Straight Arrow Connector 32">
            <a:extLst>
              <a:ext uri="{FF2B5EF4-FFF2-40B4-BE49-F238E27FC236}">
                <a16:creationId xmlns:a16="http://schemas.microsoft.com/office/drawing/2014/main" id="{284AAF97-F669-4C56-9B9A-31D674B121CD}"/>
              </a:ext>
            </a:extLst>
          </p:cNvPr>
          <p:cNvCxnSpPr>
            <a:cxnSpLocks/>
            <a:stCxn id="10" idx="3"/>
            <a:endCxn id="27" idx="1"/>
          </p:cNvCxnSpPr>
          <p:nvPr/>
        </p:nvCxnSpPr>
        <p:spPr>
          <a:xfrm>
            <a:off x="3623314" y="4470387"/>
            <a:ext cx="880371" cy="920243"/>
          </a:xfrm>
          <a:prstGeom prst="bentConnector3">
            <a:avLst>
              <a:gd name="adj1" fmla="val 50000"/>
            </a:avLst>
          </a:prstGeom>
          <a:ln w="762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32">
            <a:extLst>
              <a:ext uri="{FF2B5EF4-FFF2-40B4-BE49-F238E27FC236}">
                <a16:creationId xmlns:a16="http://schemas.microsoft.com/office/drawing/2014/main" id="{2DE12A83-9949-4066-9E96-EF3ABB947B52}"/>
              </a:ext>
            </a:extLst>
          </p:cNvPr>
          <p:cNvCxnSpPr>
            <a:cxnSpLocks/>
            <a:stCxn id="15" idx="3"/>
            <a:endCxn id="27" idx="1"/>
          </p:cNvCxnSpPr>
          <p:nvPr/>
        </p:nvCxnSpPr>
        <p:spPr>
          <a:xfrm flipV="1">
            <a:off x="3608840" y="5390630"/>
            <a:ext cx="894845" cy="1320446"/>
          </a:xfrm>
          <a:prstGeom prst="bentConnector3">
            <a:avLst>
              <a:gd name="adj1" fmla="val 50000"/>
            </a:avLst>
          </a:prstGeom>
          <a:ln w="762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3DAAA6F2-4BAF-42F3-B33F-7E92BF0E3EC8}"/>
              </a:ext>
            </a:extLst>
          </p:cNvPr>
          <p:cNvSpPr/>
          <p:nvPr/>
        </p:nvSpPr>
        <p:spPr bwMode="auto">
          <a:xfrm>
            <a:off x="4503685" y="5229471"/>
            <a:ext cx="158758" cy="32231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8" name="Speech Bubble: Rectangle 27">
            <a:extLst>
              <a:ext uri="{FF2B5EF4-FFF2-40B4-BE49-F238E27FC236}">
                <a16:creationId xmlns:a16="http://schemas.microsoft.com/office/drawing/2014/main" id="{837D4C43-B591-439C-8F94-D0F405DE1A39}"/>
              </a:ext>
            </a:extLst>
          </p:cNvPr>
          <p:cNvSpPr/>
          <p:nvPr/>
        </p:nvSpPr>
        <p:spPr bwMode="auto">
          <a:xfrm>
            <a:off x="200702" y="3472931"/>
            <a:ext cx="1446818" cy="895825"/>
          </a:xfrm>
          <a:prstGeom prst="wedgeRectCallout">
            <a:avLst>
              <a:gd name="adj1" fmla="val 101170"/>
              <a:gd name="adj2" fmla="val 22403"/>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Resource location and key</a:t>
            </a:r>
          </a:p>
        </p:txBody>
      </p:sp>
      <p:sp>
        <p:nvSpPr>
          <p:cNvPr id="29" name="Speech Bubble: Rectangle 28">
            <a:extLst>
              <a:ext uri="{FF2B5EF4-FFF2-40B4-BE49-F238E27FC236}">
                <a16:creationId xmlns:a16="http://schemas.microsoft.com/office/drawing/2014/main" id="{E8AF24BC-D77A-4193-9E46-190A10349EDF}"/>
              </a:ext>
            </a:extLst>
          </p:cNvPr>
          <p:cNvSpPr/>
          <p:nvPr/>
        </p:nvSpPr>
        <p:spPr bwMode="auto">
          <a:xfrm>
            <a:off x="120114" y="5984666"/>
            <a:ext cx="1565611" cy="827562"/>
          </a:xfrm>
          <a:prstGeom prst="wedgeRectCallout">
            <a:avLst>
              <a:gd name="adj1" fmla="val 82822"/>
              <a:gd name="adj2" fmla="val -13924"/>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Microphone (default) or file</a:t>
            </a:r>
          </a:p>
        </p:txBody>
      </p:sp>
      <p:sp>
        <p:nvSpPr>
          <p:cNvPr id="30" name="Speech Bubble: Rectangle 29">
            <a:extLst>
              <a:ext uri="{FF2B5EF4-FFF2-40B4-BE49-F238E27FC236}">
                <a16:creationId xmlns:a16="http://schemas.microsoft.com/office/drawing/2014/main" id="{75E2E4C1-E453-4BC0-9F5F-97382307CCFB}"/>
              </a:ext>
            </a:extLst>
          </p:cNvPr>
          <p:cNvSpPr/>
          <p:nvPr/>
        </p:nvSpPr>
        <p:spPr bwMode="auto">
          <a:xfrm>
            <a:off x="3711843" y="3637450"/>
            <a:ext cx="1565611" cy="712817"/>
          </a:xfrm>
          <a:prstGeom prst="wedgeRectCallout">
            <a:avLst>
              <a:gd name="adj1" fmla="val 14274"/>
              <a:gd name="adj2" fmla="val 81409"/>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Proxy client object</a:t>
            </a:r>
          </a:p>
        </p:txBody>
      </p:sp>
      <p:sp>
        <p:nvSpPr>
          <p:cNvPr id="31" name="Rectangle 30">
            <a:extLst>
              <a:ext uri="{FF2B5EF4-FFF2-40B4-BE49-F238E27FC236}">
                <a16:creationId xmlns:a16="http://schemas.microsoft.com/office/drawing/2014/main" id="{12752CC3-111B-4998-AF87-6F9A731AC0D8}"/>
              </a:ext>
            </a:extLst>
          </p:cNvPr>
          <p:cNvSpPr/>
          <p:nvPr/>
        </p:nvSpPr>
        <p:spPr>
          <a:xfrm>
            <a:off x="8084504" y="3892055"/>
            <a:ext cx="2431182" cy="2256873"/>
          </a:xfrm>
          <a:prstGeom prst="rect">
            <a:avLst/>
          </a:prstGeom>
          <a:solidFill>
            <a:schemeClr val="bg1">
              <a:lumMod val="95000"/>
            </a:schemeClr>
          </a:solidFill>
        </p:spPr>
        <p:txBody>
          <a:bodyPr wrap="square" numCol="1">
            <a:noAutofit/>
          </a:bodyPr>
          <a:lstStyle/>
          <a:p>
            <a:pPr marL="285750" lvl="0" indent="-285750" defTabSz="914367">
              <a:buFont typeface="Arial" panose="020B0604020202020204" pitchFamily="34" charset="0"/>
              <a:buChar char="•"/>
            </a:pPr>
            <a:r>
              <a:rPr lang="en-US" sz="2000" dirty="0">
                <a:solidFill>
                  <a:srgbClr val="1A1A1A"/>
                </a:solidFill>
              </a:rPr>
              <a:t>Duration	</a:t>
            </a:r>
          </a:p>
          <a:p>
            <a:pPr marL="285750" lvl="0" indent="-285750" defTabSz="914367">
              <a:buFont typeface="Arial" panose="020B0604020202020204" pitchFamily="34" charset="0"/>
              <a:buChar char="•"/>
            </a:pPr>
            <a:r>
              <a:rPr lang="en-US" sz="2000" dirty="0">
                <a:solidFill>
                  <a:srgbClr val="1A1A1A"/>
                </a:solidFill>
              </a:rPr>
              <a:t>OffsetInTicks	</a:t>
            </a:r>
          </a:p>
          <a:p>
            <a:pPr marL="285750" lvl="0" indent="-285750" defTabSz="914367">
              <a:buFont typeface="Arial" panose="020B0604020202020204" pitchFamily="34" charset="0"/>
              <a:buChar char="•"/>
            </a:pPr>
            <a:r>
              <a:rPr lang="en-US" sz="2000" dirty="0">
                <a:solidFill>
                  <a:srgbClr val="1A1A1A"/>
                </a:solidFill>
              </a:rPr>
              <a:t>Properties	</a:t>
            </a:r>
          </a:p>
          <a:p>
            <a:pPr marL="285750" lvl="0" indent="-285750" defTabSz="914367">
              <a:buFont typeface="Arial" panose="020B0604020202020204" pitchFamily="34" charset="0"/>
              <a:buChar char="•"/>
            </a:pPr>
            <a:r>
              <a:rPr lang="en-US" sz="2000" dirty="0">
                <a:solidFill>
                  <a:srgbClr val="1A1A1A"/>
                </a:solidFill>
              </a:rPr>
              <a:t>Reason	</a:t>
            </a:r>
          </a:p>
          <a:p>
            <a:pPr marL="285750" lvl="0" indent="-285750" defTabSz="914367">
              <a:buFont typeface="Arial" panose="020B0604020202020204" pitchFamily="34" charset="0"/>
              <a:buChar char="•"/>
            </a:pPr>
            <a:r>
              <a:rPr lang="en-US" sz="2000" dirty="0">
                <a:solidFill>
                  <a:srgbClr val="1A1A1A"/>
                </a:solidFill>
              </a:rPr>
              <a:t>ResultId	</a:t>
            </a:r>
          </a:p>
          <a:p>
            <a:pPr marL="285750" lvl="0" indent="-285750" defTabSz="914367">
              <a:buFont typeface="Arial" panose="020B0604020202020204" pitchFamily="34" charset="0"/>
              <a:buChar char="•"/>
            </a:pPr>
            <a:r>
              <a:rPr lang="en-US" sz="2000" dirty="0">
                <a:solidFill>
                  <a:srgbClr val="1A1A1A"/>
                </a:solidFill>
              </a:rPr>
              <a:t>Text</a:t>
            </a:r>
          </a:p>
          <a:p>
            <a:pPr marL="285750" lvl="0" indent="-285750" defTabSz="914367">
              <a:buFont typeface="Arial" panose="020B0604020202020204" pitchFamily="34" charset="0"/>
              <a:buChar char="•"/>
            </a:pPr>
            <a:r>
              <a:rPr lang="en-US" sz="2000" dirty="0">
                <a:solidFill>
                  <a:srgbClr val="1A1A1A"/>
                </a:solidFill>
              </a:rPr>
              <a:t>Translations</a:t>
            </a:r>
          </a:p>
        </p:txBody>
      </p:sp>
      <p:cxnSp>
        <p:nvCxnSpPr>
          <p:cNvPr id="32" name="Straight Arrow Connector 32">
            <a:extLst>
              <a:ext uri="{FF2B5EF4-FFF2-40B4-BE49-F238E27FC236}">
                <a16:creationId xmlns:a16="http://schemas.microsoft.com/office/drawing/2014/main" id="{A4CBC5C0-6DCC-4458-B393-2C1082F36D8B}"/>
              </a:ext>
            </a:extLst>
          </p:cNvPr>
          <p:cNvCxnSpPr>
            <a:cxnSpLocks/>
          </p:cNvCxnSpPr>
          <p:nvPr/>
        </p:nvCxnSpPr>
        <p:spPr>
          <a:xfrm>
            <a:off x="5506202" y="4882037"/>
            <a:ext cx="2587055" cy="0"/>
          </a:xfrm>
          <a:prstGeom prst="straightConnector1">
            <a:avLst/>
          </a:prstGeom>
          <a:ln w="762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A0525E65-E3A5-4358-8786-3549975A64DC}"/>
              </a:ext>
            </a:extLst>
          </p:cNvPr>
          <p:cNvSpPr txBox="1"/>
          <p:nvPr/>
        </p:nvSpPr>
        <p:spPr>
          <a:xfrm>
            <a:off x="5348601" y="4384503"/>
            <a:ext cx="2676054" cy="544765"/>
          </a:xfrm>
          <a:prstGeom prst="rect">
            <a:avLst/>
          </a:prstGeom>
          <a:noFill/>
        </p:spPr>
        <p:txBody>
          <a:bodyPr wrap="non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RecognizeOnceAsync()</a:t>
            </a:r>
          </a:p>
        </p:txBody>
      </p:sp>
      <p:sp>
        <p:nvSpPr>
          <p:cNvPr id="34" name="Speech Bubble: Rectangle 33">
            <a:extLst>
              <a:ext uri="{FF2B5EF4-FFF2-40B4-BE49-F238E27FC236}">
                <a16:creationId xmlns:a16="http://schemas.microsoft.com/office/drawing/2014/main" id="{E47D9111-C401-4A63-88DC-441E8A8F8DE3}"/>
              </a:ext>
            </a:extLst>
          </p:cNvPr>
          <p:cNvSpPr/>
          <p:nvPr/>
        </p:nvSpPr>
        <p:spPr bwMode="auto">
          <a:xfrm>
            <a:off x="9105190" y="3090703"/>
            <a:ext cx="2246358" cy="712817"/>
          </a:xfrm>
          <a:prstGeom prst="wedgeRectCallout">
            <a:avLst>
              <a:gd name="adj1" fmla="val -34476"/>
              <a:gd name="adj2" fmla="val 85249"/>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Duration of the recognized speech</a:t>
            </a:r>
          </a:p>
        </p:txBody>
      </p:sp>
      <p:sp>
        <p:nvSpPr>
          <p:cNvPr id="35" name="Speech Bubble: Rectangle 34">
            <a:extLst>
              <a:ext uri="{FF2B5EF4-FFF2-40B4-BE49-F238E27FC236}">
                <a16:creationId xmlns:a16="http://schemas.microsoft.com/office/drawing/2014/main" id="{8B0B6E3D-6579-425D-A3CF-5FAB90B19EDB}"/>
              </a:ext>
            </a:extLst>
          </p:cNvPr>
          <p:cNvSpPr/>
          <p:nvPr/>
        </p:nvSpPr>
        <p:spPr bwMode="auto">
          <a:xfrm>
            <a:off x="10389053" y="4929268"/>
            <a:ext cx="1737679" cy="814765"/>
          </a:xfrm>
          <a:prstGeom prst="wedgeRectCallout">
            <a:avLst>
              <a:gd name="adj1" fmla="val -130096"/>
              <a:gd name="adj2" fmla="val 33962"/>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Transcript of the recognized speech</a:t>
            </a:r>
          </a:p>
        </p:txBody>
      </p:sp>
      <p:sp>
        <p:nvSpPr>
          <p:cNvPr id="36" name="Speech Bubble: Rectangle 35">
            <a:extLst>
              <a:ext uri="{FF2B5EF4-FFF2-40B4-BE49-F238E27FC236}">
                <a16:creationId xmlns:a16="http://schemas.microsoft.com/office/drawing/2014/main" id="{1FA53F09-C420-4FD9-99D7-4924FA13B2BC}"/>
              </a:ext>
            </a:extLst>
          </p:cNvPr>
          <p:cNvSpPr/>
          <p:nvPr/>
        </p:nvSpPr>
        <p:spPr bwMode="auto">
          <a:xfrm>
            <a:off x="10224706" y="3880308"/>
            <a:ext cx="1921884" cy="933398"/>
          </a:xfrm>
          <a:prstGeom prst="wedgeRectCallout">
            <a:avLst>
              <a:gd name="adj1" fmla="val -93868"/>
              <a:gd name="adj2" fmla="val 72364"/>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Reason for result:</a:t>
            </a:r>
          </a:p>
          <a:p>
            <a:pPr marL="285750" indent="-285750" defTabSz="932472" fontAlgn="base">
              <a:lnSpc>
                <a:spcPct val="90000"/>
              </a:lnSpc>
              <a:spcBef>
                <a:spcPct val="0"/>
              </a:spcBef>
              <a:spcAft>
                <a:spcPct val="0"/>
              </a:spcAft>
              <a:buFont typeface="Arial" panose="020B0604020202020204" pitchFamily="34" charset="0"/>
              <a:buChar char="•"/>
            </a:pPr>
            <a:r>
              <a:rPr lang="en-US" sz="1200" dirty="0">
                <a:solidFill>
                  <a:schemeClr val="tx1"/>
                </a:solidFill>
                <a:ea typeface="Segoe UI" pitchFamily="34" charset="0"/>
                <a:cs typeface="Segoe UI" pitchFamily="34" charset="0"/>
              </a:rPr>
              <a:t>RecognizedSpeech</a:t>
            </a:r>
          </a:p>
          <a:p>
            <a:pPr marL="285750" indent="-285750" defTabSz="932472" fontAlgn="base">
              <a:lnSpc>
                <a:spcPct val="90000"/>
              </a:lnSpc>
              <a:spcBef>
                <a:spcPct val="0"/>
              </a:spcBef>
              <a:spcAft>
                <a:spcPct val="0"/>
              </a:spcAft>
              <a:buFont typeface="Arial" panose="020B0604020202020204" pitchFamily="34" charset="0"/>
              <a:buChar char="•"/>
            </a:pPr>
            <a:r>
              <a:rPr lang="en-US" sz="1200" dirty="0">
                <a:solidFill>
                  <a:schemeClr val="tx1"/>
                </a:solidFill>
                <a:ea typeface="Segoe UI" pitchFamily="34" charset="0"/>
                <a:cs typeface="Segoe UI" pitchFamily="34" charset="0"/>
              </a:rPr>
              <a:t>NoMatch</a:t>
            </a:r>
          </a:p>
          <a:p>
            <a:pPr marL="285750" indent="-285750" defTabSz="932472" fontAlgn="base">
              <a:lnSpc>
                <a:spcPct val="90000"/>
              </a:lnSpc>
              <a:spcBef>
                <a:spcPct val="0"/>
              </a:spcBef>
              <a:spcAft>
                <a:spcPct val="0"/>
              </a:spcAft>
              <a:buFont typeface="Arial" panose="020B0604020202020204" pitchFamily="34" charset="0"/>
              <a:buChar char="•"/>
            </a:pPr>
            <a:r>
              <a:rPr lang="en-US" sz="1200" dirty="0">
                <a:solidFill>
                  <a:schemeClr val="tx1"/>
                </a:solidFill>
                <a:ea typeface="Segoe UI" pitchFamily="34" charset="0"/>
                <a:cs typeface="Segoe UI" pitchFamily="34" charset="0"/>
              </a:rPr>
              <a:t>Cancelled</a:t>
            </a:r>
          </a:p>
        </p:txBody>
      </p:sp>
      <p:sp>
        <p:nvSpPr>
          <p:cNvPr id="38" name="Speech Bubble: Rectangle 37">
            <a:extLst>
              <a:ext uri="{FF2B5EF4-FFF2-40B4-BE49-F238E27FC236}">
                <a16:creationId xmlns:a16="http://schemas.microsoft.com/office/drawing/2014/main" id="{5449F9A7-232C-41DB-9CBB-B16273F0C00C}"/>
              </a:ext>
            </a:extLst>
          </p:cNvPr>
          <p:cNvSpPr/>
          <p:nvPr/>
        </p:nvSpPr>
        <p:spPr bwMode="auto">
          <a:xfrm>
            <a:off x="8431255" y="6221330"/>
            <a:ext cx="3642110" cy="636669"/>
          </a:xfrm>
          <a:prstGeom prst="wedgeRectCallout">
            <a:avLst>
              <a:gd name="adj1" fmla="val -34742"/>
              <a:gd name="adj2" fmla="val -79295"/>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Collection of translations (with target language as key)</a:t>
            </a:r>
          </a:p>
        </p:txBody>
      </p:sp>
      <p:pic>
        <p:nvPicPr>
          <p:cNvPr id="42" name="Graphic 41" descr="Speech outline">
            <a:extLst>
              <a:ext uri="{FF2B5EF4-FFF2-40B4-BE49-F238E27FC236}">
                <a16:creationId xmlns:a16="http://schemas.microsoft.com/office/drawing/2014/main" id="{31817EDF-B9E1-4ACC-8D3B-CC4E07E2FFFE}"/>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365016" y="4732380"/>
            <a:ext cx="544766" cy="544766"/>
          </a:xfrm>
          <a:prstGeom prst="rect">
            <a:avLst/>
          </a:prstGeom>
        </p:spPr>
      </p:pic>
      <p:grpSp>
        <p:nvGrpSpPr>
          <p:cNvPr id="50" name="Group 49">
            <a:extLst>
              <a:ext uri="{FF2B5EF4-FFF2-40B4-BE49-F238E27FC236}">
                <a16:creationId xmlns:a16="http://schemas.microsoft.com/office/drawing/2014/main" id="{62AB659E-FEB9-41B4-A533-A9626FCCC9FB}"/>
              </a:ext>
            </a:extLst>
          </p:cNvPr>
          <p:cNvGrpSpPr/>
          <p:nvPr/>
        </p:nvGrpSpPr>
        <p:grpSpPr>
          <a:xfrm>
            <a:off x="1452454" y="4733923"/>
            <a:ext cx="2595711" cy="896485"/>
            <a:chOff x="1410149" y="4606299"/>
            <a:chExt cx="2595711" cy="896485"/>
          </a:xfrm>
        </p:grpSpPr>
        <p:grpSp>
          <p:nvGrpSpPr>
            <p:cNvPr id="49" name="Group 48">
              <a:extLst>
                <a:ext uri="{FF2B5EF4-FFF2-40B4-BE49-F238E27FC236}">
                  <a16:creationId xmlns:a16="http://schemas.microsoft.com/office/drawing/2014/main" id="{1D269EF0-EDCE-43CE-A06E-1AEFF96E5EC3}"/>
                </a:ext>
              </a:extLst>
            </p:cNvPr>
            <p:cNvGrpSpPr/>
            <p:nvPr/>
          </p:nvGrpSpPr>
          <p:grpSpPr>
            <a:xfrm>
              <a:off x="2346132" y="4606299"/>
              <a:ext cx="1228302" cy="524385"/>
              <a:chOff x="993438" y="4693351"/>
              <a:chExt cx="1228302" cy="524385"/>
            </a:xfrm>
          </p:grpSpPr>
          <p:sp>
            <p:nvSpPr>
              <p:cNvPr id="44" name="TextBox 43">
                <a:extLst>
                  <a:ext uri="{FF2B5EF4-FFF2-40B4-BE49-F238E27FC236}">
                    <a16:creationId xmlns:a16="http://schemas.microsoft.com/office/drawing/2014/main" id="{9D4BAA74-EE2B-4465-A9DF-0985F6AD42B8}"/>
                  </a:ext>
                </a:extLst>
              </p:cNvPr>
              <p:cNvSpPr txBox="1"/>
              <p:nvPr/>
            </p:nvSpPr>
            <p:spPr>
              <a:xfrm>
                <a:off x="1477815" y="4693351"/>
                <a:ext cx="457498" cy="440890"/>
              </a:xfrm>
              <a:prstGeom prst="rect">
                <a:avLst/>
              </a:prstGeom>
              <a:noFill/>
            </p:spPr>
            <p:txBody>
              <a:bodyPr wrap="none" lIns="182880" tIns="146304" rIns="182880" bIns="146304" rtlCol="0">
                <a:spAutoFit/>
              </a:bodyPr>
              <a:lstStyle/>
              <a:p>
                <a:pPr>
                  <a:lnSpc>
                    <a:spcPct val="90000"/>
                  </a:lnSpc>
                  <a:spcAft>
                    <a:spcPts val="600"/>
                  </a:spcAft>
                </a:pPr>
                <a:r>
                  <a:rPr lang="en-US" sz="1050" dirty="0">
                    <a:gradFill>
                      <a:gsLst>
                        <a:gs pos="2917">
                          <a:schemeClr val="tx1"/>
                        </a:gs>
                        <a:gs pos="30000">
                          <a:schemeClr val="tx1"/>
                        </a:gs>
                      </a:gsLst>
                      <a:lin ang="5400000" scaled="0"/>
                    </a:gradFill>
                  </a:rPr>
                  <a:t>fr</a:t>
                </a:r>
              </a:p>
            </p:txBody>
          </p:sp>
          <p:grpSp>
            <p:nvGrpSpPr>
              <p:cNvPr id="48" name="Group 47">
                <a:extLst>
                  <a:ext uri="{FF2B5EF4-FFF2-40B4-BE49-F238E27FC236}">
                    <a16:creationId xmlns:a16="http://schemas.microsoft.com/office/drawing/2014/main" id="{ED4E834F-0E5E-44E8-8EDA-37AB5E32EF5E}"/>
                  </a:ext>
                </a:extLst>
              </p:cNvPr>
              <p:cNvGrpSpPr/>
              <p:nvPr/>
            </p:nvGrpSpPr>
            <p:grpSpPr>
              <a:xfrm>
                <a:off x="993438" y="4707940"/>
                <a:ext cx="1228302" cy="509796"/>
                <a:chOff x="2357373" y="4599489"/>
                <a:chExt cx="1228302" cy="509796"/>
              </a:xfrm>
            </p:grpSpPr>
            <p:sp>
              <p:nvSpPr>
                <p:cNvPr id="43" name="TextBox 42">
                  <a:extLst>
                    <a:ext uri="{FF2B5EF4-FFF2-40B4-BE49-F238E27FC236}">
                      <a16:creationId xmlns:a16="http://schemas.microsoft.com/office/drawing/2014/main" id="{364CE252-E70F-44F8-B5DA-218518739ADD}"/>
                    </a:ext>
                  </a:extLst>
                </p:cNvPr>
                <p:cNvSpPr txBox="1"/>
                <p:nvPr/>
              </p:nvSpPr>
              <p:spPr>
                <a:xfrm>
                  <a:off x="2357373" y="4599489"/>
                  <a:ext cx="523220" cy="447815"/>
                </a:xfrm>
                <a:prstGeom prst="rect">
                  <a:avLst/>
                </a:prstGeom>
                <a:noFill/>
              </p:spPr>
              <p:txBody>
                <a:bodyPr wrap="none" lIns="182880" tIns="146304" rIns="182880" bIns="146304" rtlCol="0">
                  <a:spAutoFit/>
                </a:bodyPr>
                <a:lstStyle/>
                <a:p>
                  <a:pPr>
                    <a:lnSpc>
                      <a:spcPct val="90000"/>
                    </a:lnSpc>
                    <a:spcAft>
                      <a:spcPts val="600"/>
                    </a:spcAft>
                  </a:pPr>
                  <a:r>
                    <a:rPr lang="en-US" sz="1050" dirty="0">
                      <a:gradFill>
                        <a:gsLst>
                          <a:gs pos="2917">
                            <a:schemeClr val="tx1"/>
                          </a:gs>
                          <a:gs pos="30000">
                            <a:schemeClr val="tx1"/>
                          </a:gs>
                        </a:gsLst>
                        <a:lin ang="5400000" scaled="0"/>
                      </a:gradFill>
                    </a:rPr>
                    <a:t>en</a:t>
                  </a:r>
                </a:p>
              </p:txBody>
            </p:sp>
            <p:sp>
              <p:nvSpPr>
                <p:cNvPr id="45" name="TextBox 44">
                  <a:extLst>
                    <a:ext uri="{FF2B5EF4-FFF2-40B4-BE49-F238E27FC236}">
                      <a16:creationId xmlns:a16="http://schemas.microsoft.com/office/drawing/2014/main" id="{30DDDCF3-30B0-4646-A2D6-F0FD63537174}"/>
                    </a:ext>
                  </a:extLst>
                </p:cNvPr>
                <p:cNvSpPr txBox="1"/>
                <p:nvPr/>
              </p:nvSpPr>
              <p:spPr>
                <a:xfrm>
                  <a:off x="3088103" y="4668395"/>
                  <a:ext cx="497572" cy="440890"/>
                </a:xfrm>
                <a:prstGeom prst="rect">
                  <a:avLst/>
                </a:prstGeom>
                <a:noFill/>
              </p:spPr>
              <p:txBody>
                <a:bodyPr wrap="none" lIns="182880" tIns="146304" rIns="182880" bIns="146304" rtlCol="0">
                  <a:spAutoFit/>
                </a:bodyPr>
                <a:lstStyle/>
                <a:p>
                  <a:pPr>
                    <a:lnSpc>
                      <a:spcPct val="90000"/>
                    </a:lnSpc>
                    <a:spcAft>
                      <a:spcPts val="600"/>
                    </a:spcAft>
                  </a:pPr>
                  <a:r>
                    <a:rPr lang="en-US" sz="1050" dirty="0">
                      <a:gradFill>
                        <a:gsLst>
                          <a:gs pos="2917">
                            <a:schemeClr val="tx1"/>
                          </a:gs>
                          <a:gs pos="30000">
                            <a:schemeClr val="tx1"/>
                          </a:gs>
                        </a:gsLst>
                        <a:lin ang="5400000" scaled="0"/>
                      </a:gradFill>
                    </a:rPr>
                    <a:t>es</a:t>
                  </a:r>
                </a:p>
              </p:txBody>
            </p:sp>
          </p:grpSp>
        </p:grpSp>
        <p:sp>
          <p:nvSpPr>
            <p:cNvPr id="47" name="TextBox 46">
              <a:extLst>
                <a:ext uri="{FF2B5EF4-FFF2-40B4-BE49-F238E27FC236}">
                  <a16:creationId xmlns:a16="http://schemas.microsoft.com/office/drawing/2014/main" id="{552343ED-6F77-4FE0-A06E-B0EB4D0530C3}"/>
                </a:ext>
              </a:extLst>
            </p:cNvPr>
            <p:cNvSpPr txBox="1"/>
            <p:nvPr/>
          </p:nvSpPr>
          <p:spPr>
            <a:xfrm>
              <a:off x="1410149" y="4985719"/>
              <a:ext cx="2595711"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SpeechTranslationConfig</a:t>
              </a:r>
            </a:p>
          </p:txBody>
        </p:sp>
      </p:grpSp>
      <p:sp>
        <p:nvSpPr>
          <p:cNvPr id="51" name="Speech Bubble: Rectangle 50">
            <a:extLst>
              <a:ext uri="{FF2B5EF4-FFF2-40B4-BE49-F238E27FC236}">
                <a16:creationId xmlns:a16="http://schemas.microsoft.com/office/drawing/2014/main" id="{7C843B4D-A7E2-4BBE-B2F4-48947BB1D537}"/>
              </a:ext>
            </a:extLst>
          </p:cNvPr>
          <p:cNvSpPr/>
          <p:nvPr/>
        </p:nvSpPr>
        <p:spPr bwMode="auto">
          <a:xfrm>
            <a:off x="143485" y="4534812"/>
            <a:ext cx="1439085" cy="1370285"/>
          </a:xfrm>
          <a:prstGeom prst="wedgeRectCallout">
            <a:avLst>
              <a:gd name="adj1" fmla="val 90166"/>
              <a:gd name="adj2" fmla="val -10982"/>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Speech Recognition language and target languages</a:t>
            </a:r>
          </a:p>
        </p:txBody>
      </p:sp>
      <p:cxnSp>
        <p:nvCxnSpPr>
          <p:cNvPr id="53" name="Straight Connector 52">
            <a:extLst>
              <a:ext uri="{FF2B5EF4-FFF2-40B4-BE49-F238E27FC236}">
                <a16:creationId xmlns:a16="http://schemas.microsoft.com/office/drawing/2014/main" id="{A434B57E-479D-44DF-A3E1-905E8ECF2419}"/>
              </a:ext>
            </a:extLst>
          </p:cNvPr>
          <p:cNvCxnSpPr>
            <a:cxnSpLocks/>
          </p:cNvCxnSpPr>
          <p:nvPr/>
        </p:nvCxnSpPr>
        <p:spPr>
          <a:xfrm>
            <a:off x="3894712" y="5384703"/>
            <a:ext cx="153453" cy="14554"/>
          </a:xfrm>
          <a:prstGeom prst="line">
            <a:avLst/>
          </a:prstGeom>
          <a:ln w="76200">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2428065"/>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E04DC-72B9-49CA-AF83-44D0D5AD2930}"/>
              </a:ext>
            </a:extLst>
          </p:cNvPr>
          <p:cNvSpPr>
            <a:spLocks noGrp="1"/>
          </p:cNvSpPr>
          <p:nvPr>
            <p:ph type="title"/>
          </p:nvPr>
        </p:nvSpPr>
        <p:spPr/>
        <p:txBody>
          <a:bodyPr/>
          <a:lstStyle/>
          <a:p>
            <a:r>
              <a:rPr lang="en-US" dirty="0"/>
              <a:t>Synthesizing Translations as Speech</a:t>
            </a:r>
          </a:p>
        </p:txBody>
      </p:sp>
      <p:sp>
        <p:nvSpPr>
          <p:cNvPr id="3" name="Content Placeholder 2">
            <a:extLst>
              <a:ext uri="{FF2B5EF4-FFF2-40B4-BE49-F238E27FC236}">
                <a16:creationId xmlns:a16="http://schemas.microsoft.com/office/drawing/2014/main" id="{B4A315D9-9ACE-4BC6-8799-C85D01E87EE3}"/>
              </a:ext>
            </a:extLst>
          </p:cNvPr>
          <p:cNvSpPr>
            <a:spLocks noGrp="1"/>
          </p:cNvSpPr>
          <p:nvPr>
            <p:ph sz="quarter" idx="10"/>
          </p:nvPr>
        </p:nvSpPr>
        <p:spPr>
          <a:xfrm>
            <a:off x="419100" y="1456897"/>
            <a:ext cx="11340811" cy="4416594"/>
          </a:xfrm>
        </p:spPr>
        <p:txBody>
          <a:bodyPr/>
          <a:lstStyle/>
          <a:p>
            <a:r>
              <a:rPr lang="en-US" dirty="0"/>
              <a:t>Event-based synthesis</a:t>
            </a:r>
          </a:p>
          <a:p>
            <a:pPr marL="342900" lvl="1" indent="-342900">
              <a:buFont typeface="Arial" panose="020B0604020202020204" pitchFamily="34" charset="0"/>
              <a:buChar char="•"/>
            </a:pPr>
            <a:r>
              <a:rPr lang="en-US" dirty="0"/>
              <a:t>Only supported for 1:1 translation (single target language)</a:t>
            </a:r>
          </a:p>
          <a:p>
            <a:pPr marL="342900" lvl="1" indent="-342900">
              <a:buFont typeface="Arial" panose="020B0604020202020204" pitchFamily="34" charset="0"/>
              <a:buChar char="•"/>
            </a:pPr>
            <a:r>
              <a:rPr lang="en-US" dirty="0"/>
              <a:t>Specify desired voice in the </a:t>
            </a:r>
            <a:r>
              <a:rPr lang="en-US" b="1" dirty="0"/>
              <a:t>TranslationConfig</a:t>
            </a:r>
          </a:p>
          <a:p>
            <a:pPr marL="342900" lvl="1" indent="-342900">
              <a:buFont typeface="Arial" panose="020B0604020202020204" pitchFamily="34" charset="0"/>
              <a:buChar char="•"/>
            </a:pPr>
            <a:r>
              <a:rPr lang="en-US" dirty="0"/>
              <a:t>Use the </a:t>
            </a:r>
            <a:r>
              <a:rPr lang="en-US" b="1" dirty="0"/>
              <a:t>Synthesizing</a:t>
            </a:r>
            <a:r>
              <a:rPr lang="en-US" dirty="0"/>
              <a:t> event to retrieve audio stream</a:t>
            </a:r>
          </a:p>
          <a:p>
            <a:pPr marL="342900" lvl="2" indent="-342900">
              <a:buFont typeface="Arial" panose="020B0604020202020204" pitchFamily="34" charset="0"/>
              <a:buChar char="•"/>
            </a:pPr>
            <a:r>
              <a:rPr lang="en-US" dirty="0"/>
              <a:t>Create an event handler</a:t>
            </a:r>
          </a:p>
          <a:p>
            <a:pPr marL="342900" lvl="2" indent="-342900">
              <a:buFont typeface="Arial" panose="020B0604020202020204" pitchFamily="34" charset="0"/>
              <a:buChar char="•"/>
            </a:pPr>
            <a:r>
              <a:rPr lang="en-US" dirty="0"/>
              <a:t>Use Result.GetAudio() to retrieve byte stream</a:t>
            </a:r>
          </a:p>
          <a:p>
            <a:pPr marL="342900" lvl="1" indent="-342900">
              <a:buFont typeface="Arial" panose="020B0604020202020204" pitchFamily="34" charset="0"/>
              <a:buChar char="•"/>
            </a:pPr>
            <a:endParaRPr lang="en-US" dirty="0"/>
          </a:p>
          <a:p>
            <a:r>
              <a:rPr lang="en-US" dirty="0"/>
              <a:t>Manual synthesis</a:t>
            </a:r>
          </a:p>
          <a:p>
            <a:pPr marL="342900" lvl="1" indent="-342900">
              <a:buFont typeface="Arial" panose="020B0604020202020204" pitchFamily="34" charset="0"/>
              <a:buChar char="•"/>
            </a:pPr>
            <a:r>
              <a:rPr lang="en-US" dirty="0"/>
              <a:t>Use for multiple target languages</a:t>
            </a:r>
          </a:p>
          <a:p>
            <a:pPr marL="342900" lvl="1" indent="-342900">
              <a:buFont typeface="Arial" panose="020B0604020202020204" pitchFamily="34" charset="0"/>
              <a:buChar char="•"/>
            </a:pPr>
            <a:r>
              <a:rPr lang="en-US" dirty="0"/>
              <a:t>Translate to text then use Text-to-Speech API to synthesize each translation in the results</a:t>
            </a:r>
          </a:p>
        </p:txBody>
      </p:sp>
    </p:spTree>
    <p:extLst>
      <p:ext uri="{BB962C8B-B14F-4D97-AF65-F5344CB8AC3E}">
        <p14:creationId xmlns:p14="http://schemas.microsoft.com/office/powerpoint/2010/main" val="320189707"/>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 Translate Speech</a:t>
            </a:r>
          </a:p>
        </p:txBody>
      </p:sp>
      <p:sp>
        <p:nvSpPr>
          <p:cNvPr id="4" name="Text Placeholder 3">
            <a:extLst>
              <a:ext uri="{FF2B5EF4-FFF2-40B4-BE49-F238E27FC236}">
                <a16:creationId xmlns:a16="http://schemas.microsoft.com/office/drawing/2014/main" id="{6B1EE08B-F317-4561-A2AC-FFCCBDB1B14B}"/>
              </a:ext>
            </a:extLst>
          </p:cNvPr>
          <p:cNvSpPr>
            <a:spLocks noGrp="1"/>
          </p:cNvSpPr>
          <p:nvPr>
            <p:ph type="body" sz="quarter" idx="16"/>
          </p:nvPr>
        </p:nvSpPr>
        <p:spPr>
          <a:xfrm>
            <a:off x="466167" y="2063947"/>
            <a:ext cx="5435768" cy="2006600"/>
          </a:xfrm>
        </p:spPr>
        <p:txBody>
          <a:bodyPr/>
          <a:lstStyle/>
          <a:p>
            <a:r>
              <a:rPr lang="en-US" dirty="0"/>
              <a:t>Implement Speech Translation</a:t>
            </a:r>
          </a:p>
        </p:txBody>
      </p:sp>
      <p:sp>
        <p:nvSpPr>
          <p:cNvPr id="5" name="Text Placeholder 4">
            <a:extLst>
              <a:ext uri="{FF2B5EF4-FFF2-40B4-BE49-F238E27FC236}">
                <a16:creationId xmlns:a16="http://schemas.microsoft.com/office/drawing/2014/main" id="{F98B940D-B23B-42E1-AE2A-1F002A979A85}"/>
              </a:ext>
            </a:extLst>
          </p:cNvPr>
          <p:cNvSpPr>
            <a:spLocks noGrp="1"/>
          </p:cNvSpPr>
          <p:nvPr>
            <p:ph type="body" sz="quarter" idx="17"/>
          </p:nvPr>
        </p:nvSpPr>
        <p:spPr>
          <a:xfrm>
            <a:off x="6371667" y="2063947"/>
            <a:ext cx="5435768" cy="2006600"/>
          </a:xfrm>
        </p:spPr>
        <p:txBody>
          <a:bodyPr/>
          <a:lstStyle/>
          <a:p>
            <a:r>
              <a:rPr lang="en-US" dirty="0"/>
              <a:t>Synthesize the Translation to Speech</a:t>
            </a:r>
          </a:p>
        </p:txBody>
      </p:sp>
      <p:grpSp>
        <p:nvGrpSpPr>
          <p:cNvPr id="16" name="Group 15" descr="Icon of three dots and outward pointing chevrons on left and right">
            <a:extLst>
              <a:ext uri="{FF2B5EF4-FFF2-40B4-BE49-F238E27FC236}">
                <a16:creationId xmlns:a16="http://schemas.microsoft.com/office/drawing/2014/main" id="{D42D2A7A-9AF8-47D0-9C63-FBA06B3ED551}"/>
              </a:ext>
            </a:extLst>
          </p:cNvPr>
          <p:cNvGrpSpPr/>
          <p:nvPr/>
        </p:nvGrpSpPr>
        <p:grpSpPr>
          <a:xfrm>
            <a:off x="5199803" y="3368315"/>
            <a:ext cx="702132" cy="702232"/>
            <a:chOff x="3088645" y="5729498"/>
            <a:chExt cx="648328" cy="648420"/>
          </a:xfrm>
        </p:grpSpPr>
        <p:grpSp>
          <p:nvGrpSpPr>
            <p:cNvPr id="18" name="Group 17">
              <a:extLst>
                <a:ext uri="{FF2B5EF4-FFF2-40B4-BE49-F238E27FC236}">
                  <a16:creationId xmlns:a16="http://schemas.microsoft.com/office/drawing/2014/main" id="{1DCF9D1F-F0C6-445F-9D2F-A5AAA7B8F3A5}"/>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0" name="Freeform 5">
                <a:extLst>
                  <a:ext uri="{FF2B5EF4-FFF2-40B4-BE49-F238E27FC236}">
                    <a16:creationId xmlns:a16="http://schemas.microsoft.com/office/drawing/2014/main" id="{FD95E47F-F18F-4A3E-BB91-10EF29A50559}"/>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dirty="0"/>
              </a:p>
            </p:txBody>
          </p:sp>
          <p:sp>
            <p:nvSpPr>
              <p:cNvPr id="21" name="Freeform 6">
                <a:extLst>
                  <a:ext uri="{FF2B5EF4-FFF2-40B4-BE49-F238E27FC236}">
                    <a16:creationId xmlns:a16="http://schemas.microsoft.com/office/drawing/2014/main" id="{51E5DE08-F2CF-4FD4-BC75-EAF44F8FA54E}"/>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dirty="0"/>
              </a:p>
            </p:txBody>
          </p:sp>
        </p:grpSp>
        <p:pic>
          <p:nvPicPr>
            <p:cNvPr id="19" name="Picture 18" descr="Icon of three dots and outward pointing chevrons on left and right">
              <a:extLst>
                <a:ext uri="{FF2B5EF4-FFF2-40B4-BE49-F238E27FC236}">
                  <a16:creationId xmlns:a16="http://schemas.microsoft.com/office/drawing/2014/main" id="{B01AD6D0-BEA3-4E6B-BBC7-0DEE63DD7F78}"/>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22" name="Group 21" descr="Icon of three dots and outward pointing chevrons on left and right">
            <a:extLst>
              <a:ext uri="{FF2B5EF4-FFF2-40B4-BE49-F238E27FC236}">
                <a16:creationId xmlns:a16="http://schemas.microsoft.com/office/drawing/2014/main" id="{5C2149C9-4EC3-4D26-B371-B5C5DBBB707D}"/>
              </a:ext>
            </a:extLst>
          </p:cNvPr>
          <p:cNvGrpSpPr/>
          <p:nvPr/>
        </p:nvGrpSpPr>
        <p:grpSpPr>
          <a:xfrm>
            <a:off x="11105303" y="3368315"/>
            <a:ext cx="702132" cy="702232"/>
            <a:chOff x="3088645" y="5729498"/>
            <a:chExt cx="648328" cy="648420"/>
          </a:xfrm>
        </p:grpSpPr>
        <p:grpSp>
          <p:nvGrpSpPr>
            <p:cNvPr id="23" name="Group 22">
              <a:extLst>
                <a:ext uri="{FF2B5EF4-FFF2-40B4-BE49-F238E27FC236}">
                  <a16:creationId xmlns:a16="http://schemas.microsoft.com/office/drawing/2014/main" id="{C35745F1-9387-4667-BAAA-DECF14A86BDB}"/>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5" name="Freeform 5">
                <a:extLst>
                  <a:ext uri="{FF2B5EF4-FFF2-40B4-BE49-F238E27FC236}">
                    <a16:creationId xmlns:a16="http://schemas.microsoft.com/office/drawing/2014/main" id="{7E831AF9-BD46-4D80-BD5F-6AB3C924421D}"/>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dirty="0"/>
              </a:p>
            </p:txBody>
          </p:sp>
          <p:sp>
            <p:nvSpPr>
              <p:cNvPr id="26" name="Freeform 6">
                <a:extLst>
                  <a:ext uri="{FF2B5EF4-FFF2-40B4-BE49-F238E27FC236}">
                    <a16:creationId xmlns:a16="http://schemas.microsoft.com/office/drawing/2014/main" id="{89495B3D-98DB-4ABB-83AC-245C0786FA8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dirty="0"/>
              </a:p>
            </p:txBody>
          </p:sp>
        </p:grpSp>
        <p:pic>
          <p:nvPicPr>
            <p:cNvPr id="24" name="Picture 23" descr="Icon of three dots and outward pointing chevrons on left and right">
              <a:extLst>
                <a:ext uri="{FF2B5EF4-FFF2-40B4-BE49-F238E27FC236}">
                  <a16:creationId xmlns:a16="http://schemas.microsoft.com/office/drawing/2014/main" id="{5FD10D5B-74D8-4179-A1B2-D0E020C9B62F}"/>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1411985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E5FCF-B252-4FCE-BD44-0A5779C8AFE7}"/>
              </a:ext>
            </a:extLst>
          </p:cNvPr>
          <p:cNvSpPr>
            <a:spLocks noGrp="1"/>
          </p:cNvSpPr>
          <p:nvPr>
            <p:ph type="title"/>
          </p:nvPr>
        </p:nvSpPr>
        <p:spPr/>
        <p:txBody>
          <a:bodyPr/>
          <a:lstStyle/>
          <a:p>
            <a:r>
              <a:rPr lang="en-US" dirty="0"/>
              <a:t>Module Review</a:t>
            </a:r>
          </a:p>
        </p:txBody>
      </p:sp>
      <p:sp>
        <p:nvSpPr>
          <p:cNvPr id="4" name="Text Placeholder 7">
            <a:extLst>
              <a:ext uri="{FF2B5EF4-FFF2-40B4-BE49-F238E27FC236}">
                <a16:creationId xmlns:a16="http://schemas.microsoft.com/office/drawing/2014/main" id="{9675D678-8D9C-404E-AD11-B3AD6027F0FC}"/>
              </a:ext>
            </a:extLst>
          </p:cNvPr>
          <p:cNvSpPr txBox="1">
            <a:spLocks/>
          </p:cNvSpPr>
          <p:nvPr/>
        </p:nvSpPr>
        <p:spPr>
          <a:xfrm>
            <a:off x="1308924" y="1212929"/>
            <a:ext cx="10554536" cy="1637219"/>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defTabSz="932742">
              <a:buSzTx/>
              <a:defRPr/>
            </a:pPr>
            <a:r>
              <a:rPr lang="en-US" sz="1800" spc="0" dirty="0"/>
              <a:t>Which object should you use to specify that the speech input to be transcribed to text is in an audio file?</a:t>
            </a:r>
          </a:p>
          <a:p>
            <a:pPr marL="288925" indent="-288925" defTabSz="932742">
              <a:spcBef>
                <a:spcPts val="300"/>
              </a:spcBef>
              <a:spcAft>
                <a:spcPts val="600"/>
              </a:spcAft>
              <a:buSzTx/>
              <a:buFont typeface="Wingdings" panose="05000000000000000000" pitchFamily="2" charset="2"/>
              <a:buChar char="q"/>
              <a:defRPr/>
            </a:pPr>
            <a:r>
              <a:rPr lang="en-US" sz="1400" dirty="0"/>
              <a:t>SpeechConfig</a:t>
            </a:r>
          </a:p>
          <a:p>
            <a:pPr marL="288925" indent="-288925" defTabSz="932742">
              <a:spcBef>
                <a:spcPts val="300"/>
              </a:spcBef>
              <a:spcAft>
                <a:spcPts val="600"/>
              </a:spcAft>
              <a:buSzTx/>
              <a:buFont typeface="Wingdings" panose="05000000000000000000" pitchFamily="2" charset="2"/>
              <a:buChar char="q"/>
              <a:defRPr/>
            </a:pPr>
            <a:r>
              <a:rPr lang="en-US" sz="1400" dirty="0"/>
              <a:t>AudioConfig</a:t>
            </a:r>
          </a:p>
          <a:p>
            <a:pPr marL="288925" indent="-288925" defTabSz="932742">
              <a:spcBef>
                <a:spcPts val="300"/>
              </a:spcBef>
              <a:spcAft>
                <a:spcPts val="600"/>
              </a:spcAft>
              <a:buSzTx/>
              <a:buFont typeface="Wingdings" panose="05000000000000000000" pitchFamily="2" charset="2"/>
              <a:buChar char="q"/>
              <a:defRPr/>
            </a:pPr>
            <a:r>
              <a:rPr lang="en-US" sz="1400" dirty="0"/>
              <a:t>SpeechRecognizer</a:t>
            </a:r>
          </a:p>
        </p:txBody>
      </p:sp>
      <p:sp>
        <p:nvSpPr>
          <p:cNvPr id="5" name="Graphic 26" descr="Checkmark on Backing up and restoring databases">
            <a:extLst>
              <a:ext uri="{FF2B5EF4-FFF2-40B4-BE49-F238E27FC236}">
                <a16:creationId xmlns:a16="http://schemas.microsoft.com/office/drawing/2014/main" id="{55FD6304-2F37-4FEC-8FB1-C9BC50E98F54}"/>
              </a:ext>
            </a:extLst>
          </p:cNvPr>
          <p:cNvSpPr/>
          <p:nvPr/>
        </p:nvSpPr>
        <p:spPr>
          <a:xfrm>
            <a:off x="1409340" y="2203072"/>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dirty="0"/>
          </a:p>
        </p:txBody>
      </p:sp>
      <p:cxnSp>
        <p:nvCxnSpPr>
          <p:cNvPr id="6" name="Straight Connector 5">
            <a:extLst>
              <a:ext uri="{FF2B5EF4-FFF2-40B4-BE49-F238E27FC236}">
                <a16:creationId xmlns:a16="http://schemas.microsoft.com/office/drawing/2014/main" id="{BD272431-34E9-43E7-9024-F449E9440CBA}"/>
              </a:ext>
              <a:ext uri="{C183D7F6-B498-43B3-948B-1728B52AA6E4}">
                <adec:decorative xmlns:adec="http://schemas.microsoft.com/office/drawing/2017/decorative" val="1"/>
              </a:ext>
            </a:extLst>
          </p:cNvPr>
          <p:cNvCxnSpPr>
            <a:cxnSpLocks/>
          </p:cNvCxnSpPr>
          <p:nvPr/>
        </p:nvCxnSpPr>
        <p:spPr>
          <a:xfrm>
            <a:off x="1383345" y="296118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Text Placeholder 9">
            <a:extLst>
              <a:ext uri="{FF2B5EF4-FFF2-40B4-BE49-F238E27FC236}">
                <a16:creationId xmlns:a16="http://schemas.microsoft.com/office/drawing/2014/main" id="{C2C59DA6-909C-4010-ADD9-B7AC43CD0A2B}"/>
              </a:ext>
            </a:extLst>
          </p:cNvPr>
          <p:cNvSpPr txBox="1">
            <a:spLocks/>
          </p:cNvSpPr>
          <p:nvPr/>
        </p:nvSpPr>
        <p:spPr>
          <a:xfrm>
            <a:off x="1395160" y="3072063"/>
            <a:ext cx="10617802" cy="1526341"/>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t>How can you change the voice used in speech synthesis?</a:t>
            </a:r>
          </a:p>
          <a:p>
            <a:pPr marL="288925" indent="-288925">
              <a:spcBef>
                <a:spcPts val="300"/>
              </a:spcBef>
              <a:spcAft>
                <a:spcPts val="600"/>
              </a:spcAft>
              <a:buFont typeface="Wingdings" panose="05000000000000000000" pitchFamily="2" charset="2"/>
              <a:buChar char="q"/>
              <a:defRPr/>
            </a:pPr>
            <a:r>
              <a:rPr lang="en-US" sz="1400" dirty="0"/>
              <a:t>Specify a SpeechSynthesisOutputFormat enumeration in the SpeechConfig object.</a:t>
            </a:r>
          </a:p>
          <a:p>
            <a:pPr marL="288925" indent="-288925">
              <a:spcBef>
                <a:spcPts val="300"/>
              </a:spcBef>
              <a:spcAft>
                <a:spcPts val="600"/>
              </a:spcAft>
              <a:buFont typeface="Wingdings" panose="05000000000000000000" pitchFamily="2" charset="2"/>
              <a:buChar char="q"/>
              <a:defRPr/>
            </a:pPr>
            <a:r>
              <a:rPr lang="en-US" sz="1400" dirty="0"/>
              <a:t>Set the SpeechSynthesisVoiceName property of the SpeechConfig object to the desired voice name.</a:t>
            </a:r>
          </a:p>
          <a:p>
            <a:pPr marL="288925" indent="-288925">
              <a:spcBef>
                <a:spcPts val="300"/>
              </a:spcBef>
              <a:spcAft>
                <a:spcPts val="600"/>
              </a:spcAft>
              <a:buFont typeface="Wingdings" panose="05000000000000000000" pitchFamily="2" charset="2"/>
              <a:buChar char="q"/>
              <a:defRPr/>
            </a:pPr>
            <a:r>
              <a:rPr lang="en-US" sz="1400" dirty="0"/>
              <a:t>Specify a filename in the AudioConfig object.</a:t>
            </a:r>
          </a:p>
        </p:txBody>
      </p:sp>
      <p:sp>
        <p:nvSpPr>
          <p:cNvPr id="8" name="Graphic 26" descr="Checkmark on Systems Administrator">
            <a:extLst>
              <a:ext uri="{FF2B5EF4-FFF2-40B4-BE49-F238E27FC236}">
                <a16:creationId xmlns:a16="http://schemas.microsoft.com/office/drawing/2014/main" id="{22D567B8-6090-4FC5-BA47-7A8393649D2D}"/>
              </a:ext>
            </a:extLst>
          </p:cNvPr>
          <p:cNvSpPr/>
          <p:nvPr/>
        </p:nvSpPr>
        <p:spPr>
          <a:xfrm>
            <a:off x="1491328" y="3777725"/>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dirty="0"/>
          </a:p>
        </p:txBody>
      </p:sp>
      <p:pic>
        <p:nvPicPr>
          <p:cNvPr id="11" name="Graphic 10" descr="Badge Question Mark with solid fill">
            <a:extLst>
              <a:ext uri="{FF2B5EF4-FFF2-40B4-BE49-F238E27FC236}">
                <a16:creationId xmlns:a16="http://schemas.microsoft.com/office/drawing/2014/main" id="{0BA30EB3-97CE-4081-8D65-1A4974C45F5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1212929"/>
            <a:ext cx="702232" cy="702232"/>
          </a:xfrm>
          <a:prstGeom prst="rect">
            <a:avLst/>
          </a:prstGeom>
        </p:spPr>
      </p:pic>
      <p:pic>
        <p:nvPicPr>
          <p:cNvPr id="12" name="Graphic 11" descr="Badge Question Mark with solid fill">
            <a:extLst>
              <a:ext uri="{FF2B5EF4-FFF2-40B4-BE49-F238E27FC236}">
                <a16:creationId xmlns:a16="http://schemas.microsoft.com/office/drawing/2014/main" id="{5F047AE5-0FF4-4E3A-90A8-BCCFD4126B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3034469"/>
            <a:ext cx="702232" cy="702232"/>
          </a:xfrm>
          <a:prstGeom prst="rect">
            <a:avLst/>
          </a:prstGeom>
        </p:spPr>
      </p:pic>
      <p:cxnSp>
        <p:nvCxnSpPr>
          <p:cNvPr id="13" name="Straight Connector 12">
            <a:extLst>
              <a:ext uri="{FF2B5EF4-FFF2-40B4-BE49-F238E27FC236}">
                <a16:creationId xmlns:a16="http://schemas.microsoft.com/office/drawing/2014/main" id="{F52DDC64-86F9-448D-8714-4B7D4CE95F4B}"/>
              </a:ext>
              <a:ext uri="{C183D7F6-B498-43B3-948B-1728B52AA6E4}">
                <adec:decorative xmlns:adec="http://schemas.microsoft.com/office/drawing/2017/decorative" val="1"/>
              </a:ext>
            </a:extLst>
          </p:cNvPr>
          <p:cNvCxnSpPr>
            <a:cxnSpLocks/>
          </p:cNvCxnSpPr>
          <p:nvPr/>
        </p:nvCxnSpPr>
        <p:spPr>
          <a:xfrm>
            <a:off x="1383345" y="4709438"/>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CA531125-EDEF-47AA-B911-60F102D6EE13}"/>
              </a:ext>
            </a:extLst>
          </p:cNvPr>
          <p:cNvSpPr txBox="1">
            <a:spLocks/>
          </p:cNvSpPr>
          <p:nvPr/>
        </p:nvSpPr>
        <p:spPr>
          <a:xfrm>
            <a:off x="1395160" y="4902945"/>
            <a:ext cx="10383899" cy="1443714"/>
          </a:xfrm>
          <a:prstGeom prst="rect">
            <a:avLst/>
          </a:prstGeom>
        </p:spPr>
        <p:txBody>
          <a:bodyPr vert="horz" wrap="square" lIns="0" tIns="0" rIns="0" bIns="0" rtlCol="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3pPr>
            <a:lvl4pPr marL="67229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latin typeface="+mj-lt"/>
              </a:rPr>
              <a:t>When translating speech, in which cases can you can use the </a:t>
            </a:r>
            <a:r>
              <a:rPr lang="en-US" sz="1800" i="1" dirty="0">
                <a:latin typeface="+mj-lt"/>
              </a:rPr>
              <a:t>Synthesizing</a:t>
            </a:r>
            <a:r>
              <a:rPr lang="en-US" sz="1800" dirty="0">
                <a:latin typeface="+mj-lt"/>
              </a:rPr>
              <a:t> event to synthesize the translations and speech?</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Only when translating to a single target language.</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Only when translating to multiple target languages.</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When translating to one or more target languages.</a:t>
            </a:r>
          </a:p>
        </p:txBody>
      </p:sp>
      <p:sp>
        <p:nvSpPr>
          <p:cNvPr id="15" name="Graphic 26" descr="Checkmark on Systems Administrator">
            <a:extLst>
              <a:ext uri="{FF2B5EF4-FFF2-40B4-BE49-F238E27FC236}">
                <a16:creationId xmlns:a16="http://schemas.microsoft.com/office/drawing/2014/main" id="{3F06D7E1-BFF4-4D05-B86A-83E973F67485}"/>
              </a:ext>
            </a:extLst>
          </p:cNvPr>
          <p:cNvSpPr/>
          <p:nvPr/>
        </p:nvSpPr>
        <p:spPr>
          <a:xfrm>
            <a:off x="1395160" y="5427370"/>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dirty="0"/>
          </a:p>
        </p:txBody>
      </p:sp>
      <p:pic>
        <p:nvPicPr>
          <p:cNvPr id="16" name="Graphic 15" descr="Badge Question Mark with solid fill">
            <a:extLst>
              <a:ext uri="{FF2B5EF4-FFF2-40B4-BE49-F238E27FC236}">
                <a16:creationId xmlns:a16="http://schemas.microsoft.com/office/drawing/2014/main" id="{9663BBAB-8C60-4BC2-9515-41D4A856F06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4782724"/>
            <a:ext cx="702232" cy="702232"/>
          </a:xfrm>
          <a:prstGeom prst="rect">
            <a:avLst/>
          </a:prstGeom>
        </p:spPr>
      </p:pic>
    </p:spTree>
    <p:extLst>
      <p:ext uri="{BB962C8B-B14F-4D97-AF65-F5344CB8AC3E}">
        <p14:creationId xmlns:p14="http://schemas.microsoft.com/office/powerpoint/2010/main" val="19946676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dirty="0">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8643" y="2858947"/>
            <a:ext cx="1959432" cy="910151"/>
          </a:xfrm>
        </p:spPr>
        <p:txBody>
          <a:bodyPr tIns="0" rIns="0" bIns="0">
            <a:noAutofit/>
          </a:bodyPr>
          <a:lstStyle/>
          <a:p>
            <a:br>
              <a:rPr lang="en-US" dirty="0"/>
            </a:br>
            <a:r>
              <a:rPr lang="en-US" dirty="0"/>
              <a:t>Agenda</a:t>
            </a:r>
            <a:br>
              <a:rPr lang="en-US" dirty="0"/>
            </a:br>
            <a:endParaRPr lang="en-US" dirty="0"/>
          </a:p>
        </p:txBody>
      </p:sp>
      <p:sp>
        <p:nvSpPr>
          <p:cNvPr id="6" name="Text Placeholder 5"/>
          <p:cNvSpPr>
            <a:spLocks noGrp="1"/>
          </p:cNvSpPr>
          <p:nvPr>
            <p:ph type="body" sz="quarter" idx="11"/>
          </p:nvPr>
        </p:nvSpPr>
        <p:spPr>
          <a:xfrm>
            <a:off x="4078288" y="1913147"/>
            <a:ext cx="7695070" cy="875013"/>
          </a:xfrm>
        </p:spPr>
        <p:txBody>
          <a:bodyPr/>
          <a:lstStyle/>
          <a:p>
            <a:pPr lvl="1"/>
            <a:r>
              <a:rPr lang="en-US" sz="2400" dirty="0"/>
              <a:t>Speech Recognition and Synthesis</a:t>
            </a:r>
          </a:p>
        </p:txBody>
      </p:sp>
      <p:sp>
        <p:nvSpPr>
          <p:cNvPr id="2" name="Text Placeholder 1"/>
          <p:cNvSpPr>
            <a:spLocks noGrp="1"/>
          </p:cNvSpPr>
          <p:nvPr>
            <p:ph type="body" sz="quarter" idx="15"/>
          </p:nvPr>
        </p:nvSpPr>
        <p:spPr/>
        <p:txBody>
          <a:bodyPr/>
          <a:lstStyle/>
          <a:p>
            <a:pPr lvl="1"/>
            <a:r>
              <a:rPr lang="en-US" sz="2400" dirty="0"/>
              <a:t>Speech Translation</a:t>
            </a:r>
          </a:p>
        </p:txBody>
      </p:sp>
      <p:grpSp>
        <p:nvGrpSpPr>
          <p:cNvPr id="15" name="Group 14" descr="Icon of three concentric arcs">
            <a:extLst>
              <a:ext uri="{FF2B5EF4-FFF2-40B4-BE49-F238E27FC236}">
                <a16:creationId xmlns:a16="http://schemas.microsoft.com/office/drawing/2014/main" id="{608CDF18-AECC-4FDF-A8F1-216844CC0AD2}"/>
              </a:ext>
            </a:extLst>
          </p:cNvPr>
          <p:cNvGrpSpPr/>
          <p:nvPr/>
        </p:nvGrpSpPr>
        <p:grpSpPr>
          <a:xfrm>
            <a:off x="3032806" y="1999539"/>
            <a:ext cx="702132" cy="702231"/>
            <a:chOff x="3031669" y="1620003"/>
            <a:chExt cx="702132" cy="702231"/>
          </a:xfrm>
        </p:grpSpPr>
        <p:grpSp>
          <p:nvGrpSpPr>
            <p:cNvPr id="21" name="Group 20">
              <a:extLst>
                <a:ext uri="{FF2B5EF4-FFF2-40B4-BE49-F238E27FC236}">
                  <a16:creationId xmlns:a16="http://schemas.microsoft.com/office/drawing/2014/main" id="{6B02610C-D743-4EC3-ADB6-968702F1329E}"/>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2" name="Freeform 5">
                <a:extLst>
                  <a:ext uri="{FF2B5EF4-FFF2-40B4-BE49-F238E27FC236}">
                    <a16:creationId xmlns:a16="http://schemas.microsoft.com/office/drawing/2014/main" id="{24D747FB-14BE-4011-9D02-705EBB6A663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dirty="0"/>
              </a:p>
            </p:txBody>
          </p:sp>
          <p:sp>
            <p:nvSpPr>
              <p:cNvPr id="23" name="Freeform 6">
                <a:extLst>
                  <a:ext uri="{FF2B5EF4-FFF2-40B4-BE49-F238E27FC236}">
                    <a16:creationId xmlns:a16="http://schemas.microsoft.com/office/drawing/2014/main" id="{F5D5C1AD-C8B4-4F2F-8083-999CEE96BA08}"/>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dirty="0"/>
              </a:p>
            </p:txBody>
          </p:sp>
        </p:grpSp>
        <p:pic>
          <p:nvPicPr>
            <p:cNvPr id="39" name="Picture 38" descr="Icon of three concentric arcs">
              <a:extLst>
                <a:ext uri="{FF2B5EF4-FFF2-40B4-BE49-F238E27FC236}">
                  <a16:creationId xmlns:a16="http://schemas.microsoft.com/office/drawing/2014/main" id="{1BC5CA9F-5934-4A70-A2A3-E3718198A66A}"/>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16" name="Group 15" descr="Icon of three concentric arcs">
            <a:extLst>
              <a:ext uri="{FF2B5EF4-FFF2-40B4-BE49-F238E27FC236}">
                <a16:creationId xmlns:a16="http://schemas.microsoft.com/office/drawing/2014/main" id="{F7D2742C-258D-4457-A554-39B2F2764011}"/>
              </a:ext>
            </a:extLst>
          </p:cNvPr>
          <p:cNvGrpSpPr/>
          <p:nvPr/>
        </p:nvGrpSpPr>
        <p:grpSpPr>
          <a:xfrm>
            <a:off x="3032805" y="3077884"/>
            <a:ext cx="702132" cy="702231"/>
            <a:chOff x="3031669" y="1620003"/>
            <a:chExt cx="702132" cy="702231"/>
          </a:xfrm>
        </p:grpSpPr>
        <p:grpSp>
          <p:nvGrpSpPr>
            <p:cNvPr id="18" name="Group 17">
              <a:extLst>
                <a:ext uri="{FF2B5EF4-FFF2-40B4-BE49-F238E27FC236}">
                  <a16:creationId xmlns:a16="http://schemas.microsoft.com/office/drawing/2014/main" id="{C413A325-B81D-4D2F-950A-198CE359AC36}"/>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0" name="Freeform 5">
                <a:extLst>
                  <a:ext uri="{FF2B5EF4-FFF2-40B4-BE49-F238E27FC236}">
                    <a16:creationId xmlns:a16="http://schemas.microsoft.com/office/drawing/2014/main" id="{35869918-01D1-4B9B-A286-0DE83B66B79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dirty="0"/>
              </a:p>
            </p:txBody>
          </p:sp>
          <p:sp>
            <p:nvSpPr>
              <p:cNvPr id="24" name="Freeform 6">
                <a:extLst>
                  <a:ext uri="{FF2B5EF4-FFF2-40B4-BE49-F238E27FC236}">
                    <a16:creationId xmlns:a16="http://schemas.microsoft.com/office/drawing/2014/main" id="{33A05620-826A-482E-BF44-D02B94CD800F}"/>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dirty="0"/>
              </a:p>
            </p:txBody>
          </p:sp>
        </p:grpSp>
        <p:pic>
          <p:nvPicPr>
            <p:cNvPr id="19" name="Picture 18" descr="Icon of three concentric arcs">
              <a:extLst>
                <a:ext uri="{FF2B5EF4-FFF2-40B4-BE49-F238E27FC236}">
                  <a16:creationId xmlns:a16="http://schemas.microsoft.com/office/drawing/2014/main" id="{1EE1F0E3-5C92-4994-A22A-15C3A5803535}"/>
                </a:ext>
              </a:extLst>
            </p:cNvPr>
            <p:cNvPicPr>
              <a:picLocks noChangeAspect="1"/>
            </p:cNvPicPr>
            <p:nvPr/>
          </p:nvPicPr>
          <p:blipFill>
            <a:blip r:embed="rId3"/>
            <a:stretch>
              <a:fillRect/>
            </a:stretch>
          </p:blipFill>
          <p:spPr>
            <a:xfrm>
              <a:off x="3196572" y="1784956"/>
              <a:ext cx="372325" cy="372325"/>
            </a:xfrm>
            <a:prstGeom prst="rect">
              <a:avLst/>
            </a:prstGeom>
          </p:spPr>
        </p:pic>
      </p:grpSp>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Speech Recognition and Synthesis</a:t>
            </a:r>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11DC8-3147-4BB0-B44B-37EE38FF779C}"/>
              </a:ext>
            </a:extLst>
          </p:cNvPr>
          <p:cNvSpPr>
            <a:spLocks noGrp="1"/>
          </p:cNvSpPr>
          <p:nvPr>
            <p:ph type="title"/>
          </p:nvPr>
        </p:nvSpPr>
        <p:spPr/>
        <p:txBody>
          <a:bodyPr/>
          <a:lstStyle/>
          <a:p>
            <a:r>
              <a:rPr lang="en-US" dirty="0"/>
              <a:t>The Speech Service</a:t>
            </a:r>
          </a:p>
        </p:txBody>
      </p:sp>
      <p:cxnSp>
        <p:nvCxnSpPr>
          <p:cNvPr id="4" name="Straight Arrow Connector 3">
            <a:extLst>
              <a:ext uri="{FF2B5EF4-FFF2-40B4-BE49-F238E27FC236}">
                <a16:creationId xmlns:a16="http://schemas.microsoft.com/office/drawing/2014/main" id="{12A58C78-9536-499A-84B9-BE330F4EAB00}"/>
              </a:ext>
            </a:extLst>
          </p:cNvPr>
          <p:cNvCxnSpPr>
            <a:cxnSpLocks/>
            <a:stCxn id="7" idx="0"/>
          </p:cNvCxnSpPr>
          <p:nvPr/>
        </p:nvCxnSpPr>
        <p:spPr>
          <a:xfrm flipH="1" flipV="1">
            <a:off x="10020895" y="2466343"/>
            <a:ext cx="1" cy="2177184"/>
          </a:xfrm>
          <a:prstGeom prst="straightConnector1">
            <a:avLst/>
          </a:prstGeom>
          <a:ln w="57150">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8" name="Graphic 7">
            <a:extLst>
              <a:ext uri="{FF2B5EF4-FFF2-40B4-BE49-F238E27FC236}">
                <a16:creationId xmlns:a16="http://schemas.microsoft.com/office/drawing/2014/main" id="{27A52521-EA47-4677-8EB5-A4CC2B74574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180895" y="3058768"/>
            <a:ext cx="1680003" cy="992334"/>
          </a:xfrm>
          <a:prstGeom prst="rect">
            <a:avLst/>
          </a:prstGeom>
        </p:spPr>
      </p:pic>
      <p:sp>
        <p:nvSpPr>
          <p:cNvPr id="18" name="Rectangle 17">
            <a:extLst>
              <a:ext uri="{FF2B5EF4-FFF2-40B4-BE49-F238E27FC236}">
                <a16:creationId xmlns:a16="http://schemas.microsoft.com/office/drawing/2014/main" id="{8B9F482E-7321-4FB1-BE14-3D39D2B29CBD}"/>
              </a:ext>
            </a:extLst>
          </p:cNvPr>
          <p:cNvSpPr/>
          <p:nvPr/>
        </p:nvSpPr>
        <p:spPr>
          <a:xfrm>
            <a:off x="290200" y="1508041"/>
            <a:ext cx="7967096" cy="4855464"/>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285750" indent="-285750">
              <a:buFont typeface="Arial" panose="020B0604020202020204" pitchFamily="34" charset="0"/>
              <a:buChar char="•"/>
            </a:pPr>
            <a:r>
              <a:rPr lang="en-US" sz="2400" dirty="0">
                <a:solidFill>
                  <a:srgbClr val="1A1A1A"/>
                </a:solidFill>
              </a:rPr>
              <a:t>Speech APIs</a:t>
            </a:r>
          </a:p>
          <a:p>
            <a:pPr marL="742933" lvl="1" indent="-285750">
              <a:buFont typeface="Arial" panose="020B0604020202020204" pitchFamily="34" charset="0"/>
              <a:buChar char="•"/>
            </a:pPr>
            <a:r>
              <a:rPr lang="en-US" sz="2000" dirty="0">
                <a:solidFill>
                  <a:srgbClr val="1A1A1A"/>
                </a:solidFill>
              </a:rPr>
              <a:t>Speech-to-Text API (speech recognition)</a:t>
            </a:r>
          </a:p>
          <a:p>
            <a:pPr marL="742933" lvl="1" indent="-285750">
              <a:buFont typeface="Arial" panose="020B0604020202020204" pitchFamily="34" charset="0"/>
              <a:buChar char="•"/>
            </a:pPr>
            <a:r>
              <a:rPr lang="en-US" sz="2000" dirty="0">
                <a:solidFill>
                  <a:srgbClr val="1A1A1A"/>
                </a:solidFill>
              </a:rPr>
              <a:t>Text-to-Speech API (speech synthesis)</a:t>
            </a:r>
          </a:p>
          <a:p>
            <a:pPr marL="742933" lvl="1" indent="-285750">
              <a:buFont typeface="Arial" panose="020B0604020202020204" pitchFamily="34" charset="0"/>
              <a:buChar char="•"/>
            </a:pPr>
            <a:r>
              <a:rPr lang="en-US" sz="2000" dirty="0">
                <a:solidFill>
                  <a:srgbClr val="1A1A1A"/>
                </a:solidFill>
              </a:rPr>
              <a:t>Speech Translation API</a:t>
            </a:r>
          </a:p>
          <a:p>
            <a:pPr marL="742933" lvl="1" indent="-285750">
              <a:buFont typeface="Arial" panose="020B0604020202020204" pitchFamily="34" charset="0"/>
              <a:buChar char="•"/>
            </a:pPr>
            <a:r>
              <a:rPr lang="en-US" sz="2000" dirty="0">
                <a:solidFill>
                  <a:srgbClr val="1A1A1A"/>
                </a:solidFill>
              </a:rPr>
              <a:t>Speaker Recognition API</a:t>
            </a:r>
          </a:p>
          <a:p>
            <a:pPr marL="742933" lvl="1" indent="-285750">
              <a:buFont typeface="Arial" panose="020B0604020202020204" pitchFamily="34" charset="0"/>
              <a:buChar char="•"/>
            </a:pPr>
            <a:r>
              <a:rPr lang="en-US" sz="2000" dirty="0">
                <a:solidFill>
                  <a:srgbClr val="1A1A1A"/>
                </a:solidFill>
              </a:rPr>
              <a:t>Intent Recognition (integration with Language Understanding) </a:t>
            </a:r>
          </a:p>
          <a:p>
            <a:pPr marL="742933" lvl="1" indent="-285750">
              <a:buFont typeface="Arial" panose="020B0604020202020204" pitchFamily="34" charset="0"/>
              <a:buChar char="•"/>
            </a:pPr>
            <a:endParaRPr lang="en-US" sz="2000" dirty="0">
              <a:solidFill>
                <a:srgbClr val="1A1A1A"/>
              </a:solidFill>
            </a:endParaRPr>
          </a:p>
          <a:p>
            <a:pPr marL="285750" indent="-285750">
              <a:buFont typeface="Arial" panose="020B0604020202020204" pitchFamily="34" charset="0"/>
              <a:buChar char="•"/>
            </a:pPr>
            <a:r>
              <a:rPr lang="en-US" sz="2400" dirty="0">
                <a:solidFill>
                  <a:srgbClr val="1A1A1A"/>
                </a:solidFill>
              </a:rPr>
              <a:t>Can be used as:</a:t>
            </a:r>
          </a:p>
          <a:p>
            <a:pPr marL="742933" lvl="1" indent="-285750">
              <a:buFont typeface="Arial" panose="020B0604020202020204" pitchFamily="34" charset="0"/>
              <a:buChar char="•"/>
            </a:pPr>
            <a:r>
              <a:rPr lang="en-US" sz="2000" dirty="0">
                <a:solidFill>
                  <a:srgbClr val="1A1A1A"/>
                </a:solidFill>
              </a:rPr>
              <a:t>Standalone </a:t>
            </a:r>
            <a:r>
              <a:rPr lang="en-US" sz="2000" b="1" dirty="0">
                <a:solidFill>
                  <a:srgbClr val="1A1A1A"/>
                </a:solidFill>
              </a:rPr>
              <a:t>Speech </a:t>
            </a:r>
            <a:r>
              <a:rPr lang="en-US" sz="2000" dirty="0">
                <a:solidFill>
                  <a:srgbClr val="1A1A1A"/>
                </a:solidFill>
              </a:rPr>
              <a:t>resource</a:t>
            </a:r>
            <a:endParaRPr lang="en-US" sz="2000" b="1" dirty="0">
              <a:solidFill>
                <a:srgbClr val="1A1A1A"/>
              </a:solidFill>
            </a:endParaRPr>
          </a:p>
          <a:p>
            <a:pPr marL="742933" lvl="1" indent="-285750">
              <a:buFont typeface="Arial" panose="020B0604020202020204" pitchFamily="34" charset="0"/>
              <a:buChar char="•"/>
            </a:pPr>
            <a:r>
              <a:rPr lang="en-US" sz="2000" dirty="0">
                <a:solidFill>
                  <a:srgbClr val="1A1A1A"/>
                </a:solidFill>
              </a:rPr>
              <a:t>Multi-service </a:t>
            </a:r>
            <a:r>
              <a:rPr lang="en-US" sz="2000" b="1" dirty="0">
                <a:solidFill>
                  <a:srgbClr val="1A1A1A"/>
                </a:solidFill>
              </a:rPr>
              <a:t>Cognitive Services</a:t>
            </a:r>
            <a:r>
              <a:rPr lang="en-US" sz="2000" dirty="0">
                <a:solidFill>
                  <a:srgbClr val="1A1A1A"/>
                </a:solidFill>
              </a:rPr>
              <a:t> resource</a:t>
            </a:r>
            <a:endParaRPr lang="en-US" sz="2000" b="1" dirty="0">
              <a:solidFill>
                <a:srgbClr val="1A1A1A"/>
              </a:solidFill>
            </a:endParaRPr>
          </a:p>
          <a:p>
            <a:pPr marL="742933" lvl="1" indent="-285750">
              <a:buFont typeface="Arial" panose="020B0604020202020204" pitchFamily="34" charset="0"/>
              <a:buChar char="•"/>
            </a:pPr>
            <a:endParaRPr lang="en-US" sz="2400" dirty="0">
              <a:solidFill>
                <a:srgbClr val="1A1A1A"/>
              </a:solidFill>
            </a:endParaRPr>
          </a:p>
        </p:txBody>
      </p:sp>
      <p:pic>
        <p:nvPicPr>
          <p:cNvPr id="7" name="Graphic 6" descr="Document with solid fill">
            <a:extLst>
              <a:ext uri="{FF2B5EF4-FFF2-40B4-BE49-F238E27FC236}">
                <a16:creationId xmlns:a16="http://schemas.microsoft.com/office/drawing/2014/main" id="{BBB46B63-2CF5-4E1C-9C1B-16C0E9F509C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380650" y="4643527"/>
            <a:ext cx="1280491" cy="1280491"/>
          </a:xfrm>
          <a:prstGeom prst="rect">
            <a:avLst/>
          </a:prstGeom>
        </p:spPr>
      </p:pic>
      <p:grpSp>
        <p:nvGrpSpPr>
          <p:cNvPr id="15" name="Group 14">
            <a:extLst>
              <a:ext uri="{FF2B5EF4-FFF2-40B4-BE49-F238E27FC236}">
                <a16:creationId xmlns:a16="http://schemas.microsoft.com/office/drawing/2014/main" id="{65CDAA10-3686-4F90-9DF8-570ECB55DCF0}"/>
              </a:ext>
            </a:extLst>
          </p:cNvPr>
          <p:cNvGrpSpPr/>
          <p:nvPr/>
        </p:nvGrpSpPr>
        <p:grpSpPr>
          <a:xfrm>
            <a:off x="9363940" y="1465354"/>
            <a:ext cx="1297201" cy="1297201"/>
            <a:chOff x="8365052" y="1347474"/>
            <a:chExt cx="1297201" cy="1297201"/>
          </a:xfrm>
        </p:grpSpPr>
        <p:pic>
          <p:nvPicPr>
            <p:cNvPr id="10" name="Graphic 9" descr="Speech outline">
              <a:extLst>
                <a:ext uri="{FF2B5EF4-FFF2-40B4-BE49-F238E27FC236}">
                  <a16:creationId xmlns:a16="http://schemas.microsoft.com/office/drawing/2014/main" id="{31E6E94D-F53F-4ED7-9CD3-9F5821E25C8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365052" y="1347474"/>
              <a:ext cx="1297201" cy="1297201"/>
            </a:xfrm>
            <a:prstGeom prst="rect">
              <a:avLst/>
            </a:prstGeom>
          </p:spPr>
        </p:pic>
        <p:pic>
          <p:nvPicPr>
            <p:cNvPr id="13" name="Graphic 12" descr="Voice with solid fill">
              <a:extLst>
                <a:ext uri="{FF2B5EF4-FFF2-40B4-BE49-F238E27FC236}">
                  <a16:creationId xmlns:a16="http://schemas.microsoft.com/office/drawing/2014/main" id="{06AD8528-1A01-476D-917E-8710B446647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655848" y="1563209"/>
              <a:ext cx="715608" cy="715608"/>
            </a:xfrm>
            <a:prstGeom prst="rect">
              <a:avLst/>
            </a:prstGeom>
          </p:spPr>
        </p:pic>
      </p:grpSp>
    </p:spTree>
    <p:extLst>
      <p:ext uri="{BB962C8B-B14F-4D97-AF65-F5344CB8AC3E}">
        <p14:creationId xmlns:p14="http://schemas.microsoft.com/office/powerpoint/2010/main" val="2242229344"/>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a:extLst>
              <a:ext uri="{FF2B5EF4-FFF2-40B4-BE49-F238E27FC236}">
                <a16:creationId xmlns:a16="http://schemas.microsoft.com/office/drawing/2014/main" id="{A1908A36-2BFA-402C-B89F-2E5114B67191}"/>
              </a:ext>
            </a:extLst>
          </p:cNvPr>
          <p:cNvSpPr/>
          <p:nvPr/>
        </p:nvSpPr>
        <p:spPr>
          <a:xfrm>
            <a:off x="143485" y="1241090"/>
            <a:ext cx="11929880" cy="2130210"/>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742933" lvl="1" indent="-285750">
              <a:buFont typeface="Arial" panose="020B0604020202020204" pitchFamily="34" charset="0"/>
              <a:buChar char="•"/>
            </a:pPr>
            <a:endParaRPr lang="en-US" sz="2400" dirty="0">
              <a:solidFill>
                <a:srgbClr val="1A1A1A"/>
              </a:solidFill>
            </a:endParaRPr>
          </a:p>
        </p:txBody>
      </p:sp>
      <p:sp>
        <p:nvSpPr>
          <p:cNvPr id="2" name="Title 1">
            <a:extLst>
              <a:ext uri="{FF2B5EF4-FFF2-40B4-BE49-F238E27FC236}">
                <a16:creationId xmlns:a16="http://schemas.microsoft.com/office/drawing/2014/main" id="{35895D51-1527-4850-A83C-B7183ECFF98F}"/>
              </a:ext>
            </a:extLst>
          </p:cNvPr>
          <p:cNvSpPr>
            <a:spLocks noGrp="1"/>
          </p:cNvSpPr>
          <p:nvPr>
            <p:ph type="title"/>
          </p:nvPr>
        </p:nvSpPr>
        <p:spPr/>
        <p:txBody>
          <a:bodyPr/>
          <a:lstStyle/>
          <a:p>
            <a:r>
              <a:rPr lang="en-US" dirty="0"/>
              <a:t>Speech-to-Text</a:t>
            </a:r>
          </a:p>
        </p:txBody>
      </p:sp>
      <p:sp>
        <p:nvSpPr>
          <p:cNvPr id="3" name="Content Placeholder 2">
            <a:extLst>
              <a:ext uri="{FF2B5EF4-FFF2-40B4-BE49-F238E27FC236}">
                <a16:creationId xmlns:a16="http://schemas.microsoft.com/office/drawing/2014/main" id="{010D47A5-7C84-420E-8744-3F390A7D89A5}"/>
              </a:ext>
            </a:extLst>
          </p:cNvPr>
          <p:cNvSpPr>
            <a:spLocks noGrp="1"/>
          </p:cNvSpPr>
          <p:nvPr>
            <p:ph sz="quarter" idx="10"/>
          </p:nvPr>
        </p:nvSpPr>
        <p:spPr>
          <a:xfrm>
            <a:off x="419100" y="1281748"/>
            <a:ext cx="11340811" cy="2046714"/>
          </a:xfrm>
        </p:spPr>
        <p:txBody>
          <a:bodyPr/>
          <a:lstStyle/>
          <a:p>
            <a:r>
              <a:rPr lang="en-US" dirty="0"/>
              <a:t>Two REST APIs:</a:t>
            </a:r>
          </a:p>
          <a:p>
            <a:pPr marL="342900" lvl="1" indent="-342900">
              <a:buFont typeface="Arial" panose="020B0604020202020204" pitchFamily="34" charset="0"/>
              <a:buChar char="•"/>
            </a:pPr>
            <a:r>
              <a:rPr lang="en-US" dirty="0"/>
              <a:t>Speech-to-text API – Used by Speech SDK – preferred for most scenarios</a:t>
            </a:r>
          </a:p>
          <a:p>
            <a:pPr marL="342900" lvl="1" indent="-342900">
              <a:buFont typeface="Arial" panose="020B0604020202020204" pitchFamily="34" charset="0"/>
              <a:buChar char="•"/>
            </a:pPr>
            <a:r>
              <a:rPr lang="en-US" dirty="0"/>
              <a:t>Speech-to-text Short Audio API – Useful for short (up to 60s) of audio</a:t>
            </a:r>
          </a:p>
          <a:p>
            <a:r>
              <a:rPr lang="en-US" dirty="0"/>
              <a:t>Speech SDK (.NET, Python, JavaScript, etc.)</a:t>
            </a:r>
          </a:p>
        </p:txBody>
      </p:sp>
      <p:grpSp>
        <p:nvGrpSpPr>
          <p:cNvPr id="29" name="Group 28">
            <a:extLst>
              <a:ext uri="{FF2B5EF4-FFF2-40B4-BE49-F238E27FC236}">
                <a16:creationId xmlns:a16="http://schemas.microsoft.com/office/drawing/2014/main" id="{1472D48E-6BF8-49B5-B386-CBAABE1CA60D}"/>
              </a:ext>
            </a:extLst>
          </p:cNvPr>
          <p:cNvGrpSpPr/>
          <p:nvPr/>
        </p:nvGrpSpPr>
        <p:grpSpPr>
          <a:xfrm>
            <a:off x="1802039" y="3693684"/>
            <a:ext cx="1778372" cy="1275753"/>
            <a:chOff x="931442" y="3863423"/>
            <a:chExt cx="1778372" cy="1275753"/>
          </a:xfrm>
        </p:grpSpPr>
        <p:grpSp>
          <p:nvGrpSpPr>
            <p:cNvPr id="20" name="Group 19">
              <a:extLst>
                <a:ext uri="{FF2B5EF4-FFF2-40B4-BE49-F238E27FC236}">
                  <a16:creationId xmlns:a16="http://schemas.microsoft.com/office/drawing/2014/main" id="{E9A5081E-9CD8-431B-9A60-368D9E525E41}"/>
                </a:ext>
              </a:extLst>
            </p:cNvPr>
            <p:cNvGrpSpPr/>
            <p:nvPr/>
          </p:nvGrpSpPr>
          <p:grpSpPr>
            <a:xfrm>
              <a:off x="1347703" y="3863423"/>
              <a:ext cx="1125578" cy="966794"/>
              <a:chOff x="4651461" y="3787461"/>
              <a:chExt cx="1125578" cy="966794"/>
            </a:xfrm>
          </p:grpSpPr>
          <p:pic>
            <p:nvPicPr>
              <p:cNvPr id="11" name="Graphic 10" descr="Key with solid fill">
                <a:extLst>
                  <a:ext uri="{FF2B5EF4-FFF2-40B4-BE49-F238E27FC236}">
                    <a16:creationId xmlns:a16="http://schemas.microsoft.com/office/drawing/2014/main" id="{3E0A7814-EEAA-4BF3-8C44-45EC47404AE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8959995">
                <a:off x="5019426" y="3996642"/>
                <a:ext cx="757613" cy="757613"/>
              </a:xfrm>
              <a:prstGeom prst="rect">
                <a:avLst/>
              </a:prstGeom>
            </p:spPr>
          </p:pic>
          <p:pic>
            <p:nvPicPr>
              <p:cNvPr id="19" name="Graphic 18" descr="World with solid fill">
                <a:extLst>
                  <a:ext uri="{FF2B5EF4-FFF2-40B4-BE49-F238E27FC236}">
                    <a16:creationId xmlns:a16="http://schemas.microsoft.com/office/drawing/2014/main" id="{7FF5EA46-5FB2-414D-964E-436B00BA40D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651461" y="3787461"/>
                <a:ext cx="690819" cy="690819"/>
              </a:xfrm>
              <a:prstGeom prst="rect">
                <a:avLst/>
              </a:prstGeom>
            </p:spPr>
          </p:pic>
        </p:grpSp>
        <p:sp>
          <p:nvSpPr>
            <p:cNvPr id="25" name="TextBox 24">
              <a:extLst>
                <a:ext uri="{FF2B5EF4-FFF2-40B4-BE49-F238E27FC236}">
                  <a16:creationId xmlns:a16="http://schemas.microsoft.com/office/drawing/2014/main" id="{F695E91F-CCFB-4327-9A0B-4CF50018D60E}"/>
                </a:ext>
              </a:extLst>
            </p:cNvPr>
            <p:cNvSpPr txBox="1"/>
            <p:nvPr/>
          </p:nvSpPr>
          <p:spPr>
            <a:xfrm>
              <a:off x="931442" y="4594411"/>
              <a:ext cx="1778372" cy="544765"/>
            </a:xfrm>
            <a:prstGeom prst="rect">
              <a:avLst/>
            </a:prstGeom>
            <a:noFill/>
          </p:spPr>
          <p:txBody>
            <a:bodyPr wrap="non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SpeechConfig</a:t>
              </a:r>
            </a:p>
          </p:txBody>
        </p:sp>
      </p:grpSp>
      <p:grpSp>
        <p:nvGrpSpPr>
          <p:cNvPr id="30" name="Group 29">
            <a:extLst>
              <a:ext uri="{FF2B5EF4-FFF2-40B4-BE49-F238E27FC236}">
                <a16:creationId xmlns:a16="http://schemas.microsoft.com/office/drawing/2014/main" id="{A1D18D29-DA43-4F5C-9936-84CB7FD9D341}"/>
              </a:ext>
            </a:extLst>
          </p:cNvPr>
          <p:cNvGrpSpPr/>
          <p:nvPr/>
        </p:nvGrpSpPr>
        <p:grpSpPr>
          <a:xfrm>
            <a:off x="1869319" y="5111406"/>
            <a:ext cx="1749423" cy="1497986"/>
            <a:chOff x="998722" y="5281145"/>
            <a:chExt cx="1749423" cy="1497986"/>
          </a:xfrm>
        </p:grpSpPr>
        <p:grpSp>
          <p:nvGrpSpPr>
            <p:cNvPr id="21" name="Group 20">
              <a:extLst>
                <a:ext uri="{FF2B5EF4-FFF2-40B4-BE49-F238E27FC236}">
                  <a16:creationId xmlns:a16="http://schemas.microsoft.com/office/drawing/2014/main" id="{32EF73F0-C41E-4AC3-982A-79671F877A5E}"/>
                </a:ext>
              </a:extLst>
            </p:cNvPr>
            <p:cNvGrpSpPr/>
            <p:nvPr/>
          </p:nvGrpSpPr>
          <p:grpSpPr>
            <a:xfrm>
              <a:off x="1189119" y="5281145"/>
              <a:ext cx="1220249" cy="1136361"/>
              <a:chOff x="4661955" y="5158615"/>
              <a:chExt cx="1220249" cy="1136361"/>
            </a:xfrm>
          </p:grpSpPr>
          <p:pic>
            <p:nvPicPr>
              <p:cNvPr id="7" name="Graphic 6" descr="Radio microphone with solid fill">
                <a:extLst>
                  <a:ext uri="{FF2B5EF4-FFF2-40B4-BE49-F238E27FC236}">
                    <a16:creationId xmlns:a16="http://schemas.microsoft.com/office/drawing/2014/main" id="{1119DA8C-C786-4959-BAC0-00D9DB8082F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124630" y="5537402"/>
                <a:ext cx="757574" cy="757574"/>
              </a:xfrm>
              <a:prstGeom prst="rect">
                <a:avLst/>
              </a:prstGeom>
            </p:spPr>
          </p:pic>
          <p:grpSp>
            <p:nvGrpSpPr>
              <p:cNvPr id="15" name="Group 14">
                <a:extLst>
                  <a:ext uri="{FF2B5EF4-FFF2-40B4-BE49-F238E27FC236}">
                    <a16:creationId xmlns:a16="http://schemas.microsoft.com/office/drawing/2014/main" id="{A74AC4AA-2C79-47D0-B606-54777F47257B}"/>
                  </a:ext>
                </a:extLst>
              </p:cNvPr>
              <p:cNvGrpSpPr/>
              <p:nvPr/>
            </p:nvGrpSpPr>
            <p:grpSpPr>
              <a:xfrm>
                <a:off x="4661955" y="5158615"/>
                <a:ext cx="757574" cy="757574"/>
                <a:chOff x="4661955" y="5001789"/>
                <a:chExt cx="914400" cy="914400"/>
              </a:xfrm>
            </p:grpSpPr>
            <p:pic>
              <p:nvPicPr>
                <p:cNvPr id="9" name="Graphic 8" descr="Paper outline">
                  <a:extLst>
                    <a:ext uri="{FF2B5EF4-FFF2-40B4-BE49-F238E27FC236}">
                      <a16:creationId xmlns:a16="http://schemas.microsoft.com/office/drawing/2014/main" id="{DB863A8F-D5C1-4FDA-AAD1-14AE80EF49CE}"/>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661955" y="5001789"/>
                  <a:ext cx="914400" cy="914400"/>
                </a:xfrm>
                <a:prstGeom prst="rect">
                  <a:avLst/>
                </a:prstGeom>
              </p:spPr>
            </p:pic>
            <p:pic>
              <p:nvPicPr>
                <p:cNvPr id="5" name="Graphic 4" descr="Voice with solid fill">
                  <a:extLst>
                    <a:ext uri="{FF2B5EF4-FFF2-40B4-BE49-F238E27FC236}">
                      <a16:creationId xmlns:a16="http://schemas.microsoft.com/office/drawing/2014/main" id="{06A40DE3-5A95-4EA9-8C31-5D8B1DDF310A}"/>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864420" y="5236337"/>
                  <a:ext cx="509428" cy="509428"/>
                </a:xfrm>
                <a:prstGeom prst="rect">
                  <a:avLst/>
                </a:prstGeom>
              </p:spPr>
            </p:pic>
          </p:grpSp>
        </p:grpSp>
        <p:sp>
          <p:nvSpPr>
            <p:cNvPr id="27" name="TextBox 26">
              <a:extLst>
                <a:ext uri="{FF2B5EF4-FFF2-40B4-BE49-F238E27FC236}">
                  <a16:creationId xmlns:a16="http://schemas.microsoft.com/office/drawing/2014/main" id="{F82F0EEE-D9A4-45F8-836C-F36A0AA8B7B5}"/>
                </a:ext>
              </a:extLst>
            </p:cNvPr>
            <p:cNvSpPr txBox="1"/>
            <p:nvPr/>
          </p:nvSpPr>
          <p:spPr>
            <a:xfrm>
              <a:off x="998722" y="6234366"/>
              <a:ext cx="1749423" cy="544765"/>
            </a:xfrm>
            <a:prstGeom prst="rect">
              <a:avLst/>
            </a:prstGeom>
            <a:noFill/>
          </p:spPr>
          <p:txBody>
            <a:bodyPr wrap="squar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AudioConfig</a:t>
              </a:r>
            </a:p>
          </p:txBody>
        </p:sp>
      </p:grpSp>
      <p:grpSp>
        <p:nvGrpSpPr>
          <p:cNvPr id="31" name="Group 30">
            <a:extLst>
              <a:ext uri="{FF2B5EF4-FFF2-40B4-BE49-F238E27FC236}">
                <a16:creationId xmlns:a16="http://schemas.microsoft.com/office/drawing/2014/main" id="{39139E60-4A68-4188-8DB9-19B514B8832B}"/>
              </a:ext>
            </a:extLst>
          </p:cNvPr>
          <p:cNvGrpSpPr/>
          <p:nvPr/>
        </p:nvGrpSpPr>
        <p:grpSpPr>
          <a:xfrm>
            <a:off x="3886403" y="4453243"/>
            <a:ext cx="2147063" cy="1643311"/>
            <a:chOff x="3015806" y="4622982"/>
            <a:chExt cx="2147063" cy="1643311"/>
          </a:xfrm>
        </p:grpSpPr>
        <p:grpSp>
          <p:nvGrpSpPr>
            <p:cNvPr id="24" name="Group 23">
              <a:extLst>
                <a:ext uri="{FF2B5EF4-FFF2-40B4-BE49-F238E27FC236}">
                  <a16:creationId xmlns:a16="http://schemas.microsoft.com/office/drawing/2014/main" id="{F2F7C754-8378-470A-AC74-2703B94609F7}"/>
                </a:ext>
              </a:extLst>
            </p:cNvPr>
            <p:cNvGrpSpPr/>
            <p:nvPr/>
          </p:nvGrpSpPr>
          <p:grpSpPr>
            <a:xfrm>
              <a:off x="3329171" y="4622982"/>
              <a:ext cx="1360077" cy="1274863"/>
              <a:chOff x="2666641" y="4321937"/>
              <a:chExt cx="1360077" cy="1274863"/>
            </a:xfrm>
          </p:grpSpPr>
          <p:pic>
            <p:nvPicPr>
              <p:cNvPr id="13" name="Graphic 12" descr="Gears with solid fill">
                <a:extLst>
                  <a:ext uri="{FF2B5EF4-FFF2-40B4-BE49-F238E27FC236}">
                    <a16:creationId xmlns:a16="http://schemas.microsoft.com/office/drawing/2014/main" id="{79AA6E43-27DB-499D-8719-1811F92EB8A3}"/>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112318" y="4682400"/>
                <a:ext cx="914400" cy="914400"/>
              </a:xfrm>
              <a:prstGeom prst="rect">
                <a:avLst/>
              </a:prstGeom>
            </p:spPr>
          </p:pic>
          <p:pic>
            <p:nvPicPr>
              <p:cNvPr id="23" name="Graphic 22" descr="Chat bubble with solid fill">
                <a:extLst>
                  <a:ext uri="{FF2B5EF4-FFF2-40B4-BE49-F238E27FC236}">
                    <a16:creationId xmlns:a16="http://schemas.microsoft.com/office/drawing/2014/main" id="{F22C6DBF-9B43-428B-8C4E-703B3BE25E96}"/>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flipH="1">
                <a:off x="2666641" y="4321937"/>
                <a:ext cx="914400" cy="914400"/>
              </a:xfrm>
              <a:prstGeom prst="rect">
                <a:avLst/>
              </a:prstGeom>
            </p:spPr>
          </p:pic>
        </p:grpSp>
        <p:sp>
          <p:nvSpPr>
            <p:cNvPr id="28" name="TextBox 27">
              <a:extLst>
                <a:ext uri="{FF2B5EF4-FFF2-40B4-BE49-F238E27FC236}">
                  <a16:creationId xmlns:a16="http://schemas.microsoft.com/office/drawing/2014/main" id="{631E2785-507F-46E7-8988-6E61F1A6BFAD}"/>
                </a:ext>
              </a:extLst>
            </p:cNvPr>
            <p:cNvSpPr txBox="1"/>
            <p:nvPr/>
          </p:nvSpPr>
          <p:spPr>
            <a:xfrm>
              <a:off x="3015806" y="5721528"/>
              <a:ext cx="2147063" cy="544765"/>
            </a:xfrm>
            <a:prstGeom prst="rect">
              <a:avLst/>
            </a:prstGeom>
            <a:noFill/>
          </p:spPr>
          <p:txBody>
            <a:bodyPr wrap="non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SpeechRecognizer</a:t>
              </a:r>
            </a:p>
          </p:txBody>
        </p:sp>
      </p:grpSp>
      <p:cxnSp>
        <p:nvCxnSpPr>
          <p:cNvPr id="33" name="Straight Arrow Connector 32">
            <a:extLst>
              <a:ext uri="{FF2B5EF4-FFF2-40B4-BE49-F238E27FC236}">
                <a16:creationId xmlns:a16="http://schemas.microsoft.com/office/drawing/2014/main" id="{C6CE1F8C-063C-44F6-A3C7-E6A3430475F6}"/>
              </a:ext>
            </a:extLst>
          </p:cNvPr>
          <p:cNvCxnSpPr>
            <a:cxnSpLocks/>
            <a:stCxn id="25" idx="3"/>
            <a:endCxn id="46" idx="1"/>
          </p:cNvCxnSpPr>
          <p:nvPr/>
        </p:nvCxnSpPr>
        <p:spPr>
          <a:xfrm>
            <a:off x="3580411" y="4697055"/>
            <a:ext cx="923274" cy="693575"/>
          </a:xfrm>
          <a:prstGeom prst="bentConnector3">
            <a:avLst>
              <a:gd name="adj1" fmla="val 37546"/>
            </a:avLst>
          </a:prstGeom>
          <a:ln w="762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2">
            <a:extLst>
              <a:ext uri="{FF2B5EF4-FFF2-40B4-BE49-F238E27FC236}">
                <a16:creationId xmlns:a16="http://schemas.microsoft.com/office/drawing/2014/main" id="{9DBADC61-7950-4412-88CD-37534CCF8FA7}"/>
              </a:ext>
            </a:extLst>
          </p:cNvPr>
          <p:cNvCxnSpPr>
            <a:cxnSpLocks/>
            <a:stCxn id="27" idx="3"/>
            <a:endCxn id="46" idx="1"/>
          </p:cNvCxnSpPr>
          <p:nvPr/>
        </p:nvCxnSpPr>
        <p:spPr>
          <a:xfrm flipV="1">
            <a:off x="3618742" y="5390630"/>
            <a:ext cx="884943" cy="946380"/>
          </a:xfrm>
          <a:prstGeom prst="bentConnector3">
            <a:avLst>
              <a:gd name="adj1" fmla="val 34532"/>
            </a:avLst>
          </a:prstGeom>
          <a:ln w="762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5CC4C340-C8B7-4CDC-85D2-E79DC0D361FA}"/>
              </a:ext>
            </a:extLst>
          </p:cNvPr>
          <p:cNvSpPr/>
          <p:nvPr/>
        </p:nvSpPr>
        <p:spPr bwMode="auto">
          <a:xfrm>
            <a:off x="4503685" y="5229471"/>
            <a:ext cx="158758" cy="32231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1" name="Speech Bubble: Rectangle 50">
            <a:extLst>
              <a:ext uri="{FF2B5EF4-FFF2-40B4-BE49-F238E27FC236}">
                <a16:creationId xmlns:a16="http://schemas.microsoft.com/office/drawing/2014/main" id="{8638167E-12A5-414C-A6CF-D4A04C30A2F1}"/>
              </a:ext>
            </a:extLst>
          </p:cNvPr>
          <p:cNvSpPr/>
          <p:nvPr/>
        </p:nvSpPr>
        <p:spPr bwMode="auto">
          <a:xfrm>
            <a:off x="177975" y="3631874"/>
            <a:ext cx="1446818" cy="895825"/>
          </a:xfrm>
          <a:prstGeom prst="wedgeRectCallout">
            <a:avLst>
              <a:gd name="adj1" fmla="val 89817"/>
              <a:gd name="adj2" fmla="val 19958"/>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Resource location and key</a:t>
            </a:r>
          </a:p>
        </p:txBody>
      </p:sp>
      <p:sp>
        <p:nvSpPr>
          <p:cNvPr id="52" name="Speech Bubble: Rectangle 51">
            <a:extLst>
              <a:ext uri="{FF2B5EF4-FFF2-40B4-BE49-F238E27FC236}">
                <a16:creationId xmlns:a16="http://schemas.microsoft.com/office/drawing/2014/main" id="{AE13B6EB-D6D1-4A99-8C40-8594EDC1C144}"/>
              </a:ext>
            </a:extLst>
          </p:cNvPr>
          <p:cNvSpPr/>
          <p:nvPr/>
        </p:nvSpPr>
        <p:spPr bwMode="auto">
          <a:xfrm>
            <a:off x="123617" y="5347420"/>
            <a:ext cx="1565611" cy="989590"/>
          </a:xfrm>
          <a:prstGeom prst="wedgeRectCallout">
            <a:avLst>
              <a:gd name="adj1" fmla="val 82472"/>
              <a:gd name="adj2" fmla="val 10611"/>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Microphone (default) or file</a:t>
            </a:r>
          </a:p>
        </p:txBody>
      </p:sp>
      <p:sp>
        <p:nvSpPr>
          <p:cNvPr id="53" name="Speech Bubble: Rectangle 52">
            <a:extLst>
              <a:ext uri="{FF2B5EF4-FFF2-40B4-BE49-F238E27FC236}">
                <a16:creationId xmlns:a16="http://schemas.microsoft.com/office/drawing/2014/main" id="{02C97B0E-5FA1-444B-9F18-3A426FBBF04A}"/>
              </a:ext>
            </a:extLst>
          </p:cNvPr>
          <p:cNvSpPr/>
          <p:nvPr/>
        </p:nvSpPr>
        <p:spPr bwMode="auto">
          <a:xfrm>
            <a:off x="3711843" y="3637450"/>
            <a:ext cx="1565611" cy="712817"/>
          </a:xfrm>
          <a:prstGeom prst="wedgeRectCallout">
            <a:avLst>
              <a:gd name="adj1" fmla="val 14274"/>
              <a:gd name="adj2" fmla="val 81409"/>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Proxy client object</a:t>
            </a:r>
          </a:p>
        </p:txBody>
      </p:sp>
      <p:sp>
        <p:nvSpPr>
          <p:cNvPr id="55" name="Rectangle 54">
            <a:extLst>
              <a:ext uri="{FF2B5EF4-FFF2-40B4-BE49-F238E27FC236}">
                <a16:creationId xmlns:a16="http://schemas.microsoft.com/office/drawing/2014/main" id="{EAAE1614-2E20-458B-A8BE-3F82BE513B79}"/>
              </a:ext>
            </a:extLst>
          </p:cNvPr>
          <p:cNvSpPr/>
          <p:nvPr/>
        </p:nvSpPr>
        <p:spPr>
          <a:xfrm>
            <a:off x="8104362" y="3892056"/>
            <a:ext cx="2411324" cy="1948558"/>
          </a:xfrm>
          <a:prstGeom prst="rect">
            <a:avLst/>
          </a:prstGeom>
          <a:solidFill>
            <a:schemeClr val="bg1">
              <a:lumMod val="95000"/>
            </a:schemeClr>
          </a:solidFill>
        </p:spPr>
        <p:txBody>
          <a:bodyPr wrap="square" numCol="1">
            <a:noAutofit/>
          </a:bodyPr>
          <a:lstStyle/>
          <a:p>
            <a:pPr marL="285750" lvl="0" indent="-285750" defTabSz="914367">
              <a:buFont typeface="Arial" panose="020B0604020202020204" pitchFamily="34" charset="0"/>
              <a:buChar char="•"/>
            </a:pPr>
            <a:r>
              <a:rPr lang="en-US" sz="2000" dirty="0">
                <a:solidFill>
                  <a:srgbClr val="1A1A1A"/>
                </a:solidFill>
              </a:rPr>
              <a:t>Duration	</a:t>
            </a:r>
          </a:p>
          <a:p>
            <a:pPr marL="285750" lvl="0" indent="-285750" defTabSz="914367">
              <a:buFont typeface="Arial" panose="020B0604020202020204" pitchFamily="34" charset="0"/>
              <a:buChar char="•"/>
            </a:pPr>
            <a:r>
              <a:rPr lang="en-US" sz="2000" dirty="0">
                <a:solidFill>
                  <a:srgbClr val="1A1A1A"/>
                </a:solidFill>
              </a:rPr>
              <a:t>OffsetInTicks	</a:t>
            </a:r>
          </a:p>
          <a:p>
            <a:pPr marL="285750" lvl="0" indent="-285750" defTabSz="914367">
              <a:buFont typeface="Arial" panose="020B0604020202020204" pitchFamily="34" charset="0"/>
              <a:buChar char="•"/>
            </a:pPr>
            <a:r>
              <a:rPr lang="en-US" sz="2000" dirty="0">
                <a:solidFill>
                  <a:srgbClr val="1A1A1A"/>
                </a:solidFill>
              </a:rPr>
              <a:t>Properties	</a:t>
            </a:r>
          </a:p>
          <a:p>
            <a:pPr marL="285750" lvl="0" indent="-285750" defTabSz="914367">
              <a:buFont typeface="Arial" panose="020B0604020202020204" pitchFamily="34" charset="0"/>
              <a:buChar char="•"/>
            </a:pPr>
            <a:r>
              <a:rPr lang="en-US" sz="2000" dirty="0">
                <a:solidFill>
                  <a:srgbClr val="1A1A1A"/>
                </a:solidFill>
              </a:rPr>
              <a:t>Reason	</a:t>
            </a:r>
          </a:p>
          <a:p>
            <a:pPr marL="285750" lvl="0" indent="-285750" defTabSz="914367">
              <a:buFont typeface="Arial" panose="020B0604020202020204" pitchFamily="34" charset="0"/>
              <a:buChar char="•"/>
            </a:pPr>
            <a:r>
              <a:rPr lang="en-US" sz="2000" dirty="0">
                <a:solidFill>
                  <a:srgbClr val="1A1A1A"/>
                </a:solidFill>
              </a:rPr>
              <a:t>ResultId	</a:t>
            </a:r>
          </a:p>
          <a:p>
            <a:pPr marL="285750" lvl="0" indent="-285750" defTabSz="914367">
              <a:buFont typeface="Arial" panose="020B0604020202020204" pitchFamily="34" charset="0"/>
              <a:buChar char="•"/>
            </a:pPr>
            <a:r>
              <a:rPr lang="en-US" sz="2000" dirty="0">
                <a:solidFill>
                  <a:srgbClr val="1A1A1A"/>
                </a:solidFill>
              </a:rPr>
              <a:t>Text</a:t>
            </a:r>
          </a:p>
        </p:txBody>
      </p:sp>
      <p:cxnSp>
        <p:nvCxnSpPr>
          <p:cNvPr id="58" name="Straight Arrow Connector 32">
            <a:extLst>
              <a:ext uri="{FF2B5EF4-FFF2-40B4-BE49-F238E27FC236}">
                <a16:creationId xmlns:a16="http://schemas.microsoft.com/office/drawing/2014/main" id="{8BD934AF-48E9-40EB-A174-41BA8F465F3A}"/>
              </a:ext>
            </a:extLst>
          </p:cNvPr>
          <p:cNvCxnSpPr>
            <a:cxnSpLocks/>
            <a:endCxn id="55" idx="1"/>
          </p:cNvCxnSpPr>
          <p:nvPr/>
        </p:nvCxnSpPr>
        <p:spPr>
          <a:xfrm flipV="1">
            <a:off x="5506202" y="4866335"/>
            <a:ext cx="2598160" cy="15702"/>
          </a:xfrm>
          <a:prstGeom prst="straightConnector1">
            <a:avLst/>
          </a:prstGeom>
          <a:ln w="762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A11A789B-01EC-4A71-AEC3-97ACDED8FF5F}"/>
              </a:ext>
            </a:extLst>
          </p:cNvPr>
          <p:cNvSpPr txBox="1"/>
          <p:nvPr/>
        </p:nvSpPr>
        <p:spPr>
          <a:xfrm>
            <a:off x="5348601" y="4384503"/>
            <a:ext cx="2676054" cy="544765"/>
          </a:xfrm>
          <a:prstGeom prst="rect">
            <a:avLst/>
          </a:prstGeom>
          <a:noFill/>
        </p:spPr>
        <p:txBody>
          <a:bodyPr wrap="non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RecognizeOnceAsync()</a:t>
            </a:r>
          </a:p>
        </p:txBody>
      </p:sp>
      <p:sp>
        <p:nvSpPr>
          <p:cNvPr id="64" name="Speech Bubble: Rectangle 63">
            <a:extLst>
              <a:ext uri="{FF2B5EF4-FFF2-40B4-BE49-F238E27FC236}">
                <a16:creationId xmlns:a16="http://schemas.microsoft.com/office/drawing/2014/main" id="{99C8635D-0638-4C8C-8776-FE770CBB7477}"/>
              </a:ext>
            </a:extLst>
          </p:cNvPr>
          <p:cNvSpPr/>
          <p:nvPr/>
        </p:nvSpPr>
        <p:spPr bwMode="auto">
          <a:xfrm>
            <a:off x="9871688" y="3450516"/>
            <a:ext cx="2246358" cy="712817"/>
          </a:xfrm>
          <a:prstGeom prst="wedgeRectCallout">
            <a:avLst>
              <a:gd name="adj1" fmla="val -67382"/>
              <a:gd name="adj2" fmla="val 44538"/>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Duration of the recognized speech</a:t>
            </a:r>
          </a:p>
        </p:txBody>
      </p:sp>
      <p:sp>
        <p:nvSpPr>
          <p:cNvPr id="65" name="Speech Bubble: Rectangle 64">
            <a:extLst>
              <a:ext uri="{FF2B5EF4-FFF2-40B4-BE49-F238E27FC236}">
                <a16:creationId xmlns:a16="http://schemas.microsoft.com/office/drawing/2014/main" id="{67C908D8-D429-472F-8069-B050DA43F2B8}"/>
              </a:ext>
            </a:extLst>
          </p:cNvPr>
          <p:cNvSpPr/>
          <p:nvPr/>
        </p:nvSpPr>
        <p:spPr bwMode="auto">
          <a:xfrm>
            <a:off x="7744983" y="5985309"/>
            <a:ext cx="2246358" cy="712817"/>
          </a:xfrm>
          <a:prstGeom prst="wedgeRectCallout">
            <a:avLst>
              <a:gd name="adj1" fmla="val -2789"/>
              <a:gd name="adj2" fmla="val -81438"/>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Transcript of the recognized speech</a:t>
            </a:r>
          </a:p>
        </p:txBody>
      </p:sp>
      <p:sp>
        <p:nvSpPr>
          <p:cNvPr id="66" name="Speech Bubble: Rectangle 65">
            <a:extLst>
              <a:ext uri="{FF2B5EF4-FFF2-40B4-BE49-F238E27FC236}">
                <a16:creationId xmlns:a16="http://schemas.microsoft.com/office/drawing/2014/main" id="{A3703F96-3799-48FD-8234-6EC5B10E5BFA}"/>
              </a:ext>
            </a:extLst>
          </p:cNvPr>
          <p:cNvSpPr/>
          <p:nvPr/>
        </p:nvSpPr>
        <p:spPr bwMode="auto">
          <a:xfrm>
            <a:off x="10196162" y="4553645"/>
            <a:ext cx="1921884" cy="1627996"/>
          </a:xfrm>
          <a:prstGeom prst="wedgeRectCallout">
            <a:avLst>
              <a:gd name="adj1" fmla="val -95862"/>
              <a:gd name="adj2" fmla="val -20376"/>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Reason for result:</a:t>
            </a:r>
          </a:p>
          <a:p>
            <a:pPr marL="285750" indent="-285750" defTabSz="932472" fontAlgn="base">
              <a:lnSpc>
                <a:spcPct val="90000"/>
              </a:lnSpc>
              <a:spcBef>
                <a:spcPct val="0"/>
              </a:spcBef>
              <a:spcAft>
                <a:spcPct val="0"/>
              </a:spcAft>
              <a:buFont typeface="Arial" panose="020B0604020202020204" pitchFamily="34" charset="0"/>
              <a:buChar char="•"/>
            </a:pPr>
            <a:r>
              <a:rPr lang="en-US" sz="1200" dirty="0">
                <a:solidFill>
                  <a:schemeClr val="tx1"/>
                </a:solidFill>
                <a:ea typeface="Segoe UI" pitchFamily="34" charset="0"/>
                <a:cs typeface="Segoe UI" pitchFamily="34" charset="0"/>
              </a:rPr>
              <a:t>RecognizedSpeech</a:t>
            </a:r>
          </a:p>
          <a:p>
            <a:pPr marL="285750" indent="-285750" defTabSz="932472" fontAlgn="base">
              <a:lnSpc>
                <a:spcPct val="90000"/>
              </a:lnSpc>
              <a:spcBef>
                <a:spcPct val="0"/>
              </a:spcBef>
              <a:spcAft>
                <a:spcPct val="0"/>
              </a:spcAft>
              <a:buFont typeface="Arial" panose="020B0604020202020204" pitchFamily="34" charset="0"/>
              <a:buChar char="•"/>
            </a:pPr>
            <a:r>
              <a:rPr lang="en-US" sz="1200" dirty="0">
                <a:solidFill>
                  <a:schemeClr val="tx1"/>
                </a:solidFill>
                <a:ea typeface="Segoe UI" pitchFamily="34" charset="0"/>
                <a:cs typeface="Segoe UI" pitchFamily="34" charset="0"/>
              </a:rPr>
              <a:t>NoMatch</a:t>
            </a:r>
          </a:p>
          <a:p>
            <a:pPr marL="285750" indent="-285750" defTabSz="932472" fontAlgn="base">
              <a:lnSpc>
                <a:spcPct val="90000"/>
              </a:lnSpc>
              <a:spcBef>
                <a:spcPct val="0"/>
              </a:spcBef>
              <a:spcAft>
                <a:spcPct val="0"/>
              </a:spcAft>
              <a:buFont typeface="Arial" panose="020B0604020202020204" pitchFamily="34" charset="0"/>
              <a:buChar char="•"/>
            </a:pPr>
            <a:r>
              <a:rPr lang="en-US" sz="1200" dirty="0">
                <a:solidFill>
                  <a:schemeClr val="tx1"/>
                </a:solidFill>
                <a:ea typeface="Segoe UI" pitchFamily="34" charset="0"/>
                <a:cs typeface="Segoe UI" pitchFamily="34" charset="0"/>
              </a:rPr>
              <a:t>Cancelled</a:t>
            </a:r>
          </a:p>
          <a:p>
            <a:pPr marL="285750" indent="-285750" defTabSz="932472" fontAlgn="base">
              <a:lnSpc>
                <a:spcPct val="90000"/>
              </a:lnSpc>
              <a:spcBef>
                <a:spcPct val="0"/>
              </a:spcBef>
              <a:spcAft>
                <a:spcPct val="0"/>
              </a:spcAft>
              <a:buFont typeface="Arial" panose="020B0604020202020204" pitchFamily="34" charset="0"/>
              <a:buChar char="•"/>
            </a:pPr>
            <a:endParaRPr lang="en-US" sz="1200" dirty="0">
              <a:solidFill>
                <a:schemeClr val="tx1"/>
              </a:solidFill>
              <a:ea typeface="Segoe UI" pitchFamily="34" charset="0"/>
              <a:cs typeface="Segoe UI" pitchFamily="34" charset="0"/>
            </a:endParaRP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(if Cancelled, check CancellationDetails for error details)</a:t>
            </a:r>
          </a:p>
        </p:txBody>
      </p:sp>
    </p:spTree>
    <p:extLst>
      <p:ext uri="{BB962C8B-B14F-4D97-AF65-F5344CB8AC3E}">
        <p14:creationId xmlns:p14="http://schemas.microsoft.com/office/powerpoint/2010/main" val="273692600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a:extLst>
              <a:ext uri="{FF2B5EF4-FFF2-40B4-BE49-F238E27FC236}">
                <a16:creationId xmlns:a16="http://schemas.microsoft.com/office/drawing/2014/main" id="{34C7F742-B717-4257-9898-7E7F512863C8}"/>
              </a:ext>
            </a:extLst>
          </p:cNvPr>
          <p:cNvSpPr/>
          <p:nvPr/>
        </p:nvSpPr>
        <p:spPr>
          <a:xfrm>
            <a:off x="143485" y="1241090"/>
            <a:ext cx="11929880" cy="2130210"/>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742933" lvl="1" indent="-285750">
              <a:buFont typeface="Arial" panose="020B0604020202020204" pitchFamily="34" charset="0"/>
              <a:buChar char="•"/>
            </a:pPr>
            <a:endParaRPr lang="en-US" sz="2400" dirty="0">
              <a:solidFill>
                <a:srgbClr val="1A1A1A"/>
              </a:solidFill>
            </a:endParaRPr>
          </a:p>
        </p:txBody>
      </p:sp>
      <p:sp>
        <p:nvSpPr>
          <p:cNvPr id="2" name="Title 1">
            <a:extLst>
              <a:ext uri="{FF2B5EF4-FFF2-40B4-BE49-F238E27FC236}">
                <a16:creationId xmlns:a16="http://schemas.microsoft.com/office/drawing/2014/main" id="{23BECE47-5D05-447E-8D50-DAB708F99686}"/>
              </a:ext>
            </a:extLst>
          </p:cNvPr>
          <p:cNvSpPr>
            <a:spLocks noGrp="1"/>
          </p:cNvSpPr>
          <p:nvPr>
            <p:ph type="title"/>
          </p:nvPr>
        </p:nvSpPr>
        <p:spPr/>
        <p:txBody>
          <a:bodyPr/>
          <a:lstStyle/>
          <a:p>
            <a:r>
              <a:rPr lang="en-US" dirty="0"/>
              <a:t>Text-to-Speech</a:t>
            </a:r>
          </a:p>
        </p:txBody>
      </p:sp>
      <p:sp>
        <p:nvSpPr>
          <p:cNvPr id="3" name="Content Placeholder 2">
            <a:extLst>
              <a:ext uri="{FF2B5EF4-FFF2-40B4-BE49-F238E27FC236}">
                <a16:creationId xmlns:a16="http://schemas.microsoft.com/office/drawing/2014/main" id="{8622D208-F330-45D6-ABFD-F779972BCE93}"/>
              </a:ext>
            </a:extLst>
          </p:cNvPr>
          <p:cNvSpPr>
            <a:spLocks noGrp="1"/>
          </p:cNvSpPr>
          <p:nvPr>
            <p:ph sz="quarter" idx="10"/>
          </p:nvPr>
        </p:nvSpPr>
        <p:spPr>
          <a:xfrm>
            <a:off x="425594" y="1262659"/>
            <a:ext cx="11340811" cy="2544286"/>
          </a:xfrm>
        </p:spPr>
        <p:txBody>
          <a:bodyPr/>
          <a:lstStyle/>
          <a:p>
            <a:r>
              <a:rPr lang="en-US" dirty="0"/>
              <a:t>Two REST APIs:</a:t>
            </a:r>
          </a:p>
          <a:p>
            <a:pPr marL="342900" lvl="1" indent="-342900">
              <a:buFont typeface="Arial" panose="020B0604020202020204" pitchFamily="34" charset="0"/>
              <a:buChar char="•"/>
            </a:pPr>
            <a:r>
              <a:rPr lang="en-US" dirty="0"/>
              <a:t>Text-to-speech API – Suitable for most scenarios</a:t>
            </a:r>
          </a:p>
          <a:p>
            <a:pPr marL="342900" lvl="1" indent="-342900">
              <a:buFont typeface="Arial" panose="020B0604020202020204" pitchFamily="34" charset="0"/>
              <a:buChar char="•"/>
            </a:pPr>
            <a:r>
              <a:rPr lang="en-US" dirty="0"/>
              <a:t>Text-to-speech Long Audio API – Convert large volumes of text to audio files</a:t>
            </a:r>
          </a:p>
          <a:p>
            <a:r>
              <a:rPr lang="en-US" dirty="0"/>
              <a:t>Speech SDK (.NET, Python, JavaScript, etc.)</a:t>
            </a:r>
          </a:p>
          <a:p>
            <a:endParaRPr lang="en-US" dirty="0"/>
          </a:p>
        </p:txBody>
      </p:sp>
      <p:grpSp>
        <p:nvGrpSpPr>
          <p:cNvPr id="9" name="Group 8">
            <a:extLst>
              <a:ext uri="{FF2B5EF4-FFF2-40B4-BE49-F238E27FC236}">
                <a16:creationId xmlns:a16="http://schemas.microsoft.com/office/drawing/2014/main" id="{9D622229-5496-4FD9-A15A-6D34BA370310}"/>
              </a:ext>
            </a:extLst>
          </p:cNvPr>
          <p:cNvGrpSpPr/>
          <p:nvPr/>
        </p:nvGrpSpPr>
        <p:grpSpPr>
          <a:xfrm>
            <a:off x="1869319" y="5111406"/>
            <a:ext cx="1749423" cy="1497986"/>
            <a:chOff x="998722" y="5281145"/>
            <a:chExt cx="1749423" cy="1497986"/>
          </a:xfrm>
        </p:grpSpPr>
        <p:grpSp>
          <p:nvGrpSpPr>
            <p:cNvPr id="10" name="Group 9">
              <a:extLst>
                <a:ext uri="{FF2B5EF4-FFF2-40B4-BE49-F238E27FC236}">
                  <a16:creationId xmlns:a16="http://schemas.microsoft.com/office/drawing/2014/main" id="{5A662B0C-007F-4689-9C7D-43D6CCEB8C78}"/>
                </a:ext>
              </a:extLst>
            </p:cNvPr>
            <p:cNvGrpSpPr/>
            <p:nvPr/>
          </p:nvGrpSpPr>
          <p:grpSpPr>
            <a:xfrm>
              <a:off x="1189119" y="5281145"/>
              <a:ext cx="1414263" cy="1160594"/>
              <a:chOff x="4661955" y="5158615"/>
              <a:chExt cx="1414263" cy="1160594"/>
            </a:xfrm>
          </p:grpSpPr>
          <p:pic>
            <p:nvPicPr>
              <p:cNvPr id="12" name="Graphic 11" descr="Volume with solid fill">
                <a:extLst>
                  <a:ext uri="{FF2B5EF4-FFF2-40B4-BE49-F238E27FC236}">
                    <a16:creationId xmlns:a16="http://schemas.microsoft.com/office/drawing/2014/main" id="{A7BE357D-08E3-4D87-B561-A36D0BAE66FB}"/>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5318644" y="5561635"/>
                <a:ext cx="757574" cy="757574"/>
              </a:xfrm>
              <a:prstGeom prst="rect">
                <a:avLst/>
              </a:prstGeom>
            </p:spPr>
          </p:pic>
          <p:grpSp>
            <p:nvGrpSpPr>
              <p:cNvPr id="13" name="Group 12">
                <a:extLst>
                  <a:ext uri="{FF2B5EF4-FFF2-40B4-BE49-F238E27FC236}">
                    <a16:creationId xmlns:a16="http://schemas.microsoft.com/office/drawing/2014/main" id="{5E56B97F-07A2-42BF-B06F-000D3EEC3D97}"/>
                  </a:ext>
                </a:extLst>
              </p:cNvPr>
              <p:cNvGrpSpPr/>
              <p:nvPr/>
            </p:nvGrpSpPr>
            <p:grpSpPr>
              <a:xfrm>
                <a:off x="4661955" y="5158615"/>
                <a:ext cx="757574" cy="757574"/>
                <a:chOff x="4661955" y="5001789"/>
                <a:chExt cx="914400" cy="914400"/>
              </a:xfrm>
            </p:grpSpPr>
            <p:pic>
              <p:nvPicPr>
                <p:cNvPr id="14" name="Graphic 13" descr="Paper outline">
                  <a:extLst>
                    <a:ext uri="{FF2B5EF4-FFF2-40B4-BE49-F238E27FC236}">
                      <a16:creationId xmlns:a16="http://schemas.microsoft.com/office/drawing/2014/main" id="{A36AA372-2BFF-4731-9994-7420633387D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661955" y="5001789"/>
                  <a:ext cx="914400" cy="914400"/>
                </a:xfrm>
                <a:prstGeom prst="rect">
                  <a:avLst/>
                </a:prstGeom>
              </p:spPr>
            </p:pic>
            <p:pic>
              <p:nvPicPr>
                <p:cNvPr id="15" name="Graphic 14" descr="Voice with solid fill">
                  <a:extLst>
                    <a:ext uri="{FF2B5EF4-FFF2-40B4-BE49-F238E27FC236}">
                      <a16:creationId xmlns:a16="http://schemas.microsoft.com/office/drawing/2014/main" id="{5B05F9F1-4073-4B8B-9D85-57C999A0E1AD}"/>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864420" y="5236337"/>
                  <a:ext cx="509428" cy="509428"/>
                </a:xfrm>
                <a:prstGeom prst="rect">
                  <a:avLst/>
                </a:prstGeom>
              </p:spPr>
            </p:pic>
          </p:grpSp>
        </p:grpSp>
        <p:sp>
          <p:nvSpPr>
            <p:cNvPr id="11" name="TextBox 10">
              <a:extLst>
                <a:ext uri="{FF2B5EF4-FFF2-40B4-BE49-F238E27FC236}">
                  <a16:creationId xmlns:a16="http://schemas.microsoft.com/office/drawing/2014/main" id="{20979ED1-30CD-4FF4-8875-56181104CA43}"/>
                </a:ext>
              </a:extLst>
            </p:cNvPr>
            <p:cNvSpPr txBox="1"/>
            <p:nvPr/>
          </p:nvSpPr>
          <p:spPr>
            <a:xfrm>
              <a:off x="998722" y="6234366"/>
              <a:ext cx="1749423" cy="544765"/>
            </a:xfrm>
            <a:prstGeom prst="rect">
              <a:avLst/>
            </a:prstGeom>
            <a:noFill/>
          </p:spPr>
          <p:txBody>
            <a:bodyPr wrap="squar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AudioConfig</a:t>
              </a:r>
            </a:p>
          </p:txBody>
        </p:sp>
      </p:grpSp>
      <p:grpSp>
        <p:nvGrpSpPr>
          <p:cNvPr id="16" name="Group 15">
            <a:extLst>
              <a:ext uri="{FF2B5EF4-FFF2-40B4-BE49-F238E27FC236}">
                <a16:creationId xmlns:a16="http://schemas.microsoft.com/office/drawing/2014/main" id="{EA7EBCDE-594B-4CA5-83C2-E5152DD0F2F3}"/>
              </a:ext>
            </a:extLst>
          </p:cNvPr>
          <p:cNvGrpSpPr/>
          <p:nvPr/>
        </p:nvGrpSpPr>
        <p:grpSpPr>
          <a:xfrm>
            <a:off x="3886403" y="4453243"/>
            <a:ext cx="2253950" cy="1643311"/>
            <a:chOff x="3015806" y="4622982"/>
            <a:chExt cx="2253950" cy="1643311"/>
          </a:xfrm>
        </p:grpSpPr>
        <p:grpSp>
          <p:nvGrpSpPr>
            <p:cNvPr id="17" name="Group 16">
              <a:extLst>
                <a:ext uri="{FF2B5EF4-FFF2-40B4-BE49-F238E27FC236}">
                  <a16:creationId xmlns:a16="http://schemas.microsoft.com/office/drawing/2014/main" id="{FF95F975-8E1F-4CBB-B119-5A4942F994E2}"/>
                </a:ext>
              </a:extLst>
            </p:cNvPr>
            <p:cNvGrpSpPr/>
            <p:nvPr/>
          </p:nvGrpSpPr>
          <p:grpSpPr>
            <a:xfrm>
              <a:off x="3329171" y="4622982"/>
              <a:ext cx="1360077" cy="1274863"/>
              <a:chOff x="2666641" y="4321937"/>
              <a:chExt cx="1360077" cy="1274863"/>
            </a:xfrm>
          </p:grpSpPr>
          <p:pic>
            <p:nvPicPr>
              <p:cNvPr id="19" name="Graphic 18" descr="Gears with solid fill">
                <a:extLst>
                  <a:ext uri="{FF2B5EF4-FFF2-40B4-BE49-F238E27FC236}">
                    <a16:creationId xmlns:a16="http://schemas.microsoft.com/office/drawing/2014/main" id="{4284C2FB-1E81-4E9F-B378-1EFEDED6E8F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112318" y="4682400"/>
                <a:ext cx="914400" cy="914400"/>
              </a:xfrm>
              <a:prstGeom prst="rect">
                <a:avLst/>
              </a:prstGeom>
            </p:spPr>
          </p:pic>
          <p:pic>
            <p:nvPicPr>
              <p:cNvPr id="20" name="Graphic 19" descr="Chat bubble with solid fill">
                <a:extLst>
                  <a:ext uri="{FF2B5EF4-FFF2-40B4-BE49-F238E27FC236}">
                    <a16:creationId xmlns:a16="http://schemas.microsoft.com/office/drawing/2014/main" id="{1F7B8A58-2980-4C86-8A01-CFB4DA3AA63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flipH="1">
                <a:off x="2666641" y="4321937"/>
                <a:ext cx="914400" cy="914400"/>
              </a:xfrm>
              <a:prstGeom prst="rect">
                <a:avLst/>
              </a:prstGeom>
            </p:spPr>
          </p:pic>
        </p:grpSp>
        <p:sp>
          <p:nvSpPr>
            <p:cNvPr id="18" name="TextBox 17">
              <a:extLst>
                <a:ext uri="{FF2B5EF4-FFF2-40B4-BE49-F238E27FC236}">
                  <a16:creationId xmlns:a16="http://schemas.microsoft.com/office/drawing/2014/main" id="{9A12D35B-FD73-4E1B-8BFC-6E0F0BDD46B3}"/>
                </a:ext>
              </a:extLst>
            </p:cNvPr>
            <p:cNvSpPr txBox="1"/>
            <p:nvPr/>
          </p:nvSpPr>
          <p:spPr>
            <a:xfrm>
              <a:off x="3015806" y="5721528"/>
              <a:ext cx="2253950" cy="544765"/>
            </a:xfrm>
            <a:prstGeom prst="rect">
              <a:avLst/>
            </a:prstGeom>
            <a:noFill/>
          </p:spPr>
          <p:txBody>
            <a:bodyPr wrap="non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SpeechSynthesizer</a:t>
              </a:r>
            </a:p>
          </p:txBody>
        </p:sp>
      </p:grpSp>
      <p:sp>
        <p:nvSpPr>
          <p:cNvPr id="24" name="Speech Bubble: Rectangle 23">
            <a:extLst>
              <a:ext uri="{FF2B5EF4-FFF2-40B4-BE49-F238E27FC236}">
                <a16:creationId xmlns:a16="http://schemas.microsoft.com/office/drawing/2014/main" id="{01D65556-DEB4-4568-A7CA-ADD95580DB8C}"/>
              </a:ext>
            </a:extLst>
          </p:cNvPr>
          <p:cNvSpPr/>
          <p:nvPr/>
        </p:nvSpPr>
        <p:spPr bwMode="auto">
          <a:xfrm>
            <a:off x="123617" y="5347419"/>
            <a:ext cx="1712852" cy="1436661"/>
          </a:xfrm>
          <a:prstGeom prst="wedgeRectCallout">
            <a:avLst>
              <a:gd name="adj1" fmla="val 73330"/>
              <a:gd name="adj2" fmla="val -11839"/>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Speaker (default) or file</a:t>
            </a:r>
          </a:p>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(or explicitly NULL to retrieve a stream object)</a:t>
            </a:r>
          </a:p>
        </p:txBody>
      </p:sp>
      <p:sp>
        <p:nvSpPr>
          <p:cNvPr id="26" name="Speech Bubble: Rectangle 25">
            <a:extLst>
              <a:ext uri="{FF2B5EF4-FFF2-40B4-BE49-F238E27FC236}">
                <a16:creationId xmlns:a16="http://schemas.microsoft.com/office/drawing/2014/main" id="{7D5E4303-F32E-4245-AA73-4888DBF7ABDA}"/>
              </a:ext>
            </a:extLst>
          </p:cNvPr>
          <p:cNvSpPr/>
          <p:nvPr/>
        </p:nvSpPr>
        <p:spPr bwMode="auto">
          <a:xfrm>
            <a:off x="3711843" y="3637450"/>
            <a:ext cx="1565611" cy="712817"/>
          </a:xfrm>
          <a:prstGeom prst="wedgeRectCallout">
            <a:avLst>
              <a:gd name="adj1" fmla="val 14274"/>
              <a:gd name="adj2" fmla="val 81409"/>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Proxy client object</a:t>
            </a:r>
          </a:p>
        </p:txBody>
      </p:sp>
      <p:cxnSp>
        <p:nvCxnSpPr>
          <p:cNvPr id="28" name="Straight Arrow Connector 32">
            <a:extLst>
              <a:ext uri="{FF2B5EF4-FFF2-40B4-BE49-F238E27FC236}">
                <a16:creationId xmlns:a16="http://schemas.microsoft.com/office/drawing/2014/main" id="{4F677385-3878-46C8-A54F-091E22D6692C}"/>
              </a:ext>
            </a:extLst>
          </p:cNvPr>
          <p:cNvCxnSpPr>
            <a:cxnSpLocks/>
          </p:cNvCxnSpPr>
          <p:nvPr/>
        </p:nvCxnSpPr>
        <p:spPr>
          <a:xfrm>
            <a:off x="3580411" y="4697055"/>
            <a:ext cx="923274" cy="693575"/>
          </a:xfrm>
          <a:prstGeom prst="bentConnector3">
            <a:avLst>
              <a:gd name="adj1" fmla="val 38732"/>
            </a:avLst>
          </a:prstGeom>
          <a:ln w="762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2">
            <a:extLst>
              <a:ext uri="{FF2B5EF4-FFF2-40B4-BE49-F238E27FC236}">
                <a16:creationId xmlns:a16="http://schemas.microsoft.com/office/drawing/2014/main" id="{A0B80EFD-86E5-49A9-8674-6B32413D26CA}"/>
              </a:ext>
            </a:extLst>
          </p:cNvPr>
          <p:cNvCxnSpPr>
            <a:cxnSpLocks/>
          </p:cNvCxnSpPr>
          <p:nvPr/>
        </p:nvCxnSpPr>
        <p:spPr>
          <a:xfrm flipV="1">
            <a:off x="3651592" y="5390630"/>
            <a:ext cx="852093" cy="946380"/>
          </a:xfrm>
          <a:prstGeom prst="bentConnector3">
            <a:avLst>
              <a:gd name="adj1" fmla="val 32650"/>
            </a:avLst>
          </a:prstGeom>
          <a:ln w="762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2">
            <a:extLst>
              <a:ext uri="{FF2B5EF4-FFF2-40B4-BE49-F238E27FC236}">
                <a16:creationId xmlns:a16="http://schemas.microsoft.com/office/drawing/2014/main" id="{C32A58DA-1C89-46DB-9A47-155BE3ED71EF}"/>
              </a:ext>
            </a:extLst>
          </p:cNvPr>
          <p:cNvCxnSpPr>
            <a:cxnSpLocks/>
          </p:cNvCxnSpPr>
          <p:nvPr/>
        </p:nvCxnSpPr>
        <p:spPr>
          <a:xfrm>
            <a:off x="5560957" y="4882037"/>
            <a:ext cx="2378444" cy="0"/>
          </a:xfrm>
          <a:prstGeom prst="straightConnector1">
            <a:avLst/>
          </a:prstGeom>
          <a:ln w="762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B2A88403-C17C-47EE-B7CF-22062539B2AD}"/>
              </a:ext>
            </a:extLst>
          </p:cNvPr>
          <p:cNvSpPr txBox="1"/>
          <p:nvPr/>
        </p:nvSpPr>
        <p:spPr>
          <a:xfrm>
            <a:off x="5676441" y="4394122"/>
            <a:ext cx="2038315" cy="544765"/>
          </a:xfrm>
          <a:prstGeom prst="rect">
            <a:avLst/>
          </a:prstGeom>
          <a:noFill/>
        </p:spPr>
        <p:txBody>
          <a:bodyPr wrap="non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SpeakTextAsync()</a:t>
            </a:r>
          </a:p>
        </p:txBody>
      </p:sp>
      <p:sp>
        <p:nvSpPr>
          <p:cNvPr id="43" name="Rectangle 42">
            <a:extLst>
              <a:ext uri="{FF2B5EF4-FFF2-40B4-BE49-F238E27FC236}">
                <a16:creationId xmlns:a16="http://schemas.microsoft.com/office/drawing/2014/main" id="{B72794E1-28BC-4E39-9ED1-6E2035FB3540}"/>
              </a:ext>
            </a:extLst>
          </p:cNvPr>
          <p:cNvSpPr/>
          <p:nvPr/>
        </p:nvSpPr>
        <p:spPr>
          <a:xfrm>
            <a:off x="8093411" y="4194376"/>
            <a:ext cx="2411324" cy="1375321"/>
          </a:xfrm>
          <a:prstGeom prst="rect">
            <a:avLst/>
          </a:prstGeom>
          <a:solidFill>
            <a:schemeClr val="bg1">
              <a:lumMod val="95000"/>
            </a:schemeClr>
          </a:solidFill>
        </p:spPr>
        <p:txBody>
          <a:bodyPr wrap="square" numCol="1">
            <a:noAutofit/>
          </a:bodyPr>
          <a:lstStyle/>
          <a:p>
            <a:pPr marL="285750" lvl="0" indent="-285750" defTabSz="914367">
              <a:buFont typeface="Arial" panose="020B0604020202020204" pitchFamily="34" charset="0"/>
              <a:buChar char="•"/>
            </a:pPr>
            <a:r>
              <a:rPr lang="en-US" sz="2000" dirty="0">
                <a:solidFill>
                  <a:srgbClr val="1A1A1A"/>
                </a:solidFill>
              </a:rPr>
              <a:t>AudioData</a:t>
            </a:r>
          </a:p>
          <a:p>
            <a:pPr marL="285750" lvl="0" indent="-285750" defTabSz="914367">
              <a:buFont typeface="Arial" panose="020B0604020202020204" pitchFamily="34" charset="0"/>
              <a:buChar char="•"/>
            </a:pPr>
            <a:r>
              <a:rPr lang="en-US" sz="2000" dirty="0">
                <a:solidFill>
                  <a:srgbClr val="1A1A1A"/>
                </a:solidFill>
              </a:rPr>
              <a:t>Properties</a:t>
            </a:r>
          </a:p>
          <a:p>
            <a:pPr marL="285750" lvl="0" indent="-285750" defTabSz="914367">
              <a:buFont typeface="Arial" panose="020B0604020202020204" pitchFamily="34" charset="0"/>
              <a:buChar char="•"/>
            </a:pPr>
            <a:r>
              <a:rPr lang="en-US" sz="2000" dirty="0">
                <a:solidFill>
                  <a:srgbClr val="1A1A1A"/>
                </a:solidFill>
              </a:rPr>
              <a:t>Reason</a:t>
            </a:r>
          </a:p>
          <a:p>
            <a:pPr marL="285750" lvl="0" indent="-285750" defTabSz="914367">
              <a:buFont typeface="Arial" panose="020B0604020202020204" pitchFamily="34" charset="0"/>
              <a:buChar char="•"/>
            </a:pPr>
            <a:r>
              <a:rPr lang="en-US" sz="2000" dirty="0">
                <a:solidFill>
                  <a:srgbClr val="1A1A1A"/>
                </a:solidFill>
              </a:rPr>
              <a:t>ResultId</a:t>
            </a:r>
          </a:p>
        </p:txBody>
      </p:sp>
      <p:sp>
        <p:nvSpPr>
          <p:cNvPr id="39" name="Speech Bubble: Rectangle 38">
            <a:extLst>
              <a:ext uri="{FF2B5EF4-FFF2-40B4-BE49-F238E27FC236}">
                <a16:creationId xmlns:a16="http://schemas.microsoft.com/office/drawing/2014/main" id="{466EB0ED-90EB-4DA9-A15D-88A4F1D2B069}"/>
              </a:ext>
            </a:extLst>
          </p:cNvPr>
          <p:cNvSpPr/>
          <p:nvPr/>
        </p:nvSpPr>
        <p:spPr bwMode="auto">
          <a:xfrm>
            <a:off x="9932465" y="3501796"/>
            <a:ext cx="2129732" cy="980855"/>
          </a:xfrm>
          <a:prstGeom prst="wedgeRectCallout">
            <a:avLst>
              <a:gd name="adj1" fmla="val -61720"/>
              <a:gd name="adj2" fmla="val 42008"/>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Audio stream</a:t>
            </a:r>
          </a:p>
          <a:p>
            <a:pPr algn="ct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Redirected to file or speaker based on AudioConfig</a:t>
            </a:r>
          </a:p>
        </p:txBody>
      </p:sp>
      <p:sp>
        <p:nvSpPr>
          <p:cNvPr id="46" name="Speech Bubble: Rectangle 45">
            <a:extLst>
              <a:ext uri="{FF2B5EF4-FFF2-40B4-BE49-F238E27FC236}">
                <a16:creationId xmlns:a16="http://schemas.microsoft.com/office/drawing/2014/main" id="{75C65E01-AF49-4740-952E-26E8EA6A8945}"/>
              </a:ext>
            </a:extLst>
          </p:cNvPr>
          <p:cNvSpPr/>
          <p:nvPr/>
        </p:nvSpPr>
        <p:spPr bwMode="auto">
          <a:xfrm>
            <a:off x="9411517" y="5305727"/>
            <a:ext cx="2643085" cy="1423468"/>
          </a:xfrm>
          <a:prstGeom prst="wedgeRectCallout">
            <a:avLst>
              <a:gd name="adj1" fmla="val -53187"/>
              <a:gd name="adj2" fmla="val -63960"/>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Reason for result:</a:t>
            </a:r>
          </a:p>
          <a:p>
            <a:pPr marL="285750" indent="-285750" defTabSz="932472" fontAlgn="base">
              <a:lnSpc>
                <a:spcPct val="90000"/>
              </a:lnSpc>
              <a:spcBef>
                <a:spcPct val="0"/>
              </a:spcBef>
              <a:spcAft>
                <a:spcPct val="0"/>
              </a:spcAft>
              <a:buFont typeface="Arial" panose="020B0604020202020204" pitchFamily="34" charset="0"/>
              <a:buChar char="•"/>
            </a:pPr>
            <a:r>
              <a:rPr lang="en-US" sz="1200" dirty="0">
                <a:solidFill>
                  <a:schemeClr val="tx1"/>
                </a:solidFill>
                <a:ea typeface="Segoe UI" pitchFamily="34" charset="0"/>
                <a:cs typeface="Segoe UI" pitchFamily="34" charset="0"/>
              </a:rPr>
              <a:t>SynthesizingAudioCompleted</a:t>
            </a:r>
          </a:p>
          <a:p>
            <a:pPr marL="285750" indent="-285750" defTabSz="932472" fontAlgn="base">
              <a:lnSpc>
                <a:spcPct val="90000"/>
              </a:lnSpc>
              <a:spcBef>
                <a:spcPct val="0"/>
              </a:spcBef>
              <a:spcAft>
                <a:spcPct val="0"/>
              </a:spcAft>
              <a:buFont typeface="Arial" panose="020B0604020202020204" pitchFamily="34" charset="0"/>
              <a:buChar char="•"/>
            </a:pPr>
            <a:r>
              <a:rPr lang="en-US" sz="1200" dirty="0">
                <a:solidFill>
                  <a:schemeClr val="tx1"/>
                </a:solidFill>
                <a:ea typeface="Segoe UI" pitchFamily="34" charset="0"/>
                <a:cs typeface="Segoe UI" pitchFamily="34" charset="0"/>
              </a:rPr>
              <a:t>Cancelled</a:t>
            </a:r>
          </a:p>
          <a:p>
            <a:pPr marL="285750" indent="-285750" defTabSz="932472" fontAlgn="base">
              <a:lnSpc>
                <a:spcPct val="90000"/>
              </a:lnSpc>
              <a:spcBef>
                <a:spcPct val="0"/>
              </a:spcBef>
              <a:spcAft>
                <a:spcPct val="0"/>
              </a:spcAft>
              <a:buFont typeface="Arial" panose="020B0604020202020204" pitchFamily="34" charset="0"/>
              <a:buChar char="•"/>
            </a:pPr>
            <a:endParaRPr lang="en-US" sz="1200" dirty="0">
              <a:solidFill>
                <a:schemeClr val="tx1"/>
              </a:solidFill>
              <a:ea typeface="Segoe UI" pitchFamily="34" charset="0"/>
              <a:cs typeface="Segoe UI" pitchFamily="34" charset="0"/>
            </a:endParaRP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(if Cancelled, check CancellationDetails for error details)</a:t>
            </a:r>
          </a:p>
        </p:txBody>
      </p:sp>
      <p:grpSp>
        <p:nvGrpSpPr>
          <p:cNvPr id="40" name="Group 39">
            <a:extLst>
              <a:ext uri="{FF2B5EF4-FFF2-40B4-BE49-F238E27FC236}">
                <a16:creationId xmlns:a16="http://schemas.microsoft.com/office/drawing/2014/main" id="{28880102-D79F-43C1-B753-A580DC2AB258}"/>
              </a:ext>
            </a:extLst>
          </p:cNvPr>
          <p:cNvGrpSpPr/>
          <p:nvPr/>
        </p:nvGrpSpPr>
        <p:grpSpPr>
          <a:xfrm>
            <a:off x="1802039" y="3693684"/>
            <a:ext cx="1778372" cy="1275753"/>
            <a:chOff x="931442" y="3863423"/>
            <a:chExt cx="1778372" cy="1275753"/>
          </a:xfrm>
        </p:grpSpPr>
        <p:grpSp>
          <p:nvGrpSpPr>
            <p:cNvPr id="42" name="Group 41">
              <a:extLst>
                <a:ext uri="{FF2B5EF4-FFF2-40B4-BE49-F238E27FC236}">
                  <a16:creationId xmlns:a16="http://schemas.microsoft.com/office/drawing/2014/main" id="{C4D9290C-7D3F-4193-962F-283CDCC744DD}"/>
                </a:ext>
              </a:extLst>
            </p:cNvPr>
            <p:cNvGrpSpPr/>
            <p:nvPr/>
          </p:nvGrpSpPr>
          <p:grpSpPr>
            <a:xfrm>
              <a:off x="1347703" y="3863423"/>
              <a:ext cx="1125578" cy="966794"/>
              <a:chOff x="4651461" y="3787461"/>
              <a:chExt cx="1125578" cy="966794"/>
            </a:xfrm>
          </p:grpSpPr>
          <p:pic>
            <p:nvPicPr>
              <p:cNvPr id="45" name="Graphic 44" descr="Key with solid fill">
                <a:extLst>
                  <a:ext uri="{FF2B5EF4-FFF2-40B4-BE49-F238E27FC236}">
                    <a16:creationId xmlns:a16="http://schemas.microsoft.com/office/drawing/2014/main" id="{D0051132-EC08-4F76-9891-89442B4E1318}"/>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rot="18959995">
                <a:off x="5019426" y="3996642"/>
                <a:ext cx="757613" cy="757613"/>
              </a:xfrm>
              <a:prstGeom prst="rect">
                <a:avLst/>
              </a:prstGeom>
            </p:spPr>
          </p:pic>
          <p:pic>
            <p:nvPicPr>
              <p:cNvPr id="47" name="Graphic 46" descr="World with solid fill">
                <a:extLst>
                  <a:ext uri="{FF2B5EF4-FFF2-40B4-BE49-F238E27FC236}">
                    <a16:creationId xmlns:a16="http://schemas.microsoft.com/office/drawing/2014/main" id="{8F9F8393-11FB-47A9-ABC5-13E617661EAF}"/>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4651461" y="3787461"/>
                <a:ext cx="690819" cy="690819"/>
              </a:xfrm>
              <a:prstGeom prst="rect">
                <a:avLst/>
              </a:prstGeom>
            </p:spPr>
          </p:pic>
        </p:grpSp>
        <p:sp>
          <p:nvSpPr>
            <p:cNvPr id="44" name="TextBox 43">
              <a:extLst>
                <a:ext uri="{FF2B5EF4-FFF2-40B4-BE49-F238E27FC236}">
                  <a16:creationId xmlns:a16="http://schemas.microsoft.com/office/drawing/2014/main" id="{80F39368-74F1-4B9A-A1FE-089D671EA2B6}"/>
                </a:ext>
              </a:extLst>
            </p:cNvPr>
            <p:cNvSpPr txBox="1"/>
            <p:nvPr/>
          </p:nvSpPr>
          <p:spPr>
            <a:xfrm>
              <a:off x="931442" y="4594411"/>
              <a:ext cx="1778372" cy="544765"/>
            </a:xfrm>
            <a:prstGeom prst="rect">
              <a:avLst/>
            </a:prstGeom>
            <a:noFill/>
          </p:spPr>
          <p:txBody>
            <a:bodyPr wrap="non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SpeechConfig</a:t>
              </a:r>
            </a:p>
          </p:txBody>
        </p:sp>
      </p:grpSp>
      <p:sp>
        <p:nvSpPr>
          <p:cNvPr id="48" name="Speech Bubble: Rectangle 47">
            <a:extLst>
              <a:ext uri="{FF2B5EF4-FFF2-40B4-BE49-F238E27FC236}">
                <a16:creationId xmlns:a16="http://schemas.microsoft.com/office/drawing/2014/main" id="{811E09B4-5124-48CE-B289-EA10B28FF351}"/>
              </a:ext>
            </a:extLst>
          </p:cNvPr>
          <p:cNvSpPr/>
          <p:nvPr/>
        </p:nvSpPr>
        <p:spPr bwMode="auto">
          <a:xfrm>
            <a:off x="177975" y="3631874"/>
            <a:ext cx="1446818" cy="895825"/>
          </a:xfrm>
          <a:prstGeom prst="wedgeRectCallout">
            <a:avLst>
              <a:gd name="adj1" fmla="val 89817"/>
              <a:gd name="adj2" fmla="val 19958"/>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Resource location and key</a:t>
            </a:r>
          </a:p>
        </p:txBody>
      </p:sp>
    </p:spTree>
    <p:extLst>
      <p:ext uri="{BB962C8B-B14F-4D97-AF65-F5344CB8AC3E}">
        <p14:creationId xmlns:p14="http://schemas.microsoft.com/office/powerpoint/2010/main" val="3215488224"/>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634AF78-7F8D-454A-97CD-4D7BABD43B42}"/>
              </a:ext>
            </a:extLst>
          </p:cNvPr>
          <p:cNvSpPr/>
          <p:nvPr/>
        </p:nvSpPr>
        <p:spPr>
          <a:xfrm>
            <a:off x="5687837" y="1462800"/>
            <a:ext cx="5836158" cy="2742345"/>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742933" lvl="1" indent="-285750">
              <a:buFont typeface="Arial" panose="020B0604020202020204" pitchFamily="34" charset="0"/>
              <a:buChar char="•"/>
            </a:pPr>
            <a:endParaRPr lang="en-US" sz="2400" dirty="0">
              <a:solidFill>
                <a:srgbClr val="1A1A1A"/>
              </a:solidFill>
            </a:endParaRPr>
          </a:p>
        </p:txBody>
      </p:sp>
      <p:sp>
        <p:nvSpPr>
          <p:cNvPr id="8" name="Rectangle 7">
            <a:extLst>
              <a:ext uri="{FF2B5EF4-FFF2-40B4-BE49-F238E27FC236}">
                <a16:creationId xmlns:a16="http://schemas.microsoft.com/office/drawing/2014/main" id="{2F77EFF2-5105-42EB-8989-01D3D6D84798}"/>
              </a:ext>
            </a:extLst>
          </p:cNvPr>
          <p:cNvSpPr/>
          <p:nvPr/>
        </p:nvSpPr>
        <p:spPr>
          <a:xfrm>
            <a:off x="335157" y="1462800"/>
            <a:ext cx="5229723" cy="2742345"/>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742933" lvl="1" indent="-285750">
              <a:buFont typeface="Arial" panose="020B0604020202020204" pitchFamily="34" charset="0"/>
              <a:buChar char="•"/>
            </a:pPr>
            <a:endParaRPr lang="en-US" sz="2400" dirty="0">
              <a:solidFill>
                <a:srgbClr val="1A1A1A"/>
              </a:solidFill>
            </a:endParaRPr>
          </a:p>
        </p:txBody>
      </p:sp>
      <p:sp>
        <p:nvSpPr>
          <p:cNvPr id="2" name="Title 1">
            <a:extLst>
              <a:ext uri="{FF2B5EF4-FFF2-40B4-BE49-F238E27FC236}">
                <a16:creationId xmlns:a16="http://schemas.microsoft.com/office/drawing/2014/main" id="{E0B2B828-7380-405B-938B-8D70CF864F85}"/>
              </a:ext>
            </a:extLst>
          </p:cNvPr>
          <p:cNvSpPr>
            <a:spLocks noGrp="1"/>
          </p:cNvSpPr>
          <p:nvPr>
            <p:ph type="title"/>
          </p:nvPr>
        </p:nvSpPr>
        <p:spPr/>
        <p:txBody>
          <a:bodyPr/>
          <a:lstStyle/>
          <a:p>
            <a:r>
              <a:rPr lang="en-US" dirty="0"/>
              <a:t>Audio Format and Voices</a:t>
            </a:r>
          </a:p>
        </p:txBody>
      </p:sp>
      <p:sp>
        <p:nvSpPr>
          <p:cNvPr id="3" name="Content Placeholder 2">
            <a:extLst>
              <a:ext uri="{FF2B5EF4-FFF2-40B4-BE49-F238E27FC236}">
                <a16:creationId xmlns:a16="http://schemas.microsoft.com/office/drawing/2014/main" id="{9A1F583E-7CA0-4287-A41F-3603DB685D3E}"/>
              </a:ext>
            </a:extLst>
          </p:cNvPr>
          <p:cNvSpPr>
            <a:spLocks noGrp="1"/>
          </p:cNvSpPr>
          <p:nvPr>
            <p:ph sz="quarter" idx="10"/>
          </p:nvPr>
        </p:nvSpPr>
        <p:spPr>
          <a:xfrm>
            <a:off x="6050371" y="1462800"/>
            <a:ext cx="4988134" cy="2041585"/>
          </a:xfrm>
        </p:spPr>
        <p:txBody>
          <a:bodyPr/>
          <a:lstStyle/>
          <a:p>
            <a:r>
              <a:rPr lang="en-US" dirty="0"/>
              <a:t>Voices</a:t>
            </a:r>
          </a:p>
          <a:p>
            <a:pPr marL="342900" lvl="1" indent="-342900">
              <a:buFont typeface="Arial" panose="020B0604020202020204" pitchFamily="34" charset="0"/>
              <a:buChar char="•"/>
            </a:pPr>
            <a:r>
              <a:rPr lang="en-US" dirty="0"/>
              <a:t>Standard voices: Synthetic voices created from audio samples</a:t>
            </a:r>
          </a:p>
          <a:p>
            <a:pPr marL="342900" lvl="1" indent="-342900">
              <a:buFont typeface="Arial" panose="020B0604020202020204" pitchFamily="34" charset="0"/>
              <a:buChar char="•"/>
            </a:pPr>
            <a:r>
              <a:rPr lang="en-US" dirty="0"/>
              <a:t>Neural voices: Natural sounding voices created using deep neural networks</a:t>
            </a:r>
          </a:p>
        </p:txBody>
      </p:sp>
      <p:sp>
        <p:nvSpPr>
          <p:cNvPr id="5" name="TextBox 4">
            <a:extLst>
              <a:ext uri="{FF2B5EF4-FFF2-40B4-BE49-F238E27FC236}">
                <a16:creationId xmlns:a16="http://schemas.microsoft.com/office/drawing/2014/main" id="{79B5DC80-337D-4F80-A5C4-C75090084057}"/>
              </a:ext>
            </a:extLst>
          </p:cNvPr>
          <p:cNvSpPr txBox="1"/>
          <p:nvPr/>
        </p:nvSpPr>
        <p:spPr>
          <a:xfrm>
            <a:off x="418643" y="4590329"/>
            <a:ext cx="11682100" cy="877163"/>
          </a:xfrm>
          <a:prstGeom prst="rect">
            <a:avLst/>
          </a:prstGeom>
          <a:noFill/>
        </p:spPr>
        <p:txBody>
          <a:bodyPr wrap="square">
            <a:spAutoFit/>
          </a:bodyPr>
          <a:lstStyle/>
          <a:p>
            <a:r>
              <a:rPr lang="en-US" sz="1700" dirty="0">
                <a:effectLst/>
                <a:latin typeface="Consolas" panose="020B0609020204030204" pitchFamily="49" charset="0"/>
                <a:cs typeface="Courier New" panose="02070309020205020404" pitchFamily="49" charset="0"/>
              </a:rPr>
              <a:t>speechConfig</a:t>
            </a:r>
            <a:r>
              <a:rPr lang="en-US" sz="1700" i="0" dirty="0">
                <a:effectLst/>
                <a:latin typeface="Consolas" panose="020B0609020204030204" pitchFamily="49" charset="0"/>
                <a:cs typeface="Courier New" panose="02070309020205020404" pitchFamily="49" charset="0"/>
              </a:rPr>
              <a:t>.SetSpeechSynthesisOutputFormat(</a:t>
            </a:r>
            <a:r>
              <a:rPr lang="en-US" sz="1700" i="0" dirty="0">
                <a:solidFill>
                  <a:schemeClr val="accent1"/>
                </a:solidFill>
                <a:effectLst/>
                <a:latin typeface="Consolas" panose="020B0609020204030204" pitchFamily="49" charset="0"/>
                <a:cs typeface="Courier New" panose="02070309020205020404" pitchFamily="49" charset="0"/>
              </a:rPr>
              <a:t>SpeechSynthesisOutputFormat.Riff24Khz16BitMonoPcm</a:t>
            </a:r>
            <a:r>
              <a:rPr lang="en-US" sz="1700" i="0" dirty="0">
                <a:effectLst/>
                <a:latin typeface="Consolas" panose="020B0609020204030204" pitchFamily="49" charset="0"/>
                <a:cs typeface="Courier New" panose="02070309020205020404" pitchFamily="49" charset="0"/>
              </a:rPr>
              <a:t>);</a:t>
            </a:r>
            <a:endParaRPr lang="en-US" sz="1700" dirty="0">
              <a:effectLst/>
              <a:latin typeface="Consolas" panose="020B0609020204030204" pitchFamily="49" charset="0"/>
              <a:cs typeface="Courier New" panose="02070309020205020404" pitchFamily="49" charset="0"/>
            </a:endParaRPr>
          </a:p>
          <a:p>
            <a:endParaRPr lang="en-US" sz="1700" dirty="0">
              <a:effectLst/>
              <a:latin typeface="Consolas" panose="020B0609020204030204" pitchFamily="49" charset="0"/>
              <a:cs typeface="Courier New" panose="02070309020205020404" pitchFamily="49" charset="0"/>
            </a:endParaRPr>
          </a:p>
          <a:p>
            <a:r>
              <a:rPr lang="en-US" sz="1700" dirty="0">
                <a:effectLst/>
                <a:latin typeface="Consolas" panose="020B0609020204030204" pitchFamily="49" charset="0"/>
                <a:cs typeface="Courier New" panose="02070309020205020404" pitchFamily="49" charset="0"/>
              </a:rPr>
              <a:t>speechConfig.SpeechSynthesisVoiceName = </a:t>
            </a:r>
            <a:r>
              <a:rPr lang="en-US" sz="1700" dirty="0">
                <a:solidFill>
                  <a:schemeClr val="accent1"/>
                </a:solidFill>
                <a:effectLst/>
                <a:latin typeface="Consolas" panose="020B0609020204030204" pitchFamily="49" charset="0"/>
                <a:cs typeface="Courier New" panose="02070309020205020404" pitchFamily="49" charset="0"/>
              </a:rPr>
              <a:t>"en-GB-George"</a:t>
            </a:r>
            <a:r>
              <a:rPr lang="en-US" sz="1700" dirty="0">
                <a:effectLst/>
                <a:latin typeface="Consolas" panose="020B0609020204030204" pitchFamily="49" charset="0"/>
                <a:cs typeface="Courier New" panose="02070309020205020404" pitchFamily="49" charset="0"/>
              </a:rPr>
              <a:t>;</a:t>
            </a:r>
          </a:p>
        </p:txBody>
      </p:sp>
      <p:sp>
        <p:nvSpPr>
          <p:cNvPr id="6" name="Content Placeholder 2">
            <a:extLst>
              <a:ext uri="{FF2B5EF4-FFF2-40B4-BE49-F238E27FC236}">
                <a16:creationId xmlns:a16="http://schemas.microsoft.com/office/drawing/2014/main" id="{F6C6C955-9F83-4FB9-8EA2-0D29098434AC}"/>
              </a:ext>
            </a:extLst>
          </p:cNvPr>
          <p:cNvSpPr txBox="1">
            <a:spLocks/>
          </p:cNvSpPr>
          <p:nvPr/>
        </p:nvSpPr>
        <p:spPr>
          <a:xfrm>
            <a:off x="668005" y="1462800"/>
            <a:ext cx="5473624" cy="2298065"/>
          </a:xfrm>
          <a:prstGeom prst="rect">
            <a:avLst/>
          </a:prstGeom>
        </p:spPr>
        <p:txBody>
          <a:bodyPr vert="horz" wrap="square" lIns="0" tIns="91440" rIns="146304" bIns="91440" rtlCol="0">
            <a:spAutoFit/>
          </a:bodyPr>
          <a:lstStyle>
            <a:lvl1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2400"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Audio Format</a:t>
            </a:r>
          </a:p>
          <a:p>
            <a:pPr lvl="1"/>
            <a:r>
              <a:rPr lang="en-US" dirty="0"/>
              <a:t>Select an audio format to specify:</a:t>
            </a:r>
          </a:p>
          <a:p>
            <a:pPr marL="342900" lvl="1" indent="-342900">
              <a:buFont typeface="Arial" panose="020B0604020202020204" pitchFamily="34" charset="0"/>
              <a:buChar char="•"/>
            </a:pPr>
            <a:r>
              <a:rPr lang="en-US" dirty="0"/>
              <a:t>Audio file type</a:t>
            </a:r>
          </a:p>
          <a:p>
            <a:pPr marL="342900" lvl="1" indent="-342900">
              <a:buFont typeface="Arial" panose="020B0604020202020204" pitchFamily="34" charset="0"/>
              <a:buChar char="•"/>
            </a:pPr>
            <a:r>
              <a:rPr lang="en-US" dirty="0"/>
              <a:t>Sample-rate</a:t>
            </a:r>
          </a:p>
          <a:p>
            <a:pPr marL="342900" lvl="1" indent="-342900">
              <a:buFont typeface="Arial" panose="020B0604020202020204" pitchFamily="34" charset="0"/>
              <a:buChar char="•"/>
            </a:pPr>
            <a:r>
              <a:rPr lang="en-US" dirty="0"/>
              <a:t>Bit-depth</a:t>
            </a:r>
          </a:p>
        </p:txBody>
      </p:sp>
      <p:pic>
        <p:nvPicPr>
          <p:cNvPr id="4" name="Graphic 3" descr="Voice with solid fill">
            <a:extLst>
              <a:ext uri="{FF2B5EF4-FFF2-40B4-BE49-F238E27FC236}">
                <a16:creationId xmlns:a16="http://schemas.microsoft.com/office/drawing/2014/main" id="{88F69998-7380-4B99-927F-7FB47AADC5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04853" y="1462800"/>
            <a:ext cx="772489" cy="772489"/>
          </a:xfrm>
          <a:prstGeom prst="rect">
            <a:avLst/>
          </a:prstGeom>
        </p:spPr>
      </p:pic>
      <p:grpSp>
        <p:nvGrpSpPr>
          <p:cNvPr id="14" name="Group 13">
            <a:extLst>
              <a:ext uri="{FF2B5EF4-FFF2-40B4-BE49-F238E27FC236}">
                <a16:creationId xmlns:a16="http://schemas.microsoft.com/office/drawing/2014/main" id="{9C5CEF05-F7AE-475C-A5F8-D06B65E040A7}"/>
              </a:ext>
            </a:extLst>
          </p:cNvPr>
          <p:cNvGrpSpPr/>
          <p:nvPr/>
        </p:nvGrpSpPr>
        <p:grpSpPr>
          <a:xfrm>
            <a:off x="10645251" y="1462800"/>
            <a:ext cx="755788" cy="732855"/>
            <a:chOff x="2161141" y="4209171"/>
            <a:chExt cx="444488" cy="431001"/>
          </a:xfrm>
        </p:grpSpPr>
        <p:pic>
          <p:nvPicPr>
            <p:cNvPr id="7" name="Graphic 6" descr="Speech with solid fill">
              <a:extLst>
                <a:ext uri="{FF2B5EF4-FFF2-40B4-BE49-F238E27FC236}">
                  <a16:creationId xmlns:a16="http://schemas.microsoft.com/office/drawing/2014/main" id="{621A0485-BA45-4BF1-A7A8-AF794C1C439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161141" y="4209171"/>
              <a:ext cx="295569" cy="295569"/>
            </a:xfrm>
            <a:prstGeom prst="rect">
              <a:avLst/>
            </a:prstGeom>
          </p:spPr>
        </p:pic>
        <p:pic>
          <p:nvPicPr>
            <p:cNvPr id="13" name="Graphic 12" descr="User with solid fill">
              <a:extLst>
                <a:ext uri="{FF2B5EF4-FFF2-40B4-BE49-F238E27FC236}">
                  <a16:creationId xmlns:a16="http://schemas.microsoft.com/office/drawing/2014/main" id="{D3E30A3A-CE57-4930-A368-946226B80103}"/>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310060" y="4344603"/>
              <a:ext cx="295569" cy="295569"/>
            </a:xfrm>
            <a:prstGeom prst="rect">
              <a:avLst/>
            </a:prstGeom>
          </p:spPr>
        </p:pic>
      </p:grpSp>
    </p:spTree>
    <p:extLst>
      <p:ext uri="{BB962C8B-B14F-4D97-AF65-F5344CB8AC3E}">
        <p14:creationId xmlns:p14="http://schemas.microsoft.com/office/powerpoint/2010/main" val="3352398679"/>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2A5EEA9E-C1DB-4970-813B-B493524C42BE}"/>
              </a:ext>
            </a:extLst>
          </p:cNvPr>
          <p:cNvSpPr/>
          <p:nvPr/>
        </p:nvSpPr>
        <p:spPr>
          <a:xfrm>
            <a:off x="211040" y="1080065"/>
            <a:ext cx="11763767" cy="1948675"/>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742933" lvl="1" indent="-285750">
              <a:buFont typeface="Arial" panose="020B0604020202020204" pitchFamily="34" charset="0"/>
              <a:buChar char="•"/>
            </a:pPr>
            <a:endParaRPr lang="en-US" sz="2400" dirty="0">
              <a:solidFill>
                <a:srgbClr val="1A1A1A"/>
              </a:solidFill>
            </a:endParaRPr>
          </a:p>
        </p:txBody>
      </p:sp>
      <p:sp>
        <p:nvSpPr>
          <p:cNvPr id="2" name="Title 1">
            <a:extLst>
              <a:ext uri="{FF2B5EF4-FFF2-40B4-BE49-F238E27FC236}">
                <a16:creationId xmlns:a16="http://schemas.microsoft.com/office/drawing/2014/main" id="{8665D145-5F39-4D6C-8E3C-EBE381ADE63C}"/>
              </a:ext>
            </a:extLst>
          </p:cNvPr>
          <p:cNvSpPr>
            <a:spLocks noGrp="1"/>
          </p:cNvSpPr>
          <p:nvPr>
            <p:ph type="title"/>
          </p:nvPr>
        </p:nvSpPr>
        <p:spPr/>
        <p:txBody>
          <a:bodyPr/>
          <a:lstStyle/>
          <a:p>
            <a:r>
              <a:rPr lang="en-US" dirty="0"/>
              <a:t>Speech Synthesis Markup Language (SSML)</a:t>
            </a:r>
          </a:p>
        </p:txBody>
      </p:sp>
      <p:sp>
        <p:nvSpPr>
          <p:cNvPr id="3" name="Content Placeholder 2">
            <a:extLst>
              <a:ext uri="{FF2B5EF4-FFF2-40B4-BE49-F238E27FC236}">
                <a16:creationId xmlns:a16="http://schemas.microsoft.com/office/drawing/2014/main" id="{851EB946-15E6-4125-ABFE-8446266208DA}"/>
              </a:ext>
            </a:extLst>
          </p:cNvPr>
          <p:cNvSpPr>
            <a:spLocks noGrp="1"/>
          </p:cNvSpPr>
          <p:nvPr>
            <p:ph sz="quarter" idx="10"/>
          </p:nvPr>
        </p:nvSpPr>
        <p:spPr>
          <a:xfrm>
            <a:off x="418643" y="1107973"/>
            <a:ext cx="11340811" cy="1862048"/>
          </a:xfrm>
        </p:spPr>
        <p:txBody>
          <a:bodyPr/>
          <a:lstStyle/>
          <a:p>
            <a:r>
              <a:rPr lang="en-US" dirty="0"/>
              <a:t>XML-based language with customization options:</a:t>
            </a:r>
          </a:p>
          <a:p>
            <a:pPr marL="684213" lvl="1" indent="-342900">
              <a:buFont typeface="Arial" panose="020B0604020202020204" pitchFamily="34" charset="0"/>
              <a:buChar char="•"/>
            </a:pPr>
            <a:r>
              <a:rPr lang="en-US" dirty="0"/>
              <a:t>Speaking styles (Neural voices only)</a:t>
            </a:r>
          </a:p>
          <a:p>
            <a:pPr marL="684213" lvl="1" indent="-342900">
              <a:buFont typeface="Arial" panose="020B0604020202020204" pitchFamily="34" charset="0"/>
              <a:buChar char="•"/>
            </a:pPr>
            <a:r>
              <a:rPr lang="en-US" dirty="0"/>
              <a:t>Pauses and silence</a:t>
            </a:r>
          </a:p>
          <a:p>
            <a:pPr marL="684213" lvl="1" indent="-342900">
              <a:buFont typeface="Arial" panose="020B0604020202020204" pitchFamily="34" charset="0"/>
              <a:buChar char="•"/>
            </a:pPr>
            <a:r>
              <a:rPr lang="en-US" dirty="0"/>
              <a:t>Phonemes (phonetic pronunciations)</a:t>
            </a:r>
          </a:p>
        </p:txBody>
      </p:sp>
      <p:sp>
        <p:nvSpPr>
          <p:cNvPr id="5" name="TextBox 4">
            <a:extLst>
              <a:ext uri="{FF2B5EF4-FFF2-40B4-BE49-F238E27FC236}">
                <a16:creationId xmlns:a16="http://schemas.microsoft.com/office/drawing/2014/main" id="{2986FC11-932B-4170-B682-7DA4B4A91B3C}"/>
              </a:ext>
            </a:extLst>
          </p:cNvPr>
          <p:cNvSpPr txBox="1"/>
          <p:nvPr/>
        </p:nvSpPr>
        <p:spPr>
          <a:xfrm>
            <a:off x="1207677" y="3643127"/>
            <a:ext cx="9776645" cy="3046988"/>
          </a:xfrm>
          <a:prstGeom prst="rect">
            <a:avLst/>
          </a:prstGeom>
          <a:noFill/>
        </p:spPr>
        <p:txBody>
          <a:bodyPr wrap="square">
            <a:spAutoFit/>
          </a:bodyPr>
          <a:lstStyle/>
          <a:p>
            <a:r>
              <a:rPr lang="en-US" sz="1600" b="0" dirty="0">
                <a:solidFill>
                  <a:schemeClr val="accent1"/>
                </a:solidFill>
                <a:effectLst/>
                <a:latin typeface="Consolas" panose="020B0609020204030204" pitchFamily="49" charset="0"/>
              </a:rPr>
              <a:t>&lt;speak version="1.0" xmlns="http://www.w3.org/2001/10/synthesis" </a:t>
            </a:r>
          </a:p>
          <a:p>
            <a:r>
              <a:rPr lang="en-US" sz="1600" b="0" dirty="0">
                <a:solidFill>
                  <a:schemeClr val="accent1"/>
                </a:solidFill>
                <a:effectLst/>
                <a:latin typeface="Consolas" panose="020B0609020204030204" pitchFamily="49" charset="0"/>
              </a:rPr>
              <a:t>                     xmlns:mstts="https://www.w3.org/2001/mstts" xml:lang="en-US"&gt; </a:t>
            </a:r>
          </a:p>
          <a:p>
            <a:r>
              <a:rPr lang="en-US" sz="1600" b="0" dirty="0">
                <a:solidFill>
                  <a:schemeClr val="accent1"/>
                </a:solidFill>
                <a:effectLst/>
                <a:latin typeface="Consolas" panose="020B0609020204030204" pitchFamily="49" charset="0"/>
              </a:rPr>
              <a:t>    &lt;voice name="en-US-AriaNeural"&gt; </a:t>
            </a:r>
          </a:p>
          <a:p>
            <a:r>
              <a:rPr lang="en-US" sz="1600" b="0" dirty="0">
                <a:solidFill>
                  <a:schemeClr val="accent1"/>
                </a:solidFill>
                <a:effectLst/>
                <a:latin typeface="Consolas" panose="020B0609020204030204" pitchFamily="49" charset="0"/>
              </a:rPr>
              <a:t>        &lt;mstts:express-as style="cheerful"&gt; </a:t>
            </a:r>
          </a:p>
          <a:p>
            <a:r>
              <a:rPr lang="en-US" sz="1600" b="0" dirty="0">
                <a:solidFill>
                  <a:schemeClr val="accent1"/>
                </a:solidFill>
                <a:effectLst/>
                <a:latin typeface="Consolas" panose="020B0609020204030204" pitchFamily="49" charset="0"/>
              </a:rPr>
              <a:t>          I say tomato </a:t>
            </a:r>
          </a:p>
          <a:p>
            <a:r>
              <a:rPr lang="en-US" sz="1600" b="0" dirty="0">
                <a:solidFill>
                  <a:schemeClr val="accent1"/>
                </a:solidFill>
                <a:effectLst/>
                <a:latin typeface="Consolas" panose="020B0609020204030204" pitchFamily="49" charset="0"/>
              </a:rPr>
              <a:t>        &lt;/mstts:express-as&gt; </a:t>
            </a:r>
          </a:p>
          <a:p>
            <a:r>
              <a:rPr lang="en-US" sz="1600" b="0" dirty="0">
                <a:solidFill>
                  <a:schemeClr val="accent1"/>
                </a:solidFill>
                <a:effectLst/>
                <a:latin typeface="Consolas" panose="020B0609020204030204" pitchFamily="49" charset="0"/>
              </a:rPr>
              <a:t>    &lt;/voice&gt; </a:t>
            </a:r>
          </a:p>
          <a:p>
            <a:r>
              <a:rPr lang="en-US" sz="1600" b="0" dirty="0">
                <a:solidFill>
                  <a:schemeClr val="accent1"/>
                </a:solidFill>
                <a:effectLst/>
                <a:latin typeface="Consolas" panose="020B0609020204030204" pitchFamily="49" charset="0"/>
              </a:rPr>
              <a:t>    &lt;voice name="en-US-GuyNeural"&gt; </a:t>
            </a:r>
          </a:p>
          <a:p>
            <a:r>
              <a:rPr lang="en-US" sz="1600" b="0" dirty="0">
                <a:solidFill>
                  <a:schemeClr val="accent1"/>
                </a:solidFill>
                <a:effectLst/>
                <a:latin typeface="Consolas" panose="020B0609020204030204" pitchFamily="49" charset="0"/>
              </a:rPr>
              <a:t>        I say &lt;phoneme alphabet="sapi" ph="t ao m ae t ow"&gt; tomato &lt;/phoneme&gt;. </a:t>
            </a:r>
          </a:p>
          <a:p>
            <a:r>
              <a:rPr lang="en-US" sz="1600" b="0" dirty="0">
                <a:solidFill>
                  <a:schemeClr val="accent1"/>
                </a:solidFill>
                <a:effectLst/>
                <a:latin typeface="Consolas" panose="020B0609020204030204" pitchFamily="49" charset="0"/>
              </a:rPr>
              <a:t>        &lt;break strength="weak"/&gt;Lets call the whole thing off! </a:t>
            </a:r>
          </a:p>
          <a:p>
            <a:r>
              <a:rPr lang="en-US" sz="1600" b="0" dirty="0">
                <a:solidFill>
                  <a:schemeClr val="accent1"/>
                </a:solidFill>
                <a:effectLst/>
                <a:latin typeface="Consolas" panose="020B0609020204030204" pitchFamily="49" charset="0"/>
              </a:rPr>
              <a:t>    &lt;/voice&gt; </a:t>
            </a:r>
          </a:p>
          <a:p>
            <a:r>
              <a:rPr lang="en-US" sz="1600" b="0" dirty="0">
                <a:solidFill>
                  <a:schemeClr val="accent1"/>
                </a:solidFill>
                <a:effectLst/>
                <a:latin typeface="Consolas" panose="020B0609020204030204" pitchFamily="49" charset="0"/>
              </a:rPr>
              <a:t>&lt;/speak&gt;</a:t>
            </a:r>
          </a:p>
        </p:txBody>
      </p:sp>
      <p:sp>
        <p:nvSpPr>
          <p:cNvPr id="7" name="Speech Bubble: Rectangle 6">
            <a:extLst>
              <a:ext uri="{FF2B5EF4-FFF2-40B4-BE49-F238E27FC236}">
                <a16:creationId xmlns:a16="http://schemas.microsoft.com/office/drawing/2014/main" id="{E9190744-33E8-410F-95DE-A7D875D9DDCE}"/>
              </a:ext>
            </a:extLst>
          </p:cNvPr>
          <p:cNvSpPr/>
          <p:nvPr/>
        </p:nvSpPr>
        <p:spPr bwMode="auto">
          <a:xfrm>
            <a:off x="345524" y="4158963"/>
            <a:ext cx="1084135" cy="1001288"/>
          </a:xfrm>
          <a:prstGeom prst="wedgeRectCallout">
            <a:avLst>
              <a:gd name="adj1" fmla="val 75963"/>
              <a:gd name="adj2" fmla="val 80661"/>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Multiple voices in a single synthesis</a:t>
            </a:r>
            <a:endParaRPr lang="en-US" sz="1100" dirty="0">
              <a:solidFill>
                <a:schemeClr val="tx1"/>
              </a:solidFill>
              <a:ea typeface="Segoe UI" pitchFamily="34" charset="0"/>
              <a:cs typeface="Segoe UI" pitchFamily="34" charset="0"/>
            </a:endParaRPr>
          </a:p>
        </p:txBody>
      </p:sp>
      <p:sp>
        <p:nvSpPr>
          <p:cNvPr id="8" name="Speech Bubble: Rectangle 7">
            <a:extLst>
              <a:ext uri="{FF2B5EF4-FFF2-40B4-BE49-F238E27FC236}">
                <a16:creationId xmlns:a16="http://schemas.microsoft.com/office/drawing/2014/main" id="{50E6A0CE-256E-4550-85AA-CC4E0E22B739}"/>
              </a:ext>
            </a:extLst>
          </p:cNvPr>
          <p:cNvSpPr/>
          <p:nvPr/>
        </p:nvSpPr>
        <p:spPr bwMode="auto">
          <a:xfrm>
            <a:off x="7736468" y="4241077"/>
            <a:ext cx="1681875" cy="418530"/>
          </a:xfrm>
          <a:prstGeom prst="wedgeRectCallout">
            <a:avLst>
              <a:gd name="adj1" fmla="val -146810"/>
              <a:gd name="adj2" fmla="val 19934"/>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Speaking style</a:t>
            </a:r>
            <a:endParaRPr lang="en-US" sz="1100" dirty="0">
              <a:solidFill>
                <a:schemeClr val="tx1"/>
              </a:solidFill>
              <a:ea typeface="Segoe UI" pitchFamily="34" charset="0"/>
              <a:cs typeface="Segoe UI" pitchFamily="34" charset="0"/>
            </a:endParaRPr>
          </a:p>
        </p:txBody>
      </p:sp>
      <p:sp>
        <p:nvSpPr>
          <p:cNvPr id="9" name="Speech Bubble: Rectangle 8">
            <a:extLst>
              <a:ext uri="{FF2B5EF4-FFF2-40B4-BE49-F238E27FC236}">
                <a16:creationId xmlns:a16="http://schemas.microsoft.com/office/drawing/2014/main" id="{63E1770E-27EF-4B75-92D2-D77C4C9A369E}"/>
              </a:ext>
            </a:extLst>
          </p:cNvPr>
          <p:cNvSpPr/>
          <p:nvPr/>
        </p:nvSpPr>
        <p:spPr bwMode="auto">
          <a:xfrm>
            <a:off x="7645738" y="4878625"/>
            <a:ext cx="1681875" cy="599153"/>
          </a:xfrm>
          <a:prstGeom prst="wedgeRectCallout">
            <a:avLst>
              <a:gd name="adj1" fmla="val -96349"/>
              <a:gd name="adj2" fmla="val 86550"/>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Phonetic pronunciation</a:t>
            </a:r>
            <a:endParaRPr lang="en-US" sz="1100" dirty="0">
              <a:solidFill>
                <a:schemeClr val="tx1"/>
              </a:solidFill>
              <a:ea typeface="Segoe UI" pitchFamily="34" charset="0"/>
              <a:cs typeface="Segoe UI" pitchFamily="34" charset="0"/>
            </a:endParaRPr>
          </a:p>
        </p:txBody>
      </p:sp>
      <p:sp>
        <p:nvSpPr>
          <p:cNvPr id="10" name="Speech Bubble: Rectangle 9">
            <a:extLst>
              <a:ext uri="{FF2B5EF4-FFF2-40B4-BE49-F238E27FC236}">
                <a16:creationId xmlns:a16="http://schemas.microsoft.com/office/drawing/2014/main" id="{0FF97BCE-7E15-416C-8C18-0E624660127A}"/>
              </a:ext>
            </a:extLst>
          </p:cNvPr>
          <p:cNvSpPr/>
          <p:nvPr/>
        </p:nvSpPr>
        <p:spPr bwMode="auto">
          <a:xfrm>
            <a:off x="3273208" y="6221622"/>
            <a:ext cx="1042018" cy="468493"/>
          </a:xfrm>
          <a:prstGeom prst="wedgeRectCallout">
            <a:avLst>
              <a:gd name="adj1" fmla="val -82161"/>
              <a:gd name="adj2" fmla="val -68892"/>
            </a:avLst>
          </a:prstGeom>
          <a:ln w="28575">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Pause</a:t>
            </a:r>
            <a:endParaRPr lang="en-US" sz="1100" dirty="0">
              <a:solidFill>
                <a:schemeClr val="tx1"/>
              </a:solidFill>
              <a:ea typeface="Segoe UI" pitchFamily="34" charset="0"/>
              <a:cs typeface="Segoe UI" pitchFamily="34" charset="0"/>
            </a:endParaRPr>
          </a:p>
        </p:txBody>
      </p:sp>
      <p:sp>
        <p:nvSpPr>
          <p:cNvPr id="11" name="TextBox 10">
            <a:extLst>
              <a:ext uri="{FF2B5EF4-FFF2-40B4-BE49-F238E27FC236}">
                <a16:creationId xmlns:a16="http://schemas.microsoft.com/office/drawing/2014/main" id="{EBE8086E-9559-492D-BE44-6B003E583FB7}"/>
              </a:ext>
            </a:extLst>
          </p:cNvPr>
          <p:cNvSpPr txBox="1"/>
          <p:nvPr/>
        </p:nvSpPr>
        <p:spPr>
          <a:xfrm>
            <a:off x="4004823" y="3045118"/>
            <a:ext cx="4168449" cy="544765"/>
          </a:xfrm>
          <a:prstGeom prst="rect">
            <a:avLst/>
          </a:prstGeom>
          <a:noFill/>
        </p:spPr>
        <p:txBody>
          <a:bodyPr wrap="non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latin typeface="Consolas" panose="020B0609020204030204" pitchFamily="49" charset="0"/>
                <a:cs typeface="Courier New" panose="02070309020205020404" pitchFamily="49" charset="0"/>
              </a:rPr>
              <a:t>SpeakSsmlAsync( </a:t>
            </a:r>
            <a:r>
              <a:rPr lang="en-US" sz="1800" i="1" dirty="0">
                <a:solidFill>
                  <a:schemeClr val="accent1"/>
                </a:solidFill>
                <a:latin typeface="Consolas" panose="020B0609020204030204" pitchFamily="49" charset="0"/>
                <a:cs typeface="Courier New" panose="02070309020205020404" pitchFamily="49" charset="0"/>
              </a:rPr>
              <a:t>ssml-string</a:t>
            </a:r>
            <a:r>
              <a:rPr lang="en-US" sz="1800" dirty="0">
                <a:gradFill>
                  <a:gsLst>
                    <a:gs pos="2917">
                      <a:schemeClr val="tx1"/>
                    </a:gs>
                    <a:gs pos="30000">
                      <a:schemeClr val="tx1"/>
                    </a:gs>
                  </a:gsLst>
                  <a:lin ang="5400000" scaled="0"/>
                </a:gradFill>
                <a:latin typeface="Consolas" panose="020B0609020204030204" pitchFamily="49" charset="0"/>
                <a:cs typeface="Courier New" panose="02070309020205020404" pitchFamily="49" charset="0"/>
              </a:rPr>
              <a:t> );</a:t>
            </a:r>
          </a:p>
        </p:txBody>
      </p:sp>
      <p:sp>
        <p:nvSpPr>
          <p:cNvPr id="12" name="Left Brace 11">
            <a:extLst>
              <a:ext uri="{FF2B5EF4-FFF2-40B4-BE49-F238E27FC236}">
                <a16:creationId xmlns:a16="http://schemas.microsoft.com/office/drawing/2014/main" id="{FA702BEF-DE08-487D-9337-62D03A2DBDC2}"/>
              </a:ext>
            </a:extLst>
          </p:cNvPr>
          <p:cNvSpPr/>
          <p:nvPr/>
        </p:nvSpPr>
        <p:spPr>
          <a:xfrm rot="5400000">
            <a:off x="5734669" y="-969661"/>
            <a:ext cx="270185" cy="9067507"/>
          </a:xfrm>
          <a:prstGeom prst="leftBrace">
            <a:avLst>
              <a:gd name="adj1" fmla="val 8333"/>
              <a:gd name="adj2" fmla="val 38889"/>
            </a:avLst>
          </a:prstGeom>
          <a:ln w="28575">
            <a:solidFill>
              <a:schemeClr val="accent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6" name="TextBox 15">
            <a:extLst>
              <a:ext uri="{FF2B5EF4-FFF2-40B4-BE49-F238E27FC236}">
                <a16:creationId xmlns:a16="http://schemas.microsoft.com/office/drawing/2014/main" id="{4FB36840-B7BF-4C7F-BA65-C93CD1041926}"/>
              </a:ext>
            </a:extLst>
          </p:cNvPr>
          <p:cNvSpPr txBox="1"/>
          <p:nvPr/>
        </p:nvSpPr>
        <p:spPr>
          <a:xfrm>
            <a:off x="5222210" y="1651526"/>
            <a:ext cx="6403536" cy="1272143"/>
          </a:xfrm>
          <a:prstGeom prst="rect">
            <a:avLst/>
          </a:prstGeom>
          <a:noFill/>
        </p:spPr>
        <p:txBody>
          <a:bodyPr wrap="square">
            <a:spAutoFit/>
          </a:bodyPr>
          <a:lstStyle/>
          <a:p>
            <a:pPr marL="684213" marR="0" lvl="1" indent="-3429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0000"/>
                </a:solidFill>
                <a:effectLst/>
                <a:uLnTx/>
                <a:uFillTx/>
                <a:latin typeface="Segoe UI"/>
                <a:ea typeface="+mn-ea"/>
                <a:cs typeface="+mn-cs"/>
              </a:rPr>
              <a:t>Prosody (speaking pitch, range, rate, etc.)</a:t>
            </a:r>
          </a:p>
          <a:p>
            <a:pPr marL="684213" marR="0" lvl="1" indent="-3429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0000"/>
                </a:solidFill>
                <a:effectLst/>
                <a:uLnTx/>
                <a:uFillTx/>
                <a:latin typeface="Segoe UI"/>
                <a:ea typeface="+mn-ea"/>
                <a:cs typeface="+mn-cs"/>
              </a:rPr>
              <a:t>"say-as" (number, date, time, address, etc.)</a:t>
            </a:r>
          </a:p>
          <a:p>
            <a:pPr marL="684213" marR="0" lvl="1" indent="-3429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0000"/>
                </a:solidFill>
                <a:effectLst/>
                <a:uLnTx/>
                <a:uFillTx/>
                <a:latin typeface="Segoe UI"/>
                <a:ea typeface="+mn-ea"/>
                <a:cs typeface="+mn-cs"/>
              </a:rPr>
              <a:t>Insert recorded speech or background audio</a:t>
            </a:r>
          </a:p>
        </p:txBody>
      </p:sp>
    </p:spTree>
    <p:extLst>
      <p:ext uri="{BB962C8B-B14F-4D97-AF65-F5344CB8AC3E}">
        <p14:creationId xmlns:p14="http://schemas.microsoft.com/office/powerpoint/2010/main" val="797841477"/>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 Recognize and Synthesize Speech</a:t>
            </a:r>
          </a:p>
        </p:txBody>
      </p:sp>
      <p:sp>
        <p:nvSpPr>
          <p:cNvPr id="4" name="Text Placeholder 3">
            <a:extLst>
              <a:ext uri="{FF2B5EF4-FFF2-40B4-BE49-F238E27FC236}">
                <a16:creationId xmlns:a16="http://schemas.microsoft.com/office/drawing/2014/main" id="{6B1EE08B-F317-4561-A2AC-FFCCBDB1B14B}"/>
              </a:ext>
            </a:extLst>
          </p:cNvPr>
          <p:cNvSpPr>
            <a:spLocks noGrp="1"/>
          </p:cNvSpPr>
          <p:nvPr>
            <p:ph type="body" sz="quarter" idx="16"/>
          </p:nvPr>
        </p:nvSpPr>
        <p:spPr>
          <a:xfrm>
            <a:off x="466167" y="2063947"/>
            <a:ext cx="5435768" cy="2006600"/>
          </a:xfrm>
        </p:spPr>
        <p:txBody>
          <a:bodyPr/>
          <a:lstStyle/>
          <a:p>
            <a:r>
              <a:rPr lang="en-US" dirty="0"/>
              <a:t>Recognize Speech</a:t>
            </a:r>
          </a:p>
        </p:txBody>
      </p:sp>
      <p:sp>
        <p:nvSpPr>
          <p:cNvPr id="5" name="Text Placeholder 4">
            <a:extLst>
              <a:ext uri="{FF2B5EF4-FFF2-40B4-BE49-F238E27FC236}">
                <a16:creationId xmlns:a16="http://schemas.microsoft.com/office/drawing/2014/main" id="{F98B940D-B23B-42E1-AE2A-1F002A979A85}"/>
              </a:ext>
            </a:extLst>
          </p:cNvPr>
          <p:cNvSpPr>
            <a:spLocks noGrp="1"/>
          </p:cNvSpPr>
          <p:nvPr>
            <p:ph type="body" sz="quarter" idx="17"/>
          </p:nvPr>
        </p:nvSpPr>
        <p:spPr>
          <a:xfrm>
            <a:off x="6371667" y="2063947"/>
            <a:ext cx="5435768" cy="2006600"/>
          </a:xfrm>
        </p:spPr>
        <p:txBody>
          <a:bodyPr/>
          <a:lstStyle/>
          <a:p>
            <a:r>
              <a:rPr lang="en-US" dirty="0"/>
              <a:t>Synthesize Speech</a:t>
            </a:r>
          </a:p>
        </p:txBody>
      </p:sp>
      <p:grpSp>
        <p:nvGrpSpPr>
          <p:cNvPr id="16" name="Group 15" descr="Icon of three dots and outward pointing chevrons on left and right">
            <a:extLst>
              <a:ext uri="{FF2B5EF4-FFF2-40B4-BE49-F238E27FC236}">
                <a16:creationId xmlns:a16="http://schemas.microsoft.com/office/drawing/2014/main" id="{D42D2A7A-9AF8-47D0-9C63-FBA06B3ED551}"/>
              </a:ext>
            </a:extLst>
          </p:cNvPr>
          <p:cNvGrpSpPr/>
          <p:nvPr/>
        </p:nvGrpSpPr>
        <p:grpSpPr>
          <a:xfrm>
            <a:off x="5199803" y="3368315"/>
            <a:ext cx="702132" cy="702232"/>
            <a:chOff x="3088645" y="5729498"/>
            <a:chExt cx="648328" cy="648420"/>
          </a:xfrm>
        </p:grpSpPr>
        <p:grpSp>
          <p:nvGrpSpPr>
            <p:cNvPr id="18" name="Group 17">
              <a:extLst>
                <a:ext uri="{FF2B5EF4-FFF2-40B4-BE49-F238E27FC236}">
                  <a16:creationId xmlns:a16="http://schemas.microsoft.com/office/drawing/2014/main" id="{1DCF9D1F-F0C6-445F-9D2F-A5AAA7B8F3A5}"/>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0" name="Freeform 5">
                <a:extLst>
                  <a:ext uri="{FF2B5EF4-FFF2-40B4-BE49-F238E27FC236}">
                    <a16:creationId xmlns:a16="http://schemas.microsoft.com/office/drawing/2014/main" id="{FD95E47F-F18F-4A3E-BB91-10EF29A50559}"/>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dirty="0"/>
              </a:p>
            </p:txBody>
          </p:sp>
          <p:sp>
            <p:nvSpPr>
              <p:cNvPr id="21" name="Freeform 6">
                <a:extLst>
                  <a:ext uri="{FF2B5EF4-FFF2-40B4-BE49-F238E27FC236}">
                    <a16:creationId xmlns:a16="http://schemas.microsoft.com/office/drawing/2014/main" id="{51E5DE08-F2CF-4FD4-BC75-EAF44F8FA54E}"/>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dirty="0"/>
              </a:p>
            </p:txBody>
          </p:sp>
        </p:grpSp>
        <p:pic>
          <p:nvPicPr>
            <p:cNvPr id="19" name="Picture 18" descr="Icon of three dots and outward pointing chevrons on left and right">
              <a:extLst>
                <a:ext uri="{FF2B5EF4-FFF2-40B4-BE49-F238E27FC236}">
                  <a16:creationId xmlns:a16="http://schemas.microsoft.com/office/drawing/2014/main" id="{B01AD6D0-BEA3-4E6B-BBC7-0DEE63DD7F78}"/>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22" name="Group 21" descr="Icon of three dots and outward pointing chevrons on left and right">
            <a:extLst>
              <a:ext uri="{FF2B5EF4-FFF2-40B4-BE49-F238E27FC236}">
                <a16:creationId xmlns:a16="http://schemas.microsoft.com/office/drawing/2014/main" id="{5C2149C9-4EC3-4D26-B371-B5C5DBBB707D}"/>
              </a:ext>
            </a:extLst>
          </p:cNvPr>
          <p:cNvGrpSpPr/>
          <p:nvPr/>
        </p:nvGrpSpPr>
        <p:grpSpPr>
          <a:xfrm>
            <a:off x="11105303" y="3368315"/>
            <a:ext cx="702132" cy="702232"/>
            <a:chOff x="3088645" y="5729498"/>
            <a:chExt cx="648328" cy="648420"/>
          </a:xfrm>
        </p:grpSpPr>
        <p:grpSp>
          <p:nvGrpSpPr>
            <p:cNvPr id="23" name="Group 22">
              <a:extLst>
                <a:ext uri="{FF2B5EF4-FFF2-40B4-BE49-F238E27FC236}">
                  <a16:creationId xmlns:a16="http://schemas.microsoft.com/office/drawing/2014/main" id="{C35745F1-9387-4667-BAAA-DECF14A86BDB}"/>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5" name="Freeform 5">
                <a:extLst>
                  <a:ext uri="{FF2B5EF4-FFF2-40B4-BE49-F238E27FC236}">
                    <a16:creationId xmlns:a16="http://schemas.microsoft.com/office/drawing/2014/main" id="{7E831AF9-BD46-4D80-BD5F-6AB3C924421D}"/>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dirty="0"/>
              </a:p>
            </p:txBody>
          </p:sp>
          <p:sp>
            <p:nvSpPr>
              <p:cNvPr id="26" name="Freeform 6">
                <a:extLst>
                  <a:ext uri="{FF2B5EF4-FFF2-40B4-BE49-F238E27FC236}">
                    <a16:creationId xmlns:a16="http://schemas.microsoft.com/office/drawing/2014/main" id="{89495B3D-98DB-4ABB-83AC-245C0786FA8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dirty="0"/>
              </a:p>
            </p:txBody>
          </p:sp>
        </p:grpSp>
        <p:pic>
          <p:nvPicPr>
            <p:cNvPr id="24" name="Picture 23" descr="Icon of three dots and outward pointing chevrons on left and right">
              <a:extLst>
                <a:ext uri="{FF2B5EF4-FFF2-40B4-BE49-F238E27FC236}">
                  <a16:creationId xmlns:a16="http://schemas.microsoft.com/office/drawing/2014/main" id="{5FD10D5B-74D8-4179-A1B2-D0E020C9B62F}"/>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3136027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Microsoft Power Platform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38D393254D930438EAEFA57144E97A1" ma:contentTypeVersion="15" ma:contentTypeDescription="Create a new document." ma:contentTypeScope="" ma:versionID="2511bd936b5772669f621f5832bc6f3c">
  <xsd:schema xmlns:xsd="http://www.w3.org/2001/XMLSchema" xmlns:xs="http://www.w3.org/2001/XMLSchema" xmlns:p="http://schemas.microsoft.com/office/2006/metadata/properties" xmlns:ns1="http://schemas.microsoft.com/sharepoint/v3" xmlns:ns2="ed971524-76e7-40a8-a01a-f99956bd178c" xmlns:ns3="b0e4521d-181b-4aee-b4a8-952b2bc14729" targetNamespace="http://schemas.microsoft.com/office/2006/metadata/properties" ma:root="true" ma:fieldsID="5aaaef2a690a39e7556b975d4f68c362" ns1:_="" ns2:_="" ns3:_="">
    <xsd:import namespace="http://schemas.microsoft.com/sharepoint/v3"/>
    <xsd:import namespace="ed971524-76e7-40a8-a01a-f99956bd178c"/>
    <xsd:import namespace="b0e4521d-181b-4aee-b4a8-952b2bc14729"/>
    <xsd:element name="properties">
      <xsd:complexType>
        <xsd:sequence>
          <xsd:element name="documentManagement">
            <xsd:complexType>
              <xsd:all>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3:LastSharedByUser" minOccurs="0"/>
                <xsd:element ref="ns3:LastSharedByTime" minOccurs="0"/>
                <xsd:element ref="ns2:MediaServiceEventHashCode" minOccurs="0"/>
                <xsd:element ref="ns2:MediaServiceGenerationTime" minOccurs="0"/>
                <xsd:element ref="ns2:MediaServiceAutoKeyPoints" minOccurs="0"/>
                <xsd:element ref="ns2:MediaServiceKeyPoints" minOccurs="0"/>
                <xsd:element ref="ns2:MediaServiceDateTaken"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0" nillable="true" ma:displayName="Unified Compliance Policy Properties" ma:description="" ma:hidden="true" ma:internalName="_ip_UnifiedCompliancePolicyProperties">
      <xsd:simpleType>
        <xsd:restriction base="dms:Note"/>
      </xsd:simpleType>
    </xsd:element>
    <xsd:element name="_ip_UnifiedCompliancePolicyUIAction" ma:index="11"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d971524-76e7-40a8-a01a-f99956bd178c"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DateTaken" ma:index="20" nillable="true" ma:displayName="MediaServiceDateTaken" ma:hidden="true" ma:internalName="MediaServiceDateTaken" ma:readOnly="true">
      <xsd:simpleType>
        <xsd:restriction base="dms:Text"/>
      </xsd:simpleType>
    </xsd:element>
    <xsd:element name="MediaServiceAutoTags" ma:index="21" nillable="true" ma:displayName="Tags" ma:internalName="MediaServiceAutoTags" ma:readOnly="fals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0e4521d-181b-4aee-b4a8-952b2bc14729" elementFormDefault="qualified">
    <xsd:import namespace="http://schemas.microsoft.com/office/2006/documentManagement/types"/>
    <xsd:import namespace="http://schemas.microsoft.com/office/infopath/2007/PartnerControls"/>
    <xsd:element name="SharedWithUsers" ma:index="12"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description="" ma:internalName="SharedWithDetails" ma:readOnly="true">
      <xsd:simpleType>
        <xsd:restriction base="dms:Note">
          <xsd:maxLength value="255"/>
        </xsd:restriction>
      </xsd:simpleType>
    </xsd:element>
    <xsd:element name="LastSharedByUser" ma:index="14" nillable="true" ma:displayName="Last Shared By User" ma:description="" ma:hidden="true" ma:internalName="LastSharedByUser" ma:readOnly="true">
      <xsd:simpleType>
        <xsd:restriction base="dms:Note"/>
      </xsd:simpleType>
    </xsd:element>
    <xsd:element name="LastSharedByTime" ma:index="15" nillable="true" ma:displayName="Last Shared By Time" ma:description=""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MediaServiceAutoTags xmlns="ed971524-76e7-40a8-a01a-f99956bd178c" xsi:nil="true"/>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EFD81588-4547-4651-9BE6-743973C9C2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d971524-76e7-40a8-a01a-f99956bd178c"/>
    <ds:schemaRef ds:uri="b0e4521d-181b-4aee-b4a8-952b2bc147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a4bc753f-e3bb-4cba-8373-da173ea1515c"/>
    <ds:schemaRef ds:uri="10db0749-eddb-4627-97e5-bcd86b41c8cd"/>
    <ds:schemaRef ds:uri="http://www.w3.org/XML/1998/namespace"/>
    <ds:schemaRef ds:uri="http://schemas.microsoft.com/sharepoint/v3"/>
    <ds:schemaRef ds:uri="ed971524-76e7-40a8-a01a-f99956bd178c"/>
  </ds:schemaRefs>
</ds:datastoreItem>
</file>

<file path=docMetadata/LabelInfo.xml><?xml version="1.0" encoding="utf-8"?>
<clbl:labelList xmlns:clbl="http://schemas.microsoft.com/office/2020/mipLabelMetadata">
  <clbl:label id="{f42aa342-8706-4288-bd11-ebb85995028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otalTime>5287</TotalTime>
  <Words>1239</Words>
  <Application>Microsoft Office PowerPoint</Application>
  <PresentationFormat>Widescreen</PresentationFormat>
  <Paragraphs>211</Paragraphs>
  <Slides>15</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Consolas</vt:lpstr>
      <vt:lpstr>Segoe UI</vt:lpstr>
      <vt:lpstr>Segoe UI Light</vt:lpstr>
      <vt:lpstr>Segoe UI Semibold</vt:lpstr>
      <vt:lpstr>Wingdings</vt:lpstr>
      <vt:lpstr>Microsoft Power Platform Template</vt:lpstr>
      <vt:lpstr>Building Speech-Enabled Applications</vt:lpstr>
      <vt:lpstr> Agenda </vt:lpstr>
      <vt:lpstr>Speech Recognition and Synthesis</vt:lpstr>
      <vt:lpstr>The Speech Service</vt:lpstr>
      <vt:lpstr>Speech-to-Text</vt:lpstr>
      <vt:lpstr>Text-to-Speech</vt:lpstr>
      <vt:lpstr>Audio Format and Voices</vt:lpstr>
      <vt:lpstr>Speech Synthesis Markup Language (SSML)</vt:lpstr>
      <vt:lpstr>Lab – Recognize and Synthesize Speech</vt:lpstr>
      <vt:lpstr>Speech Translation</vt:lpstr>
      <vt:lpstr>Translating Speech to Text</vt:lpstr>
      <vt:lpstr>Synthesizing Translations as Speech</vt:lpstr>
      <vt:lpstr>Lab – Translate Speech</vt:lpstr>
      <vt:lpstr>Module Review</vt:lpstr>
      <vt:lpstr>Closing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Azure PowerPoint Template</dc:title>
  <dc:creator>Celene Abramson</dc:creator>
  <cp:lastModifiedBy>Ivor Berry</cp:lastModifiedBy>
  <cp:revision>608</cp:revision>
  <dcterms:created xsi:type="dcterms:W3CDTF">2020-04-30T00:33:59Z</dcterms:created>
  <dcterms:modified xsi:type="dcterms:W3CDTF">2022-10-03T19:51:43Z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SetDate">
    <vt:lpwstr>2020-04-30T16:58:44.8526099Z</vt:lpwstr>
  </property>
  <property fmtid="{D5CDD505-2E9C-101B-9397-08002B2CF9AE}" pid="5" name="MSIP_Label_f42aa342-8706-4288-bd11-ebb85995028c_Name">
    <vt:lpwstr>General</vt:lpwstr>
  </property>
  <property fmtid="{D5CDD505-2E9C-101B-9397-08002B2CF9AE}" pid="6" name="MSIP_Label_f42aa342-8706-4288-bd11-ebb85995028c_ActionId">
    <vt:lpwstr>a6dbb04b-5cb4-4cb5-bb6f-3d6af857b37d</vt:lpwstr>
  </property>
  <property fmtid="{D5CDD505-2E9C-101B-9397-08002B2CF9AE}" pid="7" name="MSIP_Label_f42aa342-8706-4288-bd11-ebb85995028c_Extended_MSFT_Method">
    <vt:lpwstr>Automatic</vt:lpwstr>
  </property>
  <property fmtid="{D5CDD505-2E9C-101B-9397-08002B2CF9AE}" pid="8" name="Sensitivity">
    <vt:lpwstr>General</vt:lpwstr>
  </property>
  <property fmtid="{D5CDD505-2E9C-101B-9397-08002B2CF9AE}" pid="9" name="ContentTypeId">
    <vt:lpwstr>0x010100D38D393254D930438EAEFA57144E97A1</vt:lpwstr>
  </property>
</Properties>
</file>