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5"/>
  </p:notesMasterIdLst>
  <p:handoutMasterIdLst>
    <p:handoutMasterId r:id="rId26"/>
  </p:handoutMasterIdLst>
  <p:sldIdLst>
    <p:sldId id="1627" r:id="rId5"/>
    <p:sldId id="1778" r:id="rId6"/>
    <p:sldId id="1684" r:id="rId7"/>
    <p:sldId id="3158" r:id="rId8"/>
    <p:sldId id="1861" r:id="rId9"/>
    <p:sldId id="1860" r:id="rId10"/>
    <p:sldId id="3162" r:id="rId11"/>
    <p:sldId id="3161" r:id="rId12"/>
    <p:sldId id="3159" r:id="rId13"/>
    <p:sldId id="1873" r:id="rId14"/>
    <p:sldId id="1864" r:id="rId15"/>
    <p:sldId id="1880" r:id="rId16"/>
    <p:sldId id="1867" r:id="rId17"/>
    <p:sldId id="1866" r:id="rId18"/>
    <p:sldId id="1872" r:id="rId19"/>
    <p:sldId id="3160" r:id="rId20"/>
    <p:sldId id="3163" r:id="rId21"/>
    <p:sldId id="1801" r:id="rId22"/>
    <p:sldId id="1895" r:id="rId23"/>
    <p:sldId id="1790" r:id="rId24"/>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4BCBEE"/>
    <a:srgbClr val="1392B4"/>
    <a:srgbClr val="0B556A"/>
    <a:srgbClr val="59B4D9"/>
    <a:srgbClr val="EBEBEB"/>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81037" autoAdjust="0"/>
  </p:normalViewPr>
  <p:slideViewPr>
    <p:cSldViewPr snapToGrid="0">
      <p:cViewPr varScale="1">
        <p:scale>
          <a:sx n="79" d="100"/>
          <a:sy n="79" d="100"/>
        </p:scale>
        <p:origin x="145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1/30/2023 6:11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1/30/2023 6:09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1373726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PVA is a low to no code solution that is getting features added regularly to support more technical users and provide more flexibility. PVA is aimed at hybrid teams to empower developers to work with SMEs.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a:p>
        </p:txBody>
      </p:sp>
    </p:spTree>
    <p:extLst>
      <p:ext uri="{BB962C8B-B14F-4D97-AF65-F5344CB8AC3E}">
        <p14:creationId xmlns:p14="http://schemas.microsoft.com/office/powerpoint/2010/main" val="12079893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1/30/2023 6:09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19</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20</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1/30/2023 6:09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2595139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3359360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1/30/2023 6:09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Responsible Bot Guidelines: https://www.microsoft.com/en-us/research/publication/responsible-bots/</a:t>
            </a:r>
          </a:p>
        </p:txBody>
      </p:sp>
      <p:sp>
        <p:nvSpPr>
          <p:cNvPr id="4" name="Slide Number Placeholder 3"/>
          <p:cNvSpPr>
            <a:spLocks noGrp="1"/>
          </p:cNvSpPr>
          <p:nvPr>
            <p:ph type="sldNum" sz="quarter" idx="5"/>
          </p:nvPr>
        </p:nvSpPr>
        <p:spPr/>
        <p:txBody>
          <a:bodyPr/>
          <a:lstStyle/>
          <a:p>
            <a:fld id="{FE4D2714-C1AE-4538-B816-935DAB85D417}" type="slidenum">
              <a:rPr lang="en-US" smtClean="0"/>
              <a:t>12</a:t>
            </a:fld>
            <a:endParaRPr lang="en-US"/>
          </a:p>
        </p:txBody>
      </p:sp>
    </p:spTree>
    <p:extLst>
      <p:ext uri="{BB962C8B-B14F-4D97-AF65-F5344CB8AC3E}">
        <p14:creationId xmlns:p14="http://schemas.microsoft.com/office/powerpoint/2010/main" val="2916729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4198154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29.png"/><Relationship Id="rId18" Type="http://schemas.openxmlformats.org/officeDocument/2006/relationships/image" Target="../media/image53.sv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svg"/><Relationship Id="rId17" Type="http://schemas.openxmlformats.org/officeDocument/2006/relationships/image" Target="../media/image52.png"/><Relationship Id="rId2" Type="http://schemas.openxmlformats.org/officeDocument/2006/relationships/notesSlide" Target="../notesSlides/notesSlide9.xml"/><Relationship Id="rId16" Type="http://schemas.openxmlformats.org/officeDocument/2006/relationships/image" Target="../media/image51.svg"/><Relationship Id="rId1" Type="http://schemas.openxmlformats.org/officeDocument/2006/relationships/slideLayout" Target="../slideLayouts/slideLayout8.xml"/><Relationship Id="rId6" Type="http://schemas.openxmlformats.org/officeDocument/2006/relationships/image" Target="../media/image43.svg"/><Relationship Id="rId11" Type="http://schemas.openxmlformats.org/officeDocument/2006/relationships/image" Target="../media/image48.png"/><Relationship Id="rId5" Type="http://schemas.openxmlformats.org/officeDocument/2006/relationships/image" Target="../media/image42.png"/><Relationship Id="rId15" Type="http://schemas.openxmlformats.org/officeDocument/2006/relationships/image" Target="../media/image50.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30.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8.xml"/><Relationship Id="rId5" Type="http://schemas.openxmlformats.org/officeDocument/2006/relationships/image" Target="../media/image55.svg"/><Relationship Id="rId4" Type="http://schemas.openxmlformats.org/officeDocument/2006/relationships/image" Target="../media/image54.png"/></Relationships>
</file>

<file path=ppt/slides/_rels/slide16.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2.xml"/><Relationship Id="rId1" Type="http://schemas.openxmlformats.org/officeDocument/2006/relationships/slideLayout" Target="../slideLayouts/slideLayout30.xml"/></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59.svg"/></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svg"/><Relationship Id="rId3" Type="http://schemas.openxmlformats.org/officeDocument/2006/relationships/image" Target="../media/image12.svg"/><Relationship Id="rId7" Type="http://schemas.openxmlformats.org/officeDocument/2006/relationships/image" Target="../media/image16.sv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svg"/><Relationship Id="rId15" Type="http://schemas.openxmlformats.org/officeDocument/2006/relationships/image" Target="../media/image24.sv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 Id="rId14"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sv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32.sv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svg"/><Relationship Id="rId4" Type="http://schemas.openxmlformats.org/officeDocument/2006/relationships/image" Target="../media/image30.sv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984740"/>
            <a:ext cx="6011449" cy="2173134"/>
          </a:xfrm>
        </p:spPr>
        <p:txBody>
          <a:bodyPr/>
          <a:lstStyle/>
          <a:p>
            <a:br>
              <a:rPr lang="en-US" dirty="0">
                <a:solidFill>
                  <a:schemeClr val="tx1"/>
                </a:solidFill>
              </a:rPr>
            </a:br>
            <a:r>
              <a:rPr lang="en-US" dirty="0">
                <a:solidFill>
                  <a:schemeClr val="tx1"/>
                </a:solidFill>
              </a:rPr>
              <a:t>Conversational AI and the Azure Bot Service</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Create a Bot with the Bot Framework SDK</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Create a Bot</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480476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sz="3600" dirty="0"/>
              <a:t>Implementing a Bot</a:t>
            </a:r>
            <a:endParaRPr lang="en-US" dirty="0"/>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AE810-AA8A-4C58-AD24-9A367E510FC3}"/>
              </a:ext>
            </a:extLst>
          </p:cNvPr>
          <p:cNvSpPr>
            <a:spLocks noGrp="1"/>
          </p:cNvSpPr>
          <p:nvPr>
            <p:ph type="title"/>
          </p:nvPr>
        </p:nvSpPr>
        <p:spPr/>
        <p:txBody>
          <a:bodyPr/>
          <a:lstStyle/>
          <a:p>
            <a:r>
              <a:rPr lang="en-US" dirty="0"/>
              <a:t>Bot Design Principles</a:t>
            </a:r>
          </a:p>
        </p:txBody>
      </p:sp>
      <p:sp>
        <p:nvSpPr>
          <p:cNvPr id="10" name="TextBox 9">
            <a:extLst>
              <a:ext uri="{FF2B5EF4-FFF2-40B4-BE49-F238E27FC236}">
                <a16:creationId xmlns:a16="http://schemas.microsoft.com/office/drawing/2014/main" id="{90E78E15-E729-456F-82AD-F242937B74BA}"/>
              </a:ext>
            </a:extLst>
          </p:cNvPr>
          <p:cNvSpPr txBox="1"/>
          <p:nvPr/>
        </p:nvSpPr>
        <p:spPr>
          <a:xfrm>
            <a:off x="564387" y="1537452"/>
            <a:ext cx="5233852" cy="3353162"/>
          </a:xfrm>
          <a:prstGeom prst="rect">
            <a:avLst/>
          </a:prstGeom>
          <a:noFill/>
        </p:spPr>
        <p:txBody>
          <a:bodyPr wrap="square" lIns="0" tIns="0" rIns="0" bIns="0">
            <a:spAutoFit/>
          </a:bodyPr>
          <a:lstStyle/>
          <a:p>
            <a:r>
              <a:rPr lang="en-US" sz="2353" dirty="0">
                <a:latin typeface="+mj-lt"/>
              </a:rPr>
              <a:t>Factors influencing a bot's success:</a:t>
            </a:r>
          </a:p>
          <a:p>
            <a:pPr marL="0" lvl="1">
              <a:spcBef>
                <a:spcPts val="490"/>
              </a:spcBef>
              <a:spcAft>
                <a:spcPts val="490"/>
              </a:spcAft>
            </a:pPr>
            <a:r>
              <a:rPr lang="en-US" sz="1961" dirty="0"/>
              <a:t>Is the bot discoverable? </a:t>
            </a:r>
          </a:p>
          <a:p>
            <a:pPr marL="0" lvl="1">
              <a:spcBef>
                <a:spcPts val="490"/>
              </a:spcBef>
              <a:spcAft>
                <a:spcPts val="490"/>
              </a:spcAft>
            </a:pPr>
            <a:r>
              <a:rPr lang="en-US" sz="1961" dirty="0"/>
              <a:t>Is the bot intuitive and easy to use?</a:t>
            </a:r>
          </a:p>
          <a:p>
            <a:pPr marL="0" lvl="1">
              <a:spcBef>
                <a:spcPts val="490"/>
              </a:spcBef>
              <a:spcAft>
                <a:spcPts val="490"/>
              </a:spcAft>
            </a:pPr>
            <a:r>
              <a:rPr lang="en-US" sz="1961" dirty="0"/>
              <a:t>Is the bot available on the devices and platforms that users care about?</a:t>
            </a:r>
          </a:p>
          <a:p>
            <a:pPr marL="0" lvl="1">
              <a:spcBef>
                <a:spcPts val="490"/>
              </a:spcBef>
              <a:spcAft>
                <a:spcPts val="490"/>
              </a:spcAft>
            </a:pPr>
            <a:r>
              <a:rPr lang="en-US" sz="1961" dirty="0"/>
              <a:t>Can users solve their problems with minimal use and bot interaction?</a:t>
            </a:r>
          </a:p>
          <a:p>
            <a:pPr marL="0" lvl="1">
              <a:spcBef>
                <a:spcPts val="490"/>
              </a:spcBef>
              <a:spcAft>
                <a:spcPts val="490"/>
              </a:spcAft>
            </a:pPr>
            <a:r>
              <a:rPr lang="en-US" sz="1961" dirty="0"/>
              <a:t>Does the bot solve the user issues better than alternative experiences?</a:t>
            </a:r>
          </a:p>
        </p:txBody>
      </p:sp>
      <p:cxnSp>
        <p:nvCxnSpPr>
          <p:cNvPr id="12" name="Straight Connector 11">
            <a:extLst>
              <a:ext uri="{FF2B5EF4-FFF2-40B4-BE49-F238E27FC236}">
                <a16:creationId xmlns:a16="http://schemas.microsoft.com/office/drawing/2014/main" id="{60F76DAA-E235-4530-8B48-6D968F03CCDD}"/>
              </a:ext>
              <a:ext uri="{C183D7F6-B498-43B3-948B-1728B52AA6E4}">
                <adec:decorative xmlns:adec="http://schemas.microsoft.com/office/drawing/2017/decorative" val="1"/>
              </a:ext>
            </a:extLst>
          </p:cNvPr>
          <p:cNvCxnSpPr>
            <a:cxnSpLocks/>
          </p:cNvCxnSpPr>
          <p:nvPr/>
        </p:nvCxnSpPr>
        <p:spPr>
          <a:xfrm>
            <a:off x="1454199" y="5260709"/>
            <a:ext cx="1014371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id="{044FAC15-286F-4734-A5EC-C9A8F33B3EED}"/>
              </a:ext>
            </a:extLst>
          </p:cNvPr>
          <p:cNvSpPr txBox="1">
            <a:spLocks/>
          </p:cNvSpPr>
          <p:nvPr/>
        </p:nvSpPr>
        <p:spPr>
          <a:xfrm>
            <a:off x="6526059" y="1556043"/>
            <a:ext cx="5233852" cy="2017925"/>
          </a:xfrm>
          <a:prstGeom prst="rect">
            <a:avLst/>
          </a:prstGeom>
        </p:spPr>
        <p:txBody>
          <a:bodyPr vert="horz" wrap="square" lIns="0" tIns="0" rIns="0" bIns="0" rtlCol="0">
            <a:spAutoFit/>
          </a:bodyPr>
          <a:lst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353" spc="0" dirty="0">
                <a:solidFill>
                  <a:schemeClr val="tx1"/>
                </a:solidFill>
              </a:rPr>
              <a:t>Factors that do not guarantee success:</a:t>
            </a:r>
          </a:p>
          <a:p>
            <a:pPr lvl="1">
              <a:spcBef>
                <a:spcPts val="490"/>
              </a:spcBef>
              <a:spcAft>
                <a:spcPts val="490"/>
              </a:spcAft>
            </a:pPr>
            <a:r>
              <a:rPr lang="en-US" sz="1961" dirty="0">
                <a:solidFill>
                  <a:schemeClr val="tx1"/>
                </a:solidFill>
              </a:rPr>
              <a:t>How ‘smart’ the bot is</a:t>
            </a:r>
          </a:p>
          <a:p>
            <a:pPr lvl="1">
              <a:spcBef>
                <a:spcPts val="490"/>
              </a:spcBef>
              <a:spcAft>
                <a:spcPts val="490"/>
              </a:spcAft>
            </a:pPr>
            <a:r>
              <a:rPr lang="en-US" sz="1961" dirty="0">
                <a:solidFill>
                  <a:schemeClr val="tx1"/>
                </a:solidFill>
              </a:rPr>
              <a:t>How complex the bot's AI integration is</a:t>
            </a:r>
          </a:p>
          <a:p>
            <a:pPr lvl="1">
              <a:spcBef>
                <a:spcPts val="490"/>
              </a:spcBef>
              <a:spcAft>
                <a:spcPts val="490"/>
              </a:spcAft>
            </a:pPr>
            <a:r>
              <a:rPr lang="en-US" sz="1961" dirty="0">
                <a:solidFill>
                  <a:schemeClr val="tx1"/>
                </a:solidFill>
              </a:rPr>
              <a:t>Depth of natural language support</a:t>
            </a:r>
          </a:p>
          <a:p>
            <a:pPr lvl="1">
              <a:spcBef>
                <a:spcPts val="490"/>
              </a:spcBef>
              <a:spcAft>
                <a:spcPts val="490"/>
              </a:spcAft>
            </a:pPr>
            <a:r>
              <a:rPr lang="en-US" sz="1961" dirty="0">
                <a:solidFill>
                  <a:schemeClr val="tx1"/>
                </a:solidFill>
              </a:rPr>
              <a:t>Speech capabilities</a:t>
            </a:r>
          </a:p>
        </p:txBody>
      </p:sp>
      <p:sp>
        <p:nvSpPr>
          <p:cNvPr id="23" name="TextBox 22">
            <a:extLst>
              <a:ext uri="{FF2B5EF4-FFF2-40B4-BE49-F238E27FC236}">
                <a16:creationId xmlns:a16="http://schemas.microsoft.com/office/drawing/2014/main" id="{0FA25197-F815-4F7C-86AA-9E92D6F7EA60}"/>
              </a:ext>
            </a:extLst>
          </p:cNvPr>
          <p:cNvSpPr txBox="1"/>
          <p:nvPr/>
        </p:nvSpPr>
        <p:spPr>
          <a:xfrm>
            <a:off x="2456143" y="5475135"/>
            <a:ext cx="8139830" cy="727956"/>
          </a:xfrm>
          <a:prstGeom prst="rect">
            <a:avLst/>
          </a:prstGeom>
          <a:noFill/>
        </p:spPr>
        <p:txBody>
          <a:bodyPr wrap="square" lIns="0" tIns="0" rIns="0" bIns="0">
            <a:spAutoFit/>
          </a:bodyPr>
          <a:lstStyle/>
          <a:p>
            <a:r>
              <a:rPr lang="en-US" sz="2353" dirty="0">
                <a:latin typeface="+mj-lt"/>
              </a:rPr>
              <a:t>Guidelines for responsible bot development:</a:t>
            </a:r>
          </a:p>
          <a:p>
            <a:pPr marL="0" lvl="1">
              <a:spcBef>
                <a:spcPts val="490"/>
              </a:spcBef>
              <a:spcAft>
                <a:spcPts val="490"/>
              </a:spcAft>
            </a:pPr>
            <a:r>
              <a:rPr lang="en-US" sz="1961" dirty="0"/>
              <a:t>https://www.microsoft.com/research/publication/responsible-bots</a:t>
            </a:r>
          </a:p>
        </p:txBody>
      </p:sp>
    </p:spTree>
    <p:extLst>
      <p:ext uri="{BB962C8B-B14F-4D97-AF65-F5344CB8AC3E}">
        <p14:creationId xmlns:p14="http://schemas.microsoft.com/office/powerpoint/2010/main" val="964511739"/>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Designing Conversation Flow</a:t>
            </a:r>
          </a:p>
        </p:txBody>
      </p:sp>
      <p:sp>
        <p:nvSpPr>
          <p:cNvPr id="3" name="Content Placeholder 2">
            <a:extLst>
              <a:ext uri="{FF2B5EF4-FFF2-40B4-BE49-F238E27FC236}">
                <a16:creationId xmlns:a16="http://schemas.microsoft.com/office/drawing/2014/main" id="{3BC199A8-F21F-4CC4-809C-94FEE586823C}"/>
              </a:ext>
            </a:extLst>
          </p:cNvPr>
          <p:cNvSpPr>
            <a:spLocks noGrp="1"/>
          </p:cNvSpPr>
          <p:nvPr>
            <p:ph sz="quarter" idx="10"/>
          </p:nvPr>
        </p:nvSpPr>
        <p:spPr>
          <a:xfrm>
            <a:off x="419100" y="1456897"/>
            <a:ext cx="11340811" cy="553998"/>
          </a:xfrm>
        </p:spPr>
        <p:txBody>
          <a:bodyPr/>
          <a:lstStyle/>
          <a:p>
            <a:r>
              <a:rPr lang="en-US" dirty="0"/>
              <a:t>Use </a:t>
            </a:r>
            <a:r>
              <a:rPr lang="en-US" i="1" dirty="0"/>
              <a:t>dialogs</a:t>
            </a:r>
            <a:r>
              <a:rPr lang="en-US" dirty="0"/>
              <a:t> to implement conversation flow</a:t>
            </a:r>
          </a:p>
        </p:txBody>
      </p:sp>
      <p:sp>
        <p:nvSpPr>
          <p:cNvPr id="4" name="Rectangle 3">
            <a:extLst>
              <a:ext uri="{FF2B5EF4-FFF2-40B4-BE49-F238E27FC236}">
                <a16:creationId xmlns:a16="http://schemas.microsoft.com/office/drawing/2014/main" id="{049894CC-4EF9-4AA7-9B20-212EA2B24B20}"/>
              </a:ext>
            </a:extLst>
          </p:cNvPr>
          <p:cNvSpPr/>
          <p:nvPr/>
        </p:nvSpPr>
        <p:spPr bwMode="auto">
          <a:xfrm>
            <a:off x="418643" y="2179229"/>
            <a:ext cx="5493018" cy="416162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a:extLst>
              <a:ext uri="{FF2B5EF4-FFF2-40B4-BE49-F238E27FC236}">
                <a16:creationId xmlns:a16="http://schemas.microsoft.com/office/drawing/2014/main" id="{20C9C380-69C0-41B3-92BF-871041144C14}"/>
              </a:ext>
            </a:extLst>
          </p:cNvPr>
          <p:cNvSpPr/>
          <p:nvPr/>
        </p:nvSpPr>
        <p:spPr bwMode="auto">
          <a:xfrm>
            <a:off x="6280340" y="2179229"/>
            <a:ext cx="5479571" cy="416162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TextBox 9">
            <a:extLst>
              <a:ext uri="{FF2B5EF4-FFF2-40B4-BE49-F238E27FC236}">
                <a16:creationId xmlns:a16="http://schemas.microsoft.com/office/drawing/2014/main" id="{9AC46321-F5E0-4F68-9605-AB71F333DB17}"/>
              </a:ext>
            </a:extLst>
          </p:cNvPr>
          <p:cNvSpPr txBox="1"/>
          <p:nvPr/>
        </p:nvSpPr>
        <p:spPr>
          <a:xfrm>
            <a:off x="432089" y="2192953"/>
            <a:ext cx="4140108"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Traditional Application</a:t>
            </a:r>
          </a:p>
        </p:txBody>
      </p:sp>
      <p:sp>
        <p:nvSpPr>
          <p:cNvPr id="11" name="TextBox 10">
            <a:extLst>
              <a:ext uri="{FF2B5EF4-FFF2-40B4-BE49-F238E27FC236}">
                <a16:creationId xmlns:a16="http://schemas.microsoft.com/office/drawing/2014/main" id="{9845EF50-0323-46BA-A6A8-7B1647ED9089}"/>
              </a:ext>
            </a:extLst>
          </p:cNvPr>
          <p:cNvSpPr txBox="1"/>
          <p:nvPr/>
        </p:nvSpPr>
        <p:spPr>
          <a:xfrm>
            <a:off x="468454" y="2627163"/>
            <a:ext cx="5393395"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Process based on sequence of "screens"</a:t>
            </a:r>
          </a:p>
        </p:txBody>
      </p:sp>
      <p:sp>
        <p:nvSpPr>
          <p:cNvPr id="16" name="TextBox 15">
            <a:extLst>
              <a:ext uri="{FF2B5EF4-FFF2-40B4-BE49-F238E27FC236}">
                <a16:creationId xmlns:a16="http://schemas.microsoft.com/office/drawing/2014/main" id="{F4C3B626-55AE-4DF5-8B2B-59AC1D969D4C}"/>
              </a:ext>
            </a:extLst>
          </p:cNvPr>
          <p:cNvSpPr txBox="1"/>
          <p:nvPr/>
        </p:nvSpPr>
        <p:spPr>
          <a:xfrm>
            <a:off x="4139199" y="5851485"/>
            <a:ext cx="2292203" cy="489365"/>
          </a:xfrm>
          <a:prstGeom prst="rect">
            <a:avLst/>
          </a:prstGeom>
          <a:noFill/>
        </p:spPr>
        <p:txBody>
          <a:bodyPr wrap="square" lIns="182880" tIns="146304" rIns="182880" bIns="146304"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Place Order </a:t>
            </a:r>
            <a:r>
              <a:rPr lang="en-US" sz="1400" dirty="0">
                <a:gradFill>
                  <a:gsLst>
                    <a:gs pos="2917">
                      <a:schemeClr val="tx1"/>
                    </a:gs>
                    <a:gs pos="30000">
                      <a:schemeClr val="tx1"/>
                    </a:gs>
                  </a:gsLst>
                  <a:lin ang="5400000" scaled="0"/>
                </a:gradFill>
              </a:rPr>
              <a:t>screen</a:t>
            </a:r>
          </a:p>
        </p:txBody>
      </p:sp>
      <p:grpSp>
        <p:nvGrpSpPr>
          <p:cNvPr id="63" name="Group 62">
            <a:extLst>
              <a:ext uri="{FF2B5EF4-FFF2-40B4-BE49-F238E27FC236}">
                <a16:creationId xmlns:a16="http://schemas.microsoft.com/office/drawing/2014/main" id="{7D3FEB24-D3FB-472C-83AD-6674BC719698}"/>
              </a:ext>
            </a:extLst>
          </p:cNvPr>
          <p:cNvGrpSpPr/>
          <p:nvPr/>
        </p:nvGrpSpPr>
        <p:grpSpPr>
          <a:xfrm>
            <a:off x="741014" y="2962155"/>
            <a:ext cx="4911551" cy="3206167"/>
            <a:chOff x="741014" y="2962155"/>
            <a:chExt cx="4911551" cy="3206167"/>
          </a:xfrm>
        </p:grpSpPr>
        <p:pic>
          <p:nvPicPr>
            <p:cNvPr id="9" name="Graphic 8" descr="Browser window with solid fill">
              <a:extLst>
                <a:ext uri="{FF2B5EF4-FFF2-40B4-BE49-F238E27FC236}">
                  <a16:creationId xmlns:a16="http://schemas.microsoft.com/office/drawing/2014/main" id="{88FFDBEF-7DDD-4C1E-8B75-0F98ECEB80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014" y="2962155"/>
              <a:ext cx="1343364" cy="1343364"/>
            </a:xfrm>
            <a:prstGeom prst="rect">
              <a:avLst/>
            </a:prstGeom>
          </p:spPr>
        </p:pic>
        <p:sp>
          <p:nvSpPr>
            <p:cNvPr id="12" name="TextBox 11">
              <a:extLst>
                <a:ext uri="{FF2B5EF4-FFF2-40B4-BE49-F238E27FC236}">
                  <a16:creationId xmlns:a16="http://schemas.microsoft.com/office/drawing/2014/main" id="{B4328A8D-6297-4545-816E-42EA4B4701EB}"/>
                </a:ext>
              </a:extLst>
            </p:cNvPr>
            <p:cNvSpPr txBox="1"/>
            <p:nvPr/>
          </p:nvSpPr>
          <p:spPr>
            <a:xfrm>
              <a:off x="754074" y="3984996"/>
              <a:ext cx="1322350" cy="489365"/>
            </a:xfrm>
            <a:prstGeom prst="rect">
              <a:avLst/>
            </a:prstGeom>
            <a:noFill/>
          </p:spPr>
          <p:txBody>
            <a:bodyPr wrap="none" lIns="182880" tIns="146304" rIns="182880" bIns="146304"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Main</a:t>
              </a:r>
              <a:r>
                <a:rPr lang="en-US" sz="1400" dirty="0">
                  <a:gradFill>
                    <a:gsLst>
                      <a:gs pos="2917">
                        <a:schemeClr val="tx1"/>
                      </a:gs>
                      <a:gs pos="30000">
                        <a:schemeClr val="tx1"/>
                      </a:gs>
                    </a:gsLst>
                    <a:lin ang="5400000" scaled="0"/>
                  </a:gradFill>
                </a:rPr>
                <a:t> screen</a:t>
              </a:r>
            </a:p>
          </p:txBody>
        </p:sp>
        <p:pic>
          <p:nvPicPr>
            <p:cNvPr id="13" name="Graphic 12" descr="Browser window with solid fill">
              <a:extLst>
                <a:ext uri="{FF2B5EF4-FFF2-40B4-BE49-F238E27FC236}">
                  <a16:creationId xmlns:a16="http://schemas.microsoft.com/office/drawing/2014/main" id="{D64CD3FF-9057-4468-8B33-2E07D782A72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2284" y="3825072"/>
              <a:ext cx="1343364" cy="1343364"/>
            </a:xfrm>
            <a:prstGeom prst="rect">
              <a:avLst/>
            </a:prstGeom>
          </p:spPr>
        </p:pic>
        <p:sp>
          <p:nvSpPr>
            <p:cNvPr id="14" name="TextBox 13">
              <a:extLst>
                <a:ext uri="{FF2B5EF4-FFF2-40B4-BE49-F238E27FC236}">
                  <a16:creationId xmlns:a16="http://schemas.microsoft.com/office/drawing/2014/main" id="{653A2DAC-8C27-40ED-8525-C5F0D272C0E5}"/>
                </a:ext>
              </a:extLst>
            </p:cNvPr>
            <p:cNvSpPr txBox="1"/>
            <p:nvPr/>
          </p:nvSpPr>
          <p:spPr>
            <a:xfrm>
              <a:off x="2253900" y="4847405"/>
              <a:ext cx="1885299" cy="489365"/>
            </a:xfrm>
            <a:prstGeom prst="rect">
              <a:avLst/>
            </a:prstGeom>
            <a:noFill/>
          </p:spPr>
          <p:txBody>
            <a:bodyPr wrap="square" lIns="182880" tIns="146304" rIns="182880" bIns="146304"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Select Pizza </a:t>
              </a:r>
              <a:r>
                <a:rPr lang="en-US" sz="1400" dirty="0">
                  <a:gradFill>
                    <a:gsLst>
                      <a:gs pos="2917">
                        <a:schemeClr val="tx1"/>
                      </a:gs>
                      <a:gs pos="30000">
                        <a:schemeClr val="tx1"/>
                      </a:gs>
                    </a:gsLst>
                    <a:lin ang="5400000" scaled="0"/>
                  </a:gradFill>
                </a:rPr>
                <a:t>screen</a:t>
              </a:r>
            </a:p>
          </p:txBody>
        </p:sp>
        <p:pic>
          <p:nvPicPr>
            <p:cNvPr id="15" name="Graphic 14" descr="Browser window with solid fill">
              <a:extLst>
                <a:ext uri="{FF2B5EF4-FFF2-40B4-BE49-F238E27FC236}">
                  <a16:creationId xmlns:a16="http://schemas.microsoft.com/office/drawing/2014/main" id="{2C92FC8F-9B1F-4098-9048-E837289960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09201" y="4824958"/>
              <a:ext cx="1343364" cy="1343364"/>
            </a:xfrm>
            <a:prstGeom prst="rect">
              <a:avLst/>
            </a:prstGeom>
          </p:spPr>
        </p:pic>
        <p:cxnSp>
          <p:nvCxnSpPr>
            <p:cNvPr id="18" name="Straight Arrow Connector 17">
              <a:extLst>
                <a:ext uri="{FF2B5EF4-FFF2-40B4-BE49-F238E27FC236}">
                  <a16:creationId xmlns:a16="http://schemas.microsoft.com/office/drawing/2014/main" id="{89E3DF20-BBD2-4225-A79F-37C8230DE55C}"/>
                </a:ext>
              </a:extLst>
            </p:cNvPr>
            <p:cNvCxnSpPr>
              <a:cxnSpLocks/>
              <a:stCxn id="9" idx="3"/>
              <a:endCxn id="13" idx="1"/>
            </p:cNvCxnSpPr>
            <p:nvPr/>
          </p:nvCxnSpPr>
          <p:spPr>
            <a:xfrm>
              <a:off x="2084378" y="3633837"/>
              <a:ext cx="407906" cy="862917"/>
            </a:xfrm>
            <a:prstGeom prst="bentConnector3">
              <a:avLst>
                <a:gd name="adj1" fmla="val 3255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cxnSp>
          <p:nvCxnSpPr>
            <p:cNvPr id="22" name="Straight Arrow Connector 17">
              <a:extLst>
                <a:ext uri="{FF2B5EF4-FFF2-40B4-BE49-F238E27FC236}">
                  <a16:creationId xmlns:a16="http://schemas.microsoft.com/office/drawing/2014/main" id="{CCE8F07F-F959-4C61-BA09-9D56B14AFED7}"/>
                </a:ext>
              </a:extLst>
            </p:cNvPr>
            <p:cNvCxnSpPr>
              <a:cxnSpLocks/>
              <a:stCxn id="13" idx="3"/>
              <a:endCxn id="15" idx="1"/>
            </p:cNvCxnSpPr>
            <p:nvPr/>
          </p:nvCxnSpPr>
          <p:spPr>
            <a:xfrm>
              <a:off x="3835648" y="4496754"/>
              <a:ext cx="473553" cy="999886"/>
            </a:xfrm>
            <a:prstGeom prst="bentConnector3">
              <a:avLst>
                <a:gd name="adj1" fmla="val 4075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31" name="Graphic 30" descr="Shopping cart with solid fill">
              <a:extLst>
                <a:ext uri="{FF2B5EF4-FFF2-40B4-BE49-F238E27FC236}">
                  <a16:creationId xmlns:a16="http://schemas.microsoft.com/office/drawing/2014/main" id="{49F5DB63-94A8-444E-AA53-4801E311DF5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703619" y="5334430"/>
              <a:ext cx="509995" cy="509995"/>
            </a:xfrm>
            <a:prstGeom prst="rect">
              <a:avLst/>
            </a:prstGeom>
          </p:spPr>
        </p:pic>
        <p:pic>
          <p:nvPicPr>
            <p:cNvPr id="33" name="Graphic 32" descr="Whole pizza with solid fill">
              <a:extLst>
                <a:ext uri="{FF2B5EF4-FFF2-40B4-BE49-F238E27FC236}">
                  <a16:creationId xmlns:a16="http://schemas.microsoft.com/office/drawing/2014/main" id="{5FE85540-8B5B-4BBC-A82C-08252C42234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40979" y="4330390"/>
              <a:ext cx="473553" cy="473553"/>
            </a:xfrm>
            <a:prstGeom prst="rect">
              <a:avLst/>
            </a:prstGeom>
          </p:spPr>
        </p:pic>
        <p:pic>
          <p:nvPicPr>
            <p:cNvPr id="35" name="Graphic 34" descr="Home with solid fill">
              <a:extLst>
                <a:ext uri="{FF2B5EF4-FFF2-40B4-BE49-F238E27FC236}">
                  <a16:creationId xmlns:a16="http://schemas.microsoft.com/office/drawing/2014/main" id="{1A132799-8C78-4DB8-9F21-C91A062835B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140117" y="3404428"/>
              <a:ext cx="545158" cy="545158"/>
            </a:xfrm>
            <a:prstGeom prst="rect">
              <a:avLst/>
            </a:prstGeom>
          </p:spPr>
        </p:pic>
      </p:grpSp>
      <p:sp>
        <p:nvSpPr>
          <p:cNvPr id="36" name="TextBox 35">
            <a:extLst>
              <a:ext uri="{FF2B5EF4-FFF2-40B4-BE49-F238E27FC236}">
                <a16:creationId xmlns:a16="http://schemas.microsoft.com/office/drawing/2014/main" id="{E16823DA-7C65-4114-A571-F61F28F79279}"/>
              </a:ext>
            </a:extLst>
          </p:cNvPr>
          <p:cNvSpPr txBox="1"/>
          <p:nvPr/>
        </p:nvSpPr>
        <p:spPr>
          <a:xfrm>
            <a:off x="6243975" y="2178266"/>
            <a:ext cx="83099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Bot</a:t>
            </a:r>
          </a:p>
        </p:txBody>
      </p:sp>
      <p:sp>
        <p:nvSpPr>
          <p:cNvPr id="37" name="TextBox 36">
            <a:extLst>
              <a:ext uri="{FF2B5EF4-FFF2-40B4-BE49-F238E27FC236}">
                <a16:creationId xmlns:a16="http://schemas.microsoft.com/office/drawing/2014/main" id="{D0D9A843-BDD0-4E83-974E-F10D79797035}"/>
              </a:ext>
            </a:extLst>
          </p:cNvPr>
          <p:cNvSpPr txBox="1"/>
          <p:nvPr/>
        </p:nvSpPr>
        <p:spPr>
          <a:xfrm>
            <a:off x="6280340" y="2612476"/>
            <a:ext cx="5393395"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Process based on dialogs</a:t>
            </a:r>
          </a:p>
        </p:txBody>
      </p:sp>
      <p:pic>
        <p:nvPicPr>
          <p:cNvPr id="50" name="Graphic 49" descr="Chat outline">
            <a:extLst>
              <a:ext uri="{FF2B5EF4-FFF2-40B4-BE49-F238E27FC236}">
                <a16:creationId xmlns:a16="http://schemas.microsoft.com/office/drawing/2014/main" id="{85143F6F-EAA8-473E-AEDC-5EE6F800B2B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995525" y="2943034"/>
            <a:ext cx="914400" cy="914400"/>
          </a:xfrm>
          <a:prstGeom prst="rect">
            <a:avLst/>
          </a:prstGeom>
        </p:spPr>
      </p:pic>
      <p:grpSp>
        <p:nvGrpSpPr>
          <p:cNvPr id="62" name="Group 61">
            <a:extLst>
              <a:ext uri="{FF2B5EF4-FFF2-40B4-BE49-F238E27FC236}">
                <a16:creationId xmlns:a16="http://schemas.microsoft.com/office/drawing/2014/main" id="{53E75D38-8ACB-4F00-ABA8-ADA40A9EA62C}"/>
              </a:ext>
            </a:extLst>
          </p:cNvPr>
          <p:cNvGrpSpPr/>
          <p:nvPr/>
        </p:nvGrpSpPr>
        <p:grpSpPr>
          <a:xfrm>
            <a:off x="6502952" y="3049462"/>
            <a:ext cx="5085076" cy="3216777"/>
            <a:chOff x="6502952" y="3049462"/>
            <a:chExt cx="5085076" cy="3216777"/>
          </a:xfrm>
        </p:grpSpPr>
        <p:pic>
          <p:nvPicPr>
            <p:cNvPr id="7" name="Graphic 6" descr="Workflow with solid fill">
              <a:extLst>
                <a:ext uri="{FF2B5EF4-FFF2-40B4-BE49-F238E27FC236}">
                  <a16:creationId xmlns:a16="http://schemas.microsoft.com/office/drawing/2014/main" id="{8C711AFD-6A5F-44A4-8DF5-B6FAFEA0FEEE}"/>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6674075" y="3497672"/>
              <a:ext cx="914400" cy="914400"/>
            </a:xfrm>
            <a:prstGeom prst="rect">
              <a:avLst/>
            </a:prstGeom>
          </p:spPr>
        </p:pic>
        <p:pic>
          <p:nvPicPr>
            <p:cNvPr id="38" name="Graphic 37" descr="Workflow with solid fill">
              <a:extLst>
                <a:ext uri="{FF2B5EF4-FFF2-40B4-BE49-F238E27FC236}">
                  <a16:creationId xmlns:a16="http://schemas.microsoft.com/office/drawing/2014/main" id="{CDBC1A58-1750-4BC5-A30A-62A8318932C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415467" y="4235032"/>
              <a:ext cx="914400" cy="914400"/>
            </a:xfrm>
            <a:prstGeom prst="rect">
              <a:avLst/>
            </a:prstGeom>
          </p:spPr>
        </p:pic>
        <p:pic>
          <p:nvPicPr>
            <p:cNvPr id="39" name="Graphic 38" descr="Workflow with solid fill">
              <a:extLst>
                <a:ext uri="{FF2B5EF4-FFF2-40B4-BE49-F238E27FC236}">
                  <a16:creationId xmlns:a16="http://schemas.microsoft.com/office/drawing/2014/main" id="{72338265-685F-4B3A-BB6C-0755FBC9FCF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156859" y="5059994"/>
              <a:ext cx="914400" cy="914400"/>
            </a:xfrm>
            <a:prstGeom prst="rect">
              <a:avLst/>
            </a:prstGeom>
          </p:spPr>
        </p:pic>
        <p:sp>
          <p:nvSpPr>
            <p:cNvPr id="40" name="TextBox 39">
              <a:extLst>
                <a:ext uri="{FF2B5EF4-FFF2-40B4-BE49-F238E27FC236}">
                  <a16:creationId xmlns:a16="http://schemas.microsoft.com/office/drawing/2014/main" id="{A414C1B5-34B1-49EC-986C-C23BE5F334CA}"/>
                </a:ext>
              </a:extLst>
            </p:cNvPr>
            <p:cNvSpPr txBox="1"/>
            <p:nvPr/>
          </p:nvSpPr>
          <p:spPr>
            <a:xfrm>
              <a:off x="6502952" y="4266518"/>
              <a:ext cx="1158330" cy="489365"/>
            </a:xfrm>
            <a:prstGeom prst="rect">
              <a:avLst/>
            </a:prstGeom>
            <a:noFill/>
          </p:spPr>
          <p:txBody>
            <a:bodyPr wrap="none" lIns="182880" tIns="146304" rIns="182880" bIns="146304"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Root</a:t>
              </a:r>
              <a:r>
                <a:rPr lang="en-US" sz="1400" dirty="0">
                  <a:gradFill>
                    <a:gsLst>
                      <a:gs pos="2917">
                        <a:schemeClr val="tx1"/>
                      </a:gs>
                      <a:gs pos="30000">
                        <a:schemeClr val="tx1"/>
                      </a:gs>
                    </a:gsLst>
                    <a:lin ang="5400000" scaled="0"/>
                  </a:gradFill>
                </a:rPr>
                <a:t> dialog</a:t>
              </a:r>
            </a:p>
          </p:txBody>
        </p:sp>
        <p:sp>
          <p:nvSpPr>
            <p:cNvPr id="41" name="TextBox 40">
              <a:extLst>
                <a:ext uri="{FF2B5EF4-FFF2-40B4-BE49-F238E27FC236}">
                  <a16:creationId xmlns:a16="http://schemas.microsoft.com/office/drawing/2014/main" id="{03619FE9-9B05-4466-AD21-5568504A47E9}"/>
                </a:ext>
              </a:extLst>
            </p:cNvPr>
            <p:cNvSpPr txBox="1"/>
            <p:nvPr/>
          </p:nvSpPr>
          <p:spPr>
            <a:xfrm>
              <a:off x="8075464" y="4994695"/>
              <a:ext cx="1773562" cy="489365"/>
            </a:xfrm>
            <a:prstGeom prst="rect">
              <a:avLst/>
            </a:prstGeom>
            <a:noFill/>
          </p:spPr>
          <p:txBody>
            <a:bodyPr wrap="none" lIns="182880" tIns="146304" rIns="182880" bIns="146304"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Select Pizza </a:t>
              </a:r>
              <a:r>
                <a:rPr lang="en-US" sz="1400" dirty="0">
                  <a:gradFill>
                    <a:gsLst>
                      <a:gs pos="2917">
                        <a:schemeClr val="tx1"/>
                      </a:gs>
                      <a:gs pos="30000">
                        <a:schemeClr val="tx1"/>
                      </a:gs>
                    </a:gsLst>
                    <a:lin ang="5400000" scaled="0"/>
                  </a:gradFill>
                </a:rPr>
                <a:t>dialog</a:t>
              </a:r>
            </a:p>
          </p:txBody>
        </p:sp>
        <p:sp>
          <p:nvSpPr>
            <p:cNvPr id="42" name="TextBox 41">
              <a:extLst>
                <a:ext uri="{FF2B5EF4-FFF2-40B4-BE49-F238E27FC236}">
                  <a16:creationId xmlns:a16="http://schemas.microsoft.com/office/drawing/2014/main" id="{62C5AB00-B127-4EAC-88AF-B321213A9A7F}"/>
                </a:ext>
              </a:extLst>
            </p:cNvPr>
            <p:cNvSpPr txBox="1"/>
            <p:nvPr/>
          </p:nvSpPr>
          <p:spPr>
            <a:xfrm>
              <a:off x="9763618" y="5776874"/>
              <a:ext cx="1824410" cy="489365"/>
            </a:xfrm>
            <a:prstGeom prst="rect">
              <a:avLst/>
            </a:prstGeom>
            <a:noFill/>
          </p:spPr>
          <p:txBody>
            <a:bodyPr wrap="none" lIns="182880" tIns="146304" rIns="182880" bIns="146304"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Place Order </a:t>
              </a:r>
              <a:r>
                <a:rPr lang="en-US" sz="1400" dirty="0">
                  <a:gradFill>
                    <a:gsLst>
                      <a:gs pos="2917">
                        <a:schemeClr val="tx1"/>
                      </a:gs>
                      <a:gs pos="30000">
                        <a:schemeClr val="tx1"/>
                      </a:gs>
                    </a:gsLst>
                    <a:lin ang="5400000" scaled="0"/>
                  </a:gradFill>
                </a:rPr>
                <a:t>dialog</a:t>
              </a:r>
            </a:p>
          </p:txBody>
        </p:sp>
        <p:cxnSp>
          <p:nvCxnSpPr>
            <p:cNvPr id="43" name="Straight Arrow Connector 17">
              <a:extLst>
                <a:ext uri="{FF2B5EF4-FFF2-40B4-BE49-F238E27FC236}">
                  <a16:creationId xmlns:a16="http://schemas.microsoft.com/office/drawing/2014/main" id="{D3BF4FBD-C337-4164-96E7-829F7D73897E}"/>
                </a:ext>
              </a:extLst>
            </p:cNvPr>
            <p:cNvCxnSpPr>
              <a:cxnSpLocks/>
              <a:stCxn id="7" idx="3"/>
              <a:endCxn id="38" idx="1"/>
            </p:cNvCxnSpPr>
            <p:nvPr/>
          </p:nvCxnSpPr>
          <p:spPr>
            <a:xfrm>
              <a:off x="7588475" y="3954872"/>
              <a:ext cx="826992" cy="737360"/>
            </a:xfrm>
            <a:prstGeom prst="bent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cxnSp>
          <p:nvCxnSpPr>
            <p:cNvPr id="46" name="Straight Arrow Connector 17">
              <a:extLst>
                <a:ext uri="{FF2B5EF4-FFF2-40B4-BE49-F238E27FC236}">
                  <a16:creationId xmlns:a16="http://schemas.microsoft.com/office/drawing/2014/main" id="{45663D72-6542-48EC-A37D-F30E89A58DC9}"/>
                </a:ext>
              </a:extLst>
            </p:cNvPr>
            <p:cNvCxnSpPr>
              <a:cxnSpLocks/>
              <a:stCxn id="38" idx="3"/>
              <a:endCxn id="39" idx="1"/>
            </p:cNvCxnSpPr>
            <p:nvPr/>
          </p:nvCxnSpPr>
          <p:spPr>
            <a:xfrm>
              <a:off x="9329867" y="4692232"/>
              <a:ext cx="826992" cy="824962"/>
            </a:xfrm>
            <a:prstGeom prst="bentConnector3">
              <a:avLst>
                <a:gd name="adj1" fmla="val 50000"/>
              </a:avLst>
            </a:prstGeom>
            <a:ln w="57150">
              <a:headEnd type="none"/>
              <a:tailEnd type="triangle"/>
            </a:ln>
          </p:spPr>
          <p:style>
            <a:lnRef idx="1">
              <a:schemeClr val="accent4"/>
            </a:lnRef>
            <a:fillRef idx="0">
              <a:schemeClr val="accent4"/>
            </a:fillRef>
            <a:effectRef idx="0">
              <a:schemeClr val="accent4"/>
            </a:effectRef>
            <a:fontRef idx="minor">
              <a:schemeClr val="tx1"/>
            </a:fontRef>
          </p:style>
        </p:cxnSp>
        <p:pic>
          <p:nvPicPr>
            <p:cNvPr id="51" name="Graphic 50" descr="Chat outline">
              <a:extLst>
                <a:ext uri="{FF2B5EF4-FFF2-40B4-BE49-F238E27FC236}">
                  <a16:creationId xmlns:a16="http://schemas.microsoft.com/office/drawing/2014/main" id="{EF58628D-EBA6-469C-BEA5-36021802CFC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688325" y="3693665"/>
              <a:ext cx="914400" cy="914400"/>
            </a:xfrm>
            <a:prstGeom prst="rect">
              <a:avLst/>
            </a:prstGeom>
          </p:spPr>
        </p:pic>
        <p:pic>
          <p:nvPicPr>
            <p:cNvPr id="52" name="Graphic 51" descr="Chat outline">
              <a:extLst>
                <a:ext uri="{FF2B5EF4-FFF2-40B4-BE49-F238E27FC236}">
                  <a16:creationId xmlns:a16="http://schemas.microsoft.com/office/drawing/2014/main" id="{6F9D6D79-CB87-4EF7-ABDB-27EDE8C1398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435880" y="4496754"/>
              <a:ext cx="914400" cy="914400"/>
            </a:xfrm>
            <a:prstGeom prst="rect">
              <a:avLst/>
            </a:prstGeom>
          </p:spPr>
        </p:pic>
        <p:sp>
          <p:nvSpPr>
            <p:cNvPr id="53" name="TextBox 52">
              <a:extLst>
                <a:ext uri="{FF2B5EF4-FFF2-40B4-BE49-F238E27FC236}">
                  <a16:creationId xmlns:a16="http://schemas.microsoft.com/office/drawing/2014/main" id="{CD135208-BA3D-4E2D-86EB-640C98D3D0C6}"/>
                </a:ext>
              </a:extLst>
            </p:cNvPr>
            <p:cNvSpPr txBox="1"/>
            <p:nvPr/>
          </p:nvSpPr>
          <p:spPr>
            <a:xfrm>
              <a:off x="6982079" y="3049462"/>
              <a:ext cx="540854"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Hi</a:t>
              </a:r>
            </a:p>
          </p:txBody>
        </p:sp>
        <p:sp>
          <p:nvSpPr>
            <p:cNvPr id="54" name="TextBox 53">
              <a:extLst>
                <a:ext uri="{FF2B5EF4-FFF2-40B4-BE49-F238E27FC236}">
                  <a16:creationId xmlns:a16="http://schemas.microsoft.com/office/drawing/2014/main" id="{445EF942-BEC7-4F76-9F6B-EF321330381F}"/>
                </a:ext>
              </a:extLst>
            </p:cNvPr>
            <p:cNvSpPr txBox="1"/>
            <p:nvPr/>
          </p:nvSpPr>
          <p:spPr>
            <a:xfrm>
              <a:off x="7259069" y="3100152"/>
              <a:ext cx="653064" cy="600164"/>
            </a:xfrm>
            <a:prstGeom prst="rect">
              <a:avLst/>
            </a:prstGeom>
            <a:noFill/>
          </p:spPr>
          <p:txBody>
            <a:bodyPr wrap="none" lIns="182880" tIns="146304" rIns="182880" bIns="146304" rtlCol="0">
              <a:spAutoFit/>
            </a:bodyPr>
            <a:lstStyle/>
            <a:p>
              <a:pPr marL="114300" indent="-114300">
                <a:lnSpc>
                  <a:spcPct val="90000"/>
                </a:lnSpc>
                <a:buFont typeface="Courier New" panose="02070309020205020404" pitchFamily="49" charset="0"/>
                <a:buChar char="o"/>
              </a:pPr>
              <a:r>
                <a:rPr lang="en-US" sz="1050" b="1" dirty="0">
                  <a:gradFill>
                    <a:gsLst>
                      <a:gs pos="2917">
                        <a:schemeClr val="tx1"/>
                      </a:gs>
                      <a:gs pos="30000">
                        <a:schemeClr val="tx1"/>
                      </a:gs>
                    </a:gsLst>
                    <a:lin ang="5400000" scaled="0"/>
                  </a:gradFill>
                </a:rPr>
                <a:t>---</a:t>
              </a:r>
            </a:p>
            <a:p>
              <a:pPr marL="114300" indent="-114300">
                <a:lnSpc>
                  <a:spcPct val="90000"/>
                </a:lnSpc>
                <a:buFont typeface="Courier New" panose="02070309020205020404" pitchFamily="49" charset="0"/>
                <a:buChar char="o"/>
              </a:pPr>
              <a:r>
                <a:rPr lang="en-US" sz="1050" b="1" dirty="0">
                  <a:gradFill>
                    <a:gsLst>
                      <a:gs pos="2917">
                        <a:schemeClr val="tx1"/>
                      </a:gs>
                      <a:gs pos="30000">
                        <a:schemeClr val="tx1"/>
                      </a:gs>
                    </a:gsLst>
                    <a:lin ang="5400000" scaled="0"/>
                  </a:gradFill>
                </a:rPr>
                <a:t>---</a:t>
              </a:r>
            </a:p>
          </p:txBody>
        </p:sp>
        <p:pic>
          <p:nvPicPr>
            <p:cNvPr id="56" name="Graphic 55" descr="Pizza with solid fill">
              <a:extLst>
                <a:ext uri="{FF2B5EF4-FFF2-40B4-BE49-F238E27FC236}">
                  <a16:creationId xmlns:a16="http://schemas.microsoft.com/office/drawing/2014/main" id="{4F8A3C05-7D50-46D3-A290-05230F4D5292}"/>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rot="19004804">
              <a:off x="8787124" y="3914109"/>
              <a:ext cx="292024" cy="292024"/>
            </a:xfrm>
            <a:prstGeom prst="rect">
              <a:avLst/>
            </a:prstGeom>
          </p:spPr>
        </p:pic>
        <p:sp>
          <p:nvSpPr>
            <p:cNvPr id="57" name="TextBox 56">
              <a:extLst>
                <a:ext uri="{FF2B5EF4-FFF2-40B4-BE49-F238E27FC236}">
                  <a16:creationId xmlns:a16="http://schemas.microsoft.com/office/drawing/2014/main" id="{37238E65-26BA-405F-9A38-1F5CF9F90134}"/>
                </a:ext>
              </a:extLst>
            </p:cNvPr>
            <p:cNvSpPr txBox="1"/>
            <p:nvPr/>
          </p:nvSpPr>
          <p:spPr>
            <a:xfrm>
              <a:off x="8933128" y="3869574"/>
              <a:ext cx="705962" cy="586314"/>
            </a:xfrm>
            <a:prstGeom prst="rect">
              <a:avLst/>
            </a:prstGeom>
            <a:noFill/>
          </p:spPr>
          <p:txBody>
            <a:bodyPr wrap="none" lIns="182880" tIns="146304" rIns="182880" bIns="146304" rtlCol="0">
              <a:spAutoFit/>
            </a:bodyPr>
            <a:lstStyle/>
            <a:p>
              <a:pPr marL="171450" indent="-171450">
                <a:lnSpc>
                  <a:spcPct val="90000"/>
                </a:lnSpc>
                <a:buFont typeface="Wingdings" panose="05000000000000000000" pitchFamily="2" charset="2"/>
                <a:buChar char="ü"/>
              </a:pPr>
              <a:r>
                <a:rPr lang="en-US" sz="1050" b="1" dirty="0">
                  <a:gradFill>
                    <a:gsLst>
                      <a:gs pos="2917">
                        <a:schemeClr val="tx1"/>
                      </a:gs>
                      <a:gs pos="30000">
                        <a:schemeClr val="tx1"/>
                      </a:gs>
                    </a:gsLst>
                    <a:lin ang="5400000" scaled="0"/>
                  </a:gradFill>
                </a:rPr>
                <a:t>---</a:t>
              </a:r>
            </a:p>
            <a:p>
              <a:pPr marL="171450" indent="-171450">
                <a:lnSpc>
                  <a:spcPct val="90000"/>
                </a:lnSpc>
                <a:buFont typeface="Wingdings" panose="05000000000000000000" pitchFamily="2" charset="2"/>
                <a:buChar char="q"/>
              </a:pPr>
              <a:r>
                <a:rPr lang="en-US" sz="1050" b="1" dirty="0">
                  <a:gradFill>
                    <a:gsLst>
                      <a:gs pos="2917">
                        <a:schemeClr val="tx1"/>
                      </a:gs>
                      <a:gs pos="30000">
                        <a:schemeClr val="tx1"/>
                      </a:gs>
                    </a:gsLst>
                    <a:lin ang="5400000" scaled="0"/>
                  </a:gradFill>
                </a:rPr>
                <a:t>---</a:t>
              </a:r>
            </a:p>
          </p:txBody>
        </p:sp>
      </p:grpSp>
      <p:pic>
        <p:nvPicPr>
          <p:cNvPr id="6" name="Graphic 5" descr="Shopping cart with solid fill">
            <a:extLst>
              <a:ext uri="{FF2B5EF4-FFF2-40B4-BE49-F238E27FC236}">
                <a16:creationId xmlns:a16="http://schemas.microsoft.com/office/drawing/2014/main" id="{30A91BB9-9097-498B-BC99-DEDA2C8A00C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541533" y="4725064"/>
            <a:ext cx="244682" cy="244682"/>
          </a:xfrm>
          <a:prstGeom prst="rect">
            <a:avLst/>
          </a:prstGeom>
        </p:spPr>
      </p:pic>
      <p:pic>
        <p:nvPicPr>
          <p:cNvPr id="17" name="Graphic 16" descr="Credit card with solid fill">
            <a:extLst>
              <a:ext uri="{FF2B5EF4-FFF2-40B4-BE49-F238E27FC236}">
                <a16:creationId xmlns:a16="http://schemas.microsoft.com/office/drawing/2014/main" id="{D3B99857-D342-4940-9411-F0A7298348F2}"/>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0849647" y="4777764"/>
            <a:ext cx="352379" cy="352379"/>
          </a:xfrm>
          <a:prstGeom prst="rect">
            <a:avLst/>
          </a:prstGeom>
        </p:spPr>
      </p:pic>
    </p:spTree>
    <p:extLst>
      <p:ext uri="{BB962C8B-B14F-4D97-AF65-F5344CB8AC3E}">
        <p14:creationId xmlns:p14="http://schemas.microsoft.com/office/powerpoint/2010/main" val="49249155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9230E699-BE3D-45FB-8669-46ECE7358385}"/>
              </a:ext>
            </a:extLst>
          </p:cNvPr>
          <p:cNvSpPr/>
          <p:nvPr/>
        </p:nvSpPr>
        <p:spPr bwMode="auto">
          <a:xfrm>
            <a:off x="6566440" y="1653456"/>
            <a:ext cx="5097643" cy="4764049"/>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a:extLst>
              <a:ext uri="{FF2B5EF4-FFF2-40B4-BE49-F238E27FC236}">
                <a16:creationId xmlns:a16="http://schemas.microsoft.com/office/drawing/2014/main" id="{B8B4B598-B930-4173-BA4D-53589629848A}"/>
              </a:ext>
            </a:extLst>
          </p:cNvPr>
          <p:cNvSpPr/>
          <p:nvPr/>
        </p:nvSpPr>
        <p:spPr bwMode="auto">
          <a:xfrm>
            <a:off x="569442" y="1653457"/>
            <a:ext cx="5097643" cy="4764049"/>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Designing for Interruptions</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418643" y="1099459"/>
            <a:ext cx="11340811" cy="553998"/>
          </a:xfrm>
        </p:spPr>
        <p:txBody>
          <a:bodyPr/>
          <a:lstStyle/>
          <a:p>
            <a:r>
              <a:rPr lang="en-US" dirty="0"/>
              <a:t>Allow for non-linear interactions</a:t>
            </a:r>
          </a:p>
        </p:txBody>
      </p:sp>
      <p:sp>
        <p:nvSpPr>
          <p:cNvPr id="4" name="Speech Bubble: Rectangle 3">
            <a:extLst>
              <a:ext uri="{FF2B5EF4-FFF2-40B4-BE49-F238E27FC236}">
                <a16:creationId xmlns:a16="http://schemas.microsoft.com/office/drawing/2014/main" id="{D2161BEC-F766-4584-887D-BD21A1619299}"/>
              </a:ext>
            </a:extLst>
          </p:cNvPr>
          <p:cNvSpPr/>
          <p:nvPr/>
        </p:nvSpPr>
        <p:spPr bwMode="auto">
          <a:xfrm>
            <a:off x="1478364" y="3131048"/>
            <a:ext cx="2737725" cy="1018432"/>
          </a:xfrm>
          <a:prstGeom prst="wedgeRectCallout">
            <a:avLst>
              <a:gd name="adj1" fmla="val -74433"/>
              <a:gd name="adj2" fmla="val 38965"/>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Choose an option:</a:t>
            </a:r>
          </a:p>
          <a:p>
            <a:pPr marL="342900" indent="-342900" defTabSz="932472" fontAlgn="base">
              <a:lnSpc>
                <a:spcPct val="90000"/>
              </a:lnSpc>
              <a:spcBef>
                <a:spcPct val="0"/>
              </a:spcBef>
              <a:spcAft>
                <a:spcPct val="0"/>
              </a:spcAft>
              <a:buFont typeface="+mj-lt"/>
              <a:buAutoNum type="arabicPeriod"/>
            </a:pPr>
            <a:r>
              <a:rPr lang="en-US" sz="1600" dirty="0">
                <a:solidFill>
                  <a:schemeClr val="accent1"/>
                </a:solidFill>
                <a:ea typeface="Segoe UI" pitchFamily="34" charset="0"/>
                <a:cs typeface="Segoe UI" pitchFamily="34" charset="0"/>
              </a:rPr>
              <a:t>Pickup</a:t>
            </a:r>
          </a:p>
          <a:p>
            <a:pPr marL="342900" indent="-342900" defTabSz="932472" fontAlgn="base">
              <a:lnSpc>
                <a:spcPct val="90000"/>
              </a:lnSpc>
              <a:spcBef>
                <a:spcPct val="0"/>
              </a:spcBef>
              <a:spcAft>
                <a:spcPct val="0"/>
              </a:spcAft>
              <a:buFont typeface="+mj-lt"/>
              <a:buAutoNum type="arabicPeriod"/>
            </a:pPr>
            <a:r>
              <a:rPr lang="en-US" sz="1600" dirty="0">
                <a:solidFill>
                  <a:schemeClr val="accent1"/>
                </a:solidFill>
                <a:ea typeface="Segoe UI" pitchFamily="34" charset="0"/>
                <a:cs typeface="Segoe UI" pitchFamily="34" charset="0"/>
              </a:rPr>
              <a:t>Delivery</a:t>
            </a:r>
          </a:p>
        </p:txBody>
      </p:sp>
      <p:sp>
        <p:nvSpPr>
          <p:cNvPr id="5" name="Speech Bubble: Rectangle 4">
            <a:extLst>
              <a:ext uri="{FF2B5EF4-FFF2-40B4-BE49-F238E27FC236}">
                <a16:creationId xmlns:a16="http://schemas.microsoft.com/office/drawing/2014/main" id="{6497FD6B-DAC5-47A2-984A-39B8B739580D}"/>
              </a:ext>
            </a:extLst>
          </p:cNvPr>
          <p:cNvSpPr/>
          <p:nvPr/>
        </p:nvSpPr>
        <p:spPr bwMode="auto">
          <a:xfrm>
            <a:off x="2287819" y="4267836"/>
            <a:ext cx="2737725" cy="553998"/>
          </a:xfrm>
          <a:prstGeom prst="wedgeRectCallout">
            <a:avLst>
              <a:gd name="adj1" fmla="val 67767"/>
              <a:gd name="adj2" fmla="val 41524"/>
            </a:avLst>
          </a:prstGeom>
          <a:solidFill>
            <a:schemeClr val="accent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bg1"/>
                </a:solidFill>
                <a:ea typeface="Segoe UI" pitchFamily="34" charset="0"/>
                <a:cs typeface="Segoe UI" pitchFamily="34" charset="0"/>
              </a:rPr>
              <a:t>Add another pizza</a:t>
            </a:r>
          </a:p>
        </p:txBody>
      </p:sp>
      <p:sp>
        <p:nvSpPr>
          <p:cNvPr id="6" name="Speech Bubble: Rectangle 5">
            <a:extLst>
              <a:ext uri="{FF2B5EF4-FFF2-40B4-BE49-F238E27FC236}">
                <a16:creationId xmlns:a16="http://schemas.microsoft.com/office/drawing/2014/main" id="{1EE3DFBB-96C8-487C-B5E1-77CEFFFD758C}"/>
              </a:ext>
            </a:extLst>
          </p:cNvPr>
          <p:cNvSpPr/>
          <p:nvPr/>
        </p:nvSpPr>
        <p:spPr bwMode="auto">
          <a:xfrm>
            <a:off x="1478365" y="4940189"/>
            <a:ext cx="2737725" cy="1241593"/>
          </a:xfrm>
          <a:prstGeom prst="wedgeRectCallout">
            <a:avLst>
              <a:gd name="adj1" fmla="val -71833"/>
              <a:gd name="adj2" fmla="val 33754"/>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Invalid choice</a:t>
            </a:r>
          </a:p>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Choose an option:</a:t>
            </a:r>
          </a:p>
          <a:p>
            <a:pPr marL="342900" indent="-342900" defTabSz="932472" fontAlgn="base">
              <a:lnSpc>
                <a:spcPct val="90000"/>
              </a:lnSpc>
              <a:spcBef>
                <a:spcPct val="0"/>
              </a:spcBef>
              <a:spcAft>
                <a:spcPct val="0"/>
              </a:spcAft>
              <a:buFont typeface="+mj-lt"/>
              <a:buAutoNum type="arabicPeriod"/>
            </a:pPr>
            <a:r>
              <a:rPr lang="en-US" sz="1600" dirty="0">
                <a:solidFill>
                  <a:schemeClr val="accent1"/>
                </a:solidFill>
                <a:ea typeface="Segoe UI" pitchFamily="34" charset="0"/>
                <a:cs typeface="Segoe UI" pitchFamily="34" charset="0"/>
              </a:rPr>
              <a:t>Pickup</a:t>
            </a:r>
          </a:p>
          <a:p>
            <a:pPr marL="342900" indent="-342900" defTabSz="932472" fontAlgn="base">
              <a:lnSpc>
                <a:spcPct val="90000"/>
              </a:lnSpc>
              <a:spcBef>
                <a:spcPct val="0"/>
              </a:spcBef>
              <a:spcAft>
                <a:spcPct val="0"/>
              </a:spcAft>
              <a:buFont typeface="+mj-lt"/>
              <a:buAutoNum type="arabicPeriod"/>
            </a:pPr>
            <a:r>
              <a:rPr lang="en-US" sz="1600" dirty="0">
                <a:solidFill>
                  <a:schemeClr val="accent1"/>
                </a:solidFill>
                <a:ea typeface="Segoe UI" pitchFamily="34" charset="0"/>
                <a:cs typeface="Segoe UI" pitchFamily="34" charset="0"/>
              </a:rPr>
              <a:t>Delivery</a:t>
            </a:r>
          </a:p>
          <a:p>
            <a:pPr algn="ctr" defTabSz="932472" fontAlgn="base">
              <a:lnSpc>
                <a:spcPct val="90000"/>
              </a:lnSpc>
              <a:spcBef>
                <a:spcPct val="0"/>
              </a:spcBef>
              <a:spcAft>
                <a:spcPct val="0"/>
              </a:spcAft>
            </a:pPr>
            <a:endParaRPr lang="en-US" sz="1600" dirty="0">
              <a:solidFill>
                <a:schemeClr val="accent1"/>
              </a:solidFill>
              <a:ea typeface="Segoe UI" pitchFamily="34" charset="0"/>
              <a:cs typeface="Segoe UI" pitchFamily="34" charset="0"/>
            </a:endParaRPr>
          </a:p>
        </p:txBody>
      </p:sp>
      <p:sp>
        <p:nvSpPr>
          <p:cNvPr id="9" name="Speech Bubble: Rectangle 8">
            <a:extLst>
              <a:ext uri="{FF2B5EF4-FFF2-40B4-BE49-F238E27FC236}">
                <a16:creationId xmlns:a16="http://schemas.microsoft.com/office/drawing/2014/main" id="{864DFEDF-8EF0-4734-AD2F-3A40D6C5FF58}"/>
              </a:ext>
            </a:extLst>
          </p:cNvPr>
          <p:cNvSpPr/>
          <p:nvPr/>
        </p:nvSpPr>
        <p:spPr bwMode="auto">
          <a:xfrm>
            <a:off x="1478363" y="1715596"/>
            <a:ext cx="2737725" cy="624743"/>
          </a:xfrm>
          <a:prstGeom prst="wedgeRectCallout">
            <a:avLst>
              <a:gd name="adj1" fmla="val -74433"/>
              <a:gd name="adj2" fmla="val 38965"/>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Your order:</a:t>
            </a:r>
          </a:p>
          <a:p>
            <a:pPr algn="ctr" defTabSz="932472" fontAlgn="base">
              <a:lnSpc>
                <a:spcPct val="90000"/>
              </a:lnSpc>
              <a:spcBef>
                <a:spcPct val="0"/>
              </a:spcBef>
              <a:spcAft>
                <a:spcPct val="0"/>
              </a:spcAft>
            </a:pPr>
            <a:r>
              <a:rPr lang="en-US" sz="1400" dirty="0">
                <a:solidFill>
                  <a:schemeClr val="accent1"/>
                </a:solidFill>
                <a:ea typeface="Segoe UI" pitchFamily="34" charset="0"/>
                <a:cs typeface="Segoe UI" pitchFamily="34" charset="0"/>
              </a:rPr>
              <a:t>1 medium pepperoni pizza</a:t>
            </a:r>
            <a:endParaRPr lang="en-US" sz="1200" dirty="0">
              <a:solidFill>
                <a:schemeClr val="accent1"/>
              </a:solidFill>
              <a:ea typeface="Segoe UI" pitchFamily="34" charset="0"/>
              <a:cs typeface="Segoe UI" pitchFamily="34" charset="0"/>
            </a:endParaRPr>
          </a:p>
        </p:txBody>
      </p:sp>
      <p:sp>
        <p:nvSpPr>
          <p:cNvPr id="10" name="Speech Bubble: Rectangle 9">
            <a:extLst>
              <a:ext uri="{FF2B5EF4-FFF2-40B4-BE49-F238E27FC236}">
                <a16:creationId xmlns:a16="http://schemas.microsoft.com/office/drawing/2014/main" id="{46D8C7F2-BC30-4C01-A9EA-EAEA3FCE343B}"/>
              </a:ext>
            </a:extLst>
          </p:cNvPr>
          <p:cNvSpPr/>
          <p:nvPr/>
        </p:nvSpPr>
        <p:spPr bwMode="auto">
          <a:xfrm>
            <a:off x="2287818" y="2502803"/>
            <a:ext cx="2737725" cy="553998"/>
          </a:xfrm>
          <a:prstGeom prst="wedgeRectCallout">
            <a:avLst>
              <a:gd name="adj1" fmla="val 67767"/>
              <a:gd name="adj2" fmla="val 41524"/>
            </a:avLst>
          </a:prstGeom>
          <a:solidFill>
            <a:schemeClr val="accent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bg1"/>
                </a:solidFill>
                <a:ea typeface="Segoe UI" pitchFamily="34" charset="0"/>
                <a:cs typeface="Segoe UI" pitchFamily="34" charset="0"/>
              </a:rPr>
              <a:t>Checkout</a:t>
            </a:r>
          </a:p>
        </p:txBody>
      </p:sp>
      <p:sp>
        <p:nvSpPr>
          <p:cNvPr id="11" name="Speech Bubble: Rectangle 10">
            <a:extLst>
              <a:ext uri="{FF2B5EF4-FFF2-40B4-BE49-F238E27FC236}">
                <a16:creationId xmlns:a16="http://schemas.microsoft.com/office/drawing/2014/main" id="{39602950-B35A-43E3-8365-F5C3D20A92F7}"/>
              </a:ext>
            </a:extLst>
          </p:cNvPr>
          <p:cNvSpPr/>
          <p:nvPr/>
        </p:nvSpPr>
        <p:spPr bwMode="auto">
          <a:xfrm>
            <a:off x="7494968" y="3131048"/>
            <a:ext cx="2737725" cy="1018432"/>
          </a:xfrm>
          <a:prstGeom prst="wedgeRectCallout">
            <a:avLst>
              <a:gd name="adj1" fmla="val -74433"/>
              <a:gd name="adj2" fmla="val 38965"/>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Choose an option:</a:t>
            </a:r>
          </a:p>
          <a:p>
            <a:pPr marL="342900" indent="-342900" defTabSz="932472" fontAlgn="base">
              <a:lnSpc>
                <a:spcPct val="90000"/>
              </a:lnSpc>
              <a:spcBef>
                <a:spcPct val="0"/>
              </a:spcBef>
              <a:spcAft>
                <a:spcPct val="0"/>
              </a:spcAft>
              <a:buFont typeface="+mj-lt"/>
              <a:buAutoNum type="arabicPeriod"/>
            </a:pPr>
            <a:r>
              <a:rPr lang="en-US" sz="1600" dirty="0">
                <a:solidFill>
                  <a:schemeClr val="accent1"/>
                </a:solidFill>
                <a:ea typeface="Segoe UI" pitchFamily="34" charset="0"/>
                <a:cs typeface="Segoe UI" pitchFamily="34" charset="0"/>
              </a:rPr>
              <a:t>Pickup</a:t>
            </a:r>
          </a:p>
          <a:p>
            <a:pPr marL="342900" indent="-342900" defTabSz="932472" fontAlgn="base">
              <a:lnSpc>
                <a:spcPct val="90000"/>
              </a:lnSpc>
              <a:spcBef>
                <a:spcPct val="0"/>
              </a:spcBef>
              <a:spcAft>
                <a:spcPct val="0"/>
              </a:spcAft>
              <a:buFont typeface="+mj-lt"/>
              <a:buAutoNum type="arabicPeriod"/>
            </a:pPr>
            <a:r>
              <a:rPr lang="en-US" sz="1600" dirty="0">
                <a:solidFill>
                  <a:schemeClr val="accent1"/>
                </a:solidFill>
                <a:ea typeface="Segoe UI" pitchFamily="34" charset="0"/>
                <a:cs typeface="Segoe UI" pitchFamily="34" charset="0"/>
              </a:rPr>
              <a:t>Delivery</a:t>
            </a:r>
          </a:p>
        </p:txBody>
      </p:sp>
      <p:sp>
        <p:nvSpPr>
          <p:cNvPr id="12" name="Speech Bubble: Rectangle 11">
            <a:extLst>
              <a:ext uri="{FF2B5EF4-FFF2-40B4-BE49-F238E27FC236}">
                <a16:creationId xmlns:a16="http://schemas.microsoft.com/office/drawing/2014/main" id="{4EEFB009-CB47-4323-A0C4-3A6D5C19FC04}"/>
              </a:ext>
            </a:extLst>
          </p:cNvPr>
          <p:cNvSpPr/>
          <p:nvPr/>
        </p:nvSpPr>
        <p:spPr bwMode="auto">
          <a:xfrm>
            <a:off x="8304423" y="4267836"/>
            <a:ext cx="2737725" cy="553998"/>
          </a:xfrm>
          <a:prstGeom prst="wedgeRectCallout">
            <a:avLst>
              <a:gd name="adj1" fmla="val 67767"/>
              <a:gd name="adj2" fmla="val 41524"/>
            </a:avLst>
          </a:prstGeom>
          <a:solidFill>
            <a:schemeClr val="accent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bg1"/>
                </a:solidFill>
                <a:ea typeface="Segoe UI" pitchFamily="34" charset="0"/>
                <a:cs typeface="Segoe UI" pitchFamily="34" charset="0"/>
              </a:rPr>
              <a:t>Add another pizza</a:t>
            </a:r>
          </a:p>
        </p:txBody>
      </p:sp>
      <p:sp>
        <p:nvSpPr>
          <p:cNvPr id="13" name="Speech Bubble: Rectangle 12">
            <a:extLst>
              <a:ext uri="{FF2B5EF4-FFF2-40B4-BE49-F238E27FC236}">
                <a16:creationId xmlns:a16="http://schemas.microsoft.com/office/drawing/2014/main" id="{8A7ED8DE-099A-4692-B823-6AF314E178DF}"/>
              </a:ext>
            </a:extLst>
          </p:cNvPr>
          <p:cNvSpPr/>
          <p:nvPr/>
        </p:nvSpPr>
        <p:spPr bwMode="auto">
          <a:xfrm>
            <a:off x="7494969" y="4940190"/>
            <a:ext cx="2737725" cy="1018432"/>
          </a:xfrm>
          <a:prstGeom prst="wedgeRectCallout">
            <a:avLst>
              <a:gd name="adj1" fmla="val -71833"/>
              <a:gd name="adj2" fmla="val 33754"/>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OK, what size?</a:t>
            </a:r>
          </a:p>
          <a:p>
            <a:pPr marL="342900" indent="-342900" defTabSz="932472" fontAlgn="base">
              <a:lnSpc>
                <a:spcPct val="90000"/>
              </a:lnSpc>
              <a:spcBef>
                <a:spcPct val="0"/>
              </a:spcBef>
              <a:spcAft>
                <a:spcPct val="0"/>
              </a:spcAft>
              <a:buAutoNum type="arabicPeriod"/>
            </a:pPr>
            <a:r>
              <a:rPr lang="en-US" sz="1400" dirty="0">
                <a:solidFill>
                  <a:schemeClr val="accent1"/>
                </a:solidFill>
                <a:ea typeface="Segoe UI" pitchFamily="34" charset="0"/>
                <a:cs typeface="Segoe UI" pitchFamily="34" charset="0"/>
              </a:rPr>
              <a:t>Small</a:t>
            </a:r>
          </a:p>
          <a:p>
            <a:pPr marL="342900" indent="-342900" defTabSz="932472" fontAlgn="base">
              <a:lnSpc>
                <a:spcPct val="90000"/>
              </a:lnSpc>
              <a:spcBef>
                <a:spcPct val="0"/>
              </a:spcBef>
              <a:spcAft>
                <a:spcPct val="0"/>
              </a:spcAft>
              <a:buAutoNum type="arabicPeriod"/>
            </a:pPr>
            <a:r>
              <a:rPr lang="en-US" sz="1400" dirty="0">
                <a:solidFill>
                  <a:schemeClr val="accent1"/>
                </a:solidFill>
                <a:ea typeface="Segoe UI" pitchFamily="34" charset="0"/>
                <a:cs typeface="Segoe UI" pitchFamily="34" charset="0"/>
              </a:rPr>
              <a:t>Medium</a:t>
            </a:r>
          </a:p>
          <a:p>
            <a:pPr marL="342900" indent="-342900" defTabSz="932472" fontAlgn="base">
              <a:lnSpc>
                <a:spcPct val="90000"/>
              </a:lnSpc>
              <a:spcBef>
                <a:spcPct val="0"/>
              </a:spcBef>
              <a:spcAft>
                <a:spcPct val="0"/>
              </a:spcAft>
              <a:buAutoNum type="arabicPeriod"/>
            </a:pPr>
            <a:r>
              <a:rPr lang="en-US" sz="1400" dirty="0">
                <a:solidFill>
                  <a:schemeClr val="accent1"/>
                </a:solidFill>
                <a:ea typeface="Segoe UI" pitchFamily="34" charset="0"/>
                <a:cs typeface="Segoe UI" pitchFamily="34" charset="0"/>
              </a:rPr>
              <a:t>Large</a:t>
            </a:r>
          </a:p>
        </p:txBody>
      </p:sp>
      <p:sp>
        <p:nvSpPr>
          <p:cNvPr id="15" name="Speech Bubble: Rectangle 14">
            <a:extLst>
              <a:ext uri="{FF2B5EF4-FFF2-40B4-BE49-F238E27FC236}">
                <a16:creationId xmlns:a16="http://schemas.microsoft.com/office/drawing/2014/main" id="{87DAD2E2-B209-4FC4-A688-91F1CA4D8019}"/>
              </a:ext>
            </a:extLst>
          </p:cNvPr>
          <p:cNvSpPr/>
          <p:nvPr/>
        </p:nvSpPr>
        <p:spPr bwMode="auto">
          <a:xfrm>
            <a:off x="8304422" y="2502803"/>
            <a:ext cx="2737725" cy="553998"/>
          </a:xfrm>
          <a:prstGeom prst="wedgeRectCallout">
            <a:avLst>
              <a:gd name="adj1" fmla="val 67767"/>
              <a:gd name="adj2" fmla="val 41524"/>
            </a:avLst>
          </a:prstGeom>
          <a:solidFill>
            <a:schemeClr val="accent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bg1"/>
                </a:solidFill>
                <a:ea typeface="Segoe UI" pitchFamily="34" charset="0"/>
                <a:cs typeface="Segoe UI" pitchFamily="34" charset="0"/>
              </a:rPr>
              <a:t>Checkout</a:t>
            </a:r>
          </a:p>
        </p:txBody>
      </p:sp>
      <p:sp>
        <p:nvSpPr>
          <p:cNvPr id="17" name="TextBox 16">
            <a:extLst>
              <a:ext uri="{FF2B5EF4-FFF2-40B4-BE49-F238E27FC236}">
                <a16:creationId xmlns:a16="http://schemas.microsoft.com/office/drawing/2014/main" id="{E5D34871-249C-47F7-AA0A-EBD107BEE2AA}"/>
              </a:ext>
            </a:extLst>
          </p:cNvPr>
          <p:cNvSpPr txBox="1"/>
          <p:nvPr/>
        </p:nvSpPr>
        <p:spPr>
          <a:xfrm>
            <a:off x="5779874" y="3783535"/>
            <a:ext cx="646652"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vs</a:t>
            </a:r>
          </a:p>
        </p:txBody>
      </p:sp>
      <p:sp>
        <p:nvSpPr>
          <p:cNvPr id="20" name="Speech Bubble: Rectangle 19">
            <a:extLst>
              <a:ext uri="{FF2B5EF4-FFF2-40B4-BE49-F238E27FC236}">
                <a16:creationId xmlns:a16="http://schemas.microsoft.com/office/drawing/2014/main" id="{2B123111-1392-49AC-8549-BEB935A383AF}"/>
              </a:ext>
            </a:extLst>
          </p:cNvPr>
          <p:cNvSpPr/>
          <p:nvPr/>
        </p:nvSpPr>
        <p:spPr bwMode="auto">
          <a:xfrm>
            <a:off x="7494968" y="1719543"/>
            <a:ext cx="2737725" cy="624743"/>
          </a:xfrm>
          <a:prstGeom prst="wedgeRectCallout">
            <a:avLst>
              <a:gd name="adj1" fmla="val -74433"/>
              <a:gd name="adj2" fmla="val 38965"/>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Your order:</a:t>
            </a:r>
          </a:p>
          <a:p>
            <a:pPr algn="ctr" defTabSz="932472" fontAlgn="base">
              <a:lnSpc>
                <a:spcPct val="90000"/>
              </a:lnSpc>
              <a:spcBef>
                <a:spcPct val="0"/>
              </a:spcBef>
              <a:spcAft>
                <a:spcPct val="0"/>
              </a:spcAft>
            </a:pPr>
            <a:r>
              <a:rPr lang="en-US" sz="1400" dirty="0">
                <a:solidFill>
                  <a:schemeClr val="accent1"/>
                </a:solidFill>
                <a:ea typeface="Segoe UI" pitchFamily="34" charset="0"/>
                <a:cs typeface="Segoe UI" pitchFamily="34" charset="0"/>
              </a:rPr>
              <a:t>1 medium pepperoni pizza</a:t>
            </a:r>
            <a:endParaRPr lang="en-US" sz="1200" dirty="0">
              <a:solidFill>
                <a:schemeClr val="accent1"/>
              </a:solidFill>
              <a:ea typeface="Segoe UI" pitchFamily="34" charset="0"/>
              <a:cs typeface="Segoe UI" pitchFamily="34" charset="0"/>
            </a:endParaRP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F4A98-C817-4C07-BAA2-B1FDBFF3FC6E}"/>
              </a:ext>
            </a:extLst>
          </p:cNvPr>
          <p:cNvSpPr>
            <a:spLocks noGrp="1"/>
          </p:cNvSpPr>
          <p:nvPr>
            <p:ph type="title"/>
          </p:nvPr>
        </p:nvSpPr>
        <p:spPr/>
        <p:txBody>
          <a:bodyPr/>
          <a:lstStyle/>
          <a:p>
            <a:r>
              <a:rPr lang="en-US" dirty="0"/>
              <a:t>Designing the User Experience</a:t>
            </a:r>
          </a:p>
        </p:txBody>
      </p:sp>
      <p:sp>
        <p:nvSpPr>
          <p:cNvPr id="3" name="Content Placeholder 2">
            <a:extLst>
              <a:ext uri="{FF2B5EF4-FFF2-40B4-BE49-F238E27FC236}">
                <a16:creationId xmlns:a16="http://schemas.microsoft.com/office/drawing/2014/main" id="{5D1CCA12-CA8B-4D0B-B848-FA457E8550E8}"/>
              </a:ext>
            </a:extLst>
          </p:cNvPr>
          <p:cNvSpPr>
            <a:spLocks noGrp="1"/>
          </p:cNvSpPr>
          <p:nvPr>
            <p:ph sz="quarter" idx="10"/>
          </p:nvPr>
        </p:nvSpPr>
        <p:spPr>
          <a:xfrm>
            <a:off x="782128" y="1456897"/>
            <a:ext cx="10977783" cy="4324261"/>
          </a:xfrm>
        </p:spPr>
        <p:txBody>
          <a:bodyPr/>
          <a:lstStyle/>
          <a:p>
            <a:r>
              <a:rPr lang="en-US" dirty="0"/>
              <a:t>Consider appropriate interface elements</a:t>
            </a:r>
          </a:p>
          <a:p>
            <a:pPr marL="342900" lvl="1" indent="-342900">
              <a:buFont typeface="Arial" panose="020B0604020202020204" pitchFamily="34" charset="0"/>
              <a:buChar char="•"/>
            </a:pPr>
            <a:r>
              <a:rPr lang="en-US" dirty="0"/>
              <a:t>Text</a:t>
            </a:r>
          </a:p>
          <a:p>
            <a:pPr marL="342900" lvl="1" indent="-342900">
              <a:buFont typeface="Arial" panose="020B0604020202020204" pitchFamily="34" charset="0"/>
              <a:buChar char="•"/>
            </a:pPr>
            <a:r>
              <a:rPr lang="en-US" dirty="0"/>
              <a:t>Speech</a:t>
            </a:r>
          </a:p>
          <a:p>
            <a:pPr marL="342900" lvl="1" indent="-342900">
              <a:buFont typeface="Arial" panose="020B0604020202020204" pitchFamily="34" charset="0"/>
              <a:buChar char="•"/>
            </a:pPr>
            <a:r>
              <a:rPr lang="en-US" dirty="0"/>
              <a:t>Rich user controls</a:t>
            </a:r>
          </a:p>
          <a:p>
            <a:pPr marL="342900" lvl="1" indent="-342900">
              <a:buFont typeface="Arial" panose="020B0604020202020204" pitchFamily="34" charset="0"/>
              <a:buChar char="•"/>
            </a:pPr>
            <a:r>
              <a:rPr lang="en-US" dirty="0"/>
              <a:t>Cards:</a:t>
            </a:r>
          </a:p>
          <a:p>
            <a:pPr marL="571500" lvl="1" indent="-342900">
              <a:buFont typeface="Arial" panose="020B0604020202020204" pitchFamily="34" charset="0"/>
              <a:buChar char="•"/>
            </a:pPr>
            <a:r>
              <a:rPr lang="en-US" sz="1800" dirty="0"/>
              <a:t>Adaptive</a:t>
            </a:r>
          </a:p>
          <a:p>
            <a:pPr marL="571500" lvl="1" indent="-342900">
              <a:buFont typeface="Arial" panose="020B0604020202020204" pitchFamily="34" charset="0"/>
              <a:buChar char="•"/>
            </a:pPr>
            <a:r>
              <a:rPr lang="en-US" sz="1800" dirty="0"/>
              <a:t>Audio</a:t>
            </a:r>
          </a:p>
          <a:p>
            <a:pPr marL="571500" lvl="1" indent="-342900">
              <a:buFont typeface="Arial" panose="020B0604020202020204" pitchFamily="34" charset="0"/>
              <a:buChar char="•"/>
            </a:pPr>
            <a:r>
              <a:rPr lang="en-US" sz="1800" dirty="0"/>
              <a:t>Animation</a:t>
            </a:r>
          </a:p>
          <a:p>
            <a:pPr marL="571500" lvl="1" indent="-342900">
              <a:buFont typeface="Arial" panose="020B0604020202020204" pitchFamily="34" charset="0"/>
              <a:buChar char="•"/>
            </a:pPr>
            <a:r>
              <a:rPr lang="en-US" sz="1800" dirty="0"/>
              <a:t>Hero</a:t>
            </a:r>
          </a:p>
          <a:p>
            <a:pPr marL="571500" lvl="1" indent="-342900">
              <a:buFont typeface="Arial" panose="020B0604020202020204" pitchFamily="34" charset="0"/>
              <a:buChar char="•"/>
            </a:pPr>
            <a:r>
              <a:rPr lang="en-US" sz="1800" dirty="0"/>
              <a:t>Thumbnail</a:t>
            </a:r>
          </a:p>
        </p:txBody>
      </p:sp>
      <p:sp>
        <p:nvSpPr>
          <p:cNvPr id="5" name="Rectangle 4">
            <a:extLst>
              <a:ext uri="{FF2B5EF4-FFF2-40B4-BE49-F238E27FC236}">
                <a16:creationId xmlns:a16="http://schemas.microsoft.com/office/drawing/2014/main" id="{C3403B86-0ADF-4B74-BD99-94791CFB4AB7}"/>
              </a:ext>
            </a:extLst>
          </p:cNvPr>
          <p:cNvSpPr/>
          <p:nvPr/>
        </p:nvSpPr>
        <p:spPr bwMode="auto">
          <a:xfrm>
            <a:off x="6526731" y="1264700"/>
            <a:ext cx="5097643" cy="4764049"/>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Speech Bubble: Rectangle 6">
            <a:extLst>
              <a:ext uri="{FF2B5EF4-FFF2-40B4-BE49-F238E27FC236}">
                <a16:creationId xmlns:a16="http://schemas.microsoft.com/office/drawing/2014/main" id="{85DC4839-1333-4642-97E4-7BEA9117E3C1}"/>
              </a:ext>
            </a:extLst>
          </p:cNvPr>
          <p:cNvSpPr/>
          <p:nvPr/>
        </p:nvSpPr>
        <p:spPr bwMode="auto">
          <a:xfrm>
            <a:off x="7396412" y="1430666"/>
            <a:ext cx="2737725" cy="553999"/>
          </a:xfrm>
          <a:prstGeom prst="wedgeRectCallout">
            <a:avLst>
              <a:gd name="adj1" fmla="val -74433"/>
              <a:gd name="adj2" fmla="val 38965"/>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accent1"/>
                </a:solidFill>
                <a:ea typeface="Segoe UI" pitchFamily="34" charset="0"/>
                <a:cs typeface="Segoe UI" pitchFamily="34" charset="0"/>
              </a:rPr>
              <a:t>How can I help?</a:t>
            </a:r>
            <a:endParaRPr lang="en-US" sz="1600" dirty="0">
              <a:solidFill>
                <a:schemeClr val="accent1"/>
              </a:solidFill>
              <a:ea typeface="Segoe UI" pitchFamily="34" charset="0"/>
              <a:cs typeface="Segoe UI" pitchFamily="34" charset="0"/>
            </a:endParaRPr>
          </a:p>
        </p:txBody>
      </p:sp>
      <p:sp>
        <p:nvSpPr>
          <p:cNvPr id="9" name="Speech Bubble: Rectangle 8">
            <a:extLst>
              <a:ext uri="{FF2B5EF4-FFF2-40B4-BE49-F238E27FC236}">
                <a16:creationId xmlns:a16="http://schemas.microsoft.com/office/drawing/2014/main" id="{D360F823-9F9E-4644-B162-66808FFC0A33}"/>
              </a:ext>
            </a:extLst>
          </p:cNvPr>
          <p:cNvSpPr/>
          <p:nvPr/>
        </p:nvSpPr>
        <p:spPr bwMode="auto">
          <a:xfrm>
            <a:off x="8245107" y="2114046"/>
            <a:ext cx="2737725" cy="553998"/>
          </a:xfrm>
          <a:prstGeom prst="wedgeRectCallout">
            <a:avLst>
              <a:gd name="adj1" fmla="val 67767"/>
              <a:gd name="adj2" fmla="val 41524"/>
            </a:avLst>
          </a:prstGeom>
          <a:solidFill>
            <a:schemeClr val="accent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bg1"/>
                </a:solidFill>
                <a:ea typeface="Segoe UI" pitchFamily="34" charset="0"/>
                <a:cs typeface="Segoe UI" pitchFamily="34" charset="0"/>
              </a:rPr>
              <a:t>I want to order a pizza</a:t>
            </a:r>
          </a:p>
        </p:txBody>
      </p:sp>
      <p:sp>
        <p:nvSpPr>
          <p:cNvPr id="12" name="Rectangle 11">
            <a:extLst>
              <a:ext uri="{FF2B5EF4-FFF2-40B4-BE49-F238E27FC236}">
                <a16:creationId xmlns:a16="http://schemas.microsoft.com/office/drawing/2014/main" id="{0656CD48-E6E9-4D16-B909-C4F8DE0BD113}"/>
              </a:ext>
            </a:extLst>
          </p:cNvPr>
          <p:cNvSpPr/>
          <p:nvPr/>
        </p:nvSpPr>
        <p:spPr bwMode="auto">
          <a:xfrm>
            <a:off x="6658147" y="2929365"/>
            <a:ext cx="2387296" cy="1330534"/>
          </a:xfrm>
          <a:prstGeom prst="rect">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a:extLst>
              <a:ext uri="{FF2B5EF4-FFF2-40B4-BE49-F238E27FC236}">
                <a16:creationId xmlns:a16="http://schemas.microsoft.com/office/drawing/2014/main" id="{5932BAD5-8B26-481B-9D6E-3597653C0EFA}"/>
              </a:ext>
            </a:extLst>
          </p:cNvPr>
          <p:cNvSpPr/>
          <p:nvPr/>
        </p:nvSpPr>
        <p:spPr bwMode="auto">
          <a:xfrm>
            <a:off x="6849787" y="3044350"/>
            <a:ext cx="1231976" cy="1111516"/>
          </a:xfrm>
          <a:prstGeom prst="rect">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5" name="Graphic 14" descr="Whole pizza with solid fill">
            <a:extLst>
              <a:ext uri="{FF2B5EF4-FFF2-40B4-BE49-F238E27FC236}">
                <a16:creationId xmlns:a16="http://schemas.microsoft.com/office/drawing/2014/main" id="{8F26BA5F-1D76-472B-B460-70461EE570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19544" y="3041611"/>
            <a:ext cx="892462" cy="892462"/>
          </a:xfrm>
          <a:prstGeom prst="rect">
            <a:avLst/>
          </a:prstGeom>
        </p:spPr>
      </p:pic>
      <p:sp>
        <p:nvSpPr>
          <p:cNvPr id="18" name="Rectangle 17">
            <a:extLst>
              <a:ext uri="{FF2B5EF4-FFF2-40B4-BE49-F238E27FC236}">
                <a16:creationId xmlns:a16="http://schemas.microsoft.com/office/drawing/2014/main" id="{331E0FE1-7C32-470C-983C-59339C9D0AC6}"/>
              </a:ext>
            </a:extLst>
          </p:cNvPr>
          <p:cNvSpPr/>
          <p:nvPr/>
        </p:nvSpPr>
        <p:spPr bwMode="auto">
          <a:xfrm>
            <a:off x="8122829" y="3038874"/>
            <a:ext cx="922614" cy="1111516"/>
          </a:xfrm>
          <a:prstGeom prst="rect">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7" name="Graphic 16" descr="Pizza with solid fill">
            <a:extLst>
              <a:ext uri="{FF2B5EF4-FFF2-40B4-BE49-F238E27FC236}">
                <a16:creationId xmlns:a16="http://schemas.microsoft.com/office/drawing/2014/main" id="{6606B3B6-D54D-4085-B0A5-58FE0BD2BAE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4519468">
            <a:off x="8200992" y="3240504"/>
            <a:ext cx="708253" cy="708253"/>
          </a:xfrm>
          <a:prstGeom prst="rect">
            <a:avLst/>
          </a:prstGeom>
        </p:spPr>
      </p:pic>
      <p:sp>
        <p:nvSpPr>
          <p:cNvPr id="19" name="TextBox 18">
            <a:extLst>
              <a:ext uri="{FF2B5EF4-FFF2-40B4-BE49-F238E27FC236}">
                <a16:creationId xmlns:a16="http://schemas.microsoft.com/office/drawing/2014/main" id="{8A43D495-A88B-416B-ABFF-55641C1034B4}"/>
              </a:ext>
            </a:extLst>
          </p:cNvPr>
          <p:cNvSpPr txBox="1"/>
          <p:nvPr/>
        </p:nvSpPr>
        <p:spPr>
          <a:xfrm>
            <a:off x="6890090" y="3788989"/>
            <a:ext cx="1191673" cy="461665"/>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Whole pizza</a:t>
            </a:r>
          </a:p>
        </p:txBody>
      </p:sp>
      <p:sp>
        <p:nvSpPr>
          <p:cNvPr id="20" name="TextBox 19">
            <a:extLst>
              <a:ext uri="{FF2B5EF4-FFF2-40B4-BE49-F238E27FC236}">
                <a16:creationId xmlns:a16="http://schemas.microsoft.com/office/drawing/2014/main" id="{C40FC4E6-BCEA-472E-9884-D7F15E569553}"/>
              </a:ext>
            </a:extLst>
          </p:cNvPr>
          <p:cNvSpPr txBox="1"/>
          <p:nvPr/>
        </p:nvSpPr>
        <p:spPr>
          <a:xfrm>
            <a:off x="8211217" y="3791455"/>
            <a:ext cx="595356" cy="461665"/>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Slice</a:t>
            </a:r>
          </a:p>
        </p:txBody>
      </p:sp>
      <p:sp>
        <p:nvSpPr>
          <p:cNvPr id="21" name="Rectangle: Rounded Corners 20">
            <a:extLst>
              <a:ext uri="{FF2B5EF4-FFF2-40B4-BE49-F238E27FC236}">
                <a16:creationId xmlns:a16="http://schemas.microsoft.com/office/drawing/2014/main" id="{A57A8028-33C2-4CD5-BD87-AB24E8C58132}"/>
              </a:ext>
            </a:extLst>
          </p:cNvPr>
          <p:cNvSpPr/>
          <p:nvPr/>
        </p:nvSpPr>
        <p:spPr bwMode="auto">
          <a:xfrm>
            <a:off x="8899580" y="3388047"/>
            <a:ext cx="377806" cy="396933"/>
          </a:xfrm>
          <a:prstGeom prst="roundRect">
            <a:avLst/>
          </a:prstGeom>
          <a:solidFill>
            <a:schemeClr val="accent6">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b="1" dirty="0">
                <a:gradFill>
                  <a:gsLst>
                    <a:gs pos="0">
                      <a:srgbClr val="FFFFFF"/>
                    </a:gs>
                    <a:gs pos="100000">
                      <a:srgbClr val="FFFFFF"/>
                    </a:gs>
                  </a:gsLst>
                  <a:lin ang="5400000" scaled="0"/>
                </a:gradFill>
                <a:ea typeface="Segoe UI" pitchFamily="34" charset="0"/>
                <a:cs typeface="Segoe UI" pitchFamily="34" charset="0"/>
              </a:rPr>
              <a:t>&gt;</a:t>
            </a:r>
          </a:p>
        </p:txBody>
      </p:sp>
      <p:sp>
        <p:nvSpPr>
          <p:cNvPr id="22" name="Rectangle 21">
            <a:extLst>
              <a:ext uri="{FF2B5EF4-FFF2-40B4-BE49-F238E27FC236}">
                <a16:creationId xmlns:a16="http://schemas.microsoft.com/office/drawing/2014/main" id="{8C2A63AF-E757-45AD-AB6A-2028DDE60D7E}"/>
              </a:ext>
            </a:extLst>
          </p:cNvPr>
          <p:cNvSpPr/>
          <p:nvPr/>
        </p:nvSpPr>
        <p:spPr bwMode="auto">
          <a:xfrm>
            <a:off x="6658147" y="4492874"/>
            <a:ext cx="2089038" cy="1392407"/>
          </a:xfrm>
          <a:prstGeom prst="rect">
            <a:avLst/>
          </a:prstGeom>
          <a:solidFill>
            <a:schemeClr val="bg1"/>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3" name="Graphic 22" descr="Whole pizza with solid fill">
            <a:extLst>
              <a:ext uri="{FF2B5EF4-FFF2-40B4-BE49-F238E27FC236}">
                <a16:creationId xmlns:a16="http://schemas.microsoft.com/office/drawing/2014/main" id="{378ADD67-8AE4-4720-A419-93E59BD8E57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318755" y="4518467"/>
            <a:ext cx="892462" cy="892462"/>
          </a:xfrm>
          <a:prstGeom prst="rect">
            <a:avLst/>
          </a:prstGeom>
        </p:spPr>
      </p:pic>
      <p:sp>
        <p:nvSpPr>
          <p:cNvPr id="24" name="Rectangle: Rounded Corners 23">
            <a:extLst>
              <a:ext uri="{FF2B5EF4-FFF2-40B4-BE49-F238E27FC236}">
                <a16:creationId xmlns:a16="http://schemas.microsoft.com/office/drawing/2014/main" id="{F1545630-D311-44FD-8F88-868A733DD7F6}"/>
              </a:ext>
            </a:extLst>
          </p:cNvPr>
          <p:cNvSpPr/>
          <p:nvPr/>
        </p:nvSpPr>
        <p:spPr bwMode="auto">
          <a:xfrm>
            <a:off x="6774611" y="5427334"/>
            <a:ext cx="1903563" cy="369617"/>
          </a:xfrm>
          <a:prstGeom prst="round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gradFill>
                  <a:gsLst>
                    <a:gs pos="0">
                      <a:srgbClr val="FFFFFF"/>
                    </a:gs>
                    <a:gs pos="100000">
                      <a:srgbClr val="FFFFFF"/>
                    </a:gs>
                  </a:gsLst>
                  <a:lin ang="5400000" scaled="0"/>
                </a:gradFill>
                <a:ea typeface="Segoe UI" pitchFamily="34" charset="0"/>
                <a:cs typeface="Segoe UI" pitchFamily="34" charset="0"/>
              </a:rPr>
              <a:t>Customize</a:t>
            </a:r>
          </a:p>
        </p:txBody>
      </p:sp>
      <p:sp>
        <p:nvSpPr>
          <p:cNvPr id="25" name="TextBox 24">
            <a:extLst>
              <a:ext uri="{FF2B5EF4-FFF2-40B4-BE49-F238E27FC236}">
                <a16:creationId xmlns:a16="http://schemas.microsoft.com/office/drawing/2014/main" id="{A703F6F2-79D6-46D9-94FB-ECA54D2FE992}"/>
              </a:ext>
            </a:extLst>
          </p:cNvPr>
          <p:cNvSpPr txBox="1"/>
          <p:nvPr/>
        </p:nvSpPr>
        <p:spPr>
          <a:xfrm>
            <a:off x="6286501" y="2162807"/>
            <a:ext cx="733044"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Text</a:t>
            </a:r>
          </a:p>
        </p:txBody>
      </p:sp>
      <p:cxnSp>
        <p:nvCxnSpPr>
          <p:cNvPr id="27" name="Straight Arrow Connector 26">
            <a:extLst>
              <a:ext uri="{FF2B5EF4-FFF2-40B4-BE49-F238E27FC236}">
                <a16:creationId xmlns:a16="http://schemas.microsoft.com/office/drawing/2014/main" id="{26C4DBB2-D0A2-4794-8BA6-574B69CBFF6D}"/>
              </a:ext>
            </a:extLst>
          </p:cNvPr>
          <p:cNvCxnSpPr>
            <a:cxnSpLocks/>
            <a:stCxn id="25" idx="3"/>
          </p:cNvCxnSpPr>
          <p:nvPr/>
        </p:nvCxnSpPr>
        <p:spPr>
          <a:xfrm flipV="1">
            <a:off x="7019545" y="2391046"/>
            <a:ext cx="1103283" cy="30294"/>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014DFA7-3EA1-4B0D-A2AA-58AD6996B839}"/>
              </a:ext>
            </a:extLst>
          </p:cNvPr>
          <p:cNvSpPr txBox="1"/>
          <p:nvPr/>
        </p:nvSpPr>
        <p:spPr>
          <a:xfrm>
            <a:off x="10011631" y="3294442"/>
            <a:ext cx="1701131"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Card Carousel</a:t>
            </a:r>
          </a:p>
        </p:txBody>
      </p:sp>
      <p:cxnSp>
        <p:nvCxnSpPr>
          <p:cNvPr id="30" name="Straight Arrow Connector 29">
            <a:extLst>
              <a:ext uri="{FF2B5EF4-FFF2-40B4-BE49-F238E27FC236}">
                <a16:creationId xmlns:a16="http://schemas.microsoft.com/office/drawing/2014/main" id="{92D5E597-3E8E-485C-9269-5752AA29453A}"/>
              </a:ext>
            </a:extLst>
          </p:cNvPr>
          <p:cNvCxnSpPr>
            <a:cxnSpLocks/>
          </p:cNvCxnSpPr>
          <p:nvPr/>
        </p:nvCxnSpPr>
        <p:spPr>
          <a:xfrm flipH="1">
            <a:off x="9339487" y="3552974"/>
            <a:ext cx="794650" cy="8816"/>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2C4CDE5B-BA58-4004-B02A-9CC584E2FCE4}"/>
              </a:ext>
            </a:extLst>
          </p:cNvPr>
          <p:cNvSpPr txBox="1"/>
          <p:nvPr/>
        </p:nvSpPr>
        <p:spPr>
          <a:xfrm>
            <a:off x="9578701" y="4946066"/>
            <a:ext cx="1701131"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Hero Card</a:t>
            </a:r>
          </a:p>
        </p:txBody>
      </p:sp>
      <p:cxnSp>
        <p:nvCxnSpPr>
          <p:cNvPr id="35" name="Straight Arrow Connector 34">
            <a:extLst>
              <a:ext uri="{FF2B5EF4-FFF2-40B4-BE49-F238E27FC236}">
                <a16:creationId xmlns:a16="http://schemas.microsoft.com/office/drawing/2014/main" id="{ABCE8FDC-AB72-4131-A536-D9C230BCE5BC}"/>
              </a:ext>
            </a:extLst>
          </p:cNvPr>
          <p:cNvCxnSpPr>
            <a:cxnSpLocks/>
          </p:cNvCxnSpPr>
          <p:nvPr/>
        </p:nvCxnSpPr>
        <p:spPr>
          <a:xfrm flipH="1">
            <a:off x="8906557" y="5204598"/>
            <a:ext cx="794650" cy="8816"/>
          </a:xfrm>
          <a:prstGeom prst="straightConnector1">
            <a:avLst/>
          </a:prstGeom>
          <a:ln w="28575">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3381408C-7A04-448C-A218-7F62077EB44D}"/>
              </a:ext>
            </a:extLst>
          </p:cNvPr>
          <p:cNvSpPr txBox="1"/>
          <p:nvPr/>
        </p:nvSpPr>
        <p:spPr>
          <a:xfrm>
            <a:off x="2683981" y="3727830"/>
            <a:ext cx="2813347" cy="1990288"/>
          </a:xfrm>
          <a:prstGeom prst="rect">
            <a:avLst/>
          </a:prstGeom>
          <a:noFill/>
        </p:spPr>
        <p:txBody>
          <a:bodyPr wrap="square">
            <a:spAutoFit/>
          </a:bodyPr>
          <a:lstStyle/>
          <a:p>
            <a:pPr marL="571500"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Segoe UI"/>
                <a:ea typeface="+mn-ea"/>
                <a:cs typeface="+mn-cs"/>
              </a:rPr>
              <a:t>Receipt</a:t>
            </a:r>
          </a:p>
          <a:p>
            <a:pPr marL="571500"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1800" b="0" i="0" u="none" strike="noStrike" kern="1200" cap="none" spc="0" normalizeH="0" baseline="0" noProof="0" dirty="0" err="1">
                <a:ln>
                  <a:noFill/>
                </a:ln>
                <a:solidFill>
                  <a:srgbClr val="000000"/>
                </a:solidFill>
                <a:effectLst/>
                <a:uLnTx/>
                <a:uFillTx/>
                <a:latin typeface="Segoe UI"/>
                <a:ea typeface="+mn-ea"/>
                <a:cs typeface="+mn-cs"/>
              </a:rPr>
              <a:t>SignIn</a:t>
            </a:r>
            <a:endParaRPr kumimoji="0" lang="en-US" sz="1800" b="0" i="0" u="none" strike="noStrike" kern="1200" cap="none" spc="0" normalizeH="0" baseline="0" noProof="0" dirty="0">
              <a:ln>
                <a:noFill/>
              </a:ln>
              <a:solidFill>
                <a:srgbClr val="000000"/>
              </a:solidFill>
              <a:effectLst/>
              <a:uLnTx/>
              <a:uFillTx/>
              <a:latin typeface="Segoe UI"/>
              <a:ea typeface="+mn-ea"/>
              <a:cs typeface="+mn-cs"/>
            </a:endParaRPr>
          </a:p>
          <a:p>
            <a:pPr marL="571500"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1800" b="0" i="0" u="none" strike="noStrike" kern="1200" cap="none" spc="0" normalizeH="0" baseline="0" noProof="0" dirty="0" err="1">
                <a:ln>
                  <a:noFill/>
                </a:ln>
                <a:solidFill>
                  <a:srgbClr val="000000"/>
                </a:solidFill>
                <a:effectLst/>
                <a:uLnTx/>
                <a:uFillTx/>
                <a:latin typeface="Segoe UI"/>
                <a:ea typeface="+mn-ea"/>
                <a:cs typeface="+mn-cs"/>
              </a:rPr>
              <a:t>SuggestedAction</a:t>
            </a:r>
            <a:endParaRPr kumimoji="0" lang="en-US" sz="1800" b="0" i="0" u="none" strike="noStrike" kern="1200" cap="none" spc="0" normalizeH="0" baseline="0" noProof="0" dirty="0">
              <a:ln>
                <a:noFill/>
              </a:ln>
              <a:solidFill>
                <a:srgbClr val="000000"/>
              </a:solidFill>
              <a:effectLst/>
              <a:uLnTx/>
              <a:uFillTx/>
              <a:latin typeface="Segoe UI"/>
              <a:ea typeface="+mn-ea"/>
              <a:cs typeface="+mn-cs"/>
            </a:endParaRPr>
          </a:p>
          <a:p>
            <a:pPr marL="571500"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Segoe UI"/>
                <a:ea typeface="+mn-ea"/>
                <a:cs typeface="+mn-cs"/>
              </a:rPr>
              <a:t>Video</a:t>
            </a:r>
          </a:p>
          <a:p>
            <a:pPr marL="571500"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1800" b="0" i="0" u="none" strike="noStrike" kern="1200" cap="none" spc="0" normalizeH="0" baseline="0" noProof="0" dirty="0">
                <a:ln>
                  <a:noFill/>
                </a:ln>
                <a:solidFill>
                  <a:srgbClr val="000000"/>
                </a:solidFill>
                <a:effectLst/>
                <a:uLnTx/>
                <a:uFillTx/>
                <a:latin typeface="Segoe UI"/>
                <a:ea typeface="+mn-ea"/>
                <a:cs typeface="+mn-cs"/>
              </a:rPr>
              <a:t>Card carousel</a:t>
            </a:r>
          </a:p>
        </p:txBody>
      </p:sp>
    </p:spTree>
    <p:extLst>
      <p:ext uri="{BB962C8B-B14F-4D97-AF65-F5344CB8AC3E}">
        <p14:creationId xmlns:p14="http://schemas.microsoft.com/office/powerpoint/2010/main" val="1144539856"/>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FD1F5-9B1F-46BC-8A90-6F09D6E1D37F}"/>
              </a:ext>
            </a:extLst>
          </p:cNvPr>
          <p:cNvSpPr>
            <a:spLocks noGrp="1"/>
          </p:cNvSpPr>
          <p:nvPr>
            <p:ph type="title"/>
          </p:nvPr>
        </p:nvSpPr>
        <p:spPr/>
        <p:txBody>
          <a:bodyPr/>
          <a:lstStyle/>
          <a:p>
            <a:r>
              <a:rPr lang="en-US" dirty="0"/>
              <a:t>Bot Framework Composer</a:t>
            </a:r>
          </a:p>
        </p:txBody>
      </p:sp>
      <p:sp>
        <p:nvSpPr>
          <p:cNvPr id="3" name="Content Placeholder 2">
            <a:extLst>
              <a:ext uri="{FF2B5EF4-FFF2-40B4-BE49-F238E27FC236}">
                <a16:creationId xmlns:a16="http://schemas.microsoft.com/office/drawing/2014/main" id="{BC1B7F79-BA65-4E4E-9D91-1579E60FB2ED}"/>
              </a:ext>
            </a:extLst>
          </p:cNvPr>
          <p:cNvSpPr>
            <a:spLocks noGrp="1"/>
          </p:cNvSpPr>
          <p:nvPr>
            <p:ph sz="quarter" idx="10"/>
          </p:nvPr>
        </p:nvSpPr>
        <p:spPr>
          <a:xfrm>
            <a:off x="419101" y="1456897"/>
            <a:ext cx="5543664" cy="2169825"/>
          </a:xfrm>
        </p:spPr>
        <p:txBody>
          <a:bodyPr/>
          <a:lstStyle/>
          <a:p>
            <a:r>
              <a:rPr lang="en-US" dirty="0"/>
              <a:t>Graphical bot designer</a:t>
            </a:r>
          </a:p>
          <a:p>
            <a:pPr marL="342900" lvl="1" indent="-342900">
              <a:buFont typeface="Arial" panose="020B0604020202020204" pitchFamily="34" charset="0"/>
              <a:buChar char="•"/>
            </a:pPr>
            <a:r>
              <a:rPr lang="en-US" dirty="0"/>
              <a:t>Define dialog flows</a:t>
            </a:r>
          </a:p>
          <a:p>
            <a:pPr marL="342900" lvl="1" indent="-342900">
              <a:buFont typeface="Arial" panose="020B0604020202020204" pitchFamily="34" charset="0"/>
              <a:buChar char="•"/>
            </a:pPr>
            <a:r>
              <a:rPr lang="en-US" dirty="0"/>
              <a:t>Create triggers to initiate child dialogs</a:t>
            </a:r>
          </a:p>
          <a:p>
            <a:pPr marL="342900" lvl="1" indent="-342900">
              <a:buFont typeface="Arial" panose="020B0604020202020204" pitchFamily="34" charset="0"/>
              <a:buChar char="•"/>
            </a:pPr>
            <a:r>
              <a:rPr lang="en-US" dirty="0"/>
              <a:t>Built-in support for language understanding integration</a:t>
            </a:r>
          </a:p>
        </p:txBody>
      </p:sp>
      <p:pic>
        <p:nvPicPr>
          <p:cNvPr id="5" name="Picture 4">
            <a:extLst>
              <a:ext uri="{FF2B5EF4-FFF2-40B4-BE49-F238E27FC236}">
                <a16:creationId xmlns:a16="http://schemas.microsoft.com/office/drawing/2014/main" id="{B9941CED-EBA1-41B6-89E7-5CB3E0C26342}"/>
              </a:ext>
            </a:extLst>
          </p:cNvPr>
          <p:cNvPicPr>
            <a:picLocks noChangeAspect="1"/>
          </p:cNvPicPr>
          <p:nvPr/>
        </p:nvPicPr>
        <p:blipFill>
          <a:blip r:embed="rId2"/>
          <a:stretch>
            <a:fillRect/>
          </a:stretch>
        </p:blipFill>
        <p:spPr>
          <a:xfrm>
            <a:off x="6032922" y="1325058"/>
            <a:ext cx="5900642" cy="4446065"/>
          </a:xfrm>
          <a:prstGeom prst="rect">
            <a:avLst/>
          </a:prstGeom>
          <a:ln>
            <a:solidFill>
              <a:schemeClr val="accent6"/>
            </a:solidFill>
          </a:ln>
        </p:spPr>
      </p:pic>
    </p:spTree>
    <p:extLst>
      <p:ext uri="{BB962C8B-B14F-4D97-AF65-F5344CB8AC3E}">
        <p14:creationId xmlns:p14="http://schemas.microsoft.com/office/powerpoint/2010/main" val="3288419143"/>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FD1F5-9B1F-46BC-8A90-6F09D6E1D37F}"/>
              </a:ext>
            </a:extLst>
          </p:cNvPr>
          <p:cNvSpPr>
            <a:spLocks noGrp="1"/>
          </p:cNvSpPr>
          <p:nvPr>
            <p:ph type="title"/>
          </p:nvPr>
        </p:nvSpPr>
        <p:spPr/>
        <p:txBody>
          <a:bodyPr/>
          <a:lstStyle/>
          <a:p>
            <a:r>
              <a:rPr lang="en-US" dirty="0"/>
              <a:t>Power Virtual Agents</a:t>
            </a:r>
          </a:p>
        </p:txBody>
      </p:sp>
      <p:sp>
        <p:nvSpPr>
          <p:cNvPr id="3" name="Content Placeholder 2">
            <a:extLst>
              <a:ext uri="{FF2B5EF4-FFF2-40B4-BE49-F238E27FC236}">
                <a16:creationId xmlns:a16="http://schemas.microsoft.com/office/drawing/2014/main" id="{BC1B7F79-BA65-4E4E-9D91-1579E60FB2ED}"/>
              </a:ext>
            </a:extLst>
          </p:cNvPr>
          <p:cNvSpPr>
            <a:spLocks noGrp="1"/>
          </p:cNvSpPr>
          <p:nvPr>
            <p:ph sz="quarter" idx="10"/>
          </p:nvPr>
        </p:nvSpPr>
        <p:spPr>
          <a:xfrm>
            <a:off x="419101" y="1456897"/>
            <a:ext cx="5543664" cy="4401205"/>
          </a:xfrm>
        </p:spPr>
        <p:txBody>
          <a:bodyPr/>
          <a:lstStyle/>
          <a:p>
            <a:r>
              <a:rPr lang="en-US" dirty="0"/>
              <a:t>Low code graphical bot designer</a:t>
            </a:r>
          </a:p>
          <a:p>
            <a:pPr marL="342900" lvl="1" indent="-342900">
              <a:buFont typeface="Arial" panose="020B0604020202020204" pitchFamily="34" charset="0"/>
              <a:buChar char="•"/>
            </a:pPr>
            <a:r>
              <a:rPr lang="en-US" dirty="0"/>
              <a:t>Define conversation flows</a:t>
            </a:r>
          </a:p>
          <a:p>
            <a:pPr marL="342900" lvl="1" indent="-342900">
              <a:buFont typeface="Arial" panose="020B0604020202020204" pitchFamily="34" charset="0"/>
              <a:buChar char="•"/>
            </a:pPr>
            <a:r>
              <a:rPr lang="en-US" dirty="0"/>
              <a:t>Create triggers to initiate child dialogs</a:t>
            </a:r>
          </a:p>
          <a:p>
            <a:pPr marL="342900" lvl="1" indent="-342900">
              <a:buFont typeface="Arial" panose="020B0604020202020204" pitchFamily="34" charset="0"/>
              <a:buChar char="•"/>
            </a:pPr>
            <a:r>
              <a:rPr lang="en-US" dirty="0"/>
              <a:t>Built-in integration to other Cognitive Services</a:t>
            </a:r>
          </a:p>
          <a:p>
            <a:pPr marL="342900" lvl="1" indent="-342900">
              <a:buFont typeface="Arial" panose="020B0604020202020204" pitchFamily="34" charset="0"/>
              <a:buChar char="•"/>
            </a:pPr>
            <a:r>
              <a:rPr lang="en-US" dirty="0"/>
              <a:t>Test and deploy within PVA app</a:t>
            </a:r>
          </a:p>
          <a:p>
            <a:pPr marL="342900" lvl="1" indent="-342900">
              <a:buFont typeface="Arial" panose="020B0604020202020204" pitchFamily="34" charset="0"/>
              <a:buChar char="•"/>
            </a:pPr>
            <a:r>
              <a:rPr lang="en-US" dirty="0"/>
              <a:t>Different terminology than Composer (dialogs are “topics”, intents are “trigger phrases”, and so on)</a:t>
            </a:r>
          </a:p>
          <a:p>
            <a:pPr marL="342900" lvl="1" indent="-342900">
              <a:buFont typeface="Arial" panose="020B0604020202020204" pitchFamily="34" charset="0"/>
              <a:buChar char="•"/>
            </a:pPr>
            <a:r>
              <a:rPr lang="en-US" dirty="0"/>
              <a:t>Integrates with Composer if a task isn’t possible through PVA</a:t>
            </a:r>
          </a:p>
        </p:txBody>
      </p:sp>
      <p:pic>
        <p:nvPicPr>
          <p:cNvPr id="6" name="Picture 5">
            <a:extLst>
              <a:ext uri="{FF2B5EF4-FFF2-40B4-BE49-F238E27FC236}">
                <a16:creationId xmlns:a16="http://schemas.microsoft.com/office/drawing/2014/main" id="{E9595CC8-486D-08C8-5C12-F95A79842123}"/>
              </a:ext>
            </a:extLst>
          </p:cNvPr>
          <p:cNvPicPr>
            <a:picLocks noChangeAspect="1"/>
          </p:cNvPicPr>
          <p:nvPr/>
        </p:nvPicPr>
        <p:blipFill>
          <a:blip r:embed="rId3"/>
          <a:stretch>
            <a:fillRect/>
          </a:stretch>
        </p:blipFill>
        <p:spPr>
          <a:xfrm>
            <a:off x="5962765" y="1404000"/>
            <a:ext cx="6035181" cy="4049999"/>
          </a:xfrm>
          <a:prstGeom prst="rect">
            <a:avLst/>
          </a:prstGeom>
        </p:spPr>
      </p:pic>
    </p:spTree>
    <p:extLst>
      <p:ext uri="{BB962C8B-B14F-4D97-AF65-F5344CB8AC3E}">
        <p14:creationId xmlns:p14="http://schemas.microsoft.com/office/powerpoint/2010/main" val="130043205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Create a Bot with Bot Framework Composer</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Create a Bot with Composer</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 want to enable a conversational customer support solution through both email and web chat. What should you do?</a:t>
            </a:r>
          </a:p>
          <a:p>
            <a:pPr marL="288925" indent="-288925" defTabSz="932742">
              <a:spcBef>
                <a:spcPts val="300"/>
              </a:spcBef>
              <a:spcAft>
                <a:spcPts val="600"/>
              </a:spcAft>
              <a:buSzTx/>
              <a:buFont typeface="Wingdings" panose="05000000000000000000" pitchFamily="2" charset="2"/>
              <a:buChar char="q"/>
              <a:defRPr/>
            </a:pPr>
            <a:r>
              <a:rPr lang="en-US" sz="1400" dirty="0"/>
              <a:t>Create a bot for web chat. Send an automated response to email, directing users to web chat.</a:t>
            </a:r>
          </a:p>
          <a:p>
            <a:pPr marL="288925" indent="-288925" defTabSz="932742">
              <a:spcBef>
                <a:spcPts val="300"/>
              </a:spcBef>
              <a:spcAft>
                <a:spcPts val="600"/>
              </a:spcAft>
              <a:buSzTx/>
              <a:buFont typeface="Wingdings" panose="05000000000000000000" pitchFamily="2" charset="2"/>
              <a:buChar char="q"/>
              <a:defRPr/>
            </a:pPr>
            <a:r>
              <a:rPr lang="en-US" sz="1400" dirty="0"/>
              <a:t>Create a bot for email, and a second bot for web chat.</a:t>
            </a:r>
          </a:p>
          <a:p>
            <a:pPr marL="288925" indent="-288925" defTabSz="932742">
              <a:spcBef>
                <a:spcPts val="300"/>
              </a:spcBef>
              <a:spcAft>
                <a:spcPts val="600"/>
              </a:spcAft>
              <a:buSzTx/>
              <a:buFont typeface="Wingdings" panose="05000000000000000000" pitchFamily="2" charset="2"/>
              <a:buChar char="q"/>
              <a:defRPr/>
            </a:pPr>
            <a:r>
              <a:rPr lang="en-US" sz="1400" dirty="0"/>
              <a:t>Create a single bot and deliver it through both web chat and email channels.</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52776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You have created a bot using a Bot Framework SDK template.</a:t>
            </a:r>
          </a:p>
          <a:p>
            <a:pPr>
              <a:defRPr/>
            </a:pPr>
            <a:r>
              <a:rPr lang="en-US" sz="1800" dirty="0"/>
              <a:t>Which tool should you use to test it locally?</a:t>
            </a:r>
          </a:p>
          <a:p>
            <a:pPr marL="288925" indent="-288925">
              <a:spcBef>
                <a:spcPts val="300"/>
              </a:spcBef>
              <a:spcAft>
                <a:spcPts val="600"/>
              </a:spcAft>
              <a:buFont typeface="Wingdings" panose="05000000000000000000" pitchFamily="2" charset="2"/>
              <a:buChar char="q"/>
              <a:defRPr/>
            </a:pPr>
            <a:r>
              <a:rPr lang="en-US" sz="1400" dirty="0"/>
              <a:t>Visual Studio Code</a:t>
            </a:r>
          </a:p>
          <a:p>
            <a:pPr marL="288925" indent="-288925">
              <a:spcBef>
                <a:spcPts val="300"/>
              </a:spcBef>
              <a:spcAft>
                <a:spcPts val="600"/>
              </a:spcAft>
              <a:buFont typeface="Wingdings" panose="05000000000000000000" pitchFamily="2" charset="2"/>
              <a:buChar char="q"/>
              <a:defRPr/>
            </a:pPr>
            <a:r>
              <a:rPr lang="en-US" sz="1400" dirty="0"/>
              <a:t>Bot Framework Emulator</a:t>
            </a:r>
          </a:p>
          <a:p>
            <a:pPr marL="288925" indent="-288925">
              <a:spcBef>
                <a:spcPts val="300"/>
              </a:spcBef>
              <a:spcAft>
                <a:spcPts val="600"/>
              </a:spcAft>
              <a:buFont typeface="Wingdings" panose="05000000000000000000" pitchFamily="2" charset="2"/>
              <a:buChar char="q"/>
              <a:defRPr/>
            </a:pPr>
            <a:r>
              <a:rPr lang="en-US" sz="1400" dirty="0"/>
              <a:t>Bot Framework Composer</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05667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When might you use a </a:t>
            </a:r>
            <a:r>
              <a:rPr lang="en-US" sz="1800" i="1" dirty="0">
                <a:latin typeface="+mj-lt"/>
              </a:rPr>
              <a:t>waterfall</a:t>
            </a:r>
            <a:r>
              <a:rPr lang="en-US" sz="1800" dirty="0">
                <a:latin typeface="+mj-lt"/>
              </a:rPr>
              <a:t> dialog?</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When you do not want to maintain state between bot activities.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When you need to cancel </a:t>
            </a:r>
            <a:r>
              <a:rPr lang="en-US" sz="1400" spc="-49">
                <a:solidFill>
                  <a:srgbClr val="000000"/>
                </a:solidFill>
                <a:latin typeface="+mj-lt"/>
              </a:rPr>
              <a:t>an activity.</a:t>
            </a:r>
            <a:endParaRPr lang="en-US" sz="1400" spc="-49" dirty="0">
              <a:solidFill>
                <a:srgbClr val="000000"/>
              </a:solidFill>
              <a:latin typeface="+mj-lt"/>
            </a:endParaRP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When you want to guide the user through a sequential series of steps.</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99843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Bot Basics</a:t>
            </a:r>
          </a:p>
        </p:txBody>
      </p:sp>
      <p:sp>
        <p:nvSpPr>
          <p:cNvPr id="2" name="Text Placeholder 1"/>
          <p:cNvSpPr>
            <a:spLocks noGrp="1"/>
          </p:cNvSpPr>
          <p:nvPr>
            <p:ph type="body" sz="quarter" idx="15"/>
          </p:nvPr>
        </p:nvSpPr>
        <p:spPr/>
        <p:txBody>
          <a:bodyPr/>
          <a:lstStyle/>
          <a:p>
            <a:pPr lvl="1"/>
            <a:r>
              <a:rPr lang="en-US" sz="2400" dirty="0"/>
              <a:t>Implementing a Bot</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Bot Basics</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36BECC1-8612-4F60-BB79-A97D9312282E}"/>
              </a:ext>
            </a:extLst>
          </p:cNvPr>
          <p:cNvSpPr/>
          <p:nvPr/>
        </p:nvSpPr>
        <p:spPr bwMode="auto">
          <a:xfrm>
            <a:off x="363717" y="1655863"/>
            <a:ext cx="7063097" cy="400195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7063374C-DBFB-4C70-A3FF-471B4140D2A0}"/>
              </a:ext>
            </a:extLst>
          </p:cNvPr>
          <p:cNvSpPr>
            <a:spLocks noGrp="1"/>
          </p:cNvSpPr>
          <p:nvPr>
            <p:ph type="title"/>
          </p:nvPr>
        </p:nvSpPr>
        <p:spPr/>
        <p:txBody>
          <a:bodyPr/>
          <a:lstStyle/>
          <a:p>
            <a:r>
              <a:rPr lang="en-US" dirty="0"/>
              <a:t>Conversational AI and Bots</a:t>
            </a:r>
          </a:p>
        </p:txBody>
      </p:sp>
      <p:grpSp>
        <p:nvGrpSpPr>
          <p:cNvPr id="4" name="Group 3">
            <a:extLst>
              <a:ext uri="{FF2B5EF4-FFF2-40B4-BE49-F238E27FC236}">
                <a16:creationId xmlns:a16="http://schemas.microsoft.com/office/drawing/2014/main" id="{E5753DC4-CFAB-48DC-A7AF-9AC6D98EAED6}"/>
              </a:ext>
            </a:extLst>
          </p:cNvPr>
          <p:cNvGrpSpPr/>
          <p:nvPr/>
        </p:nvGrpSpPr>
        <p:grpSpPr>
          <a:xfrm>
            <a:off x="7667956" y="1951763"/>
            <a:ext cx="4091955" cy="3151590"/>
            <a:chOff x="3274617" y="1422062"/>
            <a:chExt cx="4091955" cy="3151590"/>
          </a:xfrm>
        </p:grpSpPr>
        <p:pic>
          <p:nvPicPr>
            <p:cNvPr id="6" name="Graphic 5" descr="User">
              <a:extLst>
                <a:ext uri="{FF2B5EF4-FFF2-40B4-BE49-F238E27FC236}">
                  <a16:creationId xmlns:a16="http://schemas.microsoft.com/office/drawing/2014/main" id="{E1C44116-7999-4A1E-A749-1A75CB9354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4617" y="2522783"/>
              <a:ext cx="952043" cy="952043"/>
            </a:xfrm>
            <a:prstGeom prst="rect">
              <a:avLst/>
            </a:prstGeom>
          </p:spPr>
        </p:pic>
        <p:pic>
          <p:nvPicPr>
            <p:cNvPr id="7" name="Graphic 6" descr="Email">
              <a:extLst>
                <a:ext uri="{FF2B5EF4-FFF2-40B4-BE49-F238E27FC236}">
                  <a16:creationId xmlns:a16="http://schemas.microsoft.com/office/drawing/2014/main" id="{243360F0-D47C-4DEA-A339-1F29DC67B1F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68617" y="2735328"/>
              <a:ext cx="590819" cy="590819"/>
            </a:xfrm>
            <a:prstGeom prst="rect">
              <a:avLst/>
            </a:prstGeom>
          </p:spPr>
        </p:pic>
        <p:pic>
          <p:nvPicPr>
            <p:cNvPr id="8" name="Graphic 7" descr="User">
              <a:extLst>
                <a:ext uri="{FF2B5EF4-FFF2-40B4-BE49-F238E27FC236}">
                  <a16:creationId xmlns:a16="http://schemas.microsoft.com/office/drawing/2014/main" id="{C50DD635-F6A7-4E49-8AD0-61E9618E748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4617" y="1422062"/>
              <a:ext cx="952043" cy="952043"/>
            </a:xfrm>
            <a:prstGeom prst="rect">
              <a:avLst/>
            </a:prstGeom>
          </p:spPr>
        </p:pic>
        <p:grpSp>
          <p:nvGrpSpPr>
            <p:cNvPr id="9" name="Group 8">
              <a:extLst>
                <a:ext uri="{FF2B5EF4-FFF2-40B4-BE49-F238E27FC236}">
                  <a16:creationId xmlns:a16="http://schemas.microsoft.com/office/drawing/2014/main" id="{186D61DA-F106-4F63-AA49-98A3CF39A467}"/>
                </a:ext>
              </a:extLst>
            </p:cNvPr>
            <p:cNvGrpSpPr/>
            <p:nvPr/>
          </p:nvGrpSpPr>
          <p:grpSpPr>
            <a:xfrm>
              <a:off x="4086767" y="1543536"/>
              <a:ext cx="846210" cy="846210"/>
              <a:chOff x="3242267" y="1508436"/>
              <a:chExt cx="812752" cy="812752"/>
            </a:xfrm>
          </p:grpSpPr>
          <p:pic>
            <p:nvPicPr>
              <p:cNvPr id="16" name="Graphic 15" descr="Browser window">
                <a:extLst>
                  <a:ext uri="{FF2B5EF4-FFF2-40B4-BE49-F238E27FC236}">
                    <a16:creationId xmlns:a16="http://schemas.microsoft.com/office/drawing/2014/main" id="{B2AB83C2-E0F1-4300-92DE-F89B4F240F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42267" y="1508436"/>
                <a:ext cx="812752" cy="812752"/>
              </a:xfrm>
              <a:prstGeom prst="rect">
                <a:avLst/>
              </a:prstGeom>
            </p:spPr>
          </p:pic>
          <p:pic>
            <p:nvPicPr>
              <p:cNvPr id="17" name="Graphic 16" descr="Chat">
                <a:extLst>
                  <a:ext uri="{FF2B5EF4-FFF2-40B4-BE49-F238E27FC236}">
                    <a16:creationId xmlns:a16="http://schemas.microsoft.com/office/drawing/2014/main" id="{CAD0EE13-9F44-4099-9C63-D5D6B4AD06B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52462" y="1766576"/>
                <a:ext cx="439568" cy="439568"/>
              </a:xfrm>
              <a:prstGeom prst="rect">
                <a:avLst/>
              </a:prstGeom>
            </p:spPr>
          </p:pic>
        </p:grpSp>
        <p:cxnSp>
          <p:nvCxnSpPr>
            <p:cNvPr id="10" name="Connector: Elbow 9">
              <a:extLst>
                <a:ext uri="{FF2B5EF4-FFF2-40B4-BE49-F238E27FC236}">
                  <a16:creationId xmlns:a16="http://schemas.microsoft.com/office/drawing/2014/main" id="{ED398B7E-932D-4544-BFD0-1630C1D635EF}"/>
                </a:ext>
              </a:extLst>
            </p:cNvPr>
            <p:cNvCxnSpPr>
              <a:cxnSpLocks/>
              <a:stCxn id="16" idx="3"/>
            </p:cNvCxnSpPr>
            <p:nvPr/>
          </p:nvCxnSpPr>
          <p:spPr>
            <a:xfrm>
              <a:off x="4932977" y="1966641"/>
              <a:ext cx="1100391" cy="940279"/>
            </a:xfrm>
            <a:prstGeom prst="bentConnector3">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6B7413E7-7D3B-4153-81DA-D9DC5D5DADAD}"/>
                </a:ext>
              </a:extLst>
            </p:cNvPr>
            <p:cNvCxnSpPr>
              <a:cxnSpLocks/>
            </p:cNvCxnSpPr>
            <p:nvPr/>
          </p:nvCxnSpPr>
          <p:spPr>
            <a:xfrm flipV="1">
              <a:off x="4746893" y="2906921"/>
              <a:ext cx="1286475" cy="1207049"/>
            </a:xfrm>
            <a:prstGeom prst="bentConnector3">
              <a:avLst>
                <a:gd name="adj1" fmla="val 57030"/>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850E595-CD86-4F46-8456-3F103AD9BB70}"/>
                </a:ext>
              </a:extLst>
            </p:cNvPr>
            <p:cNvCxnSpPr>
              <a:cxnSpLocks/>
            </p:cNvCxnSpPr>
            <p:nvPr/>
          </p:nvCxnSpPr>
          <p:spPr>
            <a:xfrm flipV="1">
              <a:off x="4863556" y="2906920"/>
              <a:ext cx="1740694" cy="1"/>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3" name="Graphic 12" descr="Call center">
              <a:extLst>
                <a:ext uri="{FF2B5EF4-FFF2-40B4-BE49-F238E27FC236}">
                  <a16:creationId xmlns:a16="http://schemas.microsoft.com/office/drawing/2014/main" id="{2DC1B1DC-E6A3-4A15-B07B-FFAE711BB8E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74617" y="3621609"/>
              <a:ext cx="952043" cy="952043"/>
            </a:xfrm>
            <a:prstGeom prst="rect">
              <a:avLst/>
            </a:prstGeom>
          </p:spPr>
        </p:pic>
        <p:pic>
          <p:nvPicPr>
            <p:cNvPr id="14" name="Graphic 13" descr="Speech">
              <a:extLst>
                <a:ext uri="{FF2B5EF4-FFF2-40B4-BE49-F238E27FC236}">
                  <a16:creationId xmlns:a16="http://schemas.microsoft.com/office/drawing/2014/main" id="{5D173E53-AC31-42AE-911C-78E2F164224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flipH="1">
              <a:off x="4110017" y="3580658"/>
              <a:ext cx="710187" cy="710187"/>
            </a:xfrm>
            <a:prstGeom prst="rect">
              <a:avLst/>
            </a:prstGeom>
          </p:spPr>
        </p:pic>
        <p:pic>
          <p:nvPicPr>
            <p:cNvPr id="15" name="Graphic 14">
              <a:extLst>
                <a:ext uri="{FF2B5EF4-FFF2-40B4-BE49-F238E27FC236}">
                  <a16:creationId xmlns:a16="http://schemas.microsoft.com/office/drawing/2014/main" id="{60C02BB4-A443-4E3A-85C8-6A89A4C6D042}"/>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604250" y="2556652"/>
              <a:ext cx="762322" cy="762322"/>
            </a:xfrm>
            <a:prstGeom prst="rect">
              <a:avLst/>
            </a:prstGeom>
          </p:spPr>
        </p:pic>
      </p:grpSp>
      <p:sp>
        <p:nvSpPr>
          <p:cNvPr id="20" name="TextBox 19">
            <a:extLst>
              <a:ext uri="{FF2B5EF4-FFF2-40B4-BE49-F238E27FC236}">
                <a16:creationId xmlns:a16="http://schemas.microsoft.com/office/drawing/2014/main" id="{FA74D713-CF02-4F9C-AD8E-FD1DE684F3F6}"/>
              </a:ext>
            </a:extLst>
          </p:cNvPr>
          <p:cNvSpPr txBox="1"/>
          <p:nvPr/>
        </p:nvSpPr>
        <p:spPr>
          <a:xfrm>
            <a:off x="10928914" y="2564026"/>
            <a:ext cx="83099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Bot</a:t>
            </a:r>
          </a:p>
        </p:txBody>
      </p:sp>
      <p:sp>
        <p:nvSpPr>
          <p:cNvPr id="21" name="TextBox 20">
            <a:extLst>
              <a:ext uri="{FF2B5EF4-FFF2-40B4-BE49-F238E27FC236}">
                <a16:creationId xmlns:a16="http://schemas.microsoft.com/office/drawing/2014/main" id="{046769BB-8E74-45C8-B713-102DA7FC2F4E}"/>
              </a:ext>
            </a:extLst>
          </p:cNvPr>
          <p:cNvSpPr txBox="1"/>
          <p:nvPr/>
        </p:nvSpPr>
        <p:spPr>
          <a:xfrm>
            <a:off x="7997696" y="5029957"/>
            <a:ext cx="160685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Channels</a:t>
            </a:r>
          </a:p>
        </p:txBody>
      </p:sp>
      <p:sp>
        <p:nvSpPr>
          <p:cNvPr id="3" name="Content Placeholder 2">
            <a:extLst>
              <a:ext uri="{FF2B5EF4-FFF2-40B4-BE49-F238E27FC236}">
                <a16:creationId xmlns:a16="http://schemas.microsoft.com/office/drawing/2014/main" id="{1CFC25B6-EB34-4DC1-855F-50002EFC762F}"/>
              </a:ext>
            </a:extLst>
          </p:cNvPr>
          <p:cNvSpPr>
            <a:spLocks noGrp="1"/>
          </p:cNvSpPr>
          <p:nvPr>
            <p:ph sz="quarter" idx="10"/>
          </p:nvPr>
        </p:nvSpPr>
        <p:spPr>
          <a:xfrm>
            <a:off x="517665" y="1655864"/>
            <a:ext cx="6969015" cy="4001957"/>
          </a:xfrm>
        </p:spPr>
        <p:txBody>
          <a:bodyPr/>
          <a:lstStyle/>
          <a:p>
            <a:r>
              <a:rPr lang="en-US" dirty="0"/>
              <a:t>Bot: an application with a conversational interface</a:t>
            </a:r>
          </a:p>
          <a:p>
            <a:pPr marL="342900" lvl="1" indent="-342900">
              <a:buFont typeface="Arial" panose="020B0604020202020204" pitchFamily="34" charset="0"/>
              <a:buChar char="•"/>
            </a:pPr>
            <a:r>
              <a:rPr lang="en-US" dirty="0"/>
              <a:t>Users interact with a bot by initiating </a:t>
            </a:r>
            <a:r>
              <a:rPr lang="en-US" i="1" dirty="0"/>
              <a:t>activities</a:t>
            </a:r>
            <a:r>
              <a:rPr lang="en-US" dirty="0"/>
              <a:t> in </a:t>
            </a:r>
            <a:r>
              <a:rPr lang="en-US" i="1" dirty="0"/>
              <a:t>turns</a:t>
            </a:r>
          </a:p>
          <a:p>
            <a:pPr marL="342900" lvl="1" indent="-342900">
              <a:buFont typeface="Arial" panose="020B0604020202020204" pitchFamily="34" charset="0"/>
              <a:buChar char="•"/>
            </a:pPr>
            <a:r>
              <a:rPr lang="en-US" dirty="0"/>
              <a:t>Activities are events, such as a user joining a conversation or sending a message</a:t>
            </a:r>
          </a:p>
          <a:p>
            <a:pPr marL="342900" lvl="1" indent="-342900">
              <a:buFont typeface="Arial" panose="020B0604020202020204" pitchFamily="34" charset="0"/>
              <a:buChar char="•"/>
            </a:pPr>
            <a:r>
              <a:rPr lang="en-US" dirty="0"/>
              <a:t>Messages can be text, speech, or visual interface elements (such as </a:t>
            </a:r>
            <a:r>
              <a:rPr lang="en-US" i="1" dirty="0"/>
              <a:t>cards</a:t>
            </a:r>
            <a:r>
              <a:rPr lang="en-US" dirty="0"/>
              <a:t> or </a:t>
            </a:r>
            <a:r>
              <a:rPr lang="en-US" i="1" dirty="0"/>
              <a:t>buttons</a:t>
            </a:r>
            <a:r>
              <a:rPr lang="en-US" dirty="0"/>
              <a:t>)</a:t>
            </a:r>
          </a:p>
          <a:p>
            <a:pPr marL="342900" lvl="1" indent="-342900">
              <a:buFont typeface="Arial" panose="020B0604020202020204" pitchFamily="34" charset="0"/>
              <a:buChar char="•"/>
            </a:pPr>
            <a:r>
              <a:rPr lang="en-US" dirty="0"/>
              <a:t>A flow of activities can form a </a:t>
            </a:r>
            <a:r>
              <a:rPr lang="en-US" i="1" dirty="0"/>
              <a:t>dialog</a:t>
            </a:r>
            <a:r>
              <a:rPr lang="en-US" dirty="0"/>
              <a:t>, in which state is maintained to manage a multi-turn conversation</a:t>
            </a:r>
          </a:p>
          <a:p>
            <a:pPr marL="342900" lvl="1" indent="-342900">
              <a:buFont typeface="Arial" panose="020B0604020202020204" pitchFamily="34" charset="0"/>
              <a:buChar char="•"/>
            </a:pPr>
            <a:r>
              <a:rPr lang="en-US" dirty="0"/>
              <a:t>Activities are exchanged across </a:t>
            </a:r>
            <a:r>
              <a:rPr lang="en-US" i="1" dirty="0"/>
              <a:t>channels</a:t>
            </a:r>
            <a:r>
              <a:rPr lang="en-US" dirty="0"/>
              <a:t>, such as web chat, email, Microsoft Teams, and others</a:t>
            </a:r>
          </a:p>
        </p:txBody>
      </p:sp>
    </p:spTree>
    <p:extLst>
      <p:ext uri="{BB962C8B-B14F-4D97-AF65-F5344CB8AC3E}">
        <p14:creationId xmlns:p14="http://schemas.microsoft.com/office/powerpoint/2010/main" val="376357974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Azure Bot Service and the Microsoft Bot Framework SDK</a:t>
            </a:r>
          </a:p>
        </p:txBody>
      </p:sp>
      <p:sp>
        <p:nvSpPr>
          <p:cNvPr id="3" name="Content Placeholder 2">
            <a:extLst>
              <a:ext uri="{FF2B5EF4-FFF2-40B4-BE49-F238E27FC236}">
                <a16:creationId xmlns:a16="http://schemas.microsoft.com/office/drawing/2014/main" id="{8622D208-F330-45D6-ABFD-F779972BCE93}"/>
              </a:ext>
            </a:extLst>
          </p:cNvPr>
          <p:cNvSpPr>
            <a:spLocks noGrp="1"/>
          </p:cNvSpPr>
          <p:nvPr>
            <p:ph sz="quarter" idx="10"/>
          </p:nvPr>
        </p:nvSpPr>
        <p:spPr>
          <a:xfrm>
            <a:off x="419101" y="1456897"/>
            <a:ext cx="5581992" cy="4396075"/>
          </a:xfrm>
        </p:spPr>
        <p:txBody>
          <a:bodyPr/>
          <a:lstStyle/>
          <a:p>
            <a:r>
              <a:rPr lang="en-US" dirty="0"/>
              <a:t>Azure Bot Service</a:t>
            </a:r>
          </a:p>
          <a:p>
            <a:pPr marL="342900" lvl="1" indent="-342900">
              <a:buFont typeface="Arial" panose="020B0604020202020204" pitchFamily="34" charset="0"/>
              <a:buChar char="•"/>
            </a:pPr>
            <a:r>
              <a:rPr lang="en-US" dirty="0"/>
              <a:t>Cloud service for bot delivery and integration</a:t>
            </a:r>
          </a:p>
          <a:p>
            <a:r>
              <a:rPr lang="en-US" dirty="0"/>
              <a:t>Bot Framework Service</a:t>
            </a:r>
          </a:p>
          <a:p>
            <a:pPr marL="342900" lvl="1" indent="-342900">
              <a:buFont typeface="Arial" panose="020B0604020202020204" pitchFamily="34" charset="0"/>
              <a:buChar char="•"/>
            </a:pPr>
            <a:r>
              <a:rPr lang="en-US" dirty="0"/>
              <a:t>A component of Azure Bot Service that provides a REST API for handling bot activities</a:t>
            </a:r>
          </a:p>
          <a:p>
            <a:r>
              <a:rPr lang="en-US" dirty="0"/>
              <a:t>Bot Framework SDK</a:t>
            </a:r>
          </a:p>
          <a:p>
            <a:pPr marL="342900" lvl="1" indent="-342900">
              <a:buFont typeface="Arial" panose="020B0604020202020204" pitchFamily="34" charset="0"/>
              <a:buChar char="•"/>
            </a:pPr>
            <a:r>
              <a:rPr lang="en-US" dirty="0"/>
              <a:t>A set of tools and libraries for end-to-end bot development that abstracts the REST interface</a:t>
            </a:r>
          </a:p>
        </p:txBody>
      </p:sp>
      <p:sp>
        <p:nvSpPr>
          <p:cNvPr id="4" name="Rectangle 3">
            <a:extLst>
              <a:ext uri="{FF2B5EF4-FFF2-40B4-BE49-F238E27FC236}">
                <a16:creationId xmlns:a16="http://schemas.microsoft.com/office/drawing/2014/main" id="{E9B993E0-F728-4F0F-8A27-B4531D39C25A}"/>
              </a:ext>
            </a:extLst>
          </p:cNvPr>
          <p:cNvSpPr/>
          <p:nvPr/>
        </p:nvSpPr>
        <p:spPr bwMode="auto">
          <a:xfrm>
            <a:off x="6849784" y="1456897"/>
            <a:ext cx="4818395" cy="124292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Azure Bot Service</a:t>
            </a:r>
          </a:p>
          <a:p>
            <a:pPr algn="ctr" defTabSz="932472" fontAlgn="base">
              <a:lnSpc>
                <a:spcPct val="90000"/>
              </a:lnSpc>
              <a:spcBef>
                <a:spcPct val="0"/>
              </a:spcBef>
              <a:spcAft>
                <a:spcPct val="0"/>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Bot delivery and integration</a:t>
            </a:r>
            <a:endParaRPr lang="en-US" sz="14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a:extLst>
              <a:ext uri="{FF2B5EF4-FFF2-40B4-BE49-F238E27FC236}">
                <a16:creationId xmlns:a16="http://schemas.microsoft.com/office/drawing/2014/main" id="{C5CEFD5B-9A71-4E00-83BB-305972EE3EDB}"/>
              </a:ext>
            </a:extLst>
          </p:cNvPr>
          <p:cNvSpPr/>
          <p:nvPr/>
        </p:nvSpPr>
        <p:spPr bwMode="auto">
          <a:xfrm>
            <a:off x="6849783" y="2691115"/>
            <a:ext cx="4818395" cy="1007481"/>
          </a:xfrm>
          <a:prstGeom prst="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solidFill>
                  <a:srgbClr val="243A5E"/>
                </a:solidFill>
                <a:ea typeface="Segoe UI" pitchFamily="34" charset="0"/>
                <a:cs typeface="Segoe UI" pitchFamily="34" charset="0"/>
              </a:rPr>
              <a:t>Bot Framework Service</a:t>
            </a:r>
          </a:p>
          <a:p>
            <a:pPr algn="ctr" defTabSz="932472" fontAlgn="base">
              <a:lnSpc>
                <a:spcPct val="90000"/>
              </a:lnSpc>
              <a:spcBef>
                <a:spcPct val="0"/>
              </a:spcBef>
              <a:spcAft>
                <a:spcPct val="0"/>
              </a:spcAft>
            </a:pPr>
            <a:endParaRPr lang="en-US" sz="1600" dirty="0">
              <a:solidFill>
                <a:srgbClr val="243A5E"/>
              </a:solidFill>
              <a:ea typeface="Segoe UI" pitchFamily="34" charset="0"/>
              <a:cs typeface="Segoe UI" pitchFamily="34" charset="0"/>
            </a:endParaRPr>
          </a:p>
          <a:p>
            <a:pPr algn="ctr" defTabSz="932472" fontAlgn="base">
              <a:lnSpc>
                <a:spcPct val="90000"/>
              </a:lnSpc>
              <a:spcBef>
                <a:spcPct val="0"/>
              </a:spcBef>
              <a:spcAft>
                <a:spcPct val="0"/>
              </a:spcAft>
            </a:pPr>
            <a:r>
              <a:rPr lang="en-US" sz="1600" dirty="0">
                <a:solidFill>
                  <a:srgbClr val="243A5E"/>
                </a:solidFill>
                <a:ea typeface="Segoe UI" pitchFamily="34" charset="0"/>
                <a:cs typeface="Segoe UI" pitchFamily="34" charset="0"/>
              </a:rPr>
              <a:t>REST interface</a:t>
            </a:r>
          </a:p>
        </p:txBody>
      </p:sp>
      <p:sp>
        <p:nvSpPr>
          <p:cNvPr id="6" name="Rectangle 5">
            <a:extLst>
              <a:ext uri="{FF2B5EF4-FFF2-40B4-BE49-F238E27FC236}">
                <a16:creationId xmlns:a16="http://schemas.microsoft.com/office/drawing/2014/main" id="{3A717992-4F0F-4639-BB88-6645FE059BC4}"/>
              </a:ext>
            </a:extLst>
          </p:cNvPr>
          <p:cNvSpPr/>
          <p:nvPr/>
        </p:nvSpPr>
        <p:spPr bwMode="auto">
          <a:xfrm>
            <a:off x="6849783" y="4256337"/>
            <a:ext cx="4818395" cy="1242927"/>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Bot Framework SDK</a:t>
            </a:r>
          </a:p>
          <a:p>
            <a:pPr algn="ctr" defTabSz="932472" fontAlgn="base">
              <a:lnSpc>
                <a:spcPct val="90000"/>
              </a:lnSpc>
              <a:spcBef>
                <a:spcPct val="0"/>
              </a:spcBef>
              <a:spcAft>
                <a:spcPct val="0"/>
              </a:spcAft>
            </a:pPr>
            <a:endParaRPr lang="en-US" sz="16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US" sz="1600" dirty="0">
                <a:gradFill>
                  <a:gsLst>
                    <a:gs pos="0">
                      <a:srgbClr val="FFFFFF"/>
                    </a:gs>
                    <a:gs pos="100000">
                      <a:srgbClr val="FFFFFF"/>
                    </a:gs>
                  </a:gsLst>
                  <a:lin ang="5400000" scaled="0"/>
                </a:gradFill>
                <a:ea typeface="Segoe UI" pitchFamily="34" charset="0"/>
                <a:cs typeface="Segoe UI" pitchFamily="34" charset="0"/>
              </a:rPr>
              <a:t>Bot development</a:t>
            </a:r>
            <a:endParaRPr lang="en-US" sz="1400" dirty="0">
              <a:gradFill>
                <a:gsLst>
                  <a:gs pos="0">
                    <a:srgbClr val="FFFFFF"/>
                  </a:gs>
                  <a:gs pos="100000">
                    <a:srgbClr val="FFFFFF"/>
                  </a:gs>
                </a:gsLst>
                <a:lin ang="5400000" scaled="0"/>
              </a:gradFill>
              <a:ea typeface="Segoe UI" pitchFamily="34" charset="0"/>
              <a:cs typeface="Segoe UI" pitchFamily="34" charset="0"/>
            </a:endParaRPr>
          </a:p>
        </p:txBody>
      </p:sp>
      <p:sp>
        <p:nvSpPr>
          <p:cNvPr id="8" name="Arrow: Down 7">
            <a:extLst>
              <a:ext uri="{FF2B5EF4-FFF2-40B4-BE49-F238E27FC236}">
                <a16:creationId xmlns:a16="http://schemas.microsoft.com/office/drawing/2014/main" id="{A6BAE0DE-94EF-4B32-8E67-B9371619C71E}"/>
              </a:ext>
            </a:extLst>
          </p:cNvPr>
          <p:cNvSpPr/>
          <p:nvPr/>
        </p:nvSpPr>
        <p:spPr bwMode="auto">
          <a:xfrm flipV="1">
            <a:off x="8935928" y="3787457"/>
            <a:ext cx="646103" cy="416133"/>
          </a:xfrm>
          <a:prstGeom prst="down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154882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Developing a Bot with the Bot Framework SDK</a:t>
            </a:r>
          </a:p>
        </p:txBody>
      </p:sp>
      <p:sp>
        <p:nvSpPr>
          <p:cNvPr id="5" name="Content Placeholder 4">
            <a:extLst>
              <a:ext uri="{FF2B5EF4-FFF2-40B4-BE49-F238E27FC236}">
                <a16:creationId xmlns:a16="http://schemas.microsoft.com/office/drawing/2014/main" id="{F4951897-6AA6-4945-B9E9-02408B358409}"/>
              </a:ext>
            </a:extLst>
          </p:cNvPr>
          <p:cNvSpPr>
            <a:spLocks noGrp="1"/>
          </p:cNvSpPr>
          <p:nvPr>
            <p:ph sz="quarter" idx="10"/>
          </p:nvPr>
        </p:nvSpPr>
        <p:spPr>
          <a:xfrm>
            <a:off x="296145" y="1124078"/>
            <a:ext cx="6029893" cy="5529719"/>
          </a:xfrm>
        </p:spPr>
        <p:txBody>
          <a:bodyPr/>
          <a:lstStyle/>
          <a:p>
            <a:r>
              <a:rPr lang="en-US" dirty="0"/>
              <a:t>Start with a template</a:t>
            </a:r>
          </a:p>
          <a:p>
            <a:pPr marL="342900" lvl="1" indent="-342900">
              <a:buFont typeface="Arial" panose="020B0604020202020204" pitchFamily="34" charset="0"/>
              <a:buChar char="•"/>
            </a:pPr>
            <a:r>
              <a:rPr lang="en-US" b="1" dirty="0"/>
              <a:t>Empty Bot </a:t>
            </a:r>
            <a:r>
              <a:rPr lang="en-US" dirty="0"/>
              <a:t>- Basic bot skeleton</a:t>
            </a:r>
          </a:p>
          <a:p>
            <a:pPr marL="342900" lvl="1" indent="-342900">
              <a:buFont typeface="Arial" panose="020B0604020202020204" pitchFamily="34" charset="0"/>
              <a:buChar char="•"/>
            </a:pPr>
            <a:r>
              <a:rPr lang="en-US" b="1" dirty="0"/>
              <a:t>Echo Bot </a:t>
            </a:r>
            <a:r>
              <a:rPr lang="en-US" dirty="0"/>
              <a:t>– Simple "hello world" example</a:t>
            </a:r>
          </a:p>
          <a:p>
            <a:pPr marL="342900" lvl="1" indent="-342900">
              <a:buFont typeface="Arial" panose="020B0604020202020204" pitchFamily="34" charset="0"/>
              <a:buChar char="•"/>
            </a:pPr>
            <a:r>
              <a:rPr lang="en-US" b="1" dirty="0"/>
              <a:t>Core Bot </a:t>
            </a:r>
            <a:r>
              <a:rPr lang="en-US" dirty="0"/>
              <a:t>– Includes common bot functionality, like Language Understanding integration</a:t>
            </a:r>
          </a:p>
          <a:p>
            <a:r>
              <a:rPr lang="en-US" dirty="0"/>
              <a:t>Bot Application Structure</a:t>
            </a:r>
          </a:p>
          <a:p>
            <a:pPr marL="342900" lvl="1" indent="-342900">
              <a:buFont typeface="Arial" panose="020B0604020202020204" pitchFamily="34" charset="0"/>
              <a:buChar char="•"/>
            </a:pPr>
            <a:r>
              <a:rPr lang="en-US" b="1" dirty="0"/>
              <a:t>Adapter</a:t>
            </a:r>
            <a:r>
              <a:rPr lang="en-US" dirty="0"/>
              <a:t> receives activities from channel (via Bot Framework Service), and calls bot turn handler</a:t>
            </a:r>
          </a:p>
          <a:p>
            <a:pPr marL="342900" lvl="1" indent="-342900">
              <a:buFont typeface="Arial" panose="020B0604020202020204" pitchFamily="34" charset="0"/>
              <a:buChar char="•"/>
            </a:pPr>
            <a:r>
              <a:rPr lang="en-US" b="1" dirty="0"/>
              <a:t>Bot</a:t>
            </a:r>
            <a:r>
              <a:rPr lang="en-US" dirty="0"/>
              <a:t> processes activities using:</a:t>
            </a:r>
          </a:p>
          <a:p>
            <a:pPr marL="627063" lvl="2" indent="-342900">
              <a:buFont typeface="Arial" panose="020B0604020202020204" pitchFamily="34" charset="0"/>
              <a:buChar char="•"/>
            </a:pPr>
            <a:r>
              <a:rPr lang="en-US" dirty="0"/>
              <a:t>Activity Handlers</a:t>
            </a:r>
          </a:p>
          <a:p>
            <a:pPr marL="627063" lvl="2" indent="-342900">
              <a:buFont typeface="Arial" panose="020B0604020202020204" pitchFamily="34" charset="0"/>
              <a:buChar char="•"/>
            </a:pPr>
            <a:r>
              <a:rPr lang="en-US" dirty="0"/>
              <a:t>Dialogs</a:t>
            </a:r>
          </a:p>
          <a:p>
            <a:r>
              <a:rPr lang="en-US" dirty="0"/>
              <a:t>Test in the Bot Framework Emulator</a:t>
            </a:r>
          </a:p>
          <a:p>
            <a:pPr marL="342900" lvl="1" indent="-342900">
              <a:buFont typeface="Arial" panose="020B0604020202020204" pitchFamily="34" charset="0"/>
              <a:buChar char="•"/>
            </a:pPr>
            <a:r>
              <a:rPr lang="en-US" dirty="0"/>
              <a:t>Interactive testing application for bots</a:t>
            </a:r>
          </a:p>
        </p:txBody>
      </p:sp>
      <p:pic>
        <p:nvPicPr>
          <p:cNvPr id="3" name="Picture 2">
            <a:extLst>
              <a:ext uri="{FF2B5EF4-FFF2-40B4-BE49-F238E27FC236}">
                <a16:creationId xmlns:a16="http://schemas.microsoft.com/office/drawing/2014/main" id="{87525F4E-CAA6-46B3-AB16-1E818F2AAA7B}"/>
              </a:ext>
            </a:extLst>
          </p:cNvPr>
          <p:cNvPicPr>
            <a:picLocks noChangeAspect="1"/>
          </p:cNvPicPr>
          <p:nvPr/>
        </p:nvPicPr>
        <p:blipFill>
          <a:blip r:embed="rId3"/>
          <a:stretch>
            <a:fillRect/>
          </a:stretch>
        </p:blipFill>
        <p:spPr>
          <a:xfrm>
            <a:off x="6201212" y="3196755"/>
            <a:ext cx="4250559" cy="3295428"/>
          </a:xfrm>
          <a:prstGeom prst="rect">
            <a:avLst/>
          </a:prstGeom>
        </p:spPr>
      </p:pic>
      <p:pic>
        <p:nvPicPr>
          <p:cNvPr id="7" name="Picture 6">
            <a:extLst>
              <a:ext uri="{FF2B5EF4-FFF2-40B4-BE49-F238E27FC236}">
                <a16:creationId xmlns:a16="http://schemas.microsoft.com/office/drawing/2014/main" id="{D1B8D07A-11C5-4B92-8F51-4932A66242CD}"/>
              </a:ext>
            </a:extLst>
          </p:cNvPr>
          <p:cNvPicPr>
            <a:picLocks noChangeAspect="1"/>
          </p:cNvPicPr>
          <p:nvPr/>
        </p:nvPicPr>
        <p:blipFill>
          <a:blip r:embed="rId4"/>
          <a:stretch>
            <a:fillRect/>
          </a:stretch>
        </p:blipFill>
        <p:spPr>
          <a:xfrm>
            <a:off x="8054273" y="998302"/>
            <a:ext cx="3960408" cy="3014264"/>
          </a:xfrm>
          <a:prstGeom prst="rect">
            <a:avLst/>
          </a:prstGeom>
          <a:ln>
            <a:solidFill>
              <a:schemeClr val="accent6"/>
            </a:solidFill>
          </a:ln>
        </p:spPr>
      </p:pic>
    </p:spTree>
    <p:extLst>
      <p:ext uri="{BB962C8B-B14F-4D97-AF65-F5344CB8AC3E}">
        <p14:creationId xmlns:p14="http://schemas.microsoft.com/office/powerpoint/2010/main" val="300902172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Straight Arrow Connector 28">
            <a:extLst>
              <a:ext uri="{FF2B5EF4-FFF2-40B4-BE49-F238E27FC236}">
                <a16:creationId xmlns:a16="http://schemas.microsoft.com/office/drawing/2014/main" id="{807B45FF-EA08-457B-B23A-7FADAC82D5C1}"/>
              </a:ext>
            </a:extLst>
          </p:cNvPr>
          <p:cNvCxnSpPr>
            <a:cxnSpLocks/>
          </p:cNvCxnSpPr>
          <p:nvPr/>
        </p:nvCxnSpPr>
        <p:spPr>
          <a:xfrm flipH="1">
            <a:off x="3362626" y="3809539"/>
            <a:ext cx="3874021"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8382E45-81FB-46C3-8567-EC6196397CFB}"/>
              </a:ext>
            </a:extLst>
          </p:cNvPr>
          <p:cNvSpPr>
            <a:spLocks noGrp="1"/>
          </p:cNvSpPr>
          <p:nvPr>
            <p:ph type="title"/>
          </p:nvPr>
        </p:nvSpPr>
        <p:spPr/>
        <p:txBody>
          <a:bodyPr/>
          <a:lstStyle/>
          <a:p>
            <a:r>
              <a:rPr lang="en-US" dirty="0"/>
              <a:t>Activity Handlers</a:t>
            </a:r>
          </a:p>
        </p:txBody>
      </p:sp>
      <p:sp>
        <p:nvSpPr>
          <p:cNvPr id="3" name="Content Placeholder 2">
            <a:extLst>
              <a:ext uri="{FF2B5EF4-FFF2-40B4-BE49-F238E27FC236}">
                <a16:creationId xmlns:a16="http://schemas.microsoft.com/office/drawing/2014/main" id="{E99106D0-A4ED-4A6B-BAB4-2F612C37F140}"/>
              </a:ext>
            </a:extLst>
          </p:cNvPr>
          <p:cNvSpPr>
            <a:spLocks noGrp="1"/>
          </p:cNvSpPr>
          <p:nvPr>
            <p:ph sz="quarter" idx="10"/>
          </p:nvPr>
        </p:nvSpPr>
        <p:spPr>
          <a:xfrm>
            <a:off x="419100" y="1456897"/>
            <a:ext cx="11340811" cy="553998"/>
          </a:xfrm>
        </p:spPr>
        <p:txBody>
          <a:bodyPr/>
          <a:lstStyle/>
          <a:p>
            <a:r>
              <a:rPr lang="en-US" dirty="0"/>
              <a:t>Process turns for different kinds of event</a:t>
            </a:r>
          </a:p>
        </p:txBody>
      </p:sp>
      <p:sp>
        <p:nvSpPr>
          <p:cNvPr id="12" name="TextBox 11">
            <a:extLst>
              <a:ext uri="{FF2B5EF4-FFF2-40B4-BE49-F238E27FC236}">
                <a16:creationId xmlns:a16="http://schemas.microsoft.com/office/drawing/2014/main" id="{C13BAA8F-32DA-40E4-B87C-E2D8D3B13ED1}"/>
              </a:ext>
            </a:extLst>
          </p:cNvPr>
          <p:cNvSpPr txBox="1"/>
          <p:nvPr/>
        </p:nvSpPr>
        <p:spPr>
          <a:xfrm>
            <a:off x="2143414" y="2347102"/>
            <a:ext cx="2438424"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Bot Framework Service</a:t>
            </a:r>
          </a:p>
        </p:txBody>
      </p:sp>
      <p:sp>
        <p:nvSpPr>
          <p:cNvPr id="13" name="TextBox 12">
            <a:extLst>
              <a:ext uri="{FF2B5EF4-FFF2-40B4-BE49-F238E27FC236}">
                <a16:creationId xmlns:a16="http://schemas.microsoft.com/office/drawing/2014/main" id="{23F1230C-C50D-4232-A4B3-B6491CA34F4D}"/>
              </a:ext>
            </a:extLst>
          </p:cNvPr>
          <p:cNvSpPr txBox="1"/>
          <p:nvPr/>
        </p:nvSpPr>
        <p:spPr>
          <a:xfrm>
            <a:off x="6641092" y="2347102"/>
            <a:ext cx="1021755"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Adapter</a:t>
            </a:r>
          </a:p>
        </p:txBody>
      </p:sp>
      <p:cxnSp>
        <p:nvCxnSpPr>
          <p:cNvPr id="15" name="Straight Arrow Connector 14">
            <a:extLst>
              <a:ext uri="{FF2B5EF4-FFF2-40B4-BE49-F238E27FC236}">
                <a16:creationId xmlns:a16="http://schemas.microsoft.com/office/drawing/2014/main" id="{ECAADBA3-2C87-47E7-B825-C01EE73CB69C}"/>
              </a:ext>
            </a:extLst>
          </p:cNvPr>
          <p:cNvCxnSpPr>
            <a:cxnSpLocks/>
            <a:stCxn id="12" idx="2"/>
          </p:cNvCxnSpPr>
          <p:nvPr/>
        </p:nvCxnSpPr>
        <p:spPr>
          <a:xfrm>
            <a:off x="3362626" y="2864167"/>
            <a:ext cx="0" cy="2855811"/>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C43263C2-DBBA-497B-9FFC-E7960CFE537C}"/>
              </a:ext>
            </a:extLst>
          </p:cNvPr>
          <p:cNvCxnSpPr>
            <a:cxnSpLocks/>
          </p:cNvCxnSpPr>
          <p:nvPr/>
        </p:nvCxnSpPr>
        <p:spPr>
          <a:xfrm>
            <a:off x="7227517" y="2864190"/>
            <a:ext cx="0" cy="2855788"/>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34E89CB-7A3D-4954-9819-9BC1D8D71336}"/>
              </a:ext>
            </a:extLst>
          </p:cNvPr>
          <p:cNvCxnSpPr>
            <a:cxnSpLocks/>
          </p:cNvCxnSpPr>
          <p:nvPr/>
        </p:nvCxnSpPr>
        <p:spPr>
          <a:xfrm>
            <a:off x="3362626" y="3314155"/>
            <a:ext cx="3874021"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CDC4C12E-56C8-4F10-B270-9B19897DF210}"/>
              </a:ext>
            </a:extLst>
          </p:cNvPr>
          <p:cNvSpPr txBox="1"/>
          <p:nvPr/>
        </p:nvSpPr>
        <p:spPr>
          <a:xfrm>
            <a:off x="4835979" y="3685903"/>
            <a:ext cx="874706" cy="193899"/>
          </a:xfrm>
          <a:prstGeom prst="rect">
            <a:avLst/>
          </a:prstGeom>
          <a:solidFill>
            <a:schemeClr val="bg2"/>
          </a:solidFill>
        </p:spPr>
        <p:txBody>
          <a:bodyPr wrap="square" lIns="0" tIns="0" rIns="0" bIns="0"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"Welcome"</a:t>
            </a:r>
          </a:p>
        </p:txBody>
      </p:sp>
      <p:sp>
        <p:nvSpPr>
          <p:cNvPr id="31" name="TextBox 30">
            <a:extLst>
              <a:ext uri="{FF2B5EF4-FFF2-40B4-BE49-F238E27FC236}">
                <a16:creationId xmlns:a16="http://schemas.microsoft.com/office/drawing/2014/main" id="{0D62443D-3005-4915-9DAE-BD7281406358}"/>
              </a:ext>
            </a:extLst>
          </p:cNvPr>
          <p:cNvSpPr txBox="1"/>
          <p:nvPr/>
        </p:nvSpPr>
        <p:spPr>
          <a:xfrm>
            <a:off x="3859238" y="3065038"/>
            <a:ext cx="2758658" cy="387798"/>
          </a:xfrm>
          <a:prstGeom prst="rect">
            <a:avLst/>
          </a:prstGeom>
          <a:solidFill>
            <a:schemeClr val="bg2"/>
          </a:solidFill>
        </p:spPr>
        <p:txBody>
          <a:bodyPr wrap="square" lIns="0" tIns="0" rIns="0" bIns="0"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HTTP POST </a:t>
            </a:r>
            <a:r>
              <a:rPr lang="en-US" sz="1400" dirty="0" err="1">
                <a:gradFill>
                  <a:gsLst>
                    <a:gs pos="2917">
                      <a:schemeClr val="tx1"/>
                    </a:gs>
                    <a:gs pos="30000">
                      <a:schemeClr val="tx1"/>
                    </a:gs>
                  </a:gsLst>
                  <a:lin ang="5400000" scaled="0"/>
                </a:gradFill>
              </a:rPr>
              <a:t>ConversationUpdate</a:t>
            </a:r>
            <a:r>
              <a:rPr lang="en-US" sz="1400" dirty="0">
                <a:gradFill>
                  <a:gsLst>
                    <a:gs pos="2917">
                      <a:schemeClr val="tx1"/>
                    </a:gs>
                    <a:gs pos="30000">
                      <a:schemeClr val="tx1"/>
                    </a:gs>
                  </a:gsLst>
                  <a:lin ang="5400000" scaled="0"/>
                </a:gradFill>
              </a:rPr>
              <a:t> (user joins)</a:t>
            </a:r>
          </a:p>
        </p:txBody>
      </p:sp>
      <p:pic>
        <p:nvPicPr>
          <p:cNvPr id="33" name="Graphic 32" descr="Lightning bolt with solid fill">
            <a:extLst>
              <a:ext uri="{FF2B5EF4-FFF2-40B4-BE49-F238E27FC236}">
                <a16:creationId xmlns:a16="http://schemas.microsoft.com/office/drawing/2014/main" id="{9CEF7E16-08FE-4159-8EB9-EAD8F3E29C4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124061" y="3251788"/>
            <a:ext cx="600974" cy="600974"/>
          </a:xfrm>
          <a:prstGeom prst="rect">
            <a:avLst/>
          </a:prstGeom>
        </p:spPr>
      </p:pic>
      <p:sp>
        <p:nvSpPr>
          <p:cNvPr id="35" name="TextBox 34">
            <a:extLst>
              <a:ext uri="{FF2B5EF4-FFF2-40B4-BE49-F238E27FC236}">
                <a16:creationId xmlns:a16="http://schemas.microsoft.com/office/drawing/2014/main" id="{0ED557A1-CC2C-4162-9192-E23586F98195}"/>
              </a:ext>
            </a:extLst>
          </p:cNvPr>
          <p:cNvSpPr txBox="1"/>
          <p:nvPr/>
        </p:nvSpPr>
        <p:spPr>
          <a:xfrm>
            <a:off x="7401657" y="3212069"/>
            <a:ext cx="3052759" cy="760208"/>
          </a:xfrm>
          <a:prstGeom prst="rect">
            <a:avLst/>
          </a:prstGeom>
          <a:noFill/>
        </p:spPr>
        <p:txBody>
          <a:bodyPr wrap="none" lIns="182880" tIns="146304" rIns="182880" bIns="146304" rtlCol="0">
            <a:spAutoFit/>
          </a:bodyPr>
          <a:lstStyle/>
          <a:p>
            <a:pPr>
              <a:lnSpc>
                <a:spcPct val="90000"/>
              </a:lnSpc>
              <a:spcAft>
                <a:spcPts val="600"/>
              </a:spcAft>
            </a:pPr>
            <a:r>
              <a:rPr lang="en-US" sz="1400" dirty="0" err="1">
                <a:gradFill>
                  <a:gsLst>
                    <a:gs pos="2917">
                      <a:schemeClr val="tx1"/>
                    </a:gs>
                    <a:gs pos="30000">
                      <a:schemeClr val="tx1"/>
                    </a:gs>
                  </a:gsLst>
                  <a:lin ang="5400000" scaled="0"/>
                </a:gradFill>
                <a:latin typeface="Consolas" panose="020B0609020204030204" pitchFamily="49" charset="0"/>
              </a:rPr>
              <a:t>MembersAdded</a:t>
            </a:r>
            <a:r>
              <a:rPr lang="en-US" sz="1400" dirty="0">
                <a:gradFill>
                  <a:gsLst>
                    <a:gs pos="2917">
                      <a:schemeClr val="tx1"/>
                    </a:gs>
                    <a:gs pos="30000">
                      <a:schemeClr val="tx1"/>
                    </a:gs>
                  </a:gsLst>
                  <a:lin ang="5400000" scaled="0"/>
                </a:gradFill>
                <a:latin typeface="Consolas" panose="020B0609020204030204" pitchFamily="49" charset="0"/>
              </a:rPr>
              <a:t>(</a:t>
            </a:r>
            <a:r>
              <a:rPr lang="en-US" sz="1400" dirty="0" err="1">
                <a:gradFill>
                  <a:gsLst>
                    <a:gs pos="2917">
                      <a:schemeClr val="tx1"/>
                    </a:gs>
                    <a:gs pos="30000">
                      <a:schemeClr val="tx1"/>
                    </a:gs>
                  </a:gsLst>
                  <a:lin ang="5400000" scaled="0"/>
                </a:gradFill>
                <a:latin typeface="Consolas" panose="020B0609020204030204" pitchFamily="49" charset="0"/>
              </a:rPr>
              <a:t>turnContext</a:t>
            </a:r>
            <a:r>
              <a:rPr lang="en-US" sz="14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  </a:t>
            </a:r>
            <a:r>
              <a:rPr lang="en-US" sz="1400" dirty="0" err="1">
                <a:gradFill>
                  <a:gsLst>
                    <a:gs pos="2917">
                      <a:schemeClr val="tx1"/>
                    </a:gs>
                    <a:gs pos="30000">
                      <a:schemeClr val="tx1"/>
                    </a:gs>
                  </a:gsLst>
                  <a:lin ang="5400000" scaled="0"/>
                </a:gradFill>
                <a:latin typeface="Consolas" panose="020B0609020204030204" pitchFamily="49" charset="0"/>
              </a:rPr>
              <a:t>SendActivity</a:t>
            </a:r>
            <a:r>
              <a:rPr lang="en-US" sz="1400" dirty="0">
                <a:gradFill>
                  <a:gsLst>
                    <a:gs pos="2917">
                      <a:schemeClr val="tx1"/>
                    </a:gs>
                    <a:gs pos="30000">
                      <a:schemeClr val="tx1"/>
                    </a:gs>
                  </a:gsLst>
                  <a:lin ang="5400000" scaled="0"/>
                </a:gradFill>
                <a:latin typeface="Consolas" panose="020B0609020204030204" pitchFamily="49" charset="0"/>
              </a:rPr>
              <a:t>("Welcome")</a:t>
            </a:r>
          </a:p>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a:t>
            </a:r>
          </a:p>
        </p:txBody>
      </p:sp>
      <p:cxnSp>
        <p:nvCxnSpPr>
          <p:cNvPr id="36" name="Straight Arrow Connector 35">
            <a:extLst>
              <a:ext uri="{FF2B5EF4-FFF2-40B4-BE49-F238E27FC236}">
                <a16:creationId xmlns:a16="http://schemas.microsoft.com/office/drawing/2014/main" id="{2803076D-D5F0-49E6-9C92-940CD40B7FC9}"/>
              </a:ext>
            </a:extLst>
          </p:cNvPr>
          <p:cNvCxnSpPr>
            <a:cxnSpLocks/>
          </p:cNvCxnSpPr>
          <p:nvPr/>
        </p:nvCxnSpPr>
        <p:spPr>
          <a:xfrm>
            <a:off x="3362165" y="4607195"/>
            <a:ext cx="3874021"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84F4DA1D-8162-4A6D-9A5E-D1102C137673}"/>
              </a:ext>
            </a:extLst>
          </p:cNvPr>
          <p:cNvSpPr txBox="1"/>
          <p:nvPr/>
        </p:nvSpPr>
        <p:spPr>
          <a:xfrm>
            <a:off x="4338667" y="4438457"/>
            <a:ext cx="1906433" cy="387798"/>
          </a:xfrm>
          <a:prstGeom prst="rect">
            <a:avLst/>
          </a:prstGeom>
          <a:solidFill>
            <a:schemeClr val="bg2"/>
          </a:solidFill>
        </p:spPr>
        <p:txBody>
          <a:bodyPr wrap="square" lIns="0" tIns="0" rIns="0" bIns="0"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HTTP POST Message "Hello"</a:t>
            </a:r>
          </a:p>
        </p:txBody>
      </p:sp>
      <p:pic>
        <p:nvPicPr>
          <p:cNvPr id="40" name="Graphic 39" descr="Lightning bolt with solid fill">
            <a:extLst>
              <a:ext uri="{FF2B5EF4-FFF2-40B4-BE49-F238E27FC236}">
                <a16:creationId xmlns:a16="http://schemas.microsoft.com/office/drawing/2014/main" id="{7BE874D2-3E56-465B-B733-1663FC55CB6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061873" y="4592010"/>
            <a:ext cx="600974" cy="600974"/>
          </a:xfrm>
          <a:prstGeom prst="rect">
            <a:avLst/>
          </a:prstGeom>
        </p:spPr>
      </p:pic>
      <p:sp>
        <p:nvSpPr>
          <p:cNvPr id="41" name="TextBox 40">
            <a:extLst>
              <a:ext uri="{FF2B5EF4-FFF2-40B4-BE49-F238E27FC236}">
                <a16:creationId xmlns:a16="http://schemas.microsoft.com/office/drawing/2014/main" id="{686559DB-49D4-4FF4-9205-9A00822F5BA8}"/>
              </a:ext>
            </a:extLst>
          </p:cNvPr>
          <p:cNvSpPr txBox="1"/>
          <p:nvPr/>
        </p:nvSpPr>
        <p:spPr>
          <a:xfrm>
            <a:off x="7362360" y="4532728"/>
            <a:ext cx="3947234" cy="1572738"/>
          </a:xfrm>
          <a:prstGeom prst="rect">
            <a:avLst/>
          </a:prstGeom>
          <a:noFill/>
        </p:spPr>
        <p:txBody>
          <a:bodyPr wrap="none" lIns="182880" tIns="146304" rIns="182880" bIns="146304" rtlCol="0">
            <a:spAutoFit/>
          </a:bodyPr>
          <a:lstStyle/>
          <a:p>
            <a:pPr>
              <a:lnSpc>
                <a:spcPct val="90000"/>
              </a:lnSpc>
              <a:spcAft>
                <a:spcPts val="600"/>
              </a:spcAft>
            </a:pPr>
            <a:r>
              <a:rPr lang="en-US" sz="1400" dirty="0" err="1">
                <a:gradFill>
                  <a:gsLst>
                    <a:gs pos="2917">
                      <a:schemeClr val="tx1"/>
                    </a:gs>
                    <a:gs pos="30000">
                      <a:schemeClr val="tx1"/>
                    </a:gs>
                  </a:gsLst>
                  <a:lin ang="5400000" scaled="0"/>
                </a:gradFill>
                <a:latin typeface="Consolas" panose="020B0609020204030204" pitchFamily="49" charset="0"/>
              </a:rPr>
              <a:t>MessageActivity</a:t>
            </a:r>
            <a:r>
              <a:rPr lang="en-US" sz="1400" dirty="0">
                <a:gradFill>
                  <a:gsLst>
                    <a:gs pos="2917">
                      <a:schemeClr val="tx1"/>
                    </a:gs>
                    <a:gs pos="30000">
                      <a:schemeClr val="tx1"/>
                    </a:gs>
                  </a:gsLst>
                  <a:lin ang="5400000" scaled="0"/>
                </a:gradFill>
                <a:latin typeface="Consolas" panose="020B0609020204030204" pitchFamily="49" charset="0"/>
              </a:rPr>
              <a:t>(</a:t>
            </a:r>
            <a:r>
              <a:rPr lang="en-US" sz="1400" dirty="0" err="1">
                <a:gradFill>
                  <a:gsLst>
                    <a:gs pos="2917">
                      <a:schemeClr val="tx1"/>
                    </a:gs>
                    <a:gs pos="30000">
                      <a:schemeClr val="tx1"/>
                    </a:gs>
                  </a:gsLst>
                  <a:lin ang="5400000" scaled="0"/>
                </a:gradFill>
                <a:latin typeface="Consolas" panose="020B0609020204030204" pitchFamily="49" charset="0"/>
              </a:rPr>
              <a:t>turnContext</a:t>
            </a:r>
            <a:r>
              <a:rPr lang="en-US" sz="14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  msg = "You said" +</a:t>
            </a:r>
          </a:p>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           </a:t>
            </a:r>
            <a:r>
              <a:rPr lang="en-US" sz="1400" dirty="0" err="1">
                <a:gradFill>
                  <a:gsLst>
                    <a:gs pos="2917">
                      <a:schemeClr val="tx1"/>
                    </a:gs>
                    <a:gs pos="30000">
                      <a:schemeClr val="tx1"/>
                    </a:gs>
                  </a:gsLst>
                  <a:lin ang="5400000" scaled="0"/>
                </a:gradFill>
                <a:latin typeface="Consolas" panose="020B0609020204030204" pitchFamily="49" charset="0"/>
              </a:rPr>
              <a:t>turnContext.Activity.Text</a:t>
            </a:r>
            <a:endParaRPr lang="en-US" sz="1400" dirty="0">
              <a:gradFill>
                <a:gsLst>
                  <a:gs pos="2917">
                    <a:schemeClr val="tx1"/>
                  </a:gs>
                  <a:gs pos="30000">
                    <a:schemeClr val="tx1"/>
                  </a:gs>
                </a:gsLst>
                <a:lin ang="5400000" scaled="0"/>
              </a:gradFill>
              <a:latin typeface="Consolas" panose="020B0609020204030204" pitchFamily="49" charset="0"/>
            </a:endParaRPr>
          </a:p>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  </a:t>
            </a:r>
            <a:r>
              <a:rPr lang="en-US" sz="1400" dirty="0" err="1">
                <a:gradFill>
                  <a:gsLst>
                    <a:gs pos="2917">
                      <a:schemeClr val="tx1"/>
                    </a:gs>
                    <a:gs pos="30000">
                      <a:schemeClr val="tx1"/>
                    </a:gs>
                  </a:gsLst>
                  <a:lin ang="5400000" scaled="0"/>
                </a:gradFill>
                <a:latin typeface="Consolas" panose="020B0609020204030204" pitchFamily="49" charset="0"/>
              </a:rPr>
              <a:t>SendActivity</a:t>
            </a:r>
            <a:r>
              <a:rPr lang="en-US" sz="1400" dirty="0">
                <a:gradFill>
                  <a:gsLst>
                    <a:gs pos="2917">
                      <a:schemeClr val="tx1"/>
                    </a:gs>
                    <a:gs pos="30000">
                      <a:schemeClr val="tx1"/>
                    </a:gs>
                  </a:gsLst>
                  <a:lin ang="5400000" scaled="0"/>
                </a:gradFill>
                <a:latin typeface="Consolas" panose="020B0609020204030204" pitchFamily="49" charset="0"/>
              </a:rPr>
              <a:t>(msg)</a:t>
            </a:r>
          </a:p>
          <a:p>
            <a:pPr>
              <a:lnSpc>
                <a:spcPct val="90000"/>
              </a:lnSpc>
              <a:spcAft>
                <a:spcPts val="600"/>
              </a:spcAft>
            </a:pPr>
            <a:r>
              <a:rPr lang="en-US" sz="1400" dirty="0">
                <a:gradFill>
                  <a:gsLst>
                    <a:gs pos="2917">
                      <a:schemeClr val="tx1"/>
                    </a:gs>
                    <a:gs pos="30000">
                      <a:schemeClr val="tx1"/>
                    </a:gs>
                  </a:gsLst>
                  <a:lin ang="5400000" scaled="0"/>
                </a:gradFill>
                <a:latin typeface="Consolas" panose="020B0609020204030204" pitchFamily="49" charset="0"/>
              </a:rPr>
              <a:t>}</a:t>
            </a:r>
          </a:p>
        </p:txBody>
      </p:sp>
      <p:cxnSp>
        <p:nvCxnSpPr>
          <p:cNvPr id="42" name="Straight Arrow Connector 41">
            <a:extLst>
              <a:ext uri="{FF2B5EF4-FFF2-40B4-BE49-F238E27FC236}">
                <a16:creationId xmlns:a16="http://schemas.microsoft.com/office/drawing/2014/main" id="{1C4A923A-37D5-46BF-AC80-72D8E01E58FF}"/>
              </a:ext>
            </a:extLst>
          </p:cNvPr>
          <p:cNvCxnSpPr>
            <a:cxnSpLocks/>
          </p:cNvCxnSpPr>
          <p:nvPr/>
        </p:nvCxnSpPr>
        <p:spPr>
          <a:xfrm flipH="1">
            <a:off x="3343600" y="5110695"/>
            <a:ext cx="3874021" cy="0"/>
          </a:xfrm>
          <a:prstGeom prst="straightConnector1">
            <a:avLst/>
          </a:prstGeom>
          <a:ln>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978A7BAF-75F4-4597-AA07-6CDCD457E045}"/>
              </a:ext>
            </a:extLst>
          </p:cNvPr>
          <p:cNvSpPr txBox="1"/>
          <p:nvPr/>
        </p:nvSpPr>
        <p:spPr>
          <a:xfrm>
            <a:off x="4519594" y="4974744"/>
            <a:ext cx="1468828" cy="193899"/>
          </a:xfrm>
          <a:prstGeom prst="rect">
            <a:avLst/>
          </a:prstGeom>
          <a:solidFill>
            <a:schemeClr val="bg2"/>
          </a:solidFill>
        </p:spPr>
        <p:txBody>
          <a:bodyPr wrap="square" lIns="0" tIns="0" rIns="0" bIns="0" rtlCol="0">
            <a:spAutoFit/>
          </a:bodyPr>
          <a:lstStyle/>
          <a:p>
            <a:pPr algn="ctr">
              <a:lnSpc>
                <a:spcPct val="90000"/>
              </a:lnSpc>
              <a:spcAft>
                <a:spcPts val="600"/>
              </a:spcAft>
            </a:pPr>
            <a:r>
              <a:rPr lang="en-US" sz="1400" dirty="0">
                <a:gradFill>
                  <a:gsLst>
                    <a:gs pos="2917">
                      <a:schemeClr val="tx1"/>
                    </a:gs>
                    <a:gs pos="30000">
                      <a:schemeClr val="tx1"/>
                    </a:gs>
                  </a:gsLst>
                  <a:lin ang="5400000" scaled="0"/>
                </a:gradFill>
              </a:rPr>
              <a:t>"You said Hello"</a:t>
            </a:r>
          </a:p>
        </p:txBody>
      </p:sp>
      <p:sp>
        <p:nvSpPr>
          <p:cNvPr id="46" name="TextBox 45">
            <a:extLst>
              <a:ext uri="{FF2B5EF4-FFF2-40B4-BE49-F238E27FC236}">
                <a16:creationId xmlns:a16="http://schemas.microsoft.com/office/drawing/2014/main" id="{6FBE6AFE-6F3E-4EE0-8CC8-B0729801FD70}"/>
              </a:ext>
            </a:extLst>
          </p:cNvPr>
          <p:cNvSpPr txBox="1"/>
          <p:nvPr/>
        </p:nvSpPr>
        <p:spPr>
          <a:xfrm>
            <a:off x="7983978" y="2349948"/>
            <a:ext cx="1919436"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Activity Handler</a:t>
            </a:r>
          </a:p>
        </p:txBody>
      </p:sp>
      <p:sp>
        <p:nvSpPr>
          <p:cNvPr id="48" name="Speech Bubble: Rectangle 47">
            <a:extLst>
              <a:ext uri="{FF2B5EF4-FFF2-40B4-BE49-F238E27FC236}">
                <a16:creationId xmlns:a16="http://schemas.microsoft.com/office/drawing/2014/main" id="{4001BC99-9FA2-4950-B294-1B75BD4E37E8}"/>
              </a:ext>
            </a:extLst>
          </p:cNvPr>
          <p:cNvSpPr/>
          <p:nvPr/>
        </p:nvSpPr>
        <p:spPr bwMode="auto">
          <a:xfrm>
            <a:off x="1431973" y="4492417"/>
            <a:ext cx="913679" cy="381968"/>
          </a:xfrm>
          <a:prstGeom prst="wedgeRectCallout">
            <a:avLst>
              <a:gd name="adj1" fmla="val -86180"/>
              <a:gd name="adj2" fmla="val 37408"/>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Hello</a:t>
            </a:r>
          </a:p>
        </p:txBody>
      </p:sp>
      <p:sp>
        <p:nvSpPr>
          <p:cNvPr id="50" name="Speech Bubble: Rectangle 49">
            <a:extLst>
              <a:ext uri="{FF2B5EF4-FFF2-40B4-BE49-F238E27FC236}">
                <a16:creationId xmlns:a16="http://schemas.microsoft.com/office/drawing/2014/main" id="{7C599E7F-5842-4018-B2F6-15F1898D73B5}"/>
              </a:ext>
            </a:extLst>
          </p:cNvPr>
          <p:cNvSpPr/>
          <p:nvPr/>
        </p:nvSpPr>
        <p:spPr bwMode="auto">
          <a:xfrm>
            <a:off x="1671914" y="3390429"/>
            <a:ext cx="1347476" cy="362018"/>
          </a:xfrm>
          <a:prstGeom prst="wedgeRectCallout">
            <a:avLst>
              <a:gd name="adj1" fmla="val 72464"/>
              <a:gd name="adj2" fmla="val 65320"/>
            </a:avLst>
          </a:prstGeom>
          <a:solidFill>
            <a:schemeClr val="tx2"/>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bg1"/>
                </a:solidFill>
                <a:ea typeface="Segoe UI" pitchFamily="34" charset="0"/>
                <a:cs typeface="Segoe UI" pitchFamily="34" charset="0"/>
              </a:rPr>
              <a:t>Welcome</a:t>
            </a:r>
          </a:p>
        </p:txBody>
      </p:sp>
      <p:sp>
        <p:nvSpPr>
          <p:cNvPr id="51" name="Speech Bubble: Rectangle 50">
            <a:extLst>
              <a:ext uri="{FF2B5EF4-FFF2-40B4-BE49-F238E27FC236}">
                <a16:creationId xmlns:a16="http://schemas.microsoft.com/office/drawing/2014/main" id="{C87D9FBB-2C7F-4B92-B718-398B656DC117}"/>
              </a:ext>
            </a:extLst>
          </p:cNvPr>
          <p:cNvSpPr/>
          <p:nvPr/>
        </p:nvSpPr>
        <p:spPr bwMode="auto">
          <a:xfrm>
            <a:off x="1587263" y="4952229"/>
            <a:ext cx="1455443" cy="362018"/>
          </a:xfrm>
          <a:prstGeom prst="wedgeRectCallout">
            <a:avLst>
              <a:gd name="adj1" fmla="val 67074"/>
              <a:gd name="adj2" fmla="val -2989"/>
            </a:avLst>
          </a:prstGeom>
          <a:solidFill>
            <a:schemeClr val="tx2"/>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bg1"/>
                </a:solidFill>
                <a:ea typeface="Segoe UI" pitchFamily="34" charset="0"/>
                <a:cs typeface="Segoe UI" pitchFamily="34" charset="0"/>
              </a:rPr>
              <a:t>You said Hello</a:t>
            </a:r>
          </a:p>
        </p:txBody>
      </p:sp>
    </p:spTree>
    <p:extLst>
      <p:ext uri="{BB962C8B-B14F-4D97-AF65-F5344CB8AC3E}">
        <p14:creationId xmlns:p14="http://schemas.microsoft.com/office/powerpoint/2010/main" val="4081045190"/>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A9ED3-8F38-4E4B-AB0C-082DE146A247}"/>
              </a:ext>
            </a:extLst>
          </p:cNvPr>
          <p:cNvSpPr>
            <a:spLocks noGrp="1"/>
          </p:cNvSpPr>
          <p:nvPr>
            <p:ph type="title"/>
          </p:nvPr>
        </p:nvSpPr>
        <p:spPr/>
        <p:txBody>
          <a:bodyPr/>
          <a:lstStyle/>
          <a:p>
            <a:r>
              <a:rPr lang="en-US" dirty="0"/>
              <a:t>Dialogs</a:t>
            </a:r>
          </a:p>
        </p:txBody>
      </p:sp>
      <p:sp>
        <p:nvSpPr>
          <p:cNvPr id="3" name="Content Placeholder 2">
            <a:extLst>
              <a:ext uri="{FF2B5EF4-FFF2-40B4-BE49-F238E27FC236}">
                <a16:creationId xmlns:a16="http://schemas.microsoft.com/office/drawing/2014/main" id="{55A11FAA-A51A-472A-A1F3-30824C5805C4}"/>
              </a:ext>
            </a:extLst>
          </p:cNvPr>
          <p:cNvSpPr>
            <a:spLocks noGrp="1"/>
          </p:cNvSpPr>
          <p:nvPr>
            <p:ph sz="quarter" idx="10"/>
          </p:nvPr>
        </p:nvSpPr>
        <p:spPr>
          <a:xfrm>
            <a:off x="419100" y="1456897"/>
            <a:ext cx="11340811" cy="553998"/>
          </a:xfrm>
        </p:spPr>
        <p:txBody>
          <a:bodyPr/>
          <a:lstStyle/>
          <a:p>
            <a:r>
              <a:rPr lang="en-US" dirty="0"/>
              <a:t>Manage stateful, multi-turn conversations</a:t>
            </a:r>
          </a:p>
        </p:txBody>
      </p:sp>
      <p:sp>
        <p:nvSpPr>
          <p:cNvPr id="4" name="TextBox 3">
            <a:extLst>
              <a:ext uri="{FF2B5EF4-FFF2-40B4-BE49-F238E27FC236}">
                <a16:creationId xmlns:a16="http://schemas.microsoft.com/office/drawing/2014/main" id="{46716B64-1203-4D80-B404-649A33DEB596}"/>
              </a:ext>
            </a:extLst>
          </p:cNvPr>
          <p:cNvSpPr txBox="1"/>
          <p:nvPr/>
        </p:nvSpPr>
        <p:spPr>
          <a:xfrm>
            <a:off x="228600" y="2033170"/>
            <a:ext cx="3535263" cy="572464"/>
          </a:xfrm>
          <a:prstGeom prst="rect">
            <a:avLst/>
          </a:prstGeom>
          <a:noFill/>
        </p:spPr>
        <p:txBody>
          <a:bodyPr wrap="none" lIns="182880" tIns="146304" rIns="182880" bIns="146304" rtlCol="0">
            <a:spAutoFit/>
          </a:bodyPr>
          <a:lstStyle/>
          <a:p>
            <a:pPr>
              <a:lnSpc>
                <a:spcPct val="90000"/>
              </a:lnSpc>
              <a:spcAft>
                <a:spcPts val="600"/>
              </a:spcAft>
            </a:pPr>
            <a:r>
              <a:rPr lang="en-US" sz="2000" dirty="0" err="1">
                <a:gradFill>
                  <a:gsLst>
                    <a:gs pos="2917">
                      <a:schemeClr val="tx1"/>
                    </a:gs>
                    <a:gs pos="30000">
                      <a:schemeClr val="tx1"/>
                    </a:gs>
                  </a:gsLst>
                  <a:lin ang="5400000" scaled="0"/>
                </a:gradFill>
              </a:rPr>
              <a:t>ComponentDialog</a:t>
            </a:r>
            <a:r>
              <a:rPr lang="en-US" sz="2000" dirty="0">
                <a:gradFill>
                  <a:gsLst>
                    <a:gs pos="2917">
                      <a:schemeClr val="tx1"/>
                    </a:gs>
                    <a:gs pos="30000">
                      <a:schemeClr val="tx1"/>
                    </a:gs>
                  </a:gsLst>
                  <a:lin ang="5400000" scaled="0"/>
                </a:gradFill>
              </a:rPr>
              <a:t> Container</a:t>
            </a:r>
          </a:p>
        </p:txBody>
      </p:sp>
      <p:sp>
        <p:nvSpPr>
          <p:cNvPr id="5" name="Rectangle 4">
            <a:extLst>
              <a:ext uri="{FF2B5EF4-FFF2-40B4-BE49-F238E27FC236}">
                <a16:creationId xmlns:a16="http://schemas.microsoft.com/office/drawing/2014/main" id="{B8849D19-1BD4-4D0C-85D8-2420F3E88ED8}"/>
              </a:ext>
            </a:extLst>
          </p:cNvPr>
          <p:cNvSpPr/>
          <p:nvPr/>
        </p:nvSpPr>
        <p:spPr bwMode="auto">
          <a:xfrm>
            <a:off x="418643" y="2514600"/>
            <a:ext cx="5227777" cy="390290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486FF4E2-CF30-48D8-A7AA-4AA6C03662E6}"/>
              </a:ext>
            </a:extLst>
          </p:cNvPr>
          <p:cNvSpPr/>
          <p:nvPr/>
        </p:nvSpPr>
        <p:spPr bwMode="auto">
          <a:xfrm>
            <a:off x="536562" y="3457195"/>
            <a:ext cx="4784789" cy="2810915"/>
          </a:xfrm>
          <a:prstGeom prst="rect">
            <a:avLst/>
          </a:prstGeom>
          <a:ln w="57150">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TextBox 6">
            <a:extLst>
              <a:ext uri="{FF2B5EF4-FFF2-40B4-BE49-F238E27FC236}">
                <a16:creationId xmlns:a16="http://schemas.microsoft.com/office/drawing/2014/main" id="{05F5BB93-C3EC-4269-8119-113058FE8425}"/>
              </a:ext>
            </a:extLst>
          </p:cNvPr>
          <p:cNvSpPr txBox="1"/>
          <p:nvPr/>
        </p:nvSpPr>
        <p:spPr>
          <a:xfrm>
            <a:off x="442664" y="3429000"/>
            <a:ext cx="4878687"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err="1">
                <a:gradFill>
                  <a:gsLst>
                    <a:gs pos="2917">
                      <a:schemeClr val="tx1"/>
                    </a:gs>
                    <a:gs pos="30000">
                      <a:schemeClr val="tx1"/>
                    </a:gs>
                  </a:gsLst>
                  <a:lin ang="5400000" scaled="0"/>
                </a:gradFill>
              </a:rPr>
              <a:t>ComponentDialog</a:t>
            </a:r>
            <a:endParaRPr lang="en-US" sz="1600" dirty="0">
              <a:gradFill>
                <a:gsLst>
                  <a:gs pos="2917">
                    <a:schemeClr val="tx1"/>
                  </a:gs>
                  <a:gs pos="30000">
                    <a:schemeClr val="tx1"/>
                  </a:gs>
                </a:gsLst>
                <a:lin ang="5400000" scaled="0"/>
              </a:gradFill>
            </a:endParaRPr>
          </a:p>
        </p:txBody>
      </p:sp>
      <p:sp>
        <p:nvSpPr>
          <p:cNvPr id="9" name="TextBox 8">
            <a:extLst>
              <a:ext uri="{FF2B5EF4-FFF2-40B4-BE49-F238E27FC236}">
                <a16:creationId xmlns:a16="http://schemas.microsoft.com/office/drawing/2014/main" id="{B292A24E-6930-4368-8FD1-2FACD0643822}"/>
              </a:ext>
            </a:extLst>
          </p:cNvPr>
          <p:cNvSpPr txBox="1"/>
          <p:nvPr/>
        </p:nvSpPr>
        <p:spPr>
          <a:xfrm>
            <a:off x="442663" y="3789989"/>
            <a:ext cx="4939673" cy="489365"/>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Dialog Set: [</a:t>
            </a:r>
            <a:r>
              <a:rPr lang="en-US" sz="1400" dirty="0" err="1">
                <a:gradFill>
                  <a:gsLst>
                    <a:gs pos="2917">
                      <a:schemeClr val="tx1"/>
                    </a:gs>
                    <a:gs pos="30000">
                      <a:schemeClr val="tx1"/>
                    </a:gs>
                  </a:gsLst>
                  <a:lin ang="5400000" scaled="0"/>
                </a:gradFill>
              </a:rPr>
              <a:t>WaterfallDialog</a:t>
            </a:r>
            <a:r>
              <a:rPr lang="en-US" sz="1400" dirty="0">
                <a:gradFill>
                  <a:gsLst>
                    <a:gs pos="2917">
                      <a:schemeClr val="tx1"/>
                    </a:gs>
                    <a:gs pos="30000">
                      <a:schemeClr val="tx1"/>
                    </a:gs>
                  </a:gsLst>
                  <a:lin ang="5400000" scaled="0"/>
                </a:gradFill>
              </a:rPr>
              <a:t>, </a:t>
            </a:r>
            <a:r>
              <a:rPr lang="en-US" sz="1400" dirty="0" err="1">
                <a:gradFill>
                  <a:gsLst>
                    <a:gs pos="2917">
                      <a:schemeClr val="tx1"/>
                    </a:gs>
                    <a:gs pos="30000">
                      <a:schemeClr val="tx1"/>
                    </a:gs>
                  </a:gsLst>
                  <a:lin ang="5400000" scaled="0"/>
                </a:gradFill>
              </a:rPr>
              <a:t>ChoicePrompt</a:t>
            </a:r>
            <a:r>
              <a:rPr lang="en-US" sz="1400" dirty="0">
                <a:gradFill>
                  <a:gsLst>
                    <a:gs pos="2917">
                      <a:schemeClr val="tx1"/>
                    </a:gs>
                    <a:gs pos="30000">
                      <a:schemeClr val="tx1"/>
                    </a:gs>
                  </a:gsLst>
                  <a:lin ang="5400000" scaled="0"/>
                </a:gradFill>
              </a:rPr>
              <a:t>, </a:t>
            </a:r>
            <a:r>
              <a:rPr lang="en-US" sz="1400" dirty="0" err="1">
                <a:gradFill>
                  <a:gsLst>
                    <a:gs pos="2917">
                      <a:schemeClr val="tx1"/>
                    </a:gs>
                    <a:gs pos="30000">
                      <a:schemeClr val="tx1"/>
                    </a:gs>
                  </a:gsLst>
                  <a:lin ang="5400000" scaled="0"/>
                </a:gradFill>
              </a:rPr>
              <a:t>TextPrompt</a:t>
            </a:r>
            <a:r>
              <a:rPr lang="en-US" sz="1400" dirty="0">
                <a:gradFill>
                  <a:gsLst>
                    <a:gs pos="2917">
                      <a:schemeClr val="tx1"/>
                    </a:gs>
                    <a:gs pos="30000">
                      <a:schemeClr val="tx1"/>
                    </a:gs>
                  </a:gsLst>
                  <a:lin ang="5400000" scaled="0"/>
                </a:gradFill>
              </a:rPr>
              <a:t>]</a:t>
            </a:r>
          </a:p>
        </p:txBody>
      </p:sp>
      <p:sp>
        <p:nvSpPr>
          <p:cNvPr id="10" name="TextBox 9">
            <a:extLst>
              <a:ext uri="{FF2B5EF4-FFF2-40B4-BE49-F238E27FC236}">
                <a16:creationId xmlns:a16="http://schemas.microsoft.com/office/drawing/2014/main" id="{06ECDB3F-3484-4A66-A230-B22B1221AA74}"/>
              </a:ext>
            </a:extLst>
          </p:cNvPr>
          <p:cNvSpPr txBox="1"/>
          <p:nvPr/>
        </p:nvSpPr>
        <p:spPr>
          <a:xfrm>
            <a:off x="442663" y="4325874"/>
            <a:ext cx="3545216" cy="2009781"/>
          </a:xfrm>
          <a:prstGeom prst="rect">
            <a:avLst/>
          </a:prstGeom>
          <a:noFill/>
        </p:spPr>
        <p:txBody>
          <a:bodyPr wrap="square" lIns="182880" tIns="146304" rIns="182880" bIns="146304" rtlCol="0">
            <a:spAutoFit/>
          </a:bodyPr>
          <a:lstStyle/>
          <a:p>
            <a:pPr>
              <a:lnSpc>
                <a:spcPct val="90000"/>
              </a:lnSpc>
              <a:spcAft>
                <a:spcPts val="600"/>
              </a:spcAft>
            </a:pPr>
            <a:r>
              <a:rPr lang="en-US" sz="1600" dirty="0" err="1">
                <a:gradFill>
                  <a:gsLst>
                    <a:gs pos="2917">
                      <a:schemeClr val="tx1"/>
                    </a:gs>
                    <a:gs pos="30000">
                      <a:schemeClr val="tx1"/>
                    </a:gs>
                  </a:gsLst>
                  <a:lin ang="5400000" scaled="0"/>
                </a:gradFill>
              </a:rPr>
              <a:t>WaterfallDialog</a:t>
            </a:r>
            <a:r>
              <a:rPr lang="en-US" sz="1600" dirty="0">
                <a:gradFill>
                  <a:gsLst>
                    <a:gs pos="2917">
                      <a:schemeClr val="tx1"/>
                    </a:gs>
                    <a:gs pos="30000">
                      <a:schemeClr val="tx1"/>
                    </a:gs>
                  </a:gsLst>
                  <a:lin ang="5400000" scaled="0"/>
                </a:gradFill>
              </a:rPr>
              <a:t>:</a:t>
            </a:r>
          </a:p>
          <a:p>
            <a:pPr>
              <a:lnSpc>
                <a:spcPct val="90000"/>
              </a:lnSpc>
              <a:spcAft>
                <a:spcPts val="600"/>
              </a:spcAft>
            </a:pPr>
            <a:r>
              <a:rPr lang="en-US" sz="1600" dirty="0">
                <a:gradFill>
                  <a:gsLst>
                    <a:gs pos="2917">
                      <a:schemeClr val="tx1"/>
                    </a:gs>
                    <a:gs pos="30000">
                      <a:schemeClr val="tx1"/>
                    </a:gs>
                  </a:gsLst>
                  <a:lin ang="5400000" scaled="0"/>
                </a:gradFill>
              </a:rPr>
              <a:t>{</a:t>
            </a:r>
          </a:p>
          <a:p>
            <a:pPr>
              <a:lnSpc>
                <a:spcPct val="90000"/>
              </a:lnSpc>
              <a:spcAft>
                <a:spcPts val="600"/>
              </a:spcAft>
            </a:pPr>
            <a:r>
              <a:rPr lang="en-US" sz="1600" dirty="0">
                <a:gradFill>
                  <a:gsLst>
                    <a:gs pos="2917">
                      <a:schemeClr val="tx1"/>
                    </a:gs>
                    <a:gs pos="30000">
                      <a:schemeClr val="tx1"/>
                    </a:gs>
                  </a:gsLst>
                  <a:lin ang="5400000" scaled="0"/>
                </a:gradFill>
              </a:rPr>
              <a:t>  Step1: </a:t>
            </a:r>
            <a:r>
              <a:rPr lang="en-US" sz="1600" dirty="0" err="1">
                <a:gradFill>
                  <a:gsLst>
                    <a:gs pos="2917">
                      <a:schemeClr val="tx1"/>
                    </a:gs>
                    <a:gs pos="30000">
                      <a:schemeClr val="tx1"/>
                    </a:gs>
                  </a:gsLst>
                  <a:lin ang="5400000" scaled="0"/>
                </a:gradFill>
              </a:rPr>
              <a:t>GetSize</a:t>
            </a:r>
            <a:r>
              <a:rPr lang="en-US" sz="1600" dirty="0">
                <a:gradFill>
                  <a:gsLst>
                    <a:gs pos="2917">
                      <a:schemeClr val="tx1"/>
                    </a:gs>
                    <a:gs pos="30000">
                      <a:schemeClr val="tx1"/>
                    </a:gs>
                  </a:gsLst>
                  <a:lin ang="5400000" scaled="0"/>
                </a:gradFill>
              </a:rPr>
              <a:t> (</a:t>
            </a:r>
            <a:r>
              <a:rPr lang="en-US" sz="1600" dirty="0" err="1">
                <a:gradFill>
                  <a:gsLst>
                    <a:gs pos="2917">
                      <a:schemeClr val="tx1"/>
                    </a:gs>
                    <a:gs pos="30000">
                      <a:schemeClr val="tx1"/>
                    </a:gs>
                  </a:gsLst>
                  <a:lin ang="5400000" scaled="0"/>
                </a:gradFill>
              </a:rPr>
              <a:t>ChoicePrompt</a:t>
            </a:r>
            <a:r>
              <a:rPr lang="en-US" sz="1600" dirty="0">
                <a:gradFill>
                  <a:gsLst>
                    <a:gs pos="2917">
                      <a:schemeClr val="tx1"/>
                    </a:gs>
                    <a:gs pos="30000">
                      <a:schemeClr val="tx1"/>
                    </a:gs>
                  </a:gsLst>
                  <a:lin ang="5400000" scaled="0"/>
                </a:gradFill>
              </a:rPr>
              <a:t>),</a:t>
            </a:r>
          </a:p>
          <a:p>
            <a:pPr>
              <a:lnSpc>
                <a:spcPct val="90000"/>
              </a:lnSpc>
              <a:spcAft>
                <a:spcPts val="600"/>
              </a:spcAft>
            </a:pPr>
            <a:r>
              <a:rPr lang="en-US" sz="1600" dirty="0">
                <a:gradFill>
                  <a:gsLst>
                    <a:gs pos="2917">
                      <a:schemeClr val="tx1"/>
                    </a:gs>
                    <a:gs pos="30000">
                      <a:schemeClr val="tx1"/>
                    </a:gs>
                  </a:gsLst>
                  <a:lin ang="5400000" scaled="0"/>
                </a:gradFill>
              </a:rPr>
              <a:t>  Step2: </a:t>
            </a:r>
            <a:r>
              <a:rPr lang="en-US" sz="1600" dirty="0" err="1">
                <a:gradFill>
                  <a:gsLst>
                    <a:gs pos="2917">
                      <a:schemeClr val="tx1"/>
                    </a:gs>
                    <a:gs pos="30000">
                      <a:schemeClr val="tx1"/>
                    </a:gs>
                  </a:gsLst>
                  <a:lin ang="5400000" scaled="0"/>
                </a:gradFill>
              </a:rPr>
              <a:t>GetToppings</a:t>
            </a:r>
            <a:r>
              <a:rPr lang="en-US" sz="1600" dirty="0">
                <a:gradFill>
                  <a:gsLst>
                    <a:gs pos="2917">
                      <a:schemeClr val="tx1"/>
                    </a:gs>
                    <a:gs pos="30000">
                      <a:schemeClr val="tx1"/>
                    </a:gs>
                  </a:gsLst>
                  <a:lin ang="5400000" scaled="0"/>
                </a:gradFill>
              </a:rPr>
              <a:t> (</a:t>
            </a:r>
            <a:r>
              <a:rPr lang="en-US" sz="1600" dirty="0" err="1">
                <a:gradFill>
                  <a:gsLst>
                    <a:gs pos="2917">
                      <a:schemeClr val="tx1"/>
                    </a:gs>
                    <a:gs pos="30000">
                      <a:schemeClr val="tx1"/>
                    </a:gs>
                  </a:gsLst>
                  <a:lin ang="5400000" scaled="0"/>
                </a:gradFill>
              </a:rPr>
              <a:t>TextPrompt</a:t>
            </a:r>
            <a:r>
              <a:rPr lang="en-US" sz="1600" dirty="0">
                <a:gradFill>
                  <a:gsLst>
                    <a:gs pos="2917">
                      <a:schemeClr val="tx1"/>
                    </a:gs>
                    <a:gs pos="30000">
                      <a:schemeClr val="tx1"/>
                    </a:gs>
                  </a:gsLst>
                  <a:lin ang="5400000" scaled="0"/>
                </a:gradFill>
              </a:rPr>
              <a:t>),</a:t>
            </a:r>
          </a:p>
          <a:p>
            <a:pPr>
              <a:lnSpc>
                <a:spcPct val="90000"/>
              </a:lnSpc>
              <a:spcAft>
                <a:spcPts val="600"/>
              </a:spcAft>
            </a:pPr>
            <a:r>
              <a:rPr lang="en-US" sz="1600" dirty="0">
                <a:gradFill>
                  <a:gsLst>
                    <a:gs pos="2917">
                      <a:schemeClr val="tx1"/>
                    </a:gs>
                    <a:gs pos="30000">
                      <a:schemeClr val="tx1"/>
                    </a:gs>
                  </a:gsLst>
                  <a:lin ang="5400000" scaled="0"/>
                </a:gradFill>
              </a:rPr>
              <a:t>  …</a:t>
            </a:r>
          </a:p>
          <a:p>
            <a:pPr>
              <a:lnSpc>
                <a:spcPct val="90000"/>
              </a:lnSpc>
              <a:spcAft>
                <a:spcPts val="600"/>
              </a:spcAft>
            </a:pPr>
            <a:r>
              <a:rPr lang="en-US" sz="1600" dirty="0">
                <a:gradFill>
                  <a:gsLst>
                    <a:gs pos="2917">
                      <a:schemeClr val="tx1"/>
                    </a:gs>
                    <a:gs pos="30000">
                      <a:schemeClr val="tx1"/>
                    </a:gs>
                  </a:gsLst>
                  <a:lin ang="5400000" scaled="0"/>
                </a:gradFill>
              </a:rPr>
              <a:t>}</a:t>
            </a:r>
          </a:p>
        </p:txBody>
      </p:sp>
      <p:sp>
        <p:nvSpPr>
          <p:cNvPr id="11" name="Rectangle 10">
            <a:extLst>
              <a:ext uri="{FF2B5EF4-FFF2-40B4-BE49-F238E27FC236}">
                <a16:creationId xmlns:a16="http://schemas.microsoft.com/office/drawing/2014/main" id="{69607908-68AD-463F-B9A3-A9A62B56B4B1}"/>
              </a:ext>
            </a:extLst>
          </p:cNvPr>
          <p:cNvSpPr/>
          <p:nvPr/>
        </p:nvSpPr>
        <p:spPr bwMode="auto">
          <a:xfrm>
            <a:off x="536562" y="2601678"/>
            <a:ext cx="4784789" cy="537182"/>
          </a:xfrm>
          <a:prstGeom prst="rect">
            <a:avLst/>
          </a:prstGeom>
          <a:ln w="57150">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a:extLst>
              <a:ext uri="{FF2B5EF4-FFF2-40B4-BE49-F238E27FC236}">
                <a16:creationId xmlns:a16="http://schemas.microsoft.com/office/drawing/2014/main" id="{7A3509CB-003D-4A6F-9100-7D61DA83307C}"/>
              </a:ext>
            </a:extLst>
          </p:cNvPr>
          <p:cNvSpPr txBox="1"/>
          <p:nvPr/>
        </p:nvSpPr>
        <p:spPr>
          <a:xfrm>
            <a:off x="536562" y="2601678"/>
            <a:ext cx="4784789"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a:gradFill>
                  <a:gsLst>
                    <a:gs pos="2917">
                      <a:schemeClr val="tx1"/>
                    </a:gs>
                    <a:gs pos="30000">
                      <a:schemeClr val="tx1"/>
                    </a:gs>
                  </a:gsLst>
                  <a:lin ang="5400000" scaled="0"/>
                </a:gradFill>
              </a:rPr>
              <a:t>Bot Class</a:t>
            </a:r>
          </a:p>
        </p:txBody>
      </p:sp>
      <p:cxnSp>
        <p:nvCxnSpPr>
          <p:cNvPr id="14" name="Straight Arrow Connector 13">
            <a:extLst>
              <a:ext uri="{FF2B5EF4-FFF2-40B4-BE49-F238E27FC236}">
                <a16:creationId xmlns:a16="http://schemas.microsoft.com/office/drawing/2014/main" id="{FE4BFA06-5CFF-4E30-B920-28847B32DC3E}"/>
              </a:ext>
            </a:extLst>
          </p:cNvPr>
          <p:cNvCxnSpPr>
            <a:cxnSpLocks/>
            <a:stCxn id="11" idx="2"/>
          </p:cNvCxnSpPr>
          <p:nvPr/>
        </p:nvCxnSpPr>
        <p:spPr>
          <a:xfrm>
            <a:off x="2928957" y="3138860"/>
            <a:ext cx="0" cy="271815"/>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7" name="Speech Bubble: Rectangle 16">
            <a:extLst>
              <a:ext uri="{FF2B5EF4-FFF2-40B4-BE49-F238E27FC236}">
                <a16:creationId xmlns:a16="http://schemas.microsoft.com/office/drawing/2014/main" id="{80D7BE69-D157-46EA-8A80-CED5A7A0B48E}"/>
              </a:ext>
            </a:extLst>
          </p:cNvPr>
          <p:cNvSpPr/>
          <p:nvPr/>
        </p:nvSpPr>
        <p:spPr bwMode="auto">
          <a:xfrm>
            <a:off x="3567660" y="4256322"/>
            <a:ext cx="913679" cy="480476"/>
          </a:xfrm>
          <a:prstGeom prst="wedgeRectCallout">
            <a:avLst>
              <a:gd name="adj1" fmla="val -95216"/>
              <a:gd name="adj2" fmla="val 12021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tx1"/>
                </a:solidFill>
                <a:ea typeface="Segoe UI" pitchFamily="34" charset="0"/>
                <a:cs typeface="Segoe UI" pitchFamily="34" charset="0"/>
              </a:rPr>
              <a:t>Choose size</a:t>
            </a:r>
          </a:p>
          <a:p>
            <a:pPr algn="ctr" defTabSz="932472" fontAlgn="base">
              <a:lnSpc>
                <a:spcPct val="90000"/>
              </a:lnSpc>
              <a:spcBef>
                <a:spcPct val="0"/>
              </a:spcBef>
              <a:spcAft>
                <a:spcPct val="0"/>
              </a:spcAft>
            </a:pPr>
            <a:r>
              <a:rPr lang="en-US" sz="1050" dirty="0">
                <a:solidFill>
                  <a:schemeClr val="tx1"/>
                </a:solidFill>
                <a:ea typeface="Segoe UI" pitchFamily="34" charset="0"/>
                <a:cs typeface="Segoe UI" pitchFamily="34" charset="0"/>
              </a:rPr>
              <a:t>[S, M, L]</a:t>
            </a:r>
          </a:p>
        </p:txBody>
      </p:sp>
      <p:sp>
        <p:nvSpPr>
          <p:cNvPr id="18" name="Speech Bubble: Rectangle 17">
            <a:extLst>
              <a:ext uri="{FF2B5EF4-FFF2-40B4-BE49-F238E27FC236}">
                <a16:creationId xmlns:a16="http://schemas.microsoft.com/office/drawing/2014/main" id="{8497944F-290B-4CE5-A56A-F328804FB1FB}"/>
              </a:ext>
            </a:extLst>
          </p:cNvPr>
          <p:cNvSpPr/>
          <p:nvPr/>
        </p:nvSpPr>
        <p:spPr bwMode="auto">
          <a:xfrm>
            <a:off x="3755957" y="5188708"/>
            <a:ext cx="1206491" cy="319444"/>
          </a:xfrm>
          <a:prstGeom prst="wedgeRectCallout">
            <a:avLst>
              <a:gd name="adj1" fmla="val -58000"/>
              <a:gd name="adj2" fmla="val 1875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tx1"/>
                </a:solidFill>
                <a:ea typeface="Segoe UI" pitchFamily="34" charset="0"/>
                <a:cs typeface="Segoe UI" pitchFamily="34" charset="0"/>
              </a:rPr>
              <a:t>Enter Toppings</a:t>
            </a:r>
          </a:p>
        </p:txBody>
      </p:sp>
      <p:sp>
        <p:nvSpPr>
          <p:cNvPr id="19" name="Speech Bubble: Rectangle 18">
            <a:extLst>
              <a:ext uri="{FF2B5EF4-FFF2-40B4-BE49-F238E27FC236}">
                <a16:creationId xmlns:a16="http://schemas.microsoft.com/office/drawing/2014/main" id="{7E5BE568-6F72-4F38-9DC6-9A686779C33E}"/>
              </a:ext>
            </a:extLst>
          </p:cNvPr>
          <p:cNvSpPr/>
          <p:nvPr/>
        </p:nvSpPr>
        <p:spPr bwMode="auto">
          <a:xfrm>
            <a:off x="4211823" y="4784508"/>
            <a:ext cx="913679" cy="319444"/>
          </a:xfrm>
          <a:prstGeom prst="wedgeRectCallout">
            <a:avLst>
              <a:gd name="adj1" fmla="val 60941"/>
              <a:gd name="adj2" fmla="val 100269"/>
            </a:avLst>
          </a:prstGeom>
          <a:solidFill>
            <a:schemeClr val="tx2"/>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bg1"/>
                </a:solidFill>
                <a:ea typeface="Segoe UI" pitchFamily="34" charset="0"/>
                <a:cs typeface="Segoe UI" pitchFamily="34" charset="0"/>
              </a:rPr>
              <a:t>M</a:t>
            </a:r>
          </a:p>
        </p:txBody>
      </p:sp>
      <p:sp>
        <p:nvSpPr>
          <p:cNvPr id="20" name="Speech Bubble: Rectangle 19">
            <a:extLst>
              <a:ext uri="{FF2B5EF4-FFF2-40B4-BE49-F238E27FC236}">
                <a16:creationId xmlns:a16="http://schemas.microsoft.com/office/drawing/2014/main" id="{3F48EFD2-E3E1-4959-8F13-A96E88912483}"/>
              </a:ext>
            </a:extLst>
          </p:cNvPr>
          <p:cNvSpPr/>
          <p:nvPr/>
        </p:nvSpPr>
        <p:spPr bwMode="auto">
          <a:xfrm>
            <a:off x="3676651" y="5592908"/>
            <a:ext cx="1448852" cy="319444"/>
          </a:xfrm>
          <a:prstGeom prst="wedgeRectCallout">
            <a:avLst>
              <a:gd name="adj1" fmla="val 60941"/>
              <a:gd name="adj2" fmla="val 100269"/>
            </a:avLst>
          </a:prstGeom>
          <a:solidFill>
            <a:schemeClr val="tx2"/>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bg1"/>
                </a:solidFill>
                <a:ea typeface="Segoe UI" pitchFamily="34" charset="0"/>
                <a:cs typeface="Segoe UI" pitchFamily="34" charset="0"/>
              </a:rPr>
              <a:t>Pepperoni</a:t>
            </a:r>
          </a:p>
        </p:txBody>
      </p:sp>
      <p:sp>
        <p:nvSpPr>
          <p:cNvPr id="21" name="Rectangle 20">
            <a:extLst>
              <a:ext uri="{FF2B5EF4-FFF2-40B4-BE49-F238E27FC236}">
                <a16:creationId xmlns:a16="http://schemas.microsoft.com/office/drawing/2014/main" id="{224CC21E-4E09-4A42-AF47-9AB63A3BCD7B}"/>
              </a:ext>
            </a:extLst>
          </p:cNvPr>
          <p:cNvSpPr/>
          <p:nvPr/>
        </p:nvSpPr>
        <p:spPr bwMode="auto">
          <a:xfrm>
            <a:off x="6447871" y="2514600"/>
            <a:ext cx="5381820" cy="3902906"/>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2" name="Rectangle 21">
            <a:extLst>
              <a:ext uri="{FF2B5EF4-FFF2-40B4-BE49-F238E27FC236}">
                <a16:creationId xmlns:a16="http://schemas.microsoft.com/office/drawing/2014/main" id="{2AACF654-0867-40B4-AD79-8EFE92454889}"/>
              </a:ext>
            </a:extLst>
          </p:cNvPr>
          <p:cNvSpPr/>
          <p:nvPr/>
        </p:nvSpPr>
        <p:spPr bwMode="auto">
          <a:xfrm>
            <a:off x="6565790" y="3457195"/>
            <a:ext cx="2888761" cy="2810915"/>
          </a:xfrm>
          <a:prstGeom prst="rect">
            <a:avLst/>
          </a:prstGeom>
          <a:ln w="57150">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3" name="TextBox 22">
            <a:extLst>
              <a:ext uri="{FF2B5EF4-FFF2-40B4-BE49-F238E27FC236}">
                <a16:creationId xmlns:a16="http://schemas.microsoft.com/office/drawing/2014/main" id="{0204F4A2-1384-4D85-B6F9-D04FF3C4D97D}"/>
              </a:ext>
            </a:extLst>
          </p:cNvPr>
          <p:cNvSpPr txBox="1"/>
          <p:nvPr/>
        </p:nvSpPr>
        <p:spPr>
          <a:xfrm>
            <a:off x="6471892" y="3429000"/>
            <a:ext cx="3034417"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err="1">
                <a:gradFill>
                  <a:gsLst>
                    <a:gs pos="2917">
                      <a:schemeClr val="tx1"/>
                    </a:gs>
                    <a:gs pos="30000">
                      <a:schemeClr val="tx1"/>
                    </a:gs>
                  </a:gsLst>
                  <a:lin ang="5400000" scaled="0"/>
                </a:gradFill>
              </a:rPr>
              <a:t>AdaptiveDialog</a:t>
            </a:r>
            <a:r>
              <a:rPr lang="en-US" sz="1600" dirty="0">
                <a:gradFill>
                  <a:gsLst>
                    <a:gs pos="2917">
                      <a:schemeClr val="tx1"/>
                    </a:gs>
                    <a:gs pos="30000">
                      <a:schemeClr val="tx1"/>
                    </a:gs>
                  </a:gsLst>
                  <a:lin ang="5400000" scaled="0"/>
                </a:gradFill>
              </a:rPr>
              <a:t> (</a:t>
            </a:r>
            <a:r>
              <a:rPr lang="en-US" sz="1600" dirty="0" err="1">
                <a:gradFill>
                  <a:gsLst>
                    <a:gs pos="2917">
                      <a:schemeClr val="tx1"/>
                    </a:gs>
                    <a:gs pos="30000">
                      <a:schemeClr val="tx1"/>
                    </a:gs>
                  </a:gsLst>
                  <a:lin ang="5400000" scaled="0"/>
                </a:gradFill>
              </a:rPr>
              <a:t>rootDialog</a:t>
            </a:r>
            <a:r>
              <a:rPr lang="en-US" sz="1600" dirty="0">
                <a:gradFill>
                  <a:gsLst>
                    <a:gs pos="2917">
                      <a:schemeClr val="tx1"/>
                    </a:gs>
                    <a:gs pos="30000">
                      <a:schemeClr val="tx1"/>
                    </a:gs>
                  </a:gsLst>
                  <a:lin ang="5400000" scaled="0"/>
                </a:gradFill>
              </a:rPr>
              <a:t>)</a:t>
            </a:r>
          </a:p>
        </p:txBody>
      </p:sp>
      <p:sp>
        <p:nvSpPr>
          <p:cNvPr id="26" name="Rectangle 25">
            <a:extLst>
              <a:ext uri="{FF2B5EF4-FFF2-40B4-BE49-F238E27FC236}">
                <a16:creationId xmlns:a16="http://schemas.microsoft.com/office/drawing/2014/main" id="{826C763B-8D7E-4B71-940D-61B8303201A0}"/>
              </a:ext>
            </a:extLst>
          </p:cNvPr>
          <p:cNvSpPr/>
          <p:nvPr/>
        </p:nvSpPr>
        <p:spPr bwMode="auto">
          <a:xfrm>
            <a:off x="6565790" y="2601678"/>
            <a:ext cx="4784789" cy="537182"/>
          </a:xfrm>
          <a:prstGeom prst="rect">
            <a:avLst/>
          </a:prstGeom>
          <a:ln w="57150">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7" name="TextBox 26">
            <a:extLst>
              <a:ext uri="{FF2B5EF4-FFF2-40B4-BE49-F238E27FC236}">
                <a16:creationId xmlns:a16="http://schemas.microsoft.com/office/drawing/2014/main" id="{776C73C9-AF73-441C-8432-59C3FA1B72B6}"/>
              </a:ext>
            </a:extLst>
          </p:cNvPr>
          <p:cNvSpPr txBox="1"/>
          <p:nvPr/>
        </p:nvSpPr>
        <p:spPr>
          <a:xfrm>
            <a:off x="6565790" y="2601678"/>
            <a:ext cx="4784789" cy="517065"/>
          </a:xfrm>
          <a:prstGeom prst="rect">
            <a:avLst/>
          </a:prstGeom>
          <a:noFill/>
        </p:spPr>
        <p:txBody>
          <a:bodyPr wrap="square" lIns="182880" tIns="146304" rIns="182880" bIns="146304" rtlCol="0">
            <a:spAutoFit/>
          </a:bodyPr>
          <a:lstStyle/>
          <a:p>
            <a:pPr algn="ctr">
              <a:lnSpc>
                <a:spcPct val="90000"/>
              </a:lnSpc>
              <a:spcAft>
                <a:spcPts val="600"/>
              </a:spcAft>
            </a:pPr>
            <a:r>
              <a:rPr lang="en-US" sz="1600" dirty="0">
                <a:gradFill>
                  <a:gsLst>
                    <a:gs pos="2917">
                      <a:schemeClr val="tx1"/>
                    </a:gs>
                    <a:gs pos="30000">
                      <a:schemeClr val="tx1"/>
                    </a:gs>
                  </a:gsLst>
                  <a:lin ang="5400000" scaled="0"/>
                </a:gradFill>
              </a:rPr>
              <a:t>Bot Class</a:t>
            </a:r>
          </a:p>
        </p:txBody>
      </p:sp>
      <p:cxnSp>
        <p:nvCxnSpPr>
          <p:cNvPr id="28" name="Straight Arrow Connector 27">
            <a:extLst>
              <a:ext uri="{FF2B5EF4-FFF2-40B4-BE49-F238E27FC236}">
                <a16:creationId xmlns:a16="http://schemas.microsoft.com/office/drawing/2014/main" id="{248A127C-5FB7-43F1-AD67-2BED60225F95}"/>
              </a:ext>
            </a:extLst>
          </p:cNvPr>
          <p:cNvCxnSpPr>
            <a:cxnSpLocks/>
            <a:stCxn id="26" idx="2"/>
          </p:cNvCxnSpPr>
          <p:nvPr/>
        </p:nvCxnSpPr>
        <p:spPr>
          <a:xfrm>
            <a:off x="8958185" y="3138860"/>
            <a:ext cx="0" cy="271815"/>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1" name="Speech Bubble: Rectangle 30">
            <a:extLst>
              <a:ext uri="{FF2B5EF4-FFF2-40B4-BE49-F238E27FC236}">
                <a16:creationId xmlns:a16="http://schemas.microsoft.com/office/drawing/2014/main" id="{AA9187B4-71D6-4E96-AD64-C0CF5599A10D}"/>
              </a:ext>
            </a:extLst>
          </p:cNvPr>
          <p:cNvSpPr/>
          <p:nvPr/>
        </p:nvSpPr>
        <p:spPr bwMode="auto">
          <a:xfrm>
            <a:off x="8123839" y="5589988"/>
            <a:ext cx="913679" cy="319444"/>
          </a:xfrm>
          <a:prstGeom prst="wedgeRectCallout">
            <a:avLst>
              <a:gd name="adj1" fmla="val -69102"/>
              <a:gd name="adj2" fmla="val -83135"/>
            </a:avLst>
          </a:prstGeom>
          <a:solidFill>
            <a:schemeClr val="tx2"/>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bg1"/>
                </a:solidFill>
                <a:ea typeface="Segoe UI" pitchFamily="34" charset="0"/>
                <a:cs typeface="Segoe UI" pitchFamily="34" charset="0"/>
              </a:rPr>
              <a:t>I want pizza</a:t>
            </a:r>
          </a:p>
        </p:txBody>
      </p:sp>
      <p:sp>
        <p:nvSpPr>
          <p:cNvPr id="33" name="TextBox 32">
            <a:extLst>
              <a:ext uri="{FF2B5EF4-FFF2-40B4-BE49-F238E27FC236}">
                <a16:creationId xmlns:a16="http://schemas.microsoft.com/office/drawing/2014/main" id="{728A162E-FAE0-4702-9F53-8691BE4BEB14}"/>
              </a:ext>
            </a:extLst>
          </p:cNvPr>
          <p:cNvSpPr txBox="1"/>
          <p:nvPr/>
        </p:nvSpPr>
        <p:spPr>
          <a:xfrm>
            <a:off x="6298721" y="2029220"/>
            <a:ext cx="4159408" cy="572464"/>
          </a:xfrm>
          <a:prstGeom prst="rect">
            <a:avLst/>
          </a:prstGeom>
          <a:noFill/>
        </p:spPr>
        <p:txBody>
          <a:bodyPr wrap="none" lIns="182880" tIns="146304" rIns="182880" bIns="146304" rtlCol="0">
            <a:spAutoFit/>
          </a:bodyPr>
          <a:lstStyle/>
          <a:p>
            <a:pPr>
              <a:lnSpc>
                <a:spcPct val="90000"/>
              </a:lnSpc>
              <a:spcAft>
                <a:spcPts val="600"/>
              </a:spcAft>
            </a:pPr>
            <a:r>
              <a:rPr lang="en-US" sz="2000" dirty="0" err="1">
                <a:gradFill>
                  <a:gsLst>
                    <a:gs pos="2917">
                      <a:schemeClr val="tx1"/>
                    </a:gs>
                    <a:gs pos="30000">
                      <a:schemeClr val="tx1"/>
                    </a:gs>
                  </a:gsLst>
                  <a:lin ang="5400000" scaled="0"/>
                </a:gradFill>
              </a:rPr>
              <a:t>AdaptiveDialog</a:t>
            </a:r>
            <a:r>
              <a:rPr lang="en-US" sz="2000" dirty="0">
                <a:gradFill>
                  <a:gsLst>
                    <a:gs pos="2917">
                      <a:schemeClr val="tx1"/>
                    </a:gs>
                    <a:gs pos="30000">
                      <a:schemeClr val="tx1"/>
                    </a:gs>
                  </a:gsLst>
                  <a:lin ang="5400000" scaled="0"/>
                </a:gradFill>
              </a:rPr>
              <a:t> Container</a:t>
            </a:r>
          </a:p>
        </p:txBody>
      </p:sp>
      <p:sp>
        <p:nvSpPr>
          <p:cNvPr id="34" name="TextBox 33">
            <a:extLst>
              <a:ext uri="{FF2B5EF4-FFF2-40B4-BE49-F238E27FC236}">
                <a16:creationId xmlns:a16="http://schemas.microsoft.com/office/drawing/2014/main" id="{BEA5E505-6683-4DEF-8097-D04F05A4DCF5}"/>
              </a:ext>
            </a:extLst>
          </p:cNvPr>
          <p:cNvSpPr txBox="1"/>
          <p:nvPr/>
        </p:nvSpPr>
        <p:spPr>
          <a:xfrm>
            <a:off x="6691779" y="3897312"/>
            <a:ext cx="1922577" cy="461665"/>
          </a:xfrm>
          <a:prstGeom prst="rect">
            <a:avLst/>
          </a:prstGeom>
          <a:noFill/>
          <a:ln>
            <a:solidFill>
              <a:schemeClr val="tx2"/>
            </a:solidFill>
          </a:ln>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Recognizer</a:t>
            </a:r>
          </a:p>
        </p:txBody>
      </p:sp>
      <p:sp>
        <p:nvSpPr>
          <p:cNvPr id="35" name="TextBox 34">
            <a:extLst>
              <a:ext uri="{FF2B5EF4-FFF2-40B4-BE49-F238E27FC236}">
                <a16:creationId xmlns:a16="http://schemas.microsoft.com/office/drawing/2014/main" id="{D892BDFC-9445-4BA2-A102-085B06FBAB39}"/>
              </a:ext>
            </a:extLst>
          </p:cNvPr>
          <p:cNvSpPr txBox="1"/>
          <p:nvPr/>
        </p:nvSpPr>
        <p:spPr>
          <a:xfrm>
            <a:off x="6702304" y="4415622"/>
            <a:ext cx="1912051" cy="704808"/>
          </a:xfrm>
          <a:prstGeom prst="rect">
            <a:avLst/>
          </a:prstGeom>
          <a:noFill/>
          <a:ln>
            <a:solidFill>
              <a:schemeClr val="tx2"/>
            </a:solidFill>
          </a:ln>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Triggers:</a:t>
            </a:r>
          </a:p>
          <a:p>
            <a:pPr marL="285750" indent="-285750">
              <a:lnSpc>
                <a:spcPct val="90000"/>
              </a:lnSpc>
              <a:spcAft>
                <a:spcPts val="600"/>
              </a:spcAft>
              <a:buFont typeface="Arial" panose="020B0604020202020204" pitchFamily="34" charset="0"/>
              <a:buChar char="•"/>
            </a:pPr>
            <a:r>
              <a:rPr lang="en-US" sz="1200" dirty="0" err="1">
                <a:gradFill>
                  <a:gsLst>
                    <a:gs pos="2917">
                      <a:schemeClr val="tx1"/>
                    </a:gs>
                    <a:gs pos="30000">
                      <a:schemeClr val="tx1"/>
                    </a:gs>
                  </a:gsLst>
                  <a:lin ang="5400000" scaled="0"/>
                </a:gradFill>
              </a:rPr>
              <a:t>orderPizzaIntent</a:t>
            </a:r>
            <a:endParaRPr lang="en-US" sz="1200" dirty="0">
              <a:gradFill>
                <a:gsLst>
                  <a:gs pos="2917">
                    <a:schemeClr val="tx1"/>
                  </a:gs>
                  <a:gs pos="30000">
                    <a:schemeClr val="tx1"/>
                  </a:gs>
                </a:gsLst>
                <a:lin ang="5400000" scaled="0"/>
              </a:gradFill>
            </a:endParaRPr>
          </a:p>
        </p:txBody>
      </p:sp>
      <p:sp>
        <p:nvSpPr>
          <p:cNvPr id="36" name="TextBox 35">
            <a:extLst>
              <a:ext uri="{FF2B5EF4-FFF2-40B4-BE49-F238E27FC236}">
                <a16:creationId xmlns:a16="http://schemas.microsoft.com/office/drawing/2014/main" id="{1A814E1A-192C-4AFC-BCE9-E3552DF1A932}"/>
              </a:ext>
            </a:extLst>
          </p:cNvPr>
          <p:cNvSpPr txBox="1"/>
          <p:nvPr/>
        </p:nvSpPr>
        <p:spPr>
          <a:xfrm>
            <a:off x="6702304" y="5207544"/>
            <a:ext cx="1922578" cy="969496"/>
          </a:xfrm>
          <a:prstGeom prst="rect">
            <a:avLst/>
          </a:prstGeom>
          <a:noFill/>
          <a:ln>
            <a:solidFill>
              <a:schemeClr val="tx2"/>
            </a:solidFill>
          </a:ln>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Actions:</a:t>
            </a:r>
          </a:p>
          <a:p>
            <a:pPr>
              <a:lnSpc>
                <a:spcPct val="90000"/>
              </a:lnSpc>
              <a:spcAft>
                <a:spcPts val="600"/>
              </a:spcAft>
            </a:pPr>
            <a:endParaRPr lang="en-US" sz="700" dirty="0">
              <a:gradFill>
                <a:gsLst>
                  <a:gs pos="2917">
                    <a:schemeClr val="tx1"/>
                  </a:gs>
                  <a:gs pos="30000">
                    <a:schemeClr val="tx1"/>
                  </a:gs>
                </a:gsLst>
                <a:lin ang="5400000" scaled="0"/>
              </a:gradFill>
            </a:endParaRPr>
          </a:p>
          <a:p>
            <a:pPr>
              <a:lnSpc>
                <a:spcPct val="90000"/>
              </a:lnSpc>
              <a:spcAft>
                <a:spcPts val="600"/>
              </a:spcAft>
            </a:pPr>
            <a:endParaRPr lang="en-US" sz="400" dirty="0">
              <a:gradFill>
                <a:gsLst>
                  <a:gs pos="2917">
                    <a:schemeClr val="tx1"/>
                  </a:gs>
                  <a:gs pos="30000">
                    <a:schemeClr val="tx1"/>
                  </a:gs>
                </a:gsLst>
                <a:lin ang="5400000" scaled="0"/>
              </a:gradFill>
            </a:endParaRPr>
          </a:p>
          <a:p>
            <a:pPr>
              <a:lnSpc>
                <a:spcPct val="90000"/>
              </a:lnSpc>
              <a:spcAft>
                <a:spcPts val="600"/>
              </a:spcAft>
            </a:pPr>
            <a:endParaRPr lang="en-US" sz="900" dirty="0">
              <a:gradFill>
                <a:gsLst>
                  <a:gs pos="2917">
                    <a:schemeClr val="tx1"/>
                  </a:gs>
                  <a:gs pos="30000">
                    <a:schemeClr val="tx1"/>
                  </a:gs>
                </a:gsLst>
                <a:lin ang="5400000" scaled="0"/>
              </a:gradFill>
            </a:endParaRPr>
          </a:p>
        </p:txBody>
      </p:sp>
      <p:pic>
        <p:nvPicPr>
          <p:cNvPr id="40" name="Graphic 39" descr="Workflow with solid fill">
            <a:extLst>
              <a:ext uri="{FF2B5EF4-FFF2-40B4-BE49-F238E27FC236}">
                <a16:creationId xmlns:a16="http://schemas.microsoft.com/office/drawing/2014/main" id="{471F635C-D791-4624-90EE-BC5889D7CFC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18599" y="5339975"/>
            <a:ext cx="765659" cy="765659"/>
          </a:xfrm>
          <a:prstGeom prst="rect">
            <a:avLst/>
          </a:prstGeom>
        </p:spPr>
      </p:pic>
      <p:sp>
        <p:nvSpPr>
          <p:cNvPr id="41" name="Rectangle 40">
            <a:extLst>
              <a:ext uri="{FF2B5EF4-FFF2-40B4-BE49-F238E27FC236}">
                <a16:creationId xmlns:a16="http://schemas.microsoft.com/office/drawing/2014/main" id="{5B518A38-11B7-410A-88C0-0A3D5BBF1C03}"/>
              </a:ext>
            </a:extLst>
          </p:cNvPr>
          <p:cNvSpPr/>
          <p:nvPr/>
        </p:nvSpPr>
        <p:spPr bwMode="auto">
          <a:xfrm>
            <a:off x="9392953" y="3627251"/>
            <a:ext cx="2379228" cy="2219093"/>
          </a:xfrm>
          <a:prstGeom prst="rect">
            <a:avLst/>
          </a:prstGeom>
          <a:ln w="57150">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TextBox 41">
            <a:extLst>
              <a:ext uri="{FF2B5EF4-FFF2-40B4-BE49-F238E27FC236}">
                <a16:creationId xmlns:a16="http://schemas.microsoft.com/office/drawing/2014/main" id="{18BFF94F-BB0E-4F0D-91B2-0CCA867389C1}"/>
              </a:ext>
            </a:extLst>
          </p:cNvPr>
          <p:cNvSpPr txBox="1"/>
          <p:nvPr/>
        </p:nvSpPr>
        <p:spPr>
          <a:xfrm>
            <a:off x="9072697" y="3555632"/>
            <a:ext cx="3034417" cy="461665"/>
          </a:xfrm>
          <a:prstGeom prst="rect">
            <a:avLst/>
          </a:prstGeom>
          <a:noFill/>
        </p:spPr>
        <p:txBody>
          <a:bodyPr wrap="square" lIns="182880" tIns="146304" rIns="182880" bIns="146304" rtlCol="0">
            <a:spAutoFit/>
          </a:bodyPr>
          <a:lstStyle/>
          <a:p>
            <a:pPr algn="ctr">
              <a:lnSpc>
                <a:spcPct val="90000"/>
              </a:lnSpc>
              <a:spcAft>
                <a:spcPts val="600"/>
              </a:spcAft>
            </a:pPr>
            <a:r>
              <a:rPr lang="en-US" sz="1400" dirty="0" err="1">
                <a:gradFill>
                  <a:gsLst>
                    <a:gs pos="2917">
                      <a:schemeClr val="tx1"/>
                    </a:gs>
                    <a:gs pos="30000">
                      <a:schemeClr val="tx1"/>
                    </a:gs>
                  </a:gsLst>
                  <a:lin ang="5400000" scaled="0"/>
                </a:gradFill>
              </a:rPr>
              <a:t>AdaptiveDialog</a:t>
            </a:r>
            <a:r>
              <a:rPr lang="en-US" sz="1400" dirty="0">
                <a:gradFill>
                  <a:gsLst>
                    <a:gs pos="2917">
                      <a:schemeClr val="tx1"/>
                    </a:gs>
                    <a:gs pos="30000">
                      <a:schemeClr val="tx1"/>
                    </a:gs>
                  </a:gsLst>
                  <a:lin ang="5400000" scaled="0"/>
                </a:gradFill>
              </a:rPr>
              <a:t> (</a:t>
            </a:r>
            <a:r>
              <a:rPr lang="en-US" sz="1400" dirty="0" err="1">
                <a:gradFill>
                  <a:gsLst>
                    <a:gs pos="2917">
                      <a:schemeClr val="tx1"/>
                    </a:gs>
                    <a:gs pos="30000">
                      <a:schemeClr val="tx1"/>
                    </a:gs>
                  </a:gsLst>
                  <a:lin ang="5400000" scaled="0"/>
                </a:gradFill>
              </a:rPr>
              <a:t>pizzaDialog</a:t>
            </a:r>
            <a:r>
              <a:rPr lang="en-US" sz="1400" dirty="0">
                <a:gradFill>
                  <a:gsLst>
                    <a:gs pos="2917">
                      <a:schemeClr val="tx1"/>
                    </a:gs>
                    <a:gs pos="30000">
                      <a:schemeClr val="tx1"/>
                    </a:gs>
                  </a:gsLst>
                  <a:lin ang="5400000" scaled="0"/>
                </a:gradFill>
              </a:rPr>
              <a:t>)</a:t>
            </a:r>
          </a:p>
        </p:txBody>
      </p:sp>
      <p:cxnSp>
        <p:nvCxnSpPr>
          <p:cNvPr id="44" name="Straight Arrow Connector 43">
            <a:extLst>
              <a:ext uri="{FF2B5EF4-FFF2-40B4-BE49-F238E27FC236}">
                <a16:creationId xmlns:a16="http://schemas.microsoft.com/office/drawing/2014/main" id="{65F19E4F-38CC-40BB-B15E-72F214A19A3C}"/>
              </a:ext>
            </a:extLst>
          </p:cNvPr>
          <p:cNvCxnSpPr>
            <a:cxnSpLocks/>
            <a:stCxn id="31" idx="3"/>
            <a:endCxn id="34" idx="3"/>
          </p:cNvCxnSpPr>
          <p:nvPr/>
        </p:nvCxnSpPr>
        <p:spPr>
          <a:xfrm flipH="1" flipV="1">
            <a:off x="8614356" y="4128145"/>
            <a:ext cx="423162" cy="1621565"/>
          </a:xfrm>
          <a:prstGeom prst="bentConnector3">
            <a:avLst>
              <a:gd name="adj1" fmla="val -28143"/>
            </a:avLst>
          </a:prstGeom>
          <a:ln w="28575">
            <a:prstDash val="dash"/>
            <a:headEnd type="none"/>
            <a:tailEnd type="triangle"/>
          </a:ln>
        </p:spPr>
        <p:style>
          <a:lnRef idx="1">
            <a:schemeClr val="accent4"/>
          </a:lnRef>
          <a:fillRef idx="0">
            <a:schemeClr val="accent4"/>
          </a:fillRef>
          <a:effectRef idx="0">
            <a:schemeClr val="accent4"/>
          </a:effectRef>
          <a:fontRef idx="minor">
            <a:schemeClr val="tx1"/>
          </a:fontRef>
        </p:style>
      </p:cxnSp>
      <p:cxnSp>
        <p:nvCxnSpPr>
          <p:cNvPr id="45" name="Straight Arrow Connector 43">
            <a:extLst>
              <a:ext uri="{FF2B5EF4-FFF2-40B4-BE49-F238E27FC236}">
                <a16:creationId xmlns:a16="http://schemas.microsoft.com/office/drawing/2014/main" id="{599508AC-1866-4C43-BD96-88A83E4C4B42}"/>
              </a:ext>
            </a:extLst>
          </p:cNvPr>
          <p:cNvCxnSpPr>
            <a:cxnSpLocks/>
            <a:stCxn id="34" idx="2"/>
          </p:cNvCxnSpPr>
          <p:nvPr/>
        </p:nvCxnSpPr>
        <p:spPr>
          <a:xfrm>
            <a:off x="7653068" y="4358977"/>
            <a:ext cx="0" cy="461665"/>
          </a:xfrm>
          <a:prstGeom prst="straightConnector1">
            <a:avLst/>
          </a:prstGeom>
          <a:ln w="28575">
            <a:prstDash val="dash"/>
            <a:headEnd type="none"/>
            <a:tailEnd type="triangle"/>
          </a:ln>
        </p:spPr>
        <p:style>
          <a:lnRef idx="1">
            <a:schemeClr val="accent4"/>
          </a:lnRef>
          <a:fillRef idx="0">
            <a:schemeClr val="accent4"/>
          </a:fillRef>
          <a:effectRef idx="0">
            <a:schemeClr val="accent4"/>
          </a:effectRef>
          <a:fontRef idx="minor">
            <a:schemeClr val="tx1"/>
          </a:fontRef>
        </p:style>
      </p:cxnSp>
      <p:cxnSp>
        <p:nvCxnSpPr>
          <p:cNvPr id="51" name="Straight Arrow Connector 43">
            <a:extLst>
              <a:ext uri="{FF2B5EF4-FFF2-40B4-BE49-F238E27FC236}">
                <a16:creationId xmlns:a16="http://schemas.microsoft.com/office/drawing/2014/main" id="{A312731D-E7DD-44D4-BB66-57E97E8815BD}"/>
              </a:ext>
            </a:extLst>
          </p:cNvPr>
          <p:cNvCxnSpPr>
            <a:cxnSpLocks/>
            <a:stCxn id="35" idx="3"/>
          </p:cNvCxnSpPr>
          <p:nvPr/>
        </p:nvCxnSpPr>
        <p:spPr>
          <a:xfrm>
            <a:off x="8614355" y="4768026"/>
            <a:ext cx="732262" cy="5355"/>
          </a:xfrm>
          <a:prstGeom prst="straightConnector1">
            <a:avLst/>
          </a:prstGeom>
          <a:ln w="28575">
            <a:prstDash val="dash"/>
            <a:headEnd type="none"/>
            <a:tailEnd type="triangle"/>
          </a:ln>
        </p:spPr>
        <p:style>
          <a:lnRef idx="1">
            <a:schemeClr val="accent4"/>
          </a:lnRef>
          <a:fillRef idx="0">
            <a:schemeClr val="accent4"/>
          </a:fillRef>
          <a:effectRef idx="0">
            <a:schemeClr val="accent4"/>
          </a:effectRef>
          <a:fontRef idx="minor">
            <a:schemeClr val="tx1"/>
          </a:fontRef>
        </p:style>
      </p:cxnSp>
      <p:sp>
        <p:nvSpPr>
          <p:cNvPr id="55" name="TextBox 54">
            <a:extLst>
              <a:ext uri="{FF2B5EF4-FFF2-40B4-BE49-F238E27FC236}">
                <a16:creationId xmlns:a16="http://schemas.microsoft.com/office/drawing/2014/main" id="{32004219-9F75-4ED5-8655-7E514FCFFD82}"/>
              </a:ext>
            </a:extLst>
          </p:cNvPr>
          <p:cNvSpPr txBox="1"/>
          <p:nvPr/>
        </p:nvSpPr>
        <p:spPr>
          <a:xfrm>
            <a:off x="9575643" y="3928942"/>
            <a:ext cx="1922577" cy="461665"/>
          </a:xfrm>
          <a:prstGeom prst="rect">
            <a:avLst/>
          </a:prstGeom>
          <a:noFill/>
          <a:ln>
            <a:solidFill>
              <a:schemeClr val="tx2"/>
            </a:solidFill>
          </a:ln>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Recognizer</a:t>
            </a:r>
          </a:p>
        </p:txBody>
      </p:sp>
      <p:sp>
        <p:nvSpPr>
          <p:cNvPr id="56" name="TextBox 55">
            <a:extLst>
              <a:ext uri="{FF2B5EF4-FFF2-40B4-BE49-F238E27FC236}">
                <a16:creationId xmlns:a16="http://schemas.microsoft.com/office/drawing/2014/main" id="{41E1EFCE-F92E-47F2-ACAE-66681A371BD8}"/>
              </a:ext>
            </a:extLst>
          </p:cNvPr>
          <p:cNvSpPr txBox="1"/>
          <p:nvPr/>
        </p:nvSpPr>
        <p:spPr>
          <a:xfrm>
            <a:off x="9586168" y="4447252"/>
            <a:ext cx="1912051" cy="704808"/>
          </a:xfrm>
          <a:prstGeom prst="rect">
            <a:avLst/>
          </a:prstGeom>
          <a:noFill/>
          <a:ln>
            <a:solidFill>
              <a:schemeClr val="tx2"/>
            </a:solidFill>
          </a:ln>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Triggers:</a:t>
            </a:r>
          </a:p>
          <a:p>
            <a:pPr marL="285750" indent="-285750">
              <a:lnSpc>
                <a:spcPct val="90000"/>
              </a:lnSpc>
              <a:spcAft>
                <a:spcPts val="600"/>
              </a:spcAft>
              <a:buFont typeface="Arial" panose="020B0604020202020204" pitchFamily="34" charset="0"/>
              <a:buChar char="•"/>
            </a:pPr>
            <a:r>
              <a:rPr lang="en-US" sz="1200" dirty="0" err="1">
                <a:gradFill>
                  <a:gsLst>
                    <a:gs pos="2917">
                      <a:schemeClr val="tx1"/>
                    </a:gs>
                    <a:gs pos="30000">
                      <a:schemeClr val="tx1"/>
                    </a:gs>
                  </a:gsLst>
                  <a:lin ang="5400000" scaled="0"/>
                </a:gradFill>
              </a:rPr>
              <a:t>cancelIntent</a:t>
            </a:r>
            <a:endParaRPr lang="en-US" sz="1200" dirty="0">
              <a:gradFill>
                <a:gsLst>
                  <a:gs pos="2917">
                    <a:schemeClr val="tx1"/>
                  </a:gs>
                  <a:gs pos="30000">
                    <a:schemeClr val="tx1"/>
                  </a:gs>
                </a:gsLst>
                <a:lin ang="5400000" scaled="0"/>
              </a:gradFill>
            </a:endParaRPr>
          </a:p>
        </p:txBody>
      </p:sp>
      <p:sp>
        <p:nvSpPr>
          <p:cNvPr id="58" name="TextBox 57">
            <a:extLst>
              <a:ext uri="{FF2B5EF4-FFF2-40B4-BE49-F238E27FC236}">
                <a16:creationId xmlns:a16="http://schemas.microsoft.com/office/drawing/2014/main" id="{A3A8230D-D27D-4622-8EE7-74DCFED98D1A}"/>
              </a:ext>
            </a:extLst>
          </p:cNvPr>
          <p:cNvSpPr txBox="1"/>
          <p:nvPr/>
        </p:nvSpPr>
        <p:spPr>
          <a:xfrm>
            <a:off x="9586170" y="5179658"/>
            <a:ext cx="1922578" cy="635559"/>
          </a:xfrm>
          <a:prstGeom prst="rect">
            <a:avLst/>
          </a:prstGeom>
          <a:noFill/>
          <a:ln>
            <a:solidFill>
              <a:schemeClr val="tx2"/>
            </a:solidFill>
          </a:ln>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Actions:</a:t>
            </a:r>
          </a:p>
        </p:txBody>
      </p:sp>
      <p:pic>
        <p:nvPicPr>
          <p:cNvPr id="59" name="Graphic 58" descr="Workflow with solid fill">
            <a:extLst>
              <a:ext uri="{FF2B5EF4-FFF2-40B4-BE49-F238E27FC236}">
                <a16:creationId xmlns:a16="http://schemas.microsoft.com/office/drawing/2014/main" id="{D4179C3C-8816-4CF1-AEE5-3DE9930BCBA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52448" y="5116373"/>
            <a:ext cx="765659" cy="765659"/>
          </a:xfrm>
          <a:prstGeom prst="rect">
            <a:avLst/>
          </a:prstGeom>
        </p:spPr>
      </p:pic>
      <p:sp>
        <p:nvSpPr>
          <p:cNvPr id="29" name="Speech Bubble: Rectangle 28">
            <a:extLst>
              <a:ext uri="{FF2B5EF4-FFF2-40B4-BE49-F238E27FC236}">
                <a16:creationId xmlns:a16="http://schemas.microsoft.com/office/drawing/2014/main" id="{B086D649-6933-42F6-8707-CAA4FF80CA5A}"/>
              </a:ext>
            </a:extLst>
          </p:cNvPr>
          <p:cNvSpPr/>
          <p:nvPr/>
        </p:nvSpPr>
        <p:spPr bwMode="auto">
          <a:xfrm>
            <a:off x="7676873" y="5093139"/>
            <a:ext cx="913679" cy="319444"/>
          </a:xfrm>
          <a:prstGeom prst="wedgeRectCallout">
            <a:avLst>
              <a:gd name="adj1" fmla="val -63056"/>
              <a:gd name="adj2" fmla="val 96669"/>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tx1"/>
                </a:solidFill>
                <a:ea typeface="Segoe UI" pitchFamily="34" charset="0"/>
                <a:cs typeface="Segoe UI" pitchFamily="34" charset="0"/>
              </a:rPr>
              <a:t>Hello</a:t>
            </a:r>
          </a:p>
        </p:txBody>
      </p:sp>
      <p:sp>
        <p:nvSpPr>
          <p:cNvPr id="61" name="Speech Bubble: Rectangle 60">
            <a:extLst>
              <a:ext uri="{FF2B5EF4-FFF2-40B4-BE49-F238E27FC236}">
                <a16:creationId xmlns:a16="http://schemas.microsoft.com/office/drawing/2014/main" id="{650D1E63-1961-4FC8-9D58-49AF534C224E}"/>
              </a:ext>
            </a:extLst>
          </p:cNvPr>
          <p:cNvSpPr/>
          <p:nvPr/>
        </p:nvSpPr>
        <p:spPr bwMode="auto">
          <a:xfrm>
            <a:off x="10916012" y="4869264"/>
            <a:ext cx="913679" cy="319444"/>
          </a:xfrm>
          <a:prstGeom prst="wedgeRectCallout">
            <a:avLst>
              <a:gd name="adj1" fmla="val -63056"/>
              <a:gd name="adj2" fmla="val 96669"/>
            </a:avLst>
          </a:prstGeom>
          <a:solidFill>
            <a:schemeClr val="bg1"/>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050" dirty="0">
                <a:solidFill>
                  <a:schemeClr val="tx1"/>
                </a:solidFill>
                <a:ea typeface="Segoe UI" pitchFamily="34" charset="0"/>
                <a:cs typeface="Segoe UI" pitchFamily="34" charset="0"/>
              </a:rPr>
              <a:t>Choose size</a:t>
            </a:r>
          </a:p>
        </p:txBody>
      </p:sp>
      <p:pic>
        <p:nvPicPr>
          <p:cNvPr id="66" name="Graphic 65" descr="Badge with solid fill">
            <a:extLst>
              <a:ext uri="{FF2B5EF4-FFF2-40B4-BE49-F238E27FC236}">
                <a16:creationId xmlns:a16="http://schemas.microsoft.com/office/drawing/2014/main" id="{9E20617E-B500-4E91-B460-D5A5A7A243B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26936" y="4287501"/>
            <a:ext cx="428735" cy="428735"/>
          </a:xfrm>
          <a:prstGeom prst="rect">
            <a:avLst/>
          </a:prstGeom>
        </p:spPr>
      </p:pic>
      <p:pic>
        <p:nvPicPr>
          <p:cNvPr id="68" name="Graphic 67" descr="Badge 3 with solid fill">
            <a:extLst>
              <a:ext uri="{FF2B5EF4-FFF2-40B4-BE49-F238E27FC236}">
                <a16:creationId xmlns:a16="http://schemas.microsoft.com/office/drawing/2014/main" id="{AB783B40-4D76-4688-898F-C16992E352F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215799" y="4542674"/>
            <a:ext cx="428735" cy="428735"/>
          </a:xfrm>
          <a:prstGeom prst="rect">
            <a:avLst/>
          </a:prstGeom>
        </p:spPr>
      </p:pic>
      <p:pic>
        <p:nvPicPr>
          <p:cNvPr id="70" name="Graphic 69" descr="Badge 1 with solid fill">
            <a:extLst>
              <a:ext uri="{FF2B5EF4-FFF2-40B4-BE49-F238E27FC236}">
                <a16:creationId xmlns:a16="http://schemas.microsoft.com/office/drawing/2014/main" id="{98D6F83A-E992-499A-B4CE-9D9B52B5F2E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848826" y="5184399"/>
            <a:ext cx="428735" cy="428735"/>
          </a:xfrm>
          <a:prstGeom prst="rect">
            <a:avLst/>
          </a:prstGeom>
        </p:spPr>
      </p:pic>
      <p:pic>
        <p:nvPicPr>
          <p:cNvPr id="72" name="Graphic 71" descr="Badge 4 with solid fill">
            <a:extLst>
              <a:ext uri="{FF2B5EF4-FFF2-40B4-BE49-F238E27FC236}">
                <a16:creationId xmlns:a16="http://schemas.microsoft.com/office/drawing/2014/main" id="{3FD60F41-EAAE-4D6A-8390-8591309AE7F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355660" y="5179658"/>
            <a:ext cx="428735" cy="428735"/>
          </a:xfrm>
          <a:prstGeom prst="rect">
            <a:avLst/>
          </a:prstGeom>
        </p:spPr>
      </p:pic>
    </p:spTree>
    <p:extLst>
      <p:ext uri="{BB962C8B-B14F-4D97-AF65-F5344CB8AC3E}">
        <p14:creationId xmlns:p14="http://schemas.microsoft.com/office/powerpoint/2010/main" val="89305385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EB30FA-8763-4E1B-9AA7-A24B4381B449}"/>
              </a:ext>
            </a:extLst>
          </p:cNvPr>
          <p:cNvSpPr>
            <a:spLocks noGrp="1"/>
          </p:cNvSpPr>
          <p:nvPr>
            <p:ph type="title"/>
          </p:nvPr>
        </p:nvSpPr>
        <p:spPr/>
        <p:txBody>
          <a:bodyPr/>
          <a:lstStyle/>
          <a:p>
            <a:r>
              <a:rPr lang="en-US" dirty="0"/>
              <a:t>Deploying a Bot to the Azure Bot Service</a:t>
            </a:r>
          </a:p>
        </p:txBody>
      </p:sp>
      <p:sp>
        <p:nvSpPr>
          <p:cNvPr id="3" name="Content Placeholder 2">
            <a:extLst>
              <a:ext uri="{FF2B5EF4-FFF2-40B4-BE49-F238E27FC236}">
                <a16:creationId xmlns:a16="http://schemas.microsoft.com/office/drawing/2014/main" id="{A9DC584D-78D5-46CC-8F11-47E9AF81366C}"/>
              </a:ext>
            </a:extLst>
          </p:cNvPr>
          <p:cNvSpPr>
            <a:spLocks noGrp="1"/>
          </p:cNvSpPr>
          <p:nvPr>
            <p:ph sz="quarter" idx="10"/>
          </p:nvPr>
        </p:nvSpPr>
        <p:spPr>
          <a:xfrm>
            <a:off x="419100" y="1456897"/>
            <a:ext cx="5269892" cy="3293209"/>
          </a:xfrm>
        </p:spPr>
        <p:txBody>
          <a:bodyPr/>
          <a:lstStyle/>
          <a:p>
            <a:pPr marL="457200" indent="-457200">
              <a:buFont typeface="+mj-lt"/>
              <a:buAutoNum type="arabicPeriod"/>
            </a:pPr>
            <a:r>
              <a:rPr lang="en-US" dirty="0"/>
              <a:t>Create Azure resources</a:t>
            </a:r>
          </a:p>
          <a:p>
            <a:pPr marL="800100" lvl="1" indent="-342900">
              <a:buFont typeface="Arial" panose="020B0604020202020204" pitchFamily="34" charset="0"/>
              <a:buChar char="•"/>
            </a:pPr>
            <a:r>
              <a:rPr lang="en-US" dirty="0"/>
              <a:t>Register an app for bot authentication and identity</a:t>
            </a:r>
          </a:p>
          <a:p>
            <a:pPr marL="800100" lvl="1" indent="-342900">
              <a:buFont typeface="Arial" panose="020B0604020202020204" pitchFamily="34" charset="0"/>
              <a:buChar char="•"/>
            </a:pPr>
            <a:r>
              <a:rPr lang="en-US" dirty="0"/>
              <a:t>Provision resources using templates provided with Bot templates</a:t>
            </a:r>
          </a:p>
          <a:p>
            <a:pPr marL="457200" indent="-457200">
              <a:buFont typeface="+mj-lt"/>
              <a:buAutoNum type="arabicPeriod"/>
            </a:pPr>
            <a:r>
              <a:rPr lang="en-US" dirty="0"/>
              <a:t>Prepare bot for deployment</a:t>
            </a:r>
          </a:p>
          <a:p>
            <a:pPr marL="800100" lvl="1" indent="-342900">
              <a:buFont typeface="Arial" panose="020B0604020202020204" pitchFamily="34" charset="0"/>
              <a:buChar char="•"/>
            </a:pPr>
            <a:r>
              <a:rPr lang="en-US" dirty="0"/>
              <a:t>Create files for deployment dependencies</a:t>
            </a:r>
          </a:p>
          <a:p>
            <a:pPr marL="457200" indent="-457200">
              <a:buFont typeface="+mj-lt"/>
              <a:buAutoNum type="arabicPeriod"/>
            </a:pPr>
            <a:r>
              <a:rPr lang="en-US" dirty="0"/>
              <a:t>Deploy bot as a Web app</a:t>
            </a:r>
          </a:p>
          <a:p>
            <a:pPr marL="914400" lvl="1" indent="-457200">
              <a:buFont typeface="Arial" panose="020B0604020202020204" pitchFamily="34" charset="0"/>
              <a:buChar char="•"/>
            </a:pPr>
            <a:r>
              <a:rPr lang="en-US" dirty="0"/>
              <a:t>Zip bot files for deployment</a:t>
            </a:r>
          </a:p>
        </p:txBody>
      </p:sp>
      <p:sp>
        <p:nvSpPr>
          <p:cNvPr id="6" name="TextBox 5">
            <a:extLst>
              <a:ext uri="{FF2B5EF4-FFF2-40B4-BE49-F238E27FC236}">
                <a16:creationId xmlns:a16="http://schemas.microsoft.com/office/drawing/2014/main" id="{1672F646-E28D-44C2-8D20-C2FDB89DF346}"/>
              </a:ext>
            </a:extLst>
          </p:cNvPr>
          <p:cNvSpPr txBox="1"/>
          <p:nvPr/>
        </p:nvSpPr>
        <p:spPr>
          <a:xfrm>
            <a:off x="5814928" y="1759073"/>
            <a:ext cx="6187256" cy="3785652"/>
          </a:xfrm>
          <a:prstGeom prst="rect">
            <a:avLst/>
          </a:prstGeom>
          <a:solidFill>
            <a:schemeClr val="accent6"/>
          </a:solidFill>
        </p:spPr>
        <p:txBody>
          <a:bodyPr wrap="square">
            <a:spAutoFit/>
          </a:bodyPr>
          <a:lstStyle/>
          <a:p>
            <a:endParaRPr lang="en-US" sz="2000" b="0" i="0" dirty="0">
              <a:solidFill>
                <a:srgbClr val="171717"/>
              </a:solidFill>
              <a:effectLst/>
              <a:latin typeface="Consolas" panose="020B0609020204030204" pitchFamily="49" charset="0"/>
            </a:endParaRPr>
          </a:p>
          <a:p>
            <a:r>
              <a:rPr lang="en-US" sz="2000" b="0" i="0" dirty="0" err="1">
                <a:solidFill>
                  <a:srgbClr val="171717"/>
                </a:solidFill>
                <a:effectLst/>
                <a:latin typeface="Consolas" panose="020B0609020204030204" pitchFamily="49" charset="0"/>
              </a:rPr>
              <a:t>az</a:t>
            </a:r>
            <a:r>
              <a:rPr lang="en-US" sz="2000" b="0" i="0" dirty="0">
                <a:solidFill>
                  <a:srgbClr val="171717"/>
                </a:solidFill>
                <a:effectLst/>
                <a:latin typeface="Consolas" panose="020B0609020204030204" pitchFamily="49" charset="0"/>
              </a:rPr>
              <a:t> ad app create ...</a:t>
            </a:r>
          </a:p>
          <a:p>
            <a:endParaRPr lang="en-US" sz="2000" dirty="0">
              <a:solidFill>
                <a:srgbClr val="171717"/>
              </a:solidFill>
              <a:latin typeface="Consolas" panose="020B0609020204030204" pitchFamily="49" charset="0"/>
            </a:endParaRPr>
          </a:p>
          <a:p>
            <a:r>
              <a:rPr lang="en-US" sz="2000" dirty="0" err="1">
                <a:latin typeface="Consolas" panose="020B0609020204030204" pitchFamily="49" charset="0"/>
              </a:rPr>
              <a:t>az</a:t>
            </a:r>
            <a:r>
              <a:rPr lang="en-US" sz="2000" dirty="0">
                <a:latin typeface="Consolas" panose="020B0609020204030204" pitchFamily="49" charset="0"/>
              </a:rPr>
              <a:t> deployment group create ...</a:t>
            </a:r>
          </a:p>
          <a:p>
            <a:endParaRPr lang="en-US" sz="2000" dirty="0">
              <a:latin typeface="Consolas" panose="020B0609020204030204" pitchFamily="49" charset="0"/>
            </a:endParaRPr>
          </a:p>
          <a:p>
            <a:endParaRPr lang="en-US" sz="2000" dirty="0">
              <a:latin typeface="Consolas" panose="020B0609020204030204" pitchFamily="49" charset="0"/>
            </a:endParaRPr>
          </a:p>
          <a:p>
            <a:endParaRPr lang="en-US" sz="2000" dirty="0">
              <a:latin typeface="Consolas" panose="020B0609020204030204" pitchFamily="49" charset="0"/>
            </a:endParaRPr>
          </a:p>
          <a:p>
            <a:endParaRPr lang="en-US" sz="2000" dirty="0">
              <a:latin typeface="Consolas" panose="020B0609020204030204" pitchFamily="49" charset="0"/>
            </a:endParaRPr>
          </a:p>
          <a:p>
            <a:r>
              <a:rPr lang="en-US" sz="2000" dirty="0" err="1">
                <a:latin typeface="Consolas" panose="020B0609020204030204" pitchFamily="49" charset="0"/>
              </a:rPr>
              <a:t>az</a:t>
            </a:r>
            <a:r>
              <a:rPr lang="en-US" sz="2000" dirty="0">
                <a:latin typeface="Consolas" panose="020B0609020204030204" pitchFamily="49" charset="0"/>
              </a:rPr>
              <a:t> bot prepare-deploy ...</a:t>
            </a:r>
          </a:p>
          <a:p>
            <a:endParaRPr lang="en-US" sz="2000" dirty="0">
              <a:latin typeface="Consolas" panose="020B0609020204030204" pitchFamily="49" charset="0"/>
            </a:endParaRPr>
          </a:p>
          <a:p>
            <a:endParaRPr lang="en-US" sz="2000" dirty="0">
              <a:latin typeface="Consolas" panose="020B0609020204030204" pitchFamily="49" charset="0"/>
            </a:endParaRPr>
          </a:p>
          <a:p>
            <a:r>
              <a:rPr lang="en-US" sz="2000" dirty="0" err="1">
                <a:latin typeface="Consolas" panose="020B0609020204030204" pitchFamily="49" charset="0"/>
              </a:rPr>
              <a:t>az</a:t>
            </a:r>
            <a:r>
              <a:rPr lang="en-US" sz="2000" dirty="0">
                <a:latin typeface="Consolas" panose="020B0609020204030204" pitchFamily="49" charset="0"/>
              </a:rPr>
              <a:t> webapp deployment source config-zip ...</a:t>
            </a:r>
          </a:p>
        </p:txBody>
      </p:sp>
    </p:spTree>
    <p:extLst>
      <p:ext uri="{BB962C8B-B14F-4D97-AF65-F5344CB8AC3E}">
        <p14:creationId xmlns:p14="http://schemas.microsoft.com/office/powerpoint/2010/main" val="61042627"/>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2.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5525</TotalTime>
  <Words>1194</Words>
  <Application>Microsoft Office PowerPoint</Application>
  <PresentationFormat>Widescreen</PresentationFormat>
  <Paragraphs>260</Paragraphs>
  <Slides>20</Slides>
  <Notes>14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Consolas</vt:lpstr>
      <vt:lpstr>Courier New</vt:lpstr>
      <vt:lpstr>Segoe UI</vt:lpstr>
      <vt:lpstr>Segoe UI Light</vt:lpstr>
      <vt:lpstr>Segoe UI Semibold</vt:lpstr>
      <vt:lpstr>Wingdings</vt:lpstr>
      <vt:lpstr>Microsoft Power Platform Template</vt:lpstr>
      <vt:lpstr> Conversational AI and the Azure Bot Service</vt:lpstr>
      <vt:lpstr> Agenda </vt:lpstr>
      <vt:lpstr>Bot Basics</vt:lpstr>
      <vt:lpstr>Conversational AI and Bots</vt:lpstr>
      <vt:lpstr>Azure Bot Service and the Microsoft Bot Framework SDK</vt:lpstr>
      <vt:lpstr>Developing a Bot with the Bot Framework SDK</vt:lpstr>
      <vt:lpstr>Activity Handlers</vt:lpstr>
      <vt:lpstr>Dialogs</vt:lpstr>
      <vt:lpstr>Deploying a Bot to the Azure Bot Service</vt:lpstr>
      <vt:lpstr>Lab – Create a Bot with the Bot Framework SDK</vt:lpstr>
      <vt:lpstr>Implementing a Bot</vt:lpstr>
      <vt:lpstr>Bot Design Principles</vt:lpstr>
      <vt:lpstr>Designing Conversation Flow</vt:lpstr>
      <vt:lpstr>Designing for Interruptions</vt:lpstr>
      <vt:lpstr>Designing the User Experience</vt:lpstr>
      <vt:lpstr>Bot Framework Composer</vt:lpstr>
      <vt:lpstr>Power Virtual Agents</vt:lpstr>
      <vt:lpstr>Lab – Create a Bot with Bot Framework Composer</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612</cp:revision>
  <dcterms:created xsi:type="dcterms:W3CDTF">2020-04-30T00:33:59Z</dcterms:created>
  <dcterms:modified xsi:type="dcterms:W3CDTF">2023-01-30T23:24:33Z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