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19"/>
  </p:notesMasterIdLst>
  <p:handoutMasterIdLst>
    <p:handoutMasterId r:id="rId20"/>
  </p:handoutMasterIdLst>
  <p:sldIdLst>
    <p:sldId id="1627" r:id="rId5"/>
    <p:sldId id="1778" r:id="rId6"/>
    <p:sldId id="1684" r:id="rId7"/>
    <p:sldId id="1798" r:id="rId8"/>
    <p:sldId id="1874" r:id="rId9"/>
    <p:sldId id="1861" r:id="rId10"/>
    <p:sldId id="1873" r:id="rId11"/>
    <p:sldId id="1864" r:id="rId12"/>
    <p:sldId id="1875" r:id="rId13"/>
    <p:sldId id="1866" r:id="rId14"/>
    <p:sldId id="1872" r:id="rId15"/>
    <p:sldId id="1801" r:id="rId16"/>
    <p:sldId id="1895" r:id="rId17"/>
    <p:sldId id="1790" r:id="rId18"/>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66FF"/>
    <a:srgbClr val="243A5E"/>
    <a:srgbClr val="4BCBEE"/>
    <a:srgbClr val="1392B4"/>
    <a:srgbClr val="0B556A"/>
    <a:srgbClr val="59B4D9"/>
    <a:srgbClr val="EBEBEB"/>
    <a:srgbClr val="FFFFFF"/>
    <a:srgbClr val="FFF10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314" autoAdjust="0"/>
  </p:normalViewPr>
  <p:slideViewPr>
    <p:cSldViewPr snapToGrid="0">
      <p:cViewPr varScale="1">
        <p:scale>
          <a:sx n="64" d="100"/>
          <a:sy n="64" d="100"/>
        </p:scale>
        <p:origin x="139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3:55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3:55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azure.microsoft.com/en-us/blog/responsible-ai-investments-and-safeguards-for-facial-recognition/"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zure.microsoft.com/en-us/blog/responsible-ai-investments-and-safeguards-for-facial-recognition/"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13</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1471460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dirty="0"/>
              <a:t>Celebrity recognition is now behind a limited access policy, which users need to apply to but takes time to get approved. Not available immediately to new customers: </a:t>
            </a:r>
            <a:r>
              <a:rPr lang="en-US" dirty="0">
                <a:hlinkClick r:id="rId3"/>
              </a:rPr>
              <a:t>Responsible AI investments and safeguards for facial recognition | Azure Blog and Updates | Microsoft Azure</a:t>
            </a:r>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2957798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Facial recognition is now behind a limited access policy, which users need to apply to but takes time to get approved. Not available immediately to new customers: </a:t>
            </a:r>
            <a:r>
              <a:rPr lang="en-US" dirty="0">
                <a:hlinkClick r:id="rId3"/>
              </a:rPr>
              <a:t>Responsible AI investments and safeguards for facial recognition | Azure Blog and Updates | Microsoft Azure</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4714604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3:55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742788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svg"/><Relationship Id="rId7" Type="http://schemas.openxmlformats.org/officeDocument/2006/relationships/image" Target="../media/image23.svg"/><Relationship Id="rId2" Type="http://schemas.openxmlformats.org/officeDocument/2006/relationships/image" Target="../media/image18.png"/><Relationship Id="rId1" Type="http://schemas.openxmlformats.org/officeDocument/2006/relationships/slideLayout" Target="../slideLayouts/slideLayout8.xml"/><Relationship Id="rId6" Type="http://schemas.openxmlformats.org/officeDocument/2006/relationships/image" Target="../media/image22.png"/><Relationship Id="rId11" Type="http://schemas.openxmlformats.org/officeDocument/2006/relationships/image" Target="../media/image27.svg"/><Relationship Id="rId5" Type="http://schemas.openxmlformats.org/officeDocument/2006/relationships/image" Target="../media/image21.sv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svg"/></Relationships>
</file>

<file path=ppt/slides/_rels/slide1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30.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svg"/><Relationship Id="rId5" Type="http://schemas.openxmlformats.org/officeDocument/2006/relationships/image" Target="../media/image13.png"/><Relationship Id="rId4" Type="http://schemas.openxmlformats.org/officeDocument/2006/relationships/image" Target="../media/image12.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40"/>
            <a:ext cx="6011449" cy="2173134"/>
          </a:xfrm>
        </p:spPr>
        <p:txBody>
          <a:bodyPr/>
          <a:lstStyle/>
          <a:p>
            <a:br>
              <a:rPr lang="en-US" dirty="0">
                <a:solidFill>
                  <a:schemeClr val="tx1"/>
                </a:solidFill>
              </a:rPr>
            </a:br>
            <a:r>
              <a:rPr lang="en-US" dirty="0">
                <a:solidFill>
                  <a:schemeClr val="tx1"/>
                </a:solidFill>
              </a:rPr>
              <a:t>Getting Started with Computer Vision</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AA6687D-B97F-47BF-9C4E-DA406457E0B3}"/>
              </a:ext>
            </a:extLst>
          </p:cNvPr>
          <p:cNvSpPr/>
          <p:nvPr/>
        </p:nvSpPr>
        <p:spPr bwMode="auto">
          <a:xfrm>
            <a:off x="418643" y="3064409"/>
            <a:ext cx="2819857" cy="23909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a:extLst>
              <a:ext uri="{FF2B5EF4-FFF2-40B4-BE49-F238E27FC236}">
                <a16:creationId xmlns:a16="http://schemas.microsoft.com/office/drawing/2014/main" id="{8DE739A9-FBA1-49A3-AE08-E0F185EEB960}"/>
              </a:ext>
            </a:extLst>
          </p:cNvPr>
          <p:cNvSpPr/>
          <p:nvPr/>
        </p:nvSpPr>
        <p:spPr bwMode="auto">
          <a:xfrm>
            <a:off x="3319719" y="3064409"/>
            <a:ext cx="2819857" cy="23909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D55EEE42-99EE-4AE6-AE67-78322BB72069}"/>
              </a:ext>
            </a:extLst>
          </p:cNvPr>
          <p:cNvSpPr/>
          <p:nvPr/>
        </p:nvSpPr>
        <p:spPr bwMode="auto">
          <a:xfrm>
            <a:off x="6220795" y="3064409"/>
            <a:ext cx="2819857" cy="23909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812516CF-1629-4568-9D44-2413664E3794}"/>
              </a:ext>
            </a:extLst>
          </p:cNvPr>
          <p:cNvSpPr/>
          <p:nvPr/>
        </p:nvSpPr>
        <p:spPr bwMode="auto">
          <a:xfrm>
            <a:off x="9121871" y="3064409"/>
            <a:ext cx="2819857" cy="239090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Custom Insights</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19100" y="1456897"/>
            <a:ext cx="11340811" cy="2046714"/>
          </a:xfrm>
        </p:spPr>
        <p:txBody>
          <a:bodyPr/>
          <a:lstStyle/>
          <a:p>
            <a:r>
              <a:rPr lang="en-US" dirty="0"/>
              <a:t>Pre-defined models for recognizing language, well-known celebrities, brands, …</a:t>
            </a:r>
          </a:p>
          <a:p>
            <a:endParaRPr lang="en-US" dirty="0"/>
          </a:p>
          <a:p>
            <a:r>
              <a:rPr lang="en-US" dirty="0"/>
              <a:t>Create your own models for:</a:t>
            </a:r>
          </a:p>
          <a:p>
            <a:endParaRPr lang="en-US" dirty="0"/>
          </a:p>
        </p:txBody>
      </p:sp>
      <p:pic>
        <p:nvPicPr>
          <p:cNvPr id="7" name="Graphic 6" descr="Open book outline">
            <a:extLst>
              <a:ext uri="{FF2B5EF4-FFF2-40B4-BE49-F238E27FC236}">
                <a16:creationId xmlns:a16="http://schemas.microsoft.com/office/drawing/2014/main" id="{69ED7C30-AB0E-4060-B7AF-3C5F2C8D3D8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5481" y="3009604"/>
            <a:ext cx="1456470" cy="1456470"/>
          </a:xfrm>
          <a:prstGeom prst="rect">
            <a:avLst/>
          </a:prstGeom>
        </p:spPr>
      </p:pic>
      <p:pic>
        <p:nvPicPr>
          <p:cNvPr id="9" name="Graphic 8" descr="Badge Tm with solid fill">
            <a:extLst>
              <a:ext uri="{FF2B5EF4-FFF2-40B4-BE49-F238E27FC236}">
                <a16:creationId xmlns:a16="http://schemas.microsoft.com/office/drawing/2014/main" id="{254372B8-9BCF-48F4-8CCB-17DAC511E83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56435" y="3129608"/>
            <a:ext cx="1327961" cy="1327961"/>
          </a:xfrm>
          <a:prstGeom prst="rect">
            <a:avLst/>
          </a:prstGeom>
        </p:spPr>
      </p:pic>
      <p:pic>
        <p:nvPicPr>
          <p:cNvPr id="11" name="Graphic 10" descr="Male profile with solid fill">
            <a:extLst>
              <a:ext uri="{FF2B5EF4-FFF2-40B4-BE49-F238E27FC236}">
                <a16:creationId xmlns:a16="http://schemas.microsoft.com/office/drawing/2014/main" id="{51DF04F3-1A5B-44A6-AF82-6E3AB129D2D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124786" y="3064409"/>
            <a:ext cx="1346860" cy="1346860"/>
          </a:xfrm>
          <a:prstGeom prst="rect">
            <a:avLst/>
          </a:prstGeom>
        </p:spPr>
      </p:pic>
      <p:grpSp>
        <p:nvGrpSpPr>
          <p:cNvPr id="16" name="Group 15">
            <a:extLst>
              <a:ext uri="{FF2B5EF4-FFF2-40B4-BE49-F238E27FC236}">
                <a16:creationId xmlns:a16="http://schemas.microsoft.com/office/drawing/2014/main" id="{502D5E07-D165-4225-BCF3-D1BDD0F72BE8}"/>
              </a:ext>
            </a:extLst>
          </p:cNvPr>
          <p:cNvGrpSpPr/>
          <p:nvPr/>
        </p:nvGrpSpPr>
        <p:grpSpPr>
          <a:xfrm>
            <a:off x="9938730" y="3129608"/>
            <a:ext cx="1216462" cy="1216462"/>
            <a:chOff x="6158968" y="3754790"/>
            <a:chExt cx="1216462" cy="1216462"/>
          </a:xfrm>
        </p:grpSpPr>
        <p:pic>
          <p:nvPicPr>
            <p:cNvPr id="5" name="Graphic 4" descr="Film strip outline">
              <a:extLst>
                <a:ext uri="{FF2B5EF4-FFF2-40B4-BE49-F238E27FC236}">
                  <a16:creationId xmlns:a16="http://schemas.microsoft.com/office/drawing/2014/main" id="{CE540C0F-C683-4AF4-9CB0-48B9E4B4ADC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158968" y="3754790"/>
              <a:ext cx="1216462" cy="1216462"/>
            </a:xfrm>
            <a:prstGeom prst="rect">
              <a:avLst/>
            </a:prstGeom>
          </p:spPr>
        </p:pic>
        <p:pic>
          <p:nvPicPr>
            <p:cNvPr id="13" name="Graphic 12" descr="School boy with solid fill">
              <a:extLst>
                <a:ext uri="{FF2B5EF4-FFF2-40B4-BE49-F238E27FC236}">
                  <a16:creationId xmlns:a16="http://schemas.microsoft.com/office/drawing/2014/main" id="{58EF3277-5AE9-4A2A-9ECD-E8D2DE4E7E88}"/>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70082" y="3839083"/>
              <a:ext cx="394233" cy="394233"/>
            </a:xfrm>
            <a:prstGeom prst="rect">
              <a:avLst/>
            </a:prstGeom>
          </p:spPr>
        </p:pic>
        <p:pic>
          <p:nvPicPr>
            <p:cNvPr id="15" name="Graphic 14" descr="School boy with solid fill">
              <a:extLst>
                <a:ext uri="{FF2B5EF4-FFF2-40B4-BE49-F238E27FC236}">
                  <a16:creationId xmlns:a16="http://schemas.microsoft.com/office/drawing/2014/main" id="{29314068-29DB-4673-AB2F-492C59E4553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70082" y="4493400"/>
              <a:ext cx="394233" cy="394233"/>
            </a:xfrm>
            <a:prstGeom prst="rect">
              <a:avLst/>
            </a:prstGeom>
          </p:spPr>
        </p:pic>
      </p:grpSp>
      <p:sp>
        <p:nvSpPr>
          <p:cNvPr id="21" name="TextBox 20">
            <a:extLst>
              <a:ext uri="{FF2B5EF4-FFF2-40B4-BE49-F238E27FC236}">
                <a16:creationId xmlns:a16="http://schemas.microsoft.com/office/drawing/2014/main" id="{08444320-E728-4FC4-B8B7-910EC426D66C}"/>
              </a:ext>
            </a:extLst>
          </p:cNvPr>
          <p:cNvSpPr txBox="1"/>
          <p:nvPr/>
        </p:nvSpPr>
        <p:spPr>
          <a:xfrm>
            <a:off x="1153584" y="4259769"/>
            <a:ext cx="128926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People</a:t>
            </a:r>
          </a:p>
        </p:txBody>
      </p:sp>
      <p:sp>
        <p:nvSpPr>
          <p:cNvPr id="22" name="TextBox 21">
            <a:extLst>
              <a:ext uri="{FF2B5EF4-FFF2-40B4-BE49-F238E27FC236}">
                <a16:creationId xmlns:a16="http://schemas.microsoft.com/office/drawing/2014/main" id="{D7EAB71E-BD33-4C0F-B743-BCE18400434A}"/>
              </a:ext>
            </a:extLst>
          </p:cNvPr>
          <p:cNvSpPr txBox="1"/>
          <p:nvPr/>
        </p:nvSpPr>
        <p:spPr>
          <a:xfrm>
            <a:off x="717753" y="4764066"/>
            <a:ext cx="2314049" cy="683264"/>
          </a:xfrm>
          <a:prstGeom prst="rect">
            <a:avLst/>
          </a:prstGeom>
          <a:noFill/>
        </p:spPr>
        <p:txBody>
          <a:bodyPr wrap="square" lIns="182880" tIns="146304" rIns="182880" bIns="146304"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Train facial recognition* from sample images</a:t>
            </a:r>
          </a:p>
        </p:txBody>
      </p:sp>
      <p:sp>
        <p:nvSpPr>
          <p:cNvPr id="23" name="TextBox 22">
            <a:extLst>
              <a:ext uri="{FF2B5EF4-FFF2-40B4-BE49-F238E27FC236}">
                <a16:creationId xmlns:a16="http://schemas.microsoft.com/office/drawing/2014/main" id="{C6BFE0A8-1F39-407A-84CF-97B54987DF21}"/>
              </a:ext>
            </a:extLst>
          </p:cNvPr>
          <p:cNvSpPr txBox="1"/>
          <p:nvPr/>
        </p:nvSpPr>
        <p:spPr>
          <a:xfrm>
            <a:off x="3944186" y="4259769"/>
            <a:ext cx="169982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Language</a:t>
            </a:r>
          </a:p>
        </p:txBody>
      </p:sp>
      <p:sp>
        <p:nvSpPr>
          <p:cNvPr id="24" name="TextBox 23">
            <a:extLst>
              <a:ext uri="{FF2B5EF4-FFF2-40B4-BE49-F238E27FC236}">
                <a16:creationId xmlns:a16="http://schemas.microsoft.com/office/drawing/2014/main" id="{A008D762-85E3-43C5-9CC3-64C0277052B4}"/>
              </a:ext>
            </a:extLst>
          </p:cNvPr>
          <p:cNvSpPr txBox="1"/>
          <p:nvPr/>
        </p:nvSpPr>
        <p:spPr>
          <a:xfrm>
            <a:off x="3341172" y="4772045"/>
            <a:ext cx="2765088" cy="683264"/>
          </a:xfrm>
          <a:prstGeom prst="rect">
            <a:avLst/>
          </a:prstGeom>
          <a:noFill/>
        </p:spPr>
        <p:txBody>
          <a:bodyPr wrap="square" lIns="182880" tIns="146304" rIns="182880" bIns="146304"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Recognize industry / organization-specific terms</a:t>
            </a:r>
          </a:p>
        </p:txBody>
      </p:sp>
      <p:sp>
        <p:nvSpPr>
          <p:cNvPr id="25" name="TextBox 24">
            <a:extLst>
              <a:ext uri="{FF2B5EF4-FFF2-40B4-BE49-F238E27FC236}">
                <a16:creationId xmlns:a16="http://schemas.microsoft.com/office/drawing/2014/main" id="{934FC70B-7DE9-4ADA-B09B-7BD7217B8992}"/>
              </a:ext>
            </a:extLst>
          </p:cNvPr>
          <p:cNvSpPr txBox="1"/>
          <p:nvPr/>
        </p:nvSpPr>
        <p:spPr>
          <a:xfrm>
            <a:off x="6993546" y="4259769"/>
            <a:ext cx="12958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Brands</a:t>
            </a:r>
          </a:p>
        </p:txBody>
      </p:sp>
      <p:sp>
        <p:nvSpPr>
          <p:cNvPr id="26" name="TextBox 25">
            <a:extLst>
              <a:ext uri="{FF2B5EF4-FFF2-40B4-BE49-F238E27FC236}">
                <a16:creationId xmlns:a16="http://schemas.microsoft.com/office/drawing/2014/main" id="{884B8F41-6C22-4755-90A3-9FA76003FBDB}"/>
              </a:ext>
            </a:extLst>
          </p:cNvPr>
          <p:cNvSpPr txBox="1"/>
          <p:nvPr/>
        </p:nvSpPr>
        <p:spPr>
          <a:xfrm>
            <a:off x="6220794" y="4772045"/>
            <a:ext cx="2819857" cy="683264"/>
          </a:xfrm>
          <a:prstGeom prst="rect">
            <a:avLst/>
          </a:prstGeom>
          <a:noFill/>
        </p:spPr>
        <p:txBody>
          <a:bodyPr wrap="square" lIns="182880" tIns="146304" rIns="182880" bIns="146304"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Recognize brand names for products, companies, projects,..</a:t>
            </a:r>
          </a:p>
        </p:txBody>
      </p:sp>
      <p:sp>
        <p:nvSpPr>
          <p:cNvPr id="27" name="TextBox 26">
            <a:extLst>
              <a:ext uri="{FF2B5EF4-FFF2-40B4-BE49-F238E27FC236}">
                <a16:creationId xmlns:a16="http://schemas.microsoft.com/office/drawing/2014/main" id="{E3A7B117-7CFC-40BD-AA3D-E6F108990DB6}"/>
              </a:ext>
            </a:extLst>
          </p:cNvPr>
          <p:cNvSpPr txBox="1"/>
          <p:nvPr/>
        </p:nvSpPr>
        <p:spPr>
          <a:xfrm>
            <a:off x="8947370" y="4259769"/>
            <a:ext cx="306712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Animated Characters</a:t>
            </a:r>
          </a:p>
        </p:txBody>
      </p:sp>
      <p:sp>
        <p:nvSpPr>
          <p:cNvPr id="28" name="TextBox 27">
            <a:extLst>
              <a:ext uri="{FF2B5EF4-FFF2-40B4-BE49-F238E27FC236}">
                <a16:creationId xmlns:a16="http://schemas.microsoft.com/office/drawing/2014/main" id="{DB3CA0AF-61F9-4BF2-A7D1-1D33078C706C}"/>
              </a:ext>
            </a:extLst>
          </p:cNvPr>
          <p:cNvSpPr txBox="1"/>
          <p:nvPr/>
        </p:nvSpPr>
        <p:spPr>
          <a:xfrm>
            <a:off x="9121871" y="4772045"/>
            <a:ext cx="2819857" cy="683264"/>
          </a:xfrm>
          <a:prstGeom prst="rect">
            <a:avLst/>
          </a:prstGeom>
          <a:noFill/>
        </p:spPr>
        <p:txBody>
          <a:bodyPr wrap="square" lIns="182880" tIns="146304" rIns="182880" bIns="146304"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Identify individual characters in animations</a:t>
            </a:r>
          </a:p>
        </p:txBody>
      </p:sp>
      <p:sp>
        <p:nvSpPr>
          <p:cNvPr id="6" name="TextBox 5">
            <a:extLst>
              <a:ext uri="{FF2B5EF4-FFF2-40B4-BE49-F238E27FC236}">
                <a16:creationId xmlns:a16="http://schemas.microsoft.com/office/drawing/2014/main" id="{92E91E38-52B3-60A3-F637-57A4F8D78D1F}"/>
              </a:ext>
            </a:extLst>
          </p:cNvPr>
          <p:cNvSpPr txBox="1"/>
          <p:nvPr/>
        </p:nvSpPr>
        <p:spPr>
          <a:xfrm>
            <a:off x="418643" y="5434058"/>
            <a:ext cx="11523085" cy="489365"/>
          </a:xfrm>
          <a:prstGeom prst="rect">
            <a:avLst/>
          </a:prstGeom>
          <a:noFill/>
        </p:spPr>
        <p:txBody>
          <a:bodyPr wrap="square" lIns="182880" tIns="146304" rIns="182880" bIns="146304"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 Facial recognition and celebrity identification requires Limited Access approval, in accordance with our Responsible AI Standard</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EDDE684-2796-4039-BC4B-F4B0F7E20AA1}"/>
              </a:ext>
            </a:extLst>
          </p:cNvPr>
          <p:cNvSpPr/>
          <p:nvPr/>
        </p:nvSpPr>
        <p:spPr bwMode="auto">
          <a:xfrm>
            <a:off x="5747657" y="2146374"/>
            <a:ext cx="6355486" cy="402719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7F4F4A98-C817-4C07-BAA2-B1FDBFF3FC6E}"/>
              </a:ext>
            </a:extLst>
          </p:cNvPr>
          <p:cNvSpPr>
            <a:spLocks noGrp="1"/>
          </p:cNvSpPr>
          <p:nvPr>
            <p:ph type="title"/>
          </p:nvPr>
        </p:nvSpPr>
        <p:spPr/>
        <p:txBody>
          <a:bodyPr/>
          <a:lstStyle/>
          <a:p>
            <a:r>
              <a:rPr lang="en-US" dirty="0"/>
              <a:t>Video Analyzer Widgets and API</a:t>
            </a:r>
          </a:p>
        </p:txBody>
      </p:sp>
      <p:sp>
        <p:nvSpPr>
          <p:cNvPr id="3" name="Content Placeholder 2">
            <a:extLst>
              <a:ext uri="{FF2B5EF4-FFF2-40B4-BE49-F238E27FC236}">
                <a16:creationId xmlns:a16="http://schemas.microsoft.com/office/drawing/2014/main" id="{5D1CCA12-CA8B-4D0B-B848-FA457E8550E8}"/>
              </a:ext>
            </a:extLst>
          </p:cNvPr>
          <p:cNvSpPr>
            <a:spLocks noGrp="1"/>
          </p:cNvSpPr>
          <p:nvPr>
            <p:ph sz="quarter" idx="10"/>
          </p:nvPr>
        </p:nvSpPr>
        <p:spPr>
          <a:xfrm>
            <a:off x="291723" y="1461887"/>
            <a:ext cx="5581991" cy="553998"/>
          </a:xfrm>
        </p:spPr>
        <p:txBody>
          <a:bodyPr/>
          <a:lstStyle/>
          <a:p>
            <a:r>
              <a:rPr lang="en-US" dirty="0"/>
              <a:t>Share insights and analysis in web pages</a:t>
            </a:r>
          </a:p>
        </p:txBody>
      </p:sp>
      <p:pic>
        <p:nvPicPr>
          <p:cNvPr id="5" name="Picture 4">
            <a:extLst>
              <a:ext uri="{FF2B5EF4-FFF2-40B4-BE49-F238E27FC236}">
                <a16:creationId xmlns:a16="http://schemas.microsoft.com/office/drawing/2014/main" id="{60466B00-C32E-4916-8E50-6365AB15BDE1}"/>
              </a:ext>
            </a:extLst>
          </p:cNvPr>
          <p:cNvPicPr>
            <a:picLocks noChangeAspect="1"/>
          </p:cNvPicPr>
          <p:nvPr/>
        </p:nvPicPr>
        <p:blipFill>
          <a:blip r:embed="rId2"/>
          <a:stretch>
            <a:fillRect/>
          </a:stretch>
        </p:blipFill>
        <p:spPr>
          <a:xfrm>
            <a:off x="538076" y="2146374"/>
            <a:ext cx="5089286" cy="4027193"/>
          </a:xfrm>
          <a:prstGeom prst="rect">
            <a:avLst/>
          </a:prstGeom>
        </p:spPr>
      </p:pic>
      <p:sp>
        <p:nvSpPr>
          <p:cNvPr id="6" name="Content Placeholder 2">
            <a:extLst>
              <a:ext uri="{FF2B5EF4-FFF2-40B4-BE49-F238E27FC236}">
                <a16:creationId xmlns:a16="http://schemas.microsoft.com/office/drawing/2014/main" id="{049F1656-75C9-4BD4-8501-C533DEE65AB6}"/>
              </a:ext>
            </a:extLst>
          </p:cNvPr>
          <p:cNvSpPr txBox="1">
            <a:spLocks/>
          </p:cNvSpPr>
          <p:nvPr/>
        </p:nvSpPr>
        <p:spPr>
          <a:xfrm>
            <a:off x="6089277" y="1461887"/>
            <a:ext cx="6013866" cy="55399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Automate video analysis with the REST API</a:t>
            </a:r>
          </a:p>
        </p:txBody>
      </p:sp>
      <p:sp>
        <p:nvSpPr>
          <p:cNvPr id="8" name="TextBox 7">
            <a:extLst>
              <a:ext uri="{FF2B5EF4-FFF2-40B4-BE49-F238E27FC236}">
                <a16:creationId xmlns:a16="http://schemas.microsoft.com/office/drawing/2014/main" id="{20AE7D1A-6206-466C-AFF5-1D225DFEDD99}"/>
              </a:ext>
            </a:extLst>
          </p:cNvPr>
          <p:cNvSpPr txBox="1"/>
          <p:nvPr/>
        </p:nvSpPr>
        <p:spPr>
          <a:xfrm>
            <a:off x="5916683" y="2634137"/>
            <a:ext cx="6275317" cy="3539430"/>
          </a:xfrm>
          <a:prstGeom prst="rect">
            <a:avLst/>
          </a:prstGeom>
          <a:noFill/>
        </p:spPr>
        <p:txBody>
          <a:bodyPr wrap="square">
            <a:spAutoFit/>
          </a:bodyPr>
          <a:lstStyle/>
          <a:p>
            <a:r>
              <a:rPr lang="en-US" sz="1400" dirty="0">
                <a:latin typeface="Consolas" panose="020B0609020204030204" pitchFamily="49" charset="0"/>
              </a:rPr>
              <a:t>{</a:t>
            </a:r>
          </a:p>
          <a:p>
            <a:r>
              <a:rPr lang="en-US" sz="1400" dirty="0">
                <a:latin typeface="Consolas" panose="020B0609020204030204" pitchFamily="49" charset="0"/>
              </a:rPr>
              <a:t>  "results": [</a:t>
            </a:r>
          </a:p>
          <a:p>
            <a:r>
              <a:rPr lang="en-US" sz="1400" dirty="0">
                <a:latin typeface="Consolas" panose="020B0609020204030204" pitchFamily="49" charset="0"/>
              </a:rPr>
              <a:t>    {</a:t>
            </a:r>
          </a:p>
          <a:p>
            <a:r>
              <a:rPr lang="en-US" sz="1400" dirty="0">
                <a:latin typeface="Consolas" panose="020B0609020204030204" pitchFamily="49" charset="0"/>
              </a:rPr>
              <a:t>      "</a:t>
            </a:r>
            <a:r>
              <a:rPr lang="en-US" sz="1400" dirty="0" err="1">
                <a:latin typeface="Consolas" panose="020B0609020204030204" pitchFamily="49" charset="0"/>
              </a:rPr>
              <a:t>accountId</a:t>
            </a:r>
            <a:r>
              <a:rPr lang="en-US" sz="1400" dirty="0">
                <a:latin typeface="Consolas" panose="020B0609020204030204" pitchFamily="49" charset="0"/>
              </a:rPr>
              <a:t>":  "1234abcd-9876fghi-0156kihb-00123",</a:t>
            </a:r>
          </a:p>
          <a:p>
            <a:r>
              <a:rPr lang="en-US" sz="1400" dirty="0">
                <a:latin typeface="Consolas" panose="020B0609020204030204" pitchFamily="49" charset="0"/>
              </a:rPr>
              <a:t>      "id":  "a12345bc6",</a:t>
            </a:r>
          </a:p>
          <a:p>
            <a:r>
              <a:rPr lang="en-US" sz="1400" dirty="0">
                <a:latin typeface="Consolas" panose="020B0609020204030204" pitchFamily="49" charset="0"/>
              </a:rPr>
              <a:t>      "name":  "Responsible AI",</a:t>
            </a:r>
          </a:p>
          <a:p>
            <a:r>
              <a:rPr lang="en-US" sz="1400" dirty="0">
                <a:latin typeface="Consolas" panose="020B0609020204030204" pitchFamily="49" charset="0"/>
              </a:rPr>
              <a:t>      "description":  "Microsoft Responsible AI video",</a:t>
            </a:r>
          </a:p>
          <a:p>
            <a:r>
              <a:rPr lang="en-US" sz="1400" dirty="0">
                <a:latin typeface="Consolas" panose="020B0609020204030204" pitchFamily="49" charset="0"/>
              </a:rPr>
              <a:t>      "created":  "2021-01-05T15:33:58.918+00:00",</a:t>
            </a:r>
          </a:p>
          <a:p>
            <a:r>
              <a:rPr lang="en-US" sz="1400" dirty="0">
                <a:latin typeface="Consolas" panose="020B0609020204030204" pitchFamily="49" charset="0"/>
              </a:rPr>
              <a:t>      "</a:t>
            </a:r>
            <a:r>
              <a:rPr lang="en-US" sz="1400" dirty="0" err="1">
                <a:latin typeface="Consolas" panose="020B0609020204030204" pitchFamily="49" charset="0"/>
              </a:rPr>
              <a:t>lastModified</a:t>
            </a:r>
            <a:r>
              <a:rPr lang="en-US" sz="1400" dirty="0">
                <a:latin typeface="Consolas" panose="020B0609020204030204" pitchFamily="49" charset="0"/>
              </a:rPr>
              <a:t>":  "2021-01-05T15:50:03.123+00:00",</a:t>
            </a:r>
          </a:p>
          <a:p>
            <a:r>
              <a:rPr lang="en-US" sz="1400" dirty="0">
                <a:latin typeface="Consolas" panose="020B0609020204030204" pitchFamily="49" charset="0"/>
              </a:rPr>
              <a:t>      "</a:t>
            </a:r>
            <a:r>
              <a:rPr lang="en-US" sz="1400" dirty="0" err="1">
                <a:latin typeface="Consolas" panose="020B0609020204030204" pitchFamily="49" charset="0"/>
              </a:rPr>
              <a:t>lastIndexed</a:t>
            </a:r>
            <a:r>
              <a:rPr lang="en-US" sz="1400" dirty="0">
                <a:latin typeface="Consolas" panose="020B0609020204030204" pitchFamily="49" charset="0"/>
              </a:rPr>
              <a:t>":  "2021-01-05T15:34:08.007+00:00",</a:t>
            </a:r>
          </a:p>
          <a:p>
            <a:r>
              <a:rPr lang="en-US" sz="1400" dirty="0">
                <a:latin typeface="Consolas" panose="020B0609020204030204" pitchFamily="49" charset="0"/>
              </a:rPr>
              <a:t>      "</a:t>
            </a:r>
            <a:r>
              <a:rPr lang="en-US" sz="1400" dirty="0" err="1">
                <a:latin typeface="Consolas" panose="020B0609020204030204" pitchFamily="49" charset="0"/>
              </a:rPr>
              <a:t>processingProgress</a:t>
            </a:r>
            <a:r>
              <a:rPr lang="en-US" sz="1400" dirty="0">
                <a:latin typeface="Consolas" panose="020B0609020204030204" pitchFamily="49" charset="0"/>
              </a:rPr>
              <a:t>":  "100%",</a:t>
            </a:r>
          </a:p>
          <a:p>
            <a:r>
              <a:rPr lang="en-US" sz="1400" dirty="0">
                <a:latin typeface="Consolas" panose="020B0609020204030204" pitchFamily="49" charset="0"/>
              </a:rPr>
              <a:t>      "</a:t>
            </a:r>
            <a:r>
              <a:rPr lang="en-US" sz="1400" dirty="0" err="1">
                <a:latin typeface="Consolas" panose="020B0609020204030204" pitchFamily="49" charset="0"/>
              </a:rPr>
              <a:t>durationInSeconds</a:t>
            </a:r>
            <a:r>
              <a:rPr lang="en-US" sz="1400" dirty="0">
                <a:latin typeface="Consolas" panose="020B0609020204030204" pitchFamily="49" charset="0"/>
              </a:rPr>
              <a:t>":  114,</a:t>
            </a:r>
          </a:p>
          <a:p>
            <a:r>
              <a:rPr lang="en-US" sz="1400" dirty="0">
                <a:latin typeface="Consolas" panose="020B0609020204030204" pitchFamily="49" charset="0"/>
              </a:rPr>
              <a:t>      "</a:t>
            </a:r>
            <a:r>
              <a:rPr lang="en-US" sz="1400" dirty="0" err="1">
                <a:latin typeface="Consolas" panose="020B0609020204030204" pitchFamily="49" charset="0"/>
              </a:rPr>
              <a:t>sourceLanguage</a:t>
            </a:r>
            <a:r>
              <a:rPr lang="en-US" sz="1400" dirty="0">
                <a:latin typeface="Consolas" panose="020B0609020204030204" pitchFamily="49" charset="0"/>
              </a:rPr>
              <a:t>":  "</a:t>
            </a:r>
            <a:r>
              <a:rPr lang="en-US" sz="1400" dirty="0" err="1">
                <a:latin typeface="Consolas" panose="020B0609020204030204" pitchFamily="49" charset="0"/>
              </a:rPr>
              <a:t>en</a:t>
            </a:r>
            <a:r>
              <a:rPr lang="en-US" sz="1400" dirty="0">
                <a:latin typeface="Consolas" panose="020B0609020204030204" pitchFamily="49" charset="0"/>
              </a:rPr>
              <a:t>-US",</a:t>
            </a:r>
          </a:p>
          <a:p>
            <a:r>
              <a:rPr lang="en-US" sz="1400" dirty="0">
                <a:latin typeface="Consolas" panose="020B0609020204030204" pitchFamily="49" charset="0"/>
              </a:rPr>
              <a:t>    }</a:t>
            </a:r>
          </a:p>
          <a:p>
            <a:r>
              <a:rPr lang="en-US" sz="1400" dirty="0">
                <a:latin typeface="Consolas" panose="020B0609020204030204" pitchFamily="49" charset="0"/>
              </a:rPr>
              <a:t>  ],</a:t>
            </a:r>
          </a:p>
          <a:p>
            <a:r>
              <a:rPr lang="en-US" sz="1400" dirty="0">
                <a:latin typeface="Consolas" panose="020B0609020204030204" pitchFamily="49" charset="0"/>
              </a:rPr>
              <a:t>} </a:t>
            </a:r>
          </a:p>
        </p:txBody>
      </p:sp>
      <p:sp>
        <p:nvSpPr>
          <p:cNvPr id="10" name="TextBox 9">
            <a:extLst>
              <a:ext uri="{FF2B5EF4-FFF2-40B4-BE49-F238E27FC236}">
                <a16:creationId xmlns:a16="http://schemas.microsoft.com/office/drawing/2014/main" id="{A7F20018-60D2-4744-A664-3DAE6E7E25BA}"/>
              </a:ext>
            </a:extLst>
          </p:cNvPr>
          <p:cNvSpPr txBox="1"/>
          <p:nvPr/>
        </p:nvSpPr>
        <p:spPr>
          <a:xfrm>
            <a:off x="5916683" y="2251978"/>
            <a:ext cx="6355486" cy="307777"/>
          </a:xfrm>
          <a:prstGeom prst="rect">
            <a:avLst/>
          </a:prstGeom>
          <a:noFill/>
        </p:spPr>
        <p:txBody>
          <a:bodyPr wrap="square">
            <a:spAutoFit/>
          </a:bodyPr>
          <a:lstStyle/>
          <a:p>
            <a:r>
              <a:rPr lang="en-US" sz="1400" dirty="0"/>
              <a:t> </a:t>
            </a:r>
            <a:r>
              <a:rPr lang="en-US" sz="1400" dirty="0">
                <a:latin typeface="+mj-lt"/>
              </a:rPr>
              <a:t>https://api.videoindexer.ai.../Videos?accessToken=$token </a:t>
            </a:r>
          </a:p>
        </p:txBody>
      </p:sp>
    </p:spTree>
    <p:extLst>
      <p:ext uri="{BB962C8B-B14F-4D97-AF65-F5344CB8AC3E}">
        <p14:creationId xmlns:p14="http://schemas.microsoft.com/office/powerpoint/2010/main" val="1144539856"/>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Analyze Video</a:t>
            </a:r>
          </a:p>
        </p:txBody>
      </p:sp>
      <p:sp>
        <p:nvSpPr>
          <p:cNvPr id="3" name="Text Placeholder 3">
            <a:extLst>
              <a:ext uri="{FF2B5EF4-FFF2-40B4-BE49-F238E27FC236}">
                <a16:creationId xmlns:a16="http://schemas.microsoft.com/office/drawing/2014/main" id="{9D9E8C6B-34E9-4846-8155-FC89FAC83DF0}"/>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Analyze a video</a:t>
            </a:r>
          </a:p>
        </p:txBody>
      </p:sp>
      <p:grpSp>
        <p:nvGrpSpPr>
          <p:cNvPr id="4" name="Group 3" descr="Icon of three dots and outward pointing chevrons on left and right">
            <a:extLst>
              <a:ext uri="{FF2B5EF4-FFF2-40B4-BE49-F238E27FC236}">
                <a16:creationId xmlns:a16="http://schemas.microsoft.com/office/drawing/2014/main" id="{AF3AFF90-C7E1-469F-9669-FE248437133E}"/>
              </a:ext>
            </a:extLst>
          </p:cNvPr>
          <p:cNvGrpSpPr/>
          <p:nvPr/>
        </p:nvGrpSpPr>
        <p:grpSpPr>
          <a:xfrm>
            <a:off x="5199803" y="3368315"/>
            <a:ext cx="702132" cy="702232"/>
            <a:chOff x="3088645" y="5729498"/>
            <a:chExt cx="648328" cy="648420"/>
          </a:xfrm>
        </p:grpSpPr>
        <p:grpSp>
          <p:nvGrpSpPr>
            <p:cNvPr id="5" name="Group 4">
              <a:extLst>
                <a:ext uri="{FF2B5EF4-FFF2-40B4-BE49-F238E27FC236}">
                  <a16:creationId xmlns:a16="http://schemas.microsoft.com/office/drawing/2014/main" id="{9BA87F79-05A5-4811-B896-E37293DC687F}"/>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7" name="Freeform 5">
                <a:extLst>
                  <a:ext uri="{FF2B5EF4-FFF2-40B4-BE49-F238E27FC236}">
                    <a16:creationId xmlns:a16="http://schemas.microsoft.com/office/drawing/2014/main" id="{8DC221F2-04F5-4F2D-BA30-989F824DFB8A}"/>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8" name="Freeform 6">
                <a:extLst>
                  <a:ext uri="{FF2B5EF4-FFF2-40B4-BE49-F238E27FC236}">
                    <a16:creationId xmlns:a16="http://schemas.microsoft.com/office/drawing/2014/main" id="{F6029677-17FC-4EB9-9A30-44E01B4D9A8C}"/>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6" name="Picture 5" descr="Icon of three dots and outward pointing chevrons on left and right">
              <a:extLst>
                <a:ext uri="{FF2B5EF4-FFF2-40B4-BE49-F238E27FC236}">
                  <a16:creationId xmlns:a16="http://schemas.microsoft.com/office/drawing/2014/main" id="{521A2F65-419F-4503-BC77-73A6B2B3289C}"/>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9" name="Text Placeholder 3">
            <a:extLst>
              <a:ext uri="{FF2B5EF4-FFF2-40B4-BE49-F238E27FC236}">
                <a16:creationId xmlns:a16="http://schemas.microsoft.com/office/drawing/2014/main" id="{1B46F9AD-8C49-493E-9539-175FF61EBE0D}"/>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Video Analyzer widgets</a:t>
            </a:r>
          </a:p>
        </p:txBody>
      </p:sp>
      <p:grpSp>
        <p:nvGrpSpPr>
          <p:cNvPr id="10" name="Group 9" descr="Icon of three dots and outward pointing chevrons on left and right">
            <a:extLst>
              <a:ext uri="{FF2B5EF4-FFF2-40B4-BE49-F238E27FC236}">
                <a16:creationId xmlns:a16="http://schemas.microsoft.com/office/drawing/2014/main" id="{61161391-C03B-4430-830D-C97B859779E4}"/>
              </a:ext>
            </a:extLst>
          </p:cNvPr>
          <p:cNvGrpSpPr/>
          <p:nvPr/>
        </p:nvGrpSpPr>
        <p:grpSpPr>
          <a:xfrm>
            <a:off x="11023701" y="3368315"/>
            <a:ext cx="702132" cy="702232"/>
            <a:chOff x="3088645" y="5729498"/>
            <a:chExt cx="648328" cy="648420"/>
          </a:xfrm>
        </p:grpSpPr>
        <p:grpSp>
          <p:nvGrpSpPr>
            <p:cNvPr id="11" name="Group 10">
              <a:extLst>
                <a:ext uri="{FF2B5EF4-FFF2-40B4-BE49-F238E27FC236}">
                  <a16:creationId xmlns:a16="http://schemas.microsoft.com/office/drawing/2014/main" id="{9E570189-A488-41BE-BEB6-7EC8C154FEE8}"/>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13" name="Freeform 5">
                <a:extLst>
                  <a:ext uri="{FF2B5EF4-FFF2-40B4-BE49-F238E27FC236}">
                    <a16:creationId xmlns:a16="http://schemas.microsoft.com/office/drawing/2014/main" id="{ED6BFEFD-DE31-400D-AF1A-354AE48497D3}"/>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14" name="Freeform 6">
                <a:extLst>
                  <a:ext uri="{FF2B5EF4-FFF2-40B4-BE49-F238E27FC236}">
                    <a16:creationId xmlns:a16="http://schemas.microsoft.com/office/drawing/2014/main" id="{00B10991-395E-4296-B364-18152FA98FA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2" name="Picture 11" descr="Icon of three dots and outward pointing chevrons on left and right">
              <a:extLst>
                <a:ext uri="{FF2B5EF4-FFF2-40B4-BE49-F238E27FC236}">
                  <a16:creationId xmlns:a16="http://schemas.microsoft.com/office/drawing/2014/main" id="{6F5B754F-A537-43B9-A130-E08B87413E13}"/>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15" name="Text Placeholder 3">
            <a:extLst>
              <a:ext uri="{FF2B5EF4-FFF2-40B4-BE49-F238E27FC236}">
                <a16:creationId xmlns:a16="http://schemas.microsoft.com/office/drawing/2014/main" id="{47C9F70F-22E6-4628-9C8F-DA6C05952B8B}"/>
              </a:ext>
            </a:extLst>
          </p:cNvPr>
          <p:cNvSpPr txBox="1">
            <a:spLocks/>
          </p:cNvSpPr>
          <p:nvPr/>
        </p:nvSpPr>
        <p:spPr>
          <a:xfrm>
            <a:off x="3378116" y="426240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the Video Analyzer API</a:t>
            </a:r>
          </a:p>
        </p:txBody>
      </p:sp>
      <p:grpSp>
        <p:nvGrpSpPr>
          <p:cNvPr id="16" name="Group 15" descr="Icon of three dots and outward pointing chevrons on left and right">
            <a:extLst>
              <a:ext uri="{FF2B5EF4-FFF2-40B4-BE49-F238E27FC236}">
                <a16:creationId xmlns:a16="http://schemas.microsoft.com/office/drawing/2014/main" id="{21FB3349-B41A-489D-827B-7AAEB5BAD0A6}"/>
              </a:ext>
            </a:extLst>
          </p:cNvPr>
          <p:cNvGrpSpPr/>
          <p:nvPr/>
        </p:nvGrpSpPr>
        <p:grpSpPr>
          <a:xfrm>
            <a:off x="8111752" y="5566775"/>
            <a:ext cx="702132" cy="702232"/>
            <a:chOff x="3088645" y="5729498"/>
            <a:chExt cx="648328" cy="648420"/>
          </a:xfrm>
        </p:grpSpPr>
        <p:grpSp>
          <p:nvGrpSpPr>
            <p:cNvPr id="18" name="Group 17">
              <a:extLst>
                <a:ext uri="{FF2B5EF4-FFF2-40B4-BE49-F238E27FC236}">
                  <a16:creationId xmlns:a16="http://schemas.microsoft.com/office/drawing/2014/main" id="{004A72AD-3347-4976-B619-59FBA8F0C086}"/>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8CAE6C2D-3A8C-47B3-A7F5-7FBF3856CE6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FB1641C5-10FD-4A77-8B9B-83D9862C5EC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96C03C3C-894D-4CA4-9325-7FC5E528C93E}"/>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want to use the Computer Vision Analyze Image function to generate an appropriate caption for an image. Which visual feature should you specify?</a:t>
            </a:r>
          </a:p>
          <a:p>
            <a:pPr marL="288925" indent="-288925" defTabSz="932742">
              <a:spcBef>
                <a:spcPts val="300"/>
              </a:spcBef>
              <a:spcAft>
                <a:spcPts val="600"/>
              </a:spcAft>
              <a:buSzTx/>
              <a:buFont typeface="Wingdings" panose="05000000000000000000" pitchFamily="2" charset="2"/>
              <a:buChar char="q"/>
              <a:defRPr/>
            </a:pPr>
            <a:r>
              <a:rPr lang="en-US" sz="1400" dirty="0"/>
              <a:t>Tags</a:t>
            </a:r>
          </a:p>
          <a:p>
            <a:pPr marL="288925" indent="-288925" defTabSz="932742">
              <a:spcBef>
                <a:spcPts val="300"/>
              </a:spcBef>
              <a:spcAft>
                <a:spcPts val="600"/>
              </a:spcAft>
              <a:buSzTx/>
              <a:buFont typeface="Wingdings" panose="05000000000000000000" pitchFamily="2" charset="2"/>
              <a:buChar char="q"/>
              <a:defRPr/>
            </a:pPr>
            <a:r>
              <a:rPr lang="en-US" sz="1400" dirty="0"/>
              <a:t>Description</a:t>
            </a:r>
          </a:p>
          <a:p>
            <a:pPr marL="288925" indent="-288925" defTabSz="932742">
              <a:spcBef>
                <a:spcPts val="300"/>
              </a:spcBef>
              <a:spcAft>
                <a:spcPts val="600"/>
              </a:spcAft>
              <a:buSzTx/>
              <a:buFont typeface="Wingdings" panose="05000000000000000000" pitchFamily="2" charset="2"/>
              <a:buChar char="q"/>
              <a:defRPr/>
            </a:pPr>
            <a:r>
              <a:rPr lang="en-US" sz="1400" dirty="0"/>
              <a:t>Categories</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17131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What is the effect of the </a:t>
            </a:r>
            <a:r>
              <a:rPr lang="en-US" sz="1800" i="1" dirty="0" err="1"/>
              <a:t>smartCropping</a:t>
            </a:r>
            <a:r>
              <a:rPr lang="en-US" sz="1800" dirty="0"/>
              <a:t> option when using Computer Vision to generate a thumbnail?</a:t>
            </a:r>
          </a:p>
          <a:p>
            <a:pPr marL="288925" indent="-288925">
              <a:spcBef>
                <a:spcPts val="300"/>
              </a:spcBef>
              <a:spcAft>
                <a:spcPts val="600"/>
              </a:spcAft>
              <a:buFont typeface="Wingdings" panose="05000000000000000000" pitchFamily="2" charset="2"/>
              <a:buChar char="q"/>
              <a:defRPr/>
            </a:pPr>
            <a:r>
              <a:rPr lang="en-US" sz="1400" dirty="0"/>
              <a:t>The aspect ratio of the original image is maintained.</a:t>
            </a:r>
          </a:p>
          <a:p>
            <a:pPr marL="288925" indent="-288925">
              <a:spcBef>
                <a:spcPts val="300"/>
              </a:spcBef>
              <a:spcAft>
                <a:spcPts val="600"/>
              </a:spcAft>
              <a:buFont typeface="Wingdings" panose="05000000000000000000" pitchFamily="2" charset="2"/>
              <a:buChar char="q"/>
              <a:defRPr/>
            </a:pPr>
            <a:r>
              <a:rPr lang="en-US" sz="1400" dirty="0"/>
              <a:t>The thumbnail is skewed to fit the specified proportions.</a:t>
            </a:r>
          </a:p>
          <a:p>
            <a:pPr marL="288925" indent="-288925">
              <a:spcBef>
                <a:spcPts val="300"/>
              </a:spcBef>
              <a:spcAft>
                <a:spcPts val="600"/>
              </a:spcAft>
              <a:buFont typeface="Wingdings" panose="05000000000000000000" pitchFamily="2" charset="2"/>
              <a:buChar char="q"/>
              <a:defRPr/>
            </a:pPr>
            <a:r>
              <a:rPr lang="en-US" sz="1400" dirty="0"/>
              <a:t>The region of interest is centered in the thumbnail.</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10410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want Video Analyzer to recognize colleagues in videos recorded from conference calls.</a:t>
            </a:r>
          </a:p>
          <a:p>
            <a:pPr>
              <a:defRPr/>
            </a:pPr>
            <a:r>
              <a:rPr lang="en-US" sz="1800" dirty="0">
                <a:latin typeface="+mj-lt"/>
              </a:rPr>
              <a:t>What should you do?</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Create a custom model containing a </a:t>
            </a:r>
            <a:r>
              <a:rPr lang="en-US" sz="1400" i="1" spc="-49" dirty="0">
                <a:solidFill>
                  <a:srgbClr val="000000"/>
                </a:solidFill>
                <a:latin typeface="+mj-lt"/>
              </a:rPr>
              <a:t>Person</a:t>
            </a:r>
            <a:r>
              <a:rPr lang="en-US" sz="1400" spc="-49" dirty="0">
                <a:solidFill>
                  <a:srgbClr val="000000"/>
                </a:solidFill>
                <a:latin typeface="+mj-lt"/>
              </a:rPr>
              <a:t> for each colleague, with example images of their faces.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Edit the conference call videos to include a caption of each person's name on their first appearance.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Embed the </a:t>
            </a:r>
            <a:r>
              <a:rPr lang="en-US" sz="1400" spc="-49">
                <a:solidFill>
                  <a:srgbClr val="000000"/>
                </a:solidFill>
                <a:latin typeface="+mj-lt"/>
              </a:rPr>
              <a:t>Video Analyzer </a:t>
            </a:r>
            <a:r>
              <a:rPr lang="en-US" sz="1400" spc="-49" dirty="0">
                <a:solidFill>
                  <a:srgbClr val="000000"/>
                </a:solidFill>
                <a:latin typeface="+mj-lt"/>
              </a:rPr>
              <a:t>widgets in a custom web site that employees access using their own user credentials.</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50963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Analyzing Images</a:t>
            </a:r>
          </a:p>
        </p:txBody>
      </p:sp>
      <p:sp>
        <p:nvSpPr>
          <p:cNvPr id="2" name="Text Placeholder 1"/>
          <p:cNvSpPr>
            <a:spLocks noGrp="1"/>
          </p:cNvSpPr>
          <p:nvPr>
            <p:ph type="body" sz="quarter" idx="15"/>
          </p:nvPr>
        </p:nvSpPr>
        <p:spPr/>
        <p:txBody>
          <a:bodyPr/>
          <a:lstStyle/>
          <a:p>
            <a:pPr lvl="1"/>
            <a:r>
              <a:rPr lang="en-US" sz="2400" dirty="0"/>
              <a:t>Analyzing Videos</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Analyzing Images</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Computer Vision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65053" y="2932833"/>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418643" y="1508041"/>
            <a:ext cx="6042718" cy="4855464"/>
          </a:xfrm>
          <a:prstGeom prst="rect">
            <a:avLst/>
          </a:prstGeom>
          <a:solidFill>
            <a:schemeClr val="bg1">
              <a:lumMod val="95000"/>
            </a:schemeClr>
          </a:solidFill>
        </p:spPr>
        <p:txBody>
          <a:bodyPr wrap="square" numCol="1">
            <a:noAutofit/>
          </a:bodyPr>
          <a:lstStyle/>
          <a:p>
            <a:pPr marL="285750" indent="-285750">
              <a:buFont typeface="Arial" panose="020B0604020202020204" pitchFamily="34" charset="0"/>
              <a:buChar char="•"/>
            </a:pPr>
            <a:r>
              <a:rPr lang="en-US" sz="2400" dirty="0">
                <a:solidFill>
                  <a:srgbClr val="1A1A1A"/>
                </a:solidFill>
              </a:rPr>
              <a:t>Image analysis:</a:t>
            </a:r>
          </a:p>
          <a:p>
            <a:pPr marL="742933" lvl="1" indent="-285750">
              <a:buFont typeface="Arial" panose="020B0604020202020204" pitchFamily="34" charset="0"/>
              <a:buChar char="•"/>
            </a:pPr>
            <a:r>
              <a:rPr lang="en-US" sz="2000" dirty="0">
                <a:solidFill>
                  <a:srgbClr val="1A1A1A"/>
                </a:solidFill>
              </a:rPr>
              <a:t>Description and tag generation</a:t>
            </a:r>
          </a:p>
          <a:p>
            <a:pPr marL="742933" lvl="1" indent="-285750">
              <a:buFont typeface="Arial" panose="020B0604020202020204" pitchFamily="34" charset="0"/>
              <a:buChar char="•"/>
            </a:pPr>
            <a:r>
              <a:rPr lang="en-US" sz="2000" dirty="0">
                <a:solidFill>
                  <a:srgbClr val="1A1A1A"/>
                </a:solidFill>
              </a:rPr>
              <a:t>Object detection</a:t>
            </a:r>
          </a:p>
          <a:p>
            <a:pPr marL="742933" lvl="1" indent="-285750">
              <a:buFont typeface="Arial" panose="020B0604020202020204" pitchFamily="34" charset="0"/>
              <a:buChar char="•"/>
            </a:pPr>
            <a:r>
              <a:rPr lang="en-US" sz="2000" dirty="0">
                <a:solidFill>
                  <a:srgbClr val="1A1A1A"/>
                </a:solidFill>
              </a:rPr>
              <a:t>Face detection</a:t>
            </a:r>
          </a:p>
          <a:p>
            <a:pPr marL="742933" lvl="1" indent="-285750">
              <a:buFont typeface="Arial" panose="020B0604020202020204" pitchFamily="34" charset="0"/>
              <a:buChar char="•"/>
            </a:pPr>
            <a:r>
              <a:rPr lang="en-US" sz="2000" dirty="0">
                <a:solidFill>
                  <a:srgbClr val="1A1A1A"/>
                </a:solidFill>
              </a:rPr>
              <a:t>Image metadata, color, and type analysis</a:t>
            </a:r>
          </a:p>
          <a:p>
            <a:pPr marL="742933" lvl="1" indent="-285750">
              <a:buFont typeface="Arial" panose="020B0604020202020204" pitchFamily="34" charset="0"/>
              <a:buChar char="•"/>
            </a:pPr>
            <a:r>
              <a:rPr lang="en-US" sz="2000" dirty="0">
                <a:solidFill>
                  <a:srgbClr val="1A1A1A"/>
                </a:solidFill>
              </a:rPr>
              <a:t>Categorization - including, celebrity and landmark identification</a:t>
            </a:r>
          </a:p>
          <a:p>
            <a:pPr marL="742933" lvl="1" indent="-285750">
              <a:buFont typeface="Arial" panose="020B0604020202020204" pitchFamily="34" charset="0"/>
              <a:buChar char="•"/>
            </a:pPr>
            <a:r>
              <a:rPr lang="en-US" sz="2000" dirty="0">
                <a:solidFill>
                  <a:srgbClr val="1A1A1A"/>
                </a:solidFill>
              </a:rPr>
              <a:t>Brand detection</a:t>
            </a:r>
          </a:p>
          <a:p>
            <a:pPr marL="742933" lvl="1" indent="-285750">
              <a:buFont typeface="Arial" panose="020B0604020202020204" pitchFamily="34" charset="0"/>
              <a:buChar char="•"/>
            </a:pPr>
            <a:r>
              <a:rPr lang="en-US" sz="2000" dirty="0">
                <a:solidFill>
                  <a:srgbClr val="1A1A1A"/>
                </a:solidFill>
              </a:rPr>
              <a:t>Moderation ratings</a:t>
            </a:r>
          </a:p>
          <a:p>
            <a:pPr marL="742933" lvl="1" indent="-285750">
              <a:buFont typeface="Arial" panose="020B0604020202020204" pitchFamily="34" charset="0"/>
              <a:buChar char="•"/>
            </a:pPr>
            <a:r>
              <a:rPr lang="en-US" sz="2000" dirty="0">
                <a:solidFill>
                  <a:srgbClr val="1A1A1A"/>
                </a:solidFill>
              </a:rPr>
              <a:t>Optical character recognition</a:t>
            </a:r>
          </a:p>
          <a:p>
            <a:pPr marL="742933" lvl="1" indent="-285750">
              <a:buFont typeface="Arial" panose="020B0604020202020204" pitchFamily="34" charset="0"/>
              <a:buChar char="•"/>
            </a:pPr>
            <a:r>
              <a:rPr lang="en-US" sz="2000" dirty="0">
                <a:solidFill>
                  <a:srgbClr val="1A1A1A"/>
                </a:solidFill>
              </a:rPr>
              <a:t>Smart thumbnail generation</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Can be used as:</a:t>
            </a:r>
          </a:p>
          <a:p>
            <a:pPr marL="742933" lvl="1" indent="-285750">
              <a:buFont typeface="Arial" panose="020B0604020202020204" pitchFamily="34" charset="0"/>
              <a:buChar char="•"/>
            </a:pPr>
            <a:r>
              <a:rPr lang="en-US" sz="2000" dirty="0">
                <a:solidFill>
                  <a:srgbClr val="1A1A1A"/>
                </a:solidFill>
              </a:rPr>
              <a:t>Standalone </a:t>
            </a:r>
            <a:r>
              <a:rPr lang="en-US" sz="2000" b="1" dirty="0">
                <a:solidFill>
                  <a:srgbClr val="1A1A1A"/>
                </a:solidFill>
              </a:rPr>
              <a:t>Computer Vision </a:t>
            </a:r>
            <a:r>
              <a:rPr lang="en-US" sz="2000" dirty="0">
                <a:solidFill>
                  <a:srgbClr val="1A1A1A"/>
                </a:solidFill>
              </a:rPr>
              <a:t>resource</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Multi-service </a:t>
            </a:r>
            <a:r>
              <a:rPr lang="en-US" sz="2000" b="1" dirty="0">
                <a:solidFill>
                  <a:srgbClr val="1A1A1A"/>
                </a:solidFill>
              </a:rPr>
              <a:t>Cognitive Services</a:t>
            </a:r>
            <a:r>
              <a:rPr lang="en-US" sz="2000" dirty="0">
                <a:solidFill>
                  <a:srgbClr val="1A1A1A"/>
                </a:solidFill>
              </a:rPr>
              <a:t> resource</a:t>
            </a:r>
            <a:endParaRPr lang="en-US" sz="2000" b="1"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11" name="TextBox 10">
            <a:extLst>
              <a:ext uri="{FF2B5EF4-FFF2-40B4-BE49-F238E27FC236}">
                <a16:creationId xmlns:a16="http://schemas.microsoft.com/office/drawing/2014/main" id="{19F8348E-F560-4748-A41D-EA6A11876871}"/>
              </a:ext>
            </a:extLst>
          </p:cNvPr>
          <p:cNvSpPr txBox="1"/>
          <p:nvPr/>
        </p:nvSpPr>
        <p:spPr>
          <a:xfrm>
            <a:off x="6675706" y="2350754"/>
            <a:ext cx="2205051" cy="1766637"/>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Caption: "A mountain with snow"</a:t>
            </a:r>
          </a:p>
          <a:p>
            <a:pPr>
              <a:lnSpc>
                <a:spcPct val="90000"/>
              </a:lnSpc>
              <a:spcAft>
                <a:spcPts val="600"/>
              </a:spcAft>
            </a:pPr>
            <a:r>
              <a:rPr lang="en-US" sz="1400" dirty="0">
                <a:gradFill>
                  <a:gsLst>
                    <a:gs pos="2917">
                      <a:schemeClr val="tx1"/>
                    </a:gs>
                    <a:gs pos="30000">
                      <a:schemeClr val="tx1"/>
                    </a:gs>
                  </a:gsLst>
                  <a:lin ang="5400000" scaled="0"/>
                </a:gradFill>
              </a:rPr>
              <a:t>Tags:</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outdoor</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mountain</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snow</a:t>
            </a:r>
          </a:p>
        </p:txBody>
      </p:sp>
      <p:sp>
        <p:nvSpPr>
          <p:cNvPr id="23" name="TextBox 22">
            <a:extLst>
              <a:ext uri="{FF2B5EF4-FFF2-40B4-BE49-F238E27FC236}">
                <a16:creationId xmlns:a16="http://schemas.microsoft.com/office/drawing/2014/main" id="{FB365E7E-97C5-4DA5-9BBC-A1C0ED6D3215}"/>
              </a:ext>
            </a:extLst>
          </p:cNvPr>
          <p:cNvSpPr txBox="1"/>
          <p:nvPr/>
        </p:nvSpPr>
        <p:spPr>
          <a:xfrm>
            <a:off x="7748377" y="1531620"/>
            <a:ext cx="1233351" cy="76020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Objects:</a:t>
            </a:r>
          </a:p>
          <a:p>
            <a:pPr>
              <a:lnSpc>
                <a:spcPct val="90000"/>
              </a:lnSpc>
              <a:spcAft>
                <a:spcPts val="600"/>
              </a:spcAft>
            </a:pPr>
            <a:r>
              <a:rPr lang="en-US" sz="1400" dirty="0">
                <a:gradFill>
                  <a:gsLst>
                    <a:gs pos="2917">
                      <a:schemeClr val="tx1"/>
                    </a:gs>
                    <a:gs pos="30000">
                      <a:schemeClr val="tx1"/>
                    </a:gs>
                  </a:gsLst>
                  <a:lin ang="5400000" scaled="0"/>
                </a:gradFill>
              </a:rPr>
              <a:t>    Mountain</a:t>
            </a:r>
          </a:p>
        </p:txBody>
      </p:sp>
      <p:sp>
        <p:nvSpPr>
          <p:cNvPr id="24" name="TextBox 23">
            <a:extLst>
              <a:ext uri="{FF2B5EF4-FFF2-40B4-BE49-F238E27FC236}">
                <a16:creationId xmlns:a16="http://schemas.microsoft.com/office/drawing/2014/main" id="{295A28C1-518B-40AC-A0F3-A9E43E237FA4}"/>
              </a:ext>
            </a:extLst>
          </p:cNvPr>
          <p:cNvSpPr txBox="1"/>
          <p:nvPr/>
        </p:nvSpPr>
        <p:spPr>
          <a:xfrm>
            <a:off x="10118737" y="2386729"/>
            <a:ext cx="1242969"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Thumbnail: </a:t>
            </a:r>
          </a:p>
        </p:txBody>
      </p:sp>
      <p:sp>
        <p:nvSpPr>
          <p:cNvPr id="25" name="TextBox 24">
            <a:extLst>
              <a:ext uri="{FF2B5EF4-FFF2-40B4-BE49-F238E27FC236}">
                <a16:creationId xmlns:a16="http://schemas.microsoft.com/office/drawing/2014/main" id="{ED839E4E-5A7E-453D-AD2C-CB12C1C74CC7}"/>
              </a:ext>
            </a:extLst>
          </p:cNvPr>
          <p:cNvSpPr txBox="1"/>
          <p:nvPr/>
        </p:nvSpPr>
        <p:spPr>
          <a:xfrm>
            <a:off x="9023052" y="1737019"/>
            <a:ext cx="2522807"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Text: "Wish you were here!"</a:t>
            </a:r>
          </a:p>
        </p:txBody>
      </p:sp>
      <p:cxnSp>
        <p:nvCxnSpPr>
          <p:cNvPr id="26" name="Straight Arrow Connector 25">
            <a:extLst>
              <a:ext uri="{FF2B5EF4-FFF2-40B4-BE49-F238E27FC236}">
                <a16:creationId xmlns:a16="http://schemas.microsoft.com/office/drawing/2014/main" id="{3DB51C3A-21B6-4AA1-9CE7-4475BAAD0542}"/>
              </a:ext>
            </a:extLst>
          </p:cNvPr>
          <p:cNvCxnSpPr>
            <a:cxnSpLocks/>
          </p:cNvCxnSpPr>
          <p:nvPr/>
        </p:nvCxnSpPr>
        <p:spPr>
          <a:xfrm flipH="1" flipV="1">
            <a:off x="7851913" y="2825061"/>
            <a:ext cx="696649" cy="36035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96033A2-20BE-4AAA-AC0A-C2907B78FB4F}"/>
              </a:ext>
            </a:extLst>
          </p:cNvPr>
          <p:cNvCxnSpPr>
            <a:cxnSpLocks/>
          </p:cNvCxnSpPr>
          <p:nvPr/>
        </p:nvCxnSpPr>
        <p:spPr>
          <a:xfrm flipH="1" flipV="1">
            <a:off x="8716617" y="2214117"/>
            <a:ext cx="307076" cy="698966"/>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8080F88-8710-4F7F-A5FC-53C68225694F}"/>
              </a:ext>
            </a:extLst>
          </p:cNvPr>
          <p:cNvCxnSpPr>
            <a:cxnSpLocks/>
          </p:cNvCxnSpPr>
          <p:nvPr/>
        </p:nvCxnSpPr>
        <p:spPr>
          <a:xfrm flipV="1">
            <a:off x="9536833" y="2233252"/>
            <a:ext cx="293877" cy="71260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37F7D17-68E3-4817-9465-D148EC588610}"/>
              </a:ext>
            </a:extLst>
          </p:cNvPr>
          <p:cNvCxnSpPr>
            <a:cxnSpLocks/>
          </p:cNvCxnSpPr>
          <p:nvPr/>
        </p:nvCxnSpPr>
        <p:spPr>
          <a:xfrm flipV="1">
            <a:off x="9824860" y="2768048"/>
            <a:ext cx="661919" cy="38881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9" name="Group 8">
            <a:extLst>
              <a:ext uri="{FF2B5EF4-FFF2-40B4-BE49-F238E27FC236}">
                <a16:creationId xmlns:a16="http://schemas.microsoft.com/office/drawing/2014/main" id="{F934E04B-5E67-40EF-95DB-FF5F209052FF}"/>
              </a:ext>
            </a:extLst>
          </p:cNvPr>
          <p:cNvGrpSpPr/>
          <p:nvPr/>
        </p:nvGrpSpPr>
        <p:grpSpPr>
          <a:xfrm>
            <a:off x="8682365" y="4428269"/>
            <a:ext cx="1188116" cy="1178590"/>
            <a:chOff x="8682365" y="4428269"/>
            <a:chExt cx="1188116" cy="1178590"/>
          </a:xfrm>
        </p:grpSpPr>
        <p:pic>
          <p:nvPicPr>
            <p:cNvPr id="5" name="Graphic 4" descr="Image with solid fill">
              <a:extLst>
                <a:ext uri="{FF2B5EF4-FFF2-40B4-BE49-F238E27FC236}">
                  <a16:creationId xmlns:a16="http://schemas.microsoft.com/office/drawing/2014/main" id="{D96BFF53-AB53-49E9-B9D3-CD638D64334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82365" y="4428269"/>
              <a:ext cx="1178590" cy="1178590"/>
            </a:xfrm>
            <a:prstGeom prst="rect">
              <a:avLst/>
            </a:prstGeom>
          </p:spPr>
        </p:pic>
        <p:sp>
          <p:nvSpPr>
            <p:cNvPr id="6" name="TextBox 5">
              <a:extLst>
                <a:ext uri="{FF2B5EF4-FFF2-40B4-BE49-F238E27FC236}">
                  <a16:creationId xmlns:a16="http://schemas.microsoft.com/office/drawing/2014/main" id="{A360467E-F5B1-43E0-89AE-B0C38FA5DA80}"/>
                </a:ext>
              </a:extLst>
            </p:cNvPr>
            <p:cNvSpPr txBox="1"/>
            <p:nvPr/>
          </p:nvSpPr>
          <p:spPr>
            <a:xfrm>
              <a:off x="9091160" y="4589987"/>
              <a:ext cx="779321" cy="627864"/>
            </a:xfrm>
            <a:prstGeom prst="rect">
              <a:avLst/>
            </a:prstGeom>
            <a:noFill/>
          </p:spPr>
          <p:txBody>
            <a:bodyPr wrap="square" lIns="182880" tIns="146304" rIns="182880" bIns="146304" rtlCol="0">
              <a:spAutoFit/>
            </a:bodyPr>
            <a:lstStyle/>
            <a:p>
              <a:pPr>
                <a:lnSpc>
                  <a:spcPct val="90000"/>
                </a:lnSpc>
                <a:spcAft>
                  <a:spcPts val="600"/>
                </a:spcAft>
              </a:pPr>
              <a:r>
                <a:rPr lang="en-US" sz="700" dirty="0"/>
                <a:t>Wish you were here!</a:t>
              </a:r>
            </a:p>
          </p:txBody>
        </p:sp>
      </p:grpSp>
      <p:grpSp>
        <p:nvGrpSpPr>
          <p:cNvPr id="12" name="Group 11">
            <a:extLst>
              <a:ext uri="{FF2B5EF4-FFF2-40B4-BE49-F238E27FC236}">
                <a16:creationId xmlns:a16="http://schemas.microsoft.com/office/drawing/2014/main" id="{6493A4AA-5553-45B6-BA22-02B3AFCD2A82}"/>
              </a:ext>
            </a:extLst>
          </p:cNvPr>
          <p:cNvGrpSpPr/>
          <p:nvPr/>
        </p:nvGrpSpPr>
        <p:grpSpPr>
          <a:xfrm>
            <a:off x="11237257" y="2506895"/>
            <a:ext cx="308602" cy="249032"/>
            <a:chOff x="10582275" y="4557091"/>
            <a:chExt cx="606425" cy="489366"/>
          </a:xfrm>
        </p:grpSpPr>
        <p:pic>
          <p:nvPicPr>
            <p:cNvPr id="20" name="Graphic 19" descr="Image with solid fill">
              <a:extLst>
                <a:ext uri="{FF2B5EF4-FFF2-40B4-BE49-F238E27FC236}">
                  <a16:creationId xmlns:a16="http://schemas.microsoft.com/office/drawing/2014/main" id="{9D478B8B-38A1-405E-83D1-ED62E255F735}"/>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16301" t="31476" r="33592" b="27003"/>
            <a:stretch/>
          </p:blipFill>
          <p:spPr>
            <a:xfrm>
              <a:off x="10588625" y="4557091"/>
              <a:ext cx="590550" cy="489366"/>
            </a:xfrm>
            <a:prstGeom prst="rect">
              <a:avLst/>
            </a:prstGeom>
          </p:spPr>
        </p:pic>
        <p:sp>
          <p:nvSpPr>
            <p:cNvPr id="10" name="Rectangle 9">
              <a:extLst>
                <a:ext uri="{FF2B5EF4-FFF2-40B4-BE49-F238E27FC236}">
                  <a16:creationId xmlns:a16="http://schemas.microsoft.com/office/drawing/2014/main" id="{98DE0D3C-5CA9-494D-8E7A-3C05B4673448}"/>
                </a:ext>
              </a:extLst>
            </p:cNvPr>
            <p:cNvSpPr/>
            <p:nvPr/>
          </p:nvSpPr>
          <p:spPr bwMode="auto">
            <a:xfrm>
              <a:off x="10582275" y="4557091"/>
              <a:ext cx="606425" cy="489365"/>
            </a:xfrm>
            <a:prstGeom prst="rect">
              <a:avLst/>
            </a:prstGeom>
            <a:noFill/>
            <a:ln w="571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cxnSp>
        <p:nvCxnSpPr>
          <p:cNvPr id="30" name="Straight Arrow Connector 29">
            <a:extLst>
              <a:ext uri="{FF2B5EF4-FFF2-40B4-BE49-F238E27FC236}">
                <a16:creationId xmlns:a16="http://schemas.microsoft.com/office/drawing/2014/main" id="{CE7CA0BE-4DB2-4F18-AD23-40AC79FDDAA6}"/>
              </a:ext>
            </a:extLst>
          </p:cNvPr>
          <p:cNvCxnSpPr>
            <a:cxnSpLocks/>
          </p:cNvCxnSpPr>
          <p:nvPr/>
        </p:nvCxnSpPr>
        <p:spPr>
          <a:xfrm flipV="1">
            <a:off x="9977260" y="3234072"/>
            <a:ext cx="724418" cy="75187"/>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6B49081-1FF0-434E-B4D5-92F296C02594}"/>
              </a:ext>
            </a:extLst>
          </p:cNvPr>
          <p:cNvSpPr txBox="1"/>
          <p:nvPr/>
        </p:nvSpPr>
        <p:spPr>
          <a:xfrm>
            <a:off x="10551416" y="3005473"/>
            <a:ext cx="1678665" cy="130189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Metadata:</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Width:800</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Height:600</a:t>
            </a:r>
          </a:p>
          <a:p>
            <a:pPr marL="285750"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Format: Jpeg </a:t>
            </a:r>
          </a:p>
        </p:txBody>
      </p:sp>
    </p:spTree>
    <p:extLst>
      <p:ext uri="{BB962C8B-B14F-4D97-AF65-F5344CB8AC3E}">
        <p14:creationId xmlns:p14="http://schemas.microsoft.com/office/powerpoint/2010/main" val="224222934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Image Analysis</a:t>
            </a:r>
          </a:p>
        </p:txBody>
      </p:sp>
      <p:sp>
        <p:nvSpPr>
          <p:cNvPr id="5" name="Rectangle 4">
            <a:extLst>
              <a:ext uri="{FF2B5EF4-FFF2-40B4-BE49-F238E27FC236}">
                <a16:creationId xmlns:a16="http://schemas.microsoft.com/office/drawing/2014/main" id="{D847787F-9CC8-4776-A8F1-C3491B1D0FA7}"/>
              </a:ext>
            </a:extLst>
          </p:cNvPr>
          <p:cNvSpPr/>
          <p:nvPr/>
        </p:nvSpPr>
        <p:spPr>
          <a:xfrm>
            <a:off x="153781" y="2464903"/>
            <a:ext cx="5942220" cy="3898601"/>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3" name="Rectangle 2">
            <a:extLst>
              <a:ext uri="{FF2B5EF4-FFF2-40B4-BE49-F238E27FC236}">
                <a16:creationId xmlns:a16="http://schemas.microsoft.com/office/drawing/2014/main" id="{A944AFD6-7423-4FEE-B5BE-9D5AEDE047DC}"/>
              </a:ext>
            </a:extLst>
          </p:cNvPr>
          <p:cNvSpPr>
            <a:spLocks noChangeArrowheads="1"/>
          </p:cNvSpPr>
          <p:nvPr/>
        </p:nvSpPr>
        <p:spPr bwMode="auto">
          <a:xfrm>
            <a:off x="322232" y="5183350"/>
            <a:ext cx="5197561" cy="128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Body:</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6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url</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"http://path-to-image}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or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r>
              <a:rPr lang="en-US" altLang="en-US" sz="1600" b="1" dirty="0">
                <a:solidFill>
                  <a:srgbClr val="333333"/>
                </a:solidFill>
                <a:latin typeface="Courier New" panose="02070309020205020404" pitchFamily="49" charset="0"/>
                <a:cs typeface="Courier New" panose="02070309020205020404" pitchFamily="49" charset="0"/>
              </a:rPr>
              <a:t>b</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inary-image-data]</a:t>
            </a:r>
            <a:endParaRPr kumimoji="0" lang="en-US" altLang="en-US" sz="36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EA59839C-AA9D-4FE9-8961-1B77F4BA82D5}"/>
              </a:ext>
            </a:extLst>
          </p:cNvPr>
          <p:cNvSpPr/>
          <p:nvPr/>
        </p:nvSpPr>
        <p:spPr>
          <a:xfrm>
            <a:off x="6571245" y="695382"/>
            <a:ext cx="5425464" cy="5777328"/>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7" name="Rectangle 6">
            <a:extLst>
              <a:ext uri="{FF2B5EF4-FFF2-40B4-BE49-F238E27FC236}">
                <a16:creationId xmlns:a16="http://schemas.microsoft.com/office/drawing/2014/main" id="{0831DC88-A27E-4C7C-B189-BB9FB1E5FB89}"/>
              </a:ext>
            </a:extLst>
          </p:cNvPr>
          <p:cNvSpPr>
            <a:spLocks noChangeArrowheads="1"/>
          </p:cNvSpPr>
          <p:nvPr/>
        </p:nvSpPr>
        <p:spPr bwMode="auto">
          <a:xfrm>
            <a:off x="6667883" y="672870"/>
            <a:ext cx="5567716" cy="6121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"categories":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lang="en-US" altLang="en-US" sz="1400" b="1" dirty="0">
              <a:solidFill>
                <a:srgbClr val="333333"/>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"name": "_</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outdoor_mountain</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"confidence": "0.9"}</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"adult":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isAdultContent</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"false",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"tags": </a:t>
            </a:r>
            <a:r>
              <a:rPr lang="en-US" altLang="en-US" sz="1400" b="1" dirty="0">
                <a:solidFill>
                  <a:srgbClr val="333333"/>
                </a:solidFill>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{"name": "outdoor", "confidence": 0.9},</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{"name": "mountain", " confidence ": 0.9}],</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"description":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"tags":["outdoor", "mountain"],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"captions":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{"name": "A mountain with snow",</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"confidence": 0.9}]},</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"metadata":</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{"width":60,"height":30, </a:t>
            </a:r>
            <a:r>
              <a:rPr lang="en-US" altLang="en-US" sz="1400" b="1" dirty="0" err="1">
                <a:solidFill>
                  <a:srgbClr val="333333"/>
                </a:solidFill>
                <a:latin typeface="Courier New" panose="02070309020205020404" pitchFamily="49" charset="0"/>
                <a:cs typeface="Courier New" panose="02070309020205020404" pitchFamily="49" charset="0"/>
              </a:rPr>
              <a:t>format:"Jpeg</a:t>
            </a:r>
            <a:r>
              <a:rPr lang="en-US" altLang="en-US" sz="1400" b="1" dirty="0">
                <a:solidFill>
                  <a:srgbClr val="333333"/>
                </a:solidFill>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"faces":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"brands":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"color": {"</a:t>
            </a:r>
            <a:r>
              <a:rPr lang="en-US" altLang="en-US" sz="1400" b="1" dirty="0" err="1">
                <a:solidFill>
                  <a:srgbClr val="333333"/>
                </a:solidFill>
                <a:latin typeface="Courier New" panose="02070309020205020404" pitchFamily="49" charset="0"/>
                <a:cs typeface="Courier New" panose="02070309020205020404" pitchFamily="49" charset="0"/>
              </a:rPr>
              <a:t>dominantColorForeground</a:t>
            </a:r>
            <a:r>
              <a:rPr lang="en-US" altLang="en-US" sz="1400" b="1" dirty="0">
                <a:solidFill>
                  <a:srgbClr val="333333"/>
                </a:solidFill>
                <a:latin typeface="Courier New" panose="02070309020205020404" pitchFamily="49" charset="0"/>
                <a:cs typeface="Courier New" panose="02070309020205020404" pitchFamily="49" charset="0"/>
              </a:rPr>
              <a:t>": "Brown",…},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lang="en-US" altLang="en-US" sz="1400" b="1" dirty="0" err="1">
                <a:solidFill>
                  <a:srgbClr val="333333"/>
                </a:solidFill>
                <a:latin typeface="Courier New" panose="02070309020205020404" pitchFamily="49" charset="0"/>
                <a:cs typeface="Courier New" panose="02070309020205020404" pitchFamily="49" charset="0"/>
              </a:rPr>
              <a:t>imageType</a:t>
            </a:r>
            <a:r>
              <a:rPr lang="en-US" altLang="en-US" sz="1400" b="1" dirty="0">
                <a:solidFill>
                  <a:srgbClr val="333333"/>
                </a:solidFill>
                <a:latin typeface="Courier New" panose="02070309020205020404" pitchFamily="49" charset="0"/>
                <a:cs typeface="Courier New" panose="02070309020205020404" pitchFamily="49" charset="0"/>
              </a:rPr>
              <a:t>": {"</a:t>
            </a:r>
            <a:r>
              <a:rPr lang="en-US" altLang="en-US" sz="1400" b="1" dirty="0" err="1">
                <a:solidFill>
                  <a:srgbClr val="333333"/>
                </a:solidFill>
                <a:latin typeface="Courier New" panose="02070309020205020404" pitchFamily="49" charset="0"/>
                <a:cs typeface="Courier New" panose="02070309020205020404" pitchFamily="49" charset="0"/>
              </a:rPr>
              <a:t>clipArtType</a:t>
            </a:r>
            <a:r>
              <a:rPr lang="en-US" altLang="en-US" sz="1400" b="1" dirty="0">
                <a:solidFill>
                  <a:srgbClr val="333333"/>
                </a:solidFill>
                <a:latin typeface="Courier New" panose="02070309020205020404" pitchFamily="49" charset="0"/>
                <a:cs typeface="Courier New" panose="02070309020205020404" pitchFamily="49" charset="0"/>
              </a:rPr>
              <a:t>": 0,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"objects" :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"rectangle": {x:20, y:25, w:10, h:20},</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"object": "mountain",</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"confidence": 0.9}]</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8" name="Arrow: Right 7">
            <a:extLst>
              <a:ext uri="{FF2B5EF4-FFF2-40B4-BE49-F238E27FC236}">
                <a16:creationId xmlns:a16="http://schemas.microsoft.com/office/drawing/2014/main" id="{7126AD2E-4679-4691-A50E-2625D08445B3}"/>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Speech Bubble: Rectangle 8">
            <a:extLst>
              <a:ext uri="{FF2B5EF4-FFF2-40B4-BE49-F238E27FC236}">
                <a16:creationId xmlns:a16="http://schemas.microsoft.com/office/drawing/2014/main" id="{763D2F9D-367A-4883-8C56-7CFCC49C7614}"/>
              </a:ext>
            </a:extLst>
          </p:cNvPr>
          <p:cNvSpPr/>
          <p:nvPr/>
        </p:nvSpPr>
        <p:spPr bwMode="auto">
          <a:xfrm>
            <a:off x="254607" y="2893081"/>
            <a:ext cx="2023180" cy="2125809"/>
          </a:xfrm>
          <a:prstGeom prst="wedgeRectCallout">
            <a:avLst>
              <a:gd name="adj1" fmla="val 107300"/>
              <a:gd name="adj2" fmla="val -5365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Features to return:</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Description</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Tags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Brands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Categories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Color</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Objects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Faces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err="1">
                <a:solidFill>
                  <a:schemeClr val="tx1"/>
                </a:solidFill>
                <a:ea typeface="Segoe UI" pitchFamily="34" charset="0"/>
                <a:cs typeface="Segoe UI" pitchFamily="34" charset="0"/>
              </a:rPr>
              <a:t>ImageType</a:t>
            </a:r>
            <a:endParaRPr lang="en-US" sz="1400" dirty="0">
              <a:solidFill>
                <a:schemeClr val="tx1"/>
              </a:solidFill>
              <a:ea typeface="Segoe UI" pitchFamily="34" charset="0"/>
              <a:cs typeface="Segoe UI" pitchFamily="34" charset="0"/>
            </a:endParaRP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Adult</a:t>
            </a:r>
          </a:p>
        </p:txBody>
      </p:sp>
      <p:sp>
        <p:nvSpPr>
          <p:cNvPr id="14" name="Speech Bubble: Rectangle 13">
            <a:extLst>
              <a:ext uri="{FF2B5EF4-FFF2-40B4-BE49-F238E27FC236}">
                <a16:creationId xmlns:a16="http://schemas.microsoft.com/office/drawing/2014/main" id="{83BB75AF-1E83-4F3E-80F4-1F94797E32F7}"/>
              </a:ext>
            </a:extLst>
          </p:cNvPr>
          <p:cNvSpPr/>
          <p:nvPr/>
        </p:nvSpPr>
        <p:spPr bwMode="auto">
          <a:xfrm>
            <a:off x="1741233" y="3363752"/>
            <a:ext cx="2892249" cy="834472"/>
          </a:xfrm>
          <a:prstGeom prst="wedgeRectCallout">
            <a:avLst>
              <a:gd name="adj1" fmla="val 53813"/>
              <a:gd name="adj2" fmla="val -12209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Domain-specific details: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Celebrities (limited access)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Landmarks</a:t>
            </a:r>
          </a:p>
        </p:txBody>
      </p:sp>
      <p:sp>
        <p:nvSpPr>
          <p:cNvPr id="4" name="TextBox 3">
            <a:extLst>
              <a:ext uri="{FF2B5EF4-FFF2-40B4-BE49-F238E27FC236}">
                <a16:creationId xmlns:a16="http://schemas.microsoft.com/office/drawing/2014/main" id="{3864BDEE-A3E1-4441-9324-D4CC0D1080AA}"/>
              </a:ext>
            </a:extLst>
          </p:cNvPr>
          <p:cNvSpPr txBox="1"/>
          <p:nvPr/>
        </p:nvSpPr>
        <p:spPr>
          <a:xfrm>
            <a:off x="418643" y="1192305"/>
            <a:ext cx="6152602" cy="1141851"/>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Single </a:t>
            </a:r>
            <a:r>
              <a:rPr lang="en-US" sz="1800" b="1" dirty="0">
                <a:gradFill>
                  <a:gsLst>
                    <a:gs pos="2917">
                      <a:schemeClr val="tx1"/>
                    </a:gs>
                    <a:gs pos="30000">
                      <a:schemeClr val="tx1"/>
                    </a:gs>
                  </a:gsLst>
                  <a:lin ang="5400000" scaled="0"/>
                </a:gradFill>
              </a:rPr>
              <a:t>Analyze Image</a:t>
            </a:r>
            <a:r>
              <a:rPr lang="en-US" sz="1800" dirty="0">
                <a:gradFill>
                  <a:gsLst>
                    <a:gs pos="2917">
                      <a:schemeClr val="tx1"/>
                    </a:gs>
                    <a:gs pos="30000">
                      <a:schemeClr val="tx1"/>
                    </a:gs>
                  </a:gsLst>
                  <a:lin ang="5400000" scaled="0"/>
                </a:gradFill>
              </a:rPr>
              <a:t> function to retrieve full analysis</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Individual functions for specific analyses:</a:t>
            </a:r>
          </a:p>
          <a:p>
            <a:pPr marL="284163">
              <a:lnSpc>
                <a:spcPct val="90000"/>
              </a:lnSpc>
              <a:spcAft>
                <a:spcPts val="600"/>
              </a:spcAft>
            </a:pPr>
            <a:r>
              <a:rPr lang="en-US" sz="1400" dirty="0">
                <a:gradFill>
                  <a:gsLst>
                    <a:gs pos="2917">
                      <a:schemeClr val="tx1"/>
                    </a:gs>
                    <a:gs pos="30000">
                      <a:schemeClr val="tx1"/>
                    </a:gs>
                  </a:gsLst>
                  <a:lin ang="5400000" scaled="0"/>
                </a:gradFill>
              </a:rPr>
              <a:t>Describe Image, Tag Image, Detect Objects, …</a:t>
            </a:r>
          </a:p>
        </p:txBody>
      </p:sp>
      <p:sp>
        <p:nvSpPr>
          <p:cNvPr id="16" name="TextBox 15">
            <a:extLst>
              <a:ext uri="{FF2B5EF4-FFF2-40B4-BE49-F238E27FC236}">
                <a16:creationId xmlns:a16="http://schemas.microsoft.com/office/drawing/2014/main" id="{8C66A585-32D9-4E84-856E-F57A9A1B85E6}"/>
              </a:ext>
            </a:extLst>
          </p:cNvPr>
          <p:cNvSpPr txBox="1"/>
          <p:nvPr/>
        </p:nvSpPr>
        <p:spPr>
          <a:xfrm>
            <a:off x="133725" y="2525182"/>
            <a:ext cx="6403536" cy="307777"/>
          </a:xfrm>
          <a:prstGeom prst="rect">
            <a:avLst/>
          </a:prstGeom>
          <a:noFill/>
        </p:spPr>
        <p:txBody>
          <a:bodyPr wrap="square">
            <a:spAutoFit/>
          </a:bodyPr>
          <a:lstStyle/>
          <a:p>
            <a:r>
              <a:rPr lang="en-US" sz="1400" b="1" i="0" dirty="0">
                <a:solidFill>
                  <a:srgbClr val="505050"/>
                </a:solidFill>
                <a:effectLst/>
                <a:latin typeface="wf_segoe-ui_normal"/>
              </a:rPr>
              <a:t>https://{endpoint}/vision/v3.1/analyze[?visualFeatures][&amp;details][&amp;language]</a:t>
            </a:r>
            <a:endParaRPr lang="en-US" sz="1400" dirty="0"/>
          </a:p>
        </p:txBody>
      </p:sp>
      <p:sp>
        <p:nvSpPr>
          <p:cNvPr id="17" name="Speech Bubble: Rectangle 16">
            <a:extLst>
              <a:ext uri="{FF2B5EF4-FFF2-40B4-BE49-F238E27FC236}">
                <a16:creationId xmlns:a16="http://schemas.microsoft.com/office/drawing/2014/main" id="{D3F73BBC-C336-4935-B2CC-DF13310500D1}"/>
              </a:ext>
            </a:extLst>
          </p:cNvPr>
          <p:cNvSpPr/>
          <p:nvPr/>
        </p:nvSpPr>
        <p:spPr bwMode="auto">
          <a:xfrm>
            <a:off x="3689435" y="3955985"/>
            <a:ext cx="1767353" cy="1342118"/>
          </a:xfrm>
          <a:prstGeom prst="wedgeRectCallout">
            <a:avLst>
              <a:gd name="adj1" fmla="val 55953"/>
              <a:gd name="adj2" fmla="val -13462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Results language:</a:t>
            </a:r>
          </a:p>
          <a:p>
            <a:pPr marL="285750" indent="-285750" defTabSz="932472" fontAlgn="base">
              <a:lnSpc>
                <a:spcPct val="90000"/>
              </a:lnSpc>
              <a:spcBef>
                <a:spcPct val="0"/>
              </a:spcBef>
              <a:spcAft>
                <a:spcPct val="0"/>
              </a:spcAft>
              <a:buFont typeface="Arial" panose="020B0604020202020204" pitchFamily="34" charset="0"/>
              <a:buChar char="•"/>
            </a:pPr>
            <a:r>
              <a:rPr lang="en-US" sz="1400" dirty="0" err="1">
                <a:solidFill>
                  <a:schemeClr val="tx1"/>
                </a:solidFill>
                <a:ea typeface="Segoe UI" pitchFamily="34" charset="0"/>
                <a:cs typeface="Segoe UI" pitchFamily="34" charset="0"/>
              </a:rPr>
              <a:t>en</a:t>
            </a:r>
            <a:r>
              <a:rPr lang="en-US" sz="1400" dirty="0">
                <a:solidFill>
                  <a:schemeClr val="tx1"/>
                </a:solidFill>
                <a:ea typeface="Segoe UI" pitchFamily="34" charset="0"/>
                <a:cs typeface="Segoe UI" pitchFamily="34" charset="0"/>
              </a:rPr>
              <a:t> (default)</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es</a:t>
            </a:r>
          </a:p>
          <a:p>
            <a:pPr marL="285750" indent="-285750" defTabSz="932472" fontAlgn="base">
              <a:lnSpc>
                <a:spcPct val="90000"/>
              </a:lnSpc>
              <a:spcBef>
                <a:spcPct val="0"/>
              </a:spcBef>
              <a:spcAft>
                <a:spcPct val="0"/>
              </a:spcAft>
              <a:buFont typeface="Arial" panose="020B0604020202020204" pitchFamily="34" charset="0"/>
              <a:buChar char="•"/>
            </a:pPr>
            <a:r>
              <a:rPr lang="en-US" sz="1400" dirty="0">
                <a:solidFill>
                  <a:schemeClr val="tx1"/>
                </a:solidFill>
                <a:ea typeface="Segoe UI" pitchFamily="34" charset="0"/>
                <a:cs typeface="Segoe UI" pitchFamily="34" charset="0"/>
              </a:rPr>
              <a:t>ja</a:t>
            </a:r>
          </a:p>
          <a:p>
            <a:pPr marL="285750" indent="-285750" defTabSz="932472" fontAlgn="base">
              <a:lnSpc>
                <a:spcPct val="90000"/>
              </a:lnSpc>
              <a:spcBef>
                <a:spcPct val="0"/>
              </a:spcBef>
              <a:spcAft>
                <a:spcPct val="0"/>
              </a:spcAft>
              <a:buFont typeface="Arial" panose="020B0604020202020204" pitchFamily="34" charset="0"/>
              <a:buChar char="•"/>
            </a:pPr>
            <a:r>
              <a:rPr lang="en-US" sz="1400" dirty="0" err="1">
                <a:solidFill>
                  <a:schemeClr val="tx1"/>
                </a:solidFill>
                <a:ea typeface="Segoe UI" pitchFamily="34" charset="0"/>
                <a:cs typeface="Segoe UI" pitchFamily="34" charset="0"/>
              </a:rPr>
              <a:t>pt</a:t>
            </a:r>
            <a:endParaRPr lang="en-US" sz="1400" dirty="0">
              <a:solidFill>
                <a:schemeClr val="tx1"/>
              </a:solidFill>
              <a:ea typeface="Segoe UI" pitchFamily="34" charset="0"/>
              <a:cs typeface="Segoe UI" pitchFamily="34" charset="0"/>
            </a:endParaRPr>
          </a:p>
          <a:p>
            <a:pPr marL="285750" indent="-285750" defTabSz="932472" fontAlgn="base">
              <a:lnSpc>
                <a:spcPct val="90000"/>
              </a:lnSpc>
              <a:spcBef>
                <a:spcPct val="0"/>
              </a:spcBef>
              <a:spcAft>
                <a:spcPct val="0"/>
              </a:spcAft>
              <a:buFont typeface="Arial" panose="020B0604020202020204" pitchFamily="34" charset="0"/>
              <a:buChar char="•"/>
            </a:pPr>
            <a:r>
              <a:rPr lang="en-US" sz="1400" dirty="0" err="1">
                <a:solidFill>
                  <a:schemeClr val="tx1"/>
                </a:solidFill>
                <a:ea typeface="Segoe UI" pitchFamily="34" charset="0"/>
                <a:cs typeface="Segoe UI" pitchFamily="34" charset="0"/>
              </a:rPr>
              <a:t>zh</a:t>
            </a:r>
            <a:endParaRPr lang="en-US" sz="1400" dirty="0">
              <a:solidFill>
                <a:schemeClr val="tx1"/>
              </a:solidFill>
              <a:ea typeface="Segoe UI" pitchFamily="34" charset="0"/>
              <a:cs typeface="Segoe UI" pitchFamily="34" charset="0"/>
            </a:endParaRPr>
          </a:p>
        </p:txBody>
      </p:sp>
      <p:sp>
        <p:nvSpPr>
          <p:cNvPr id="13" name="Speech Bubble: Rectangle 12">
            <a:extLst>
              <a:ext uri="{FF2B5EF4-FFF2-40B4-BE49-F238E27FC236}">
                <a16:creationId xmlns:a16="http://schemas.microsoft.com/office/drawing/2014/main" id="{19A5A72D-9B14-48D7-9170-E2D8300E6E4C}"/>
              </a:ext>
            </a:extLst>
          </p:cNvPr>
          <p:cNvSpPr/>
          <p:nvPr/>
        </p:nvSpPr>
        <p:spPr bwMode="auto">
          <a:xfrm>
            <a:off x="8749808" y="440494"/>
            <a:ext cx="3027096" cy="702708"/>
          </a:xfrm>
          <a:prstGeom prst="wedgeRectCallout">
            <a:avLst>
              <a:gd name="adj1" fmla="val -60213"/>
              <a:gd name="adj2" fmla="val 58926"/>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86 built-in categories.</a:t>
            </a:r>
          </a:p>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Celebrities and landmarks in </a:t>
            </a:r>
            <a:r>
              <a:rPr lang="en-US" sz="1400" b="1" dirty="0">
                <a:solidFill>
                  <a:schemeClr val="tx1"/>
                </a:solidFill>
                <a:ea typeface="Segoe UI" pitchFamily="34" charset="0"/>
                <a:cs typeface="Segoe UI" pitchFamily="34" charset="0"/>
              </a:rPr>
              <a:t>details</a:t>
            </a:r>
            <a:r>
              <a:rPr lang="en-US" sz="1400" dirty="0">
                <a:solidFill>
                  <a:schemeClr val="tx1"/>
                </a:solidFill>
                <a:ea typeface="Segoe UI" pitchFamily="34" charset="0"/>
                <a:cs typeface="Segoe UI" pitchFamily="34" charset="0"/>
              </a:rPr>
              <a:t> sub-list (if requested)</a:t>
            </a:r>
          </a:p>
        </p:txBody>
      </p:sp>
      <p:sp>
        <p:nvSpPr>
          <p:cNvPr id="15" name="Speech Bubble: Rectangle 14">
            <a:extLst>
              <a:ext uri="{FF2B5EF4-FFF2-40B4-BE49-F238E27FC236}">
                <a16:creationId xmlns:a16="http://schemas.microsoft.com/office/drawing/2014/main" id="{49AF3DCA-7E8B-4A6A-BAF7-1D7256C10B4B}"/>
              </a:ext>
            </a:extLst>
          </p:cNvPr>
          <p:cNvSpPr/>
          <p:nvPr/>
        </p:nvSpPr>
        <p:spPr bwMode="auto">
          <a:xfrm>
            <a:off x="10271943" y="1300628"/>
            <a:ext cx="1844211" cy="560568"/>
          </a:xfrm>
          <a:prstGeom prst="wedgeRectCallout">
            <a:avLst>
              <a:gd name="adj1" fmla="val -71309"/>
              <a:gd name="adj2" fmla="val 7341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Ratings for "adult", "racy", and "gore"</a:t>
            </a:r>
          </a:p>
        </p:txBody>
      </p:sp>
      <p:sp>
        <p:nvSpPr>
          <p:cNvPr id="18" name="Speech Bubble: Rectangle 17">
            <a:extLst>
              <a:ext uri="{FF2B5EF4-FFF2-40B4-BE49-F238E27FC236}">
                <a16:creationId xmlns:a16="http://schemas.microsoft.com/office/drawing/2014/main" id="{F30A6DC4-EDED-4632-A489-2BC022528D5D}"/>
              </a:ext>
            </a:extLst>
          </p:cNvPr>
          <p:cNvSpPr/>
          <p:nvPr/>
        </p:nvSpPr>
        <p:spPr bwMode="auto">
          <a:xfrm>
            <a:off x="10694670" y="2029486"/>
            <a:ext cx="1421484" cy="396138"/>
          </a:xfrm>
          <a:prstGeom prst="wedgeRectCallout">
            <a:avLst>
              <a:gd name="adj1" fmla="val -246489"/>
              <a:gd name="adj2" fmla="val 3131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if Tags specified</a:t>
            </a:r>
          </a:p>
        </p:txBody>
      </p:sp>
      <p:sp>
        <p:nvSpPr>
          <p:cNvPr id="19" name="Speech Bubble: Rectangle 18">
            <a:extLst>
              <a:ext uri="{FF2B5EF4-FFF2-40B4-BE49-F238E27FC236}">
                <a16:creationId xmlns:a16="http://schemas.microsoft.com/office/drawing/2014/main" id="{C0CE2565-980A-4B43-B07C-765CD6D201B1}"/>
              </a:ext>
            </a:extLst>
          </p:cNvPr>
          <p:cNvSpPr/>
          <p:nvPr/>
        </p:nvSpPr>
        <p:spPr bwMode="auto">
          <a:xfrm>
            <a:off x="10694670" y="3040991"/>
            <a:ext cx="1421484" cy="560567"/>
          </a:xfrm>
          <a:prstGeom prst="wedgeRectCallout">
            <a:avLst>
              <a:gd name="adj1" fmla="val -68882"/>
              <a:gd name="adj2" fmla="val -11732"/>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Description also includes tags</a:t>
            </a:r>
          </a:p>
        </p:txBody>
      </p:sp>
      <p:sp>
        <p:nvSpPr>
          <p:cNvPr id="20" name="Speech Bubble: Rectangle 19">
            <a:extLst>
              <a:ext uri="{FF2B5EF4-FFF2-40B4-BE49-F238E27FC236}">
                <a16:creationId xmlns:a16="http://schemas.microsoft.com/office/drawing/2014/main" id="{F703A11F-C9D2-49EB-B534-221B8D8BEEBA}"/>
              </a:ext>
            </a:extLst>
          </p:cNvPr>
          <p:cNvSpPr/>
          <p:nvPr/>
        </p:nvSpPr>
        <p:spPr bwMode="auto">
          <a:xfrm>
            <a:off x="10515909" y="3744012"/>
            <a:ext cx="1421484" cy="344163"/>
          </a:xfrm>
          <a:prstGeom prst="wedgeRectCallout">
            <a:avLst>
              <a:gd name="adj1" fmla="val -116217"/>
              <a:gd name="adj2" fmla="val 5677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Image metadata</a:t>
            </a:r>
          </a:p>
        </p:txBody>
      </p:sp>
      <p:sp>
        <p:nvSpPr>
          <p:cNvPr id="21" name="Speech Bubble: Rectangle 20">
            <a:extLst>
              <a:ext uri="{FF2B5EF4-FFF2-40B4-BE49-F238E27FC236}">
                <a16:creationId xmlns:a16="http://schemas.microsoft.com/office/drawing/2014/main" id="{D73FD3B9-450A-48DE-8533-E5EE99B8EA32}"/>
              </a:ext>
            </a:extLst>
          </p:cNvPr>
          <p:cNvSpPr/>
          <p:nvPr/>
        </p:nvSpPr>
        <p:spPr bwMode="auto">
          <a:xfrm>
            <a:off x="8749807" y="4352466"/>
            <a:ext cx="1421484" cy="344163"/>
          </a:xfrm>
          <a:prstGeom prst="wedgeRectCallout">
            <a:avLst>
              <a:gd name="adj1" fmla="val -87492"/>
              <a:gd name="adj2" fmla="val -2342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If faces detected</a:t>
            </a:r>
          </a:p>
        </p:txBody>
      </p:sp>
      <p:sp>
        <p:nvSpPr>
          <p:cNvPr id="22" name="Speech Bubble: Rectangle 21">
            <a:extLst>
              <a:ext uri="{FF2B5EF4-FFF2-40B4-BE49-F238E27FC236}">
                <a16:creationId xmlns:a16="http://schemas.microsoft.com/office/drawing/2014/main" id="{E4BAEDB4-4CC0-4A87-96FB-893F84187E0D}"/>
              </a:ext>
            </a:extLst>
          </p:cNvPr>
          <p:cNvSpPr/>
          <p:nvPr/>
        </p:nvSpPr>
        <p:spPr bwMode="auto">
          <a:xfrm>
            <a:off x="10325243" y="4414202"/>
            <a:ext cx="1671465" cy="344163"/>
          </a:xfrm>
          <a:prstGeom prst="wedgeRectCallout">
            <a:avLst>
              <a:gd name="adj1" fmla="val -172476"/>
              <a:gd name="adj2" fmla="val 16675"/>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If brands detected</a:t>
            </a:r>
          </a:p>
        </p:txBody>
      </p:sp>
      <p:sp>
        <p:nvSpPr>
          <p:cNvPr id="23" name="Speech Bubble: Rectangle 22">
            <a:extLst>
              <a:ext uri="{FF2B5EF4-FFF2-40B4-BE49-F238E27FC236}">
                <a16:creationId xmlns:a16="http://schemas.microsoft.com/office/drawing/2014/main" id="{F1E87865-CF02-4444-8503-FD09C9A23A7C}"/>
              </a:ext>
            </a:extLst>
          </p:cNvPr>
          <p:cNvSpPr/>
          <p:nvPr/>
        </p:nvSpPr>
        <p:spPr bwMode="auto">
          <a:xfrm>
            <a:off x="11352361" y="5127888"/>
            <a:ext cx="678331" cy="546543"/>
          </a:xfrm>
          <a:prstGeom prst="wedgeRectCallout">
            <a:avLst>
              <a:gd name="adj1" fmla="val -141242"/>
              <a:gd name="adj2" fmla="val -7289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color palette</a:t>
            </a:r>
          </a:p>
        </p:txBody>
      </p:sp>
      <p:sp>
        <p:nvSpPr>
          <p:cNvPr id="24" name="Speech Bubble: Rectangle 23">
            <a:extLst>
              <a:ext uri="{FF2B5EF4-FFF2-40B4-BE49-F238E27FC236}">
                <a16:creationId xmlns:a16="http://schemas.microsoft.com/office/drawing/2014/main" id="{FB88817F-7CB0-46F1-97F2-4C018482026D}"/>
              </a:ext>
            </a:extLst>
          </p:cNvPr>
          <p:cNvSpPr/>
          <p:nvPr/>
        </p:nvSpPr>
        <p:spPr bwMode="auto">
          <a:xfrm>
            <a:off x="8982424" y="5216854"/>
            <a:ext cx="1844211" cy="344163"/>
          </a:xfrm>
          <a:prstGeom prst="wedgeRectCallout">
            <a:avLst>
              <a:gd name="adj1" fmla="val -93266"/>
              <a:gd name="adj2" fmla="val -7355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clipart? line-drawing?</a:t>
            </a:r>
          </a:p>
        </p:txBody>
      </p:sp>
      <p:sp>
        <p:nvSpPr>
          <p:cNvPr id="25" name="Speech Bubble: Rectangle 24">
            <a:extLst>
              <a:ext uri="{FF2B5EF4-FFF2-40B4-BE49-F238E27FC236}">
                <a16:creationId xmlns:a16="http://schemas.microsoft.com/office/drawing/2014/main" id="{E643F41E-C9EC-47E9-925C-DE9DCB0FEC1A}"/>
              </a:ext>
            </a:extLst>
          </p:cNvPr>
          <p:cNvSpPr/>
          <p:nvPr/>
        </p:nvSpPr>
        <p:spPr bwMode="auto">
          <a:xfrm>
            <a:off x="9772564" y="6019507"/>
            <a:ext cx="1844211" cy="546543"/>
          </a:xfrm>
          <a:prstGeom prst="wedgeRectCallout">
            <a:avLst>
              <a:gd name="adj1" fmla="val -65824"/>
              <a:gd name="adj2" fmla="val -5852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91440" tIns="91440" rIns="0" bIns="91440"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Object name and bounding box</a:t>
            </a:r>
          </a:p>
        </p:txBody>
      </p:sp>
    </p:spTree>
    <p:extLst>
      <p:ext uri="{BB962C8B-B14F-4D97-AF65-F5344CB8AC3E}">
        <p14:creationId xmlns:p14="http://schemas.microsoft.com/office/powerpoint/2010/main" val="248663181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Smart-Cropped Thumbnails</a:t>
            </a:r>
          </a:p>
        </p:txBody>
      </p:sp>
      <p:sp>
        <p:nvSpPr>
          <p:cNvPr id="5" name="Rectangle 4">
            <a:extLst>
              <a:ext uri="{FF2B5EF4-FFF2-40B4-BE49-F238E27FC236}">
                <a16:creationId xmlns:a16="http://schemas.microsoft.com/office/drawing/2014/main" id="{EDD4A491-570E-4BBE-95BB-DC47535C5EB4}"/>
              </a:ext>
            </a:extLst>
          </p:cNvPr>
          <p:cNvSpPr/>
          <p:nvPr/>
        </p:nvSpPr>
        <p:spPr>
          <a:xfrm>
            <a:off x="153781" y="2464903"/>
            <a:ext cx="5942220" cy="3898601"/>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7" name="Rectangle 6">
            <a:extLst>
              <a:ext uri="{FF2B5EF4-FFF2-40B4-BE49-F238E27FC236}">
                <a16:creationId xmlns:a16="http://schemas.microsoft.com/office/drawing/2014/main" id="{8596D820-B654-4415-BA6F-0D7A9390F046}"/>
              </a:ext>
            </a:extLst>
          </p:cNvPr>
          <p:cNvSpPr>
            <a:spLocks noChangeArrowheads="1"/>
          </p:cNvSpPr>
          <p:nvPr/>
        </p:nvSpPr>
        <p:spPr bwMode="auto">
          <a:xfrm>
            <a:off x="341541" y="4727826"/>
            <a:ext cx="5197561" cy="1289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Body:</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6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url</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"http://path-to-image}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600" b="1" dirty="0">
                <a:solidFill>
                  <a:srgbClr val="333333"/>
                </a:solidFill>
                <a:latin typeface="Courier New" panose="02070309020205020404" pitchFamily="49" charset="0"/>
                <a:cs typeface="Courier New" panose="02070309020205020404" pitchFamily="49" charset="0"/>
              </a:rPr>
              <a:t> or</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r>
              <a:rPr lang="en-US" altLang="en-US" sz="1600" b="1" dirty="0">
                <a:solidFill>
                  <a:srgbClr val="333333"/>
                </a:solidFill>
                <a:latin typeface="Courier New" panose="02070309020205020404" pitchFamily="49" charset="0"/>
                <a:cs typeface="Courier New" panose="02070309020205020404" pitchFamily="49" charset="0"/>
              </a:rPr>
              <a:t>b</a:t>
            </a:r>
            <a:r>
              <a:rPr kumimoji="0" lang="en-US" altLang="en-US" sz="16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inary-image-data]</a:t>
            </a:r>
            <a:endParaRPr kumimoji="0" lang="en-US" altLang="en-US" sz="36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1" name="Speech Bubble: Rectangle 10">
            <a:extLst>
              <a:ext uri="{FF2B5EF4-FFF2-40B4-BE49-F238E27FC236}">
                <a16:creationId xmlns:a16="http://schemas.microsoft.com/office/drawing/2014/main" id="{860C19C2-7BB7-402D-8EAF-984529A96A79}"/>
              </a:ext>
            </a:extLst>
          </p:cNvPr>
          <p:cNvSpPr/>
          <p:nvPr/>
        </p:nvSpPr>
        <p:spPr bwMode="auto">
          <a:xfrm>
            <a:off x="1358788" y="2866734"/>
            <a:ext cx="1459174" cy="401747"/>
          </a:xfrm>
          <a:prstGeom prst="wedgeRectCallout">
            <a:avLst>
              <a:gd name="adj1" fmla="val 107300"/>
              <a:gd name="adj2" fmla="val -5365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Desired width</a:t>
            </a:r>
          </a:p>
        </p:txBody>
      </p:sp>
      <p:sp>
        <p:nvSpPr>
          <p:cNvPr id="13" name="Speech Bubble: Rectangle 12">
            <a:extLst>
              <a:ext uri="{FF2B5EF4-FFF2-40B4-BE49-F238E27FC236}">
                <a16:creationId xmlns:a16="http://schemas.microsoft.com/office/drawing/2014/main" id="{3CDBDA64-4FC2-43E0-A1B0-893B4F63B9CB}"/>
              </a:ext>
            </a:extLst>
          </p:cNvPr>
          <p:cNvSpPr/>
          <p:nvPr/>
        </p:nvSpPr>
        <p:spPr bwMode="auto">
          <a:xfrm>
            <a:off x="2411421" y="3342244"/>
            <a:ext cx="1523693" cy="417236"/>
          </a:xfrm>
          <a:prstGeom prst="wedgeRectCallout">
            <a:avLst>
              <a:gd name="adj1" fmla="val 71486"/>
              <a:gd name="adj2" fmla="val -17298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Desired height</a:t>
            </a:r>
          </a:p>
        </p:txBody>
      </p:sp>
      <p:sp>
        <p:nvSpPr>
          <p:cNvPr id="15" name="TextBox 14">
            <a:extLst>
              <a:ext uri="{FF2B5EF4-FFF2-40B4-BE49-F238E27FC236}">
                <a16:creationId xmlns:a16="http://schemas.microsoft.com/office/drawing/2014/main" id="{5239751A-8680-4767-B509-B1C953E8E333}"/>
              </a:ext>
            </a:extLst>
          </p:cNvPr>
          <p:cNvSpPr txBox="1"/>
          <p:nvPr/>
        </p:nvSpPr>
        <p:spPr>
          <a:xfrm>
            <a:off x="418643" y="1192305"/>
            <a:ext cx="6152602" cy="871008"/>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Generate a small, cropped version of an image</a:t>
            </a:r>
          </a:p>
          <a:p>
            <a:pPr marL="285750" indent="-285750">
              <a:lnSpc>
                <a:spcPct val="90000"/>
              </a:lnSpc>
              <a:spcAft>
                <a:spcPts val="600"/>
              </a:spcAft>
              <a:buFont typeface="Arial" panose="020B0604020202020204" pitchFamily="34" charset="0"/>
              <a:buChar char="•"/>
            </a:pPr>
            <a:r>
              <a:rPr lang="en-US" sz="1800" dirty="0">
                <a:gradFill>
                  <a:gsLst>
                    <a:gs pos="2917">
                      <a:schemeClr val="tx1"/>
                    </a:gs>
                    <a:gs pos="30000">
                      <a:schemeClr val="tx1"/>
                    </a:gs>
                  </a:gsLst>
                  <a:lin ang="5400000" scaled="0"/>
                </a:gradFill>
              </a:rPr>
              <a:t>Smart cropping identifies the </a:t>
            </a:r>
            <a:r>
              <a:rPr lang="en-US" sz="1800" i="1" dirty="0">
                <a:gradFill>
                  <a:gsLst>
                    <a:gs pos="2917">
                      <a:schemeClr val="tx1"/>
                    </a:gs>
                    <a:gs pos="30000">
                      <a:schemeClr val="tx1"/>
                    </a:gs>
                  </a:gsLst>
                  <a:lin ang="5400000" scaled="0"/>
                </a:gradFill>
              </a:rPr>
              <a:t>region of interest</a:t>
            </a:r>
            <a:r>
              <a:rPr lang="en-US" sz="1800" dirty="0">
                <a:gradFill>
                  <a:gsLst>
                    <a:gs pos="2917">
                      <a:schemeClr val="tx1"/>
                    </a:gs>
                    <a:gs pos="30000">
                      <a:schemeClr val="tx1"/>
                    </a:gs>
                  </a:gsLst>
                  <a:lin ang="5400000" scaled="0"/>
                </a:gradFill>
              </a:rPr>
              <a:t> (ROI)</a:t>
            </a:r>
            <a:endParaRPr lang="en-US" sz="1400" dirty="0">
              <a:gradFill>
                <a:gsLst>
                  <a:gs pos="2917">
                    <a:schemeClr val="tx1"/>
                  </a:gs>
                  <a:gs pos="30000">
                    <a:schemeClr val="tx1"/>
                  </a:gs>
                </a:gsLst>
                <a:lin ang="5400000" scaled="0"/>
              </a:gradFill>
            </a:endParaRPr>
          </a:p>
        </p:txBody>
      </p:sp>
      <p:sp>
        <p:nvSpPr>
          <p:cNvPr id="17" name="Speech Bubble: Rectangle 16">
            <a:extLst>
              <a:ext uri="{FF2B5EF4-FFF2-40B4-BE49-F238E27FC236}">
                <a16:creationId xmlns:a16="http://schemas.microsoft.com/office/drawing/2014/main" id="{DF27E1B1-BD75-493E-A38A-6F869F151E34}"/>
              </a:ext>
            </a:extLst>
          </p:cNvPr>
          <p:cNvSpPr/>
          <p:nvPr/>
        </p:nvSpPr>
        <p:spPr bwMode="auto">
          <a:xfrm>
            <a:off x="4169432" y="3349986"/>
            <a:ext cx="1183583" cy="628196"/>
          </a:xfrm>
          <a:prstGeom prst="wedgeRectCallout">
            <a:avLst>
              <a:gd name="adj1" fmla="val 36722"/>
              <a:gd name="adj2" fmla="val -12890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Use smart cropping?</a:t>
            </a:r>
          </a:p>
        </p:txBody>
      </p:sp>
      <p:sp>
        <p:nvSpPr>
          <p:cNvPr id="19" name="TextBox 18">
            <a:extLst>
              <a:ext uri="{FF2B5EF4-FFF2-40B4-BE49-F238E27FC236}">
                <a16:creationId xmlns:a16="http://schemas.microsoft.com/office/drawing/2014/main" id="{8BB78626-89A8-4834-8284-D44DB5D1FBE3}"/>
              </a:ext>
            </a:extLst>
          </p:cNvPr>
          <p:cNvSpPr txBox="1"/>
          <p:nvPr/>
        </p:nvSpPr>
        <p:spPr>
          <a:xfrm>
            <a:off x="133725" y="2525182"/>
            <a:ext cx="6403536" cy="307777"/>
          </a:xfrm>
          <a:prstGeom prst="rect">
            <a:avLst/>
          </a:prstGeom>
          <a:noFill/>
        </p:spPr>
        <p:txBody>
          <a:bodyPr wrap="square">
            <a:spAutoFit/>
          </a:bodyPr>
          <a:lstStyle/>
          <a:p>
            <a:r>
              <a:rPr lang="en-US" sz="1400" b="1" i="0" dirty="0">
                <a:solidFill>
                  <a:srgbClr val="505050"/>
                </a:solidFill>
                <a:effectLst/>
                <a:latin typeface="wf_segoe-ui_normal"/>
              </a:rPr>
              <a:t>https://{endpoint}/vision/v3.1/thumbnail[?width][&amp;height][&amp;smartCropping]</a:t>
            </a:r>
            <a:endParaRPr lang="en-US" sz="1400" dirty="0"/>
          </a:p>
        </p:txBody>
      </p:sp>
      <p:grpSp>
        <p:nvGrpSpPr>
          <p:cNvPr id="28" name="Group 27" descr="A cropped image">
            <a:extLst>
              <a:ext uri="{FF2B5EF4-FFF2-40B4-BE49-F238E27FC236}">
                <a16:creationId xmlns:a16="http://schemas.microsoft.com/office/drawing/2014/main" id="{CC9D66FF-E737-4052-8E46-9BE03793AFF4}"/>
              </a:ext>
            </a:extLst>
          </p:cNvPr>
          <p:cNvGrpSpPr/>
          <p:nvPr/>
        </p:nvGrpSpPr>
        <p:grpSpPr>
          <a:xfrm>
            <a:off x="6652323" y="2359140"/>
            <a:ext cx="5198137" cy="3898605"/>
            <a:chOff x="6652323" y="2359140"/>
            <a:chExt cx="5198137" cy="3898605"/>
          </a:xfrm>
        </p:grpSpPr>
        <p:pic>
          <p:nvPicPr>
            <p:cNvPr id="21" name="Picture 20" descr="A picture containing grass, sky, outdoor, building&#10;&#10;Description automatically generated">
              <a:extLst>
                <a:ext uri="{FF2B5EF4-FFF2-40B4-BE49-F238E27FC236}">
                  <a16:creationId xmlns:a16="http://schemas.microsoft.com/office/drawing/2014/main" id="{0015731A-3A39-48A7-B7EC-3F1112549C96}"/>
                </a:ext>
              </a:extLst>
            </p:cNvPr>
            <p:cNvPicPr>
              <a:picLocks noChangeAspect="1"/>
            </p:cNvPicPr>
            <p:nvPr/>
          </p:nvPicPr>
          <p:blipFill>
            <a:blip r:embed="rId2"/>
            <a:stretch>
              <a:fillRect/>
            </a:stretch>
          </p:blipFill>
          <p:spPr>
            <a:xfrm>
              <a:off x="6652323" y="2359143"/>
              <a:ext cx="5198136" cy="3898602"/>
            </a:xfrm>
            <a:prstGeom prst="rect">
              <a:avLst/>
            </a:prstGeom>
          </p:spPr>
        </p:pic>
        <p:grpSp>
          <p:nvGrpSpPr>
            <p:cNvPr id="27" name="Group 26">
              <a:extLst>
                <a:ext uri="{FF2B5EF4-FFF2-40B4-BE49-F238E27FC236}">
                  <a16:creationId xmlns:a16="http://schemas.microsoft.com/office/drawing/2014/main" id="{87C1EDC4-DFAF-4D00-BCB0-B6A5F71F1643}"/>
                </a:ext>
              </a:extLst>
            </p:cNvPr>
            <p:cNvGrpSpPr/>
            <p:nvPr/>
          </p:nvGrpSpPr>
          <p:grpSpPr>
            <a:xfrm>
              <a:off x="6652323" y="2359140"/>
              <a:ext cx="5198137" cy="3898605"/>
              <a:chOff x="6652323" y="2359140"/>
              <a:chExt cx="5198137" cy="3898605"/>
            </a:xfrm>
          </p:grpSpPr>
          <p:sp>
            <p:nvSpPr>
              <p:cNvPr id="23" name="Rectangle 22">
                <a:extLst>
                  <a:ext uri="{FF2B5EF4-FFF2-40B4-BE49-F238E27FC236}">
                    <a16:creationId xmlns:a16="http://schemas.microsoft.com/office/drawing/2014/main" id="{A1EDA6CF-3548-4E23-874C-AF5A5BF210F6}"/>
                  </a:ext>
                </a:extLst>
              </p:cNvPr>
              <p:cNvSpPr/>
              <p:nvPr/>
            </p:nvSpPr>
            <p:spPr bwMode="auto">
              <a:xfrm>
                <a:off x="6652323" y="2359143"/>
                <a:ext cx="1324267" cy="3898602"/>
              </a:xfrm>
              <a:prstGeom prst="rect">
                <a:avLst/>
              </a:prstGeom>
              <a:solidFill>
                <a:srgbClr val="000000">
                  <a:alpha val="4902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4" name="Rectangle 23">
                <a:extLst>
                  <a:ext uri="{FF2B5EF4-FFF2-40B4-BE49-F238E27FC236}">
                    <a16:creationId xmlns:a16="http://schemas.microsoft.com/office/drawing/2014/main" id="{56A011D4-A473-4E3C-82E9-F82E05435FFE}"/>
                  </a:ext>
                </a:extLst>
              </p:cNvPr>
              <p:cNvSpPr/>
              <p:nvPr/>
            </p:nvSpPr>
            <p:spPr bwMode="auto">
              <a:xfrm>
                <a:off x="10546118" y="2359142"/>
                <a:ext cx="1304342" cy="3898601"/>
              </a:xfrm>
              <a:prstGeom prst="rect">
                <a:avLst/>
              </a:prstGeom>
              <a:solidFill>
                <a:srgbClr val="000000">
                  <a:alpha val="4902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a:extLst>
                  <a:ext uri="{FF2B5EF4-FFF2-40B4-BE49-F238E27FC236}">
                    <a16:creationId xmlns:a16="http://schemas.microsoft.com/office/drawing/2014/main" id="{279FE567-1F0B-40E4-A920-FD7895E7D7A8}"/>
                  </a:ext>
                </a:extLst>
              </p:cNvPr>
              <p:cNvSpPr/>
              <p:nvPr/>
            </p:nvSpPr>
            <p:spPr bwMode="auto">
              <a:xfrm>
                <a:off x="7976590" y="5086692"/>
                <a:ext cx="2573986" cy="1171051"/>
              </a:xfrm>
              <a:prstGeom prst="rect">
                <a:avLst/>
              </a:prstGeom>
              <a:solidFill>
                <a:srgbClr val="000000">
                  <a:alpha val="4902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a:extLst>
                  <a:ext uri="{FF2B5EF4-FFF2-40B4-BE49-F238E27FC236}">
                    <a16:creationId xmlns:a16="http://schemas.microsoft.com/office/drawing/2014/main" id="{E2E1C99F-C16E-48A9-B5B6-16D12DF358CA}"/>
                  </a:ext>
                </a:extLst>
              </p:cNvPr>
              <p:cNvSpPr/>
              <p:nvPr/>
            </p:nvSpPr>
            <p:spPr bwMode="auto">
              <a:xfrm>
                <a:off x="7972131" y="2359140"/>
                <a:ext cx="2573986" cy="287508"/>
              </a:xfrm>
              <a:prstGeom prst="rect">
                <a:avLst/>
              </a:prstGeom>
              <a:solidFill>
                <a:srgbClr val="000000">
                  <a:alpha val="4902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grpSp>
      <p:sp>
        <p:nvSpPr>
          <p:cNvPr id="9" name="Arrow: Right 8">
            <a:extLst>
              <a:ext uri="{FF2B5EF4-FFF2-40B4-BE49-F238E27FC236}">
                <a16:creationId xmlns:a16="http://schemas.microsoft.com/office/drawing/2014/main" id="{91B7C005-68DD-43F2-869A-520FFF97A73C}"/>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Analyze Images with Computer Vision</a:t>
            </a:r>
          </a:p>
        </p:txBody>
      </p:sp>
      <p:sp>
        <p:nvSpPr>
          <p:cNvPr id="20" name="Text Placeholder 3">
            <a:extLst>
              <a:ext uri="{FF2B5EF4-FFF2-40B4-BE49-F238E27FC236}">
                <a16:creationId xmlns:a16="http://schemas.microsoft.com/office/drawing/2014/main" id="{8909A6EC-C5A2-4511-A930-30289826E3ED}"/>
              </a:ext>
            </a:extLst>
          </p:cNvPr>
          <p:cNvSpPr txBox="1">
            <a:spLocks/>
          </p:cNvSpPr>
          <p:nvPr/>
        </p:nvSpPr>
        <p:spPr>
          <a:xfrm>
            <a:off x="466167"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Analyze images</a:t>
            </a:r>
          </a:p>
        </p:txBody>
      </p:sp>
      <p:grpSp>
        <p:nvGrpSpPr>
          <p:cNvPr id="21" name="Group 20" descr="Icon of three dots and outward pointing chevrons on left and right">
            <a:extLst>
              <a:ext uri="{FF2B5EF4-FFF2-40B4-BE49-F238E27FC236}">
                <a16:creationId xmlns:a16="http://schemas.microsoft.com/office/drawing/2014/main" id="{21645224-12A9-4A8D-AD17-0B9C0FBDE8AD}"/>
              </a:ext>
            </a:extLst>
          </p:cNvPr>
          <p:cNvGrpSpPr/>
          <p:nvPr/>
        </p:nvGrpSpPr>
        <p:grpSpPr>
          <a:xfrm>
            <a:off x="5199803" y="3368315"/>
            <a:ext cx="702132" cy="702232"/>
            <a:chOff x="3088645" y="5729498"/>
            <a:chExt cx="648328" cy="648420"/>
          </a:xfrm>
        </p:grpSpPr>
        <p:grpSp>
          <p:nvGrpSpPr>
            <p:cNvPr id="22" name="Group 21">
              <a:extLst>
                <a:ext uri="{FF2B5EF4-FFF2-40B4-BE49-F238E27FC236}">
                  <a16:creationId xmlns:a16="http://schemas.microsoft.com/office/drawing/2014/main" id="{07FF4A23-7E2A-46D1-A72D-358711BD6A0E}"/>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4" name="Freeform 5">
                <a:extLst>
                  <a:ext uri="{FF2B5EF4-FFF2-40B4-BE49-F238E27FC236}">
                    <a16:creationId xmlns:a16="http://schemas.microsoft.com/office/drawing/2014/main" id="{3109C9BF-67DE-43EE-9F6C-C713A40FB010}"/>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5" name="Freeform 6">
                <a:extLst>
                  <a:ext uri="{FF2B5EF4-FFF2-40B4-BE49-F238E27FC236}">
                    <a16:creationId xmlns:a16="http://schemas.microsoft.com/office/drawing/2014/main" id="{21B330B6-B5C9-4746-AC3E-F82A70EBF17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3" name="Picture 22" descr="Icon of three dots and outward pointing chevrons on left and right">
              <a:extLst>
                <a:ext uri="{FF2B5EF4-FFF2-40B4-BE49-F238E27FC236}">
                  <a16:creationId xmlns:a16="http://schemas.microsoft.com/office/drawing/2014/main" id="{3220ED3C-0FAE-472A-963C-5F7DFDFBF548}"/>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26" name="Text Placeholder 3">
            <a:extLst>
              <a:ext uri="{FF2B5EF4-FFF2-40B4-BE49-F238E27FC236}">
                <a16:creationId xmlns:a16="http://schemas.microsoft.com/office/drawing/2014/main" id="{F3006410-47FE-44D6-BAF3-EB3BA6A4B1D5}"/>
              </a:ext>
            </a:extLst>
          </p:cNvPr>
          <p:cNvSpPr txBox="1">
            <a:spLocks/>
          </p:cNvSpPr>
          <p:nvPr/>
        </p:nvSpPr>
        <p:spPr>
          <a:xfrm>
            <a:off x="6290065" y="2063947"/>
            <a:ext cx="5435768" cy="2006600"/>
          </a:xfrm>
          <a:prstGeom prst="rect">
            <a:avLst/>
          </a:prstGeom>
          <a:ln w="28575">
            <a:solidFill>
              <a:schemeClr val="tx2"/>
            </a:solidFill>
          </a:ln>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thumbnail</a:t>
            </a:r>
          </a:p>
        </p:txBody>
      </p:sp>
      <p:grpSp>
        <p:nvGrpSpPr>
          <p:cNvPr id="27" name="Group 26" descr="Icon of three dots and outward pointing chevrons on left and right">
            <a:extLst>
              <a:ext uri="{FF2B5EF4-FFF2-40B4-BE49-F238E27FC236}">
                <a16:creationId xmlns:a16="http://schemas.microsoft.com/office/drawing/2014/main" id="{78E1AF48-B060-4746-B8BD-310708712545}"/>
              </a:ext>
            </a:extLst>
          </p:cNvPr>
          <p:cNvGrpSpPr/>
          <p:nvPr/>
        </p:nvGrpSpPr>
        <p:grpSpPr>
          <a:xfrm>
            <a:off x="11023701" y="3368315"/>
            <a:ext cx="702132" cy="702232"/>
            <a:chOff x="3088645" y="5729498"/>
            <a:chExt cx="648328" cy="648420"/>
          </a:xfrm>
        </p:grpSpPr>
        <p:grpSp>
          <p:nvGrpSpPr>
            <p:cNvPr id="28" name="Group 27">
              <a:extLst>
                <a:ext uri="{FF2B5EF4-FFF2-40B4-BE49-F238E27FC236}">
                  <a16:creationId xmlns:a16="http://schemas.microsoft.com/office/drawing/2014/main" id="{A2B3B64A-C7AE-47C3-8E52-EA8190B223A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86980EE2-AF5C-418F-A56C-D4737812CED4}"/>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E62A4B7C-1A85-49EF-9FD5-8543CE945A59}"/>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9" name="Picture 28" descr="Icon of three dots and outward pointing chevrons on left and right">
              <a:extLst>
                <a:ext uri="{FF2B5EF4-FFF2-40B4-BE49-F238E27FC236}">
                  <a16:creationId xmlns:a16="http://schemas.microsoft.com/office/drawing/2014/main" id="{EE5BF4CE-65EA-4777-A6F7-1B376017EF88}"/>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48047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Analyzing Videos</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Video Analyzer for Media</a:t>
            </a:r>
          </a:p>
        </p:txBody>
      </p:sp>
      <p:sp>
        <p:nvSpPr>
          <p:cNvPr id="18" name="Rectangle 17">
            <a:extLst>
              <a:ext uri="{FF2B5EF4-FFF2-40B4-BE49-F238E27FC236}">
                <a16:creationId xmlns:a16="http://schemas.microsoft.com/office/drawing/2014/main" id="{8B9F482E-7321-4FB1-BE14-3D39D2B29CBD}"/>
              </a:ext>
            </a:extLst>
          </p:cNvPr>
          <p:cNvSpPr/>
          <p:nvPr/>
        </p:nvSpPr>
        <p:spPr>
          <a:xfrm>
            <a:off x="418643" y="1508041"/>
            <a:ext cx="6042718" cy="4377622"/>
          </a:xfrm>
          <a:prstGeom prst="rect">
            <a:avLst/>
          </a:prstGeom>
          <a:solidFill>
            <a:schemeClr val="bg1">
              <a:lumMod val="95000"/>
            </a:schemeClr>
          </a:solidFill>
        </p:spPr>
        <p:txBody>
          <a:bodyPr wrap="square" numCol="1">
            <a:noAutofit/>
          </a:bodyPr>
          <a:lstStyle/>
          <a:p>
            <a:pPr marL="285750" indent="-285750">
              <a:buFont typeface="Arial" panose="020B0604020202020204" pitchFamily="34" charset="0"/>
              <a:buChar char="•"/>
            </a:pPr>
            <a:r>
              <a:rPr lang="en-US" sz="2400" dirty="0">
                <a:solidFill>
                  <a:srgbClr val="1A1A1A"/>
                </a:solidFill>
              </a:rPr>
              <a:t>Video analysis:</a:t>
            </a:r>
          </a:p>
          <a:p>
            <a:pPr marL="742933" lvl="1" indent="-285750">
              <a:buFont typeface="Arial" panose="020B0604020202020204" pitchFamily="34" charset="0"/>
              <a:buChar char="•"/>
            </a:pPr>
            <a:r>
              <a:rPr lang="en-US" sz="2000" dirty="0">
                <a:solidFill>
                  <a:srgbClr val="1A1A1A"/>
                </a:solidFill>
              </a:rPr>
              <a:t>Facial recognition (limited access)</a:t>
            </a:r>
          </a:p>
          <a:p>
            <a:pPr marL="742933" lvl="1" indent="-285750">
              <a:buFont typeface="Arial" panose="020B0604020202020204" pitchFamily="34" charset="0"/>
              <a:buChar char="•"/>
            </a:pPr>
            <a:r>
              <a:rPr lang="en-US" sz="2000" dirty="0">
                <a:solidFill>
                  <a:srgbClr val="1A1A1A"/>
                </a:solidFill>
              </a:rPr>
              <a:t>Optical character recognition</a:t>
            </a:r>
          </a:p>
          <a:p>
            <a:pPr marL="742933" lvl="1" indent="-285750">
              <a:buFont typeface="Arial" panose="020B0604020202020204" pitchFamily="34" charset="0"/>
              <a:buChar char="•"/>
            </a:pPr>
            <a:r>
              <a:rPr lang="en-US" sz="2000" dirty="0">
                <a:solidFill>
                  <a:srgbClr val="1A1A1A"/>
                </a:solidFill>
              </a:rPr>
              <a:t>Speech transcription</a:t>
            </a:r>
          </a:p>
          <a:p>
            <a:pPr marL="742933" lvl="1" indent="-285750">
              <a:buFont typeface="Arial" panose="020B0604020202020204" pitchFamily="34" charset="0"/>
              <a:buChar char="•"/>
            </a:pPr>
            <a:r>
              <a:rPr lang="en-US" sz="2000" dirty="0">
                <a:solidFill>
                  <a:srgbClr val="1A1A1A"/>
                </a:solidFill>
              </a:rPr>
              <a:t>Topics</a:t>
            </a:r>
          </a:p>
          <a:p>
            <a:pPr marL="742933" lvl="1" indent="-285750">
              <a:buFont typeface="Arial" panose="020B0604020202020204" pitchFamily="34" charset="0"/>
              <a:buChar char="•"/>
            </a:pPr>
            <a:r>
              <a:rPr lang="en-US" sz="2000" dirty="0">
                <a:solidFill>
                  <a:srgbClr val="1A1A1A"/>
                </a:solidFill>
              </a:rPr>
              <a:t>Sentiment</a:t>
            </a:r>
          </a:p>
          <a:p>
            <a:pPr marL="742933" lvl="1" indent="-285750">
              <a:buFont typeface="Arial" panose="020B0604020202020204" pitchFamily="34" charset="0"/>
              <a:buChar char="•"/>
            </a:pPr>
            <a:r>
              <a:rPr lang="en-US" sz="2000" dirty="0">
                <a:solidFill>
                  <a:srgbClr val="1A1A1A"/>
                </a:solidFill>
              </a:rPr>
              <a:t>Labels</a:t>
            </a:r>
          </a:p>
          <a:p>
            <a:pPr marL="742933" lvl="1" indent="-285750">
              <a:buFont typeface="Arial" panose="020B0604020202020204" pitchFamily="34" charset="0"/>
              <a:buChar char="•"/>
            </a:pPr>
            <a:r>
              <a:rPr lang="en-US" sz="2000" dirty="0">
                <a:solidFill>
                  <a:srgbClr val="1A1A1A"/>
                </a:solidFill>
              </a:rPr>
              <a:t>Content moderation</a:t>
            </a:r>
          </a:p>
          <a:p>
            <a:pPr marL="742933" lvl="1" indent="-285750">
              <a:buFont typeface="Arial" panose="020B0604020202020204" pitchFamily="34" charset="0"/>
              <a:buChar char="•"/>
            </a:pPr>
            <a:r>
              <a:rPr lang="en-US" sz="2000" dirty="0">
                <a:solidFill>
                  <a:srgbClr val="1A1A1A"/>
                </a:solidFill>
              </a:rPr>
              <a:t>Scene segmentation</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Service options:</a:t>
            </a:r>
          </a:p>
          <a:p>
            <a:pPr marL="742933" lvl="1" indent="-285750">
              <a:buFont typeface="Arial" panose="020B0604020202020204" pitchFamily="34" charset="0"/>
              <a:buChar char="•"/>
            </a:pPr>
            <a:r>
              <a:rPr lang="en-US" sz="2000" dirty="0">
                <a:solidFill>
                  <a:srgbClr val="1A1A1A"/>
                </a:solidFill>
              </a:rPr>
              <a:t>Standalone free</a:t>
            </a:r>
            <a:r>
              <a:rPr lang="en-US" sz="2000" b="1" i="1" dirty="0">
                <a:solidFill>
                  <a:srgbClr val="1A1A1A"/>
                </a:solidFill>
              </a:rPr>
              <a:t> </a:t>
            </a:r>
            <a:r>
              <a:rPr lang="en-US" sz="2000" dirty="0">
                <a:solidFill>
                  <a:srgbClr val="1A1A1A"/>
                </a:solidFill>
              </a:rPr>
              <a:t>version (limitations apply)</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Connected to </a:t>
            </a:r>
            <a:r>
              <a:rPr lang="en-US" sz="2000" b="1" dirty="0">
                <a:solidFill>
                  <a:srgbClr val="1A1A1A"/>
                </a:solidFill>
              </a:rPr>
              <a:t>Azure Media Services</a:t>
            </a:r>
          </a:p>
          <a:p>
            <a:pPr marL="742933" lvl="1" indent="-285750">
              <a:buFont typeface="Arial" panose="020B0604020202020204" pitchFamily="34" charset="0"/>
              <a:buChar char="•"/>
            </a:pPr>
            <a:endParaRPr lang="en-US" sz="2400" dirty="0">
              <a:solidFill>
                <a:srgbClr val="1A1A1A"/>
              </a:solidFill>
            </a:endParaRPr>
          </a:p>
        </p:txBody>
      </p:sp>
      <p:pic>
        <p:nvPicPr>
          <p:cNvPr id="7" name="Picture 6">
            <a:extLst>
              <a:ext uri="{FF2B5EF4-FFF2-40B4-BE49-F238E27FC236}">
                <a16:creationId xmlns:a16="http://schemas.microsoft.com/office/drawing/2014/main" id="{4ADA00F0-1D8E-42A1-AB8C-65C09B122E73}"/>
              </a:ext>
            </a:extLst>
          </p:cNvPr>
          <p:cNvPicPr>
            <a:picLocks noChangeAspect="1"/>
          </p:cNvPicPr>
          <p:nvPr/>
        </p:nvPicPr>
        <p:blipFill>
          <a:blip r:embed="rId3"/>
          <a:stretch>
            <a:fillRect/>
          </a:stretch>
        </p:blipFill>
        <p:spPr>
          <a:xfrm>
            <a:off x="6507495" y="1508041"/>
            <a:ext cx="5529753" cy="437762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534612"/>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5049</TotalTime>
  <Words>1138</Words>
  <Application>Microsoft Office PowerPoint</Application>
  <PresentationFormat>Widescreen</PresentationFormat>
  <Paragraphs>208</Paragraphs>
  <Slides>14</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14</vt:i4>
      </vt:variant>
    </vt:vector>
  </HeadingPairs>
  <TitlesOfParts>
    <vt:vector size="23" baseType="lpstr">
      <vt:lpstr>Arial</vt:lpstr>
      <vt:lpstr>Consolas</vt:lpstr>
      <vt:lpstr>Courier New</vt:lpstr>
      <vt:lpstr>Segoe UI</vt:lpstr>
      <vt:lpstr>Segoe UI Light</vt:lpstr>
      <vt:lpstr>Segoe UI Semibold</vt:lpstr>
      <vt:lpstr>wf_segoe-ui_normal</vt:lpstr>
      <vt:lpstr>Wingdings</vt:lpstr>
      <vt:lpstr>Microsoft Power Platform Template</vt:lpstr>
      <vt:lpstr> Getting Started with Computer Vision</vt:lpstr>
      <vt:lpstr> Agenda </vt:lpstr>
      <vt:lpstr>Analyzing Images</vt:lpstr>
      <vt:lpstr>The Computer Vision Service</vt:lpstr>
      <vt:lpstr>Image Analysis</vt:lpstr>
      <vt:lpstr>Smart-Cropped Thumbnails</vt:lpstr>
      <vt:lpstr>Lab – Analyze Images with Computer Vision</vt:lpstr>
      <vt:lpstr>Analyzing Videos</vt:lpstr>
      <vt:lpstr>Video Analyzer for Media</vt:lpstr>
      <vt:lpstr>Custom Insights</vt:lpstr>
      <vt:lpstr>Video Analyzer Widgets and API</vt:lpstr>
      <vt:lpstr>Lab – Analyze Video</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608</cp:revision>
  <dcterms:created xsi:type="dcterms:W3CDTF">2020-04-30T00:33:59Z</dcterms:created>
  <dcterms:modified xsi:type="dcterms:W3CDTF">2022-10-03T19:55:49Z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