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551" r:id="rId4"/>
  </p:sldMasterIdLst>
  <p:notesMasterIdLst>
    <p:notesMasterId r:id="rId19"/>
  </p:notesMasterIdLst>
  <p:handoutMasterIdLst>
    <p:handoutMasterId r:id="rId20"/>
  </p:handoutMasterIdLst>
  <p:sldIdLst>
    <p:sldId id="1627" r:id="rId5"/>
    <p:sldId id="1778" r:id="rId6"/>
    <p:sldId id="1684" r:id="rId7"/>
    <p:sldId id="1798" r:id="rId8"/>
    <p:sldId id="1869" r:id="rId9"/>
    <p:sldId id="1861" r:id="rId10"/>
    <p:sldId id="1873" r:id="rId11"/>
    <p:sldId id="1864" r:id="rId12"/>
    <p:sldId id="1865" r:id="rId13"/>
    <p:sldId id="1867" r:id="rId14"/>
    <p:sldId id="1866" r:id="rId15"/>
    <p:sldId id="1801" r:id="rId16"/>
    <p:sldId id="1895" r:id="rId17"/>
    <p:sldId id="1790" r:id="rId18"/>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cmAuthor id="3" name="Mary Feil-Jacobs" initials="MF" lastIdx="22" clrIdx="3"/>
  <p:cmAuthor id="4" name="Angela Powell" initials="AP" lastIdx="9"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100"/>
    <a:srgbClr val="243A5E"/>
    <a:srgbClr val="4BCBEE"/>
    <a:srgbClr val="1392B4"/>
    <a:srgbClr val="0B556A"/>
    <a:srgbClr val="59B4D9"/>
    <a:srgbClr val="EBEBEB"/>
    <a:srgbClr val="FFFFFF"/>
    <a:srgbClr val="75757A"/>
    <a:srgbClr val="3C3C41"/>
  </p:clrMru>
  <p:extLst>
    <p:ext uri="{E76CE94A-603C-4142-B9EB-6D1370010A27}">
      <p14:discardImageEditData xmlns:p14="http://schemas.microsoft.com/office/powerpoint/2010/main" val="1"/>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4" autoAdjust="0"/>
    <p:restoredTop sz="77314" autoAdjust="0"/>
  </p:normalViewPr>
  <p:slideViewPr>
    <p:cSldViewPr snapToGrid="0">
      <p:cViewPr varScale="1">
        <p:scale>
          <a:sx n="64" d="100"/>
          <a:sy n="64" d="100"/>
        </p:scale>
        <p:origin x="1392" y="67"/>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10/3/2022 3:56 PM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10/3/2022 3:55 PM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14367" rtl="0" eaLnBrk="1" latinLnBrk="0" hangingPunct="1">
      <a:lnSpc>
        <a:spcPct val="90000"/>
      </a:lnSpc>
      <a:spcAft>
        <a:spcPts val="333"/>
      </a:spcAft>
      <a:defRPr sz="882" kern="1200">
        <a:solidFill>
          <a:schemeClr val="tx1"/>
        </a:solidFill>
        <a:latin typeface="Segoe UI Light" pitchFamily="34" charset="0"/>
        <a:ea typeface="+mn-ea"/>
        <a:cs typeface="+mn-cs"/>
      </a:defRPr>
    </a:lvl1pPr>
    <a:lvl2pPr marL="212982" indent="-105829"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2pPr>
    <a:lvl3pPr marL="328071"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3pPr>
    <a:lvl4pPr marL="482848" indent="-146838"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4pPr>
    <a:lvl5pPr marL="615134"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5pPr>
    <a:lvl6pPr marL="2285918" algn="l" defTabSz="914367" rtl="0" eaLnBrk="1" latinLnBrk="0" hangingPunct="1">
      <a:defRPr sz="1176" kern="1200">
        <a:solidFill>
          <a:schemeClr val="tx1"/>
        </a:solidFill>
        <a:latin typeface="+mn-lt"/>
        <a:ea typeface="+mn-ea"/>
        <a:cs typeface="+mn-cs"/>
      </a:defRPr>
    </a:lvl6pPr>
    <a:lvl7pPr marL="2743101" algn="l" defTabSz="914367" rtl="0" eaLnBrk="1" latinLnBrk="0" hangingPunct="1">
      <a:defRPr sz="1176" kern="1200">
        <a:solidFill>
          <a:schemeClr val="tx1"/>
        </a:solidFill>
        <a:latin typeface="+mn-lt"/>
        <a:ea typeface="+mn-ea"/>
        <a:cs typeface="+mn-cs"/>
      </a:defRPr>
    </a:lvl7pPr>
    <a:lvl8pPr marL="3200284" algn="l" defTabSz="914367" rtl="0" eaLnBrk="1" latinLnBrk="0" hangingPunct="1">
      <a:defRPr sz="1176" kern="1200">
        <a:solidFill>
          <a:schemeClr val="tx1"/>
        </a:solidFill>
        <a:latin typeface="+mn-lt"/>
        <a:ea typeface="+mn-ea"/>
        <a:cs typeface="+mn-cs"/>
      </a:defRPr>
    </a:lvl8pPr>
    <a:lvl9pPr marL="3657469" algn="l" defTabSz="914367" rtl="0" eaLnBrk="1" latinLnBrk="0" hangingPunct="1">
      <a:defRPr sz="117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1373201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14</a:t>
            </a:fld>
            <a:endParaRPr lang="en-US"/>
          </a:p>
        </p:txBody>
      </p:sp>
    </p:spTree>
    <p:extLst>
      <p:ext uri="{BB962C8B-B14F-4D97-AF65-F5344CB8AC3E}">
        <p14:creationId xmlns:p14="http://schemas.microsoft.com/office/powerpoint/2010/main" val="1713269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10/3/2022 3:55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862578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a:t>
            </a:fld>
            <a:endParaRPr lang="en-US"/>
          </a:p>
        </p:txBody>
      </p:sp>
    </p:spTree>
    <p:extLst>
      <p:ext uri="{BB962C8B-B14F-4D97-AF65-F5344CB8AC3E}">
        <p14:creationId xmlns:p14="http://schemas.microsoft.com/office/powerpoint/2010/main" val="1471460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6</a:t>
            </a:fld>
            <a:endParaRPr lang="en-US"/>
          </a:p>
        </p:txBody>
      </p:sp>
    </p:spTree>
    <p:extLst>
      <p:ext uri="{BB962C8B-B14F-4D97-AF65-F5344CB8AC3E}">
        <p14:creationId xmlns:p14="http://schemas.microsoft.com/office/powerpoint/2010/main" val="12619672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10/3/2022 3:55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a:p>
        </p:txBody>
      </p:sp>
    </p:spTree>
    <p:extLst>
      <p:ext uri="{BB962C8B-B14F-4D97-AF65-F5344CB8AC3E}">
        <p14:creationId xmlns:p14="http://schemas.microsoft.com/office/powerpoint/2010/main" val="7427883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8</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This lab is very similar to the previous one. If you are short on time, you may want to skip this lab or suggest students try it for themselves later.</a:t>
            </a:r>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10/3/2022 3:55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a:p>
        </p:txBody>
      </p:sp>
    </p:spTree>
    <p:extLst>
      <p:ext uri="{BB962C8B-B14F-4D97-AF65-F5344CB8AC3E}">
        <p14:creationId xmlns:p14="http://schemas.microsoft.com/office/powerpoint/2010/main" val="7427883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the slide animation to reveal the correct answers.</a:t>
            </a:r>
          </a:p>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13</a:t>
            </a:fld>
            <a:endParaRPr lang="en-US"/>
          </a:p>
        </p:txBody>
      </p:sp>
    </p:spTree>
    <p:extLst>
      <p:ext uri="{BB962C8B-B14F-4D97-AF65-F5344CB8AC3E}">
        <p14:creationId xmlns:p14="http://schemas.microsoft.com/office/powerpoint/2010/main" val="3419811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tx2"/>
                </a:solidFill>
              </a:defRPr>
            </a:lvl1pPr>
          </a:lstStyle>
          <a:p>
            <a:r>
              <a:rPr lang="en-US" dirty="0">
                <a:solidFill>
                  <a:schemeClr val="tx1"/>
                </a:solidFill>
              </a:rPr>
              <a:t>Microsoft Security title</a:t>
            </a:r>
            <a:endParaRPr lang="en-US" dirty="0"/>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82FAE6D0-0992-4139-9359-5135BCE47E1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50DC78AD-4336-4E8D-8F70-4C35FEF409C7}"/>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9037607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229350" y="1456896"/>
            <a:ext cx="5543550"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1EECB910-8937-4CC4-AEC5-2DD554C2D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94212483"/>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3"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7516BD94-AE1C-455F-8D7D-7082BB27F029}"/>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65057001"/>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2"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456321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87A06669-B2CF-43F2-99B5-001A005A3AA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9701809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229350" y="1456896"/>
            <a:ext cx="5531577"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81908791"/>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3 rows</a:t>
            </a:r>
          </a:p>
        </p:txBody>
      </p:sp>
      <p:sp>
        <p:nvSpPr>
          <p:cNvPr id="5" name="Text Placeholder 4"/>
          <p:cNvSpPr>
            <a:spLocks noGrp="1"/>
          </p:cNvSpPr>
          <p:nvPr>
            <p:ph type="body" sz="quarter" idx="11" hasCustomPrompt="1"/>
          </p:nvPr>
        </p:nvSpPr>
        <p:spPr>
          <a:xfrm>
            <a:off x="4078288" y="1358901"/>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816784"/>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078288" y="4274667"/>
            <a:ext cx="7695070" cy="1224434"/>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42525242"/>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4 rows</a:t>
            </a:r>
          </a:p>
        </p:txBody>
      </p:sp>
      <p:sp>
        <p:nvSpPr>
          <p:cNvPr id="5" name="Text Placeholder 4"/>
          <p:cNvSpPr>
            <a:spLocks noGrp="1"/>
          </p:cNvSpPr>
          <p:nvPr>
            <p:ph type="body" sz="quarter" idx="11" hasCustomPrompt="1"/>
          </p:nvPr>
        </p:nvSpPr>
        <p:spPr>
          <a:xfrm>
            <a:off x="4078288" y="985704"/>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339411"/>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693118"/>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5046824"/>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2329271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6 rows</a:t>
            </a:r>
          </a:p>
        </p:txBody>
      </p:sp>
      <p:sp>
        <p:nvSpPr>
          <p:cNvPr id="5" name="Text Placeholder 4"/>
          <p:cNvSpPr>
            <a:spLocks noGrp="1"/>
          </p:cNvSpPr>
          <p:nvPr>
            <p:ph type="body" sz="quarter" idx="11" hasCustomPrompt="1"/>
          </p:nvPr>
        </p:nvSpPr>
        <p:spPr>
          <a:xfrm>
            <a:off x="4078288" y="691125"/>
            <a:ext cx="7695070" cy="822645"/>
          </a:xfr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619933"/>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548741"/>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477549"/>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40635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533516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1328010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4078288" y="466348"/>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4" name="Text Placeholder 4"/>
          <p:cNvSpPr>
            <a:spLocks noGrp="1"/>
          </p:cNvSpPr>
          <p:nvPr>
            <p:ph type="body" sz="quarter" idx="15" hasCustomPrompt="1"/>
          </p:nvPr>
        </p:nvSpPr>
        <p:spPr>
          <a:xfrm>
            <a:off x="4078288" y="1216264"/>
            <a:ext cx="7695069" cy="675889"/>
          </a:xfrm>
        </p:spPr>
        <p:txBody>
          <a:bodyPr vert="horz" wrap="square" lIns="0" tIns="0" rIns="0" bIns="0" rtlCol="0" anchor="ctr">
            <a:noAutofit/>
          </a:bodyPr>
          <a:lstStyle>
            <a:lvl2pPr>
              <a:defRPr lang="en-US" sz="1600" b="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6" name="Text Placeholder 4"/>
          <p:cNvSpPr>
            <a:spLocks noGrp="1"/>
          </p:cNvSpPr>
          <p:nvPr>
            <p:ph type="body" sz="quarter" idx="17" hasCustomPrompt="1"/>
          </p:nvPr>
        </p:nvSpPr>
        <p:spPr>
          <a:xfrm>
            <a:off x="4078288" y="1966180"/>
            <a:ext cx="7695069" cy="675889"/>
          </a:xfr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8" name="Text Placeholder 4"/>
          <p:cNvSpPr>
            <a:spLocks noGrp="1"/>
          </p:cNvSpPr>
          <p:nvPr>
            <p:ph type="body" sz="quarter" idx="19" hasCustomPrompt="1"/>
          </p:nvPr>
        </p:nvSpPr>
        <p:spPr>
          <a:xfrm>
            <a:off x="4078288" y="2716096"/>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20" name="Text Placeholder 4"/>
          <p:cNvSpPr>
            <a:spLocks noGrp="1"/>
          </p:cNvSpPr>
          <p:nvPr>
            <p:ph type="body" sz="quarter" idx="21" hasCustomPrompt="1"/>
          </p:nvPr>
        </p:nvSpPr>
        <p:spPr>
          <a:xfrm>
            <a:off x="4078288" y="3466012"/>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215928"/>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965844"/>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078288" y="5715763"/>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73795168"/>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4"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378075"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3619500" y="466348"/>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4" name="Text Placeholder 4"/>
          <p:cNvSpPr>
            <a:spLocks noGrp="1"/>
          </p:cNvSpPr>
          <p:nvPr>
            <p:ph type="body" sz="quarter" idx="15" hasCustomPrompt="1"/>
          </p:nvPr>
        </p:nvSpPr>
        <p:spPr>
          <a:xfrm>
            <a:off x="3619500" y="1308612"/>
            <a:ext cx="3330574"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6" name="Text Placeholder 4"/>
          <p:cNvSpPr>
            <a:spLocks noGrp="1"/>
          </p:cNvSpPr>
          <p:nvPr>
            <p:ph type="body" sz="quarter" idx="17" hasCustomPrompt="1"/>
          </p:nvPr>
        </p:nvSpPr>
        <p:spPr>
          <a:xfrm>
            <a:off x="3619500" y="2150876"/>
            <a:ext cx="3330574"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8" name="Text Placeholder 4"/>
          <p:cNvSpPr>
            <a:spLocks noGrp="1"/>
          </p:cNvSpPr>
          <p:nvPr>
            <p:ph type="body" sz="quarter" idx="19" hasCustomPrompt="1"/>
          </p:nvPr>
        </p:nvSpPr>
        <p:spPr>
          <a:xfrm>
            <a:off x="3619500" y="2993140"/>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0" name="Text Placeholder 4"/>
          <p:cNvSpPr>
            <a:spLocks noGrp="1"/>
          </p:cNvSpPr>
          <p:nvPr>
            <p:ph type="body" sz="quarter" idx="21" hasCustomPrompt="1"/>
          </p:nvPr>
        </p:nvSpPr>
        <p:spPr>
          <a:xfrm>
            <a:off x="3619500" y="3835404"/>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19500" y="5519930"/>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66348"/>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8612"/>
            <a:ext cx="3442157"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50876"/>
            <a:ext cx="3442157"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93140"/>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5404"/>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331200" y="5519930"/>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9787029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dirty="0"/>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68134"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5" name="Text Placeholder 4"/>
          <p:cNvSpPr>
            <a:spLocks noGrp="1"/>
          </p:cNvSpPr>
          <p:nvPr>
            <p:ph type="body" sz="quarter" idx="11" hasCustomPrompt="1"/>
          </p:nvPr>
        </p:nvSpPr>
        <p:spPr>
          <a:xfrm>
            <a:off x="418643" y="4708215"/>
            <a:ext cx="365293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5014828"/>
            <a:ext cx="365293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08909"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293969"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159021"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0" name="Text Placeholder 4"/>
          <p:cNvSpPr>
            <a:spLocks noGrp="1"/>
          </p:cNvSpPr>
          <p:nvPr>
            <p:ph type="body" sz="quarter" idx="13" hasCustomPrompt="1"/>
          </p:nvPr>
        </p:nvSpPr>
        <p:spPr>
          <a:xfrm>
            <a:off x="8144083"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6995485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ith blue background">
    <p:bg>
      <p:bgPr>
        <a:solidFill>
          <a:schemeClr val="tx2"/>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bg1"/>
                </a:solidFill>
              </a:defRPr>
            </a:lvl1pPr>
          </a:lstStyle>
          <a:p>
            <a:r>
              <a:rPr lang="en-US" dirty="0"/>
              <a:t>Microsoft 365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1"/>
                </a:solidFill>
              </a:defRPr>
            </a:lvl1pPr>
            <a:lvl2pPr>
              <a:defRPr sz="1765">
                <a:solidFill>
                  <a:srgbClr val="000000"/>
                </a:solidFill>
              </a:defRPr>
            </a:lvl2pPr>
            <a:lvl3pPr>
              <a:defRPr sz="1372"/>
            </a:lvl3pPr>
            <a:lvl4pPr>
              <a:defRPr sz="1372"/>
            </a:lvl4pPr>
            <a:lvl5pPr>
              <a:defRPr sz="1029"/>
            </a:lvl5pPr>
          </a:lstStyle>
          <a:p>
            <a:pPr lvl="0"/>
            <a:r>
              <a:rPr lang="en-US" dirty="0"/>
              <a:t>Author name</a:t>
            </a:r>
            <a:br>
              <a:rPr lang="en-US" dirty="0"/>
            </a:br>
            <a:r>
              <a:rPr lang="en-US" dirty="0"/>
              <a:t>Date</a:t>
            </a:r>
          </a:p>
        </p:txBody>
      </p:sp>
      <p:sp>
        <p:nvSpPr>
          <p:cNvPr id="2" name="Footer Placeholder 1">
            <a:extLst>
              <a:ext uri="{FF2B5EF4-FFF2-40B4-BE49-F238E27FC236}">
                <a16:creationId xmlns:a16="http://schemas.microsoft.com/office/drawing/2014/main" id="{DE984AF9-42B3-4123-927E-CEC8570AFE3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0AF2B48A-0CD5-4E5D-BBFC-0FF17E42D728}"/>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12293624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26646"/>
            <a:ext cx="9697686" cy="17840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dirty="0"/>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697686" y="2526646"/>
            <a:ext cx="2082603" cy="1784048"/>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p:spPr>
        <p:txBody>
          <a:bodyPr anchor="ctr">
            <a:noAutofit/>
          </a:bodyPr>
          <a:lstStyle>
            <a:lvl1pPr algn="ctr">
              <a:defRPr/>
            </a:lvl1pPr>
          </a:lstStyle>
          <a:p>
            <a:endParaRPr lang="en-US"/>
          </a:p>
        </p:txBody>
      </p:sp>
      <p:sp>
        <p:nvSpPr>
          <p:cNvPr id="3" name="Footer Placeholder 1">
            <a:extLst>
              <a:ext uri="{FF2B5EF4-FFF2-40B4-BE49-F238E27FC236}">
                <a16:creationId xmlns:a16="http://schemas.microsoft.com/office/drawing/2014/main" id="{C6B75234-9944-48A2-8A21-99500C7BBB4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18643" y="2161629"/>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18643" y="3628878"/>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2518741288"/>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18644" y="306804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282367"/>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18644" y="40814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29578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18644" y="5094886"/>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530920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80632262"/>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709493"/>
            <a:ext cx="5579310" cy="369332"/>
          </a:xfrm>
          <a:prstGeom prst="rect">
            <a:avLst/>
          </a:prstGeom>
        </p:spPr>
        <p:txBody>
          <a:bodyPr wrap="square" lIns="0" tIns="0" rIns="0" bIns="0" anchor="b">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267319"/>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22400" y="3066417"/>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80740"/>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22400" y="40798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29416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22400" y="5093259"/>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530758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976341919"/>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18644" y="2660048"/>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18644" y="393713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18644" y="521421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7028065"/>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25728705"/>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dirty="0"/>
              <a:t>Click to edit Master title style</a:t>
            </a:r>
          </a:p>
        </p:txBody>
      </p:sp>
      <p:sp>
        <p:nvSpPr>
          <p:cNvPr id="4" name="Text Placeholder 3"/>
          <p:cNvSpPr>
            <a:spLocks noGrp="1"/>
          </p:cNvSpPr>
          <p:nvPr>
            <p:ph type="body" sz="quarter" idx="10" hasCustomPrompt="1"/>
          </p:nvPr>
        </p:nvSpPr>
        <p:spPr>
          <a:xfrm>
            <a:off x="418644" y="1456898"/>
            <a:ext cx="5408119" cy="615553"/>
          </a:xfrm>
          <a:prstGeom prst="rect">
            <a:avLst/>
          </a:prstGeom>
        </p:spPr>
        <p:txBody>
          <a:bodyPr wrap="square" lIns="0" tIns="0" rIns="0" bIns="0">
            <a:spAutoFit/>
          </a:bodyPr>
          <a:lstStyle>
            <a:lvl1pPr marL="0" indent="0">
              <a:lnSpc>
                <a:spcPts val="2353"/>
              </a:lnSpc>
              <a:buNone/>
              <a:defRPr sz="24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dirty="0" err="1"/>
              <a:t>Large</a:t>
            </a:r>
            <a:r>
              <a:rPr lang="pt-BR" dirty="0"/>
              <a:t> </a:t>
            </a:r>
            <a:r>
              <a:rPr lang="pt-BR" dirty="0" err="1"/>
              <a:t>subhead</a:t>
            </a:r>
            <a:r>
              <a:rPr lang="pt-BR" dirty="0"/>
              <a:t> Segoe UI </a:t>
            </a:r>
            <a:r>
              <a:rPr lang="pt-BR" dirty="0" err="1"/>
              <a:t>Semibold</a:t>
            </a:r>
            <a:r>
              <a:rPr lang="pt-BR" dirty="0"/>
              <a:t> Regular 20/24</a:t>
            </a:r>
            <a:endParaRPr lang="en-US" dirty="0"/>
          </a:p>
        </p:txBody>
      </p:sp>
      <p:sp>
        <p:nvSpPr>
          <p:cNvPr id="5" name="Text Placeholder 4"/>
          <p:cNvSpPr>
            <a:spLocks noGrp="1"/>
          </p:cNvSpPr>
          <p:nvPr>
            <p:ph type="body" sz="quarter" idx="11" hasCustomPrompt="1"/>
          </p:nvPr>
        </p:nvSpPr>
        <p:spPr>
          <a:xfrm>
            <a:off x="418643" y="2158886"/>
            <a:ext cx="5408118" cy="2339102"/>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2610"/>
          <a:stretch/>
        </p:blipFill>
        <p:spPr>
          <a:xfrm>
            <a:off x="4444774" y="586254"/>
            <a:ext cx="7747227" cy="627174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357959" y="1699714"/>
            <a:ext cx="5834041" cy="4319326"/>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9326217"/>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dirty="0"/>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1563"/>
          <a:stretch/>
        </p:blipFill>
        <p:spPr>
          <a:xfrm>
            <a:off x="334447" y="586564"/>
            <a:ext cx="10869930" cy="6271436"/>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265962" y="1702827"/>
            <a:ext cx="7660076" cy="4311543"/>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0943647"/>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9" name="Text Placeholder 4"/>
          <p:cNvSpPr>
            <a:spLocks noGrp="1"/>
          </p:cNvSpPr>
          <p:nvPr>
            <p:ph type="body" sz="quarter" idx="12" hasCustomPrompt="1"/>
          </p:nvPr>
        </p:nvSpPr>
        <p:spPr>
          <a:xfrm>
            <a:off x="455992" y="5947380"/>
            <a:ext cx="3618381"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17" name="Text Placeholder 4"/>
          <p:cNvSpPr>
            <a:spLocks noGrp="1"/>
          </p:cNvSpPr>
          <p:nvPr>
            <p:ph type="body" sz="quarter" idx="18" hasCustomPrompt="1"/>
          </p:nvPr>
        </p:nvSpPr>
        <p:spPr>
          <a:xfrm>
            <a:off x="4303152"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3" name="Footer Placeholder 1">
            <a:extLst>
              <a:ext uri="{FF2B5EF4-FFF2-40B4-BE49-F238E27FC236}">
                <a16:creationId xmlns:a16="http://schemas.microsoft.com/office/drawing/2014/main" id="{FA5328AC-6A58-453B-9802-C4F04C29295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5" name="Title 4">
            <a:extLst>
              <a:ext uri="{FF2B5EF4-FFF2-40B4-BE49-F238E27FC236}">
                <a16:creationId xmlns:a16="http://schemas.microsoft.com/office/drawing/2014/main" id="{4C72913C-59D3-4340-A6C5-32B69C2989A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3345316642"/>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4"/>
            <a:ext cx="11343820" cy="4960181"/>
          </a:xfrm>
          <a:prstGeom prst="rect">
            <a:avLst/>
          </a:prstGeom>
        </p:spPr>
        <p:txBody>
          <a:bodyPr anchor="ctr" anchorCtr="0"/>
          <a:lstStyle>
            <a:lvl1pPr algn="ctr">
              <a:defRPr sz="2400"/>
            </a:lvl1pPr>
          </a:lstStyle>
          <a:p>
            <a:r>
              <a:rPr lang="en-US"/>
              <a:t>Click icon to add table</a:t>
            </a:r>
          </a:p>
        </p:txBody>
      </p:sp>
      <p:sp>
        <p:nvSpPr>
          <p:cNvPr id="2" name="Footer Placeholder 1">
            <a:extLst>
              <a:ext uri="{FF2B5EF4-FFF2-40B4-BE49-F238E27FC236}">
                <a16:creationId xmlns:a16="http://schemas.microsoft.com/office/drawing/2014/main" id="{71E5784C-2CDD-4699-AC34-0D913D75C71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276415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graphic 1">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dirty="0"/>
              <a:t>Azure presentation</a:t>
            </a:r>
            <a:br>
              <a:rPr lang="en-US" dirty="0"/>
            </a:br>
            <a:r>
              <a:rPr lang="en-US" dirty="0"/>
              <a:t>title or event name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DA65376C-9C1C-452A-9C27-75EE7927ABA8}"/>
              </a:ext>
            </a:extLst>
          </p:cNvPr>
          <p:cNvPicPr>
            <a:picLocks noChangeAspect="1"/>
          </p:cNvPicPr>
          <p:nvPr userDrawn="1"/>
        </p:nvPicPr>
        <p:blipFill>
          <a:blip r:embed="rId2"/>
          <a:stretch>
            <a:fillRect/>
          </a:stretch>
        </p:blipFill>
        <p:spPr>
          <a:xfrm>
            <a:off x="136885" y="159691"/>
            <a:ext cx="2635247" cy="871753"/>
          </a:xfrm>
          <a:prstGeom prst="rect">
            <a:avLst/>
          </a:prstGeom>
        </p:spPr>
      </p:pic>
      <p:pic>
        <p:nvPicPr>
          <p:cNvPr id="4" name="Picture 3">
            <a:extLst>
              <a:ext uri="{FF2B5EF4-FFF2-40B4-BE49-F238E27FC236}">
                <a16:creationId xmlns:a16="http://schemas.microsoft.com/office/drawing/2014/main" id="{C4B6689F-D3DF-4DE9-BFA0-0A8E724877B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two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dirty="0"/>
              <a:t>Body copy Segoe UI </a:t>
            </a:r>
            <a:r>
              <a:rPr lang="en-US" dirty="0" err="1"/>
              <a:t>Semibold</a:t>
            </a:r>
            <a:r>
              <a:rPr lang="en-US" dirty="0"/>
              <a:t> 20/24. </a:t>
            </a:r>
          </a:p>
          <a:p>
            <a:pPr lvl="1"/>
            <a:r>
              <a:rPr lang="en-US" dirty="0"/>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6895182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46948918"/>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70788655"/>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66708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980724"/>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09295684"/>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96779267"/>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568744" y="4629985"/>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726875"/>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11641937"/>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568744" y="2412957"/>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568744" y="3428093"/>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568744" y="4443230"/>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568744" y="545836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1103671"/>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six rows</a:t>
            </a:r>
          </a:p>
        </p:txBody>
      </p:sp>
      <p:sp>
        <p:nvSpPr>
          <p:cNvPr id="5" name="Text Placeholder 4"/>
          <p:cNvSpPr>
            <a:spLocks noGrp="1"/>
          </p:cNvSpPr>
          <p:nvPr>
            <p:ph type="body" sz="quarter" idx="11" hasCustomPrompt="1"/>
          </p:nvPr>
        </p:nvSpPr>
        <p:spPr>
          <a:xfrm>
            <a:off x="1389459" y="1456896"/>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24450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329"/>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309081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49762"/>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937128"/>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6194"/>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783440"/>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2627"/>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562975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689059"/>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78610175"/>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 &amp; two columns</a:t>
            </a:r>
          </a:p>
        </p:txBody>
      </p:sp>
      <p:sp>
        <p:nvSpPr>
          <p:cNvPr id="5" name="Text Placeholder 4"/>
          <p:cNvSpPr>
            <a:spLocks noGrp="1"/>
          </p:cNvSpPr>
          <p:nvPr>
            <p:ph type="body" sz="quarter" idx="11" hasCustomPrompt="1"/>
          </p:nvPr>
        </p:nvSpPr>
        <p:spPr>
          <a:xfrm>
            <a:off x="1568744"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568744"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568744"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379943"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379943"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33791627"/>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 &amp; two columns</a:t>
            </a:r>
          </a:p>
        </p:txBody>
      </p:sp>
      <p:sp>
        <p:nvSpPr>
          <p:cNvPr id="5" name="Text Placeholder 4"/>
          <p:cNvSpPr>
            <a:spLocks noGrp="1"/>
          </p:cNvSpPr>
          <p:nvPr>
            <p:ph type="body" sz="quarter" idx="11" hasCustomPrompt="1"/>
          </p:nvPr>
        </p:nvSpPr>
        <p:spPr>
          <a:xfrm>
            <a:off x="1568744"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568744"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568744"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568744"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568744"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379943"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379943"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379943"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379943"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077185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with graphic 2">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13" name="Oval 12">
            <a:extLst>
              <a:ext uri="{FF2B5EF4-FFF2-40B4-BE49-F238E27FC236}">
                <a16:creationId xmlns:a16="http://schemas.microsoft.com/office/drawing/2014/main" id="{0C62E602-B038-4AA6-A699-B469CFE1AD96}"/>
              </a:ext>
              <a:ext uri="{C183D7F6-B498-43B3-948B-1728B52AA6E4}">
                <adec:decorative xmlns:adec="http://schemas.microsoft.com/office/drawing/2017/decorative" val="1"/>
              </a:ext>
            </a:extLst>
          </p:cNvPr>
          <p:cNvSpPr/>
          <p:nvPr userDrawn="1"/>
        </p:nvSpPr>
        <p:spPr bwMode="auto">
          <a:xfrm>
            <a:off x="6383137" y="589416"/>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userDrawn="1"/>
        </p:nvPicPr>
        <p:blipFill>
          <a:blip r:embed="rId2"/>
          <a:stretch>
            <a:fillRect/>
          </a:stretch>
        </p:blipFill>
        <p:spPr>
          <a:xfrm>
            <a:off x="136885" y="159691"/>
            <a:ext cx="2635247" cy="871753"/>
          </a:xfrm>
          <a:prstGeom prst="rect">
            <a:avLst/>
          </a:prstGeom>
        </p:spPr>
      </p:pic>
      <p:grpSp>
        <p:nvGrpSpPr>
          <p:cNvPr id="37" name="Group 36">
            <a:extLst>
              <a:ext uri="{FF2B5EF4-FFF2-40B4-BE49-F238E27FC236}">
                <a16:creationId xmlns:a16="http://schemas.microsoft.com/office/drawing/2014/main" id="{695F69F3-6C65-4C67-BE9F-99EE13ECA942}"/>
              </a:ext>
            </a:extLst>
          </p:cNvPr>
          <p:cNvGrpSpPr/>
          <p:nvPr userDrawn="1"/>
        </p:nvGrpSpPr>
        <p:grpSpPr>
          <a:xfrm>
            <a:off x="6600946" y="859776"/>
            <a:ext cx="5148588" cy="5138447"/>
            <a:chOff x="6600946" y="859776"/>
            <a:chExt cx="5148588" cy="5138447"/>
          </a:xfrm>
        </p:grpSpPr>
        <p:grpSp>
          <p:nvGrpSpPr>
            <p:cNvPr id="38" name="Graphic 1">
              <a:extLst>
                <a:ext uri="{FF2B5EF4-FFF2-40B4-BE49-F238E27FC236}">
                  <a16:creationId xmlns:a16="http://schemas.microsoft.com/office/drawing/2014/main" id="{BC070748-6768-4FC2-A431-E43A99B45D24}"/>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48" name="Freeform: Shape 47">
                <a:extLst>
                  <a:ext uri="{FF2B5EF4-FFF2-40B4-BE49-F238E27FC236}">
                    <a16:creationId xmlns:a16="http://schemas.microsoft.com/office/drawing/2014/main" id="{04C016FB-6079-433E-86F5-11870BD5A617}"/>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49" name="Freeform: Shape 48">
                <a:extLst>
                  <a:ext uri="{FF2B5EF4-FFF2-40B4-BE49-F238E27FC236}">
                    <a16:creationId xmlns:a16="http://schemas.microsoft.com/office/drawing/2014/main" id="{54102133-5E8C-4CB3-AC62-D09FC824D203}"/>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50" name="Freeform: Shape 49">
                <a:extLst>
                  <a:ext uri="{FF2B5EF4-FFF2-40B4-BE49-F238E27FC236}">
                    <a16:creationId xmlns:a16="http://schemas.microsoft.com/office/drawing/2014/main" id="{0BCE9930-CFBB-4646-901A-120648FA1B9E}"/>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51" name="Freeform: Shape 50">
                <a:extLst>
                  <a:ext uri="{FF2B5EF4-FFF2-40B4-BE49-F238E27FC236}">
                    <a16:creationId xmlns:a16="http://schemas.microsoft.com/office/drawing/2014/main" id="{8C60FDBA-7C23-4806-88B5-29E31C6583DC}"/>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52" name="Freeform: Shape 51">
                <a:extLst>
                  <a:ext uri="{FF2B5EF4-FFF2-40B4-BE49-F238E27FC236}">
                    <a16:creationId xmlns:a16="http://schemas.microsoft.com/office/drawing/2014/main" id="{7DC83954-308D-4CAC-ADE0-92CE37FA6207}"/>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53" name="Freeform: Shape 52">
                <a:extLst>
                  <a:ext uri="{FF2B5EF4-FFF2-40B4-BE49-F238E27FC236}">
                    <a16:creationId xmlns:a16="http://schemas.microsoft.com/office/drawing/2014/main" id="{85339DC7-664E-4BEF-85FE-D1109A719B7E}"/>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54" name="Freeform: Shape 53">
                <a:extLst>
                  <a:ext uri="{FF2B5EF4-FFF2-40B4-BE49-F238E27FC236}">
                    <a16:creationId xmlns:a16="http://schemas.microsoft.com/office/drawing/2014/main" id="{DED6E3EF-BEB2-400D-A55F-8F548AA8A3C2}"/>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55" name="Freeform: Shape 54">
                <a:extLst>
                  <a:ext uri="{FF2B5EF4-FFF2-40B4-BE49-F238E27FC236}">
                    <a16:creationId xmlns:a16="http://schemas.microsoft.com/office/drawing/2014/main" id="{4056E671-564E-4828-B12C-3873C15097FD}"/>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56" name="Freeform: Shape 55">
                <a:extLst>
                  <a:ext uri="{FF2B5EF4-FFF2-40B4-BE49-F238E27FC236}">
                    <a16:creationId xmlns:a16="http://schemas.microsoft.com/office/drawing/2014/main" id="{CE2375AC-EE5D-462B-8769-A875F92C6D3F}"/>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57" name="Freeform: Shape 56">
                <a:extLst>
                  <a:ext uri="{FF2B5EF4-FFF2-40B4-BE49-F238E27FC236}">
                    <a16:creationId xmlns:a16="http://schemas.microsoft.com/office/drawing/2014/main" id="{5543C42A-4AA4-4EE3-9D6A-20D705974B93}"/>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58" name="Freeform: Shape 57">
                <a:extLst>
                  <a:ext uri="{FF2B5EF4-FFF2-40B4-BE49-F238E27FC236}">
                    <a16:creationId xmlns:a16="http://schemas.microsoft.com/office/drawing/2014/main" id="{5A06D381-5E3A-45E2-943A-D8A9CD6DDB02}"/>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59" name="Freeform: Shape 58">
                <a:extLst>
                  <a:ext uri="{FF2B5EF4-FFF2-40B4-BE49-F238E27FC236}">
                    <a16:creationId xmlns:a16="http://schemas.microsoft.com/office/drawing/2014/main" id="{6A50715D-06C2-4A50-B805-7C779755D7AD}"/>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60" name="Freeform: Shape 59">
                <a:extLst>
                  <a:ext uri="{FF2B5EF4-FFF2-40B4-BE49-F238E27FC236}">
                    <a16:creationId xmlns:a16="http://schemas.microsoft.com/office/drawing/2014/main" id="{76CB3FBA-91B0-4DCE-AC92-F9A18FF4D65A}"/>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61" name="Freeform: Shape 60">
                <a:extLst>
                  <a:ext uri="{FF2B5EF4-FFF2-40B4-BE49-F238E27FC236}">
                    <a16:creationId xmlns:a16="http://schemas.microsoft.com/office/drawing/2014/main" id="{22045ED4-534F-4B15-8795-D2C7547978FE}"/>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62" name="Freeform: Shape 61">
                <a:extLst>
                  <a:ext uri="{FF2B5EF4-FFF2-40B4-BE49-F238E27FC236}">
                    <a16:creationId xmlns:a16="http://schemas.microsoft.com/office/drawing/2014/main" id="{FEE68F87-0B6B-4885-866B-61423AE3724E}"/>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63" name="Freeform: Shape 62">
                <a:extLst>
                  <a:ext uri="{FF2B5EF4-FFF2-40B4-BE49-F238E27FC236}">
                    <a16:creationId xmlns:a16="http://schemas.microsoft.com/office/drawing/2014/main" id="{E99B4F58-0E6C-41DE-99A2-C3FCE7F11DB0}"/>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64" name="Freeform: Shape 63">
                <a:extLst>
                  <a:ext uri="{FF2B5EF4-FFF2-40B4-BE49-F238E27FC236}">
                    <a16:creationId xmlns:a16="http://schemas.microsoft.com/office/drawing/2014/main" id="{98213603-4044-4EDC-B3E0-CE20E3EE9BC2}"/>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65" name="Freeform: Shape 64">
                <a:extLst>
                  <a:ext uri="{FF2B5EF4-FFF2-40B4-BE49-F238E27FC236}">
                    <a16:creationId xmlns:a16="http://schemas.microsoft.com/office/drawing/2014/main" id="{DB035EF0-F3DA-4581-9198-447F52894F88}"/>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66" name="Freeform: Shape 65">
                <a:extLst>
                  <a:ext uri="{FF2B5EF4-FFF2-40B4-BE49-F238E27FC236}">
                    <a16:creationId xmlns:a16="http://schemas.microsoft.com/office/drawing/2014/main" id="{41AE2AF0-7DD9-443B-8718-D31F62D3CF64}"/>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67" name="Freeform: Shape 66">
                <a:extLst>
                  <a:ext uri="{FF2B5EF4-FFF2-40B4-BE49-F238E27FC236}">
                    <a16:creationId xmlns:a16="http://schemas.microsoft.com/office/drawing/2014/main" id="{1CB79995-5784-46B8-8607-92B5827FD726}"/>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68" name="Freeform: Shape 67">
                <a:extLst>
                  <a:ext uri="{FF2B5EF4-FFF2-40B4-BE49-F238E27FC236}">
                    <a16:creationId xmlns:a16="http://schemas.microsoft.com/office/drawing/2014/main" id="{C2CD6B3F-A5CA-4C9E-A462-6CF2EE2A5719}"/>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69" name="Freeform: Shape 68">
                <a:extLst>
                  <a:ext uri="{FF2B5EF4-FFF2-40B4-BE49-F238E27FC236}">
                    <a16:creationId xmlns:a16="http://schemas.microsoft.com/office/drawing/2014/main" id="{078CAE18-6328-4577-A1E2-68D4E723AA5D}"/>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70" name="Freeform: Shape 69">
                <a:extLst>
                  <a:ext uri="{FF2B5EF4-FFF2-40B4-BE49-F238E27FC236}">
                    <a16:creationId xmlns:a16="http://schemas.microsoft.com/office/drawing/2014/main" id="{EBA2E409-2F87-44E1-BDE0-C3F0C5F0EE68}"/>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71" name="Freeform: Shape 70">
                <a:extLst>
                  <a:ext uri="{FF2B5EF4-FFF2-40B4-BE49-F238E27FC236}">
                    <a16:creationId xmlns:a16="http://schemas.microsoft.com/office/drawing/2014/main" id="{4B3569C1-CDDE-4300-A777-F5A88095235D}"/>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
          <p:nvSpPr>
            <p:cNvPr id="39" name="Oval 38">
              <a:extLst>
                <a:ext uri="{FF2B5EF4-FFF2-40B4-BE49-F238E27FC236}">
                  <a16:creationId xmlns:a16="http://schemas.microsoft.com/office/drawing/2014/main" id="{9AE111FB-FF99-4626-BF15-A4F33CA3E1B5}"/>
                </a:ext>
              </a:extLst>
            </p:cNvPr>
            <p:cNvSpPr/>
            <p:nvPr userDrawn="1"/>
          </p:nvSpPr>
          <p:spPr bwMode="auto">
            <a:xfrm>
              <a:off x="7282905" y="3548967"/>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0" name="Oval 39">
              <a:extLst>
                <a:ext uri="{FF2B5EF4-FFF2-40B4-BE49-F238E27FC236}">
                  <a16:creationId xmlns:a16="http://schemas.microsoft.com/office/drawing/2014/main" id="{EEBF4D1F-7718-4CBE-B978-16FFCC2E3239}"/>
                </a:ext>
              </a:extLst>
            </p:cNvPr>
            <p:cNvSpPr/>
            <p:nvPr userDrawn="1"/>
          </p:nvSpPr>
          <p:spPr bwMode="auto">
            <a:xfrm>
              <a:off x="10896617" y="2909240"/>
              <a:ext cx="124272" cy="12429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1" name="Oval 40">
              <a:extLst>
                <a:ext uri="{FF2B5EF4-FFF2-40B4-BE49-F238E27FC236}">
                  <a16:creationId xmlns:a16="http://schemas.microsoft.com/office/drawing/2014/main" id="{59426D11-A3B4-4FDE-8641-D925588DAB39}"/>
                </a:ext>
              </a:extLst>
            </p:cNvPr>
            <p:cNvSpPr/>
            <p:nvPr userDrawn="1"/>
          </p:nvSpPr>
          <p:spPr bwMode="auto">
            <a:xfrm>
              <a:off x="9437993" y="5187887"/>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2" name="Oval 41">
              <a:extLst>
                <a:ext uri="{FF2B5EF4-FFF2-40B4-BE49-F238E27FC236}">
                  <a16:creationId xmlns:a16="http://schemas.microsoft.com/office/drawing/2014/main" id="{57EDB010-9BE7-4344-984B-7453B4FF8307}"/>
                </a:ext>
              </a:extLst>
            </p:cNvPr>
            <p:cNvSpPr/>
            <p:nvPr userDrawn="1"/>
          </p:nvSpPr>
          <p:spPr bwMode="auto">
            <a:xfrm>
              <a:off x="9087616" y="1541433"/>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3" name="Oval 42">
              <a:extLst>
                <a:ext uri="{FF2B5EF4-FFF2-40B4-BE49-F238E27FC236}">
                  <a16:creationId xmlns:a16="http://schemas.microsoft.com/office/drawing/2014/main" id="{786CA2CE-9797-4C92-9057-B3C8D9338727}"/>
                </a:ext>
              </a:extLst>
            </p:cNvPr>
            <p:cNvSpPr/>
            <p:nvPr userDrawn="1"/>
          </p:nvSpPr>
          <p:spPr bwMode="auto">
            <a:xfrm>
              <a:off x="9052314" y="3314275"/>
              <a:ext cx="229418" cy="22945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4" name="Oval 43">
              <a:extLst>
                <a:ext uri="{FF2B5EF4-FFF2-40B4-BE49-F238E27FC236}">
                  <a16:creationId xmlns:a16="http://schemas.microsoft.com/office/drawing/2014/main" id="{F9A1662E-1481-432B-8DC4-FF834AA60F57}"/>
                </a:ext>
              </a:extLst>
            </p:cNvPr>
            <p:cNvSpPr/>
            <p:nvPr userDrawn="1"/>
          </p:nvSpPr>
          <p:spPr bwMode="auto">
            <a:xfrm>
              <a:off x="9104887" y="2889394"/>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5" name="Oval 44">
              <a:extLst>
                <a:ext uri="{FF2B5EF4-FFF2-40B4-BE49-F238E27FC236}">
                  <a16:creationId xmlns:a16="http://schemas.microsoft.com/office/drawing/2014/main" id="{715F718A-84C5-42DA-9B9C-64E200753714}"/>
                </a:ext>
              </a:extLst>
            </p:cNvPr>
            <p:cNvSpPr/>
            <p:nvPr userDrawn="1"/>
          </p:nvSpPr>
          <p:spPr bwMode="auto">
            <a:xfrm>
              <a:off x="9104887" y="3844315"/>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6" name="Oval 45">
              <a:extLst>
                <a:ext uri="{FF2B5EF4-FFF2-40B4-BE49-F238E27FC236}">
                  <a16:creationId xmlns:a16="http://schemas.microsoft.com/office/drawing/2014/main" id="{48AC1770-CB0D-4E0F-BBE4-41A23A7256AC}"/>
                </a:ext>
              </a:extLst>
            </p:cNvPr>
            <p:cNvSpPr/>
            <p:nvPr userDrawn="1"/>
          </p:nvSpPr>
          <p:spPr bwMode="auto">
            <a:xfrm rot="16200000">
              <a:off x="8628699"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7" name="Oval 46">
              <a:extLst>
                <a:ext uri="{FF2B5EF4-FFF2-40B4-BE49-F238E27FC236}">
                  <a16:creationId xmlns:a16="http://schemas.microsoft.com/office/drawing/2014/main" id="{4DE4736B-6655-4B31-833F-1C130B67E3D0}"/>
                </a:ext>
              </a:extLst>
            </p:cNvPr>
            <p:cNvSpPr/>
            <p:nvPr userDrawn="1"/>
          </p:nvSpPr>
          <p:spPr bwMode="auto">
            <a:xfrm rot="16200000">
              <a:off x="9583486"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466574218"/>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3"/>
            <a:ext cx="5578933"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457323"/>
            <a:ext cx="5572801"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90811474"/>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9139165"/>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56078719"/>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27982749"/>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rgbClr val="243A5E"/>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Microsoft Azure Logo">
            <a:extLst>
              <a:ext uri="{FF2B5EF4-FFF2-40B4-BE49-F238E27FC236}">
                <a16:creationId xmlns:a16="http://schemas.microsoft.com/office/drawing/2014/main" id="{6DBB60A6-4F30-44C8-AA64-6CF2E695EED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2012" y="499153"/>
            <a:ext cx="2351988" cy="335013"/>
          </a:xfrm>
          <a:prstGeom prst="rect">
            <a:avLst/>
          </a:prstGeom>
        </p:spPr>
      </p:pic>
    </p:spTree>
    <p:extLst>
      <p:ext uri="{BB962C8B-B14F-4D97-AF65-F5344CB8AC3E}">
        <p14:creationId xmlns:p14="http://schemas.microsoft.com/office/powerpoint/2010/main" val="2306299133"/>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with graphic 3">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userDrawn="1"/>
        </p:nvPicPr>
        <p:blipFill>
          <a:blip r:embed="rId2"/>
          <a:stretch>
            <a:fillRect/>
          </a:stretch>
        </p:blipFill>
        <p:spPr>
          <a:xfrm>
            <a:off x="136885" y="159691"/>
            <a:ext cx="2635247" cy="871753"/>
          </a:xfrm>
          <a:prstGeom prst="rect">
            <a:avLst/>
          </a:prstGeom>
        </p:spPr>
      </p:pic>
      <p:sp>
        <p:nvSpPr>
          <p:cNvPr id="72" name="Rectangle 71">
            <a:extLst>
              <a:ext uri="{FF2B5EF4-FFF2-40B4-BE49-F238E27FC236}">
                <a16:creationId xmlns:a16="http://schemas.microsoft.com/office/drawing/2014/main" id="{5E3B1CB1-53A4-41B0-A2BE-8C0CF51F9838}"/>
              </a:ext>
            </a:extLst>
          </p:cNvPr>
          <p:cNvSpPr/>
          <p:nvPr userDrawn="1"/>
        </p:nvSpPr>
        <p:spPr bwMode="auto">
          <a:xfrm>
            <a:off x="6229842" y="0"/>
            <a:ext cx="5962158"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pic>
        <p:nvPicPr>
          <p:cNvPr id="73" name="Picture 72">
            <a:extLst>
              <a:ext uri="{FF2B5EF4-FFF2-40B4-BE49-F238E27FC236}">
                <a16:creationId xmlns:a16="http://schemas.microsoft.com/office/drawing/2014/main" id="{D680D2A1-07E3-478C-BBA8-560737A24311}"/>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grpSp>
        <p:nvGrpSpPr>
          <p:cNvPr id="74" name="Graphic 1">
            <a:extLst>
              <a:ext uri="{FF2B5EF4-FFF2-40B4-BE49-F238E27FC236}">
                <a16:creationId xmlns:a16="http://schemas.microsoft.com/office/drawing/2014/main" id="{4D1B2C3D-109D-46DF-9BA8-640EAF66A03A}"/>
              </a:ext>
            </a:extLst>
          </p:cNvPr>
          <p:cNvGrpSpPr/>
          <p:nvPr userDrawn="1"/>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75" name="Freeform: Shape 74">
              <a:extLst>
                <a:ext uri="{FF2B5EF4-FFF2-40B4-BE49-F238E27FC236}">
                  <a16:creationId xmlns:a16="http://schemas.microsoft.com/office/drawing/2014/main" id="{4DD6AF04-319F-47B0-AAC8-6520DF9B67CE}"/>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76" name="Freeform: Shape 75">
              <a:extLst>
                <a:ext uri="{FF2B5EF4-FFF2-40B4-BE49-F238E27FC236}">
                  <a16:creationId xmlns:a16="http://schemas.microsoft.com/office/drawing/2014/main" id="{283985E4-C6DA-4D56-A4B2-188AF3D29025}"/>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77" name="Freeform: Shape 76">
              <a:extLst>
                <a:ext uri="{FF2B5EF4-FFF2-40B4-BE49-F238E27FC236}">
                  <a16:creationId xmlns:a16="http://schemas.microsoft.com/office/drawing/2014/main" id="{720519B8-1B86-435B-BE56-B5FAEAD39754}"/>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78" name="Freeform: Shape 77">
              <a:extLst>
                <a:ext uri="{FF2B5EF4-FFF2-40B4-BE49-F238E27FC236}">
                  <a16:creationId xmlns:a16="http://schemas.microsoft.com/office/drawing/2014/main" id="{DF83B222-A47F-44B5-9AB0-6ED40197E618}"/>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79" name="Freeform: Shape 78">
              <a:extLst>
                <a:ext uri="{FF2B5EF4-FFF2-40B4-BE49-F238E27FC236}">
                  <a16:creationId xmlns:a16="http://schemas.microsoft.com/office/drawing/2014/main" id="{589A001D-6C7B-4022-B9DE-F83CEC98FE10}"/>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80" name="Freeform: Shape 79">
              <a:extLst>
                <a:ext uri="{FF2B5EF4-FFF2-40B4-BE49-F238E27FC236}">
                  <a16:creationId xmlns:a16="http://schemas.microsoft.com/office/drawing/2014/main" id="{5DCC5C22-8F39-4F71-91FB-71155D0A374F}"/>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81" name="Freeform: Shape 80">
              <a:extLst>
                <a:ext uri="{FF2B5EF4-FFF2-40B4-BE49-F238E27FC236}">
                  <a16:creationId xmlns:a16="http://schemas.microsoft.com/office/drawing/2014/main" id="{0ABDA59A-625F-451E-BBC5-4F89B8E5CA51}"/>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82" name="Freeform: Shape 81">
              <a:extLst>
                <a:ext uri="{FF2B5EF4-FFF2-40B4-BE49-F238E27FC236}">
                  <a16:creationId xmlns:a16="http://schemas.microsoft.com/office/drawing/2014/main" id="{8FF37886-1883-475A-9E61-5E78DBBEDDAE}"/>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83" name="Freeform: Shape 82">
              <a:extLst>
                <a:ext uri="{FF2B5EF4-FFF2-40B4-BE49-F238E27FC236}">
                  <a16:creationId xmlns:a16="http://schemas.microsoft.com/office/drawing/2014/main" id="{798377FB-665F-4899-86A8-48FF769AC164}"/>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84" name="Freeform: Shape 83">
              <a:extLst>
                <a:ext uri="{FF2B5EF4-FFF2-40B4-BE49-F238E27FC236}">
                  <a16:creationId xmlns:a16="http://schemas.microsoft.com/office/drawing/2014/main" id="{A1B6E554-C7FE-437C-B43A-26461DDBED1D}"/>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85" name="Freeform: Shape 84">
              <a:extLst>
                <a:ext uri="{FF2B5EF4-FFF2-40B4-BE49-F238E27FC236}">
                  <a16:creationId xmlns:a16="http://schemas.microsoft.com/office/drawing/2014/main" id="{6916078A-4E6C-4B1D-8F43-B3F2605CCBBA}"/>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86" name="Freeform: Shape 85">
              <a:extLst>
                <a:ext uri="{FF2B5EF4-FFF2-40B4-BE49-F238E27FC236}">
                  <a16:creationId xmlns:a16="http://schemas.microsoft.com/office/drawing/2014/main" id="{870BEE33-905A-44A9-86EB-CC160AFE1010}"/>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87" name="Freeform: Shape 86">
              <a:extLst>
                <a:ext uri="{FF2B5EF4-FFF2-40B4-BE49-F238E27FC236}">
                  <a16:creationId xmlns:a16="http://schemas.microsoft.com/office/drawing/2014/main" id="{D0FEA133-67C4-462C-B78A-0D3B435D0A56}"/>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88" name="Freeform: Shape 87">
              <a:extLst>
                <a:ext uri="{FF2B5EF4-FFF2-40B4-BE49-F238E27FC236}">
                  <a16:creationId xmlns:a16="http://schemas.microsoft.com/office/drawing/2014/main" id="{0191B600-F65E-475C-99A2-EDC38A117B47}"/>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89" name="Freeform: Shape 88">
              <a:extLst>
                <a:ext uri="{FF2B5EF4-FFF2-40B4-BE49-F238E27FC236}">
                  <a16:creationId xmlns:a16="http://schemas.microsoft.com/office/drawing/2014/main" id="{81D1CB41-4153-4C2B-95A8-8E51D544C2A6}"/>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90" name="Freeform: Shape 89">
              <a:extLst>
                <a:ext uri="{FF2B5EF4-FFF2-40B4-BE49-F238E27FC236}">
                  <a16:creationId xmlns:a16="http://schemas.microsoft.com/office/drawing/2014/main" id="{AD85E53E-76EE-4693-B925-448F1AED55C3}"/>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91" name="Freeform: Shape 90">
              <a:extLst>
                <a:ext uri="{FF2B5EF4-FFF2-40B4-BE49-F238E27FC236}">
                  <a16:creationId xmlns:a16="http://schemas.microsoft.com/office/drawing/2014/main" id="{FBF422B5-FEC5-4A6F-980D-F4DCB2842F2D}"/>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92" name="Freeform: Shape 91">
              <a:extLst>
                <a:ext uri="{FF2B5EF4-FFF2-40B4-BE49-F238E27FC236}">
                  <a16:creationId xmlns:a16="http://schemas.microsoft.com/office/drawing/2014/main" id="{73E90C96-7BF3-4653-8F6B-20B2AEFF9C9A}"/>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93" name="Freeform: Shape 92">
              <a:extLst>
                <a:ext uri="{FF2B5EF4-FFF2-40B4-BE49-F238E27FC236}">
                  <a16:creationId xmlns:a16="http://schemas.microsoft.com/office/drawing/2014/main" id="{10255508-CD31-475F-9938-E6992594AD7F}"/>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94" name="Freeform: Shape 93">
              <a:extLst>
                <a:ext uri="{FF2B5EF4-FFF2-40B4-BE49-F238E27FC236}">
                  <a16:creationId xmlns:a16="http://schemas.microsoft.com/office/drawing/2014/main" id="{6180CF46-AD3A-4882-BF8C-42A4079F05AC}"/>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95" name="Freeform: Shape 94">
              <a:extLst>
                <a:ext uri="{FF2B5EF4-FFF2-40B4-BE49-F238E27FC236}">
                  <a16:creationId xmlns:a16="http://schemas.microsoft.com/office/drawing/2014/main" id="{E32DF239-2F1F-4DEF-84E6-8AA4C60B1814}"/>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96" name="Freeform: Shape 95">
              <a:extLst>
                <a:ext uri="{FF2B5EF4-FFF2-40B4-BE49-F238E27FC236}">
                  <a16:creationId xmlns:a16="http://schemas.microsoft.com/office/drawing/2014/main" id="{1FF529E2-E4DE-4BC2-AD36-9E2F91168396}"/>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97" name="Freeform: Shape 96">
              <a:extLst>
                <a:ext uri="{FF2B5EF4-FFF2-40B4-BE49-F238E27FC236}">
                  <a16:creationId xmlns:a16="http://schemas.microsoft.com/office/drawing/2014/main" id="{EBD42EE8-F67C-4184-AC55-B277B9D45512}"/>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98" name="Freeform: Shape 97">
              <a:extLst>
                <a:ext uri="{FF2B5EF4-FFF2-40B4-BE49-F238E27FC236}">
                  <a16:creationId xmlns:a16="http://schemas.microsoft.com/office/drawing/2014/main" id="{2FCFEDC0-0434-46B3-BDE6-2A548497D148}"/>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Tree>
    <p:extLst>
      <p:ext uri="{BB962C8B-B14F-4D97-AF65-F5344CB8AC3E}">
        <p14:creationId xmlns:p14="http://schemas.microsoft.com/office/powerpoint/2010/main" val="189378405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2" name="Footer Placeholder 1">
            <a:extLst>
              <a:ext uri="{FF2B5EF4-FFF2-40B4-BE49-F238E27FC236}">
                <a16:creationId xmlns:a16="http://schemas.microsoft.com/office/drawing/2014/main" id="{B852478B-55EF-4189-A468-2CD5FFD827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32089" y="1083334"/>
            <a:ext cx="11341268" cy="400110"/>
          </a:xfrm>
        </p:spPr>
        <p:txBody>
          <a:bodyPr tIns="45720" rIns="0" bIns="45720"/>
          <a:lstStyle>
            <a:lvl1pPr>
              <a:defRPr sz="2000">
                <a:solidFill>
                  <a:schemeClr val="tx1"/>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5301356"/>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F415B60E-29D3-45EF-9FD0-D9924E0B78B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8395344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5670550"/>
            <a:ext cx="12192000" cy="746955"/>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797806"/>
            <a:ext cx="11341268" cy="492443"/>
          </a:xfrm>
        </p:spPr>
        <p:txBody>
          <a:bodyPr anchor="ctr"/>
          <a:lstStyle>
            <a:lvl1pPr>
              <a:defRPr sz="2000"/>
            </a:lvl1pPr>
          </a:lstStyle>
          <a:p>
            <a:pPr lvl="0"/>
            <a:r>
              <a:rPr lang="en-US" dirty="0"/>
              <a:t>Click to edit Master text styles</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6373769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dirty="0"/>
              <a:t>Heading Segoe UI </a:t>
            </a:r>
            <a:r>
              <a:rPr lang="en-US" dirty="0" err="1"/>
              <a:t>Semibold</a:t>
            </a:r>
            <a:r>
              <a:rPr lang="en-US" dirty="0"/>
              <a:t> 28/32</a:t>
            </a:r>
          </a:p>
        </p:txBody>
      </p:sp>
      <p:sp>
        <p:nvSpPr>
          <p:cNvPr id="4" name="Text Placeholder 3"/>
          <p:cNvSpPr>
            <a:spLocks noGrp="1"/>
          </p:cNvSpPr>
          <p:nvPr>
            <p:ph type="body" idx="1"/>
          </p:nvPr>
        </p:nvSpPr>
        <p:spPr>
          <a:xfrm>
            <a:off x="418643" y="1456898"/>
            <a:ext cx="11341268" cy="2492990"/>
          </a:xfrm>
          <a:prstGeom prst="rect">
            <a:avLst/>
          </a:prstGeom>
        </p:spPr>
        <p:txBody>
          <a:bodyPr vert="horz" wrap="square" lIns="0" tIns="91440" rIns="146304" bIns="91440" rtlCol="0">
            <a:spAutoFit/>
          </a:bodyPr>
          <a:lstStyle/>
          <a:p>
            <a:pPr lvl="1"/>
            <a:r>
              <a:rPr lang="en-US" dirty="0"/>
              <a:t>Large: subhead Segoe UI Regular 20/24</a:t>
            </a:r>
          </a:p>
          <a:p>
            <a:pPr lvl="2"/>
            <a:r>
              <a:rPr lang="en-US" dirty="0"/>
              <a:t>Medium: paragraph heading Segoe UI </a:t>
            </a:r>
            <a:r>
              <a:rPr lang="en-US" dirty="0" err="1"/>
              <a:t>Semibold</a:t>
            </a:r>
            <a:r>
              <a:rPr lang="en-US" dirty="0"/>
              <a:t> 14/18</a:t>
            </a:r>
          </a:p>
          <a:p>
            <a:pPr lvl="3"/>
            <a:r>
              <a:rPr lang="en-US" dirty="0"/>
              <a:t>Medium: paragraph body copy Segoe UI Regular 14/18</a:t>
            </a:r>
          </a:p>
          <a:p>
            <a:pPr lvl="4"/>
            <a:r>
              <a:rPr lang="en-US" dirty="0"/>
              <a:t>Small: caption heading Segoe UI Bold 10/12</a:t>
            </a:r>
          </a:p>
          <a:p>
            <a:pPr lvl="6"/>
            <a:r>
              <a:rPr lang="en-US" dirty="0"/>
              <a:t>Small: caption body copy Segoe UI Regular 10/12</a:t>
            </a:r>
          </a:p>
          <a:p>
            <a:pPr lvl="6"/>
            <a:endParaRPr lang="en-US" dirty="0"/>
          </a:p>
          <a:p>
            <a:pPr lvl="6"/>
            <a:endParaRPr lang="en-US" dirty="0"/>
          </a:p>
        </p:txBody>
      </p:sp>
      <p:grpSp>
        <p:nvGrpSpPr>
          <p:cNvPr id="13" name="Group 12">
            <a:extLst>
              <a:ext uri="{FF2B5EF4-FFF2-40B4-BE49-F238E27FC236}">
                <a16:creationId xmlns:a16="http://schemas.microsoft.com/office/drawing/2014/main" id="{E44624BD-1B5A-49BF-A660-FB967C992154}"/>
              </a:ext>
            </a:extLst>
          </p:cNvPr>
          <p:cNvGrpSpPr/>
          <p:nvPr userDrawn="1"/>
        </p:nvGrpSpPr>
        <p:grpSpPr>
          <a:xfrm rot="5400000">
            <a:off x="9114924" y="3156600"/>
            <a:ext cx="6843276" cy="530076"/>
            <a:chOff x="-2857775" y="8147048"/>
            <a:chExt cx="11623156" cy="1498603"/>
          </a:xfrm>
        </p:grpSpPr>
        <p:sp>
          <p:nvSpPr>
            <p:cNvPr id="14" name="Rectangle 13">
              <a:extLst>
                <a:ext uri="{FF2B5EF4-FFF2-40B4-BE49-F238E27FC236}">
                  <a16:creationId xmlns:a16="http://schemas.microsoft.com/office/drawing/2014/main" id="{B7BB6BA6-0E25-40ED-9E86-E1ADB171F38F}"/>
                </a:ext>
              </a:extLst>
            </p:cNvPr>
            <p:cNvSpPr/>
            <p:nvPr userDrawn="1"/>
          </p:nvSpPr>
          <p:spPr bwMode="auto">
            <a:xfrm>
              <a:off x="5983100" y="8147051"/>
              <a:ext cx="2782281" cy="149859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Gray</a:t>
              </a:r>
            </a:p>
            <a:p>
              <a:pPr defTabSz="914102" fontAlgn="base">
                <a:spcBef>
                  <a:spcPct val="0"/>
                </a:spcBef>
                <a:spcAft>
                  <a:spcPts val="98"/>
                </a:spcAft>
              </a:pPr>
              <a:r>
                <a:rPr lang="en-US" sz="588" dirty="0">
                  <a:solidFill>
                    <a:schemeClr val="bg1"/>
                  </a:solidFill>
                  <a:ea typeface="Segoe UI" pitchFamily="34" charset="0"/>
                  <a:cs typeface="Segoe UI" pitchFamily="34" charset="0"/>
                </a:rPr>
                <a:t>R117 G117 B122</a:t>
              </a:r>
            </a:p>
            <a:p>
              <a:pPr defTabSz="914102" fontAlgn="base">
                <a:spcBef>
                  <a:spcPct val="0"/>
                </a:spcBef>
                <a:spcAft>
                  <a:spcPts val="98"/>
                </a:spcAft>
              </a:pPr>
              <a:r>
                <a:rPr lang="en-US" sz="588" dirty="0">
                  <a:solidFill>
                    <a:schemeClr val="bg1"/>
                  </a:solidFill>
                  <a:ea typeface="Segoe UI" pitchFamily="34" charset="0"/>
                  <a:cs typeface="Segoe UI" pitchFamily="34" charset="0"/>
                </a:rPr>
                <a:t>Hex #75757A</a:t>
              </a:r>
            </a:p>
          </p:txBody>
        </p:sp>
        <p:sp>
          <p:nvSpPr>
            <p:cNvPr id="15" name="Rectangle 14">
              <a:extLst>
                <a:ext uri="{FF2B5EF4-FFF2-40B4-BE49-F238E27FC236}">
                  <a16:creationId xmlns:a16="http://schemas.microsoft.com/office/drawing/2014/main" id="{2B86C892-8813-4C52-B1CD-6C3224A42168}"/>
                </a:ext>
              </a:extLst>
            </p:cNvPr>
            <p:cNvSpPr/>
            <p:nvPr userDrawn="1"/>
          </p:nvSpPr>
          <p:spPr bwMode="auto">
            <a:xfrm>
              <a:off x="3154167" y="8147050"/>
              <a:ext cx="2827669" cy="14985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Blue-Gray</a:t>
              </a:r>
            </a:p>
            <a:p>
              <a:pPr defTabSz="914102" fontAlgn="base">
                <a:spcBef>
                  <a:spcPct val="0"/>
                </a:spcBef>
                <a:spcAft>
                  <a:spcPts val="98"/>
                </a:spcAft>
              </a:pPr>
              <a:r>
                <a:rPr lang="en-US" sz="588" dirty="0">
                  <a:solidFill>
                    <a:schemeClr val="bg1"/>
                  </a:solidFill>
                  <a:ea typeface="Segoe UI" pitchFamily="34" charset="0"/>
                  <a:cs typeface="Segoe UI" pitchFamily="34" charset="0"/>
                </a:rPr>
                <a:t>R36 G58 B94</a:t>
              </a:r>
            </a:p>
            <a:p>
              <a:pPr defTabSz="914102" fontAlgn="base">
                <a:spcBef>
                  <a:spcPct val="0"/>
                </a:spcBef>
                <a:spcAft>
                  <a:spcPts val="98"/>
                </a:spcAft>
              </a:pPr>
              <a:r>
                <a:rPr lang="en-US" sz="588" dirty="0">
                  <a:solidFill>
                    <a:schemeClr val="bg1"/>
                  </a:solidFill>
                  <a:ea typeface="Segoe UI" pitchFamily="34" charset="0"/>
                  <a:cs typeface="Segoe UI" pitchFamily="34" charset="0"/>
                </a:rPr>
                <a:t>Hex #243A5E</a:t>
              </a:r>
            </a:p>
          </p:txBody>
        </p:sp>
        <p:sp>
          <p:nvSpPr>
            <p:cNvPr id="16" name="Rectangle 15">
              <a:extLst>
                <a:ext uri="{FF2B5EF4-FFF2-40B4-BE49-F238E27FC236}">
                  <a16:creationId xmlns:a16="http://schemas.microsoft.com/office/drawing/2014/main" id="{C6F005C9-9D4A-4760-B079-613D55BEF6C1}"/>
                </a:ext>
              </a:extLst>
            </p:cNvPr>
            <p:cNvSpPr/>
            <p:nvPr userDrawn="1"/>
          </p:nvSpPr>
          <p:spPr bwMode="auto">
            <a:xfrm>
              <a:off x="465139" y="8147051"/>
              <a:ext cx="2689028" cy="1498600"/>
            </a:xfrm>
            <a:prstGeom prst="rect">
              <a:avLst/>
            </a:prstGeom>
            <a:solidFill>
              <a:schemeClr val="tx2"/>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a:t>
              </a:r>
            </a:p>
            <a:p>
              <a:pPr defTabSz="914102" fontAlgn="base">
                <a:spcBef>
                  <a:spcPct val="0"/>
                </a:spcBef>
                <a:spcAft>
                  <a:spcPts val="98"/>
                </a:spcAft>
              </a:pPr>
              <a:r>
                <a:rPr lang="en-US" sz="588" dirty="0">
                  <a:solidFill>
                    <a:schemeClr val="bg1"/>
                  </a:solidFill>
                  <a:ea typeface="Segoe UI" pitchFamily="34" charset="0"/>
                  <a:cs typeface="Segoe UI" pitchFamily="34" charset="0"/>
                </a:rPr>
                <a:t>R0 G120 B211</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#0078D4</a:t>
              </a:r>
            </a:p>
          </p:txBody>
        </p:sp>
        <p:grpSp>
          <p:nvGrpSpPr>
            <p:cNvPr id="17" name="Group 16">
              <a:extLst>
                <a:ext uri="{FF2B5EF4-FFF2-40B4-BE49-F238E27FC236}">
                  <a16:creationId xmlns:a16="http://schemas.microsoft.com/office/drawing/2014/main" id="{2AA8C56F-41A8-41CF-9D47-B07BB80801DD}"/>
                </a:ext>
              </a:extLst>
            </p:cNvPr>
            <p:cNvGrpSpPr/>
            <p:nvPr userDrawn="1"/>
          </p:nvGrpSpPr>
          <p:grpSpPr>
            <a:xfrm>
              <a:off x="-2857775" y="8147048"/>
              <a:ext cx="3321653" cy="1498596"/>
              <a:chOff x="-2857775" y="8250837"/>
              <a:chExt cx="3321653" cy="1394819"/>
            </a:xfrm>
          </p:grpSpPr>
          <p:sp>
            <p:nvSpPr>
              <p:cNvPr id="18" name="Rectangle 17">
                <a:extLst>
                  <a:ext uri="{FF2B5EF4-FFF2-40B4-BE49-F238E27FC236}">
                    <a16:creationId xmlns:a16="http://schemas.microsoft.com/office/drawing/2014/main" id="{A786E9CC-EF5A-451C-9E90-03F4B57973DF}"/>
                  </a:ext>
                </a:extLst>
              </p:cNvPr>
              <p:cNvSpPr/>
              <p:nvPr userDrawn="1"/>
            </p:nvSpPr>
            <p:spPr bwMode="auto">
              <a:xfrm>
                <a:off x="-2857775" y="8250837"/>
                <a:ext cx="1660192" cy="1394818"/>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Black</a:t>
                </a:r>
              </a:p>
              <a:p>
                <a:pPr defTabSz="914102" fontAlgn="base">
                  <a:spcBef>
                    <a:spcPct val="0"/>
                  </a:spcBef>
                  <a:spcAft>
                    <a:spcPts val="98"/>
                  </a:spcAft>
                </a:pPr>
                <a:r>
                  <a:rPr lang="en-US" sz="588" dirty="0">
                    <a:solidFill>
                      <a:schemeClr val="bg1"/>
                    </a:solidFill>
                    <a:ea typeface="Segoe UI" pitchFamily="34" charset="0"/>
                    <a:cs typeface="Segoe UI" pitchFamily="34" charset="0"/>
                  </a:rPr>
                  <a:t>R0 G0 B0</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#000000</a:t>
                </a:r>
              </a:p>
            </p:txBody>
          </p:sp>
          <p:sp>
            <p:nvSpPr>
              <p:cNvPr id="19" name="Rectangle 18">
                <a:extLst>
                  <a:ext uri="{FF2B5EF4-FFF2-40B4-BE49-F238E27FC236}">
                    <a16:creationId xmlns:a16="http://schemas.microsoft.com/office/drawing/2014/main" id="{09B13B5B-71AA-4DFE-9DEE-1DF6184F0582}"/>
                  </a:ext>
                </a:extLst>
              </p:cNvPr>
              <p:cNvSpPr/>
              <p:nvPr userDrawn="1"/>
            </p:nvSpPr>
            <p:spPr bwMode="auto">
              <a:xfrm>
                <a:off x="-1196315" y="8250841"/>
                <a:ext cx="1660193" cy="1394815"/>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tx1"/>
                    </a:solidFill>
                    <a:ea typeface="Segoe UI" pitchFamily="34" charset="0"/>
                    <a:cs typeface="Segoe UI" pitchFamily="34" charset="0"/>
                  </a:rPr>
                  <a:t>White</a:t>
                </a:r>
              </a:p>
              <a:p>
                <a:pPr defTabSz="914102" fontAlgn="base">
                  <a:spcBef>
                    <a:spcPct val="0"/>
                  </a:spcBef>
                  <a:spcAft>
                    <a:spcPts val="98"/>
                  </a:spcAft>
                </a:pPr>
                <a:r>
                  <a:rPr lang="en-US" sz="588" dirty="0">
                    <a:solidFill>
                      <a:schemeClr val="tx1"/>
                    </a:solidFill>
                    <a:ea typeface="Segoe UI" pitchFamily="34" charset="0"/>
                    <a:cs typeface="Segoe UI" pitchFamily="34" charset="0"/>
                  </a:rPr>
                  <a:t>R255 G255 B255</a:t>
                </a:r>
              </a:p>
              <a:p>
                <a:pPr defTabSz="914102" fontAlgn="base">
                  <a:spcBef>
                    <a:spcPct val="0"/>
                  </a:spcBef>
                  <a:spcAft>
                    <a:spcPts val="98"/>
                  </a:spcAft>
                </a:pPr>
                <a:r>
                  <a:rPr lang="en-US" sz="588" dirty="0">
                    <a:solidFill>
                      <a:schemeClr val="tx1"/>
                    </a:solidFill>
                    <a:ea typeface="Segoe UI" pitchFamily="34" charset="0"/>
                    <a:cs typeface="Segoe UI" pitchFamily="34" charset="0"/>
                  </a:rPr>
                  <a:t>Hex #FFFFFF</a:t>
                </a:r>
              </a:p>
            </p:txBody>
          </p:sp>
        </p:grpSp>
      </p:grpSp>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52" r:id="rId1"/>
    <p:sldLayoutId id="2147484553" r:id="rId2"/>
    <p:sldLayoutId id="2147484583" r:id="rId3"/>
    <p:sldLayoutId id="2147484669" r:id="rId4"/>
    <p:sldLayoutId id="2147484703" r:id="rId5"/>
    <p:sldLayoutId id="2147484562" r:id="rId6"/>
    <p:sldLayoutId id="2147484680" r:id="rId7"/>
    <p:sldLayoutId id="2147484610" r:id="rId8"/>
    <p:sldLayoutId id="2147484684" r:id="rId9"/>
    <p:sldLayoutId id="2147484670" r:id="rId10"/>
    <p:sldLayoutId id="2147484671" r:id="rId11"/>
    <p:sldLayoutId id="2147484682" r:id="rId12"/>
    <p:sldLayoutId id="2147484677" r:id="rId13"/>
    <p:sldLayoutId id="2147484691" r:id="rId14"/>
    <p:sldLayoutId id="2147484692" r:id="rId15"/>
    <p:sldLayoutId id="2147484693" r:id="rId16"/>
    <p:sldLayoutId id="2147484694" r:id="rId17"/>
    <p:sldLayoutId id="2147484695" r:id="rId18"/>
    <p:sldLayoutId id="2147484560" r:id="rId19"/>
    <p:sldLayoutId id="2147484580" r:id="rId20"/>
    <p:sldLayoutId id="2147484566" r:id="rId21"/>
    <p:sldLayoutId id="2147484696" r:id="rId22"/>
    <p:sldLayoutId id="2147484697" r:id="rId23"/>
    <p:sldLayoutId id="2147484675" r:id="rId24"/>
    <p:sldLayoutId id="2147484676" r:id="rId25"/>
    <p:sldLayoutId id="2147484568" r:id="rId26"/>
    <p:sldLayoutId id="2147484570" r:id="rId27"/>
    <p:sldLayoutId id="2147484571" r:id="rId28"/>
    <p:sldLayoutId id="2147484572" r:id="rId29"/>
    <p:sldLayoutId id="2147484688" r:id="rId30"/>
    <p:sldLayoutId id="2147484689" r:id="rId31"/>
    <p:sldLayoutId id="2147484690" r:id="rId32"/>
    <p:sldLayoutId id="2147484683" r:id="rId33"/>
    <p:sldLayoutId id="2147484685" r:id="rId34"/>
    <p:sldLayoutId id="2147484673" r:id="rId35"/>
    <p:sldLayoutId id="2147484678" r:id="rId36"/>
    <p:sldLayoutId id="2147484679" r:id="rId37"/>
    <p:sldLayoutId id="2147484686" r:id="rId38"/>
    <p:sldLayoutId id="2147484674" r:id="rId39"/>
    <p:sldLayoutId id="2147484702" r:id="rId40"/>
    <p:sldLayoutId id="2147484701" r:id="rId41"/>
    <p:sldLayoutId id="2147484699" r:id="rId42"/>
    <p:sldLayoutId id="2147484700" r:id="rId43"/>
    <p:sldLayoutId id="2147484698" r:id="rId44"/>
  </p:sldLayoutIdLst>
  <p:transition>
    <p:fade/>
  </p:transition>
  <p:hf sldNum="0" hdr="0" dt="0"/>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userDrawn="1">
          <p15:clr>
            <a:srgbClr val="C35EA4"/>
          </p15:clr>
        </p15:guide>
        <p15:guide id="32" pos="1498" userDrawn="1">
          <p15:clr>
            <a:srgbClr val="C35EA4"/>
          </p15:clr>
        </p15:guide>
        <p15:guide id="33" pos="2569" userDrawn="1">
          <p15:clr>
            <a:srgbClr val="C35EA4"/>
          </p15:clr>
        </p15:guide>
        <p15:guide id="34" pos="2711" userDrawn="1">
          <p15:clr>
            <a:srgbClr val="C35EA4"/>
          </p15:clr>
        </p15:guide>
        <p15:guide id="35" pos="3778" userDrawn="1">
          <p15:clr>
            <a:srgbClr val="C35EA4"/>
          </p15:clr>
        </p15:guide>
        <p15:guide id="36" pos="3924" userDrawn="1">
          <p15:clr>
            <a:srgbClr val="C35EA4"/>
          </p15:clr>
        </p15:guide>
        <p15:guide id="37" pos="4983" userDrawn="1">
          <p15:clr>
            <a:srgbClr val="C35EA4"/>
          </p15:clr>
        </p15:guide>
        <p15:guide id="38" pos="5127" userDrawn="1">
          <p15:clr>
            <a:srgbClr val="C35EA4"/>
          </p15:clr>
        </p15:guide>
        <p15:guide id="39" pos="6199" userDrawn="1">
          <p15:clr>
            <a:srgbClr val="C35EA4"/>
          </p15:clr>
        </p15:guide>
        <p15:guide id="40" pos="6342" userDrawn="1">
          <p15:clr>
            <a:srgbClr val="C35EA4"/>
          </p15:clr>
        </p15:guide>
        <p15:guide id="41" pos="264" userDrawn="1">
          <p15:clr>
            <a:srgbClr val="F26B43"/>
          </p15:clr>
        </p15:guide>
        <p15:guide id="42" pos="7416" userDrawn="1">
          <p15:clr>
            <a:srgbClr val="F26B43"/>
          </p15:clr>
        </p15:guide>
        <p15:guide id="43" orient="horz" pos="736" userDrawn="1">
          <p15:clr>
            <a:srgbClr val="5ACBF0"/>
          </p15:clr>
        </p15:guide>
        <p15:guide id="44" orient="horz" pos="1360" userDrawn="1">
          <p15:clr>
            <a:srgbClr val="5ACBF0"/>
          </p15:clr>
        </p15:guide>
        <p15:guide id="45" orient="horz" pos="593" userDrawn="1">
          <p15:clr>
            <a:srgbClr val="5ACBF0"/>
          </p15:clr>
        </p15:guide>
        <p15:guide id="46" orient="horz" pos="1484" userDrawn="1">
          <p15:clr>
            <a:srgbClr val="5ACBF0"/>
          </p15:clr>
        </p15:guide>
        <p15:guide id="47" orient="horz" pos="2088" userDrawn="1">
          <p15:clr>
            <a:srgbClr val="5ACBF0"/>
          </p15:clr>
        </p15:guide>
        <p15:guide id="48" orient="horz" pos="2254" userDrawn="1">
          <p15:clr>
            <a:srgbClr val="5ACBF0"/>
          </p15:clr>
        </p15:guide>
        <p15:guide id="49" orient="horz" pos="277" userDrawn="1">
          <p15:clr>
            <a:srgbClr val="F26B43"/>
          </p15:clr>
        </p15:guide>
        <p15:guide id="50" orient="horz" pos="4043" userDrawn="1">
          <p15:clr>
            <a:srgbClr val="F26B43"/>
          </p15:clr>
        </p15:guide>
        <p15:guide id="51" orient="horz" pos="2835" userDrawn="1">
          <p15:clr>
            <a:srgbClr val="5ACBF0"/>
          </p15:clr>
        </p15:guide>
        <p15:guide id="52" orient="horz" pos="2960" userDrawn="1">
          <p15:clr>
            <a:srgbClr val="5ACBF0"/>
          </p15:clr>
        </p15:guide>
        <p15:guide id="53" orient="horz" pos="3572" userDrawn="1">
          <p15:clr>
            <a:srgbClr val="5ACBF0"/>
          </p15:clr>
        </p15:guide>
        <p15:guide id="54" orient="horz" pos="3690" userDrawn="1">
          <p15:clr>
            <a:srgbClr val="5ACBF0"/>
          </p15:clr>
        </p15:guide>
        <p15:guide id="55" orient="horz" pos="91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32.sv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21.pn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sv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4.sv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7.png"/><Relationship Id="rId14" Type="http://schemas.openxmlformats.org/officeDocument/2006/relationships/image" Target="../media/image22.svg"/></Relationships>
</file>

<file path=ppt/slides/_rels/slide5.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8.xml"/><Relationship Id="rId4" Type="http://schemas.openxmlformats.org/officeDocument/2006/relationships/image" Target="../media/image25.jpg"/></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a:xfrm>
            <a:off x="428680" y="2984740"/>
            <a:ext cx="6011449" cy="2173134"/>
          </a:xfrm>
        </p:spPr>
        <p:txBody>
          <a:bodyPr/>
          <a:lstStyle/>
          <a:p>
            <a:br>
              <a:rPr lang="en-US" dirty="0">
                <a:solidFill>
                  <a:schemeClr val="tx1"/>
                </a:solidFill>
              </a:rPr>
            </a:br>
            <a:r>
              <a:rPr lang="en-US" dirty="0">
                <a:solidFill>
                  <a:schemeClr val="tx1"/>
                </a:solidFill>
              </a:rPr>
              <a:t>Developing Custom Vision Solutions</a:t>
            </a:r>
          </a:p>
        </p:txBody>
      </p:sp>
    </p:spTree>
    <p:extLst>
      <p:ext uri="{BB962C8B-B14F-4D97-AF65-F5344CB8AC3E}">
        <p14:creationId xmlns:p14="http://schemas.microsoft.com/office/powerpoint/2010/main" val="301864198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9CED6-3A32-49F2-AB66-BF9BE8C24A4A}"/>
              </a:ext>
            </a:extLst>
          </p:cNvPr>
          <p:cNvSpPr>
            <a:spLocks noGrp="1"/>
          </p:cNvSpPr>
          <p:nvPr>
            <p:ph type="title"/>
          </p:nvPr>
        </p:nvSpPr>
        <p:spPr/>
        <p:txBody>
          <a:bodyPr/>
          <a:lstStyle/>
          <a:p>
            <a:r>
              <a:rPr lang="en-US" dirty="0"/>
              <a:t>Training an Object Detector</a:t>
            </a:r>
          </a:p>
        </p:txBody>
      </p:sp>
      <p:pic>
        <p:nvPicPr>
          <p:cNvPr id="5" name="Picture 4">
            <a:extLst>
              <a:ext uri="{FF2B5EF4-FFF2-40B4-BE49-F238E27FC236}">
                <a16:creationId xmlns:a16="http://schemas.microsoft.com/office/drawing/2014/main" id="{4795A732-4722-4849-9ED4-81AE4C127E63}"/>
              </a:ext>
            </a:extLst>
          </p:cNvPr>
          <p:cNvPicPr>
            <a:picLocks noChangeAspect="1"/>
          </p:cNvPicPr>
          <p:nvPr/>
        </p:nvPicPr>
        <p:blipFill>
          <a:blip r:embed="rId2"/>
          <a:stretch>
            <a:fillRect/>
          </a:stretch>
        </p:blipFill>
        <p:spPr>
          <a:xfrm>
            <a:off x="234036" y="2102571"/>
            <a:ext cx="5440501" cy="4027193"/>
          </a:xfrm>
          <a:prstGeom prst="rect">
            <a:avLst/>
          </a:prstGeom>
        </p:spPr>
      </p:pic>
      <p:sp>
        <p:nvSpPr>
          <p:cNvPr id="6" name="Rectangle 5">
            <a:extLst>
              <a:ext uri="{FF2B5EF4-FFF2-40B4-BE49-F238E27FC236}">
                <a16:creationId xmlns:a16="http://schemas.microsoft.com/office/drawing/2014/main" id="{2D6E6623-2EFA-489C-84B6-770E5937C07E}"/>
              </a:ext>
            </a:extLst>
          </p:cNvPr>
          <p:cNvSpPr/>
          <p:nvPr/>
        </p:nvSpPr>
        <p:spPr bwMode="auto">
          <a:xfrm>
            <a:off x="5959117" y="2133612"/>
            <a:ext cx="6096000" cy="4130302"/>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7" name="Content Placeholder 2">
            <a:extLst>
              <a:ext uri="{FF2B5EF4-FFF2-40B4-BE49-F238E27FC236}">
                <a16:creationId xmlns:a16="http://schemas.microsoft.com/office/drawing/2014/main" id="{913172F7-9C13-4751-8DFE-18C4D3BB096A}"/>
              </a:ext>
            </a:extLst>
          </p:cNvPr>
          <p:cNvSpPr>
            <a:spLocks noGrp="1"/>
          </p:cNvSpPr>
          <p:nvPr>
            <p:ph sz="quarter" idx="10"/>
          </p:nvPr>
        </p:nvSpPr>
        <p:spPr>
          <a:xfrm>
            <a:off x="241603" y="1456897"/>
            <a:ext cx="4081719" cy="553998"/>
          </a:xfrm>
        </p:spPr>
        <p:txBody>
          <a:bodyPr/>
          <a:lstStyle/>
          <a:p>
            <a:r>
              <a:rPr lang="en-US" dirty="0"/>
              <a:t>Use the Custom Vision Portal</a:t>
            </a:r>
          </a:p>
        </p:txBody>
      </p:sp>
      <p:sp>
        <p:nvSpPr>
          <p:cNvPr id="8" name="Content Placeholder 2">
            <a:extLst>
              <a:ext uri="{FF2B5EF4-FFF2-40B4-BE49-F238E27FC236}">
                <a16:creationId xmlns:a16="http://schemas.microsoft.com/office/drawing/2014/main" id="{A8D9CFE3-8486-4FB8-AA4E-E7B23C9B0CDE}"/>
              </a:ext>
            </a:extLst>
          </p:cNvPr>
          <p:cNvSpPr txBox="1">
            <a:spLocks/>
          </p:cNvSpPr>
          <p:nvPr/>
        </p:nvSpPr>
        <p:spPr>
          <a:xfrm>
            <a:off x="5959117" y="1456897"/>
            <a:ext cx="4925851" cy="553998"/>
          </a:xfrm>
          <a:prstGeom prst="rect">
            <a:avLst/>
          </a:prstGeom>
        </p:spPr>
        <p:txBody>
          <a:bodyPr vert="horz" wrap="square" lIns="0" tIns="91440" rIns="146304" bIns="91440" rtlCol="0">
            <a:spAutoFit/>
          </a:bodyPr>
          <a:lstStyle>
            <a:lvl1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2400"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Use the Custom Vision API / SDK</a:t>
            </a:r>
          </a:p>
        </p:txBody>
      </p:sp>
      <p:sp>
        <p:nvSpPr>
          <p:cNvPr id="14" name="TextBox 13">
            <a:extLst>
              <a:ext uri="{FF2B5EF4-FFF2-40B4-BE49-F238E27FC236}">
                <a16:creationId xmlns:a16="http://schemas.microsoft.com/office/drawing/2014/main" id="{7AA9BDAC-EEB9-40B9-8947-1F4EA9B075D8}"/>
              </a:ext>
            </a:extLst>
          </p:cNvPr>
          <p:cNvSpPr txBox="1"/>
          <p:nvPr/>
        </p:nvSpPr>
        <p:spPr>
          <a:xfrm>
            <a:off x="5959117" y="2133612"/>
            <a:ext cx="5998847" cy="3046988"/>
          </a:xfrm>
          <a:prstGeom prst="rect">
            <a:avLst/>
          </a:prstGeom>
          <a:noFill/>
        </p:spPr>
        <p:txBody>
          <a:bodyPr wrap="square">
            <a:spAutoFit/>
          </a:bodyPr>
          <a:lstStyle/>
          <a:p>
            <a:pPr marL="0" marR="0" lvl="0" indent="0" algn="l" defTabSz="914367" rtl="0" eaLnBrk="1" fontAlgn="auto" latinLnBrk="0" hangingPunct="1">
              <a:lnSpc>
                <a:spcPct val="90000"/>
              </a:lnSpc>
              <a:spcBef>
                <a:spcPts val="0"/>
              </a:spcBef>
              <a:spcAft>
                <a:spcPts val="600"/>
              </a:spcAft>
              <a:buClrTx/>
              <a:buSzTx/>
              <a:buFontTx/>
              <a:buNone/>
              <a:tabLst/>
              <a:defRPr/>
            </a:pPr>
            <a:r>
              <a:rPr kumimoji="0" lang="en-US" sz="2000" b="0" i="0" u="none" strike="noStrike" kern="1200" cap="none" spc="0" normalizeH="0" baseline="0" noProof="0" dirty="0">
                <a:ln>
                  <a:noFill/>
                </a:ln>
                <a:gradFill>
                  <a:gsLst>
                    <a:gs pos="2917">
                      <a:srgbClr val="000000"/>
                    </a:gs>
                    <a:gs pos="30000">
                      <a:srgbClr val="000000"/>
                    </a:gs>
                  </a:gsLst>
                  <a:lin ang="5400000" scaled="0"/>
                </a:gradFill>
                <a:effectLst/>
                <a:uLnTx/>
                <a:uFillTx/>
                <a:latin typeface="Segoe UI"/>
                <a:ea typeface="+mn-ea"/>
                <a:cs typeface="+mn-cs"/>
              </a:rPr>
              <a:t>REST API or SDK for your preferred language</a:t>
            </a:r>
          </a:p>
          <a:p>
            <a:pPr marL="0" marR="0" lvl="0" indent="0" algn="l" defTabSz="914367" rtl="0" eaLnBrk="1" fontAlgn="auto" latinLnBrk="0" hangingPunct="1">
              <a:lnSpc>
                <a:spcPct val="90000"/>
              </a:lnSpc>
              <a:spcBef>
                <a:spcPts val="0"/>
              </a:spcBef>
              <a:spcAft>
                <a:spcPts val="600"/>
              </a:spcAft>
              <a:buClrTx/>
              <a:buSzTx/>
              <a:buFontTx/>
              <a:buNone/>
              <a:tabLst/>
              <a:defRPr/>
            </a:pPr>
            <a:endParaRPr kumimoji="0" lang="en-US" sz="2000" b="0" i="0" u="none" strike="noStrike" kern="1200" cap="none" spc="0" normalizeH="0" baseline="0" noProof="0" dirty="0">
              <a:ln>
                <a:noFill/>
              </a:ln>
              <a:gradFill>
                <a:gsLst>
                  <a:gs pos="2917">
                    <a:srgbClr val="000000"/>
                  </a:gs>
                  <a:gs pos="30000">
                    <a:srgbClr val="000000"/>
                  </a:gs>
                </a:gsLst>
                <a:lin ang="5400000" scaled="0"/>
              </a:gradFill>
              <a:effectLst/>
              <a:uLnTx/>
              <a:uFillTx/>
              <a:latin typeface="Segoe UI"/>
              <a:ea typeface="+mn-ea"/>
              <a:cs typeface="+mn-cs"/>
            </a:endParaRPr>
          </a:p>
          <a:p>
            <a:pPr marL="457200" marR="0" lvl="0" indent="-457200" algn="l" defTabSz="914367" rtl="0" eaLnBrk="1" fontAlgn="auto" latinLnBrk="0" hangingPunct="1">
              <a:lnSpc>
                <a:spcPct val="90000"/>
              </a:lnSpc>
              <a:spcBef>
                <a:spcPts val="0"/>
              </a:spcBef>
              <a:spcAft>
                <a:spcPts val="600"/>
              </a:spcAft>
              <a:buClrTx/>
              <a:buSzTx/>
              <a:buFontTx/>
              <a:buAutoNum type="arabicPeriod"/>
              <a:tabLst/>
              <a:defRPr/>
            </a:pPr>
            <a:r>
              <a:rPr kumimoji="0" lang="en-US" sz="2000" b="0" i="0" u="none" strike="noStrike" kern="1200" cap="none" spc="0" normalizeH="0" baseline="0" noProof="0" dirty="0">
                <a:ln>
                  <a:noFill/>
                </a:ln>
                <a:gradFill>
                  <a:gsLst>
                    <a:gs pos="2917">
                      <a:srgbClr val="000000"/>
                    </a:gs>
                    <a:gs pos="30000">
                      <a:srgbClr val="000000"/>
                    </a:gs>
                  </a:gsLst>
                  <a:lin ang="5400000" scaled="0"/>
                </a:gradFill>
                <a:effectLst/>
                <a:uLnTx/>
                <a:uFillTx/>
                <a:latin typeface="Segoe UI"/>
                <a:ea typeface="+mn-ea"/>
                <a:cs typeface="+mn-cs"/>
              </a:rPr>
              <a:t>Create a project, or retrieve an existing one</a:t>
            </a:r>
          </a:p>
          <a:p>
            <a:pPr marL="457200" marR="0" lvl="0" indent="-457200" algn="l" defTabSz="914367" rtl="0" eaLnBrk="1" fontAlgn="auto" latinLnBrk="0" hangingPunct="1">
              <a:lnSpc>
                <a:spcPct val="90000"/>
              </a:lnSpc>
              <a:spcBef>
                <a:spcPts val="0"/>
              </a:spcBef>
              <a:spcAft>
                <a:spcPts val="600"/>
              </a:spcAft>
              <a:buClrTx/>
              <a:buSzTx/>
              <a:buFontTx/>
              <a:buAutoNum type="arabicPeriod"/>
              <a:tabLst/>
              <a:defRPr/>
            </a:pPr>
            <a:r>
              <a:rPr kumimoji="0" lang="en-US" sz="2000" b="0" i="0" u="none" strike="noStrike" kern="1200" cap="none" spc="0" normalizeH="0" baseline="0" noProof="0" dirty="0">
                <a:ln>
                  <a:noFill/>
                </a:ln>
                <a:gradFill>
                  <a:gsLst>
                    <a:gs pos="2917">
                      <a:srgbClr val="000000"/>
                    </a:gs>
                    <a:gs pos="30000">
                      <a:srgbClr val="000000"/>
                    </a:gs>
                  </a:gsLst>
                  <a:lin ang="5400000" scaled="0"/>
                </a:gradFill>
                <a:effectLst/>
                <a:uLnTx/>
                <a:uFillTx/>
                <a:latin typeface="Segoe UI"/>
                <a:ea typeface="+mn-ea"/>
                <a:cs typeface="+mn-cs"/>
              </a:rPr>
              <a:t>Create or retrieve class tags</a:t>
            </a:r>
          </a:p>
          <a:p>
            <a:pPr marL="457200" marR="0" lvl="0" indent="-457200" algn="l" defTabSz="914367" rtl="0" eaLnBrk="1" fontAlgn="auto" latinLnBrk="0" hangingPunct="1">
              <a:lnSpc>
                <a:spcPct val="90000"/>
              </a:lnSpc>
              <a:spcBef>
                <a:spcPts val="0"/>
              </a:spcBef>
              <a:spcAft>
                <a:spcPts val="600"/>
              </a:spcAft>
              <a:buClrTx/>
              <a:buSzTx/>
              <a:buFontTx/>
              <a:buAutoNum type="arabicPeriod"/>
              <a:tabLst/>
              <a:defRPr/>
            </a:pPr>
            <a:r>
              <a:rPr lang="en-US" sz="2000" dirty="0">
                <a:gradFill>
                  <a:gsLst>
                    <a:gs pos="2917">
                      <a:srgbClr val="000000"/>
                    </a:gs>
                    <a:gs pos="30000">
                      <a:srgbClr val="000000"/>
                    </a:gs>
                  </a:gsLst>
                  <a:lin ang="5400000" scaled="0"/>
                </a:gradFill>
                <a:latin typeface="Segoe UI"/>
              </a:rPr>
              <a:t>For each image, create a list of </a:t>
            </a:r>
            <a:r>
              <a:rPr lang="en-US" sz="2000" i="1" dirty="0">
                <a:gradFill>
                  <a:gsLst>
                    <a:gs pos="2917">
                      <a:srgbClr val="000000"/>
                    </a:gs>
                    <a:gs pos="30000">
                      <a:srgbClr val="000000"/>
                    </a:gs>
                  </a:gsLst>
                  <a:lin ang="5400000" scaled="0"/>
                </a:gradFill>
                <a:latin typeface="Segoe UI"/>
              </a:rPr>
              <a:t>regions </a:t>
            </a:r>
            <a:r>
              <a:rPr lang="en-US" sz="2000" dirty="0">
                <a:gradFill>
                  <a:gsLst>
                    <a:gs pos="2917">
                      <a:srgbClr val="000000"/>
                    </a:gs>
                    <a:gs pos="30000">
                      <a:srgbClr val="000000"/>
                    </a:gs>
                  </a:gsLst>
                  <a:lin ang="5400000" scaled="0"/>
                </a:gradFill>
                <a:latin typeface="Segoe UI"/>
              </a:rPr>
              <a:t>(bounding boxes) with corresponding tags for the objects in the image</a:t>
            </a:r>
            <a:endParaRPr kumimoji="0" lang="en-US" sz="2000" b="0" i="1" u="none" strike="noStrike" kern="1200" cap="none" spc="0" normalizeH="0" baseline="0" noProof="0" dirty="0">
              <a:ln>
                <a:noFill/>
              </a:ln>
              <a:gradFill>
                <a:gsLst>
                  <a:gs pos="2917">
                    <a:srgbClr val="000000"/>
                  </a:gs>
                  <a:gs pos="30000">
                    <a:srgbClr val="000000"/>
                  </a:gs>
                </a:gsLst>
                <a:lin ang="5400000" scaled="0"/>
              </a:gradFill>
              <a:effectLst/>
              <a:uLnTx/>
              <a:uFillTx/>
              <a:latin typeface="Segoe UI"/>
              <a:ea typeface="+mn-ea"/>
              <a:cs typeface="+mn-cs"/>
            </a:endParaRPr>
          </a:p>
          <a:p>
            <a:pPr marL="457200" marR="0" lvl="0" indent="-457200" algn="l" defTabSz="914367" rtl="0" eaLnBrk="1" fontAlgn="auto" latinLnBrk="0" hangingPunct="1">
              <a:lnSpc>
                <a:spcPct val="90000"/>
              </a:lnSpc>
              <a:spcBef>
                <a:spcPts val="0"/>
              </a:spcBef>
              <a:spcAft>
                <a:spcPts val="600"/>
              </a:spcAft>
              <a:buClrTx/>
              <a:buSzTx/>
              <a:buFontTx/>
              <a:buAutoNum type="arabicPeriod"/>
              <a:tabLst/>
              <a:defRPr/>
            </a:pPr>
            <a:r>
              <a:rPr kumimoji="0" lang="en-US" sz="2000" b="0" i="0" u="none" strike="noStrike" kern="1200" cap="none" spc="0" normalizeH="0" baseline="0" noProof="0" dirty="0">
                <a:ln>
                  <a:noFill/>
                </a:ln>
                <a:gradFill>
                  <a:gsLst>
                    <a:gs pos="2917">
                      <a:srgbClr val="000000"/>
                    </a:gs>
                    <a:gs pos="30000">
                      <a:srgbClr val="000000"/>
                    </a:gs>
                  </a:gsLst>
                  <a:lin ang="5400000" scaled="0"/>
                </a:gradFill>
                <a:effectLst/>
                <a:uLnTx/>
                <a:uFillTx/>
                <a:latin typeface="Segoe UI"/>
                <a:ea typeface="+mn-ea"/>
                <a:cs typeface="+mn-cs"/>
              </a:rPr>
              <a:t>Upload tagged images</a:t>
            </a:r>
          </a:p>
          <a:p>
            <a:pPr marL="457200" marR="0" lvl="0" indent="-457200" algn="l" defTabSz="914367" rtl="0" eaLnBrk="1" fontAlgn="auto" latinLnBrk="0" hangingPunct="1">
              <a:lnSpc>
                <a:spcPct val="90000"/>
              </a:lnSpc>
              <a:spcBef>
                <a:spcPts val="0"/>
              </a:spcBef>
              <a:spcAft>
                <a:spcPts val="600"/>
              </a:spcAft>
              <a:buClrTx/>
              <a:buSzTx/>
              <a:buFontTx/>
              <a:buAutoNum type="arabicPeriod"/>
              <a:tabLst/>
              <a:defRPr/>
            </a:pPr>
            <a:r>
              <a:rPr kumimoji="0" lang="en-US" sz="2000" b="0" i="0" u="none" strike="noStrike" kern="1200" cap="none" spc="0" normalizeH="0" baseline="0" noProof="0" dirty="0">
                <a:ln>
                  <a:noFill/>
                </a:ln>
                <a:gradFill>
                  <a:gsLst>
                    <a:gs pos="2917">
                      <a:srgbClr val="000000"/>
                    </a:gs>
                    <a:gs pos="30000">
                      <a:srgbClr val="000000"/>
                    </a:gs>
                  </a:gsLst>
                  <a:lin ang="5400000" scaled="0"/>
                </a:gradFill>
                <a:effectLst/>
                <a:uLnTx/>
                <a:uFillTx/>
                <a:latin typeface="Segoe UI"/>
                <a:ea typeface="+mn-ea"/>
                <a:cs typeface="+mn-cs"/>
              </a:rPr>
              <a:t>Train the model</a:t>
            </a:r>
          </a:p>
        </p:txBody>
      </p:sp>
    </p:spTree>
    <p:extLst>
      <p:ext uri="{BB962C8B-B14F-4D97-AF65-F5344CB8AC3E}">
        <p14:creationId xmlns:p14="http://schemas.microsoft.com/office/powerpoint/2010/main" val="492491553"/>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5E04DC-72B9-49CA-AF83-44D0D5AD2930}"/>
              </a:ext>
            </a:extLst>
          </p:cNvPr>
          <p:cNvSpPr>
            <a:spLocks noGrp="1"/>
          </p:cNvSpPr>
          <p:nvPr>
            <p:ph type="title"/>
          </p:nvPr>
        </p:nvSpPr>
        <p:spPr/>
        <p:txBody>
          <a:bodyPr/>
          <a:lstStyle/>
          <a:p>
            <a:r>
              <a:rPr lang="en-US" dirty="0"/>
              <a:t>Labeling Images</a:t>
            </a:r>
          </a:p>
        </p:txBody>
      </p:sp>
      <p:sp>
        <p:nvSpPr>
          <p:cNvPr id="3" name="Content Placeholder 2">
            <a:extLst>
              <a:ext uri="{FF2B5EF4-FFF2-40B4-BE49-F238E27FC236}">
                <a16:creationId xmlns:a16="http://schemas.microsoft.com/office/drawing/2014/main" id="{B4A315D9-9ACE-4BC6-8799-C85D01E87EE3}"/>
              </a:ext>
            </a:extLst>
          </p:cNvPr>
          <p:cNvSpPr>
            <a:spLocks noGrp="1"/>
          </p:cNvSpPr>
          <p:nvPr>
            <p:ph sz="quarter" idx="10"/>
          </p:nvPr>
        </p:nvSpPr>
        <p:spPr>
          <a:xfrm>
            <a:off x="381912" y="1682384"/>
            <a:ext cx="3894413" cy="4508927"/>
          </a:xfrm>
        </p:spPr>
        <p:txBody>
          <a:bodyPr/>
          <a:lstStyle/>
          <a:p>
            <a:pPr marL="342900" indent="-342900">
              <a:buFont typeface="Arial" panose="020B0604020202020204" pitchFamily="34" charset="0"/>
              <a:buChar char="•"/>
            </a:pPr>
            <a:r>
              <a:rPr lang="en-US" dirty="0"/>
              <a:t>Easiest option is to tag images interactively in the Custom Vision portal</a:t>
            </a:r>
          </a:p>
          <a:p>
            <a:pPr marL="569913" lvl="1" indent="-342900">
              <a:buFont typeface="Arial" panose="020B0604020202020204" pitchFamily="34" charset="0"/>
              <a:buChar char="•"/>
            </a:pPr>
            <a:r>
              <a:rPr lang="en-US" dirty="0"/>
              <a:t>The portal supports </a:t>
            </a:r>
            <a:r>
              <a:rPr lang="en-US" i="1" dirty="0"/>
              <a:t>smart labeling</a:t>
            </a:r>
            <a:r>
              <a:rPr lang="en-US" dirty="0"/>
              <a:t>, after an initial model is trained</a:t>
            </a:r>
          </a:p>
          <a:p>
            <a:pPr marL="344488" indent="-342900">
              <a:buFont typeface="Arial" panose="020B0604020202020204" pitchFamily="34" charset="0"/>
              <a:buChar char="•"/>
            </a:pPr>
            <a:r>
              <a:rPr lang="en-US" dirty="0"/>
              <a:t>Other tagging tools exist</a:t>
            </a:r>
          </a:p>
          <a:p>
            <a:pPr marL="569913" lvl="1" indent="-342900">
              <a:buFont typeface="Arial" panose="020B0604020202020204" pitchFamily="34" charset="0"/>
              <a:buChar char="•"/>
            </a:pPr>
            <a:r>
              <a:rPr lang="en-US" dirty="0"/>
              <a:t>Need to export in correct format for Custom Vision – coordinates and measurements are proportional to image size</a:t>
            </a:r>
          </a:p>
        </p:txBody>
      </p:sp>
      <p:pic>
        <p:nvPicPr>
          <p:cNvPr id="7" name="Picture 6" descr="A banana and an apple&#10;&#10;Description automatically generated with low confidence">
            <a:extLst>
              <a:ext uri="{FF2B5EF4-FFF2-40B4-BE49-F238E27FC236}">
                <a16:creationId xmlns:a16="http://schemas.microsoft.com/office/drawing/2014/main" id="{7EDADFC2-8EB8-40B4-8FFD-AC6C1A174086}"/>
              </a:ext>
            </a:extLst>
          </p:cNvPr>
          <p:cNvPicPr>
            <a:picLocks noChangeAspect="1"/>
          </p:cNvPicPr>
          <p:nvPr/>
        </p:nvPicPr>
        <p:blipFill>
          <a:blip r:embed="rId2"/>
          <a:stretch>
            <a:fillRect/>
          </a:stretch>
        </p:blipFill>
        <p:spPr>
          <a:xfrm>
            <a:off x="4429638" y="2146375"/>
            <a:ext cx="4442414" cy="3331811"/>
          </a:xfrm>
          <a:prstGeom prst="rect">
            <a:avLst/>
          </a:prstGeom>
        </p:spPr>
      </p:pic>
      <p:sp>
        <p:nvSpPr>
          <p:cNvPr id="9" name="TextBox 8">
            <a:extLst>
              <a:ext uri="{FF2B5EF4-FFF2-40B4-BE49-F238E27FC236}">
                <a16:creationId xmlns:a16="http://schemas.microsoft.com/office/drawing/2014/main" id="{05B54B8E-BFB8-4FE8-9B44-4D18C1F00AF5}"/>
              </a:ext>
            </a:extLst>
          </p:cNvPr>
          <p:cNvSpPr txBox="1"/>
          <p:nvPr/>
        </p:nvSpPr>
        <p:spPr>
          <a:xfrm>
            <a:off x="8923612" y="1686436"/>
            <a:ext cx="3894413" cy="4438138"/>
          </a:xfrm>
          <a:prstGeom prst="rect">
            <a:avLst/>
          </a:prstGeom>
          <a:noFill/>
        </p:spPr>
        <p:txBody>
          <a:bodyPr wrap="square">
            <a:spAutoFit/>
          </a:bodyPr>
          <a:lstStyle/>
          <a:p>
            <a:r>
              <a:rPr lang="en-US" b="0" dirty="0">
                <a:effectLst/>
                <a:latin typeface="Consolas" panose="020B0609020204030204" pitchFamily="49" charset="0"/>
              </a:rPr>
              <a:t>"tags": [</a:t>
            </a:r>
          </a:p>
          <a:p>
            <a:r>
              <a:rPr lang="en-US" b="0" dirty="0">
                <a:effectLst/>
                <a:latin typeface="Consolas" panose="020B0609020204030204" pitchFamily="49" charset="0"/>
              </a:rPr>
              <a:t> {</a:t>
            </a:r>
          </a:p>
          <a:p>
            <a:r>
              <a:rPr lang="en-US" b="0" dirty="0">
                <a:effectLst/>
                <a:latin typeface="Consolas" panose="020B0609020204030204" pitchFamily="49" charset="0"/>
              </a:rPr>
              <a:t>    "tag": "apple",</a:t>
            </a:r>
          </a:p>
          <a:p>
            <a:r>
              <a:rPr lang="en-US" b="0" dirty="0">
                <a:effectLst/>
                <a:latin typeface="Consolas" panose="020B0609020204030204" pitchFamily="49" charset="0"/>
              </a:rPr>
              <a:t>    "left": 0.446089834,</a:t>
            </a:r>
          </a:p>
          <a:p>
            <a:r>
              <a:rPr lang="en-US" b="0" dirty="0">
                <a:effectLst/>
                <a:latin typeface="Consolas" panose="020B0609020204030204" pitchFamily="49" charset="0"/>
              </a:rPr>
              <a:t>    "top": 0.158026949,</a:t>
            </a:r>
          </a:p>
          <a:p>
            <a:r>
              <a:rPr lang="en-US" b="0" dirty="0">
                <a:effectLst/>
                <a:latin typeface="Consolas" panose="020B0609020204030204" pitchFamily="49" charset="0"/>
              </a:rPr>
              <a:t>    "width": 0.2905319,</a:t>
            </a:r>
          </a:p>
          <a:p>
            <a:r>
              <a:rPr lang="en-US" b="0" dirty="0">
                <a:effectLst/>
                <a:latin typeface="Consolas" panose="020B0609020204030204" pitchFamily="49" charset="0"/>
              </a:rPr>
              <a:t>    "height": 0.368484139</a:t>
            </a:r>
          </a:p>
          <a:p>
            <a:r>
              <a:rPr lang="en-US" b="0" dirty="0">
                <a:effectLst/>
                <a:latin typeface="Consolas" panose="020B0609020204030204" pitchFamily="49" charset="0"/>
              </a:rPr>
              <a:t>  }</a:t>
            </a:r>
            <a:r>
              <a:rPr lang="en-US" dirty="0">
                <a:latin typeface="Consolas" panose="020B0609020204030204" pitchFamily="49" charset="0"/>
              </a:rPr>
              <a:t>,</a:t>
            </a:r>
            <a:endParaRPr lang="en-US" b="0" dirty="0">
              <a:effectLst/>
              <a:latin typeface="Consolas" panose="020B0609020204030204" pitchFamily="49" charset="0"/>
            </a:endParaRPr>
          </a:p>
          <a:p>
            <a:r>
              <a:rPr lang="en-US" b="0" dirty="0">
                <a:effectLst/>
                <a:latin typeface="Consolas" panose="020B0609020204030204" pitchFamily="49" charset="0"/>
              </a:rPr>
              <a:t>  {</a:t>
            </a:r>
          </a:p>
          <a:p>
            <a:r>
              <a:rPr lang="en-US" b="0" dirty="0">
                <a:effectLst/>
                <a:latin typeface="Consolas" panose="020B0609020204030204" pitchFamily="49" charset="0"/>
              </a:rPr>
              <a:t>    "tag": "banana",</a:t>
            </a:r>
          </a:p>
          <a:p>
            <a:r>
              <a:rPr lang="en-US" b="0" dirty="0">
                <a:effectLst/>
                <a:latin typeface="Consolas" panose="020B0609020204030204" pitchFamily="49" charset="0"/>
              </a:rPr>
              <a:t>    "left": 0.137872428,</a:t>
            </a:r>
          </a:p>
          <a:p>
            <a:r>
              <a:rPr lang="en-US" b="0" dirty="0">
                <a:effectLst/>
                <a:latin typeface="Consolas" panose="020B0609020204030204" pitchFamily="49" charset="0"/>
              </a:rPr>
              <a:t>    "top": 0.3037218,</a:t>
            </a:r>
          </a:p>
          <a:p>
            <a:r>
              <a:rPr lang="en-US" b="0" dirty="0">
                <a:effectLst/>
                <a:latin typeface="Consolas" panose="020B0609020204030204" pitchFamily="49" charset="0"/>
              </a:rPr>
              <a:t>    "width": 0.6171047,</a:t>
            </a:r>
          </a:p>
          <a:p>
            <a:r>
              <a:rPr lang="en-US" b="0" dirty="0">
                <a:effectLst/>
                <a:latin typeface="Consolas" panose="020B0609020204030204" pitchFamily="49" charset="0"/>
              </a:rPr>
              <a:t>    "height": 0.6428385</a:t>
            </a:r>
          </a:p>
          <a:p>
            <a:r>
              <a:rPr lang="en-US" b="0" dirty="0">
                <a:effectLst/>
                <a:latin typeface="Consolas" panose="020B0609020204030204" pitchFamily="49" charset="0"/>
              </a:rPr>
              <a:t>  }</a:t>
            </a:r>
          </a:p>
          <a:p>
            <a:r>
              <a:rPr lang="en-US" b="0" dirty="0">
                <a:effectLst/>
                <a:latin typeface="Consolas" panose="020B0609020204030204" pitchFamily="49" charset="0"/>
              </a:rPr>
              <a:t>]</a:t>
            </a:r>
          </a:p>
        </p:txBody>
      </p:sp>
      <p:sp>
        <p:nvSpPr>
          <p:cNvPr id="10" name="Rectangle 9">
            <a:extLst>
              <a:ext uri="{FF2B5EF4-FFF2-40B4-BE49-F238E27FC236}">
                <a16:creationId xmlns:a16="http://schemas.microsoft.com/office/drawing/2014/main" id="{F1CDCA35-1C9D-4B70-92FA-F63B238DE7AA}"/>
              </a:ext>
            </a:extLst>
          </p:cNvPr>
          <p:cNvSpPr/>
          <p:nvPr/>
        </p:nvSpPr>
        <p:spPr bwMode="auto">
          <a:xfrm>
            <a:off x="6417226" y="2650117"/>
            <a:ext cx="1231976" cy="1286731"/>
          </a:xfrm>
          <a:prstGeom prst="rect">
            <a:avLst/>
          </a:prstGeom>
          <a:noFill/>
          <a:ln w="38100">
            <a:solidFill>
              <a:srgbClr val="FFF1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a:extLst>
              <a:ext uri="{FF2B5EF4-FFF2-40B4-BE49-F238E27FC236}">
                <a16:creationId xmlns:a16="http://schemas.microsoft.com/office/drawing/2014/main" id="{3348694B-164E-45E7-BBA9-EE5388920EBF}"/>
              </a:ext>
            </a:extLst>
          </p:cNvPr>
          <p:cNvSpPr/>
          <p:nvPr/>
        </p:nvSpPr>
        <p:spPr bwMode="auto">
          <a:xfrm>
            <a:off x="5006387" y="3208614"/>
            <a:ext cx="2796128" cy="2192490"/>
          </a:xfrm>
          <a:prstGeom prst="rect">
            <a:avLst/>
          </a:prstGeom>
          <a:noFill/>
          <a:ln w="38100">
            <a:solidFill>
              <a:srgbClr val="7030A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2" name="Left Brace 11">
            <a:extLst>
              <a:ext uri="{FF2B5EF4-FFF2-40B4-BE49-F238E27FC236}">
                <a16:creationId xmlns:a16="http://schemas.microsoft.com/office/drawing/2014/main" id="{AAE75A42-242F-4790-881E-DFE64878CD28}"/>
              </a:ext>
            </a:extLst>
          </p:cNvPr>
          <p:cNvSpPr/>
          <p:nvPr/>
        </p:nvSpPr>
        <p:spPr>
          <a:xfrm>
            <a:off x="7802515" y="4072328"/>
            <a:ext cx="1286731" cy="1468826"/>
          </a:xfrm>
          <a:prstGeom prst="leftBrace">
            <a:avLst/>
          </a:prstGeom>
          <a:ln w="38100">
            <a:solidFill>
              <a:srgbClr val="7030A0"/>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Left Brace 12">
            <a:extLst>
              <a:ext uri="{FF2B5EF4-FFF2-40B4-BE49-F238E27FC236}">
                <a16:creationId xmlns:a16="http://schemas.microsoft.com/office/drawing/2014/main" id="{2912A1C9-99DA-4280-8375-0C486959ADA9}"/>
              </a:ext>
            </a:extLst>
          </p:cNvPr>
          <p:cNvSpPr/>
          <p:nvPr/>
        </p:nvSpPr>
        <p:spPr>
          <a:xfrm>
            <a:off x="7649203" y="2198408"/>
            <a:ext cx="1440043" cy="1468826"/>
          </a:xfrm>
          <a:prstGeom prst="leftBrace">
            <a:avLst/>
          </a:prstGeom>
          <a:ln w="38100">
            <a:solidFill>
              <a:srgbClr val="FFF100"/>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20189707"/>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Lab – Detect Objects in Images with Custom Vision</a:t>
            </a:r>
          </a:p>
        </p:txBody>
      </p:sp>
      <p:sp>
        <p:nvSpPr>
          <p:cNvPr id="3" name="Text Placeholder 3">
            <a:extLst>
              <a:ext uri="{FF2B5EF4-FFF2-40B4-BE49-F238E27FC236}">
                <a16:creationId xmlns:a16="http://schemas.microsoft.com/office/drawing/2014/main" id="{896C580D-1DE5-4FE6-B939-1A1F4170BC7A}"/>
              </a:ext>
            </a:extLst>
          </p:cNvPr>
          <p:cNvSpPr txBox="1">
            <a:spLocks/>
          </p:cNvSpPr>
          <p:nvPr/>
        </p:nvSpPr>
        <p:spPr>
          <a:xfrm>
            <a:off x="466167" y="2063947"/>
            <a:ext cx="5435768" cy="2006600"/>
          </a:xfrm>
          <a:prstGeom prst="rect">
            <a:avLst/>
          </a:prstGeom>
          <a:ln w="28575">
            <a:solidFill>
              <a:schemeClr val="tx2"/>
            </a:solidFill>
          </a:ln>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Create an object detection model</a:t>
            </a:r>
          </a:p>
        </p:txBody>
      </p:sp>
      <p:grpSp>
        <p:nvGrpSpPr>
          <p:cNvPr id="4" name="Group 3" descr="Icon of three dots and outward pointing chevrons on left and right">
            <a:extLst>
              <a:ext uri="{FF2B5EF4-FFF2-40B4-BE49-F238E27FC236}">
                <a16:creationId xmlns:a16="http://schemas.microsoft.com/office/drawing/2014/main" id="{187D0DCD-8840-4448-87D5-EA8B6F8BAB59}"/>
              </a:ext>
            </a:extLst>
          </p:cNvPr>
          <p:cNvGrpSpPr/>
          <p:nvPr/>
        </p:nvGrpSpPr>
        <p:grpSpPr>
          <a:xfrm>
            <a:off x="5199803" y="3368315"/>
            <a:ext cx="702132" cy="702232"/>
            <a:chOff x="3088645" y="5729498"/>
            <a:chExt cx="648328" cy="648420"/>
          </a:xfrm>
        </p:grpSpPr>
        <p:grpSp>
          <p:nvGrpSpPr>
            <p:cNvPr id="5" name="Group 4">
              <a:extLst>
                <a:ext uri="{FF2B5EF4-FFF2-40B4-BE49-F238E27FC236}">
                  <a16:creationId xmlns:a16="http://schemas.microsoft.com/office/drawing/2014/main" id="{990E8BBA-9CBB-4336-8304-D9B6350F41F4}"/>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7" name="Freeform 5">
                <a:extLst>
                  <a:ext uri="{FF2B5EF4-FFF2-40B4-BE49-F238E27FC236}">
                    <a16:creationId xmlns:a16="http://schemas.microsoft.com/office/drawing/2014/main" id="{8E255228-C138-4B47-8721-62607C3432C3}"/>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8" name="Freeform 6">
                <a:extLst>
                  <a:ext uri="{FF2B5EF4-FFF2-40B4-BE49-F238E27FC236}">
                    <a16:creationId xmlns:a16="http://schemas.microsoft.com/office/drawing/2014/main" id="{109C8849-B4DE-423A-9B17-A2DA2CB6616A}"/>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6" name="Picture 5" descr="Icon of three dots and outward pointing chevrons on left and right">
              <a:extLst>
                <a:ext uri="{FF2B5EF4-FFF2-40B4-BE49-F238E27FC236}">
                  <a16:creationId xmlns:a16="http://schemas.microsoft.com/office/drawing/2014/main" id="{53ADD771-50EB-492B-B38E-225862EADDF2}"/>
                </a:ext>
              </a:extLst>
            </p:cNvPr>
            <p:cNvPicPr>
              <a:picLocks noChangeAspect="1"/>
            </p:cNvPicPr>
            <p:nvPr/>
          </p:nvPicPr>
          <p:blipFill>
            <a:blip r:embed="rId3"/>
            <a:stretch>
              <a:fillRect/>
            </a:stretch>
          </p:blipFill>
          <p:spPr>
            <a:xfrm>
              <a:off x="3184209" y="5952822"/>
              <a:ext cx="457200" cy="201773"/>
            </a:xfrm>
            <a:prstGeom prst="rect">
              <a:avLst/>
            </a:prstGeom>
          </p:spPr>
        </p:pic>
      </p:grpSp>
      <p:sp>
        <p:nvSpPr>
          <p:cNvPr id="9" name="Text Placeholder 3">
            <a:extLst>
              <a:ext uri="{FF2B5EF4-FFF2-40B4-BE49-F238E27FC236}">
                <a16:creationId xmlns:a16="http://schemas.microsoft.com/office/drawing/2014/main" id="{3AAFEDD4-30EB-4361-97B3-EDC42EC2D13E}"/>
              </a:ext>
            </a:extLst>
          </p:cNvPr>
          <p:cNvSpPr txBox="1">
            <a:spLocks/>
          </p:cNvSpPr>
          <p:nvPr/>
        </p:nvSpPr>
        <p:spPr>
          <a:xfrm>
            <a:off x="6290065" y="2063947"/>
            <a:ext cx="5435768" cy="2006600"/>
          </a:xfrm>
          <a:prstGeom prst="rect">
            <a:avLst/>
          </a:prstGeom>
          <a:ln w="28575">
            <a:solidFill>
              <a:schemeClr val="tx2"/>
            </a:solidFill>
          </a:ln>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Use the Custom Vision SDK with a </a:t>
            </a:r>
            <a:r>
              <a:rPr lang="en-US" i="1" dirty="0"/>
              <a:t>training</a:t>
            </a:r>
            <a:r>
              <a:rPr lang="en-US" dirty="0"/>
              <a:t> resource</a:t>
            </a:r>
          </a:p>
        </p:txBody>
      </p:sp>
      <p:grpSp>
        <p:nvGrpSpPr>
          <p:cNvPr id="10" name="Group 9" descr="Icon of three dots and outward pointing chevrons on left and right">
            <a:extLst>
              <a:ext uri="{FF2B5EF4-FFF2-40B4-BE49-F238E27FC236}">
                <a16:creationId xmlns:a16="http://schemas.microsoft.com/office/drawing/2014/main" id="{8D3DF77B-DB01-4751-9446-9C529AE2F50B}"/>
              </a:ext>
            </a:extLst>
          </p:cNvPr>
          <p:cNvGrpSpPr/>
          <p:nvPr/>
        </p:nvGrpSpPr>
        <p:grpSpPr>
          <a:xfrm>
            <a:off x="11023701" y="3368315"/>
            <a:ext cx="702132" cy="702232"/>
            <a:chOff x="3088645" y="5729498"/>
            <a:chExt cx="648328" cy="648420"/>
          </a:xfrm>
        </p:grpSpPr>
        <p:grpSp>
          <p:nvGrpSpPr>
            <p:cNvPr id="11" name="Group 10">
              <a:extLst>
                <a:ext uri="{FF2B5EF4-FFF2-40B4-BE49-F238E27FC236}">
                  <a16:creationId xmlns:a16="http://schemas.microsoft.com/office/drawing/2014/main" id="{35AA81E4-C7EA-41D5-B5F3-A9EB58C0BC2F}"/>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13" name="Freeform 5">
                <a:extLst>
                  <a:ext uri="{FF2B5EF4-FFF2-40B4-BE49-F238E27FC236}">
                    <a16:creationId xmlns:a16="http://schemas.microsoft.com/office/drawing/2014/main" id="{EFBF10BB-ABCA-44AA-97E2-CD5009E6E517}"/>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14" name="Freeform 6">
                <a:extLst>
                  <a:ext uri="{FF2B5EF4-FFF2-40B4-BE49-F238E27FC236}">
                    <a16:creationId xmlns:a16="http://schemas.microsoft.com/office/drawing/2014/main" id="{FBE81249-3A3D-46B3-8EA8-93C4F6D49F27}"/>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2" name="Picture 11" descr="Icon of three dots and outward pointing chevrons on left and right">
              <a:extLst>
                <a:ext uri="{FF2B5EF4-FFF2-40B4-BE49-F238E27FC236}">
                  <a16:creationId xmlns:a16="http://schemas.microsoft.com/office/drawing/2014/main" id="{20539FBA-AB37-438D-9670-95360B16272B}"/>
                </a:ext>
              </a:extLst>
            </p:cNvPr>
            <p:cNvPicPr>
              <a:picLocks noChangeAspect="1"/>
            </p:cNvPicPr>
            <p:nvPr/>
          </p:nvPicPr>
          <p:blipFill>
            <a:blip r:embed="rId3"/>
            <a:stretch>
              <a:fillRect/>
            </a:stretch>
          </p:blipFill>
          <p:spPr>
            <a:xfrm>
              <a:off x="3184209" y="5952822"/>
              <a:ext cx="457200" cy="201773"/>
            </a:xfrm>
            <a:prstGeom prst="rect">
              <a:avLst/>
            </a:prstGeom>
          </p:spPr>
        </p:pic>
      </p:grpSp>
      <p:sp>
        <p:nvSpPr>
          <p:cNvPr id="15" name="Text Placeholder 3">
            <a:extLst>
              <a:ext uri="{FF2B5EF4-FFF2-40B4-BE49-F238E27FC236}">
                <a16:creationId xmlns:a16="http://schemas.microsoft.com/office/drawing/2014/main" id="{54DBDAB8-B078-4F97-A487-72DB460578F6}"/>
              </a:ext>
            </a:extLst>
          </p:cNvPr>
          <p:cNvSpPr txBox="1">
            <a:spLocks/>
          </p:cNvSpPr>
          <p:nvPr/>
        </p:nvSpPr>
        <p:spPr>
          <a:xfrm>
            <a:off x="3378116" y="4262407"/>
            <a:ext cx="5435768" cy="2006600"/>
          </a:xfrm>
          <a:prstGeom prst="rect">
            <a:avLst/>
          </a:prstGeom>
          <a:ln w="28575">
            <a:solidFill>
              <a:schemeClr val="tx2"/>
            </a:solidFill>
          </a:ln>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Use the Custom Vision SDK with a </a:t>
            </a:r>
            <a:r>
              <a:rPr lang="en-US" i="1" dirty="0"/>
              <a:t>prediction</a:t>
            </a:r>
            <a:r>
              <a:rPr lang="en-US" dirty="0"/>
              <a:t> resource</a:t>
            </a:r>
          </a:p>
        </p:txBody>
      </p:sp>
      <p:grpSp>
        <p:nvGrpSpPr>
          <p:cNvPr id="16" name="Group 15" descr="Icon of three dots and outward pointing chevrons on left and right">
            <a:extLst>
              <a:ext uri="{FF2B5EF4-FFF2-40B4-BE49-F238E27FC236}">
                <a16:creationId xmlns:a16="http://schemas.microsoft.com/office/drawing/2014/main" id="{33B281A6-7DDB-48D6-A98C-5CDA40D5FBDE}"/>
              </a:ext>
            </a:extLst>
          </p:cNvPr>
          <p:cNvGrpSpPr/>
          <p:nvPr/>
        </p:nvGrpSpPr>
        <p:grpSpPr>
          <a:xfrm>
            <a:off x="8111752" y="5566775"/>
            <a:ext cx="702132" cy="702232"/>
            <a:chOff x="3088645" y="5729498"/>
            <a:chExt cx="648328" cy="648420"/>
          </a:xfrm>
        </p:grpSpPr>
        <p:grpSp>
          <p:nvGrpSpPr>
            <p:cNvPr id="18" name="Group 17">
              <a:extLst>
                <a:ext uri="{FF2B5EF4-FFF2-40B4-BE49-F238E27FC236}">
                  <a16:creationId xmlns:a16="http://schemas.microsoft.com/office/drawing/2014/main" id="{C1E0D684-3FCC-4D2A-B4B3-71AA0E5E09E3}"/>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0" name="Freeform 5">
                <a:extLst>
                  <a:ext uri="{FF2B5EF4-FFF2-40B4-BE49-F238E27FC236}">
                    <a16:creationId xmlns:a16="http://schemas.microsoft.com/office/drawing/2014/main" id="{36B4C03D-3C64-4DA6-9CE8-4C890107ACE2}"/>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1" name="Freeform 6">
                <a:extLst>
                  <a:ext uri="{FF2B5EF4-FFF2-40B4-BE49-F238E27FC236}">
                    <a16:creationId xmlns:a16="http://schemas.microsoft.com/office/drawing/2014/main" id="{7E48D4FC-8CCB-4105-9E21-01D5CB3FA55B}"/>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descr="Icon of three dots and outward pointing chevrons on left and right">
              <a:extLst>
                <a:ext uri="{FF2B5EF4-FFF2-40B4-BE49-F238E27FC236}">
                  <a16:creationId xmlns:a16="http://schemas.microsoft.com/office/drawing/2014/main" id="{DFA6B6D9-237C-4DB4-AF7F-AAB123A77E88}"/>
                </a:ext>
              </a:extLst>
            </p:cNvPr>
            <p:cNvPicPr>
              <a:picLocks noChangeAspect="1"/>
            </p:cNvPicPr>
            <p:nvPr/>
          </p:nvPicPr>
          <p:blipFill>
            <a:blip r:embed="rId3"/>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1411985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E5FCF-B252-4FCE-BD44-0A5779C8AFE7}"/>
              </a:ext>
            </a:extLst>
          </p:cNvPr>
          <p:cNvSpPr>
            <a:spLocks noGrp="1"/>
          </p:cNvSpPr>
          <p:nvPr>
            <p:ph type="title"/>
          </p:nvPr>
        </p:nvSpPr>
        <p:spPr/>
        <p:txBody>
          <a:bodyPr/>
          <a:lstStyle/>
          <a:p>
            <a:r>
              <a:rPr lang="en-US" dirty="0"/>
              <a:t>Module Review</a:t>
            </a:r>
          </a:p>
        </p:txBody>
      </p:sp>
      <p:sp>
        <p:nvSpPr>
          <p:cNvPr id="4" name="Text Placeholder 7">
            <a:extLst>
              <a:ext uri="{FF2B5EF4-FFF2-40B4-BE49-F238E27FC236}">
                <a16:creationId xmlns:a16="http://schemas.microsoft.com/office/drawing/2014/main" id="{9675D678-8D9C-404E-AD11-B3AD6027F0FC}"/>
              </a:ext>
            </a:extLst>
          </p:cNvPr>
          <p:cNvSpPr txBox="1">
            <a:spLocks/>
          </p:cNvSpPr>
          <p:nvPr/>
        </p:nvSpPr>
        <p:spPr>
          <a:xfrm>
            <a:off x="1308924" y="1212929"/>
            <a:ext cx="10554536" cy="1637219"/>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defTabSz="932742">
              <a:buSzTx/>
              <a:defRPr/>
            </a:pPr>
            <a:r>
              <a:rPr lang="en-US" sz="1800" spc="0" dirty="0"/>
              <a:t>You want to train a model that can categorize an image as "cat" or "dog" based on its subject.</a:t>
            </a:r>
          </a:p>
          <a:p>
            <a:pPr defTabSz="932742">
              <a:buSzTx/>
              <a:defRPr/>
            </a:pPr>
            <a:r>
              <a:rPr lang="en-US" sz="1800" spc="0" dirty="0"/>
              <a:t>What kind of Custom Vision project should you create?</a:t>
            </a:r>
          </a:p>
          <a:p>
            <a:pPr marL="288925" indent="-288925" defTabSz="932742">
              <a:spcBef>
                <a:spcPts val="300"/>
              </a:spcBef>
              <a:spcAft>
                <a:spcPts val="600"/>
              </a:spcAft>
              <a:buSzTx/>
              <a:buFont typeface="Wingdings" panose="05000000000000000000" pitchFamily="2" charset="2"/>
              <a:buChar char="q"/>
              <a:defRPr/>
            </a:pPr>
            <a:r>
              <a:rPr lang="en-US" sz="1400" dirty="0"/>
              <a:t>Image classification (multiclass)</a:t>
            </a:r>
          </a:p>
          <a:p>
            <a:pPr marL="288925" indent="-288925" defTabSz="932742">
              <a:spcBef>
                <a:spcPts val="300"/>
              </a:spcBef>
              <a:spcAft>
                <a:spcPts val="600"/>
              </a:spcAft>
              <a:buSzTx/>
              <a:buFont typeface="Wingdings" panose="05000000000000000000" pitchFamily="2" charset="2"/>
              <a:buChar char="q"/>
              <a:defRPr/>
            </a:pPr>
            <a:r>
              <a:rPr lang="en-US" sz="1400" dirty="0"/>
              <a:t>Image classification (multilabel)</a:t>
            </a:r>
          </a:p>
          <a:p>
            <a:pPr marL="288925" indent="-288925" defTabSz="932742">
              <a:spcBef>
                <a:spcPts val="300"/>
              </a:spcBef>
              <a:spcAft>
                <a:spcPts val="600"/>
              </a:spcAft>
              <a:buSzTx/>
              <a:buFont typeface="Wingdings" panose="05000000000000000000" pitchFamily="2" charset="2"/>
              <a:buChar char="q"/>
              <a:defRPr/>
            </a:pPr>
            <a:r>
              <a:rPr lang="en-US" sz="1400" dirty="0"/>
              <a:t>Object detection</a:t>
            </a:r>
          </a:p>
        </p:txBody>
      </p:sp>
      <p:sp>
        <p:nvSpPr>
          <p:cNvPr id="5" name="Graphic 26" descr="Checkmark on Backing up and restoring databases">
            <a:extLst>
              <a:ext uri="{FF2B5EF4-FFF2-40B4-BE49-F238E27FC236}">
                <a16:creationId xmlns:a16="http://schemas.microsoft.com/office/drawing/2014/main" id="{55FD6304-2F37-4FEC-8FB1-C9BC50E98F54}"/>
              </a:ext>
            </a:extLst>
          </p:cNvPr>
          <p:cNvSpPr/>
          <p:nvPr/>
        </p:nvSpPr>
        <p:spPr>
          <a:xfrm>
            <a:off x="1409340" y="1857575"/>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cxnSp>
        <p:nvCxnSpPr>
          <p:cNvPr id="6" name="Straight Connector 5">
            <a:extLst>
              <a:ext uri="{FF2B5EF4-FFF2-40B4-BE49-F238E27FC236}">
                <a16:creationId xmlns:a16="http://schemas.microsoft.com/office/drawing/2014/main" id="{BD272431-34E9-43E7-9024-F449E9440CBA}"/>
              </a:ext>
              <a:ext uri="{C183D7F6-B498-43B3-948B-1728B52AA6E4}">
                <adec:decorative xmlns:adec="http://schemas.microsoft.com/office/drawing/2017/decorative" val="1"/>
              </a:ext>
            </a:extLst>
          </p:cNvPr>
          <p:cNvCxnSpPr>
            <a:cxnSpLocks/>
          </p:cNvCxnSpPr>
          <p:nvPr/>
        </p:nvCxnSpPr>
        <p:spPr>
          <a:xfrm>
            <a:off x="1383345" y="2961183"/>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Text Placeholder 9">
            <a:extLst>
              <a:ext uri="{FF2B5EF4-FFF2-40B4-BE49-F238E27FC236}">
                <a16:creationId xmlns:a16="http://schemas.microsoft.com/office/drawing/2014/main" id="{C2C59DA6-909C-4010-ADD9-B7AC43CD0A2B}"/>
              </a:ext>
            </a:extLst>
          </p:cNvPr>
          <p:cNvSpPr txBox="1">
            <a:spLocks/>
          </p:cNvSpPr>
          <p:nvPr/>
        </p:nvSpPr>
        <p:spPr>
          <a:xfrm>
            <a:off x="1308924" y="3062451"/>
            <a:ext cx="10617802" cy="1526341"/>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defRPr/>
            </a:pPr>
            <a:r>
              <a:rPr lang="en-US" sz="1800" dirty="0"/>
              <a:t>Which of the following kinds of Azure resource can you use to host a trained Custom Vision model?</a:t>
            </a:r>
          </a:p>
          <a:p>
            <a:pPr marL="288925" indent="-288925">
              <a:spcBef>
                <a:spcPts val="300"/>
              </a:spcBef>
              <a:spcAft>
                <a:spcPts val="600"/>
              </a:spcAft>
              <a:buFont typeface="Wingdings" panose="05000000000000000000" pitchFamily="2" charset="2"/>
              <a:buChar char="q"/>
              <a:defRPr/>
            </a:pPr>
            <a:r>
              <a:rPr lang="en-US" sz="1400" dirty="0"/>
              <a:t>Custom Vision (Training)</a:t>
            </a:r>
          </a:p>
          <a:p>
            <a:pPr marL="288925" indent="-288925">
              <a:spcBef>
                <a:spcPts val="300"/>
              </a:spcBef>
              <a:spcAft>
                <a:spcPts val="600"/>
              </a:spcAft>
              <a:buFont typeface="Wingdings" panose="05000000000000000000" pitchFamily="2" charset="2"/>
              <a:buChar char="q"/>
              <a:defRPr/>
            </a:pPr>
            <a:r>
              <a:rPr lang="en-US" sz="1400" dirty="0"/>
              <a:t>Computer Vision</a:t>
            </a:r>
          </a:p>
          <a:p>
            <a:pPr marL="288925" indent="-288925">
              <a:spcBef>
                <a:spcPts val="300"/>
              </a:spcBef>
              <a:spcAft>
                <a:spcPts val="600"/>
              </a:spcAft>
              <a:buFont typeface="Wingdings" panose="05000000000000000000" pitchFamily="2" charset="2"/>
              <a:buChar char="q"/>
              <a:defRPr/>
            </a:pPr>
            <a:r>
              <a:rPr lang="en-US" sz="1400" dirty="0"/>
              <a:t>Cognitive Services</a:t>
            </a:r>
          </a:p>
        </p:txBody>
      </p:sp>
      <p:sp>
        <p:nvSpPr>
          <p:cNvPr id="8" name="Graphic 26" descr="Checkmark on Systems Administrator">
            <a:extLst>
              <a:ext uri="{FF2B5EF4-FFF2-40B4-BE49-F238E27FC236}">
                <a16:creationId xmlns:a16="http://schemas.microsoft.com/office/drawing/2014/main" id="{22D567B8-6090-4FC5-BA47-7A8393649D2D}"/>
              </a:ext>
            </a:extLst>
          </p:cNvPr>
          <p:cNvSpPr/>
          <p:nvPr/>
        </p:nvSpPr>
        <p:spPr>
          <a:xfrm>
            <a:off x="1409340" y="4104108"/>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pic>
        <p:nvPicPr>
          <p:cNvPr id="11" name="Graphic 10" descr="Badge Question Mark with solid fill">
            <a:extLst>
              <a:ext uri="{FF2B5EF4-FFF2-40B4-BE49-F238E27FC236}">
                <a16:creationId xmlns:a16="http://schemas.microsoft.com/office/drawing/2014/main" id="{0BA30EB3-97CE-4081-8D65-1A4974C45F5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1212929"/>
            <a:ext cx="702232" cy="702232"/>
          </a:xfrm>
          <a:prstGeom prst="rect">
            <a:avLst/>
          </a:prstGeom>
        </p:spPr>
      </p:pic>
      <p:pic>
        <p:nvPicPr>
          <p:cNvPr id="12" name="Graphic 11" descr="Badge Question Mark with solid fill">
            <a:extLst>
              <a:ext uri="{FF2B5EF4-FFF2-40B4-BE49-F238E27FC236}">
                <a16:creationId xmlns:a16="http://schemas.microsoft.com/office/drawing/2014/main" id="{5F047AE5-0FF4-4E3A-90A8-BCCFD4126B3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3034469"/>
            <a:ext cx="702232" cy="702232"/>
          </a:xfrm>
          <a:prstGeom prst="rect">
            <a:avLst/>
          </a:prstGeom>
        </p:spPr>
      </p:pic>
      <p:cxnSp>
        <p:nvCxnSpPr>
          <p:cNvPr id="13" name="Straight Connector 12">
            <a:extLst>
              <a:ext uri="{FF2B5EF4-FFF2-40B4-BE49-F238E27FC236}">
                <a16:creationId xmlns:a16="http://schemas.microsoft.com/office/drawing/2014/main" id="{F52DDC64-86F9-448D-8714-4B7D4CE95F4B}"/>
              </a:ext>
              <a:ext uri="{C183D7F6-B498-43B3-948B-1728B52AA6E4}">
                <adec:decorative xmlns:adec="http://schemas.microsoft.com/office/drawing/2017/decorative" val="1"/>
              </a:ext>
            </a:extLst>
          </p:cNvPr>
          <p:cNvCxnSpPr>
            <a:cxnSpLocks/>
          </p:cNvCxnSpPr>
          <p:nvPr/>
        </p:nvCxnSpPr>
        <p:spPr>
          <a:xfrm>
            <a:off x="1383345" y="4709438"/>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9">
            <a:extLst>
              <a:ext uri="{FF2B5EF4-FFF2-40B4-BE49-F238E27FC236}">
                <a16:creationId xmlns:a16="http://schemas.microsoft.com/office/drawing/2014/main" id="{CA531125-EDEF-47AA-B911-60F102D6EE13}"/>
              </a:ext>
            </a:extLst>
          </p:cNvPr>
          <p:cNvSpPr txBox="1">
            <a:spLocks/>
          </p:cNvSpPr>
          <p:nvPr/>
        </p:nvSpPr>
        <p:spPr>
          <a:xfrm>
            <a:off x="1395160" y="4902945"/>
            <a:ext cx="10383899" cy="1443714"/>
          </a:xfrm>
          <a:prstGeom prst="rect">
            <a:avLst/>
          </a:prstGeom>
        </p:spPr>
        <p:txBody>
          <a:bodyPr vert="horz" wrap="square" lIns="0" tIns="0" rIns="0" bIns="0" rtlCol="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kern="1200" spc="0" baseline="0">
                <a:solidFill>
                  <a:schemeClr val="tx1"/>
                </a:solidFill>
                <a:latin typeface="+mn-lt"/>
                <a:ea typeface="+mn-ea"/>
                <a:cs typeface="+mn-cs"/>
              </a:defRPr>
            </a:lvl2pPr>
            <a:lvl3pPr marL="448193"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3pPr>
            <a:lvl4pPr marL="67229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4pPr>
            <a:lvl5pPr marL="896386"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defRPr/>
            </a:pPr>
            <a:r>
              <a:rPr lang="en-US" sz="1800" dirty="0">
                <a:latin typeface="+mj-lt"/>
              </a:rPr>
              <a:t>What must you do before taking advantage of the smart labeler tool when creating an object detection model?</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Create a JSON file containing bounding box coordinates.</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Tag some images with objects of each class and train an initial object detection model.</a:t>
            </a:r>
          </a:p>
          <a:p>
            <a:pPr marL="288925" indent="-288925">
              <a:lnSpc>
                <a:spcPct val="100000"/>
              </a:lnSpc>
              <a:spcBef>
                <a:spcPts val="300"/>
              </a:spcBef>
              <a:spcAft>
                <a:spcPts val="600"/>
              </a:spcAft>
              <a:buFont typeface="Wingdings" panose="05000000000000000000" pitchFamily="2" charset="2"/>
              <a:buChar char="q"/>
              <a:defRPr/>
            </a:pPr>
            <a:r>
              <a:rPr lang="fr-FR" sz="1400" spc="-49" dirty="0">
                <a:solidFill>
                  <a:srgbClr val="000000"/>
                </a:solidFill>
                <a:latin typeface="+mj-lt"/>
              </a:rPr>
              <a:t>Train an image classification (</a:t>
            </a:r>
            <a:r>
              <a:rPr lang="fr-FR" sz="1400" spc="-49" dirty="0" err="1">
                <a:solidFill>
                  <a:srgbClr val="000000"/>
                </a:solidFill>
                <a:latin typeface="+mj-lt"/>
              </a:rPr>
              <a:t>multilabel</a:t>
            </a:r>
            <a:r>
              <a:rPr lang="fr-FR" sz="1400" spc="-49" dirty="0">
                <a:solidFill>
                  <a:srgbClr val="000000"/>
                </a:solidFill>
                <a:latin typeface="+mj-lt"/>
              </a:rPr>
              <a:t>) model.</a:t>
            </a:r>
            <a:endParaRPr lang="en-US" sz="1400" spc="-49" dirty="0">
              <a:solidFill>
                <a:srgbClr val="000000"/>
              </a:solidFill>
              <a:latin typeface="+mj-lt"/>
            </a:endParaRPr>
          </a:p>
        </p:txBody>
      </p:sp>
      <p:sp>
        <p:nvSpPr>
          <p:cNvPr id="15" name="Graphic 26" descr="Checkmark on Systems Administrator">
            <a:extLst>
              <a:ext uri="{FF2B5EF4-FFF2-40B4-BE49-F238E27FC236}">
                <a16:creationId xmlns:a16="http://schemas.microsoft.com/office/drawing/2014/main" id="{3F06D7E1-BFF4-4D05-B86A-83E973F67485}"/>
              </a:ext>
            </a:extLst>
          </p:cNvPr>
          <p:cNvSpPr/>
          <p:nvPr/>
        </p:nvSpPr>
        <p:spPr>
          <a:xfrm>
            <a:off x="1409340" y="5769834"/>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pic>
        <p:nvPicPr>
          <p:cNvPr id="16" name="Graphic 15" descr="Badge Question Mark with solid fill">
            <a:extLst>
              <a:ext uri="{FF2B5EF4-FFF2-40B4-BE49-F238E27FC236}">
                <a16:creationId xmlns:a16="http://schemas.microsoft.com/office/drawing/2014/main" id="{9663BBAB-8C60-4BC2-9515-41D4A856F06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4782724"/>
            <a:ext cx="702232" cy="702232"/>
          </a:xfrm>
          <a:prstGeom prst="rect">
            <a:avLst/>
          </a:prstGeom>
        </p:spPr>
      </p:pic>
    </p:spTree>
    <p:extLst>
      <p:ext uri="{BB962C8B-B14F-4D97-AF65-F5344CB8AC3E}">
        <p14:creationId xmlns:p14="http://schemas.microsoft.com/office/powerpoint/2010/main" val="19946676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FD3162-DA9E-4D67-9F87-E583DE6D64AE}"/>
              </a:ext>
            </a:extLst>
          </p:cNvPr>
          <p:cNvSpPr txBox="1">
            <a:spLocks noGrp="1"/>
          </p:cNvSpPr>
          <p:nvPr>
            <p:ph type="title" idx="4294967295"/>
          </p:nvPr>
        </p:nvSpPr>
        <p:spPr>
          <a:xfrm>
            <a:off x="261257" y="-517065"/>
            <a:ext cx="1507464" cy="517065"/>
          </a:xfrm>
          <a:prstGeom prst="rect">
            <a:avLst/>
          </a:prstGeom>
          <a:noFill/>
          <a:ln>
            <a:noFill/>
            <a:prstDash/>
          </a:ln>
          <a:effectLst/>
        </p:spPr>
        <p:txBody>
          <a:bodyPr rot="0" spcFirstLastPara="0" vertOverflow="overflow" horzOverflow="overflow" vert="horz" wrap="none" lIns="182880" tIns="146304" rIns="182880" bIns="146304" numCol="1" spcCol="0" rtlCol="0" fromWordArt="0" anchor="t" anchorCtr="0" forceAA="0" compatLnSpc="1">
            <a:prstTxWarp prst="textNoShape">
              <a:avLst/>
            </a:prstTxWarp>
            <a:spAutoFit/>
          </a:bodyPr>
          <a:lstStyle/>
          <a:p>
            <a:pPr marL="0" marR="0" lvl="0" indent="0" algn="l" defTabSz="914367" rtl="0" eaLnBrk="1" fontAlgn="auto" latinLnBrk="0" hangingPunct="1">
              <a:lnSpc>
                <a:spcPct val="90000"/>
              </a:lnSpc>
              <a:spcBef>
                <a:spcPts val="0"/>
              </a:spcBef>
              <a:spcAft>
                <a:spcPts val="600"/>
              </a:spcAft>
              <a:buClrTx/>
              <a:buSzTx/>
              <a:buFontTx/>
              <a:buNone/>
              <a:tabLst/>
              <a:defRPr/>
            </a:pPr>
            <a:r>
              <a:rPr kumimoji="0" lang="en-US" sz="1600" b="0" i="0" u="none" strike="noStrike" kern="1200" cap="none" spc="0" normalizeH="0" baseline="0" noProof="0" dirty="0">
                <a:ln>
                  <a:noFill/>
                </a:ln>
                <a:solidFill>
                  <a:schemeClr val="bg1"/>
                </a:solidFill>
                <a:effectLst/>
                <a:uLnTx/>
                <a:uFillTx/>
                <a:latin typeface="+mn-lt"/>
                <a:ea typeface="+mn-ea"/>
                <a:cs typeface="+mn-cs"/>
              </a:rPr>
              <a:t>Closing slide</a:t>
            </a:r>
            <a:endParaRPr kumimoji="0" lang="fr-FR" sz="1600" b="0" i="0" u="none" strike="noStrike" kern="1200" cap="none" spc="0" normalizeH="0" baseline="0" noProof="0" dirty="0" err="1">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259232178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18643" y="2858947"/>
            <a:ext cx="1959432" cy="910151"/>
          </a:xfrm>
        </p:spPr>
        <p:txBody>
          <a:bodyPr tIns="0" rIns="0" bIns="0">
            <a:noAutofit/>
          </a:bodyPr>
          <a:lstStyle/>
          <a:p>
            <a:br>
              <a:rPr lang="en-US" dirty="0"/>
            </a:br>
            <a:r>
              <a:rPr lang="en-US" dirty="0"/>
              <a:t>Agenda</a:t>
            </a:r>
            <a:br>
              <a:rPr lang="en-US" dirty="0"/>
            </a:br>
            <a:endParaRPr lang="en-US" dirty="0"/>
          </a:p>
        </p:txBody>
      </p:sp>
      <p:sp>
        <p:nvSpPr>
          <p:cNvPr id="6" name="Text Placeholder 5"/>
          <p:cNvSpPr>
            <a:spLocks noGrp="1"/>
          </p:cNvSpPr>
          <p:nvPr>
            <p:ph type="body" sz="quarter" idx="11"/>
          </p:nvPr>
        </p:nvSpPr>
        <p:spPr>
          <a:xfrm>
            <a:off x="4078288" y="1913147"/>
            <a:ext cx="7695070" cy="875013"/>
          </a:xfrm>
        </p:spPr>
        <p:txBody>
          <a:bodyPr/>
          <a:lstStyle/>
          <a:p>
            <a:pPr lvl="1"/>
            <a:r>
              <a:rPr lang="en-US" sz="2400" dirty="0"/>
              <a:t>Image Classification</a:t>
            </a:r>
          </a:p>
        </p:txBody>
      </p:sp>
      <p:sp>
        <p:nvSpPr>
          <p:cNvPr id="2" name="Text Placeholder 1"/>
          <p:cNvSpPr>
            <a:spLocks noGrp="1"/>
          </p:cNvSpPr>
          <p:nvPr>
            <p:ph type="body" sz="quarter" idx="15"/>
          </p:nvPr>
        </p:nvSpPr>
        <p:spPr/>
        <p:txBody>
          <a:bodyPr/>
          <a:lstStyle/>
          <a:p>
            <a:pPr lvl="1"/>
            <a:r>
              <a:rPr lang="en-US" sz="2400" dirty="0"/>
              <a:t>Object Detection</a:t>
            </a:r>
          </a:p>
        </p:txBody>
      </p:sp>
      <p:grpSp>
        <p:nvGrpSpPr>
          <p:cNvPr id="15" name="Group 14" descr="Icon of three concentric arcs">
            <a:extLst>
              <a:ext uri="{FF2B5EF4-FFF2-40B4-BE49-F238E27FC236}">
                <a16:creationId xmlns:a16="http://schemas.microsoft.com/office/drawing/2014/main" id="{608CDF18-AECC-4FDF-A8F1-216844CC0AD2}"/>
              </a:ext>
            </a:extLst>
          </p:cNvPr>
          <p:cNvGrpSpPr/>
          <p:nvPr/>
        </p:nvGrpSpPr>
        <p:grpSpPr>
          <a:xfrm>
            <a:off x="3032806" y="1999539"/>
            <a:ext cx="702132" cy="702231"/>
            <a:chOff x="3031669" y="1620003"/>
            <a:chExt cx="702132" cy="702231"/>
          </a:xfrm>
        </p:grpSpPr>
        <p:grpSp>
          <p:nvGrpSpPr>
            <p:cNvPr id="21" name="Group 20">
              <a:extLst>
                <a:ext uri="{FF2B5EF4-FFF2-40B4-BE49-F238E27FC236}">
                  <a16:creationId xmlns:a16="http://schemas.microsoft.com/office/drawing/2014/main" id="{6B02610C-D743-4EC3-ADB6-968702F1329E}"/>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22" name="Freeform 5">
                <a:extLst>
                  <a:ext uri="{FF2B5EF4-FFF2-40B4-BE49-F238E27FC236}">
                    <a16:creationId xmlns:a16="http://schemas.microsoft.com/office/drawing/2014/main" id="{24D747FB-14BE-4011-9D02-705EBB6A6635}"/>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3" name="Freeform 6">
                <a:extLst>
                  <a:ext uri="{FF2B5EF4-FFF2-40B4-BE49-F238E27FC236}">
                    <a16:creationId xmlns:a16="http://schemas.microsoft.com/office/drawing/2014/main" id="{F5D5C1AD-C8B4-4F2F-8083-999CEE96BA08}"/>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39" name="Picture 38" descr="Icon of three concentric arcs">
              <a:extLst>
                <a:ext uri="{FF2B5EF4-FFF2-40B4-BE49-F238E27FC236}">
                  <a16:creationId xmlns:a16="http://schemas.microsoft.com/office/drawing/2014/main" id="{1BC5CA9F-5934-4A70-A2A3-E3718198A66A}"/>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16" name="Group 15" descr="Icon of three concentric arcs">
            <a:extLst>
              <a:ext uri="{FF2B5EF4-FFF2-40B4-BE49-F238E27FC236}">
                <a16:creationId xmlns:a16="http://schemas.microsoft.com/office/drawing/2014/main" id="{F7D2742C-258D-4457-A554-39B2F2764011}"/>
              </a:ext>
            </a:extLst>
          </p:cNvPr>
          <p:cNvGrpSpPr/>
          <p:nvPr/>
        </p:nvGrpSpPr>
        <p:grpSpPr>
          <a:xfrm>
            <a:off x="3032805" y="3077884"/>
            <a:ext cx="702132" cy="702231"/>
            <a:chOff x="3031669" y="1620003"/>
            <a:chExt cx="702132" cy="702231"/>
          </a:xfrm>
        </p:grpSpPr>
        <p:grpSp>
          <p:nvGrpSpPr>
            <p:cNvPr id="18" name="Group 17">
              <a:extLst>
                <a:ext uri="{FF2B5EF4-FFF2-40B4-BE49-F238E27FC236}">
                  <a16:creationId xmlns:a16="http://schemas.microsoft.com/office/drawing/2014/main" id="{C413A325-B81D-4D2F-950A-198CE359AC36}"/>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20" name="Freeform 5">
                <a:extLst>
                  <a:ext uri="{FF2B5EF4-FFF2-40B4-BE49-F238E27FC236}">
                    <a16:creationId xmlns:a16="http://schemas.microsoft.com/office/drawing/2014/main" id="{35869918-01D1-4B9B-A286-0DE83B66B79F}"/>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4" name="Freeform 6">
                <a:extLst>
                  <a:ext uri="{FF2B5EF4-FFF2-40B4-BE49-F238E27FC236}">
                    <a16:creationId xmlns:a16="http://schemas.microsoft.com/office/drawing/2014/main" id="{33A05620-826A-482E-BF44-D02B94CD800F}"/>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descr="Icon of three concentric arcs">
              <a:extLst>
                <a:ext uri="{FF2B5EF4-FFF2-40B4-BE49-F238E27FC236}">
                  <a16:creationId xmlns:a16="http://schemas.microsoft.com/office/drawing/2014/main" id="{1EE1F0E3-5C92-4994-A22A-15C3A5803535}"/>
                </a:ext>
              </a:extLst>
            </p:cNvPr>
            <p:cNvPicPr>
              <a:picLocks noChangeAspect="1"/>
            </p:cNvPicPr>
            <p:nvPr/>
          </p:nvPicPr>
          <p:blipFill>
            <a:blip r:embed="rId3"/>
            <a:stretch>
              <a:fillRect/>
            </a:stretch>
          </p:blipFill>
          <p:spPr>
            <a:xfrm>
              <a:off x="3196572" y="1784956"/>
              <a:ext cx="372325" cy="372325"/>
            </a:xfrm>
            <a:prstGeom prst="rect">
              <a:avLst/>
            </a:prstGeom>
          </p:spPr>
        </p:pic>
      </p:grpSp>
    </p:spTree>
    <p:extLst>
      <p:ext uri="{BB962C8B-B14F-4D97-AF65-F5344CB8AC3E}">
        <p14:creationId xmlns:p14="http://schemas.microsoft.com/office/powerpoint/2010/main" val="4244671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Image Classification</a:t>
            </a:r>
          </a:p>
        </p:txBody>
      </p:sp>
      <p:pic>
        <p:nvPicPr>
          <p:cNvPr id="2" name="Picture 1" descr="Icon of three concentric arcs">
            <a:extLst>
              <a:ext uri="{FF2B5EF4-FFF2-40B4-BE49-F238E27FC236}">
                <a16:creationId xmlns:a16="http://schemas.microsoft.com/office/drawing/2014/main" id="{8AC2CBA1-CF1D-4600-9B90-30C8B73A53B3}"/>
              </a:ext>
            </a:extLst>
          </p:cNvPr>
          <p:cNvPicPr>
            <a:picLocks noChangeAspect="1"/>
          </p:cNvPicPr>
          <p:nvPr/>
        </p:nvPicPr>
        <p:blipFill>
          <a:blip r:embed="rId3"/>
          <a:stretch>
            <a:fillRect/>
          </a:stretch>
        </p:blipFill>
        <p:spPr>
          <a:xfrm>
            <a:off x="10094976" y="2779776"/>
            <a:ext cx="1280160" cy="1280160"/>
          </a:xfrm>
          <a:prstGeom prst="rect">
            <a:avLst/>
          </a:prstGeom>
        </p:spPr>
      </p:pic>
    </p:spTree>
    <p:extLst>
      <p:ext uri="{BB962C8B-B14F-4D97-AF65-F5344CB8AC3E}">
        <p14:creationId xmlns:p14="http://schemas.microsoft.com/office/powerpoint/2010/main" val="228175052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11DC8-3147-4BB0-B44B-37EE38FF779C}"/>
              </a:ext>
            </a:extLst>
          </p:cNvPr>
          <p:cNvSpPr>
            <a:spLocks noGrp="1"/>
          </p:cNvSpPr>
          <p:nvPr>
            <p:ph type="title"/>
          </p:nvPr>
        </p:nvSpPr>
        <p:spPr/>
        <p:txBody>
          <a:bodyPr/>
          <a:lstStyle/>
          <a:p>
            <a:r>
              <a:rPr lang="en-US" dirty="0"/>
              <a:t>The Custom Vision Service</a:t>
            </a:r>
          </a:p>
        </p:txBody>
      </p:sp>
      <p:cxnSp>
        <p:nvCxnSpPr>
          <p:cNvPr id="4" name="Straight Arrow Connector 3">
            <a:extLst>
              <a:ext uri="{FF2B5EF4-FFF2-40B4-BE49-F238E27FC236}">
                <a16:creationId xmlns:a16="http://schemas.microsoft.com/office/drawing/2014/main" id="{12A58C78-9536-499A-84B9-BE330F4EAB00}"/>
              </a:ext>
            </a:extLst>
          </p:cNvPr>
          <p:cNvCxnSpPr>
            <a:cxnSpLocks/>
            <a:stCxn id="14" idx="3"/>
            <a:endCxn id="8" idx="1"/>
          </p:cNvCxnSpPr>
          <p:nvPr/>
        </p:nvCxnSpPr>
        <p:spPr>
          <a:xfrm>
            <a:off x="8100922" y="2309905"/>
            <a:ext cx="973200" cy="0"/>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8" name="Graphic 7">
            <a:extLst>
              <a:ext uri="{FF2B5EF4-FFF2-40B4-BE49-F238E27FC236}">
                <a16:creationId xmlns:a16="http://schemas.microsoft.com/office/drawing/2014/main" id="{27A52521-EA47-4677-8EB5-A4CC2B74574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074122" y="1813738"/>
            <a:ext cx="1680003" cy="992334"/>
          </a:xfrm>
          <a:prstGeom prst="rect">
            <a:avLst/>
          </a:prstGeom>
        </p:spPr>
      </p:pic>
      <p:sp>
        <p:nvSpPr>
          <p:cNvPr id="18" name="Rectangle 17">
            <a:extLst>
              <a:ext uri="{FF2B5EF4-FFF2-40B4-BE49-F238E27FC236}">
                <a16:creationId xmlns:a16="http://schemas.microsoft.com/office/drawing/2014/main" id="{8B9F482E-7321-4FB1-BE14-3D39D2B29CBD}"/>
              </a:ext>
            </a:extLst>
          </p:cNvPr>
          <p:cNvSpPr/>
          <p:nvPr/>
        </p:nvSpPr>
        <p:spPr>
          <a:xfrm>
            <a:off x="418643" y="1508041"/>
            <a:ext cx="6042718" cy="4855464"/>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a:p>
            <a:pPr marL="285750" indent="-285750">
              <a:buFont typeface="Arial" panose="020B0604020202020204" pitchFamily="34" charset="0"/>
              <a:buChar char="•"/>
            </a:pPr>
            <a:r>
              <a:rPr lang="en-US" sz="2400" dirty="0">
                <a:solidFill>
                  <a:srgbClr val="1A1A1A"/>
                </a:solidFill>
              </a:rPr>
              <a:t>Train custom models with your own images</a:t>
            </a:r>
          </a:p>
          <a:p>
            <a:pPr marL="742933" lvl="1" indent="-285750">
              <a:buFont typeface="Arial" panose="020B0604020202020204" pitchFamily="34" charset="0"/>
              <a:buChar char="•"/>
            </a:pPr>
            <a:r>
              <a:rPr lang="en-US" sz="2000" dirty="0">
                <a:solidFill>
                  <a:srgbClr val="1A1A1A"/>
                </a:solidFill>
              </a:rPr>
              <a:t>Image classification</a:t>
            </a:r>
          </a:p>
          <a:p>
            <a:pPr marL="742933" lvl="1" indent="-285750">
              <a:buFont typeface="Arial" panose="020B0604020202020204" pitchFamily="34" charset="0"/>
              <a:buChar char="•"/>
            </a:pPr>
            <a:r>
              <a:rPr lang="en-US" sz="2000" dirty="0">
                <a:solidFill>
                  <a:srgbClr val="1A1A1A"/>
                </a:solidFill>
              </a:rPr>
              <a:t>Object detection</a:t>
            </a:r>
          </a:p>
          <a:p>
            <a:pPr marL="742933" lvl="1" indent="-285750">
              <a:buFont typeface="Arial" panose="020B0604020202020204" pitchFamily="34" charset="0"/>
              <a:buChar char="•"/>
            </a:pPr>
            <a:endParaRPr lang="en-US" sz="2000" dirty="0">
              <a:solidFill>
                <a:srgbClr val="1A1A1A"/>
              </a:solidFill>
            </a:endParaRPr>
          </a:p>
          <a:p>
            <a:pPr marL="285750" indent="-285750">
              <a:buFont typeface="Arial" panose="020B0604020202020204" pitchFamily="34" charset="0"/>
              <a:buChar char="•"/>
            </a:pPr>
            <a:r>
              <a:rPr lang="en-US" sz="2400" dirty="0">
                <a:solidFill>
                  <a:srgbClr val="1A1A1A"/>
                </a:solidFill>
              </a:rPr>
              <a:t>Requires two kinds of resource:</a:t>
            </a:r>
          </a:p>
          <a:p>
            <a:pPr marL="742933" lvl="1" indent="-285750">
              <a:buFont typeface="Arial" panose="020B0604020202020204" pitchFamily="34" charset="0"/>
              <a:buChar char="•"/>
            </a:pPr>
            <a:r>
              <a:rPr lang="en-US" sz="2000" dirty="0">
                <a:solidFill>
                  <a:srgbClr val="1A1A1A"/>
                </a:solidFill>
              </a:rPr>
              <a:t>Training Resource:</a:t>
            </a:r>
          </a:p>
          <a:p>
            <a:pPr marL="1200117" lvl="2" indent="-285750">
              <a:buFont typeface="Arial" panose="020B0604020202020204" pitchFamily="34" charset="0"/>
              <a:buChar char="•"/>
            </a:pPr>
            <a:r>
              <a:rPr lang="en-US" sz="1800" dirty="0">
                <a:solidFill>
                  <a:srgbClr val="1A1A1A"/>
                </a:solidFill>
              </a:rPr>
              <a:t>Cognitive Services</a:t>
            </a:r>
          </a:p>
          <a:p>
            <a:pPr marL="1200117" lvl="2" indent="-285750">
              <a:buFont typeface="Arial" panose="020B0604020202020204" pitchFamily="34" charset="0"/>
              <a:buChar char="•"/>
            </a:pPr>
            <a:r>
              <a:rPr lang="en-US" sz="1800" dirty="0">
                <a:solidFill>
                  <a:srgbClr val="1A1A1A"/>
                </a:solidFill>
              </a:rPr>
              <a:t>Custom Vision (Training)</a:t>
            </a:r>
          </a:p>
          <a:p>
            <a:pPr marL="742933" lvl="1" indent="-285750">
              <a:buFont typeface="Arial" panose="020B0604020202020204" pitchFamily="34" charset="0"/>
              <a:buChar char="•"/>
            </a:pPr>
            <a:r>
              <a:rPr lang="en-US" sz="2000" dirty="0">
                <a:solidFill>
                  <a:srgbClr val="1A1A1A"/>
                </a:solidFill>
              </a:rPr>
              <a:t>Prediction Resource:</a:t>
            </a:r>
          </a:p>
          <a:p>
            <a:pPr marL="1200117" lvl="2" indent="-285750">
              <a:buFont typeface="Arial" panose="020B0604020202020204" pitchFamily="34" charset="0"/>
              <a:buChar char="•"/>
            </a:pPr>
            <a:r>
              <a:rPr lang="en-US" sz="1800" dirty="0">
                <a:solidFill>
                  <a:srgbClr val="1A1A1A"/>
                </a:solidFill>
              </a:rPr>
              <a:t>Cognitive Services</a:t>
            </a:r>
          </a:p>
          <a:p>
            <a:pPr marL="1200117" lvl="2" indent="-285750">
              <a:buFont typeface="Arial" panose="020B0604020202020204" pitchFamily="34" charset="0"/>
              <a:buChar char="•"/>
            </a:pPr>
            <a:r>
              <a:rPr lang="en-US" sz="1800" dirty="0">
                <a:solidFill>
                  <a:srgbClr val="1A1A1A"/>
                </a:solidFill>
              </a:rPr>
              <a:t>Custom Vision (Prediction)</a:t>
            </a:r>
          </a:p>
          <a:p>
            <a:pPr lvl="2"/>
            <a:endParaRPr lang="en-US" sz="2000" dirty="0">
              <a:solidFill>
                <a:srgbClr val="1A1A1A"/>
              </a:solidFill>
            </a:endParaRPr>
          </a:p>
        </p:txBody>
      </p:sp>
      <p:cxnSp>
        <p:nvCxnSpPr>
          <p:cNvPr id="32" name="Straight Arrow Connector 31">
            <a:extLst>
              <a:ext uri="{FF2B5EF4-FFF2-40B4-BE49-F238E27FC236}">
                <a16:creationId xmlns:a16="http://schemas.microsoft.com/office/drawing/2014/main" id="{6B116911-ABA6-4CD8-93AA-1143F824A420}"/>
              </a:ext>
            </a:extLst>
          </p:cNvPr>
          <p:cNvCxnSpPr>
            <a:cxnSpLocks/>
          </p:cNvCxnSpPr>
          <p:nvPr/>
        </p:nvCxnSpPr>
        <p:spPr>
          <a:xfrm flipV="1">
            <a:off x="9738912" y="2806072"/>
            <a:ext cx="0" cy="850159"/>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6E94BC6B-D923-4015-836D-6DA81187A42B}"/>
              </a:ext>
            </a:extLst>
          </p:cNvPr>
          <p:cNvCxnSpPr>
            <a:cxnSpLocks/>
          </p:cNvCxnSpPr>
          <p:nvPr/>
        </p:nvCxnSpPr>
        <p:spPr>
          <a:xfrm>
            <a:off x="10408827" y="2806072"/>
            <a:ext cx="0" cy="693048"/>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9D594A3-7A28-4542-9DFE-5E9B080CA037}"/>
              </a:ext>
            </a:extLst>
          </p:cNvPr>
          <p:cNvSpPr txBox="1"/>
          <p:nvPr/>
        </p:nvSpPr>
        <p:spPr>
          <a:xfrm>
            <a:off x="9934475" y="3371506"/>
            <a:ext cx="847027" cy="544765"/>
          </a:xfrm>
          <a:prstGeom prst="rect">
            <a:avLst/>
          </a:prstGeom>
          <a:noFill/>
        </p:spPr>
        <p:txBody>
          <a:bodyPr wrap="non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Apple</a:t>
            </a:r>
          </a:p>
        </p:txBody>
      </p:sp>
      <p:pic>
        <p:nvPicPr>
          <p:cNvPr id="40" name="Graphic 39" descr="Badge with solid fill">
            <a:extLst>
              <a:ext uri="{FF2B5EF4-FFF2-40B4-BE49-F238E27FC236}">
                <a16:creationId xmlns:a16="http://schemas.microsoft.com/office/drawing/2014/main" id="{C0A8AF17-3DB7-4F34-BBD4-53E60722AD2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848463" y="2925161"/>
            <a:ext cx="458687" cy="458687"/>
          </a:xfrm>
          <a:prstGeom prst="rect">
            <a:avLst/>
          </a:prstGeom>
        </p:spPr>
      </p:pic>
      <p:pic>
        <p:nvPicPr>
          <p:cNvPr id="42" name="Graphic 41" descr="Badge 1 with solid fill">
            <a:extLst>
              <a:ext uri="{FF2B5EF4-FFF2-40B4-BE49-F238E27FC236}">
                <a16:creationId xmlns:a16="http://schemas.microsoft.com/office/drawing/2014/main" id="{E26FE61D-6B73-4295-A6CF-6E0854F277B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261088" y="1844373"/>
            <a:ext cx="458687" cy="458687"/>
          </a:xfrm>
          <a:prstGeom prst="rect">
            <a:avLst/>
          </a:prstGeom>
        </p:spPr>
      </p:pic>
      <p:sp>
        <p:nvSpPr>
          <p:cNvPr id="43" name="TextBox 42">
            <a:extLst>
              <a:ext uri="{FF2B5EF4-FFF2-40B4-BE49-F238E27FC236}">
                <a16:creationId xmlns:a16="http://schemas.microsoft.com/office/drawing/2014/main" id="{777C8217-198D-4701-9CDF-2F94521EA4AA}"/>
              </a:ext>
            </a:extLst>
          </p:cNvPr>
          <p:cNvSpPr txBox="1"/>
          <p:nvPr/>
        </p:nvSpPr>
        <p:spPr>
          <a:xfrm>
            <a:off x="7140819" y="4843771"/>
            <a:ext cx="4550098" cy="1120307"/>
          </a:xfrm>
          <a:prstGeom prst="rect">
            <a:avLst/>
          </a:prstGeom>
          <a:noFill/>
        </p:spPr>
        <p:txBody>
          <a:bodyPr wrap="square" lIns="182880" tIns="146304" rIns="182880" bIns="146304" rtlCol="0">
            <a:spAutoFit/>
          </a:bodyPr>
          <a:lstStyle/>
          <a:p>
            <a:pPr marL="342900" indent="-342900">
              <a:lnSpc>
                <a:spcPct val="90000"/>
              </a:lnSpc>
              <a:spcAft>
                <a:spcPts val="600"/>
              </a:spcAft>
              <a:buAutoNum type="arabicPeriod"/>
            </a:pPr>
            <a:r>
              <a:rPr lang="en-US" sz="1800" dirty="0">
                <a:gradFill>
                  <a:gsLst>
                    <a:gs pos="2917">
                      <a:schemeClr val="tx1"/>
                    </a:gs>
                    <a:gs pos="30000">
                      <a:schemeClr val="tx1"/>
                    </a:gs>
                  </a:gsLst>
                  <a:lin ang="5400000" scaled="0"/>
                </a:gradFill>
              </a:rPr>
              <a:t>Use your own images to train a model</a:t>
            </a:r>
          </a:p>
          <a:p>
            <a:pPr marL="342900" indent="-342900">
              <a:lnSpc>
                <a:spcPct val="90000"/>
              </a:lnSpc>
              <a:spcAft>
                <a:spcPts val="600"/>
              </a:spcAft>
              <a:buAutoNum type="arabicPeriod"/>
            </a:pPr>
            <a:r>
              <a:rPr lang="en-US" sz="1800" dirty="0">
                <a:gradFill>
                  <a:gsLst>
                    <a:gs pos="2917">
                      <a:schemeClr val="tx1"/>
                    </a:gs>
                    <a:gs pos="30000">
                      <a:schemeClr val="tx1"/>
                    </a:gs>
                  </a:gsLst>
                  <a:lin ang="5400000" scaled="0"/>
                </a:gradFill>
              </a:rPr>
              <a:t>Use the model to predict labels for new images</a:t>
            </a:r>
          </a:p>
        </p:txBody>
      </p:sp>
      <p:grpSp>
        <p:nvGrpSpPr>
          <p:cNvPr id="11" name="Group 10">
            <a:extLst>
              <a:ext uri="{FF2B5EF4-FFF2-40B4-BE49-F238E27FC236}">
                <a16:creationId xmlns:a16="http://schemas.microsoft.com/office/drawing/2014/main" id="{3DBC5449-6F3A-43D7-B7D3-F10D389D049F}"/>
              </a:ext>
            </a:extLst>
          </p:cNvPr>
          <p:cNvGrpSpPr/>
          <p:nvPr/>
        </p:nvGrpSpPr>
        <p:grpSpPr>
          <a:xfrm>
            <a:off x="6922332" y="1720610"/>
            <a:ext cx="1178590" cy="1178590"/>
            <a:chOff x="6922332" y="1720610"/>
            <a:chExt cx="1178590" cy="1178590"/>
          </a:xfrm>
        </p:grpSpPr>
        <p:pic>
          <p:nvPicPr>
            <p:cNvPr id="14" name="Graphic 13" descr="Images with solid fill">
              <a:extLst>
                <a:ext uri="{FF2B5EF4-FFF2-40B4-BE49-F238E27FC236}">
                  <a16:creationId xmlns:a16="http://schemas.microsoft.com/office/drawing/2014/main" id="{54632FD6-D8B1-4007-ACEE-C0C334E77E2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6922332" y="1720610"/>
              <a:ext cx="1178590" cy="1178590"/>
            </a:xfrm>
            <a:prstGeom prst="rect">
              <a:avLst/>
            </a:prstGeom>
          </p:spPr>
        </p:pic>
        <p:grpSp>
          <p:nvGrpSpPr>
            <p:cNvPr id="9" name="Group 8">
              <a:extLst>
                <a:ext uri="{FF2B5EF4-FFF2-40B4-BE49-F238E27FC236}">
                  <a16:creationId xmlns:a16="http://schemas.microsoft.com/office/drawing/2014/main" id="{E60CB40C-5D2B-4D4C-8FFD-588D38E96627}"/>
                </a:ext>
              </a:extLst>
            </p:cNvPr>
            <p:cNvGrpSpPr/>
            <p:nvPr/>
          </p:nvGrpSpPr>
          <p:grpSpPr>
            <a:xfrm>
              <a:off x="7040880" y="2084065"/>
              <a:ext cx="762845" cy="621029"/>
              <a:chOff x="7040880" y="2084065"/>
              <a:chExt cx="762845" cy="621029"/>
            </a:xfrm>
          </p:grpSpPr>
          <p:sp>
            <p:nvSpPr>
              <p:cNvPr id="7" name="Rectangle 6">
                <a:extLst>
                  <a:ext uri="{FF2B5EF4-FFF2-40B4-BE49-F238E27FC236}">
                    <a16:creationId xmlns:a16="http://schemas.microsoft.com/office/drawing/2014/main" id="{227F8B3F-3CA7-4281-B481-92DEE3611B0B}"/>
                  </a:ext>
                </a:extLst>
              </p:cNvPr>
              <p:cNvSpPr/>
              <p:nvPr/>
            </p:nvSpPr>
            <p:spPr bwMode="auto">
              <a:xfrm>
                <a:off x="7040880" y="2137410"/>
                <a:ext cx="762845" cy="514340"/>
              </a:xfrm>
              <a:prstGeom prst="rect">
                <a:avLst/>
              </a:prstGeom>
              <a:solidFill>
                <a:schemeClr val="bg2"/>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6" name="Graphic 5" descr="Apple with solid fill">
                <a:extLst>
                  <a:ext uri="{FF2B5EF4-FFF2-40B4-BE49-F238E27FC236}">
                    <a16:creationId xmlns:a16="http://schemas.microsoft.com/office/drawing/2014/main" id="{8AC1CA4C-255B-4139-8F04-D7484A20742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124046" y="2084065"/>
                <a:ext cx="621029" cy="621029"/>
              </a:xfrm>
              <a:prstGeom prst="rect">
                <a:avLst/>
              </a:prstGeom>
            </p:spPr>
          </p:pic>
        </p:grpSp>
      </p:grpSp>
      <p:grpSp>
        <p:nvGrpSpPr>
          <p:cNvPr id="10" name="Group 9">
            <a:extLst>
              <a:ext uri="{FF2B5EF4-FFF2-40B4-BE49-F238E27FC236}">
                <a16:creationId xmlns:a16="http://schemas.microsoft.com/office/drawing/2014/main" id="{AC87F275-556D-4B08-87D3-7CB41CED300C}"/>
              </a:ext>
            </a:extLst>
          </p:cNvPr>
          <p:cNvGrpSpPr/>
          <p:nvPr/>
        </p:nvGrpSpPr>
        <p:grpSpPr>
          <a:xfrm>
            <a:off x="8826573" y="3486494"/>
            <a:ext cx="1178590" cy="1178590"/>
            <a:chOff x="8826573" y="3486494"/>
            <a:chExt cx="1178590" cy="1178590"/>
          </a:xfrm>
        </p:grpSpPr>
        <p:pic>
          <p:nvPicPr>
            <p:cNvPr id="5" name="Graphic 4" descr="Image with solid fill">
              <a:extLst>
                <a:ext uri="{FF2B5EF4-FFF2-40B4-BE49-F238E27FC236}">
                  <a16:creationId xmlns:a16="http://schemas.microsoft.com/office/drawing/2014/main" id="{D96BFF53-AB53-49E9-B9D3-CD638D64334F}"/>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826573" y="3486494"/>
              <a:ext cx="1178590" cy="1178590"/>
            </a:xfrm>
            <a:prstGeom prst="rect">
              <a:avLst/>
            </a:prstGeom>
          </p:spPr>
        </p:pic>
        <p:grpSp>
          <p:nvGrpSpPr>
            <p:cNvPr id="19" name="Group 18">
              <a:extLst>
                <a:ext uri="{FF2B5EF4-FFF2-40B4-BE49-F238E27FC236}">
                  <a16:creationId xmlns:a16="http://schemas.microsoft.com/office/drawing/2014/main" id="{3BF0774B-9A7D-4376-BAFF-6FB53BD3B33B}"/>
                </a:ext>
              </a:extLst>
            </p:cNvPr>
            <p:cNvGrpSpPr/>
            <p:nvPr/>
          </p:nvGrpSpPr>
          <p:grpSpPr>
            <a:xfrm>
              <a:off x="9034445" y="3766271"/>
              <a:ext cx="762845" cy="621029"/>
              <a:chOff x="7040880" y="2084065"/>
              <a:chExt cx="762845" cy="621029"/>
            </a:xfrm>
          </p:grpSpPr>
          <p:sp>
            <p:nvSpPr>
              <p:cNvPr id="20" name="Rectangle 19">
                <a:extLst>
                  <a:ext uri="{FF2B5EF4-FFF2-40B4-BE49-F238E27FC236}">
                    <a16:creationId xmlns:a16="http://schemas.microsoft.com/office/drawing/2014/main" id="{A946D2F3-7C64-4127-ACBA-705431A525A7}"/>
                  </a:ext>
                </a:extLst>
              </p:cNvPr>
              <p:cNvSpPr/>
              <p:nvPr/>
            </p:nvSpPr>
            <p:spPr bwMode="auto">
              <a:xfrm>
                <a:off x="7040880" y="2137410"/>
                <a:ext cx="762845" cy="514340"/>
              </a:xfrm>
              <a:prstGeom prst="rect">
                <a:avLst/>
              </a:prstGeom>
              <a:solidFill>
                <a:schemeClr val="bg2"/>
              </a:solid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21" name="Graphic 20" descr="Apple with solid fill">
                <a:extLst>
                  <a:ext uri="{FF2B5EF4-FFF2-40B4-BE49-F238E27FC236}">
                    <a16:creationId xmlns:a16="http://schemas.microsoft.com/office/drawing/2014/main" id="{339960AA-49ED-43FB-B954-EECBD4EA0B6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124046" y="2084065"/>
                <a:ext cx="621029" cy="621029"/>
              </a:xfrm>
              <a:prstGeom prst="rect">
                <a:avLst/>
              </a:prstGeom>
            </p:spPr>
          </p:pic>
        </p:grpSp>
      </p:grpSp>
    </p:spTree>
    <p:extLst>
      <p:ext uri="{BB962C8B-B14F-4D97-AF65-F5344CB8AC3E}">
        <p14:creationId xmlns:p14="http://schemas.microsoft.com/office/powerpoint/2010/main" val="2242229344"/>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95D51-1527-4850-A83C-B7183ECFF98F}"/>
              </a:ext>
            </a:extLst>
          </p:cNvPr>
          <p:cNvSpPr>
            <a:spLocks noGrp="1"/>
          </p:cNvSpPr>
          <p:nvPr>
            <p:ph type="title"/>
          </p:nvPr>
        </p:nvSpPr>
        <p:spPr/>
        <p:txBody>
          <a:bodyPr/>
          <a:lstStyle/>
          <a:p>
            <a:r>
              <a:rPr lang="en-US" dirty="0"/>
              <a:t>What is Image Classification?</a:t>
            </a:r>
          </a:p>
        </p:txBody>
      </p:sp>
      <p:sp>
        <p:nvSpPr>
          <p:cNvPr id="3" name="Content Placeholder 2">
            <a:extLst>
              <a:ext uri="{FF2B5EF4-FFF2-40B4-BE49-F238E27FC236}">
                <a16:creationId xmlns:a16="http://schemas.microsoft.com/office/drawing/2014/main" id="{010D47A5-7C84-420E-8744-3F390A7D89A5}"/>
              </a:ext>
            </a:extLst>
          </p:cNvPr>
          <p:cNvSpPr>
            <a:spLocks noGrp="1"/>
          </p:cNvSpPr>
          <p:nvPr>
            <p:ph sz="quarter" idx="10"/>
          </p:nvPr>
        </p:nvSpPr>
        <p:spPr>
          <a:xfrm>
            <a:off x="419100" y="1456897"/>
            <a:ext cx="11340811" cy="990015"/>
          </a:xfrm>
        </p:spPr>
        <p:txBody>
          <a:bodyPr/>
          <a:lstStyle/>
          <a:p>
            <a:r>
              <a:rPr lang="en-US" dirty="0"/>
              <a:t>Train a model to predict the class label for the image</a:t>
            </a:r>
          </a:p>
          <a:p>
            <a:pPr lvl="1"/>
            <a:r>
              <a:rPr lang="en-US" dirty="0"/>
              <a:t>In other words, what is this a picture of?</a:t>
            </a:r>
          </a:p>
        </p:txBody>
      </p:sp>
      <p:pic>
        <p:nvPicPr>
          <p:cNvPr id="5" name="Picture 4" descr="A red apple on a white surface&#10;&#10;Description automatically generated">
            <a:extLst>
              <a:ext uri="{FF2B5EF4-FFF2-40B4-BE49-F238E27FC236}">
                <a16:creationId xmlns:a16="http://schemas.microsoft.com/office/drawing/2014/main" id="{413B5001-3B88-4519-BF12-504AEACD5B68}"/>
              </a:ext>
            </a:extLst>
          </p:cNvPr>
          <p:cNvPicPr>
            <a:picLocks noChangeAspect="1"/>
          </p:cNvPicPr>
          <p:nvPr/>
        </p:nvPicPr>
        <p:blipFill>
          <a:blip r:embed="rId2"/>
          <a:stretch>
            <a:fillRect/>
          </a:stretch>
        </p:blipFill>
        <p:spPr>
          <a:xfrm>
            <a:off x="885197" y="2929365"/>
            <a:ext cx="3398429" cy="2548822"/>
          </a:xfrm>
          <a:prstGeom prst="rect">
            <a:avLst/>
          </a:prstGeom>
        </p:spPr>
      </p:pic>
      <p:pic>
        <p:nvPicPr>
          <p:cNvPr id="7" name="Picture 6" descr="A yellow banana on a white surface&#10;&#10;Description automatically generated with medium confidence">
            <a:extLst>
              <a:ext uri="{FF2B5EF4-FFF2-40B4-BE49-F238E27FC236}">
                <a16:creationId xmlns:a16="http://schemas.microsoft.com/office/drawing/2014/main" id="{CFE68B20-9AC1-42E3-97A5-24B4F433FDC6}"/>
              </a:ext>
            </a:extLst>
          </p:cNvPr>
          <p:cNvPicPr>
            <a:picLocks noChangeAspect="1"/>
          </p:cNvPicPr>
          <p:nvPr/>
        </p:nvPicPr>
        <p:blipFill>
          <a:blip r:embed="rId3"/>
          <a:stretch>
            <a:fillRect/>
          </a:stretch>
        </p:blipFill>
        <p:spPr>
          <a:xfrm>
            <a:off x="4420512" y="2929366"/>
            <a:ext cx="3398429" cy="2548822"/>
          </a:xfrm>
          <a:prstGeom prst="rect">
            <a:avLst/>
          </a:prstGeom>
        </p:spPr>
      </p:pic>
      <p:pic>
        <p:nvPicPr>
          <p:cNvPr id="9" name="Picture 8" descr="A close up of an orange&#10;&#10;Description automatically generated with medium confidence">
            <a:extLst>
              <a:ext uri="{FF2B5EF4-FFF2-40B4-BE49-F238E27FC236}">
                <a16:creationId xmlns:a16="http://schemas.microsoft.com/office/drawing/2014/main" id="{9FFBC480-38C2-4581-9737-40157C3BCC56}"/>
              </a:ext>
            </a:extLst>
          </p:cNvPr>
          <p:cNvPicPr>
            <a:picLocks noChangeAspect="1"/>
          </p:cNvPicPr>
          <p:nvPr/>
        </p:nvPicPr>
        <p:blipFill>
          <a:blip r:embed="rId4"/>
          <a:stretch>
            <a:fillRect/>
          </a:stretch>
        </p:blipFill>
        <p:spPr>
          <a:xfrm>
            <a:off x="7955827" y="2929365"/>
            <a:ext cx="3398429" cy="2548822"/>
          </a:xfrm>
          <a:prstGeom prst="rect">
            <a:avLst/>
          </a:prstGeom>
        </p:spPr>
      </p:pic>
      <p:sp>
        <p:nvSpPr>
          <p:cNvPr id="10" name="TextBox 9">
            <a:extLst>
              <a:ext uri="{FF2B5EF4-FFF2-40B4-BE49-F238E27FC236}">
                <a16:creationId xmlns:a16="http://schemas.microsoft.com/office/drawing/2014/main" id="{CB8A8A29-189E-479D-AAAB-68F973CBF9D7}"/>
              </a:ext>
            </a:extLst>
          </p:cNvPr>
          <p:cNvSpPr txBox="1"/>
          <p:nvPr/>
        </p:nvSpPr>
        <p:spPr>
          <a:xfrm>
            <a:off x="2081548" y="5454161"/>
            <a:ext cx="1005725"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Apple</a:t>
            </a:r>
          </a:p>
        </p:txBody>
      </p:sp>
      <p:sp>
        <p:nvSpPr>
          <p:cNvPr id="11" name="TextBox 10">
            <a:extLst>
              <a:ext uri="{FF2B5EF4-FFF2-40B4-BE49-F238E27FC236}">
                <a16:creationId xmlns:a16="http://schemas.microsoft.com/office/drawing/2014/main" id="{84BA8430-3A47-47D1-9BD1-C6E6069D46C0}"/>
              </a:ext>
            </a:extLst>
          </p:cNvPr>
          <p:cNvSpPr txBox="1"/>
          <p:nvPr/>
        </p:nvSpPr>
        <p:spPr>
          <a:xfrm>
            <a:off x="5491347" y="5454161"/>
            <a:ext cx="1209305"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Banana</a:t>
            </a:r>
          </a:p>
        </p:txBody>
      </p:sp>
      <p:sp>
        <p:nvSpPr>
          <p:cNvPr id="12" name="TextBox 11">
            <a:extLst>
              <a:ext uri="{FF2B5EF4-FFF2-40B4-BE49-F238E27FC236}">
                <a16:creationId xmlns:a16="http://schemas.microsoft.com/office/drawing/2014/main" id="{4DD07BCD-9825-4281-9B60-08F4A21F81E4}"/>
              </a:ext>
            </a:extLst>
          </p:cNvPr>
          <p:cNvSpPr txBox="1"/>
          <p:nvPr/>
        </p:nvSpPr>
        <p:spPr>
          <a:xfrm>
            <a:off x="9043976" y="5454161"/>
            <a:ext cx="1222129"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Orange</a:t>
            </a:r>
          </a:p>
        </p:txBody>
      </p:sp>
    </p:spTree>
    <p:extLst>
      <p:ext uri="{BB962C8B-B14F-4D97-AF65-F5344CB8AC3E}">
        <p14:creationId xmlns:p14="http://schemas.microsoft.com/office/powerpoint/2010/main" val="2736926002"/>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9D97058-18AF-4CF7-B9BB-953FAB49F756}"/>
              </a:ext>
            </a:extLst>
          </p:cNvPr>
          <p:cNvSpPr/>
          <p:nvPr/>
        </p:nvSpPr>
        <p:spPr bwMode="auto">
          <a:xfrm>
            <a:off x="5959117" y="2133612"/>
            <a:ext cx="6096000" cy="4130302"/>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23BECE47-5D05-447E-8D50-DAB708F99686}"/>
              </a:ext>
            </a:extLst>
          </p:cNvPr>
          <p:cNvSpPr>
            <a:spLocks noGrp="1"/>
          </p:cNvSpPr>
          <p:nvPr>
            <p:ph type="title"/>
          </p:nvPr>
        </p:nvSpPr>
        <p:spPr/>
        <p:txBody>
          <a:bodyPr/>
          <a:lstStyle/>
          <a:p>
            <a:r>
              <a:rPr lang="en-US" dirty="0"/>
              <a:t>Training an Image Classifier</a:t>
            </a:r>
          </a:p>
        </p:txBody>
      </p:sp>
      <p:sp>
        <p:nvSpPr>
          <p:cNvPr id="3" name="Content Placeholder 2">
            <a:extLst>
              <a:ext uri="{FF2B5EF4-FFF2-40B4-BE49-F238E27FC236}">
                <a16:creationId xmlns:a16="http://schemas.microsoft.com/office/drawing/2014/main" id="{8622D208-F330-45D6-ABFD-F779972BCE93}"/>
              </a:ext>
            </a:extLst>
          </p:cNvPr>
          <p:cNvSpPr>
            <a:spLocks noGrp="1"/>
          </p:cNvSpPr>
          <p:nvPr>
            <p:ph sz="quarter" idx="10"/>
          </p:nvPr>
        </p:nvSpPr>
        <p:spPr>
          <a:xfrm>
            <a:off x="241603" y="1456897"/>
            <a:ext cx="4081719" cy="553998"/>
          </a:xfrm>
        </p:spPr>
        <p:txBody>
          <a:bodyPr/>
          <a:lstStyle/>
          <a:p>
            <a:r>
              <a:rPr lang="en-US" dirty="0"/>
              <a:t>Use the Custom Vision Portal</a:t>
            </a:r>
          </a:p>
        </p:txBody>
      </p:sp>
      <p:sp>
        <p:nvSpPr>
          <p:cNvPr id="4" name="Content Placeholder 2">
            <a:extLst>
              <a:ext uri="{FF2B5EF4-FFF2-40B4-BE49-F238E27FC236}">
                <a16:creationId xmlns:a16="http://schemas.microsoft.com/office/drawing/2014/main" id="{85A12847-C085-4067-8806-7F1612C3D850}"/>
              </a:ext>
            </a:extLst>
          </p:cNvPr>
          <p:cNvSpPr txBox="1">
            <a:spLocks/>
          </p:cNvSpPr>
          <p:nvPr/>
        </p:nvSpPr>
        <p:spPr>
          <a:xfrm>
            <a:off x="5959117" y="1456897"/>
            <a:ext cx="4925851" cy="553998"/>
          </a:xfrm>
          <a:prstGeom prst="rect">
            <a:avLst/>
          </a:prstGeom>
        </p:spPr>
        <p:txBody>
          <a:bodyPr vert="horz" wrap="square" lIns="0" tIns="91440" rIns="146304" bIns="91440" rtlCol="0">
            <a:spAutoFit/>
          </a:bodyPr>
          <a:lstStyle>
            <a:lvl1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2400"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Use the Custom Vision API / SDK</a:t>
            </a:r>
          </a:p>
        </p:txBody>
      </p:sp>
      <p:pic>
        <p:nvPicPr>
          <p:cNvPr id="6" name="Picture 5">
            <a:extLst>
              <a:ext uri="{FF2B5EF4-FFF2-40B4-BE49-F238E27FC236}">
                <a16:creationId xmlns:a16="http://schemas.microsoft.com/office/drawing/2014/main" id="{55D3466E-ECE2-4C47-BA99-CA30C9FBE8E5}"/>
              </a:ext>
            </a:extLst>
          </p:cNvPr>
          <p:cNvPicPr>
            <a:picLocks noChangeAspect="1"/>
          </p:cNvPicPr>
          <p:nvPr/>
        </p:nvPicPr>
        <p:blipFill>
          <a:blip r:embed="rId3"/>
          <a:stretch>
            <a:fillRect/>
          </a:stretch>
        </p:blipFill>
        <p:spPr>
          <a:xfrm>
            <a:off x="241603" y="2133612"/>
            <a:ext cx="5527694" cy="4091736"/>
          </a:xfrm>
          <a:prstGeom prst="rect">
            <a:avLst/>
          </a:prstGeom>
        </p:spPr>
      </p:pic>
      <p:sp>
        <p:nvSpPr>
          <p:cNvPr id="14" name="TextBox 13">
            <a:extLst>
              <a:ext uri="{FF2B5EF4-FFF2-40B4-BE49-F238E27FC236}">
                <a16:creationId xmlns:a16="http://schemas.microsoft.com/office/drawing/2014/main" id="{D6B1491D-2AA1-490F-8F03-2A6492C36649}"/>
              </a:ext>
            </a:extLst>
          </p:cNvPr>
          <p:cNvSpPr txBox="1"/>
          <p:nvPr/>
        </p:nvSpPr>
        <p:spPr>
          <a:xfrm>
            <a:off x="6014672" y="2210526"/>
            <a:ext cx="5696881" cy="2342180"/>
          </a:xfrm>
          <a:prstGeom prst="rect">
            <a:avLst/>
          </a:prstGeom>
          <a:noFill/>
        </p:spPr>
        <p:txBody>
          <a:bodyPr wrap="none" lIns="182880" tIns="146304" rIns="182880" bIns="146304" rtlCol="0">
            <a:spAutoFit/>
          </a:bodyPr>
          <a:lstStyle/>
          <a:p>
            <a:pPr>
              <a:lnSpc>
                <a:spcPct val="90000"/>
              </a:lnSpc>
              <a:spcAft>
                <a:spcPts val="600"/>
              </a:spcAft>
            </a:pPr>
            <a:r>
              <a:rPr lang="en-US" sz="2000" dirty="0">
                <a:gradFill>
                  <a:gsLst>
                    <a:gs pos="2917">
                      <a:schemeClr val="tx1"/>
                    </a:gs>
                    <a:gs pos="30000">
                      <a:schemeClr val="tx1"/>
                    </a:gs>
                  </a:gsLst>
                  <a:lin ang="5400000" scaled="0"/>
                </a:gradFill>
              </a:rPr>
              <a:t>REST API or SDK for your preferred language</a:t>
            </a:r>
          </a:p>
          <a:p>
            <a:pPr>
              <a:lnSpc>
                <a:spcPct val="90000"/>
              </a:lnSpc>
              <a:spcAft>
                <a:spcPts val="600"/>
              </a:spcAft>
            </a:pPr>
            <a:endParaRPr lang="en-US" sz="2000" dirty="0">
              <a:gradFill>
                <a:gsLst>
                  <a:gs pos="2917">
                    <a:schemeClr val="tx1"/>
                  </a:gs>
                  <a:gs pos="30000">
                    <a:schemeClr val="tx1"/>
                  </a:gs>
                </a:gsLst>
                <a:lin ang="5400000" scaled="0"/>
              </a:gradFill>
            </a:endParaRPr>
          </a:p>
          <a:p>
            <a:pPr marL="457200" indent="-457200">
              <a:lnSpc>
                <a:spcPct val="90000"/>
              </a:lnSpc>
              <a:spcAft>
                <a:spcPts val="600"/>
              </a:spcAft>
              <a:buAutoNum type="arabicPeriod"/>
            </a:pPr>
            <a:r>
              <a:rPr lang="en-US" sz="2000" dirty="0">
                <a:gradFill>
                  <a:gsLst>
                    <a:gs pos="2917">
                      <a:schemeClr val="tx1"/>
                    </a:gs>
                    <a:gs pos="30000">
                      <a:schemeClr val="tx1"/>
                    </a:gs>
                  </a:gsLst>
                  <a:lin ang="5400000" scaled="0"/>
                </a:gradFill>
              </a:rPr>
              <a:t>Create a project, or retrieve an existing one</a:t>
            </a:r>
          </a:p>
          <a:p>
            <a:pPr marL="457200" indent="-457200">
              <a:lnSpc>
                <a:spcPct val="90000"/>
              </a:lnSpc>
              <a:spcAft>
                <a:spcPts val="600"/>
              </a:spcAft>
              <a:buAutoNum type="arabicPeriod"/>
            </a:pPr>
            <a:r>
              <a:rPr lang="en-US" sz="2000" dirty="0">
                <a:gradFill>
                  <a:gsLst>
                    <a:gs pos="2917">
                      <a:schemeClr val="tx1"/>
                    </a:gs>
                    <a:gs pos="30000">
                      <a:schemeClr val="tx1"/>
                    </a:gs>
                  </a:gsLst>
                  <a:lin ang="5400000" scaled="0"/>
                </a:gradFill>
              </a:rPr>
              <a:t>Create or retrieve class tags</a:t>
            </a:r>
          </a:p>
          <a:p>
            <a:pPr marL="457200" indent="-457200">
              <a:lnSpc>
                <a:spcPct val="90000"/>
              </a:lnSpc>
              <a:spcAft>
                <a:spcPts val="600"/>
              </a:spcAft>
              <a:buAutoNum type="arabicPeriod"/>
            </a:pPr>
            <a:r>
              <a:rPr lang="en-US" sz="2000" dirty="0">
                <a:gradFill>
                  <a:gsLst>
                    <a:gs pos="2917">
                      <a:schemeClr val="tx1"/>
                    </a:gs>
                    <a:gs pos="30000">
                      <a:schemeClr val="tx1"/>
                    </a:gs>
                  </a:gsLst>
                  <a:lin ang="5400000" scaled="0"/>
                </a:gradFill>
              </a:rPr>
              <a:t>Upload tagged images</a:t>
            </a:r>
          </a:p>
          <a:p>
            <a:pPr marL="457200" indent="-457200">
              <a:lnSpc>
                <a:spcPct val="90000"/>
              </a:lnSpc>
              <a:spcAft>
                <a:spcPts val="600"/>
              </a:spcAft>
              <a:buAutoNum type="arabicPeriod"/>
            </a:pPr>
            <a:r>
              <a:rPr lang="en-US" sz="2000" dirty="0">
                <a:gradFill>
                  <a:gsLst>
                    <a:gs pos="2917">
                      <a:schemeClr val="tx1"/>
                    </a:gs>
                    <a:gs pos="30000">
                      <a:schemeClr val="tx1"/>
                    </a:gs>
                  </a:gsLst>
                  <a:lin ang="5400000" scaled="0"/>
                </a:gradFill>
              </a:rPr>
              <a:t>Train the model</a:t>
            </a:r>
          </a:p>
        </p:txBody>
      </p:sp>
    </p:spTree>
    <p:extLst>
      <p:ext uri="{BB962C8B-B14F-4D97-AF65-F5344CB8AC3E}">
        <p14:creationId xmlns:p14="http://schemas.microsoft.com/office/powerpoint/2010/main" val="3215488224"/>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Lab – Classify Images with Custom Vision</a:t>
            </a:r>
          </a:p>
        </p:txBody>
      </p:sp>
      <p:sp>
        <p:nvSpPr>
          <p:cNvPr id="3" name="Text Placeholder 3">
            <a:extLst>
              <a:ext uri="{FF2B5EF4-FFF2-40B4-BE49-F238E27FC236}">
                <a16:creationId xmlns:a16="http://schemas.microsoft.com/office/drawing/2014/main" id="{80322DC6-5FD9-422C-8D6F-4290C722133C}"/>
              </a:ext>
            </a:extLst>
          </p:cNvPr>
          <p:cNvSpPr txBox="1">
            <a:spLocks/>
          </p:cNvSpPr>
          <p:nvPr/>
        </p:nvSpPr>
        <p:spPr>
          <a:xfrm>
            <a:off x="466167" y="2063947"/>
            <a:ext cx="5435768" cy="2006600"/>
          </a:xfrm>
          <a:prstGeom prst="rect">
            <a:avLst/>
          </a:prstGeom>
          <a:ln w="28575">
            <a:solidFill>
              <a:schemeClr val="tx2"/>
            </a:solidFill>
          </a:ln>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Create a classification model</a:t>
            </a:r>
          </a:p>
        </p:txBody>
      </p:sp>
      <p:grpSp>
        <p:nvGrpSpPr>
          <p:cNvPr id="4" name="Group 3" descr="Icon of three dots and outward pointing chevrons on left and right">
            <a:extLst>
              <a:ext uri="{FF2B5EF4-FFF2-40B4-BE49-F238E27FC236}">
                <a16:creationId xmlns:a16="http://schemas.microsoft.com/office/drawing/2014/main" id="{02512EAD-2BE7-48F1-926A-352CD73C05D0}"/>
              </a:ext>
            </a:extLst>
          </p:cNvPr>
          <p:cNvGrpSpPr/>
          <p:nvPr/>
        </p:nvGrpSpPr>
        <p:grpSpPr>
          <a:xfrm>
            <a:off x="5199803" y="3368315"/>
            <a:ext cx="702132" cy="702232"/>
            <a:chOff x="3088645" y="5729498"/>
            <a:chExt cx="648328" cy="648420"/>
          </a:xfrm>
        </p:grpSpPr>
        <p:grpSp>
          <p:nvGrpSpPr>
            <p:cNvPr id="5" name="Group 4">
              <a:extLst>
                <a:ext uri="{FF2B5EF4-FFF2-40B4-BE49-F238E27FC236}">
                  <a16:creationId xmlns:a16="http://schemas.microsoft.com/office/drawing/2014/main" id="{CC757ED5-6D81-4E6E-822A-E1E21ADA6472}"/>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7" name="Freeform 5">
                <a:extLst>
                  <a:ext uri="{FF2B5EF4-FFF2-40B4-BE49-F238E27FC236}">
                    <a16:creationId xmlns:a16="http://schemas.microsoft.com/office/drawing/2014/main" id="{55E5932F-8CD6-4ED2-A1E9-B3731586BCD3}"/>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8" name="Freeform 6">
                <a:extLst>
                  <a:ext uri="{FF2B5EF4-FFF2-40B4-BE49-F238E27FC236}">
                    <a16:creationId xmlns:a16="http://schemas.microsoft.com/office/drawing/2014/main" id="{EC9DA141-198B-48A9-AC0E-425F9010D030}"/>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6" name="Picture 5" descr="Icon of three dots and outward pointing chevrons on left and right">
              <a:extLst>
                <a:ext uri="{FF2B5EF4-FFF2-40B4-BE49-F238E27FC236}">
                  <a16:creationId xmlns:a16="http://schemas.microsoft.com/office/drawing/2014/main" id="{3968FE8B-5FA4-499A-9BA6-E04100620780}"/>
                </a:ext>
              </a:extLst>
            </p:cNvPr>
            <p:cNvPicPr>
              <a:picLocks noChangeAspect="1"/>
            </p:cNvPicPr>
            <p:nvPr/>
          </p:nvPicPr>
          <p:blipFill>
            <a:blip r:embed="rId3"/>
            <a:stretch>
              <a:fillRect/>
            </a:stretch>
          </p:blipFill>
          <p:spPr>
            <a:xfrm>
              <a:off x="3184209" y="5952822"/>
              <a:ext cx="457200" cy="201773"/>
            </a:xfrm>
            <a:prstGeom prst="rect">
              <a:avLst/>
            </a:prstGeom>
          </p:spPr>
        </p:pic>
      </p:grpSp>
      <p:sp>
        <p:nvSpPr>
          <p:cNvPr id="9" name="Text Placeholder 3">
            <a:extLst>
              <a:ext uri="{FF2B5EF4-FFF2-40B4-BE49-F238E27FC236}">
                <a16:creationId xmlns:a16="http://schemas.microsoft.com/office/drawing/2014/main" id="{7361D142-C753-423D-A5D6-46CF156C3D99}"/>
              </a:ext>
            </a:extLst>
          </p:cNvPr>
          <p:cNvSpPr txBox="1">
            <a:spLocks/>
          </p:cNvSpPr>
          <p:nvPr/>
        </p:nvSpPr>
        <p:spPr>
          <a:xfrm>
            <a:off x="6290065" y="2063947"/>
            <a:ext cx="5435768" cy="2006600"/>
          </a:xfrm>
          <a:prstGeom prst="rect">
            <a:avLst/>
          </a:prstGeom>
          <a:ln w="28575">
            <a:solidFill>
              <a:schemeClr val="tx2"/>
            </a:solidFill>
          </a:ln>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Use the Custom Vision SDK with a </a:t>
            </a:r>
            <a:r>
              <a:rPr lang="en-US" i="1" dirty="0"/>
              <a:t>training</a:t>
            </a:r>
            <a:r>
              <a:rPr lang="en-US" dirty="0"/>
              <a:t> resource</a:t>
            </a:r>
          </a:p>
        </p:txBody>
      </p:sp>
      <p:grpSp>
        <p:nvGrpSpPr>
          <p:cNvPr id="10" name="Group 9" descr="Icon of three dots and outward pointing chevrons on left and right">
            <a:extLst>
              <a:ext uri="{FF2B5EF4-FFF2-40B4-BE49-F238E27FC236}">
                <a16:creationId xmlns:a16="http://schemas.microsoft.com/office/drawing/2014/main" id="{CCA65F3C-C576-40AD-9FA5-DE0F50BFBED5}"/>
              </a:ext>
            </a:extLst>
          </p:cNvPr>
          <p:cNvGrpSpPr/>
          <p:nvPr/>
        </p:nvGrpSpPr>
        <p:grpSpPr>
          <a:xfrm>
            <a:off x="11023701" y="3368315"/>
            <a:ext cx="702132" cy="702232"/>
            <a:chOff x="3088645" y="5729498"/>
            <a:chExt cx="648328" cy="648420"/>
          </a:xfrm>
        </p:grpSpPr>
        <p:grpSp>
          <p:nvGrpSpPr>
            <p:cNvPr id="11" name="Group 10">
              <a:extLst>
                <a:ext uri="{FF2B5EF4-FFF2-40B4-BE49-F238E27FC236}">
                  <a16:creationId xmlns:a16="http://schemas.microsoft.com/office/drawing/2014/main" id="{AB280BEC-0627-47D2-A822-B71FC257A3B7}"/>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13" name="Freeform 5">
                <a:extLst>
                  <a:ext uri="{FF2B5EF4-FFF2-40B4-BE49-F238E27FC236}">
                    <a16:creationId xmlns:a16="http://schemas.microsoft.com/office/drawing/2014/main" id="{F7062DDD-D884-4F7B-9331-F9C6CD08F23E}"/>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14" name="Freeform 6">
                <a:extLst>
                  <a:ext uri="{FF2B5EF4-FFF2-40B4-BE49-F238E27FC236}">
                    <a16:creationId xmlns:a16="http://schemas.microsoft.com/office/drawing/2014/main" id="{C648B3B7-0074-4421-BFF9-D6171C511C89}"/>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2" name="Picture 11" descr="Icon of three dots and outward pointing chevrons on left and right">
              <a:extLst>
                <a:ext uri="{FF2B5EF4-FFF2-40B4-BE49-F238E27FC236}">
                  <a16:creationId xmlns:a16="http://schemas.microsoft.com/office/drawing/2014/main" id="{64F4B621-3E9E-4976-A8B5-94A8F17FFE07}"/>
                </a:ext>
              </a:extLst>
            </p:cNvPr>
            <p:cNvPicPr>
              <a:picLocks noChangeAspect="1"/>
            </p:cNvPicPr>
            <p:nvPr/>
          </p:nvPicPr>
          <p:blipFill>
            <a:blip r:embed="rId3"/>
            <a:stretch>
              <a:fillRect/>
            </a:stretch>
          </p:blipFill>
          <p:spPr>
            <a:xfrm>
              <a:off x="3184209" y="5952822"/>
              <a:ext cx="457200" cy="201773"/>
            </a:xfrm>
            <a:prstGeom prst="rect">
              <a:avLst/>
            </a:prstGeom>
          </p:spPr>
        </p:pic>
      </p:grpSp>
      <p:sp>
        <p:nvSpPr>
          <p:cNvPr id="15" name="Text Placeholder 3">
            <a:extLst>
              <a:ext uri="{FF2B5EF4-FFF2-40B4-BE49-F238E27FC236}">
                <a16:creationId xmlns:a16="http://schemas.microsoft.com/office/drawing/2014/main" id="{24328576-8C18-4438-958F-B830AAE49D53}"/>
              </a:ext>
            </a:extLst>
          </p:cNvPr>
          <p:cNvSpPr txBox="1">
            <a:spLocks/>
          </p:cNvSpPr>
          <p:nvPr/>
        </p:nvSpPr>
        <p:spPr>
          <a:xfrm>
            <a:off x="3378116" y="4262407"/>
            <a:ext cx="5435768" cy="2006600"/>
          </a:xfrm>
          <a:prstGeom prst="rect">
            <a:avLst/>
          </a:prstGeom>
          <a:ln w="28575">
            <a:solidFill>
              <a:schemeClr val="tx2"/>
            </a:solidFill>
          </a:ln>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Use the Custom Vision SDK with a </a:t>
            </a:r>
            <a:r>
              <a:rPr lang="en-US" i="1" dirty="0"/>
              <a:t>prediction</a:t>
            </a:r>
            <a:r>
              <a:rPr lang="en-US" dirty="0"/>
              <a:t> resource</a:t>
            </a:r>
          </a:p>
        </p:txBody>
      </p:sp>
      <p:grpSp>
        <p:nvGrpSpPr>
          <p:cNvPr id="16" name="Group 15" descr="Icon of three dots and outward pointing chevrons on left and right">
            <a:extLst>
              <a:ext uri="{FF2B5EF4-FFF2-40B4-BE49-F238E27FC236}">
                <a16:creationId xmlns:a16="http://schemas.microsoft.com/office/drawing/2014/main" id="{C7A46CCC-7A28-4DA5-88ED-013558B39B4C}"/>
              </a:ext>
            </a:extLst>
          </p:cNvPr>
          <p:cNvGrpSpPr/>
          <p:nvPr/>
        </p:nvGrpSpPr>
        <p:grpSpPr>
          <a:xfrm>
            <a:off x="8111752" y="5566775"/>
            <a:ext cx="702132" cy="702232"/>
            <a:chOff x="3088645" y="5729498"/>
            <a:chExt cx="648328" cy="648420"/>
          </a:xfrm>
        </p:grpSpPr>
        <p:grpSp>
          <p:nvGrpSpPr>
            <p:cNvPr id="18" name="Group 17">
              <a:extLst>
                <a:ext uri="{FF2B5EF4-FFF2-40B4-BE49-F238E27FC236}">
                  <a16:creationId xmlns:a16="http://schemas.microsoft.com/office/drawing/2014/main" id="{82008C24-AC7A-4B74-99BE-DD27DDE03E61}"/>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0" name="Freeform 5">
                <a:extLst>
                  <a:ext uri="{FF2B5EF4-FFF2-40B4-BE49-F238E27FC236}">
                    <a16:creationId xmlns:a16="http://schemas.microsoft.com/office/drawing/2014/main" id="{B0A3B96D-1B0E-44D7-B579-E3A30BDC6CAB}"/>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1" name="Freeform 6">
                <a:extLst>
                  <a:ext uri="{FF2B5EF4-FFF2-40B4-BE49-F238E27FC236}">
                    <a16:creationId xmlns:a16="http://schemas.microsoft.com/office/drawing/2014/main" id="{27D5A4FD-BFF7-4DF7-84D3-623E418AA0A7}"/>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descr="Icon of three dots and outward pointing chevrons on left and right">
              <a:extLst>
                <a:ext uri="{FF2B5EF4-FFF2-40B4-BE49-F238E27FC236}">
                  <a16:creationId xmlns:a16="http://schemas.microsoft.com/office/drawing/2014/main" id="{C3C1FDA9-6309-4059-AD46-7665EDD6C1BC}"/>
                </a:ext>
              </a:extLst>
            </p:cNvPr>
            <p:cNvPicPr>
              <a:picLocks noChangeAspect="1"/>
            </p:cNvPicPr>
            <p:nvPr/>
          </p:nvPicPr>
          <p:blipFill>
            <a:blip r:embed="rId3"/>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2480476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sz="3600" dirty="0"/>
              <a:t>Object Detection</a:t>
            </a:r>
            <a:endParaRPr lang="en-US" dirty="0"/>
          </a:p>
        </p:txBody>
      </p:sp>
      <p:pic>
        <p:nvPicPr>
          <p:cNvPr id="2" name="Picture 1" descr="Icon of three concentric arcs">
            <a:extLst>
              <a:ext uri="{FF2B5EF4-FFF2-40B4-BE49-F238E27FC236}">
                <a16:creationId xmlns:a16="http://schemas.microsoft.com/office/drawing/2014/main" id="{8AC2CBA1-CF1D-4600-9B90-30C8B73A53B3}"/>
              </a:ext>
            </a:extLst>
          </p:cNvPr>
          <p:cNvPicPr>
            <a:picLocks noChangeAspect="1"/>
          </p:cNvPicPr>
          <p:nvPr/>
        </p:nvPicPr>
        <p:blipFill>
          <a:blip r:embed="rId3"/>
          <a:stretch>
            <a:fillRect/>
          </a:stretch>
        </p:blipFill>
        <p:spPr>
          <a:xfrm>
            <a:off x="10094976" y="2779776"/>
            <a:ext cx="1280160" cy="1280160"/>
          </a:xfrm>
          <a:prstGeom prst="rect">
            <a:avLst/>
          </a:prstGeom>
        </p:spPr>
      </p:pic>
    </p:spTree>
    <p:extLst>
      <p:ext uri="{BB962C8B-B14F-4D97-AF65-F5344CB8AC3E}">
        <p14:creationId xmlns:p14="http://schemas.microsoft.com/office/powerpoint/2010/main" val="948106190"/>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37832C6-F4A5-4728-82DE-85FDED224047}"/>
              </a:ext>
            </a:extLst>
          </p:cNvPr>
          <p:cNvSpPr>
            <a:spLocks noGrp="1"/>
          </p:cNvSpPr>
          <p:nvPr>
            <p:ph type="title"/>
          </p:nvPr>
        </p:nvSpPr>
        <p:spPr/>
        <p:txBody>
          <a:bodyPr/>
          <a:lstStyle/>
          <a:p>
            <a:r>
              <a:rPr lang="en-US" dirty="0"/>
              <a:t>What is Object Detection?</a:t>
            </a:r>
          </a:p>
        </p:txBody>
      </p:sp>
      <p:sp>
        <p:nvSpPr>
          <p:cNvPr id="5" name="Content Placeholder 4">
            <a:extLst>
              <a:ext uri="{FF2B5EF4-FFF2-40B4-BE49-F238E27FC236}">
                <a16:creationId xmlns:a16="http://schemas.microsoft.com/office/drawing/2014/main" id="{F4951897-6AA6-4945-B9E9-02408B358409}"/>
              </a:ext>
            </a:extLst>
          </p:cNvPr>
          <p:cNvSpPr>
            <a:spLocks noGrp="1"/>
          </p:cNvSpPr>
          <p:nvPr>
            <p:ph sz="quarter" idx="10"/>
          </p:nvPr>
        </p:nvSpPr>
        <p:spPr>
          <a:xfrm>
            <a:off x="419100" y="1456897"/>
            <a:ext cx="11340811" cy="990015"/>
          </a:xfrm>
        </p:spPr>
        <p:txBody>
          <a:bodyPr/>
          <a:lstStyle/>
          <a:p>
            <a:r>
              <a:rPr lang="en-US" dirty="0"/>
              <a:t>Train a model to detect and locate specific classes of object in images</a:t>
            </a:r>
          </a:p>
          <a:p>
            <a:pPr lvl="1"/>
            <a:r>
              <a:rPr lang="en-US" dirty="0"/>
              <a:t>In other words, what objects are in this image, and where?</a:t>
            </a:r>
          </a:p>
        </p:txBody>
      </p:sp>
      <p:pic>
        <p:nvPicPr>
          <p:cNvPr id="3" name="Picture 2" descr="An apple, a banana, and an orange &#10;">
            <a:extLst>
              <a:ext uri="{FF2B5EF4-FFF2-40B4-BE49-F238E27FC236}">
                <a16:creationId xmlns:a16="http://schemas.microsoft.com/office/drawing/2014/main" id="{FD80B3B6-87EF-47B2-8826-8172DE74B228}"/>
              </a:ext>
            </a:extLst>
          </p:cNvPr>
          <p:cNvPicPr>
            <a:picLocks noChangeAspect="1"/>
          </p:cNvPicPr>
          <p:nvPr/>
        </p:nvPicPr>
        <p:blipFill>
          <a:blip r:embed="rId2"/>
          <a:stretch>
            <a:fillRect/>
          </a:stretch>
        </p:blipFill>
        <p:spPr>
          <a:xfrm>
            <a:off x="3361925" y="2494347"/>
            <a:ext cx="5230879" cy="3923159"/>
          </a:xfrm>
          <a:prstGeom prst="rect">
            <a:avLst/>
          </a:prstGeom>
        </p:spPr>
      </p:pic>
      <p:sp>
        <p:nvSpPr>
          <p:cNvPr id="6" name="Rectangle 5">
            <a:extLst>
              <a:ext uri="{FF2B5EF4-FFF2-40B4-BE49-F238E27FC236}">
                <a16:creationId xmlns:a16="http://schemas.microsoft.com/office/drawing/2014/main" id="{1E07BDA5-D2D4-4E4D-ADEB-819EBA186507}"/>
              </a:ext>
            </a:extLst>
          </p:cNvPr>
          <p:cNvSpPr/>
          <p:nvPr/>
        </p:nvSpPr>
        <p:spPr bwMode="auto">
          <a:xfrm>
            <a:off x="4095636" y="2989595"/>
            <a:ext cx="1527650" cy="1336010"/>
          </a:xfrm>
          <a:prstGeom prst="rect">
            <a:avLst/>
          </a:prstGeom>
          <a:noFill/>
          <a:ln w="38100">
            <a:solidFill>
              <a:srgbClr val="FFF1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4C3613A8-4DFD-4022-83B6-131450763B53}"/>
              </a:ext>
            </a:extLst>
          </p:cNvPr>
          <p:cNvSpPr/>
          <p:nvPr/>
        </p:nvSpPr>
        <p:spPr bwMode="auto">
          <a:xfrm>
            <a:off x="6096000" y="2722667"/>
            <a:ext cx="1252053" cy="1336010"/>
          </a:xfrm>
          <a:prstGeom prst="rect">
            <a:avLst/>
          </a:prstGeom>
          <a:noFill/>
          <a:ln w="38100">
            <a:solidFill>
              <a:srgbClr val="FFF1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a:extLst>
              <a:ext uri="{FF2B5EF4-FFF2-40B4-BE49-F238E27FC236}">
                <a16:creationId xmlns:a16="http://schemas.microsoft.com/office/drawing/2014/main" id="{51DC3DA2-5CBD-401F-A252-EF37EC34B572}"/>
              </a:ext>
            </a:extLst>
          </p:cNvPr>
          <p:cNvSpPr/>
          <p:nvPr/>
        </p:nvSpPr>
        <p:spPr bwMode="auto">
          <a:xfrm>
            <a:off x="3610143" y="4226153"/>
            <a:ext cx="4707063" cy="2043236"/>
          </a:xfrm>
          <a:prstGeom prst="rect">
            <a:avLst/>
          </a:prstGeom>
          <a:noFill/>
          <a:ln w="38100">
            <a:solidFill>
              <a:srgbClr val="FFF1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TextBox 8">
            <a:extLst>
              <a:ext uri="{FF2B5EF4-FFF2-40B4-BE49-F238E27FC236}">
                <a16:creationId xmlns:a16="http://schemas.microsoft.com/office/drawing/2014/main" id="{09FAF7AA-9F3D-4493-AC6A-46BAA7387B66}"/>
              </a:ext>
            </a:extLst>
          </p:cNvPr>
          <p:cNvSpPr txBox="1"/>
          <p:nvPr/>
        </p:nvSpPr>
        <p:spPr>
          <a:xfrm>
            <a:off x="4090161" y="2802980"/>
            <a:ext cx="865121" cy="193899"/>
          </a:xfrm>
          <a:prstGeom prst="rect">
            <a:avLst/>
          </a:prstGeom>
          <a:solidFill>
            <a:srgbClr val="FFF100"/>
          </a:solidFill>
          <a:ln>
            <a:solidFill>
              <a:srgbClr val="FFF100"/>
            </a:solidFill>
          </a:ln>
        </p:spPr>
        <p:txBody>
          <a:bodyPr wrap="square" lIns="91440" tIns="0" rIns="0" bIns="0" rtlCol="0">
            <a:spAutoFit/>
          </a:bodyPr>
          <a:lstStyle/>
          <a:p>
            <a:pPr>
              <a:lnSpc>
                <a:spcPct val="90000"/>
              </a:lnSpc>
              <a:spcAft>
                <a:spcPts val="600"/>
              </a:spcAft>
            </a:pPr>
            <a:r>
              <a:rPr lang="en-US" sz="1400" dirty="0">
                <a:gradFill>
                  <a:gsLst>
                    <a:gs pos="2917">
                      <a:schemeClr val="tx1"/>
                    </a:gs>
                    <a:gs pos="30000">
                      <a:schemeClr val="tx1"/>
                    </a:gs>
                  </a:gsLst>
                  <a:lin ang="5400000" scaled="0"/>
                </a:gradFill>
              </a:rPr>
              <a:t>Apple</a:t>
            </a:r>
          </a:p>
        </p:txBody>
      </p:sp>
      <p:sp>
        <p:nvSpPr>
          <p:cNvPr id="10" name="TextBox 9">
            <a:extLst>
              <a:ext uri="{FF2B5EF4-FFF2-40B4-BE49-F238E27FC236}">
                <a16:creationId xmlns:a16="http://schemas.microsoft.com/office/drawing/2014/main" id="{07B47655-E4D5-4BC5-B0A9-F9BFA67EB211}"/>
              </a:ext>
            </a:extLst>
          </p:cNvPr>
          <p:cNvSpPr txBox="1"/>
          <p:nvPr/>
        </p:nvSpPr>
        <p:spPr>
          <a:xfrm>
            <a:off x="3604668" y="4069183"/>
            <a:ext cx="865121" cy="193899"/>
          </a:xfrm>
          <a:prstGeom prst="rect">
            <a:avLst/>
          </a:prstGeom>
          <a:solidFill>
            <a:srgbClr val="FFF100"/>
          </a:solidFill>
          <a:ln>
            <a:solidFill>
              <a:srgbClr val="FFF100"/>
            </a:solidFill>
          </a:ln>
        </p:spPr>
        <p:txBody>
          <a:bodyPr wrap="square" lIns="91440" tIns="0" rIns="0" bIns="0" rtlCol="0">
            <a:spAutoFit/>
          </a:bodyPr>
          <a:lstStyle/>
          <a:p>
            <a:pPr>
              <a:lnSpc>
                <a:spcPct val="90000"/>
              </a:lnSpc>
              <a:spcAft>
                <a:spcPts val="600"/>
              </a:spcAft>
            </a:pPr>
            <a:r>
              <a:rPr lang="en-US" sz="1400" dirty="0">
                <a:gradFill>
                  <a:gsLst>
                    <a:gs pos="2917">
                      <a:schemeClr val="tx1"/>
                    </a:gs>
                    <a:gs pos="30000">
                      <a:schemeClr val="tx1"/>
                    </a:gs>
                  </a:gsLst>
                  <a:lin ang="5400000" scaled="0"/>
                </a:gradFill>
              </a:rPr>
              <a:t>Banana</a:t>
            </a:r>
          </a:p>
        </p:txBody>
      </p:sp>
      <p:sp>
        <p:nvSpPr>
          <p:cNvPr id="11" name="TextBox 10">
            <a:extLst>
              <a:ext uri="{FF2B5EF4-FFF2-40B4-BE49-F238E27FC236}">
                <a16:creationId xmlns:a16="http://schemas.microsoft.com/office/drawing/2014/main" id="{38469AE4-8259-4CB7-8DA1-BE361222241D}"/>
              </a:ext>
            </a:extLst>
          </p:cNvPr>
          <p:cNvSpPr txBox="1"/>
          <p:nvPr/>
        </p:nvSpPr>
        <p:spPr>
          <a:xfrm>
            <a:off x="6089277" y="2536988"/>
            <a:ext cx="865121" cy="193899"/>
          </a:xfrm>
          <a:prstGeom prst="rect">
            <a:avLst/>
          </a:prstGeom>
          <a:solidFill>
            <a:srgbClr val="FFF100"/>
          </a:solidFill>
          <a:ln>
            <a:solidFill>
              <a:srgbClr val="FFF100"/>
            </a:solidFill>
          </a:ln>
        </p:spPr>
        <p:txBody>
          <a:bodyPr wrap="square" lIns="91440" tIns="0" rIns="0" bIns="0" rtlCol="0">
            <a:spAutoFit/>
          </a:bodyPr>
          <a:lstStyle/>
          <a:p>
            <a:pPr>
              <a:lnSpc>
                <a:spcPct val="90000"/>
              </a:lnSpc>
              <a:spcAft>
                <a:spcPts val="600"/>
              </a:spcAft>
            </a:pPr>
            <a:r>
              <a:rPr lang="en-US" sz="1400" dirty="0">
                <a:gradFill>
                  <a:gsLst>
                    <a:gs pos="2917">
                      <a:schemeClr val="tx1"/>
                    </a:gs>
                    <a:gs pos="30000">
                      <a:schemeClr val="tx1"/>
                    </a:gs>
                  </a:gsLst>
                  <a:lin ang="5400000" scaled="0"/>
                </a:gradFill>
              </a:rPr>
              <a:t>Orange</a:t>
            </a:r>
          </a:p>
        </p:txBody>
      </p:sp>
    </p:spTree>
    <p:extLst>
      <p:ext uri="{BB962C8B-B14F-4D97-AF65-F5344CB8AC3E}">
        <p14:creationId xmlns:p14="http://schemas.microsoft.com/office/powerpoint/2010/main" val="1502428065"/>
      </p:ext>
    </p:extLst>
  </p:cSld>
  <p:clrMapOvr>
    <a:masterClrMapping/>
  </p:clrMapOvr>
  <p:transition>
    <p:fade/>
  </p:transition>
</p:sld>
</file>

<file path=ppt/theme/theme1.xml><?xml version="1.0" encoding="utf-8"?>
<a:theme xmlns:a="http://schemas.openxmlformats.org/drawingml/2006/main" name="Microsoft Power Platform Template">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38D393254D930438EAEFA57144E97A1" ma:contentTypeVersion="15" ma:contentTypeDescription="Create a new document." ma:contentTypeScope="" ma:versionID="2511bd936b5772669f621f5832bc6f3c">
  <xsd:schema xmlns:xsd="http://www.w3.org/2001/XMLSchema" xmlns:xs="http://www.w3.org/2001/XMLSchema" xmlns:p="http://schemas.microsoft.com/office/2006/metadata/properties" xmlns:ns1="http://schemas.microsoft.com/sharepoint/v3" xmlns:ns2="ed971524-76e7-40a8-a01a-f99956bd178c" xmlns:ns3="b0e4521d-181b-4aee-b4a8-952b2bc14729" targetNamespace="http://schemas.microsoft.com/office/2006/metadata/properties" ma:root="true" ma:fieldsID="5aaaef2a690a39e7556b975d4f68c362" ns1:_="" ns2:_="" ns3:_="">
    <xsd:import namespace="http://schemas.microsoft.com/sharepoint/v3"/>
    <xsd:import namespace="ed971524-76e7-40a8-a01a-f99956bd178c"/>
    <xsd:import namespace="b0e4521d-181b-4aee-b4a8-952b2bc14729"/>
    <xsd:element name="properties">
      <xsd:complexType>
        <xsd:sequence>
          <xsd:element name="documentManagement">
            <xsd:complexType>
              <xsd:all>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3:LastSharedByUser" minOccurs="0"/>
                <xsd:element ref="ns3:LastSharedByTime" minOccurs="0"/>
                <xsd:element ref="ns2:MediaServiceEventHashCode" minOccurs="0"/>
                <xsd:element ref="ns2:MediaServiceGenerationTime" minOccurs="0"/>
                <xsd:element ref="ns2:MediaServiceAutoKeyPoints" minOccurs="0"/>
                <xsd:element ref="ns2:MediaServiceKeyPoints" minOccurs="0"/>
                <xsd:element ref="ns2:MediaServiceDateTaken"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0" nillable="true" ma:displayName="Unified Compliance Policy Properties" ma:description="" ma:hidden="true" ma:internalName="_ip_UnifiedCompliancePolicyProperties">
      <xsd:simpleType>
        <xsd:restriction base="dms:Note"/>
      </xsd:simpleType>
    </xsd:element>
    <xsd:element name="_ip_UnifiedCompliancePolicyUIAction" ma:index="11"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d971524-76e7-40a8-a01a-f99956bd178c"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DateTaken" ma:index="20" nillable="true" ma:displayName="MediaServiceDateTaken" ma:hidden="true" ma:internalName="MediaServiceDateTaken" ma:readOnly="true">
      <xsd:simpleType>
        <xsd:restriction base="dms:Text"/>
      </xsd:simpleType>
    </xsd:element>
    <xsd:element name="MediaServiceAutoTags" ma:index="21" nillable="true" ma:displayName="Tags" ma:internalName="MediaServiceAutoTags" ma:readOnly="fals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0e4521d-181b-4aee-b4a8-952b2bc14729" elementFormDefault="qualified">
    <xsd:import namespace="http://schemas.microsoft.com/office/2006/documentManagement/types"/>
    <xsd:import namespace="http://schemas.microsoft.com/office/infopath/2007/PartnerControls"/>
    <xsd:element name="SharedWithUsers" ma:index="12"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description="" ma:internalName="SharedWithDetails" ma:readOnly="true">
      <xsd:simpleType>
        <xsd:restriction base="dms:Note">
          <xsd:maxLength value="255"/>
        </xsd:restriction>
      </xsd:simpleType>
    </xsd:element>
    <xsd:element name="LastSharedByUser" ma:index="14" nillable="true" ma:displayName="Last Shared By User" ma:description="" ma:hidden="true" ma:internalName="LastSharedByUser" ma:readOnly="true">
      <xsd:simpleType>
        <xsd:restriction base="dms:Note"/>
      </xsd:simpleType>
    </xsd:element>
    <xsd:element name="LastSharedByTime" ma:index="15" nillable="true" ma:displayName="Last Shared By Time" ma:description=""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MediaServiceAutoTags xmlns="ed971524-76e7-40a8-a01a-f99956bd178c"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FD81588-4547-4651-9BE6-743973C9C2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d971524-76e7-40a8-a01a-f99956bd178c"/>
    <ds:schemaRef ds:uri="b0e4521d-181b-4aee-b4a8-952b2bc1472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90F116-B58F-4255-B05B-DA3808E0E5C6}">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a4bc753f-e3bb-4cba-8373-da173ea1515c"/>
    <ds:schemaRef ds:uri="10db0749-eddb-4627-97e5-bcd86b41c8cd"/>
    <ds:schemaRef ds:uri="http://www.w3.org/XML/1998/namespace"/>
    <ds:schemaRef ds:uri="http://schemas.microsoft.com/sharepoint/v3"/>
    <ds:schemaRef ds:uri="ed971524-76e7-40a8-a01a-f99956bd178c"/>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Metadata/LabelInfo.xml><?xml version="1.0" encoding="utf-8"?>
<clbl:labelList xmlns:clbl="http://schemas.microsoft.com/office/2020/mipLabelMetadata">
  <clbl:label id="{f42aa342-8706-4288-bd11-ebb85995028c}" enabled="1" method="Privileged" siteId="{72f988bf-86f1-41af-91ab-2d7cd011db47}" removed="0"/>
</clbl:labelList>
</file>

<file path=docProps/app.xml><?xml version="1.0" encoding="utf-8"?>
<Properties xmlns="http://schemas.openxmlformats.org/officeDocument/2006/extended-properties" xmlns:vt="http://schemas.openxmlformats.org/officeDocument/2006/docPropsVTypes">
  <TotalTime>5020</TotalTime>
  <Words>717</Words>
  <Application>Microsoft Office PowerPoint</Application>
  <PresentationFormat>Widescreen</PresentationFormat>
  <Paragraphs>120</Paragraphs>
  <Slides>14</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Consolas</vt:lpstr>
      <vt:lpstr>Segoe UI</vt:lpstr>
      <vt:lpstr>Segoe UI Light</vt:lpstr>
      <vt:lpstr>Segoe UI Semibold</vt:lpstr>
      <vt:lpstr>Wingdings</vt:lpstr>
      <vt:lpstr>Microsoft Power Platform Template</vt:lpstr>
      <vt:lpstr> Developing Custom Vision Solutions</vt:lpstr>
      <vt:lpstr> Agenda </vt:lpstr>
      <vt:lpstr>Image Classification</vt:lpstr>
      <vt:lpstr>The Custom Vision Service</vt:lpstr>
      <vt:lpstr>What is Image Classification?</vt:lpstr>
      <vt:lpstr>Training an Image Classifier</vt:lpstr>
      <vt:lpstr>Lab – Classify Images with Custom Vision</vt:lpstr>
      <vt:lpstr>Object Detection</vt:lpstr>
      <vt:lpstr>What is Object Detection?</vt:lpstr>
      <vt:lpstr>Training an Object Detector</vt:lpstr>
      <vt:lpstr>Labeling Images</vt:lpstr>
      <vt:lpstr>Lab – Detect Objects in Images with Custom Vision</vt:lpstr>
      <vt:lpstr>Module Review</vt:lpstr>
      <vt:lpstr>Closing slide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Azure PowerPoint Template</dc:title>
  <dc:creator>Celene Abramson</dc:creator>
  <cp:lastModifiedBy>Ivor Berry</cp:lastModifiedBy>
  <cp:revision>600</cp:revision>
  <dcterms:created xsi:type="dcterms:W3CDTF">2020-04-30T00:33:59Z</dcterms:created>
  <dcterms:modified xsi:type="dcterms:W3CDTF">2022-10-03T19:56:34Z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SetDate">
    <vt:lpwstr>2020-04-30T16:58:44.8526099Z</vt:lpwstr>
  </property>
  <property fmtid="{D5CDD505-2E9C-101B-9397-08002B2CF9AE}" pid="5" name="MSIP_Label_f42aa342-8706-4288-bd11-ebb85995028c_Name">
    <vt:lpwstr>General</vt:lpwstr>
  </property>
  <property fmtid="{D5CDD505-2E9C-101B-9397-08002B2CF9AE}" pid="6" name="MSIP_Label_f42aa342-8706-4288-bd11-ebb85995028c_ActionId">
    <vt:lpwstr>a6dbb04b-5cb4-4cb5-bb6f-3d6af857b37d</vt:lpwstr>
  </property>
  <property fmtid="{D5CDD505-2E9C-101B-9397-08002B2CF9AE}" pid="7" name="MSIP_Label_f42aa342-8706-4288-bd11-ebb85995028c_Extended_MSFT_Method">
    <vt:lpwstr>Automatic</vt:lpwstr>
  </property>
  <property fmtid="{D5CDD505-2E9C-101B-9397-08002B2CF9AE}" pid="8" name="Sensitivity">
    <vt:lpwstr>General</vt:lpwstr>
  </property>
  <property fmtid="{D5CDD505-2E9C-101B-9397-08002B2CF9AE}" pid="9" name="ContentTypeId">
    <vt:lpwstr>0x010100D38D393254D930438EAEFA57144E97A1</vt:lpwstr>
  </property>
</Properties>
</file>