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42"/>
  </p:notesMasterIdLst>
  <p:handoutMasterIdLst>
    <p:handoutMasterId r:id="rId43"/>
  </p:handoutMasterIdLst>
  <p:sldIdLst>
    <p:sldId id="1627" r:id="rId2"/>
    <p:sldId id="1780" r:id="rId3"/>
    <p:sldId id="1684" r:id="rId4"/>
    <p:sldId id="1702" r:id="rId5"/>
    <p:sldId id="1787" r:id="rId6"/>
    <p:sldId id="1788" r:id="rId7"/>
    <p:sldId id="1748" r:id="rId8"/>
    <p:sldId id="1809" r:id="rId9"/>
    <p:sldId id="1747" r:id="rId10"/>
    <p:sldId id="1859" r:id="rId11"/>
    <p:sldId id="1790" r:id="rId12"/>
    <p:sldId id="1791" r:id="rId13"/>
    <p:sldId id="1792" r:id="rId14"/>
    <p:sldId id="1699" r:id="rId15"/>
    <p:sldId id="1793" r:id="rId16"/>
    <p:sldId id="1866" r:id="rId17"/>
    <p:sldId id="1776" r:id="rId18"/>
    <p:sldId id="1860" r:id="rId19"/>
    <p:sldId id="1796" r:id="rId20"/>
    <p:sldId id="1797" r:id="rId21"/>
    <p:sldId id="1759" r:id="rId22"/>
    <p:sldId id="1867" r:id="rId23"/>
    <p:sldId id="1798" r:id="rId24"/>
    <p:sldId id="1799" r:id="rId25"/>
    <p:sldId id="1800" r:id="rId26"/>
    <p:sldId id="1868" r:id="rId27"/>
    <p:sldId id="1861" r:id="rId28"/>
    <p:sldId id="1803" r:id="rId29"/>
    <p:sldId id="1804" r:id="rId30"/>
    <p:sldId id="1805" r:id="rId31"/>
    <p:sldId id="1806" r:id="rId32"/>
    <p:sldId id="1869" r:id="rId33"/>
    <p:sldId id="1870" r:id="rId34"/>
    <p:sldId id="1871" r:id="rId35"/>
    <p:sldId id="1872" r:id="rId36"/>
    <p:sldId id="1764" r:id="rId37"/>
    <p:sldId id="1862" r:id="rId38"/>
    <p:sldId id="1943" r:id="rId39"/>
    <p:sldId id="1865" r:id="rId40"/>
    <p:sldId id="1786" r:id="rId4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FFFFFF"/>
    <a:srgbClr val="243A5E"/>
    <a:srgbClr val="EBEBEB"/>
    <a:srgbClr val="4BCBEE"/>
    <a:srgbClr val="1392B4"/>
    <a:srgbClr val="0B556A"/>
    <a:srgbClr val="59B4D9"/>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4" autoAdjust="0"/>
    <p:restoredTop sz="73671" autoAdjust="0"/>
  </p:normalViewPr>
  <p:slideViewPr>
    <p:cSldViewPr snapToGrid="0">
      <p:cViewPr varScale="1">
        <p:scale>
          <a:sx n="81" d="100"/>
          <a:sy n="81" d="100"/>
        </p:scale>
        <p:origin x="1710" y="9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1:33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azure.com/free"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code.visualstudio.com/"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s://docs.microsoft.com/en-us/microsoftsearch/connectors-overview"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docs.microsoft.com/en-us/graph/overview#access-microsoft-graph-data-at-scale-using-microsoft-graph-data-connect" TargetMode="Externa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docs.microsoft.com/en-us/graph/traverse-the-graph#microsoft-graph-api-metadata"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www.getpostman.com/" TargetMode="External"/><Relationship Id="rId5" Type="http://schemas.openxmlformats.org/officeDocument/2006/relationships/hyperlink" Target="https://developer.microsoft.com/graph/graph-explorer" TargetMode="External"/><Relationship Id="rId4" Type="http://schemas.openxmlformats.org/officeDocument/2006/relationships/hyperlink" Target="https://docs.microsoft.com/en-us/graph/api/resources/callrecords-callrecord" TargetMode="Externa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docs.microsoft.com/en-us/legal/microsoft-apis/terms-of-use?context=/graph/context"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microsoft.com/en-us/azure/active-directory/develop/active-directory-v2-protocol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598197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The Microsoft Authentication Library (MSAL) enables developers to acquire tokens from the Microsoft identity platform in order to authenticate users and access secured web APIs.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058393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MSAL gives you many ways to get tokens, with a consistent API for a number of platforms. Using MSAL provides the following benefits: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No need to directly use the OAuth libraries or code against the protocol in your application.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Acquires tokens on behalf of a user or on behalf of an application (when applicable to the platform).</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Maintains a token cache and refreshes tokens for you when they are close to expire. You don't need to handle token expiration on your own.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Helps you specify which audience you want your application to sign in.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Helps you set up your application from configuration files.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Helps you troubleshoot your app by exposing actionable exceptions, logging, and telemetry.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9052869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j-lt"/>
              </a:rPr>
              <a:t>With MSAL.NET 3.x, the recommended way to instantiate an application is by using the</a:t>
            </a:r>
            <a:r>
              <a:rPr lang="en-US" dirty="0">
                <a:latin typeface="Consolas" panose="020B0609020204030204" pitchFamily="49" charset="0"/>
              </a:rPr>
              <a:t> </a:t>
            </a:r>
            <a:r>
              <a:rPr lang="en-US" b="1" dirty="0" err="1">
                <a:latin typeface="Consolas" panose="020B0609020204030204" pitchFamily="49" charset="0"/>
              </a:rPr>
              <a:t>PublicClientApplicationBuilder</a:t>
            </a:r>
            <a:r>
              <a:rPr lang="en-US" dirty="0"/>
              <a:t> </a:t>
            </a:r>
            <a:r>
              <a:rPr lang="en-US" dirty="0">
                <a:latin typeface="+mj-lt"/>
              </a:rPr>
              <a:t>and</a:t>
            </a:r>
            <a:r>
              <a:rPr lang="en-US" dirty="0"/>
              <a:t> </a:t>
            </a:r>
            <a:r>
              <a:rPr lang="en-US" b="1" dirty="0" err="1">
                <a:latin typeface="Consolas" panose="020B0609020204030204" pitchFamily="49" charset="0"/>
              </a:rPr>
              <a:t>ConfidentialClientApplicationBuilder</a:t>
            </a:r>
            <a:r>
              <a:rPr lang="en-US" dirty="0">
                <a:latin typeface="+mj-lt"/>
              </a:rPr>
              <a:t> application builders.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mj-lt"/>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solidFill>
                  <a:srgbClr val="D4D4D4"/>
                </a:solidFill>
                <a:effectLst/>
                <a:latin typeface="Consolas" panose="020B0609020204030204" pitchFamily="49" charset="0"/>
              </a:rPr>
              <a:t>Top example: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Instantiates a public client application, signing-in users in the Microsoft Azure public cloud, with their work and school accounts, or their personal Microsoft accounts.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solidFill>
                  <a:srgbClr val="D4D4D4"/>
                </a:solidFill>
                <a:effectLst/>
                <a:latin typeface="Consolas" panose="020B0609020204030204" pitchFamily="49" charset="0"/>
              </a:rPr>
              <a:t>Bottom example: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Instantiates a confidential application (a Web app located at </a:t>
            </a:r>
            <a:r>
              <a:rPr lang="en-US" b="1" dirty="0">
                <a:solidFill>
                  <a:srgbClr val="CE9178"/>
                </a:solidFill>
                <a:effectLst/>
                <a:latin typeface="Consolas" panose="020B0609020204030204" pitchFamily="49" charset="0"/>
              </a:rPr>
              <a:t>https://myapp.azurewebsites.net</a:t>
            </a:r>
            <a:r>
              <a:rPr lang="en-US" b="0" dirty="0">
                <a:solidFill>
                  <a:srgbClr val="D4D4D4"/>
                </a:solidFill>
                <a:effectLst/>
                <a:latin typeface="Consolas" panose="020B0609020204030204" pitchFamily="49" charset="0"/>
              </a:rPr>
              <a:t>) handling tokens from users in the Microsoft Azure public cloud, with their work and school accounts, or their personal Microsoft accounts. The application is identified with the identity provider by sharing a client secret.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Includes builder modifiers </a:t>
            </a:r>
            <a:r>
              <a:rPr lang="en-US" b="1" dirty="0" err="1">
                <a:solidFill>
                  <a:srgbClr val="D4D4D4"/>
                </a:solidFill>
                <a:effectLst/>
                <a:latin typeface="Consolas" panose="020B0609020204030204" pitchFamily="49" charset="0"/>
              </a:rPr>
              <a:t>WithClientSecret</a:t>
            </a:r>
            <a:r>
              <a:rPr lang="en-US" b="0" dirty="0">
                <a:solidFill>
                  <a:srgbClr val="D4D4D4"/>
                </a:solidFill>
                <a:effectLst/>
                <a:latin typeface="Consolas" panose="020B0609020204030204" pitchFamily="49" charset="0"/>
              </a:rPr>
              <a:t> and </a:t>
            </a:r>
            <a:r>
              <a:rPr lang="en-US" b="1" dirty="0" err="1">
                <a:solidFill>
                  <a:srgbClr val="D4D4D4"/>
                </a:solidFill>
                <a:effectLst/>
                <a:latin typeface="Consolas" panose="020B0609020204030204" pitchFamily="49" charset="0"/>
              </a:rPr>
              <a:t>WithRedirectUri</a:t>
            </a:r>
            <a:r>
              <a:rPr lang="en-US" b="0" dirty="0">
                <a:solidFill>
                  <a:srgbClr val="D4D4D4"/>
                </a:solidFill>
                <a:effectLst/>
                <a:latin typeface="Consolas" panose="020B0609020204030204" pitchFamily="49" charset="0"/>
              </a:rPr>
              <a: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algn="l"/>
            <a:r>
              <a:rPr lang="en-US" b="1" i="0" dirty="0">
                <a:solidFill>
                  <a:srgbClr val="171717"/>
                </a:solidFill>
                <a:effectLst/>
                <a:latin typeface="Segoe UI" panose="020B0502040204020203" pitchFamily="34" charset="0"/>
              </a:rPr>
              <a:t>Single-page, public client, and confidential client applications</a:t>
            </a:r>
          </a:p>
          <a:p>
            <a:pPr algn="l"/>
            <a:r>
              <a:rPr lang="en-US" b="0" i="0" dirty="0">
                <a:solidFill>
                  <a:srgbClr val="171717"/>
                </a:solidFill>
                <a:effectLst/>
                <a:latin typeface="Segoe UI" panose="020B0502040204020203" pitchFamily="34" charset="0"/>
              </a:rPr>
              <a:t>Security tokens can be acquired by multiple types of applications. These applications tend to be separated into the following three categories. Each is used with different libraries and objects.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Single-page applications</a:t>
            </a:r>
            <a:r>
              <a:rPr lang="en-US" b="0" i="0" dirty="0">
                <a:solidFill>
                  <a:srgbClr val="171717"/>
                </a:solidFill>
                <a:effectLst/>
                <a:latin typeface="Segoe UI" panose="020B0502040204020203" pitchFamily="34" charset="0"/>
              </a:rPr>
              <a:t>: Also known as SPAs, these are web apps in which tokens are acquired by a JavaScript or TypeScript app running in the browser. The application often uses a framework like Angular, React, or Vue. MSAL.js is the only Microsoft Authentication Library that supports single-page applications.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Public client applications</a:t>
            </a:r>
            <a:r>
              <a:rPr lang="en-US" b="0" i="0" dirty="0">
                <a:solidFill>
                  <a:srgbClr val="171717"/>
                </a:solidFill>
                <a:effectLst/>
                <a:latin typeface="Segoe UI" panose="020B0502040204020203" pitchFamily="34" charset="0"/>
              </a:rPr>
              <a:t>: Are apps that run on devices or desktop computers or in a web browser. They're not trusted to safely keep application secrets, so they only access web APIs on behalf of the user. (They support only public client flows.) Public clients can't hold configuration-time secrets, so they don't have client secrets.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Confidential client applications</a:t>
            </a:r>
            <a:r>
              <a:rPr lang="en-US" b="0" i="0" dirty="0">
                <a:solidFill>
                  <a:srgbClr val="171717"/>
                </a:solidFill>
                <a:effectLst/>
                <a:latin typeface="Segoe UI" panose="020B0502040204020203" pitchFamily="34" charset="0"/>
              </a:rPr>
              <a:t>: Are apps that run on servers (web apps, web API apps, or even service/daemon apps). They're considered difficult to access, and for that reason capable of keeping an application secret. Confidential clients can hold configuration-time secrets. </a:t>
            </a:r>
            <a:r>
              <a:rPr lang="en-US" b="0" i="0">
                <a:solidFill>
                  <a:srgbClr val="171717"/>
                </a:solidFill>
                <a:effectLst/>
                <a:latin typeface="Segoe UI" panose="020B0502040204020203" pitchFamily="34" charset="0"/>
              </a:rPr>
              <a:t>Each instance of the client has a distinct configuration (including client ID and client secret).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Modifiers common to both public and confidential client apps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7050109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In this exercise you'll learn how to perform the following actions: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Register an application with the Microsoft identity platform</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Use the </a:t>
            </a:r>
            <a:r>
              <a:rPr lang="en-US" b="0" i="0" dirty="0" err="1">
                <a:solidFill>
                  <a:srgbClr val="171717"/>
                </a:solidFill>
                <a:effectLst/>
                <a:latin typeface="Segoe UI" panose="020B0502040204020203" pitchFamily="34" charset="0"/>
              </a:rPr>
              <a:t>PublicClientApplicationBuilder</a:t>
            </a:r>
            <a:r>
              <a:rPr lang="en-US" b="0" i="0" dirty="0">
                <a:solidFill>
                  <a:srgbClr val="171717"/>
                </a:solidFill>
                <a:effectLst/>
                <a:latin typeface="Segoe UI" panose="020B0502040204020203" pitchFamily="34" charset="0"/>
              </a:rPr>
              <a:t> class in MSAL.NET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Acquire a token interactively in a console application</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Prerequisites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a:t>
            </a:r>
            <a:r>
              <a:rPr lang="en-US" b="1" i="0" dirty="0">
                <a:solidFill>
                  <a:srgbClr val="171717"/>
                </a:solidFill>
                <a:effectLst/>
                <a:latin typeface="Segoe UI" panose="020B0502040204020203" pitchFamily="34" charset="0"/>
              </a:rPr>
              <a:t>Azure account</a:t>
            </a:r>
            <a:r>
              <a:rPr lang="en-US" b="0" i="0" dirty="0">
                <a:solidFill>
                  <a:srgbClr val="171717"/>
                </a:solidFill>
                <a:effectLst/>
                <a:latin typeface="Segoe UI" panose="020B0502040204020203" pitchFamily="34" charset="0"/>
              </a:rPr>
              <a:t> with an active subscription. If you don't already have one, you can sign up for a free trial at </a:t>
            </a:r>
            <a:r>
              <a:rPr lang="en-US" b="0" i="0" u="none" strike="noStrike" dirty="0">
                <a:solidFill>
                  <a:srgbClr val="171717"/>
                </a:solidFill>
                <a:effectLst/>
                <a:latin typeface="Segoe UI" panose="020B0502040204020203" pitchFamily="34" charset="0"/>
                <a:hlinkClick r:id="rId3"/>
              </a:rPr>
              <a:t>https://azure.com/free</a:t>
            </a: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Visual Studio Code</a:t>
            </a:r>
            <a:r>
              <a:rPr lang="en-US" b="0" i="0" dirty="0">
                <a:solidFill>
                  <a:srgbClr val="171717"/>
                </a:solidFill>
                <a:effectLst/>
                <a:latin typeface="Segoe UI" panose="020B0502040204020203" pitchFamily="34" charset="0"/>
              </a:rPr>
              <a:t>: You can install Visual Studio Code from </a:t>
            </a:r>
            <a:r>
              <a:rPr lang="en-US" b="0" i="0" u="none" strike="noStrike" dirty="0">
                <a:solidFill>
                  <a:srgbClr val="171717"/>
                </a:solidFill>
                <a:effectLst/>
                <a:latin typeface="Segoe UI" panose="020B0502040204020203" pitchFamily="34" charset="0"/>
                <a:hlinkClick r:id="rId4"/>
              </a:rPr>
              <a:t>https://code.visualstudio.com</a:t>
            </a:r>
            <a:r>
              <a:rPr lang="en-US" b="0" i="0" dirty="0">
                <a:solidFill>
                  <a:srgbClr val="171717"/>
                </a:solidFill>
                <a:effectLst/>
                <a:latin typeface="Segoe UI" panose="020B0502040204020203" pitchFamily="34" charset="0"/>
              </a:rPr>
              <a: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355966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5981972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33438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A shared access signature (SAS) is a URI that grants restricted access rights to Azure Storage resources. You can provide a shared access signature to clients that you want grant delegate access to certain storage account resources.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0583937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rgbClr val="569CD6"/>
                </a:solidFill>
                <a:effectLst/>
                <a:latin typeface="Consolas" panose="020B0609020204030204" pitchFamily="49" charset="0"/>
              </a:rPr>
              <a:t>Types of SAS</a:t>
            </a:r>
          </a:p>
          <a:p>
            <a:endParaRPr lang="en-US" b="1" dirty="0">
              <a:solidFill>
                <a:srgbClr val="569CD6"/>
              </a:solidFill>
              <a:effectLst/>
              <a:latin typeface="Consolas" panose="020B0609020204030204" pitchFamily="49" charset="0"/>
            </a:endParaRPr>
          </a:p>
          <a:p>
            <a:pPr marL="171450" indent="-171450">
              <a:buFont typeface="Arial" panose="020B0604020202020204" pitchFamily="34" charset="0"/>
              <a:buChar char="•"/>
            </a:pPr>
            <a:r>
              <a:rPr lang="en-US" b="1" dirty="0">
                <a:solidFill>
                  <a:srgbClr val="569CD6"/>
                </a:solidFill>
                <a:effectLst/>
                <a:latin typeface="Consolas" panose="020B0609020204030204" pitchFamily="49" charset="0"/>
              </a:rPr>
              <a:t>User delegation SAS</a:t>
            </a:r>
            <a:r>
              <a:rPr lang="en-US" b="0" dirty="0">
                <a:solidFill>
                  <a:srgbClr val="D4D4D4"/>
                </a:solidFill>
                <a:effectLst/>
                <a:latin typeface="Consolas" panose="020B0609020204030204" pitchFamily="49" charset="0"/>
              </a:rPr>
              <a:t>: A user delegation SAS is secured with Azure Active Directory credentials and also by the permissions specified for the SAS. A user delegation SAS applies to Blob storage only.</a:t>
            </a:r>
          </a:p>
          <a:p>
            <a:pPr marL="171450" indent="-171450">
              <a:buFont typeface="Arial" panose="020B0604020202020204" pitchFamily="34" charset="0"/>
              <a:buChar char="•"/>
            </a:pPr>
            <a:r>
              <a:rPr lang="en-US" b="1" dirty="0">
                <a:solidFill>
                  <a:srgbClr val="569CD6"/>
                </a:solidFill>
                <a:effectLst/>
                <a:latin typeface="Consolas" panose="020B0609020204030204" pitchFamily="49" charset="0"/>
              </a:rPr>
              <a:t>Service SAS</a:t>
            </a:r>
            <a:r>
              <a:rPr lang="en-US" b="0" dirty="0">
                <a:solidFill>
                  <a:srgbClr val="D4D4D4"/>
                </a:solidFill>
                <a:effectLst/>
                <a:latin typeface="Consolas" panose="020B0609020204030204" pitchFamily="49" charset="0"/>
              </a:rPr>
              <a:t>: A service SAS is secured with the storage account key. A service SAS delegates access to a resource in the following Azure Storage services: Blob storage, Queue storage, Table storage, or Azure Files.</a:t>
            </a:r>
          </a:p>
          <a:p>
            <a:pPr marL="171450" indent="-171450">
              <a:buFont typeface="Arial" panose="020B0604020202020204" pitchFamily="34" charset="0"/>
              <a:buChar char="•"/>
            </a:pPr>
            <a:r>
              <a:rPr lang="en-US" b="1" dirty="0">
                <a:solidFill>
                  <a:srgbClr val="569CD6"/>
                </a:solidFill>
                <a:effectLst/>
                <a:latin typeface="Consolas" panose="020B0609020204030204" pitchFamily="49" charset="0"/>
              </a:rPr>
              <a:t>Account SAS</a:t>
            </a:r>
            <a:r>
              <a:rPr lang="en-US" b="0" dirty="0">
                <a:solidFill>
                  <a:srgbClr val="D4D4D4"/>
                </a:solidFill>
                <a:effectLst/>
                <a:latin typeface="Consolas" panose="020B0609020204030204" pitchFamily="49" charset="0"/>
              </a:rPr>
              <a:t>: An account SAS is secured with the storage account key. An account SAS delegates access to resources in one or more of the storage services. All of the operations available via a service or user delegation SAS are also available via an account SAS.</a:t>
            </a:r>
          </a:p>
          <a:p>
            <a:pPr algn="l"/>
            <a:endParaRPr lang="en-US" b="1" i="0" dirty="0">
              <a:solidFill>
                <a:srgbClr val="171717"/>
              </a:solidFill>
              <a:effectLst/>
              <a:latin typeface="Segoe UI" panose="020B0502040204020203" pitchFamily="34" charset="0"/>
            </a:endParaRPr>
          </a:p>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Best practices</a:t>
            </a:r>
          </a:p>
          <a:p>
            <a:pPr algn="l"/>
            <a:r>
              <a:rPr lang="en-US" b="0" i="0" dirty="0">
                <a:solidFill>
                  <a:srgbClr val="171717"/>
                </a:solidFill>
                <a:effectLst/>
                <a:latin typeface="Segoe UI" panose="020B0502040204020203" pitchFamily="34" charset="0"/>
              </a:rPr>
              <a:t>To reduce the potential risks of using a SAS, Microsoft provides some guidance: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To securely distribute a SAS and prevent man-in-the-middle attacks, always use HTTPS.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most secure SAS is a user delegation SAS. Use it wherever possible because it removes the need to store your storage account key in code. You must use Azure Active Directory to manage credentials. This option might not be possible for your solution.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Try to set your expiration time to the smallest useful value. If a SAS key becomes compromised, it can be exploited for only a short time.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Apply the rule of minimum-required privileges. Only grant the access that's required. For example, in your app, read-only access is sufficient.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There are some situations where a SAS isn't the correct solution. When there's an unacceptable risk of using a SAS, create a middle-tier service to manage users and their access to storage.</a:t>
            </a:r>
          </a:p>
          <a:p>
            <a:pPr algn="l"/>
            <a:r>
              <a:rPr lang="en-US" b="0" i="0" dirty="0">
                <a:solidFill>
                  <a:srgbClr val="171717"/>
                </a:solidFill>
                <a:effectLst/>
                <a:latin typeface="Segoe UI" panose="020B0502040204020203" pitchFamily="34" charset="0"/>
              </a:rPr>
              <a:t>The most flexible and secure way to use a service or account SAS is to associate the SAS tokens with a stored access policy.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4274723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217405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98001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Additionally, a SAS is required to authorize access to the source object in a copy operation in certain scenarios: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When you copy a blob to another blob that resides in a different storage account, you must use a SAS to authorize access to the source blob. You can optionally use a SAS to authorize access to the destination blob as well.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When you copy a file to another file that resides in a different storage account, you must use a SAS to authorize access to the source file. You can optionally use a SAS to authorize access to the destination file as well.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When you copy a blob to a file, or a file to a blob, you must use a SAS to authorize access to the source object, even if the source and destination objects reside within the same storage account.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811402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D4D4D4"/>
                </a:solidFill>
                <a:effectLst/>
                <a:latin typeface="Consolas" panose="020B0609020204030204" pitchFamily="49" charset="0"/>
              </a:rPr>
              <a:t>The following storage resources support stored access policies:</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Blob containers</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File shares</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Queues</a:t>
            </a:r>
          </a:p>
          <a:p>
            <a:pPr marL="171450" indent="-171450">
              <a:buFont typeface="Arial" panose="020B0604020202020204" pitchFamily="34" charset="0"/>
              <a:buChar char="•"/>
            </a:pPr>
            <a:r>
              <a:rPr lang="en-US" b="0" dirty="0">
                <a:solidFill>
                  <a:srgbClr val="D4D4D4"/>
                </a:solidFill>
                <a:effectLst/>
                <a:latin typeface="Consolas" panose="020B0609020204030204" pitchFamily="49" charset="0"/>
              </a:rPr>
              <a:t>Tables</a:t>
            </a:r>
          </a:p>
          <a:p>
            <a:pPr algn="l"/>
            <a:endParaRPr lang="en-US" b="1" i="0" dirty="0">
              <a:solidFill>
                <a:srgbClr val="171717"/>
              </a:solidFill>
              <a:effectLst/>
              <a:latin typeface="Segoe UI" panose="020B0502040204020203" pitchFamily="34" charset="0"/>
            </a:endParaRPr>
          </a:p>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Modifying or revoking a stored access policy</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To modify the parameters of the stored access policy you can call the access control list operation for the resource type to replace the existing policy. For example, if your existing policy grants read and write permissions to a resource, you can modify it to grant only read permissions for all future requests.</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To revoke a stored access policy you can delete it, rename it by changing the signed identifier, or change the expiry time to a value in the past. Changing the signed identifier breaks the associations between any existing signatures and the stored access policy. Changing the expiry time to a value in the past causes any associated signatures to expire. Deleting or modifying the stored access policy immediately affects all of the SAS associated with it.</a:t>
            </a:r>
          </a:p>
          <a:p>
            <a:pPr marL="171450" indent="-171450"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To remove a single access policy, call the resource's Set ACL operation, passing in the set of signed identifiers that you wish to maintain on the container.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To remove all access policies from the resource, call the Set ACL operation with an empty request body.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001080"/>
                </a:solidFill>
                <a:effectLst/>
                <a:latin typeface="Consolas" panose="020B0609020204030204" pitchFamily="49" charset="0"/>
              </a:rPr>
              <a:t>permissions </a:t>
            </a:r>
            <a:r>
              <a:rPr lang="en-US" b="0" dirty="0">
                <a:solidFill>
                  <a:srgbClr val="A31515"/>
                </a:solidFill>
                <a:effectLst/>
                <a:latin typeface="Consolas" panose="020B0609020204030204" pitchFamily="49" charset="0"/>
              </a:rPr>
              <a:t>&lt;(a)dd, (c)</a:t>
            </a:r>
            <a:r>
              <a:rPr lang="en-US" b="0" dirty="0" err="1">
                <a:solidFill>
                  <a:srgbClr val="A31515"/>
                </a:solidFill>
                <a:effectLst/>
                <a:latin typeface="Consolas" panose="020B0609020204030204" pitchFamily="49" charset="0"/>
              </a:rPr>
              <a:t>reate</a:t>
            </a:r>
            <a:r>
              <a:rPr lang="en-US" b="0" dirty="0">
                <a:solidFill>
                  <a:srgbClr val="A31515"/>
                </a:solidFill>
                <a:effectLst/>
                <a:latin typeface="Consolas" panose="020B0609020204030204" pitchFamily="49" charset="0"/>
              </a:rPr>
              <a:t>, (d)</a:t>
            </a:r>
            <a:r>
              <a:rPr lang="en-US" b="0" dirty="0" err="1">
                <a:solidFill>
                  <a:srgbClr val="A31515"/>
                </a:solidFill>
                <a:effectLst/>
                <a:latin typeface="Consolas" panose="020B0609020204030204" pitchFamily="49" charset="0"/>
              </a:rPr>
              <a:t>elete</a:t>
            </a:r>
            <a:r>
              <a:rPr lang="en-US" b="0" dirty="0">
                <a:solidFill>
                  <a:srgbClr val="A31515"/>
                </a:solidFill>
                <a:effectLst/>
                <a:latin typeface="Consolas" panose="020B0609020204030204" pitchFamily="49" charset="0"/>
              </a:rPr>
              <a:t>, (l)</a:t>
            </a:r>
            <a:r>
              <a:rPr lang="en-US" b="0" dirty="0" err="1">
                <a:solidFill>
                  <a:srgbClr val="A31515"/>
                </a:solidFill>
                <a:effectLst/>
                <a:latin typeface="Consolas" panose="020B0609020204030204" pitchFamily="49" charset="0"/>
              </a:rPr>
              <a:t>ist</a:t>
            </a:r>
            <a:r>
              <a:rPr lang="en-US" b="0" dirty="0">
                <a:solidFill>
                  <a:srgbClr val="A31515"/>
                </a:solidFill>
                <a:effectLst/>
                <a:latin typeface="Consolas" panose="020B0609020204030204" pitchFamily="49" charset="0"/>
              </a:rPr>
              <a:t>, (r)</a:t>
            </a:r>
            <a:r>
              <a:rPr lang="en-US" b="0" dirty="0" err="1">
                <a:solidFill>
                  <a:srgbClr val="A31515"/>
                </a:solidFill>
                <a:effectLst/>
                <a:latin typeface="Consolas" panose="020B0609020204030204" pitchFamily="49" charset="0"/>
              </a:rPr>
              <a:t>ead</a:t>
            </a:r>
            <a:r>
              <a:rPr lang="en-US" b="0" dirty="0">
                <a:solidFill>
                  <a:srgbClr val="A31515"/>
                </a:solidFill>
                <a:effectLst/>
                <a:latin typeface="Consolas" panose="020B0609020204030204" pitchFamily="49" charset="0"/>
              </a:rPr>
              <a:t>, or (w)rite</a:t>
            </a: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4351720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7631670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5981972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0583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In the Microsoft 365 platform, three main components facilitate the access and flow of data:</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Microsoft Graph API offers a single endpoint, https://graph.microsoft.com. You can use REST APIs or SDKs to access the endpoint. Microsoft Graph also includes a powerful set of services that manage user and device identity, access, compliance, security, and help protect organizations from data leakage or loss.</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3"/>
              </a:rPr>
              <a:t>Microsoft Graph connectors</a:t>
            </a:r>
            <a:r>
              <a:rPr lang="en-US" b="0" i="0" dirty="0">
                <a:solidFill>
                  <a:srgbClr val="171717"/>
                </a:solidFill>
                <a:effectLst/>
                <a:latin typeface="Segoe UI" panose="020B0502040204020203" pitchFamily="34" charset="0"/>
              </a:rPr>
              <a:t> work in the incoming direction, </a:t>
            </a:r>
            <a:r>
              <a:rPr lang="en-US" b="1" i="0" dirty="0">
                <a:solidFill>
                  <a:srgbClr val="171717"/>
                </a:solidFill>
                <a:effectLst/>
                <a:latin typeface="Segoe UI" panose="020B0502040204020203" pitchFamily="34" charset="0"/>
              </a:rPr>
              <a:t>delivering data external to the Microsoft cloud into Microsoft Graph services and applications</a:t>
            </a:r>
            <a:r>
              <a:rPr lang="en-US" b="0" i="0" dirty="0">
                <a:solidFill>
                  <a:srgbClr val="171717"/>
                </a:solidFill>
                <a:effectLst/>
                <a:latin typeface="Segoe UI" panose="020B0502040204020203" pitchFamily="34" charset="0"/>
              </a:rPr>
              <a:t>, to enhance Microsoft 365 experiences such as Microsoft Search. Connectors exist for many commonly used data sources such as Box, Google Drive, Jira, and Salesforce.</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4"/>
              </a:rPr>
              <a:t>Microsoft Graph Data Connect</a:t>
            </a:r>
            <a:r>
              <a:rPr lang="en-US" b="0" i="0" dirty="0">
                <a:solidFill>
                  <a:srgbClr val="171717"/>
                </a:solidFill>
                <a:effectLst/>
                <a:latin typeface="Segoe UI" panose="020B0502040204020203" pitchFamily="34" charset="0"/>
              </a:rPr>
              <a:t> provides a set of tools to streamline secure and scalable </a:t>
            </a:r>
            <a:r>
              <a:rPr lang="en-US" b="1" i="0" dirty="0">
                <a:solidFill>
                  <a:srgbClr val="171717"/>
                </a:solidFill>
                <a:effectLst/>
                <a:latin typeface="Segoe UI" panose="020B0502040204020203" pitchFamily="34" charset="0"/>
              </a:rPr>
              <a:t>delivery of Microsoft Graph data to popular Azure data stores</a:t>
            </a:r>
            <a:r>
              <a:rPr lang="en-US" b="0" i="0" dirty="0">
                <a:solidFill>
                  <a:srgbClr val="171717"/>
                </a:solidFill>
                <a:effectLst/>
                <a:latin typeface="Segoe UI" panose="020B0502040204020203" pitchFamily="34" charset="0"/>
              </a:rPr>
              <a:t>. The cached data serves as data sources for Azure development tools that you can use to build intelligent applications.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058393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Microsoft Graph is a RESTful web API that enables you to access Microsoft Cloud service resources. After you register your app and get authentication tokens for a user or service, you can make requests to the Microsoft Graph API.</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The Microsoft Graph API defines most of its resources, methods, and enumerations in the OData namespace, </a:t>
            </a:r>
            <a:r>
              <a:rPr lang="en-US" b="0" i="0" dirty="0" err="1">
                <a:solidFill>
                  <a:srgbClr val="171717"/>
                </a:solidFill>
                <a:effectLst/>
                <a:latin typeface="Segoe UI" panose="020B0502040204020203" pitchFamily="34" charset="0"/>
              </a:rPr>
              <a:t>microsoft.graph</a:t>
            </a:r>
            <a:r>
              <a:rPr lang="en-US" b="0" i="0" dirty="0">
                <a:solidFill>
                  <a:srgbClr val="171717"/>
                </a:solidFill>
                <a:effectLst/>
                <a:latin typeface="Segoe UI" panose="020B0502040204020203" pitchFamily="34" charset="0"/>
              </a:rPr>
              <a:t>, in the </a:t>
            </a:r>
            <a:r>
              <a:rPr lang="en-US" b="0" i="0" u="none" strike="noStrike" dirty="0">
                <a:solidFill>
                  <a:srgbClr val="171717"/>
                </a:solidFill>
                <a:effectLst/>
                <a:latin typeface="Segoe UI" panose="020B0502040204020203" pitchFamily="34" charset="0"/>
                <a:hlinkClick r:id="rId3"/>
              </a:rPr>
              <a:t>Microsoft Graph metadata</a:t>
            </a:r>
            <a:r>
              <a:rPr lang="en-US" b="0" i="0" dirty="0">
                <a:solidFill>
                  <a:srgbClr val="171717"/>
                </a:solidFill>
                <a:effectLst/>
                <a:latin typeface="Segoe UI" panose="020B0502040204020203" pitchFamily="34" charset="0"/>
              </a:rPr>
              <a:t>. A small number of API sets are defined in their sub-namespaces, such as the [call records API which defines resources like </a:t>
            </a:r>
            <a:r>
              <a:rPr lang="en-US" b="0" i="0" u="none" strike="noStrike" dirty="0" err="1">
                <a:solidFill>
                  <a:srgbClr val="171717"/>
                </a:solidFill>
                <a:effectLst/>
                <a:latin typeface="Segoe UI" panose="020B0502040204020203" pitchFamily="34" charset="0"/>
                <a:hlinkClick r:id="rId4"/>
              </a:rPr>
              <a:t>callRecord</a:t>
            </a:r>
            <a:r>
              <a:rPr lang="en-US" b="0" i="0" dirty="0">
                <a:solidFill>
                  <a:srgbClr val="171717"/>
                </a:solidFill>
                <a:effectLst/>
                <a:latin typeface="Segoe UI" panose="020B0502040204020203" pitchFamily="34" charset="0"/>
              </a:rPr>
              <a:t> in </a:t>
            </a:r>
            <a:r>
              <a:rPr lang="en-US" b="0" i="0" dirty="0" err="1">
                <a:solidFill>
                  <a:srgbClr val="171717"/>
                </a:solidFill>
                <a:effectLst/>
                <a:latin typeface="Segoe UI" panose="020B0502040204020203" pitchFamily="34" charset="0"/>
              </a:rPr>
              <a:t>microsoft.graph.callRecords</a:t>
            </a:r>
            <a:r>
              <a:rPr lang="en-US" b="0" i="0" dirty="0">
                <a:solidFill>
                  <a:srgbClr val="171717"/>
                </a:solidFill>
                <a:effectLst/>
                <a:latin typeface="Segoe UI" panose="020B0502040204020203" pitchFamily="34" charset="0"/>
              </a:rPr>
              <a:t>.</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Unless explicitly specified in the corresponding topic, assume types, methods, and enumerations are part of the </a:t>
            </a:r>
            <a:r>
              <a:rPr lang="en-US" b="0" i="0" dirty="0" err="1">
                <a:solidFill>
                  <a:srgbClr val="171717"/>
                </a:solidFill>
                <a:effectLst/>
                <a:latin typeface="Segoe UI" panose="020B0502040204020203" pitchFamily="34" charset="0"/>
              </a:rPr>
              <a:t>microsoft.graph</a:t>
            </a:r>
            <a:r>
              <a:rPr lang="en-US" b="0" i="0" dirty="0">
                <a:solidFill>
                  <a:srgbClr val="171717"/>
                </a:solidFill>
                <a:effectLst/>
                <a:latin typeface="Segoe UI" panose="020B0502040204020203" pitchFamily="34" charset="0"/>
              </a:rPr>
              <a:t> namespace.</a:t>
            </a:r>
          </a:p>
          <a:p>
            <a:endParaRPr lang="en-US" dirty="0"/>
          </a:p>
          <a:p>
            <a:pPr algn="l"/>
            <a:r>
              <a:rPr lang="en-US" b="1" i="0" dirty="0">
                <a:solidFill>
                  <a:srgbClr val="171717"/>
                </a:solidFill>
                <a:effectLst/>
                <a:latin typeface="Segoe UI" panose="020B0502040204020203" pitchFamily="34" charset="0"/>
              </a:rPr>
              <a:t>Additional resources</a:t>
            </a:r>
          </a:p>
          <a:p>
            <a:pPr algn="l"/>
            <a:r>
              <a:rPr lang="en-US" b="0" i="0" dirty="0">
                <a:solidFill>
                  <a:srgbClr val="171717"/>
                </a:solidFill>
                <a:effectLst/>
                <a:latin typeface="Segoe UI" panose="020B0502040204020203" pitchFamily="34" charset="0"/>
              </a:rPr>
              <a:t>Below are links to some tools you can use to build and test requests using Microsoft Graph APIs.</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5"/>
              </a:rPr>
              <a:t>Graph Explorer</a:t>
            </a: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6"/>
              </a:rPr>
              <a:t>Postman</a:t>
            </a:r>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Authentication</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For details about which provider and options are appropriate by scenario, see </a:t>
            </a:r>
            <a:r>
              <a:rPr lang="en-US" b="0" dirty="0">
                <a:solidFill>
                  <a:srgbClr val="CE9178"/>
                </a:solidFill>
                <a:effectLst/>
                <a:latin typeface="Consolas" panose="020B0609020204030204" pitchFamily="49" charset="0"/>
              </a:rPr>
              <a:t>Choose an Authentication Provider (</a:t>
            </a:r>
            <a:r>
              <a:rPr lang="en-US" b="0" u="none" dirty="0">
                <a:solidFill>
                  <a:srgbClr val="D4D4D4"/>
                </a:solidFill>
                <a:effectLst/>
                <a:latin typeface="Consolas" panose="020B0609020204030204" pitchFamily="49" charset="0"/>
              </a:rPr>
              <a:t>https://docs.microsoft.com/graph/sdks/choose-authentication-providers</a:t>
            </a:r>
            <a:r>
              <a:rPr lang="en-US" b="0" u="sng" dirty="0">
                <a:solidFill>
                  <a:srgbClr val="D4D4D4"/>
                </a:solidFill>
                <a:effectLst/>
                <a:latin typeface="Consolas" panose="020B0609020204030204" pitchFamily="49" charset="0"/>
              </a:rPr>
              <a:t>)</a:t>
            </a:r>
            <a:endParaRPr lang="en-US" b="0" dirty="0">
              <a:solidFill>
                <a:srgbClr val="D4D4D4"/>
              </a:solidFill>
              <a:effectLst/>
              <a:latin typeface="Consolas" panose="020B0609020204030204" pitchFamily="49"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38093760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0" i="0" kern="1200" dirty="0">
                <a:solidFill>
                  <a:schemeClr val="tx1"/>
                </a:solidFill>
                <a:effectLst/>
                <a:latin typeface="Segoe UI Light" pitchFamily="34" charset="0"/>
                <a:ea typeface="+mn-ea"/>
                <a:cs typeface="+mn-cs"/>
              </a:rPr>
              <a:t>Microsoft Graph SDKs are designed to simplify building high-quality, efficient, and resilient applications that access Microsoft Graph. SDKs include two components: a service library and a core library.</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The service library contains models and request builders that are generated from Microsoft Graph metadata to provide a rich, strongly typed, and discoverable experience when working with the many datasets that are available in Microsoft Graph.</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The core library provides a set of features that enhance working with all Microsoft Graph services. The features include embedded support for retry handling, secure redirects, transparent authentication, and payload compression, which improve the quality of your application's interactions with Microsoft Graph. These features don’t add complexity and give you enhanced control of your application. The core library also provides support for common tasks such as paging through collections and creating batch requests.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25146505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You can use a single client instance for the lifetime of the application.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code example show how to create an instance of a Microsoft Graph client.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authentication provider will handle acquiring access tokens for the application. The different application providers support different client scenarios.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770506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D4D4D4"/>
                </a:solidFill>
                <a:effectLst/>
                <a:latin typeface="Consolas" panose="020B0609020204030204" pitchFamily="49" charset="0"/>
              </a:rPr>
              <a:t>The </a:t>
            </a:r>
            <a:r>
              <a:rPr lang="en-US" b="1" dirty="0">
                <a:solidFill>
                  <a:srgbClr val="CE9178"/>
                </a:solidFill>
                <a:effectLst/>
                <a:latin typeface="Consolas" panose="020B0609020204030204" pitchFamily="49" charset="0"/>
              </a:rPr>
              <a:t>$filter</a:t>
            </a:r>
            <a:r>
              <a:rPr lang="en-US" b="0" dirty="0">
                <a:solidFill>
                  <a:srgbClr val="D4D4D4"/>
                </a:solidFill>
                <a:effectLst/>
                <a:latin typeface="Consolas" panose="020B0609020204030204" pitchFamily="49" charset="0"/>
              </a:rPr>
              <a:t> query parameter can be used to reduce the result set to only those rows that match the provided condition.  </a:t>
            </a:r>
          </a:p>
          <a:p>
            <a:endParaRPr lang="en-US" b="0" dirty="0">
              <a:solidFill>
                <a:srgbClr val="D4D4D4"/>
              </a:solidFill>
              <a:effectLst/>
              <a:latin typeface="Consolas" panose="020B0609020204030204" pitchFamily="49" charset="0"/>
            </a:endParaRPr>
          </a:p>
          <a:p>
            <a:r>
              <a:rPr lang="en-US" b="0" dirty="0">
                <a:solidFill>
                  <a:srgbClr val="D4D4D4"/>
                </a:solidFill>
                <a:effectLst/>
                <a:latin typeface="Consolas" panose="020B0609020204030204" pitchFamily="49" charset="0"/>
              </a:rPr>
              <a:t>The </a:t>
            </a:r>
            <a:r>
              <a:rPr lang="en-US" b="1" dirty="0">
                <a:solidFill>
                  <a:srgbClr val="CE9178"/>
                </a:solidFill>
                <a:effectLst/>
                <a:latin typeface="Consolas" panose="020B0609020204030204" pitchFamily="49" charset="0"/>
              </a:rPr>
              <a:t>$</a:t>
            </a:r>
            <a:r>
              <a:rPr lang="en-US" b="1" dirty="0" err="1">
                <a:solidFill>
                  <a:srgbClr val="CE9178"/>
                </a:solidFill>
                <a:effectLst/>
                <a:latin typeface="Consolas" panose="020B0609020204030204" pitchFamily="49" charset="0"/>
              </a:rPr>
              <a:t>orderBy</a:t>
            </a:r>
            <a:r>
              <a:rPr lang="en-US" b="0" dirty="0">
                <a:solidFill>
                  <a:srgbClr val="D4D4D4"/>
                </a:solidFill>
                <a:effectLst/>
                <a:latin typeface="Consolas" panose="020B0609020204030204" pitchFamily="49" charset="0"/>
              </a:rPr>
              <a:t> query parameter will request that the server provide the list of entities sorted by the specified properties.</a:t>
            </a:r>
          </a:p>
          <a:p>
            <a:endParaRPr lang="en-US" b="0" dirty="0">
              <a:solidFill>
                <a:srgbClr val="D4D4D4"/>
              </a:solidFill>
              <a:effectLst/>
              <a:latin typeface="Consolas" panose="020B0609020204030204" pitchFamily="49" charset="0"/>
            </a:endParaRPr>
          </a:p>
          <a:p>
            <a:r>
              <a:rPr lang="en-US" b="0" dirty="0">
                <a:solidFill>
                  <a:srgbClr val="D4D4D4"/>
                </a:solidFill>
                <a:effectLst/>
                <a:latin typeface="Consolas" panose="020B0609020204030204" pitchFamily="49" charset="0"/>
              </a:rPr>
              <a:t>There are more examples in the student manual and in the </a:t>
            </a:r>
            <a:r>
              <a:rPr lang="en-US" b="0">
                <a:solidFill>
                  <a:srgbClr val="D4D4D4"/>
                </a:solidFill>
                <a:effectLst/>
                <a:latin typeface="Consolas" panose="020B0609020204030204" pitchFamily="49" charset="0"/>
              </a:rPr>
              <a:t>Trainer Handbook.</a:t>
            </a: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7750551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Storing data locally</a:t>
            </a:r>
          </a:p>
          <a:p>
            <a:pPr algn="l"/>
            <a:r>
              <a:rPr lang="en-US" b="0" i="0" dirty="0">
                <a:solidFill>
                  <a:srgbClr val="171717"/>
                </a:solidFill>
                <a:effectLst/>
                <a:latin typeface="Segoe UI" panose="020B0502040204020203" pitchFamily="34" charset="0"/>
              </a:rPr>
              <a:t>Your application should ideally make calls to Microsoft Graph to retrieve data in real time as necessary. You should only cache or store data locally if necessary for a specific scenario, and if that use case is covered by your terms of use and privacy policy, and does not violate the </a:t>
            </a:r>
            <a:r>
              <a:rPr lang="en-US" b="0" i="0" u="none" strike="noStrike" dirty="0">
                <a:solidFill>
                  <a:srgbClr val="171717"/>
                </a:solidFill>
                <a:effectLst/>
                <a:latin typeface="Segoe UI" panose="020B0502040204020203" pitchFamily="34" charset="0"/>
                <a:hlinkClick r:id="rId3"/>
              </a:rPr>
              <a:t>Microsoft APIs Terms of Use</a:t>
            </a:r>
            <a:r>
              <a:rPr lang="en-US" b="0" i="0" dirty="0">
                <a:solidFill>
                  <a:srgbClr val="171717"/>
                </a:solidFill>
                <a:effectLst/>
                <a:latin typeface="Segoe UI" panose="020B0502040204020203" pitchFamily="34" charset="0"/>
              </a:rPr>
              <a:t>. Your application should also implement proper retention and deletion policies.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1312635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8912458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1788803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i="0" kern="1200" dirty="0">
                <a:solidFill>
                  <a:schemeClr val="tx1"/>
                </a:solidFill>
                <a:effectLst/>
                <a:latin typeface="Segoe UI Light" pitchFamily="34" charset="0"/>
                <a:ea typeface="+mn-ea"/>
                <a:cs typeface="+mn-cs"/>
              </a:rPr>
              <a:t>Microsoft identity platform is an evolution of the Azure AD developer platform. It allows developers to build applications that log in users, get tokens to call APIs such as Microsoft Graph or APIs that developers have built. </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There are several components that make up the Microsoft identity platform:</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OAuth 2.0 and OpenID Connect standard-compliant authentication service</a:t>
            </a:r>
            <a:r>
              <a:rPr lang="en-US" b="0" i="0" dirty="0">
                <a:solidFill>
                  <a:srgbClr val="171717"/>
                </a:solidFill>
                <a:effectLst/>
                <a:latin typeface="Segoe UI" panose="020B0502040204020203" pitchFamily="34" charset="0"/>
              </a:rPr>
              <a:t> enabling developers to authenticate several identity types, including:</a:t>
            </a:r>
          </a:p>
          <a:p>
            <a:pPr marL="628650" lvl="1" indent="-171450" algn="l"/>
            <a:r>
              <a:rPr lang="en-US" b="0" i="0" dirty="0">
                <a:solidFill>
                  <a:srgbClr val="171717"/>
                </a:solidFill>
                <a:effectLst/>
                <a:latin typeface="Segoe UI" panose="020B0502040204020203" pitchFamily="34" charset="0"/>
              </a:rPr>
              <a:t>Work or school accounts, provisioned through Azure Active Directory</a:t>
            </a:r>
          </a:p>
          <a:p>
            <a:pPr marL="628650" lvl="1" indent="-171450" algn="l"/>
            <a:r>
              <a:rPr lang="en-US" b="0" i="0" dirty="0">
                <a:solidFill>
                  <a:srgbClr val="171717"/>
                </a:solidFill>
                <a:effectLst/>
                <a:latin typeface="Segoe UI" panose="020B0502040204020203" pitchFamily="34" charset="0"/>
              </a:rPr>
              <a:t>Personal Microsoft account, like Skype, Xbox, and Outlook.com</a:t>
            </a:r>
          </a:p>
          <a:p>
            <a:pPr marL="628650" lvl="1" indent="-171450" algn="l"/>
            <a:r>
              <a:rPr lang="en-US" b="0" i="0" dirty="0">
                <a:solidFill>
                  <a:srgbClr val="171717"/>
                </a:solidFill>
                <a:effectLst/>
                <a:latin typeface="Segoe UI" panose="020B0502040204020203" pitchFamily="34" charset="0"/>
              </a:rPr>
              <a:t>Social or local accounts, by using Azure Active Directory B2C</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Open-source libraries</a:t>
            </a:r>
            <a:r>
              <a:rPr lang="en-US" b="0" i="0" dirty="0">
                <a:solidFill>
                  <a:srgbClr val="171717"/>
                </a:solidFill>
                <a:effectLst/>
                <a:latin typeface="Segoe UI" panose="020B0502040204020203" pitchFamily="34" charset="0"/>
              </a:rPr>
              <a:t>: Microsoft Authentication Libraries (MSAL) and support for other standards-compliant libraries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Application management portal</a:t>
            </a:r>
            <a:r>
              <a:rPr lang="en-US" b="0" i="0" dirty="0">
                <a:solidFill>
                  <a:srgbClr val="171717"/>
                </a:solidFill>
                <a:effectLst/>
                <a:latin typeface="Segoe UI" panose="020B0502040204020203" pitchFamily="34" charset="0"/>
              </a:rPr>
              <a:t>: A registration and configuration experience in the Azure portal, along with the other Azure management capabilities.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Application configuration API and PowerShell</a:t>
            </a:r>
            <a:r>
              <a:rPr lang="en-US" b="0" i="0" dirty="0">
                <a:solidFill>
                  <a:srgbClr val="171717"/>
                </a:solidFill>
                <a:effectLst/>
                <a:latin typeface="Segoe UI" panose="020B0502040204020203" pitchFamily="34" charset="0"/>
              </a:rPr>
              <a:t>: Programmatic configuration of your applications through the Microsoft Graph API and PowerShell so you can automate your DevOps tasks.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To delegate Identity and Access Management functions to Azure Active Directory, an application must be registered with an Azure Active Directory tenant. When you register your application with Azure Active Directory, you're creating an identity configuration for your application that allows it to integrate with Azure Active Directory.</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If you register an application in the portal, an application object (the globally unique instance of the app) as well as a service principal object are automatically created in your home tenant. You also have a globally unique ID for your app (the app or client ID). In the portal, you can then add secrets or certificates and scopes to make your app work, customize the branding of your app in the sign-in dialog, and more.</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Note: You can also create service principal objects in a tenant using Azure PowerShell, Azure CLI, Microsoft Graph, and other tools.</a:t>
            </a:r>
          </a:p>
          <a:p>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Applications that integrate with the Microsoft identity platform follow an authorization model that gives users and administrators control over how data can be accessed.</a:t>
            </a:r>
          </a:p>
          <a:p>
            <a:pPr algn="l"/>
            <a:r>
              <a:rPr lang="en-US" b="0" i="0" dirty="0">
                <a:solidFill>
                  <a:srgbClr val="171717"/>
                </a:solidFill>
                <a:effectLst/>
                <a:latin typeface="Segoe UI" panose="020B0502040204020203" pitchFamily="34" charset="0"/>
              </a:rPr>
              <a:t>The Microsoft identity platform implements the </a:t>
            </a:r>
            <a:r>
              <a:rPr lang="en-US" b="0" i="0" u="none" strike="noStrike" dirty="0">
                <a:solidFill>
                  <a:srgbClr val="171717"/>
                </a:solidFill>
                <a:effectLst/>
                <a:latin typeface="Segoe UI" panose="020B0502040204020203" pitchFamily="34" charset="0"/>
                <a:hlinkClick r:id="rId3"/>
              </a:rPr>
              <a:t>OAuth 2.0</a:t>
            </a:r>
            <a:r>
              <a:rPr lang="en-US" b="0" i="0" dirty="0">
                <a:solidFill>
                  <a:srgbClr val="171717"/>
                </a:solidFill>
                <a:effectLst/>
                <a:latin typeface="Segoe UI" panose="020B0502040204020203" pitchFamily="34" charset="0"/>
              </a:rPr>
              <a:t> authorization protocol. OAuth 2.0 is a method through which a third-party app can access web-hosted resources on behalf of a user. Any web-hosted resource that integrates with the Microsoft identity platform has a resource identifier, or </a:t>
            </a:r>
            <a:r>
              <a:rPr lang="en-US" b="0" i="1" dirty="0">
                <a:solidFill>
                  <a:srgbClr val="171717"/>
                </a:solidFill>
                <a:effectLst/>
                <a:latin typeface="Segoe UI" panose="020B0502040204020203" pitchFamily="34" charset="0"/>
              </a:rPr>
              <a:t>application ID URI</a:t>
            </a:r>
            <a:r>
              <a:rPr lang="en-US" b="0" i="0" dirty="0">
                <a:solidFill>
                  <a:srgbClr val="171717"/>
                </a:solidFill>
                <a:effectLst/>
                <a:latin typeface="Segoe UI" panose="020B0502040204020203" pitchFamily="34" charset="0"/>
              </a:rPr>
              <a:t>.</a:t>
            </a:r>
          </a:p>
          <a:p>
            <a:endParaRPr lang="en-US" dirty="0"/>
          </a:p>
          <a:p>
            <a:r>
              <a:rPr lang="en-US" dirty="0"/>
              <a:t>Note: </a:t>
            </a:r>
            <a:r>
              <a:rPr lang="en-US" b="0" i="0" dirty="0">
                <a:solidFill>
                  <a:srgbClr val="171717"/>
                </a:solidFill>
                <a:effectLst/>
                <a:latin typeface="Segoe UI" panose="020B0502040204020203" pitchFamily="34" charset="0"/>
              </a:rPr>
              <a:t>In requests to the authorization, token or consent endpoints for the Microsoft Identity platform, if the resource identifier is omitted in the scope parameter, the resource is assumed to be Microsoft Graph. For example, </a:t>
            </a:r>
            <a:r>
              <a:rPr lang="en-US" dirty="0"/>
              <a:t>scope=</a:t>
            </a:r>
            <a:r>
              <a:rPr lang="en-US" dirty="0" err="1"/>
              <a:t>User.Read</a:t>
            </a:r>
            <a:r>
              <a:rPr lang="en-US" b="0" i="0" dirty="0">
                <a:solidFill>
                  <a:srgbClr val="171717"/>
                </a:solidFill>
                <a:effectLst/>
                <a:latin typeface="Segoe UI" panose="020B0502040204020203" pitchFamily="34" charset="0"/>
              </a:rPr>
              <a:t> is equivalent to </a:t>
            </a:r>
            <a:r>
              <a:rPr lang="en-US" dirty="0"/>
              <a:t>https://graph.microsoft.com/User.Read</a:t>
            </a:r>
            <a:r>
              <a:rPr lang="en-US" b="0" i="0" dirty="0">
                <a:solidFill>
                  <a:srgbClr val="171717"/>
                </a:solidFill>
                <a:effectLst/>
                <a:latin typeface="Segoe UI" panose="020B0502040204020203" pitchFamily="34" charset="0"/>
              </a:rPr>
              <a:t>.</a:t>
            </a:r>
          </a:p>
          <a:p>
            <a:endParaRPr lang="en-US" b="0" i="0" dirty="0">
              <a:solidFill>
                <a:srgbClr val="171717"/>
              </a:solidFill>
              <a:effectLst/>
              <a:latin typeface="Segoe UI" panose="020B0502040204020203" pitchFamily="34" charset="0"/>
            </a:endParaRPr>
          </a:p>
          <a:p>
            <a:pPr marL="0" indent="0">
              <a:buFont typeface="Arial" panose="020B0604020202020204" pitchFamily="34" charset="0"/>
              <a:buNone/>
            </a:pPr>
            <a:r>
              <a:rPr lang="en-US" b="1" dirty="0"/>
              <a:t>Static user consent: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 the static user consent scenario, you must specify all the permissions it needs in the app's configuration in the Azure portal.</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If the user (or administrator, as appropriate) has not granted consent for this app, then Microsoft identity platform will prompt the user to provide consent at this time.</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Static permissions also enables administrators to consent on behalf of all users in the organization.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solidFill>
                  <a:srgbClr val="D4D4D4"/>
                </a:solidFill>
                <a:effectLst/>
                <a:latin typeface="Consolas" panose="020B0609020204030204" pitchFamily="49" charset="0"/>
              </a:rPr>
              <a:t>Incremental and dynamic user consent: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ask for a minimum set of permissions upfront and request more over time as the customer uses additional app features. </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specify the scopes your app needs at any time by including the new scopes in the </a:t>
            </a:r>
            <a:r>
              <a:rPr lang="en-US" b="0" dirty="0">
                <a:solidFill>
                  <a:srgbClr val="CE9178"/>
                </a:solidFill>
                <a:effectLst/>
                <a:latin typeface="Consolas" panose="020B0609020204030204" pitchFamily="49" charset="0"/>
              </a:rPr>
              <a:t>`scope`</a:t>
            </a:r>
            <a:r>
              <a:rPr lang="en-US" b="0" dirty="0">
                <a:solidFill>
                  <a:srgbClr val="D4D4D4"/>
                </a:solidFill>
                <a:effectLst/>
                <a:latin typeface="Consolas" panose="020B0609020204030204" pitchFamily="49" charset="0"/>
              </a:rPr>
              <a:t> parameter when requesting an access token - without the need to pre-define them in the application registration information.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Incremental, or dynamic consent, only applies to delegated permissions and not to application permissions.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Dynamic consent can be convenient but presents a big challenge for permissions that require admin consent, since the admin consent experience doesn't know about those permissions at consent time.</a:t>
            </a: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solidFill>
                  <a:srgbClr val="D4D4D4"/>
                </a:solidFill>
                <a:effectLst/>
                <a:latin typeface="Consolas" panose="020B0609020204030204" pitchFamily="49" charset="0"/>
              </a:rPr>
              <a:t>Admin consent: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Admin consent is required when your app needs access to certain high-privilege permissions.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Admin consent done on behalf of an organization still requires the static permissions registered for the app.</a:t>
            </a: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(Line breaks added to example code for legibility.)</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In an OpenID Connect or OAuth 2.0 authorization request, an app can request the permissions it needs by using the scope query parameter. When a user signs into an app, the app sends a request like the example shown.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a:t>
            </a:r>
            <a:r>
              <a:rPr lang="en-US" b="1" dirty="0">
                <a:solidFill>
                  <a:srgbClr val="CE9178"/>
                </a:solidFill>
                <a:effectLst/>
                <a:latin typeface="Consolas" panose="020B0609020204030204" pitchFamily="49" charset="0"/>
              </a:rPr>
              <a:t>scope</a:t>
            </a:r>
            <a:r>
              <a:rPr lang="en-US" b="0" dirty="0">
                <a:solidFill>
                  <a:srgbClr val="D4D4D4"/>
                </a:solidFill>
                <a:effectLst/>
                <a:latin typeface="Consolas" panose="020B0609020204030204" pitchFamily="49" charset="0"/>
              </a:rPr>
              <a:t> parameter is a space-separated list of delegated permissions that the app is requesting. Each permission is indicated by appending the permission value to the resource's identifier (the application ID URI). In the request example, the app needs permission to read the user's calendar and send mail as the user.</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After the user enters their credentials, the Microsoft identity platform checks for a matching record of </a:t>
            </a:r>
            <a:r>
              <a:rPr lang="en-US" b="0" i="1" dirty="0">
                <a:solidFill>
                  <a:srgbClr val="D4D4D4"/>
                </a:solidFill>
                <a:effectLst/>
                <a:latin typeface="Consolas" panose="020B0609020204030204" pitchFamily="49" charset="0"/>
              </a:rPr>
              <a:t>*user consent*</a:t>
            </a:r>
            <a:r>
              <a:rPr lang="en-US" b="0" dirty="0">
                <a:solidFill>
                  <a:srgbClr val="D4D4D4"/>
                </a:solidFill>
                <a:effectLst/>
                <a:latin typeface="Consolas" panose="020B0609020204030204" pitchFamily="49" charset="0"/>
              </a:rPr>
              <a:t>. If the user hasn't consented to any of the requested permissions in the past, and if the administrator hasn't consented to these permissions on behalf of the entire organization, the Microsoft identity platform asks the user to grant the requested permissions.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969364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Conditional Access examples</a:t>
            </a:r>
          </a:p>
          <a:p>
            <a:pPr algn="l"/>
            <a:r>
              <a:rPr lang="en-US" b="0" i="0" dirty="0">
                <a:solidFill>
                  <a:srgbClr val="171717"/>
                </a:solidFill>
                <a:effectLst/>
                <a:latin typeface="Segoe UI" panose="020B0502040204020203" pitchFamily="34" charset="0"/>
              </a:rPr>
              <a:t>Some scenarios require code changes to handle Conditional Access whereas others work as is. Here are a few scenarios using Conditional Access to do multifactor authentication that gives some insight into the difference.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You are building a single-tenant iOS app and apply a Conditional Access policy. The app signs in a user and doesn't request access to an API. When the user signs in, the policy is automatically invoked and the user needs to perform multifactor authentication.</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You are building a native app that uses a middle tier service to access a downstream API. An enterprise customer at the company using this app applies a policy to the downstream API. When an end user signs in, the native app requests access to the middle tier and sends the token. The middle tier performs on-behalf-of flow to request access to the downstream API. At this point, a claims "challenge" is presented to the middle tier. The middle tier sends the challenge back to the native app, which needs to comply with the Conditional Access policy.</a:t>
            </a:r>
          </a:p>
          <a:p>
            <a:br>
              <a:rPr lang="en-US" b="0" i="0" dirty="0">
                <a:solidFill>
                  <a:srgbClr val="171717"/>
                </a:solidFill>
                <a:effectLst/>
                <a:latin typeface="Segoe UI" panose="020B0502040204020203" pitchFamily="34" charset="0"/>
              </a:rPr>
            </a:b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912021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54776714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96407592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BCB2BA07-FD9A-406F-B050-A816929D552A}"/>
              </a:ext>
            </a:extLst>
          </p:cNvPr>
          <p:cNvSpPr txBox="1"/>
          <p:nvPr userDrawn="1"/>
        </p:nvSpPr>
        <p:spPr>
          <a:xfrm rot="16200000">
            <a:off x="-575754"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1D5205B6-EE07-41CC-91C8-BA4F751D5E13}"/>
              </a:ext>
            </a:extLst>
          </p:cNvPr>
          <p:cNvCxnSpPr>
            <a:cxnSpLocks/>
          </p:cNvCxnSpPr>
          <p:nvPr userDrawn="1"/>
        </p:nvCxnSpPr>
        <p:spPr>
          <a:xfrm>
            <a:off x="-129529"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EC602C69-CED3-4815-8EC4-DFC53120A614}"/>
              </a:ext>
            </a:extLst>
          </p:cNvPr>
          <p:cNvCxnSpPr>
            <a:cxnSpLocks/>
          </p:cNvCxnSpPr>
          <p:nvPr userDrawn="1"/>
        </p:nvCxnSpPr>
        <p:spPr>
          <a:xfrm>
            <a:off x="-129529"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7" name="Straight Connector 6">
            <a:extLst>
              <a:ext uri="{FF2B5EF4-FFF2-40B4-BE49-F238E27FC236}">
                <a16:creationId xmlns:a16="http://schemas.microsoft.com/office/drawing/2014/main" id="{C9DE15EA-AA70-4F7D-9A42-7996F63F04E9}"/>
              </a:ext>
            </a:extLst>
          </p:cNvPr>
          <p:cNvCxnSpPr>
            <a:cxnSpLocks/>
          </p:cNvCxnSpPr>
          <p:nvPr userDrawn="1"/>
        </p:nvCxnSpPr>
        <p:spPr>
          <a:xfrm>
            <a:off x="-84286"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04" r:id="rId45"/>
    <p:sldLayoutId id="2147484705"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image" Target="../media/image12.emf"/><Relationship Id="rId5" Type="http://schemas.openxmlformats.org/officeDocument/2006/relationships/image" Target="../media/image11.emf"/><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5.xml"/><Relationship Id="rId1" Type="http://schemas.openxmlformats.org/officeDocument/2006/relationships/slideLayout" Target="../slideLayouts/slideLayout33.xml"/><Relationship Id="rId4" Type="http://schemas.openxmlformats.org/officeDocument/2006/relationships/image" Target="../media/image10.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7.xml"/><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8.xml"/><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7.xml"/><Relationship Id="rId1" Type="http://schemas.openxmlformats.org/officeDocument/2006/relationships/slideLayout" Target="../slideLayouts/slideLayout45.xml"/></Relationships>
</file>

<file path=ppt/slides/_rels/slide3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2.emf"/><Relationship Id="rId1" Type="http://schemas.openxmlformats.org/officeDocument/2006/relationships/slideLayout" Target="../slideLayouts/slideLayout34.xml"/><Relationship Id="rId4" Type="http://schemas.openxmlformats.org/officeDocument/2006/relationships/image" Target="../media/image25.emf"/></Relationships>
</file>

<file path=ppt/slides/_rels/slide3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8.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0" y="2202873"/>
            <a:ext cx="5994697" cy="2122679"/>
          </a:xfrm>
        </p:spPr>
        <p:txBody>
          <a:bodyPr/>
          <a:lstStyle/>
          <a:p>
            <a:r>
              <a:rPr lang="en-US" sz="4400" dirty="0">
                <a:solidFill>
                  <a:schemeClr val="tx1"/>
                </a:solidFill>
              </a:rPr>
              <a:t>Learning Path 06: Implement user authentication and authorization</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17667"/>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components of the Microsoft identity platform</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three types of service principals and how they relate to application objects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permissions and user consent operate, and how conditional access impacts your application</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2: Implement authentication by using the Microsoft Authentication Library</a:t>
            </a:r>
          </a:p>
        </p:txBody>
      </p:sp>
      <p:pic>
        <p:nvPicPr>
          <p:cNvPr id="4" name="Picture 3" descr="Icon of a arrow in a circular path with a timer inside the circle">
            <a:extLst>
              <a:ext uri="{FF2B5EF4-FFF2-40B4-BE49-F238E27FC236}">
                <a16:creationId xmlns:a16="http://schemas.microsoft.com/office/drawing/2014/main" id="{48372A49-822A-46D8-B6C1-268744204A80}"/>
              </a:ext>
            </a:extLst>
          </p:cNvPr>
          <p:cNvPicPr>
            <a:picLocks noChangeAspect="1"/>
          </p:cNvPicPr>
          <p:nvPr/>
        </p:nvPicPr>
        <p:blipFill>
          <a:blip r:embed="rId3"/>
          <a:stretch>
            <a:fillRect/>
          </a:stretch>
        </p:blipFill>
        <p:spPr>
          <a:xfrm>
            <a:off x="10161043" y="2788010"/>
            <a:ext cx="1280160" cy="1280160"/>
          </a:xfrm>
          <a:prstGeom prst="rect">
            <a:avLst/>
          </a:prstGeom>
        </p:spPr>
      </p:pic>
    </p:spTree>
    <p:extLst>
      <p:ext uri="{BB962C8B-B14F-4D97-AF65-F5344CB8AC3E}">
        <p14:creationId xmlns:p14="http://schemas.microsoft.com/office/powerpoint/2010/main" val="43774362"/>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298065"/>
          </a:xfrm>
        </p:spPr>
        <p:txBody>
          <a:bodyPr/>
          <a:lstStyle/>
          <a:p>
            <a:r>
              <a:rPr lang="en-US" dirty="0"/>
              <a:t>After completing this module, you'll be able to:</a:t>
            </a:r>
          </a:p>
          <a:p>
            <a:pPr marL="342900" lvl="1" indent="-342900">
              <a:buFont typeface="Arial" panose="020B0604020202020204" pitchFamily="34" charset="0"/>
              <a:buChar char="•"/>
            </a:pPr>
            <a:r>
              <a:rPr lang="en-US" dirty="0"/>
              <a:t>Explain the benefits of using MSAL and the application types and scenarios it supports</a:t>
            </a:r>
          </a:p>
          <a:p>
            <a:pPr marL="342900" lvl="1" indent="-342900">
              <a:buFont typeface="Arial" panose="020B0604020202020204" pitchFamily="34" charset="0"/>
              <a:buChar char="•"/>
            </a:pPr>
            <a:r>
              <a:rPr lang="en-US" dirty="0"/>
              <a:t>Instantiate both public and confidential client apps from code</a:t>
            </a:r>
          </a:p>
          <a:p>
            <a:pPr marL="342900" lvl="1" indent="-342900">
              <a:buFont typeface="Arial" panose="020B0604020202020204" pitchFamily="34" charset="0"/>
              <a:buChar char="•"/>
            </a:pPr>
            <a:r>
              <a:rPr lang="en-US" dirty="0"/>
              <a:t>Register an app with the Microsoft identity platform</a:t>
            </a:r>
          </a:p>
          <a:p>
            <a:pPr marL="342900" lvl="1" indent="-342900">
              <a:buFont typeface="Arial" panose="020B0604020202020204" pitchFamily="34" charset="0"/>
              <a:buChar char="•"/>
            </a:pPr>
            <a:r>
              <a:rPr lang="en-US" dirty="0"/>
              <a:t>Create an app that retrieves a token by using the MSAL.NET library</a:t>
            </a:r>
          </a:p>
        </p:txBody>
      </p:sp>
    </p:spTree>
    <p:extLst>
      <p:ext uri="{BB962C8B-B14F-4D97-AF65-F5344CB8AC3E}">
        <p14:creationId xmlns:p14="http://schemas.microsoft.com/office/powerpoint/2010/main" val="806296977"/>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Microsoft Authentication Library(1/2)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723823"/>
          </a:xfrm>
        </p:spPr>
        <p:txBody>
          <a:bodyPr/>
          <a:lstStyle/>
          <a:p>
            <a:pPr lvl="1"/>
            <a:r>
              <a:rPr lang="en-US" dirty="0">
                <a:latin typeface="+mj-lt"/>
              </a:rPr>
              <a:t>The Microsoft Authentication Library (MSAL) can be used to provide secure access to Microsoft Graph, other Microsoft APIs, third-party web APIs, or your own web API. </a:t>
            </a:r>
          </a:p>
          <a:p>
            <a:pPr lvl="1"/>
            <a:r>
              <a:rPr lang="en-US" dirty="0">
                <a:latin typeface="+mj-lt"/>
              </a:rPr>
              <a:t>MSAL supports many different application architectures and platforms including .NET, JavaScript, Java, Python, Android, and iOS.</a:t>
            </a:r>
          </a:p>
          <a:p>
            <a:pPr lvl="1"/>
            <a:r>
              <a:rPr lang="en-US" dirty="0">
                <a:latin typeface="+mj-lt"/>
              </a:rPr>
              <a:t>Application types and scenarios:</a:t>
            </a:r>
          </a:p>
          <a:p>
            <a:pPr marL="342900" lvl="1" indent="-342900">
              <a:buFont typeface="Arial" panose="020B0604020202020204" pitchFamily="34" charset="0"/>
              <a:buChar char="•"/>
            </a:pPr>
            <a:r>
              <a:rPr lang="en-US" dirty="0"/>
              <a:t>web applications, web APIs, single-page apps (JavaScript), mobile and native applications, and daemons and server-side applications.</a:t>
            </a:r>
          </a:p>
        </p:txBody>
      </p:sp>
    </p:spTree>
    <p:extLst>
      <p:ext uri="{BB962C8B-B14F-4D97-AF65-F5344CB8AC3E}">
        <p14:creationId xmlns:p14="http://schemas.microsoft.com/office/powerpoint/2010/main" val="267916342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EBDD6-414C-454C-9FE7-20496BF5D795}"/>
              </a:ext>
            </a:extLst>
          </p:cNvPr>
          <p:cNvSpPr>
            <a:spLocks noGrp="1"/>
          </p:cNvSpPr>
          <p:nvPr>
            <p:ph type="title"/>
          </p:nvPr>
        </p:nvSpPr>
        <p:spPr/>
        <p:txBody>
          <a:bodyPr/>
          <a:lstStyle/>
          <a:p>
            <a:r>
              <a:rPr lang="en-US" dirty="0"/>
              <a:t>Explore the Microsoft Authentication Library(2/2)</a:t>
            </a:r>
          </a:p>
        </p:txBody>
      </p:sp>
      <p:graphicFrame>
        <p:nvGraphicFramePr>
          <p:cNvPr id="12" name="Table 12">
            <a:extLst>
              <a:ext uri="{FF2B5EF4-FFF2-40B4-BE49-F238E27FC236}">
                <a16:creationId xmlns:a16="http://schemas.microsoft.com/office/drawing/2014/main" id="{8C2914AC-C00F-4ABC-99BF-3EA1E0922CF6}"/>
              </a:ext>
            </a:extLst>
          </p:cNvPr>
          <p:cNvGraphicFramePr>
            <a:graphicFrameLocks noGrp="1"/>
          </p:cNvGraphicFramePr>
          <p:nvPr>
            <p:extLst>
              <p:ext uri="{D42A27DB-BD31-4B8C-83A1-F6EECF244321}">
                <p14:modId xmlns:p14="http://schemas.microsoft.com/office/powerpoint/2010/main" val="3697207855"/>
              </p:ext>
            </p:extLst>
          </p:nvPr>
        </p:nvGraphicFramePr>
        <p:xfrm>
          <a:off x="418643" y="1657593"/>
          <a:ext cx="10942464" cy="4183546"/>
        </p:xfrm>
        <a:graphic>
          <a:graphicData uri="http://schemas.openxmlformats.org/drawingml/2006/table">
            <a:tbl>
              <a:tblPr firstRow="1" bandRow="1">
                <a:tableStyleId>{5C22544A-7EE6-4342-B048-85BDC9FD1C3A}</a:tableStyleId>
              </a:tblPr>
              <a:tblGrid>
                <a:gridCol w="2299505">
                  <a:extLst>
                    <a:ext uri="{9D8B030D-6E8A-4147-A177-3AD203B41FA5}">
                      <a16:colId xmlns:a16="http://schemas.microsoft.com/office/drawing/2014/main" val="2356772570"/>
                    </a:ext>
                  </a:extLst>
                </a:gridCol>
                <a:gridCol w="8642959">
                  <a:extLst>
                    <a:ext uri="{9D8B030D-6E8A-4147-A177-3AD203B41FA5}">
                      <a16:colId xmlns:a16="http://schemas.microsoft.com/office/drawing/2014/main" val="2248324712"/>
                    </a:ext>
                  </a:extLst>
                </a:gridCol>
              </a:tblGrid>
              <a:tr h="498256">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Flow</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89642" marB="89642">
                    <a:lnL w="6350" cap="flat" cmpd="sng" algn="ctr">
                      <a:solidFill>
                        <a:schemeClr val="bg1"/>
                      </a:solid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55952">
                <a:tc>
                  <a:txBody>
                    <a:bodyPr/>
                    <a:lstStyle/>
                    <a:p>
                      <a:r>
                        <a:rPr lang="en-US" sz="1600" dirty="0">
                          <a:solidFill>
                            <a:schemeClr val="tx1"/>
                          </a:solidFill>
                        </a:rPr>
                        <a:t>Authorization code</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Native and web apps securely obtain tokens in the name of the user</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61334">
                <a:tc>
                  <a:txBody>
                    <a:bodyPr/>
                    <a:lstStyle/>
                    <a:p>
                      <a:r>
                        <a:rPr lang="en-US" sz="1600" dirty="0">
                          <a:solidFill>
                            <a:schemeClr val="tx1"/>
                          </a:solidFill>
                        </a:rPr>
                        <a:t>Client credentials</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Service applications run without user interaction</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61334">
                <a:tc>
                  <a:txBody>
                    <a:bodyPr/>
                    <a:lstStyle/>
                    <a:p>
                      <a:r>
                        <a:rPr lang="en-US" sz="1600" dirty="0">
                          <a:solidFill>
                            <a:schemeClr val="tx1"/>
                          </a:solidFill>
                        </a:rPr>
                        <a:t>On-behalf-of</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The application calls a service/web API, which in turns calls Microsoft Graph</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61334">
                <a:tc>
                  <a:txBody>
                    <a:bodyPr/>
                    <a:lstStyle/>
                    <a:p>
                      <a:r>
                        <a:rPr lang="en-US" sz="1600" dirty="0">
                          <a:solidFill>
                            <a:schemeClr val="tx1"/>
                          </a:solidFill>
                        </a:rPr>
                        <a:t>Implicit</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Used in browser-based applications</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61334">
                <a:tc>
                  <a:txBody>
                    <a:bodyPr/>
                    <a:lstStyle/>
                    <a:p>
                      <a:r>
                        <a:rPr lang="en-US" sz="1600" dirty="0">
                          <a:solidFill>
                            <a:schemeClr val="tx1"/>
                          </a:solidFill>
                        </a:rPr>
                        <a:t>Device code</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Enables sign-in to a device by using another device that has a browser</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97827087"/>
                  </a:ext>
                </a:extLst>
              </a:tr>
              <a:tr h="461334">
                <a:tc>
                  <a:txBody>
                    <a:bodyPr/>
                    <a:lstStyle/>
                    <a:p>
                      <a:r>
                        <a:rPr lang="en-US" sz="1600" dirty="0">
                          <a:solidFill>
                            <a:schemeClr val="tx1"/>
                          </a:solidFill>
                        </a:rPr>
                        <a:t>Integrated Windows</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Windows computers silently acquire an access token when they are domain joined</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36780321"/>
                  </a:ext>
                </a:extLst>
              </a:tr>
              <a:tr h="461334">
                <a:tc>
                  <a:txBody>
                    <a:bodyPr/>
                    <a:lstStyle/>
                    <a:p>
                      <a:r>
                        <a:rPr lang="en-US" sz="1600" dirty="0">
                          <a:solidFill>
                            <a:schemeClr val="tx1"/>
                          </a:solidFill>
                        </a:rPr>
                        <a:t>Interactive</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Mobile and desktops applications call Microsoft Graph in the name of a user</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61774228"/>
                  </a:ext>
                </a:extLst>
              </a:tr>
              <a:tr h="461334">
                <a:tc>
                  <a:txBody>
                    <a:bodyPr/>
                    <a:lstStyle/>
                    <a:p>
                      <a:r>
                        <a:rPr lang="en-US" sz="1600" dirty="0">
                          <a:solidFill>
                            <a:schemeClr val="tx1"/>
                          </a:solidFill>
                        </a:rPr>
                        <a:t>Username/password</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600" dirty="0">
                          <a:solidFill>
                            <a:schemeClr val="tx1"/>
                          </a:solidFill>
                        </a:rPr>
                        <a:t>The application signs in a user by using their username and password</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87883094"/>
                  </a:ext>
                </a:extLst>
              </a:tr>
            </a:tbl>
          </a:graphicData>
        </a:graphic>
      </p:graphicFrame>
      <p:sp>
        <p:nvSpPr>
          <p:cNvPr id="3" name="TextBox 2">
            <a:extLst>
              <a:ext uri="{FF2B5EF4-FFF2-40B4-BE49-F238E27FC236}">
                <a16:creationId xmlns:a16="http://schemas.microsoft.com/office/drawing/2014/main" id="{0CB58241-26E4-4657-9AC3-29149AFEE89E}"/>
              </a:ext>
            </a:extLst>
          </p:cNvPr>
          <p:cNvSpPr txBox="1"/>
          <p:nvPr/>
        </p:nvSpPr>
        <p:spPr>
          <a:xfrm>
            <a:off x="418643" y="1020482"/>
            <a:ext cx="8224316" cy="572464"/>
          </a:xfrm>
          <a:prstGeom prst="rect">
            <a:avLst/>
          </a:prstGeom>
          <a:noFill/>
        </p:spPr>
        <p:txBody>
          <a:bodyPr wrap="square" lIns="182880" tIns="146304" rIns="182880" bIns="146304" rtlCol="0">
            <a:spAutoFit/>
          </a:bodyPr>
          <a:lstStyle/>
          <a:p>
            <a:pPr>
              <a:lnSpc>
                <a:spcPct val="90000"/>
              </a:lnSpc>
              <a:spcAft>
                <a:spcPts val="600"/>
              </a:spcAft>
            </a:pPr>
            <a:r>
              <a:rPr lang="en-US" sz="2000" dirty="0">
                <a:solidFill>
                  <a:srgbClr val="0078D4"/>
                </a:solidFill>
                <a:latin typeface="+mj-lt"/>
              </a:rPr>
              <a:t>Authentication flows</a:t>
            </a:r>
          </a:p>
        </p:txBody>
      </p:sp>
    </p:spTree>
    <p:extLst>
      <p:ext uri="{BB962C8B-B14F-4D97-AF65-F5344CB8AC3E}">
        <p14:creationId xmlns:p14="http://schemas.microsoft.com/office/powerpoint/2010/main" val="143754510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Initialize client applications (1 / 2)</a:t>
            </a:r>
          </a:p>
        </p:txBody>
      </p:sp>
      <p:sp>
        <p:nvSpPr>
          <p:cNvPr id="6" name="TextBox 5">
            <a:extLst>
              <a:ext uri="{FF2B5EF4-FFF2-40B4-BE49-F238E27FC236}">
                <a16:creationId xmlns:a16="http://schemas.microsoft.com/office/drawing/2014/main" id="{B7DE6F07-CBE2-410D-9F8D-A89243DD4DFC}"/>
              </a:ext>
            </a:extLst>
          </p:cNvPr>
          <p:cNvSpPr txBox="1"/>
          <p:nvPr/>
        </p:nvSpPr>
        <p:spPr>
          <a:xfrm>
            <a:off x="418643" y="1329695"/>
            <a:ext cx="10776857" cy="3139321"/>
          </a:xfrm>
          <a:prstGeom prst="rect">
            <a:avLst/>
          </a:prstGeom>
          <a:noFill/>
          <a:ln w="25400">
            <a:solidFill>
              <a:srgbClr val="0078D4"/>
            </a:solidFill>
          </a:ln>
        </p:spPr>
        <p:txBody>
          <a:bodyPr wrap="square" lIns="91440" tIns="91440" rIns="91440" bIns="91440" rtlCol="0">
            <a:spAutoFit/>
          </a:bodyPr>
          <a:lstStyle/>
          <a:p>
            <a:r>
              <a:rPr lang="en-US" sz="1600" b="0" dirty="0">
                <a:solidFill>
                  <a:srgbClr val="008000"/>
                </a:solidFill>
                <a:effectLst/>
                <a:latin typeface="Consolas" panose="020B0609020204030204" pitchFamily="49" charset="0"/>
              </a:rPr>
              <a:t>//Public client initialization</a:t>
            </a:r>
            <a:endParaRPr lang="en-US" sz="1600" b="0" dirty="0">
              <a:solidFill>
                <a:srgbClr val="000000"/>
              </a:solidFill>
              <a:effectLst/>
              <a:latin typeface="Consolas" panose="020B0609020204030204" pitchFamily="49" charset="0"/>
            </a:endParaRPr>
          </a:p>
          <a:p>
            <a:br>
              <a:rPr lang="en-US" sz="1600" b="0" dirty="0">
                <a:solidFill>
                  <a:srgbClr val="000000"/>
                </a:solidFill>
                <a:effectLst/>
                <a:latin typeface="Consolas" panose="020B0609020204030204" pitchFamily="49" charset="0"/>
              </a:rPr>
            </a:br>
            <a:r>
              <a:rPr lang="en-US" sz="1600" b="0" dirty="0" err="1">
                <a:solidFill>
                  <a:srgbClr val="267F99"/>
                </a:solidFill>
                <a:effectLst/>
                <a:latin typeface="Consolas" panose="020B0609020204030204" pitchFamily="49" charset="0"/>
              </a:rPr>
              <a:t>IPublicClientApplication</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app</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PublicClientApplicationBuilder</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Create</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clientId</a:t>
            </a:r>
            <a:r>
              <a:rPr lang="en-US" sz="1600" b="0" dirty="0">
                <a:solidFill>
                  <a:srgbClr val="000000"/>
                </a:solidFill>
                <a:effectLst/>
                <a:latin typeface="Consolas" panose="020B0609020204030204" pitchFamily="49" charset="0"/>
              </a:rPr>
              <a:t>).</a:t>
            </a:r>
            <a:r>
              <a:rPr lang="en-US" sz="1600" b="0" dirty="0">
                <a:solidFill>
                  <a:srgbClr val="795E26"/>
                </a:solidFill>
                <a:effectLst/>
                <a:latin typeface="Consolas" panose="020B0609020204030204" pitchFamily="49" charset="0"/>
              </a:rPr>
              <a:t>Build</a:t>
            </a:r>
            <a:r>
              <a:rPr lang="en-US" sz="1600" b="0" dirty="0">
                <a:solidFill>
                  <a:srgbClr val="000000"/>
                </a:solidFill>
                <a:effectLst/>
                <a:latin typeface="Consolas" panose="020B0609020204030204" pitchFamily="49" charset="0"/>
              </a:rPr>
              <a:t>();</a:t>
            </a:r>
          </a:p>
          <a:p>
            <a:br>
              <a:rPr lang="en-US" sz="1600" b="0" dirty="0">
                <a:solidFill>
                  <a:srgbClr val="000000"/>
                </a:solidFill>
                <a:effectLst/>
                <a:latin typeface="Consolas" panose="020B0609020204030204" pitchFamily="49" charset="0"/>
              </a:rPr>
            </a:br>
            <a:endParaRPr lang="en-US" sz="1600" b="0" dirty="0">
              <a:solidFill>
                <a:srgbClr val="000000"/>
              </a:solidFill>
              <a:effectLst/>
              <a:latin typeface="Consolas" panose="020B0609020204030204" pitchFamily="49" charset="0"/>
            </a:endParaRPr>
          </a:p>
          <a:p>
            <a:r>
              <a:rPr lang="en-US" sz="1600" b="0" dirty="0">
                <a:solidFill>
                  <a:srgbClr val="008000"/>
                </a:solidFill>
                <a:effectLst/>
                <a:latin typeface="Consolas" panose="020B0609020204030204" pitchFamily="49" charset="0"/>
              </a:rPr>
              <a:t>//Confidential client initialization</a:t>
            </a:r>
            <a:endParaRPr lang="en-US" sz="1600" b="0" dirty="0">
              <a:solidFill>
                <a:srgbClr val="000000"/>
              </a:solidFill>
              <a:effectLst/>
              <a:latin typeface="Consolas" panose="020B0609020204030204" pitchFamily="49" charset="0"/>
            </a:endParaRPr>
          </a:p>
          <a:p>
            <a:br>
              <a:rPr lang="en-US" sz="1600" b="0" dirty="0">
                <a:solidFill>
                  <a:srgbClr val="000000"/>
                </a:solidFill>
                <a:effectLst/>
                <a:latin typeface="Consolas" panose="020B0609020204030204" pitchFamily="49" charset="0"/>
              </a:rPr>
            </a:b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redirectUri</a:t>
            </a:r>
            <a:r>
              <a:rPr lang="en-US" sz="1600" b="0" dirty="0">
                <a:solidFill>
                  <a:srgbClr val="000000"/>
                </a:solidFill>
                <a:effectLst/>
                <a:latin typeface="Consolas" panose="020B0609020204030204" pitchFamily="49" charset="0"/>
              </a:rPr>
              <a:t> = </a:t>
            </a:r>
            <a:r>
              <a:rPr lang="en-US" sz="1600" b="0" dirty="0">
                <a:solidFill>
                  <a:srgbClr val="A31515"/>
                </a:solidFill>
                <a:effectLst/>
                <a:latin typeface="Consolas" panose="020B0609020204030204" pitchFamily="49" charset="0"/>
              </a:rPr>
              <a:t>"https://myapp.azurewebsites.net"</a:t>
            </a:r>
            <a:r>
              <a:rPr lang="en-US" sz="1600" b="0" dirty="0">
                <a:solidFill>
                  <a:srgbClr val="000000"/>
                </a:solidFill>
                <a:effectLst/>
                <a:latin typeface="Consolas" panose="020B0609020204030204" pitchFamily="49" charset="0"/>
              </a:rPr>
              <a:t>;</a:t>
            </a:r>
          </a:p>
          <a:p>
            <a:r>
              <a:rPr lang="en-US" sz="1600" b="0" dirty="0" err="1">
                <a:solidFill>
                  <a:srgbClr val="267F99"/>
                </a:solidFill>
                <a:effectLst/>
                <a:latin typeface="Consolas" panose="020B0609020204030204" pitchFamily="49" charset="0"/>
              </a:rPr>
              <a:t>IConfidentialClientApplication</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app</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ConfidentialClientApplicationBuilder</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Create</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clientId</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795E26"/>
                </a:solidFill>
                <a:effectLst/>
                <a:latin typeface="Consolas" panose="020B0609020204030204" pitchFamily="49" charset="0"/>
              </a:rPr>
              <a:t>WithClientSecret</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clientSecret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795E26"/>
                </a:solidFill>
                <a:effectLst/>
                <a:latin typeface="Consolas" panose="020B0609020204030204" pitchFamily="49" charset="0"/>
              </a:rPr>
              <a:t>WithRedirectUri</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redirectUri</a:t>
            </a:r>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Build</a:t>
            </a:r>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393226454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Initialize client applications (2 / 2)</a:t>
            </a:r>
          </a:p>
        </p:txBody>
      </p:sp>
      <p:graphicFrame>
        <p:nvGraphicFramePr>
          <p:cNvPr id="9" name="Table 8">
            <a:extLst>
              <a:ext uri="{FF2B5EF4-FFF2-40B4-BE49-F238E27FC236}">
                <a16:creationId xmlns:a16="http://schemas.microsoft.com/office/drawing/2014/main" id="{AAD94CCD-3F90-4C73-BAD4-1695ADE9EF4D}"/>
              </a:ext>
            </a:extLst>
          </p:cNvPr>
          <p:cNvGraphicFramePr>
            <a:graphicFrameLocks noGrp="1"/>
          </p:cNvGraphicFramePr>
          <p:nvPr>
            <p:extLst>
              <p:ext uri="{D42A27DB-BD31-4B8C-83A1-F6EECF244321}">
                <p14:modId xmlns:p14="http://schemas.microsoft.com/office/powerpoint/2010/main" val="3566439546"/>
              </p:ext>
            </p:extLst>
          </p:nvPr>
        </p:nvGraphicFramePr>
        <p:xfrm>
          <a:off x="976949" y="1204141"/>
          <a:ext cx="10031946" cy="5120396"/>
        </p:xfrm>
        <a:graphic>
          <a:graphicData uri="http://schemas.openxmlformats.org/drawingml/2006/table">
            <a:tbl>
              <a:tblPr firstRow="1">
                <a:tableStyleId>{B301B821-A1FF-4177-AEE7-76D212191A09}</a:tableStyleId>
              </a:tblPr>
              <a:tblGrid>
                <a:gridCol w="3438641">
                  <a:extLst>
                    <a:ext uri="{9D8B030D-6E8A-4147-A177-3AD203B41FA5}">
                      <a16:colId xmlns:a16="http://schemas.microsoft.com/office/drawing/2014/main" val="618684384"/>
                    </a:ext>
                  </a:extLst>
                </a:gridCol>
                <a:gridCol w="6593305">
                  <a:extLst>
                    <a:ext uri="{9D8B030D-6E8A-4147-A177-3AD203B41FA5}">
                      <a16:colId xmlns:a16="http://schemas.microsoft.com/office/drawing/2014/main" val="2241920326"/>
                    </a:ext>
                  </a:extLst>
                </a:gridCol>
              </a:tblGrid>
              <a:tr h="532203">
                <a:tc>
                  <a:txBody>
                    <a:bodyPr/>
                    <a:lstStyle/>
                    <a:p>
                      <a:pPr marL="95250" marR="0" indent="0">
                        <a:lnSpc>
                          <a:spcPct val="107000"/>
                        </a:lnSpc>
                        <a:spcBef>
                          <a:spcPts val="0"/>
                        </a:spcBef>
                        <a:spcAft>
                          <a:spcPts val="0"/>
                        </a:spcAft>
                      </a:pPr>
                      <a:r>
                        <a:rPr lang="en-US" sz="1400" dirty="0">
                          <a:solidFill>
                            <a:schemeClr val="bg1"/>
                          </a:solidFill>
                          <a:effectLst/>
                        </a:rPr>
                        <a:t>Modifier</a:t>
                      </a:r>
                      <a:endParaRPr lang="en-US" sz="1400" dirty="0">
                        <a:solidFill>
                          <a:schemeClr val="bg1"/>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solidFill>
                            <a:schemeClr val="bg1"/>
                          </a:solidFill>
                          <a:effectLst/>
                        </a:rPr>
                        <a:t>Description</a:t>
                      </a:r>
                      <a:endParaRPr lang="en-US" sz="1400" dirty="0">
                        <a:solidFill>
                          <a:schemeClr val="bg1"/>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4267154973"/>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WithAuthority</a:t>
                      </a:r>
                      <a:r>
                        <a:rPr lang="en-US" sz="1400" dirty="0">
                          <a:effectLst/>
                          <a:latin typeface="Consolas" panose="020B0609020204030204" pitchFamily="49" charset="0"/>
                        </a:rPr>
                        <a:t>() 7 overrides</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135"/>
                        </a:spcAft>
                      </a:pPr>
                      <a:r>
                        <a:rPr lang="en-US" sz="1400" dirty="0">
                          <a:effectLst/>
                        </a:rPr>
                        <a:t>Sets the application default authority to an Azure Active</a:t>
                      </a:r>
                    </a:p>
                    <a:p>
                      <a:pPr marL="0" marR="0" indent="0">
                        <a:lnSpc>
                          <a:spcPct val="107000"/>
                        </a:lnSpc>
                        <a:spcBef>
                          <a:spcPts val="0"/>
                        </a:spcBef>
                        <a:spcAft>
                          <a:spcPts val="0"/>
                        </a:spcAft>
                      </a:pPr>
                      <a:r>
                        <a:rPr lang="en-US" sz="1400" dirty="0">
                          <a:effectLst/>
                        </a:rPr>
                        <a:t>Directory authority, with the possibility of choosing the Azure Cloud, the audience, the tenant (tenant ID or domain name), or providing directly the authority URI.</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622939513"/>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WithTenantId</a:t>
                      </a:r>
                      <a:r>
                        <a:rPr lang="en-US" sz="1400" dirty="0">
                          <a:effectLst/>
                          <a:latin typeface="Consolas" panose="020B0609020204030204" pitchFamily="49" charset="0"/>
                        </a:rPr>
                        <a:t>(string </a:t>
                      </a:r>
                      <a:r>
                        <a:rPr lang="en-US" sz="1400" dirty="0" err="1">
                          <a:effectLst/>
                          <a:latin typeface="Consolas" panose="020B0609020204030204" pitchFamily="49" charset="0"/>
                        </a:rPr>
                        <a:t>tenantId</a:t>
                      </a:r>
                      <a:r>
                        <a:rPr lang="en-US" sz="1400" dirty="0">
                          <a:effectLst/>
                          <a:latin typeface="Consolas" panose="020B0609020204030204" pitchFamily="49" charset="0"/>
                        </a:rPr>
                        <a:t>)</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Overrides the tenant ID, or the tenant description.</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3106293485"/>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WithClientId</a:t>
                      </a:r>
                      <a:r>
                        <a:rPr lang="en-US" sz="1400" dirty="0">
                          <a:effectLst/>
                          <a:latin typeface="Consolas" panose="020B0609020204030204" pitchFamily="49" charset="0"/>
                        </a:rPr>
                        <a:t>(string)</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Overrides the client ID.</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952076341"/>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WithRedirectUri</a:t>
                      </a:r>
                      <a:r>
                        <a:rPr lang="en-US" sz="1400" dirty="0">
                          <a:effectLst/>
                          <a:latin typeface="Consolas" panose="020B0609020204030204" pitchFamily="49" charset="0"/>
                        </a:rPr>
                        <a:t>(string </a:t>
                      </a:r>
                      <a:r>
                        <a:rPr lang="en-US" sz="1400" dirty="0" err="1">
                          <a:effectLst/>
                          <a:latin typeface="Consolas" panose="020B0609020204030204" pitchFamily="49" charset="0"/>
                        </a:rPr>
                        <a:t>redirectUri</a:t>
                      </a:r>
                      <a:r>
                        <a:rPr lang="en-US" sz="1400" dirty="0">
                          <a:effectLst/>
                          <a:latin typeface="Consolas" panose="020B0609020204030204" pitchFamily="49" charset="0"/>
                        </a:rPr>
                        <a:t>)</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Overrides the default redirect URI. In the case of public client applications, this will be useful for scenarios requiring a broker.</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2397309896"/>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WithComponent</a:t>
                      </a:r>
                      <a:r>
                        <a:rPr lang="en-US" sz="1400" dirty="0">
                          <a:effectLst/>
                          <a:latin typeface="Consolas" panose="020B0609020204030204" pitchFamily="49" charset="0"/>
                        </a:rPr>
                        <a:t>(string)</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Sets the name of the library using MSAL.NET (for telemetry reasons).</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2351255054"/>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WithDebugLoggingCallback</a:t>
                      </a:r>
                      <a:r>
                        <a:rPr lang="en-US" sz="1400" dirty="0">
                          <a:effectLst/>
                          <a:latin typeface="Consolas" panose="020B0609020204030204" pitchFamily="49" charset="0"/>
                        </a:rPr>
                        <a:t>()</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If called, the application will call </a:t>
                      </a:r>
                      <a:r>
                        <a:rPr lang="en-US" sz="1400" dirty="0" err="1">
                          <a:effectLst/>
                          <a:latin typeface="Consolas" panose="020B0609020204030204" pitchFamily="49" charset="0"/>
                        </a:rPr>
                        <a:t>Debug.Write</a:t>
                      </a:r>
                      <a:r>
                        <a:rPr lang="en-US" sz="1400" dirty="0">
                          <a:effectLst/>
                        </a:rPr>
                        <a:t> simply enabling debugging traces.</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1916387835"/>
                  </a:ext>
                </a:extLst>
              </a:tr>
              <a:tr h="457200">
                <a:tc>
                  <a:txBody>
                    <a:bodyPr/>
                    <a:lstStyle/>
                    <a:p>
                      <a:pPr marL="95250" marR="0" indent="0">
                        <a:lnSpc>
                          <a:spcPct val="107000"/>
                        </a:lnSpc>
                        <a:spcBef>
                          <a:spcPts val="0"/>
                        </a:spcBef>
                        <a:spcAft>
                          <a:spcPts val="0"/>
                        </a:spcAft>
                      </a:pPr>
                      <a:r>
                        <a:rPr lang="en-US" sz="1400" dirty="0">
                          <a:effectLst/>
                          <a:latin typeface="Consolas" panose="020B0609020204030204" pitchFamily="49" charset="0"/>
                        </a:rPr>
                        <a:t>.</a:t>
                      </a:r>
                      <a:r>
                        <a:rPr lang="en-US" sz="1400" dirty="0" err="1">
                          <a:effectLst/>
                          <a:latin typeface="Consolas" panose="020B0609020204030204" pitchFamily="49" charset="0"/>
                        </a:rPr>
                        <a:t>WithLogging</a:t>
                      </a:r>
                      <a:r>
                        <a:rPr lang="en-US" sz="1400" dirty="0">
                          <a:effectLst/>
                          <a:latin typeface="Consolas" panose="020B0609020204030204" pitchFamily="49" charset="0"/>
                        </a:rPr>
                        <a:t>()</a:t>
                      </a: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indent="0">
                        <a:lnSpc>
                          <a:spcPct val="107000"/>
                        </a:lnSpc>
                        <a:spcBef>
                          <a:spcPts val="0"/>
                        </a:spcBef>
                        <a:spcAft>
                          <a:spcPts val="0"/>
                        </a:spcAft>
                      </a:pPr>
                      <a:r>
                        <a:rPr lang="en-US" sz="1400" dirty="0">
                          <a:effectLst/>
                        </a:rPr>
                        <a:t>If called, the application will call a callback with debugging traces.</a:t>
                      </a: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283361841"/>
                  </a:ext>
                </a:extLst>
              </a:tr>
              <a:tr h="457200">
                <a:tc>
                  <a:txBody>
                    <a:bodyPr/>
                    <a:lstStyle/>
                    <a:p>
                      <a:pPr marL="95250" marR="0" lvl="0" indent="0" algn="l" defTabSz="914367"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latin typeface="Consolas" panose="020B0609020204030204" pitchFamily="49" charset="0"/>
                        </a:rPr>
                        <a:t>.</a:t>
                      </a:r>
                      <a:r>
                        <a:rPr lang="en-US" sz="1400" kern="1200" dirty="0" err="1">
                          <a:solidFill>
                            <a:schemeClr val="dk1"/>
                          </a:solidFill>
                          <a:effectLst/>
                          <a:latin typeface="Consolas" panose="020B0609020204030204" pitchFamily="49" charset="0"/>
                        </a:rPr>
                        <a:t>WithTelemetry</a:t>
                      </a:r>
                      <a:r>
                        <a:rPr lang="en-US" sz="1400" kern="1200" dirty="0">
                          <a:solidFill>
                            <a:schemeClr val="dk1"/>
                          </a:solidFill>
                          <a:effectLst/>
                          <a:latin typeface="Consolas" panose="020B0609020204030204" pitchFamily="49" charset="0"/>
                        </a:rPr>
                        <a:t>(</a:t>
                      </a:r>
                      <a:r>
                        <a:rPr lang="en-US" sz="1400" kern="1200" dirty="0" err="1">
                          <a:solidFill>
                            <a:schemeClr val="dk1"/>
                          </a:solidFill>
                          <a:effectLst/>
                          <a:latin typeface="Consolas" panose="020B0609020204030204" pitchFamily="49" charset="0"/>
                        </a:rPr>
                        <a:t>TelemetryCallback</a:t>
                      </a:r>
                      <a:r>
                        <a:rPr lang="en-US" sz="1400" kern="1200" dirty="0">
                          <a:solidFill>
                            <a:schemeClr val="dk1"/>
                          </a:solidFill>
                          <a:effectLst/>
                          <a:latin typeface="Consolas" panose="020B0609020204030204" pitchFamily="49" charset="0"/>
                        </a:rPr>
                        <a:t> </a:t>
                      </a:r>
                      <a:r>
                        <a:rPr lang="en-US" sz="1400" kern="1200" dirty="0" err="1">
                          <a:solidFill>
                            <a:schemeClr val="dk1"/>
                          </a:solidFill>
                          <a:effectLst/>
                          <a:latin typeface="Consolas" panose="020B0609020204030204" pitchFamily="49" charset="0"/>
                        </a:rPr>
                        <a:t>telemetryCallback</a:t>
                      </a:r>
                      <a:r>
                        <a:rPr lang="en-US" sz="1400" kern="1200" dirty="0">
                          <a:solidFill>
                            <a:schemeClr val="dk1"/>
                          </a:solidFill>
                          <a:effectLst/>
                          <a:latin typeface="Consolas" panose="020B0609020204030204" pitchFamily="49" charset="0"/>
                        </a:rPr>
                        <a:t>)</a:t>
                      </a:r>
                    </a:p>
                    <a:p>
                      <a:pPr marL="95250" marR="0" indent="0">
                        <a:lnSpc>
                          <a:spcPct val="107000"/>
                        </a:lnSpc>
                        <a:spcBef>
                          <a:spcPts val="0"/>
                        </a:spcBef>
                        <a:spcAft>
                          <a:spcPts val="0"/>
                        </a:spcAft>
                      </a:pPr>
                      <a:endParaRPr lang="en-US" sz="1400" dirty="0">
                        <a:solidFill>
                          <a:srgbClr val="000000"/>
                        </a:solidFill>
                        <a:effectLst/>
                        <a:latin typeface="Consolas" panose="020B0609020204030204" pitchFamily="49" charset="0"/>
                        <a:ea typeface="Segoe UI" panose="020B0502040204020203" pitchFamily="34" charset="0"/>
                        <a:cs typeface="Times New Roman" panose="02020603050405020304" pitchFamily="18" charset="0"/>
                      </a:endParaRPr>
                    </a:p>
                  </a:txBody>
                  <a:tcPr anchor="ctr"/>
                </a:tc>
                <a:tc>
                  <a:txBody>
                    <a:bodyPr/>
                    <a:lstStyle/>
                    <a:p>
                      <a:pPr marL="0" marR="0" lvl="0" indent="0" algn="l" defTabSz="914367" rtl="0" eaLnBrk="1" fontAlgn="auto" latinLnBrk="0" hangingPunct="1">
                        <a:lnSpc>
                          <a:spcPct val="107000"/>
                        </a:lnSpc>
                        <a:spcBef>
                          <a:spcPts val="0"/>
                        </a:spcBef>
                        <a:spcAft>
                          <a:spcPts val="0"/>
                        </a:spcAft>
                        <a:buClrTx/>
                        <a:buSzTx/>
                        <a:buFontTx/>
                        <a:buNone/>
                        <a:tabLst/>
                        <a:defRPr/>
                      </a:pPr>
                      <a:r>
                        <a:rPr lang="en-US" sz="1400" kern="1200" dirty="0">
                          <a:solidFill>
                            <a:schemeClr val="dk1"/>
                          </a:solidFill>
                          <a:effectLst/>
                        </a:rPr>
                        <a:t>Sets the delegate used to send telemetry.</a:t>
                      </a:r>
                    </a:p>
                    <a:p>
                      <a:pPr marL="0" marR="0" indent="0">
                        <a:lnSpc>
                          <a:spcPct val="107000"/>
                        </a:lnSpc>
                        <a:spcBef>
                          <a:spcPts val="0"/>
                        </a:spcBef>
                        <a:spcAft>
                          <a:spcPts val="0"/>
                        </a:spcAft>
                      </a:pPr>
                      <a:endParaRPr lang="en-US" sz="1400" dirty="0">
                        <a:solidFill>
                          <a:srgbClr val="000000"/>
                        </a:solidFill>
                        <a:effectLst/>
                        <a:latin typeface="Segoe UI" panose="020B0502040204020203" pitchFamily="34" charset="0"/>
                        <a:ea typeface="Segoe UI" panose="020B0502040204020203" pitchFamily="34" charset="0"/>
                        <a:cs typeface="Times New Roman" panose="02020603050405020304" pitchFamily="18" charset="0"/>
                      </a:endParaRPr>
                    </a:p>
                  </a:txBody>
                  <a:tcPr anchor="ctr"/>
                </a:tc>
                <a:extLst>
                  <a:ext uri="{0D108BD9-81ED-4DB2-BD59-A6C34878D82A}">
                    <a16:rowId xmlns:a16="http://schemas.microsoft.com/office/drawing/2014/main" val="869237698"/>
                  </a:ext>
                </a:extLst>
              </a:tr>
            </a:tbl>
          </a:graphicData>
        </a:graphic>
      </p:graphicFrame>
    </p:spTree>
    <p:extLst>
      <p:ext uri="{BB962C8B-B14F-4D97-AF65-F5344CB8AC3E}">
        <p14:creationId xmlns:p14="http://schemas.microsoft.com/office/powerpoint/2010/main" val="412513898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1016402"/>
          </a:xfrm>
        </p:spPr>
        <p:txBody>
          <a:bodyPr/>
          <a:lstStyle/>
          <a:p>
            <a:r>
              <a:rPr lang="en-US" dirty="0"/>
              <a:t>Exercise: Implement interactive authentication by using MSAL.NET</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852180"/>
            <a:ext cx="3650357" cy="1752428"/>
          </a:xfrm>
        </p:spPr>
        <p:txBody>
          <a:bodyPr/>
          <a:lstStyle/>
          <a:p>
            <a:r>
              <a:rPr lang="en-US" dirty="0"/>
              <a:t>Task 1: Register a new application</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852180"/>
            <a:ext cx="3650357" cy="1752428"/>
          </a:xfrm>
        </p:spPr>
        <p:txBody>
          <a:bodyPr/>
          <a:lstStyle/>
          <a:p>
            <a:r>
              <a:rPr lang="en-US" dirty="0"/>
              <a:t>Task 2: Set up the console application</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23000" y="1852180"/>
            <a:ext cx="3650357" cy="1752428"/>
          </a:xfrm>
        </p:spPr>
        <p:txBody>
          <a:bodyPr/>
          <a:lstStyle/>
          <a:p>
            <a:r>
              <a:rPr lang="en-US" dirty="0"/>
              <a:t>Task 3 : Build the console app</a:t>
            </a:r>
            <a:endParaRPr lang="en-US" sz="1400" dirty="0"/>
          </a:p>
          <a:p>
            <a:pPr marL="171450" lvl="1" indent="-171450">
              <a:spcBef>
                <a:spcPts val="0"/>
              </a:spcBef>
              <a:spcAft>
                <a:spcPts val="0"/>
              </a:spcAft>
              <a:buFont typeface="Arial" panose="020B0604020202020204" pitchFamily="34" charset="0"/>
              <a:buChar char="•"/>
            </a:pPr>
            <a:r>
              <a:rPr lang="en-US" sz="1600" dirty="0"/>
              <a:t>Add packages and using statements</a:t>
            </a:r>
          </a:p>
          <a:p>
            <a:pPr marL="171450" lvl="1" indent="-171450">
              <a:spcBef>
                <a:spcPts val="0"/>
              </a:spcBef>
              <a:spcAft>
                <a:spcPts val="0"/>
              </a:spcAft>
              <a:buFont typeface="Arial" panose="020B0604020202020204" pitchFamily="34" charset="0"/>
              <a:buChar char="•"/>
            </a:pPr>
            <a:r>
              <a:rPr lang="en-US" sz="1600" dirty="0"/>
              <a:t>Add code for the interactive authentication</a:t>
            </a:r>
          </a:p>
          <a:p>
            <a:pPr marL="171450" lvl="1" indent="-171450">
              <a:spcBef>
                <a:spcPts val="0"/>
              </a:spcBef>
              <a:spcAft>
                <a:spcPts val="0"/>
              </a:spcAft>
              <a:buFont typeface="Arial" panose="020B0604020202020204" pitchFamily="34" charset="0"/>
              <a:buChar char="•"/>
            </a:pPr>
            <a:r>
              <a:rPr lang="en-US" sz="1600" dirty="0"/>
              <a:t>Acquire a token</a:t>
            </a:r>
          </a:p>
          <a:p>
            <a:pPr lvl="1"/>
            <a:endParaRPr lang="en-US" sz="1200" dirty="0"/>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432089" y="3782580"/>
            <a:ext cx="3650357" cy="1752428"/>
          </a:xfrm>
        </p:spPr>
        <p:txBody>
          <a:bodyPr/>
          <a:lstStyle/>
          <a:p>
            <a:r>
              <a:rPr lang="en-US" dirty="0"/>
              <a:t>Task 4: Review completed application</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277544" y="3782580"/>
            <a:ext cx="3650357" cy="1752428"/>
          </a:xfrm>
        </p:spPr>
        <p:txBody>
          <a:bodyPr/>
          <a:lstStyle/>
          <a:p>
            <a:r>
              <a:rPr lang="en-US" dirty="0"/>
              <a:t>Task 5: Run the application</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166954" y="2791636"/>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033889" y="2791636"/>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0855326" y="2791636"/>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166954" y="4743519"/>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033889" y="4743519"/>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040832"/>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benefits of using MSAL and the application types and scenarios it supports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Instantiate both public and confidential client apps from code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Register an app with the Microsoft identity platform</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an app that retrieves a token by using the MSAL.NET</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45036766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3: Implement shared access signatures</a:t>
            </a:r>
          </a:p>
        </p:txBody>
      </p:sp>
      <p:pic>
        <p:nvPicPr>
          <p:cNvPr id="2" name="Picture 1" descr="Icon of a gear inside a circle">
            <a:extLst>
              <a:ext uri="{FF2B5EF4-FFF2-40B4-BE49-F238E27FC236}">
                <a16:creationId xmlns:a16="http://schemas.microsoft.com/office/drawing/2014/main" id="{D5513516-C462-4BA0-A7B6-0DC78959D63F}"/>
              </a:ext>
            </a:extLst>
          </p:cNvPr>
          <p:cNvPicPr>
            <a:picLocks noChangeAspect="1"/>
          </p:cNvPicPr>
          <p:nvPr/>
        </p:nvPicPr>
        <p:blipFill>
          <a:blip r:embed="rId3"/>
          <a:stretch>
            <a:fillRect/>
          </a:stretch>
        </p:blipFill>
        <p:spPr>
          <a:xfrm>
            <a:off x="10096134" y="2788920"/>
            <a:ext cx="1280160" cy="1280160"/>
          </a:xfrm>
          <a:prstGeom prst="rect">
            <a:avLst/>
          </a:prstGeom>
        </p:spPr>
      </p:pic>
    </p:spTree>
    <p:extLst>
      <p:ext uri="{BB962C8B-B14F-4D97-AF65-F5344CB8AC3E}">
        <p14:creationId xmlns:p14="http://schemas.microsoft.com/office/powerpoint/2010/main" val="416832632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2872546"/>
            <a:ext cx="1959432" cy="896552"/>
          </a:xfrm>
        </p:spPr>
        <p:txBody>
          <a:bodyPr/>
          <a:lstStyle/>
          <a:p>
            <a:br>
              <a:rPr lang="en-US" dirty="0"/>
            </a:br>
            <a:r>
              <a:rPr lang="en-US" dirty="0"/>
              <a:t>Agenda</a:t>
            </a:r>
            <a:br>
              <a:rPr lang="en-US" dirty="0"/>
            </a:br>
            <a:endParaRPr lang="en-US" dirty="0"/>
          </a:p>
        </p:txBody>
      </p:sp>
      <p:sp>
        <p:nvSpPr>
          <p:cNvPr id="6" name="Text Placeholder 5"/>
          <p:cNvSpPr>
            <a:spLocks noGrp="1"/>
          </p:cNvSpPr>
          <p:nvPr>
            <p:ph type="body" sz="quarter" idx="11"/>
          </p:nvPr>
        </p:nvSpPr>
        <p:spPr/>
        <p:txBody>
          <a:bodyPr/>
          <a:lstStyle/>
          <a:p>
            <a:pPr lvl="1"/>
            <a:r>
              <a:rPr lang="en-US" dirty="0"/>
              <a:t>Explore the Microsoft identity platform</a:t>
            </a:r>
          </a:p>
        </p:txBody>
      </p:sp>
      <p:sp>
        <p:nvSpPr>
          <p:cNvPr id="2" name="Text Placeholder 1"/>
          <p:cNvSpPr>
            <a:spLocks noGrp="1"/>
          </p:cNvSpPr>
          <p:nvPr>
            <p:ph type="body" sz="quarter" idx="15"/>
          </p:nvPr>
        </p:nvSpPr>
        <p:spPr/>
        <p:txBody>
          <a:bodyPr/>
          <a:lstStyle/>
          <a:p>
            <a:pPr lvl="1"/>
            <a:r>
              <a:rPr lang="en-US" dirty="0"/>
              <a:t>Implement authentication by using the Microsoft Authentication Library</a:t>
            </a:r>
          </a:p>
        </p:txBody>
      </p:sp>
      <p:sp>
        <p:nvSpPr>
          <p:cNvPr id="3" name="Text Placeholder 2"/>
          <p:cNvSpPr>
            <a:spLocks noGrp="1"/>
          </p:cNvSpPr>
          <p:nvPr>
            <p:ph type="body" sz="quarter" idx="17"/>
          </p:nvPr>
        </p:nvSpPr>
        <p:spPr/>
        <p:txBody>
          <a:bodyPr/>
          <a:lstStyle/>
          <a:p>
            <a:pPr lvl="1"/>
            <a:r>
              <a:rPr lang="en-US" dirty="0"/>
              <a:t>Implement shared access signatures</a:t>
            </a:r>
          </a:p>
        </p:txBody>
      </p:sp>
      <p:sp>
        <p:nvSpPr>
          <p:cNvPr id="4" name="Text Placeholder 3">
            <a:extLst>
              <a:ext uri="{FF2B5EF4-FFF2-40B4-BE49-F238E27FC236}">
                <a16:creationId xmlns:a16="http://schemas.microsoft.com/office/drawing/2014/main" id="{5314F318-BBD2-4B03-8429-65A4F541D189}"/>
              </a:ext>
            </a:extLst>
          </p:cNvPr>
          <p:cNvSpPr>
            <a:spLocks noGrp="1"/>
          </p:cNvSpPr>
          <p:nvPr>
            <p:ph type="body" sz="quarter" idx="21"/>
          </p:nvPr>
        </p:nvSpPr>
        <p:spPr/>
        <p:txBody>
          <a:bodyPr/>
          <a:lstStyle/>
          <a:p>
            <a:r>
              <a:rPr lang="en-US" dirty="0"/>
              <a:t>Explore Microsoft Graph </a:t>
            </a:r>
          </a:p>
        </p:txBody>
      </p:sp>
      <p:grpSp>
        <p:nvGrpSpPr>
          <p:cNvPr id="27" name="Group 26" descr="Icon of three concentric arcs">
            <a:extLst>
              <a:ext uri="{FF2B5EF4-FFF2-40B4-BE49-F238E27FC236}">
                <a16:creationId xmlns:a16="http://schemas.microsoft.com/office/drawing/2014/main" id="{60CC270A-C17D-4F90-9577-9F5E490C772C}"/>
              </a:ext>
            </a:extLst>
          </p:cNvPr>
          <p:cNvGrpSpPr/>
          <p:nvPr/>
        </p:nvGrpSpPr>
        <p:grpSpPr>
          <a:xfrm>
            <a:off x="3031669" y="1082864"/>
            <a:ext cx="702132" cy="702231"/>
            <a:chOff x="3031669" y="1620003"/>
            <a:chExt cx="702132" cy="702231"/>
          </a:xfrm>
        </p:grpSpPr>
        <p:grpSp>
          <p:nvGrpSpPr>
            <p:cNvPr id="28" name="Group 27">
              <a:extLst>
                <a:ext uri="{FF2B5EF4-FFF2-40B4-BE49-F238E27FC236}">
                  <a16:creationId xmlns:a16="http://schemas.microsoft.com/office/drawing/2014/main" id="{BFA1C175-E848-4D2D-B295-3C714833EED0}"/>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31" name="Freeform 5">
                <a:extLst>
                  <a:ext uri="{FF2B5EF4-FFF2-40B4-BE49-F238E27FC236}">
                    <a16:creationId xmlns:a16="http://schemas.microsoft.com/office/drawing/2014/main" id="{D5BAF2E6-367E-4138-BC5C-3645559557E8}"/>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2" name="Freeform 6">
                <a:extLst>
                  <a:ext uri="{FF2B5EF4-FFF2-40B4-BE49-F238E27FC236}">
                    <a16:creationId xmlns:a16="http://schemas.microsoft.com/office/drawing/2014/main" id="{F22738C6-D9AB-4813-A9E0-DEA5AA3C0C7D}"/>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0" name="Picture 29" descr="Icon of three concentric arcs">
              <a:extLst>
                <a:ext uri="{FF2B5EF4-FFF2-40B4-BE49-F238E27FC236}">
                  <a16:creationId xmlns:a16="http://schemas.microsoft.com/office/drawing/2014/main" id="{321165AD-D9D7-4322-8F0B-F7D213D66532}"/>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33" name="Group 32" descr="Icon of a arrow in a circular path with a timer inside the circle">
            <a:extLst>
              <a:ext uri="{FF2B5EF4-FFF2-40B4-BE49-F238E27FC236}">
                <a16:creationId xmlns:a16="http://schemas.microsoft.com/office/drawing/2014/main" id="{76B72618-9767-44CE-92F8-377CB1461F74}"/>
              </a:ext>
            </a:extLst>
          </p:cNvPr>
          <p:cNvGrpSpPr/>
          <p:nvPr/>
        </p:nvGrpSpPr>
        <p:grpSpPr>
          <a:xfrm>
            <a:off x="3031669" y="2436571"/>
            <a:ext cx="702132" cy="702231"/>
            <a:chOff x="3031669" y="2473749"/>
            <a:chExt cx="702132" cy="702231"/>
          </a:xfrm>
        </p:grpSpPr>
        <p:grpSp>
          <p:nvGrpSpPr>
            <p:cNvPr id="34" name="Group 33">
              <a:extLst>
                <a:ext uri="{FF2B5EF4-FFF2-40B4-BE49-F238E27FC236}">
                  <a16:creationId xmlns:a16="http://schemas.microsoft.com/office/drawing/2014/main" id="{12FA4CA0-8744-4823-82B2-AE2190C26685}"/>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36" name="Freeform 5">
                <a:extLst>
                  <a:ext uri="{FF2B5EF4-FFF2-40B4-BE49-F238E27FC236}">
                    <a16:creationId xmlns:a16="http://schemas.microsoft.com/office/drawing/2014/main" id="{94EF9CA6-EC04-4EE8-BC47-D12B2AF30691}"/>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7" name="Freeform 6">
                <a:extLst>
                  <a:ext uri="{FF2B5EF4-FFF2-40B4-BE49-F238E27FC236}">
                    <a16:creationId xmlns:a16="http://schemas.microsoft.com/office/drawing/2014/main" id="{0FBCA792-3CA7-4721-A3B2-40CEBC5E1664}"/>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5" name="Picture 34" descr="Icon of a arrow in a circular path with a timer inside the circle">
              <a:extLst>
                <a:ext uri="{FF2B5EF4-FFF2-40B4-BE49-F238E27FC236}">
                  <a16:creationId xmlns:a16="http://schemas.microsoft.com/office/drawing/2014/main" id="{AB4F4442-947F-4A7C-BA1F-574DE3983545}"/>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38" name="Group 37" descr="Icon of a gear inside a circle">
            <a:extLst>
              <a:ext uri="{FF2B5EF4-FFF2-40B4-BE49-F238E27FC236}">
                <a16:creationId xmlns:a16="http://schemas.microsoft.com/office/drawing/2014/main" id="{01DFB5EA-8051-4A41-8D8C-27153F0A1C84}"/>
              </a:ext>
            </a:extLst>
          </p:cNvPr>
          <p:cNvGrpSpPr/>
          <p:nvPr/>
        </p:nvGrpSpPr>
        <p:grpSpPr>
          <a:xfrm>
            <a:off x="3031669" y="3790278"/>
            <a:ext cx="702132" cy="702231"/>
            <a:chOff x="3031669" y="3327494"/>
            <a:chExt cx="702132" cy="702231"/>
          </a:xfrm>
        </p:grpSpPr>
        <p:grpSp>
          <p:nvGrpSpPr>
            <p:cNvPr id="41" name="Group 40">
              <a:extLst>
                <a:ext uri="{FF2B5EF4-FFF2-40B4-BE49-F238E27FC236}">
                  <a16:creationId xmlns:a16="http://schemas.microsoft.com/office/drawing/2014/main" id="{446B0AE8-D9E7-4925-B2DC-F5F368FD5630}"/>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44" name="Freeform 5">
                <a:extLst>
                  <a:ext uri="{FF2B5EF4-FFF2-40B4-BE49-F238E27FC236}">
                    <a16:creationId xmlns:a16="http://schemas.microsoft.com/office/drawing/2014/main" id="{9CCCCB23-2DFF-41C1-83B7-09E448924741}"/>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5" name="Freeform 6">
                <a:extLst>
                  <a:ext uri="{FF2B5EF4-FFF2-40B4-BE49-F238E27FC236}">
                    <a16:creationId xmlns:a16="http://schemas.microsoft.com/office/drawing/2014/main" id="{7B455D34-D423-471D-B2E5-BEF2109D0902}"/>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3" name="Picture 42" descr="Icon of a gear inside a circle">
              <a:extLst>
                <a:ext uri="{FF2B5EF4-FFF2-40B4-BE49-F238E27FC236}">
                  <a16:creationId xmlns:a16="http://schemas.microsoft.com/office/drawing/2014/main" id="{3CA4FB28-D068-44A9-AED3-87F80EB22C22}"/>
                </a:ext>
              </a:extLst>
            </p:cNvPr>
            <p:cNvPicPr>
              <a:picLocks noChangeAspect="1"/>
            </p:cNvPicPr>
            <p:nvPr/>
          </p:nvPicPr>
          <p:blipFill>
            <a:blip r:embed="rId5"/>
            <a:stretch>
              <a:fillRect/>
            </a:stretch>
          </p:blipFill>
          <p:spPr>
            <a:xfrm>
              <a:off x="3196572" y="3492375"/>
              <a:ext cx="372325" cy="372325"/>
            </a:xfrm>
            <a:prstGeom prst="rect">
              <a:avLst/>
            </a:prstGeom>
          </p:spPr>
        </p:pic>
      </p:grpSp>
      <p:grpSp>
        <p:nvGrpSpPr>
          <p:cNvPr id="46" name="Group 45" descr="Icon of a bulb">
            <a:extLst>
              <a:ext uri="{FF2B5EF4-FFF2-40B4-BE49-F238E27FC236}">
                <a16:creationId xmlns:a16="http://schemas.microsoft.com/office/drawing/2014/main" id="{4DAEDA0D-ED02-4AAC-AE2C-CF8B8901419F}"/>
              </a:ext>
            </a:extLst>
          </p:cNvPr>
          <p:cNvGrpSpPr/>
          <p:nvPr/>
        </p:nvGrpSpPr>
        <p:grpSpPr>
          <a:xfrm>
            <a:off x="3031669" y="5143984"/>
            <a:ext cx="702132" cy="702231"/>
            <a:chOff x="3031669" y="4181240"/>
            <a:chExt cx="702132" cy="702231"/>
          </a:xfrm>
        </p:grpSpPr>
        <p:grpSp>
          <p:nvGrpSpPr>
            <p:cNvPr id="47" name="Group 46">
              <a:extLst>
                <a:ext uri="{FF2B5EF4-FFF2-40B4-BE49-F238E27FC236}">
                  <a16:creationId xmlns:a16="http://schemas.microsoft.com/office/drawing/2014/main" id="{B022DF2D-27A6-4070-9A5B-09302F334696}"/>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49" name="Freeform 5">
                <a:extLst>
                  <a:ext uri="{FF2B5EF4-FFF2-40B4-BE49-F238E27FC236}">
                    <a16:creationId xmlns:a16="http://schemas.microsoft.com/office/drawing/2014/main" id="{82633D1C-45B2-4DA3-8FDA-857DE88CC192}"/>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0" name="Freeform 6">
                <a:extLst>
                  <a:ext uri="{FF2B5EF4-FFF2-40B4-BE49-F238E27FC236}">
                    <a16:creationId xmlns:a16="http://schemas.microsoft.com/office/drawing/2014/main" id="{80EE21CB-926C-4FC2-912B-C2389114936F}"/>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8" name="Picture 47" descr="Icon of a bulb">
              <a:extLst>
                <a:ext uri="{FF2B5EF4-FFF2-40B4-BE49-F238E27FC236}">
                  <a16:creationId xmlns:a16="http://schemas.microsoft.com/office/drawing/2014/main" id="{A640B407-40AE-42B3-89C6-D9B345A33760}"/>
                </a:ext>
              </a:extLst>
            </p:cNvPr>
            <p:cNvPicPr>
              <a:picLocks noChangeAspect="1"/>
            </p:cNvPicPr>
            <p:nvPr/>
          </p:nvPicPr>
          <p:blipFill>
            <a:blip r:embed="rId6"/>
            <a:stretch>
              <a:fillRect/>
            </a:stretch>
          </p:blipFill>
          <p:spPr>
            <a:xfrm>
              <a:off x="3248883" y="4346193"/>
              <a:ext cx="267705" cy="372325"/>
            </a:xfrm>
            <a:prstGeom prst="rect">
              <a:avLst/>
            </a:prstGeom>
          </p:spPr>
        </p:pic>
      </p:grpSp>
    </p:spTree>
    <p:extLst>
      <p:ext uri="{BB962C8B-B14F-4D97-AF65-F5344CB8AC3E}">
        <p14:creationId xmlns:p14="http://schemas.microsoft.com/office/powerpoint/2010/main" val="12393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Identify the three types of shared access signatures</a:t>
            </a:r>
          </a:p>
          <a:p>
            <a:pPr marL="342900" lvl="1" indent="-342900">
              <a:buFont typeface="Arial" panose="020B0604020202020204" pitchFamily="34" charset="0"/>
              <a:buChar char="•"/>
            </a:pPr>
            <a:r>
              <a:rPr lang="en-US" dirty="0"/>
              <a:t>Explain when to implement shared access signatures</a:t>
            </a:r>
          </a:p>
          <a:p>
            <a:pPr marL="342900" lvl="1" indent="-342900">
              <a:buFont typeface="Arial" panose="020B0604020202020204" pitchFamily="34" charset="0"/>
              <a:buChar char="•"/>
            </a:pPr>
            <a:r>
              <a:rPr lang="en-US" dirty="0"/>
              <a:t>Create a stored access policy</a:t>
            </a:r>
          </a:p>
        </p:txBody>
      </p:sp>
    </p:spTree>
    <p:extLst>
      <p:ext uri="{BB962C8B-B14F-4D97-AF65-F5344CB8AC3E}">
        <p14:creationId xmlns:p14="http://schemas.microsoft.com/office/powerpoint/2010/main" val="34278573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shared access signatures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p:txBody>
          <a:bodyPr/>
          <a:lstStyle/>
          <a:p>
            <a:r>
              <a:rPr lang="en-US" dirty="0"/>
              <a:t>Types of shared access signatures</a:t>
            </a:r>
          </a:p>
          <a:p>
            <a:pPr lvl="1"/>
            <a:r>
              <a:rPr lang="en-US" dirty="0"/>
              <a:t>User delegation SAS</a:t>
            </a:r>
          </a:p>
          <a:p>
            <a:pPr lvl="1"/>
            <a:r>
              <a:rPr lang="en-US" dirty="0"/>
              <a:t>Service SAS</a:t>
            </a:r>
          </a:p>
          <a:p>
            <a:pPr lvl="1"/>
            <a:r>
              <a:rPr lang="en-US" dirty="0"/>
              <a:t>Account SAS</a:t>
            </a:r>
          </a:p>
          <a:p>
            <a:pPr lvl="3"/>
            <a:endParaRPr lang="en-US" dirty="0"/>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3349635"/>
          </a:xfrm>
        </p:spPr>
        <p:txBody>
          <a:bodyPr/>
          <a:lstStyle/>
          <a:p>
            <a:r>
              <a:rPr lang="en-US" dirty="0"/>
              <a:t>Best practices</a:t>
            </a:r>
          </a:p>
          <a:p>
            <a:pPr lvl="1"/>
            <a:r>
              <a:rPr lang="en-US" dirty="0"/>
              <a:t>Always use HTTPS</a:t>
            </a:r>
          </a:p>
          <a:p>
            <a:pPr lvl="1"/>
            <a:r>
              <a:rPr lang="en-US" dirty="0"/>
              <a:t>The most secure SAS is a user delegation SAS</a:t>
            </a:r>
          </a:p>
          <a:p>
            <a:pPr lvl="1"/>
            <a:r>
              <a:rPr lang="en-US" dirty="0"/>
              <a:t>Set expiration time to smallest useful time</a:t>
            </a:r>
          </a:p>
          <a:p>
            <a:pPr lvl="1"/>
            <a:r>
              <a:rPr lang="en-US" dirty="0"/>
              <a:t>Apply the rule of minimum-required privileges</a:t>
            </a:r>
          </a:p>
          <a:p>
            <a:pPr lvl="1"/>
            <a:r>
              <a:rPr lang="en-US" dirty="0"/>
              <a:t>SAS isn't always the correct solution</a:t>
            </a:r>
          </a:p>
        </p:txBody>
      </p:sp>
    </p:spTree>
    <p:extLst>
      <p:ext uri="{BB962C8B-B14F-4D97-AF65-F5344CB8AC3E}">
        <p14:creationId xmlns:p14="http://schemas.microsoft.com/office/powerpoint/2010/main" val="231816699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shared access signatures (2 / 2)</a:t>
            </a:r>
          </a:p>
        </p:txBody>
      </p:sp>
      <p:sp>
        <p:nvSpPr>
          <p:cNvPr id="9" name="Text Placeholder 8">
            <a:extLst>
              <a:ext uri="{FF2B5EF4-FFF2-40B4-BE49-F238E27FC236}">
                <a16:creationId xmlns:a16="http://schemas.microsoft.com/office/drawing/2014/main" id="{8B2F7622-1132-4E7D-931E-8373224FDFAE}"/>
              </a:ext>
            </a:extLst>
          </p:cNvPr>
          <p:cNvSpPr>
            <a:spLocks noGrp="1"/>
          </p:cNvSpPr>
          <p:nvPr>
            <p:ph type="body" sz="quarter" idx="10"/>
          </p:nvPr>
        </p:nvSpPr>
        <p:spPr/>
        <p:txBody>
          <a:bodyPr/>
          <a:lstStyle/>
          <a:p>
            <a:r>
              <a:rPr lang="en-US" dirty="0">
                <a:solidFill>
                  <a:srgbClr val="0078D4"/>
                </a:solidFill>
              </a:rPr>
              <a:t>Use SAS to access data</a:t>
            </a:r>
          </a:p>
        </p:txBody>
      </p:sp>
      <p:sp>
        <p:nvSpPr>
          <p:cNvPr id="10" name="TextBox 9">
            <a:extLst>
              <a:ext uri="{FF2B5EF4-FFF2-40B4-BE49-F238E27FC236}">
                <a16:creationId xmlns:a16="http://schemas.microsoft.com/office/drawing/2014/main" id="{0BC9059A-37B2-47EE-BB49-79641B81CA1F}"/>
              </a:ext>
            </a:extLst>
          </p:cNvPr>
          <p:cNvSpPr txBox="1"/>
          <p:nvPr/>
        </p:nvSpPr>
        <p:spPr>
          <a:xfrm>
            <a:off x="418643" y="1541914"/>
            <a:ext cx="10420395" cy="907941"/>
          </a:xfrm>
          <a:prstGeom prst="rect">
            <a:avLst/>
          </a:prstGeom>
          <a:noFill/>
        </p:spPr>
        <p:txBody>
          <a:bodyPr wrap="square">
            <a:spAutoFit/>
          </a:bodyPr>
          <a:lstStyle/>
          <a:p>
            <a:pPr>
              <a:spcAft>
                <a:spcPts val="600"/>
              </a:spcAft>
            </a:pPr>
            <a:r>
              <a:rPr lang="fi-FI" sz="1600" b="1" dirty="0"/>
              <a:t>URI:</a:t>
            </a:r>
            <a:r>
              <a:rPr lang="fi-FI" sz="1600" dirty="0"/>
              <a:t> </a:t>
            </a:r>
            <a:r>
              <a:rPr lang="fi-FI" sz="1600" dirty="0">
                <a:latin typeface="Consolas" panose="020B0609020204030204" pitchFamily="49" charset="0"/>
              </a:rPr>
              <a:t>https://medicalrecords.blob.core.windows.net/patient-images/patient-116139-nq8z7f.jpg?</a:t>
            </a:r>
          </a:p>
          <a:p>
            <a:pPr>
              <a:spcAft>
                <a:spcPts val="600"/>
              </a:spcAft>
            </a:pPr>
            <a:r>
              <a:rPr lang="fi-FI" sz="1600" b="1" dirty="0"/>
              <a:t>SAS token:</a:t>
            </a:r>
            <a:r>
              <a:rPr lang="fi-FI" sz="1600" dirty="0"/>
              <a:t> </a:t>
            </a:r>
            <a:r>
              <a:rPr lang="fi-FI" sz="1600" dirty="0">
                <a:latin typeface="Consolas" panose="020B0609020204030204" pitchFamily="49" charset="0"/>
              </a:rPr>
              <a:t>sp=r&amp;st=2020-01-20T11:42:32Z&amp;se=2020-01-20T19:42:32Z&amp;spr=https&amp;sv=2019-02-02&amp;sr=b&amp;sig=&lt;...&gt;</a:t>
            </a:r>
            <a:endParaRPr lang="en-US" sz="1600" dirty="0">
              <a:latin typeface="Consolas" panose="020B0609020204030204" pitchFamily="49" charset="0"/>
            </a:endParaRPr>
          </a:p>
        </p:txBody>
      </p:sp>
      <p:graphicFrame>
        <p:nvGraphicFramePr>
          <p:cNvPr id="11" name="Table 10">
            <a:extLst>
              <a:ext uri="{FF2B5EF4-FFF2-40B4-BE49-F238E27FC236}">
                <a16:creationId xmlns:a16="http://schemas.microsoft.com/office/drawing/2014/main" id="{FFC0DF63-8A35-4768-9C88-4FADF23501EC}"/>
              </a:ext>
            </a:extLst>
          </p:cNvPr>
          <p:cNvGraphicFramePr>
            <a:graphicFrameLocks noGrp="1"/>
          </p:cNvGraphicFramePr>
          <p:nvPr>
            <p:extLst>
              <p:ext uri="{D42A27DB-BD31-4B8C-83A1-F6EECF244321}">
                <p14:modId xmlns:p14="http://schemas.microsoft.com/office/powerpoint/2010/main" val="1817509070"/>
              </p:ext>
            </p:extLst>
          </p:nvPr>
        </p:nvGraphicFramePr>
        <p:xfrm>
          <a:off x="981302" y="2641643"/>
          <a:ext cx="10420394" cy="3302449"/>
        </p:xfrm>
        <a:graphic>
          <a:graphicData uri="http://schemas.openxmlformats.org/drawingml/2006/table">
            <a:tbl>
              <a:tblPr firstRow="1">
                <a:tableStyleId>{1FECB4D8-DB02-4DC6-A0A2-4F2EBAE1DC90}</a:tableStyleId>
              </a:tblPr>
              <a:tblGrid>
                <a:gridCol w="3289908">
                  <a:extLst>
                    <a:ext uri="{9D8B030D-6E8A-4147-A177-3AD203B41FA5}">
                      <a16:colId xmlns:a16="http://schemas.microsoft.com/office/drawing/2014/main" val="2112385338"/>
                    </a:ext>
                  </a:extLst>
                </a:gridCol>
                <a:gridCol w="7130486">
                  <a:extLst>
                    <a:ext uri="{9D8B030D-6E8A-4147-A177-3AD203B41FA5}">
                      <a16:colId xmlns:a16="http://schemas.microsoft.com/office/drawing/2014/main" val="4092957470"/>
                    </a:ext>
                  </a:extLst>
                </a:gridCol>
              </a:tblGrid>
              <a:tr h="376369">
                <a:tc>
                  <a:txBody>
                    <a:bodyPr/>
                    <a:lstStyle/>
                    <a:p>
                      <a:pPr marL="0" marR="0">
                        <a:spcBef>
                          <a:spcPts val="180"/>
                        </a:spcBef>
                        <a:spcAft>
                          <a:spcPts val="180"/>
                        </a:spcAft>
                      </a:pPr>
                      <a:r>
                        <a:rPr lang="en-US" sz="1800" b="0" dirty="0">
                          <a:effectLst/>
                        </a:rPr>
                        <a:t>Component</a:t>
                      </a:r>
                      <a:endParaRPr lang="en-US" sz="18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solidFill>
                      <a:srgbClr val="243A5E"/>
                    </a:solidFill>
                  </a:tcPr>
                </a:tc>
                <a:tc>
                  <a:txBody>
                    <a:bodyPr/>
                    <a:lstStyle/>
                    <a:p>
                      <a:pPr marL="0" marR="0">
                        <a:spcBef>
                          <a:spcPts val="180"/>
                        </a:spcBef>
                        <a:spcAft>
                          <a:spcPts val="180"/>
                        </a:spcAft>
                      </a:pPr>
                      <a:r>
                        <a:rPr lang="en-US" sz="1800" b="0" dirty="0">
                          <a:effectLst/>
                        </a:rPr>
                        <a:t>Description</a:t>
                      </a:r>
                      <a:endParaRPr lang="en-US" sz="1800" b="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solidFill>
                      <a:srgbClr val="243A5E"/>
                    </a:solidFill>
                  </a:tcPr>
                </a:tc>
                <a:extLst>
                  <a:ext uri="{0D108BD9-81ED-4DB2-BD59-A6C34878D82A}">
                    <a16:rowId xmlns:a16="http://schemas.microsoft.com/office/drawing/2014/main" val="917416854"/>
                  </a:ext>
                </a:extLst>
              </a:tr>
              <a:tr h="457200">
                <a:tc>
                  <a:txBody>
                    <a:bodyPr/>
                    <a:lstStyle/>
                    <a:p>
                      <a:pPr marL="0" marR="0">
                        <a:spcBef>
                          <a:spcPts val="180"/>
                        </a:spcBef>
                        <a:spcAft>
                          <a:spcPts val="180"/>
                        </a:spcAft>
                      </a:pPr>
                      <a:r>
                        <a:rPr lang="en-US" sz="1800" dirty="0" err="1">
                          <a:effectLst/>
                          <a:latin typeface="Consolas" panose="020B0609020204030204" pitchFamily="49" charset="0"/>
                        </a:rPr>
                        <a:t>sp</a:t>
                      </a:r>
                      <a:r>
                        <a:rPr lang="en-US" sz="1800" dirty="0">
                          <a:effectLst/>
                          <a:latin typeface="Consolas" panose="020B0609020204030204" pitchFamily="49" charset="0"/>
                        </a:rPr>
                        <a:t>=r</a:t>
                      </a:r>
                      <a:endParaRPr lang="en-US" sz="2000" dirty="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Controls the access rights. The values can be </a:t>
                      </a:r>
                      <a:r>
                        <a:rPr lang="en-US" sz="1800" b="1" dirty="0">
                          <a:effectLst/>
                        </a:rPr>
                        <a:t>a</a:t>
                      </a:r>
                      <a:r>
                        <a:rPr lang="en-US" sz="1800" dirty="0">
                          <a:effectLst/>
                        </a:rPr>
                        <a:t> for add, </a:t>
                      </a:r>
                      <a:r>
                        <a:rPr lang="en-US" sz="1800" b="1" dirty="0">
                          <a:effectLst/>
                        </a:rPr>
                        <a:t>c</a:t>
                      </a:r>
                      <a:r>
                        <a:rPr lang="en-US" sz="1800" dirty="0">
                          <a:effectLst/>
                        </a:rPr>
                        <a:t> for create, </a:t>
                      </a:r>
                      <a:r>
                        <a:rPr lang="en-US" sz="1800" b="1" dirty="0">
                          <a:effectLst/>
                        </a:rPr>
                        <a:t>d</a:t>
                      </a:r>
                      <a:r>
                        <a:rPr lang="en-US" sz="1800" dirty="0">
                          <a:effectLst/>
                        </a:rPr>
                        <a:t> for delete, </a:t>
                      </a:r>
                      <a:r>
                        <a:rPr lang="en-US" sz="1800" b="1" dirty="0">
                          <a:effectLst/>
                        </a:rPr>
                        <a:t>l</a:t>
                      </a:r>
                      <a:r>
                        <a:rPr lang="en-US" sz="1800" dirty="0">
                          <a:effectLst/>
                        </a:rPr>
                        <a:t> for list, </a:t>
                      </a:r>
                      <a:r>
                        <a:rPr lang="en-US" sz="1800" b="1" dirty="0">
                          <a:effectLst/>
                        </a:rPr>
                        <a:t>r</a:t>
                      </a:r>
                      <a:r>
                        <a:rPr lang="en-US" sz="1800" dirty="0">
                          <a:effectLst/>
                        </a:rPr>
                        <a:t> for read, or </a:t>
                      </a:r>
                      <a:r>
                        <a:rPr lang="en-US" sz="1800" b="1" dirty="0">
                          <a:effectLst/>
                        </a:rPr>
                        <a:t>w</a:t>
                      </a:r>
                      <a:r>
                        <a:rPr lang="en-US" sz="1800" dirty="0">
                          <a:effectLst/>
                        </a:rPr>
                        <a:t> for write. </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4018199011"/>
                  </a:ext>
                </a:extLst>
              </a:tr>
              <a:tr h="457200">
                <a:tc>
                  <a:txBody>
                    <a:bodyPr/>
                    <a:lstStyle/>
                    <a:p>
                      <a:pPr marL="0" marR="0">
                        <a:spcBef>
                          <a:spcPts val="180"/>
                        </a:spcBef>
                        <a:spcAft>
                          <a:spcPts val="180"/>
                        </a:spcAft>
                      </a:pPr>
                      <a:r>
                        <a:rPr lang="en-US" sz="1800" dirty="0" err="1">
                          <a:effectLst/>
                          <a:latin typeface="Consolas" panose="020B0609020204030204" pitchFamily="49" charset="0"/>
                        </a:rPr>
                        <a:t>st</a:t>
                      </a:r>
                      <a:r>
                        <a:rPr lang="en-US" sz="1800" dirty="0">
                          <a:effectLst/>
                          <a:latin typeface="Consolas" panose="020B0609020204030204" pitchFamily="49" charset="0"/>
                        </a:rPr>
                        <a:t>=2020-01-20T11:42:32Z</a:t>
                      </a:r>
                      <a:endParaRPr lang="en-US" sz="2000" dirty="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The date and time when access starts.</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871406482"/>
                  </a:ext>
                </a:extLst>
              </a:tr>
              <a:tr h="457200">
                <a:tc>
                  <a:txBody>
                    <a:bodyPr/>
                    <a:lstStyle/>
                    <a:p>
                      <a:pPr marL="0" marR="0">
                        <a:spcBef>
                          <a:spcPts val="180"/>
                        </a:spcBef>
                        <a:spcAft>
                          <a:spcPts val="180"/>
                        </a:spcAft>
                      </a:pPr>
                      <a:r>
                        <a:rPr lang="en-US" sz="1800" dirty="0">
                          <a:effectLst/>
                          <a:latin typeface="Consolas" panose="020B0609020204030204" pitchFamily="49" charset="0"/>
                        </a:rPr>
                        <a:t>se=2020-01-20T19:42:32Z</a:t>
                      </a:r>
                      <a:endParaRPr lang="en-US" sz="2000" dirty="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The date and time when access ends. This example grants eight hours of access.</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5588579"/>
                  </a:ext>
                </a:extLst>
              </a:tr>
              <a:tr h="457200">
                <a:tc>
                  <a:txBody>
                    <a:bodyPr/>
                    <a:lstStyle/>
                    <a:p>
                      <a:pPr marL="0" marR="0">
                        <a:spcBef>
                          <a:spcPts val="180"/>
                        </a:spcBef>
                        <a:spcAft>
                          <a:spcPts val="180"/>
                        </a:spcAft>
                      </a:pPr>
                      <a:r>
                        <a:rPr lang="en-US" sz="1800" dirty="0" err="1">
                          <a:effectLst/>
                          <a:latin typeface="Consolas" panose="020B0609020204030204" pitchFamily="49" charset="0"/>
                        </a:rPr>
                        <a:t>sv</a:t>
                      </a:r>
                      <a:r>
                        <a:rPr lang="en-US" sz="1800" dirty="0">
                          <a:effectLst/>
                          <a:latin typeface="Consolas" panose="020B0609020204030204" pitchFamily="49" charset="0"/>
                        </a:rPr>
                        <a:t>=2019-02-02</a:t>
                      </a:r>
                      <a:endParaRPr lang="en-US" sz="2000" dirty="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The version of the storage API to use.</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35817711"/>
                  </a:ext>
                </a:extLst>
              </a:tr>
              <a:tr h="457200">
                <a:tc>
                  <a:txBody>
                    <a:bodyPr/>
                    <a:lstStyle/>
                    <a:p>
                      <a:pPr marL="0" marR="0">
                        <a:spcBef>
                          <a:spcPts val="180"/>
                        </a:spcBef>
                        <a:spcAft>
                          <a:spcPts val="180"/>
                        </a:spcAft>
                      </a:pPr>
                      <a:r>
                        <a:rPr lang="en-US" sz="1800">
                          <a:effectLst/>
                          <a:latin typeface="Consolas" panose="020B0609020204030204" pitchFamily="49" charset="0"/>
                        </a:rPr>
                        <a:t>sr=b</a:t>
                      </a:r>
                      <a:endParaRPr lang="en-US" sz="200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The kind of storage being accessed. In this example, b is for blob.</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853768871"/>
                  </a:ext>
                </a:extLst>
              </a:tr>
              <a:tr h="457200">
                <a:tc>
                  <a:txBody>
                    <a:bodyPr/>
                    <a:lstStyle/>
                    <a:p>
                      <a:pPr marL="0" marR="0">
                        <a:spcBef>
                          <a:spcPts val="180"/>
                        </a:spcBef>
                        <a:spcAft>
                          <a:spcPts val="180"/>
                        </a:spcAft>
                      </a:pPr>
                      <a:r>
                        <a:rPr lang="en-US" sz="1800" dirty="0">
                          <a:effectLst/>
                          <a:latin typeface="Consolas" panose="020B0609020204030204" pitchFamily="49" charset="0"/>
                        </a:rPr>
                        <a:t>sig=&lt;...&gt;</a:t>
                      </a:r>
                      <a:endParaRPr lang="en-US" sz="2000" dirty="0">
                        <a:effectLst/>
                        <a:latin typeface="Consolas" panose="020B0609020204030204" pitchFamily="49" charset="0"/>
                        <a:ea typeface="Cambria" panose="02040503050406030204" pitchFamily="18" charset="0"/>
                        <a:cs typeface="Times New Roman" panose="02020603050405020304" pitchFamily="18" charset="0"/>
                      </a:endParaRPr>
                    </a:p>
                  </a:txBody>
                  <a:tcPr marL="68580" marR="68580" marT="0" marB="0" anchor="ctr"/>
                </a:tc>
                <a:tc>
                  <a:txBody>
                    <a:bodyPr/>
                    <a:lstStyle/>
                    <a:p>
                      <a:pPr marL="0" marR="0">
                        <a:spcBef>
                          <a:spcPts val="180"/>
                        </a:spcBef>
                        <a:spcAft>
                          <a:spcPts val="180"/>
                        </a:spcAft>
                      </a:pPr>
                      <a:r>
                        <a:rPr lang="en-US" sz="1800" dirty="0">
                          <a:effectLst/>
                        </a:rPr>
                        <a:t>The cryptographic signature.</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702755482"/>
                  </a:ext>
                </a:extLst>
              </a:tr>
            </a:tbl>
          </a:graphicData>
        </a:graphic>
      </p:graphicFrame>
    </p:spTree>
    <p:extLst>
      <p:ext uri="{BB962C8B-B14F-4D97-AF65-F5344CB8AC3E}">
        <p14:creationId xmlns:p14="http://schemas.microsoft.com/office/powerpoint/2010/main" val="64413262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411652-F21E-4F1F-B71C-85DA45FDC3C9}"/>
              </a:ext>
              <a:ext uri="{C183D7F6-B498-43B3-948B-1728B52AA6E4}">
                <adec:decorative xmlns:adec="http://schemas.microsoft.com/office/drawing/2017/decorative" val="1"/>
              </a:ext>
            </a:extLst>
          </p:cNvPr>
          <p:cNvSpPr/>
          <p:nvPr/>
        </p:nvSpPr>
        <p:spPr bwMode="auto">
          <a:xfrm>
            <a:off x="581891" y="3588327"/>
            <a:ext cx="11178020" cy="2161309"/>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Choose when to use shared access signatures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581891" y="1456896"/>
            <a:ext cx="11178020" cy="1972103"/>
          </a:xfrm>
          <a:solidFill>
            <a:schemeClr val="bg1">
              <a:lumMod val="95000"/>
            </a:schemeClr>
          </a:solidFill>
        </p:spPr>
        <p:txBody>
          <a:bodyPr/>
          <a:lstStyle/>
          <a:p>
            <a:r>
              <a:rPr lang="en-US" sz="2200" dirty="0"/>
              <a:t>In a scenario where a storage account stores user data, there are two typical design patterns:</a:t>
            </a:r>
          </a:p>
          <a:p>
            <a:pPr marL="342900" lvl="1" indent="-342900">
              <a:buFont typeface="Arial" panose="020B0604020202020204" pitchFamily="34" charset="0"/>
              <a:buChar char="•"/>
            </a:pPr>
            <a:r>
              <a:rPr lang="en-US" sz="1800" dirty="0"/>
              <a:t>Clients upload and download data via a front-end proxy service, which performs authentication. This front-end proxy service has the advantage of allowing validation of business rules, but for large amounts of data or high-volume transactions, creating a service that can scale to match demand may be expensive or difficult.</a:t>
            </a:r>
          </a:p>
        </p:txBody>
      </p:sp>
      <p:pic>
        <p:nvPicPr>
          <p:cNvPr id="1026" name="Picture 2" descr="Graphical user interface&#10;&#10;Description automatically generated with medium confidence">
            <a:extLst>
              <a:ext uri="{FF2B5EF4-FFF2-40B4-BE49-F238E27FC236}">
                <a16:creationId xmlns:a16="http://schemas.microsoft.com/office/drawing/2014/main" id="{260983FA-B9DD-4CD1-A6FA-B39368163F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1262" y="3850412"/>
            <a:ext cx="9610725" cy="1838325"/>
          </a:xfrm>
          <a:prstGeom prst="rect">
            <a:avLst/>
          </a:prstGeom>
          <a:noFill/>
        </p:spPr>
      </p:pic>
    </p:spTree>
    <p:extLst>
      <p:ext uri="{BB962C8B-B14F-4D97-AF65-F5344CB8AC3E}">
        <p14:creationId xmlns:p14="http://schemas.microsoft.com/office/powerpoint/2010/main" val="266255952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411652-F21E-4F1F-B71C-85DA45FDC3C9}"/>
              </a:ext>
              <a:ext uri="{C183D7F6-B498-43B3-948B-1728B52AA6E4}">
                <adec:decorative xmlns:adec="http://schemas.microsoft.com/office/drawing/2017/decorative" val="1"/>
              </a:ext>
            </a:extLst>
          </p:cNvPr>
          <p:cNvSpPr/>
          <p:nvPr/>
        </p:nvSpPr>
        <p:spPr bwMode="auto">
          <a:xfrm>
            <a:off x="581891" y="2339687"/>
            <a:ext cx="11178020" cy="3409949"/>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Choose when to use shared access signatures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581891" y="1304491"/>
            <a:ext cx="11178020" cy="923330"/>
          </a:xfrm>
          <a:solidFill>
            <a:schemeClr val="bg1">
              <a:lumMod val="95000"/>
            </a:schemeClr>
          </a:solidFill>
        </p:spPr>
        <p:txBody>
          <a:bodyPr/>
          <a:lstStyle/>
          <a:p>
            <a:pPr marL="342900" lvl="1" indent="-342900">
              <a:buFont typeface="Arial" panose="020B0604020202020204" pitchFamily="34" charset="0"/>
              <a:buChar char="•"/>
            </a:pPr>
            <a:r>
              <a:rPr lang="en-US" sz="1600" dirty="0"/>
              <a:t>A lightweight service authenticates the client as needed and then generates a SAS. Once the client application receives the SAS, they can access storage account resources directly with the permissions defined by the SAS and for the interval allowed by the SAS. The SAS mitigates the need for routing all data through the front-end proxy service.</a:t>
            </a:r>
          </a:p>
        </p:txBody>
      </p:sp>
      <p:pic>
        <p:nvPicPr>
          <p:cNvPr id="2050" name="Picture 2" descr="Diagram&#10;&#10;Description automatically generated">
            <a:extLst>
              <a:ext uri="{FF2B5EF4-FFF2-40B4-BE49-F238E27FC236}">
                <a16:creationId xmlns:a16="http://schemas.microsoft.com/office/drawing/2014/main" id="{9B9AB05C-C043-439E-B697-49AAB80B1E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65770" y="2381251"/>
            <a:ext cx="9088378" cy="3333647"/>
          </a:xfrm>
          <a:prstGeom prst="rect">
            <a:avLst/>
          </a:prstGeom>
          <a:noFill/>
        </p:spPr>
      </p:pic>
    </p:spTree>
    <p:extLst>
      <p:ext uri="{BB962C8B-B14F-4D97-AF65-F5344CB8AC3E}">
        <p14:creationId xmlns:p14="http://schemas.microsoft.com/office/powerpoint/2010/main" val="138418701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stored access policies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type="body" sz="quarter" idx="11"/>
          </p:nvPr>
        </p:nvSpPr>
        <p:spPr/>
        <p:txBody>
          <a:bodyPr/>
          <a:lstStyle/>
          <a:p>
            <a:r>
              <a:rPr lang="en-US" sz="1800" dirty="0"/>
              <a:t>A stored access policy provides an additional level of control over service-level shared access signatures (SAS) on the server side.</a:t>
            </a:r>
          </a:p>
        </p:txBody>
      </p:sp>
      <p:sp>
        <p:nvSpPr>
          <p:cNvPr id="2" name="Text Placeholder 1">
            <a:extLst>
              <a:ext uri="{FF2B5EF4-FFF2-40B4-BE49-F238E27FC236}">
                <a16:creationId xmlns:a16="http://schemas.microsoft.com/office/drawing/2014/main" id="{17EE8427-C2DB-4E1B-B5DD-2587B15DD6DA}"/>
              </a:ext>
            </a:extLst>
          </p:cNvPr>
          <p:cNvSpPr>
            <a:spLocks noGrp="1"/>
          </p:cNvSpPr>
          <p:nvPr>
            <p:ph type="body" sz="quarter" idx="15"/>
          </p:nvPr>
        </p:nvSpPr>
        <p:spPr/>
        <p:txBody>
          <a:bodyPr/>
          <a:lstStyle/>
          <a:p>
            <a:r>
              <a:rPr lang="en-US" sz="1800" dirty="0"/>
              <a:t>To create or modify a stored access policy, call the </a:t>
            </a:r>
            <a:r>
              <a:rPr lang="en-US" sz="1800" b="1" dirty="0"/>
              <a:t>Set ACL</a:t>
            </a:r>
            <a:r>
              <a:rPr lang="en-US" sz="1800" dirty="0"/>
              <a:t> operation for the resource with a request body that specifies the terms of the access policy.</a:t>
            </a:r>
          </a:p>
        </p:txBody>
      </p:sp>
      <p:grpSp>
        <p:nvGrpSpPr>
          <p:cNvPr id="5" name="Group 4" descr="Icon of three concentric arcs">
            <a:extLst>
              <a:ext uri="{FF2B5EF4-FFF2-40B4-BE49-F238E27FC236}">
                <a16:creationId xmlns:a16="http://schemas.microsoft.com/office/drawing/2014/main" id="{A626224B-9E39-4105-95AC-DBD622DAD50D}"/>
              </a:ext>
            </a:extLst>
          </p:cNvPr>
          <p:cNvGrpSpPr/>
          <p:nvPr/>
        </p:nvGrpSpPr>
        <p:grpSpPr>
          <a:xfrm>
            <a:off x="517069" y="1591057"/>
            <a:ext cx="702132" cy="702231"/>
            <a:chOff x="3031669" y="1620003"/>
            <a:chExt cx="702132" cy="702231"/>
          </a:xfrm>
        </p:grpSpPr>
        <p:grpSp>
          <p:nvGrpSpPr>
            <p:cNvPr id="6" name="Group 5">
              <a:extLst>
                <a:ext uri="{FF2B5EF4-FFF2-40B4-BE49-F238E27FC236}">
                  <a16:creationId xmlns:a16="http://schemas.microsoft.com/office/drawing/2014/main" id="{53266B45-67A2-406C-A602-780ED2340BEB}"/>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8" name="Freeform 5">
                <a:extLst>
                  <a:ext uri="{FF2B5EF4-FFF2-40B4-BE49-F238E27FC236}">
                    <a16:creationId xmlns:a16="http://schemas.microsoft.com/office/drawing/2014/main" id="{B16DE60B-9221-4651-AC46-B4B4C156FA22}"/>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 name="Freeform 6">
                <a:extLst>
                  <a:ext uri="{FF2B5EF4-FFF2-40B4-BE49-F238E27FC236}">
                    <a16:creationId xmlns:a16="http://schemas.microsoft.com/office/drawing/2014/main" id="{BC6BE07E-526E-47F5-ADD4-CAD521D283A1}"/>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three concentric arcs">
              <a:extLst>
                <a:ext uri="{FF2B5EF4-FFF2-40B4-BE49-F238E27FC236}">
                  <a16:creationId xmlns:a16="http://schemas.microsoft.com/office/drawing/2014/main" id="{23E31FC1-367F-4EA0-A0E3-9E0FA051D830}"/>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10" name="Group 9" descr="Icon of a arrow in a circular path with a timer inside the circle">
            <a:extLst>
              <a:ext uri="{FF2B5EF4-FFF2-40B4-BE49-F238E27FC236}">
                <a16:creationId xmlns:a16="http://schemas.microsoft.com/office/drawing/2014/main" id="{9713048E-7FFE-425F-9DA7-0825DCFACE5B}"/>
              </a:ext>
            </a:extLst>
          </p:cNvPr>
          <p:cNvGrpSpPr/>
          <p:nvPr/>
        </p:nvGrpSpPr>
        <p:grpSpPr>
          <a:xfrm>
            <a:off x="517069" y="3004924"/>
            <a:ext cx="702132" cy="702231"/>
            <a:chOff x="3031669" y="2473749"/>
            <a:chExt cx="702132" cy="702231"/>
          </a:xfrm>
        </p:grpSpPr>
        <p:grpSp>
          <p:nvGrpSpPr>
            <p:cNvPr id="11" name="Group 10">
              <a:extLst>
                <a:ext uri="{FF2B5EF4-FFF2-40B4-BE49-F238E27FC236}">
                  <a16:creationId xmlns:a16="http://schemas.microsoft.com/office/drawing/2014/main" id="{795943E4-9D7D-4DA6-97C5-89D1B4A5DD18}"/>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13" name="Freeform 5">
                <a:extLst>
                  <a:ext uri="{FF2B5EF4-FFF2-40B4-BE49-F238E27FC236}">
                    <a16:creationId xmlns:a16="http://schemas.microsoft.com/office/drawing/2014/main" id="{DC837E3E-9864-4723-920E-50BA53231891}"/>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5" name="Freeform 6">
                <a:extLst>
                  <a:ext uri="{FF2B5EF4-FFF2-40B4-BE49-F238E27FC236}">
                    <a16:creationId xmlns:a16="http://schemas.microsoft.com/office/drawing/2014/main" id="{C76C8F4B-D42C-49E4-9C7C-E6DFC0E34D4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2" name="Picture 11" descr="Icon of a arrow in a circular path with a timer inside the circle">
              <a:extLst>
                <a:ext uri="{FF2B5EF4-FFF2-40B4-BE49-F238E27FC236}">
                  <a16:creationId xmlns:a16="http://schemas.microsoft.com/office/drawing/2014/main" id="{3D2B249D-EBFE-47C5-A39B-54FA6E849718}"/>
                </a:ext>
              </a:extLst>
            </p:cNvPr>
            <p:cNvPicPr>
              <a:picLocks noChangeAspect="1"/>
            </p:cNvPicPr>
            <p:nvPr/>
          </p:nvPicPr>
          <p:blipFill>
            <a:blip r:embed="rId4"/>
            <a:stretch>
              <a:fillRect/>
            </a:stretch>
          </p:blipFill>
          <p:spPr>
            <a:xfrm>
              <a:off x="3196572" y="2638702"/>
              <a:ext cx="372325" cy="372325"/>
            </a:xfrm>
            <a:prstGeom prst="rect">
              <a:avLst/>
            </a:prstGeom>
          </p:spPr>
        </p:pic>
      </p:grpSp>
    </p:spTree>
    <p:extLst>
      <p:ext uri="{BB962C8B-B14F-4D97-AF65-F5344CB8AC3E}">
        <p14:creationId xmlns:p14="http://schemas.microsoft.com/office/powerpoint/2010/main" val="178092594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stored access policies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type="body" sz="quarter" idx="10"/>
          </p:nvPr>
        </p:nvSpPr>
        <p:spPr>
          <a:xfrm>
            <a:off x="432089" y="1083334"/>
            <a:ext cx="11341268" cy="369332"/>
          </a:xfrm>
        </p:spPr>
        <p:txBody>
          <a:bodyPr/>
          <a:lstStyle/>
          <a:p>
            <a:r>
              <a:rPr lang="en-US" sz="1800" dirty="0">
                <a:solidFill>
                  <a:srgbClr val="0078D4"/>
                </a:solidFill>
              </a:rPr>
              <a:t>Examples</a:t>
            </a:r>
          </a:p>
        </p:txBody>
      </p:sp>
      <p:sp>
        <p:nvSpPr>
          <p:cNvPr id="4" name="TextBox 3">
            <a:extLst>
              <a:ext uri="{FF2B5EF4-FFF2-40B4-BE49-F238E27FC236}">
                <a16:creationId xmlns:a16="http://schemas.microsoft.com/office/drawing/2014/main" id="{73D49A42-B052-4D58-93BE-7F9414A092F2}"/>
              </a:ext>
            </a:extLst>
          </p:cNvPr>
          <p:cNvSpPr txBox="1"/>
          <p:nvPr/>
        </p:nvSpPr>
        <p:spPr>
          <a:xfrm>
            <a:off x="432089" y="1816769"/>
            <a:ext cx="5499479" cy="2533001"/>
          </a:xfrm>
          <a:prstGeom prst="rect">
            <a:avLst/>
          </a:prstGeom>
          <a:noFill/>
          <a:ln w="25400">
            <a:solidFill>
              <a:srgbClr val="0078D4"/>
            </a:solidFill>
          </a:ln>
        </p:spPr>
        <p:txBody>
          <a:bodyPr wrap="square" lIns="91440" tIns="91440" rIns="91440" bIns="91440" rtlCol="0">
            <a:spAutoFit/>
          </a:bodyPr>
          <a:lstStyle/>
          <a:p>
            <a:r>
              <a:rPr lang="en-US" sz="1400" b="0" dirty="0" err="1">
                <a:solidFill>
                  <a:srgbClr val="0000FF"/>
                </a:solidFill>
                <a:effectLst/>
                <a:latin typeface="Consolas" panose="020B0609020204030204" pitchFamily="49" charset="0"/>
              </a:rPr>
              <a:t>BlobSignedIdentifier</a:t>
            </a:r>
            <a:r>
              <a:rPr lang="en-US" sz="1400" b="0" dirty="0">
                <a:solidFill>
                  <a:srgbClr val="000000"/>
                </a:solidFill>
                <a:effectLst/>
                <a:latin typeface="Consolas" panose="020B0609020204030204" pitchFamily="49" charset="0"/>
              </a:rPr>
              <a:t> identifier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0000FF"/>
                </a:solidFill>
                <a:effectLst/>
                <a:latin typeface="Consolas" panose="020B0609020204030204" pitchFamily="49" charset="0"/>
              </a:rPr>
              <a:t>BlobSignedIdentifier</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Id = </a:t>
            </a:r>
            <a:r>
              <a:rPr lang="en-US" sz="1400" b="0" dirty="0">
                <a:solidFill>
                  <a:srgbClr val="A31515"/>
                </a:solidFill>
                <a:effectLst/>
                <a:latin typeface="Consolas" panose="020B0609020204030204" pitchFamily="49" charset="0"/>
              </a:rPr>
              <a:t>"stored access policy identifier"</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r>
              <a:rPr lang="en-US" sz="1400" b="0" dirty="0" err="1">
                <a:solidFill>
                  <a:srgbClr val="000000"/>
                </a:solidFill>
                <a:effectLst/>
                <a:latin typeface="Consolas" panose="020B0609020204030204" pitchFamily="49" charset="0"/>
              </a:rPr>
              <a:t>AccessPolicy</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0000FF"/>
                </a:solidFill>
                <a:effectLst/>
                <a:latin typeface="Consolas" panose="020B0609020204030204" pitchFamily="49" charset="0"/>
              </a:rPr>
              <a:t>BlobAccessPolicy</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p>
          <a:p>
            <a:r>
              <a:rPr lang="en-US" sz="1400" b="0" dirty="0">
                <a:solidFill>
                  <a:srgbClr val="000000"/>
                </a:solidFill>
                <a:effectLst/>
                <a:latin typeface="Consolas" panose="020B0609020204030204" pitchFamily="49" charset="0"/>
              </a:rPr>
              <a:t>        </a:t>
            </a:r>
            <a:r>
              <a:rPr lang="en-US" sz="1400" b="0" dirty="0" err="1">
                <a:solidFill>
                  <a:srgbClr val="000000"/>
                </a:solidFill>
                <a:effectLst/>
                <a:latin typeface="Consolas" panose="020B0609020204030204" pitchFamily="49" charset="0"/>
              </a:rPr>
              <a:t>ExpiresOn</a:t>
            </a:r>
            <a:r>
              <a:rPr lang="en-US" sz="1400" b="0" dirty="0">
                <a:solidFill>
                  <a:srgbClr val="000000"/>
                </a:solidFill>
                <a:effectLst/>
                <a:latin typeface="Consolas" panose="020B0609020204030204" pitchFamily="49" charset="0"/>
              </a:rPr>
              <a:t> = </a:t>
            </a:r>
            <a:r>
              <a:rPr lang="en-US" sz="1400" b="0" dirty="0" err="1">
                <a:solidFill>
                  <a:srgbClr val="000000"/>
                </a:solidFill>
                <a:effectLst/>
                <a:latin typeface="Consolas" panose="020B0609020204030204" pitchFamily="49" charset="0"/>
              </a:rPr>
              <a:t>DateTimeOffset.UtcNow.AddHours</a:t>
            </a:r>
            <a:r>
              <a:rPr lang="en-US" sz="1400" b="0" dirty="0">
                <a:solidFill>
                  <a:srgbClr val="000000"/>
                </a:solidFill>
                <a:effectLst/>
                <a:latin typeface="Consolas" panose="020B0609020204030204" pitchFamily="49" charset="0"/>
              </a:rPr>
              <a:t>(</a:t>
            </a:r>
            <a:r>
              <a:rPr lang="en-US" sz="1400" b="0" dirty="0">
                <a:solidFill>
                  <a:srgbClr val="098658"/>
                </a:solidFill>
                <a:effectLst/>
                <a:latin typeface="Consolas" panose="020B0609020204030204" pitchFamily="49" charset="0"/>
              </a:rPr>
              <a:t>1</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Permissions = </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rw</a:t>
            </a:r>
            <a:r>
              <a:rPr lang="en-US" sz="1400" b="0" dirty="0">
                <a:solidFill>
                  <a:srgbClr val="A31515"/>
                </a:solidFill>
                <a:effectLst/>
                <a:latin typeface="Consolas" panose="020B0609020204030204" pitchFamily="49" charset="0"/>
              </a:rPr>
              <a: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p>
          <a:p>
            <a:r>
              <a:rPr lang="en-US" sz="1400" b="0" dirty="0">
                <a:solidFill>
                  <a:srgbClr val="000000"/>
                </a:solidFill>
                <a:effectLst/>
                <a:latin typeface="Consolas" panose="020B0609020204030204" pitchFamily="49" charset="0"/>
              </a:rPr>
              <a:t>};</a:t>
            </a:r>
          </a:p>
          <a:p>
            <a:pPr>
              <a:lnSpc>
                <a:spcPct val="90000"/>
              </a:lnSpc>
              <a:spcAft>
                <a:spcPts val="600"/>
              </a:spcAft>
            </a:pPr>
            <a:endParaRPr lang="en-US" sz="1400" dirty="0" err="1">
              <a:gradFill>
                <a:gsLst>
                  <a:gs pos="2917">
                    <a:schemeClr val="tx1"/>
                  </a:gs>
                  <a:gs pos="30000">
                    <a:schemeClr val="tx1"/>
                  </a:gs>
                </a:gsLst>
                <a:lin ang="5400000" scaled="0"/>
              </a:gradFill>
            </a:endParaRPr>
          </a:p>
        </p:txBody>
      </p:sp>
      <p:sp>
        <p:nvSpPr>
          <p:cNvPr id="16" name="TextBox 15">
            <a:extLst>
              <a:ext uri="{FF2B5EF4-FFF2-40B4-BE49-F238E27FC236}">
                <a16:creationId xmlns:a16="http://schemas.microsoft.com/office/drawing/2014/main" id="{F1A733F5-A39D-47CB-8C1A-26A5DE948968}"/>
              </a:ext>
            </a:extLst>
          </p:cNvPr>
          <p:cNvSpPr txBox="1"/>
          <p:nvPr/>
        </p:nvSpPr>
        <p:spPr>
          <a:xfrm>
            <a:off x="6273878" y="1816769"/>
            <a:ext cx="5499479" cy="2102114"/>
          </a:xfrm>
          <a:prstGeom prst="rect">
            <a:avLst/>
          </a:prstGeom>
          <a:noFill/>
          <a:ln w="25400">
            <a:solidFill>
              <a:srgbClr val="0078D4"/>
            </a:solidFill>
          </a:ln>
        </p:spPr>
        <p:txBody>
          <a:bodyPr wrap="square" lIns="91440" tIns="91440" rIns="91440" bIns="91440" rtlCol="0">
            <a:spAutoFit/>
          </a:bodyPr>
          <a:lstStyle/>
          <a:p>
            <a:r>
              <a:rPr lang="en-US" sz="1400" b="0" dirty="0" err="1">
                <a:solidFill>
                  <a:srgbClr val="0000FF"/>
                </a:solidFill>
                <a:effectLst/>
                <a:latin typeface="Consolas" panose="020B0609020204030204" pitchFamily="49" charset="0"/>
              </a:rPr>
              <a:t>az</a:t>
            </a:r>
            <a:r>
              <a:rPr lang="en-US" sz="1400" b="0" dirty="0">
                <a:solidFill>
                  <a:srgbClr val="0000FF"/>
                </a:solidFill>
                <a:effectLst/>
                <a:latin typeface="Consolas" panose="020B0609020204030204" pitchFamily="49" charset="0"/>
              </a:rPr>
              <a:t> storage container policy create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--name </a:t>
            </a:r>
            <a:r>
              <a:rPr lang="en-US" sz="1400" b="0" dirty="0">
                <a:solidFill>
                  <a:srgbClr val="A31515"/>
                </a:solidFill>
                <a:effectLst/>
                <a:latin typeface="Consolas" panose="020B0609020204030204" pitchFamily="49" charset="0"/>
              </a:rPr>
              <a:t>&lt;stored access policy identifier&gt;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--container-name </a:t>
            </a:r>
            <a:r>
              <a:rPr lang="en-US" sz="1400" b="0" dirty="0">
                <a:solidFill>
                  <a:srgbClr val="A31515"/>
                </a:solidFill>
                <a:effectLst/>
                <a:latin typeface="Consolas" panose="020B0609020204030204" pitchFamily="49" charset="0"/>
              </a:rPr>
              <a:t>&lt;container name&gt;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--start </a:t>
            </a:r>
            <a:r>
              <a:rPr lang="en-US" sz="1400" b="0" dirty="0">
                <a:solidFill>
                  <a:srgbClr val="A31515"/>
                </a:solidFill>
                <a:effectLst/>
                <a:latin typeface="Consolas" panose="020B0609020204030204" pitchFamily="49" charset="0"/>
              </a:rPr>
              <a:t>&lt;start time UTC datetime&gt;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--expiry </a:t>
            </a:r>
            <a:r>
              <a:rPr lang="en-US" sz="1400" b="0" dirty="0">
                <a:solidFill>
                  <a:srgbClr val="A31515"/>
                </a:solidFill>
                <a:effectLst/>
                <a:latin typeface="Consolas" panose="020B0609020204030204" pitchFamily="49" charset="0"/>
              </a:rPr>
              <a:t>&lt;expiry time UTC datetime&gt;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--permissions </a:t>
            </a:r>
            <a:r>
              <a:rPr lang="en-US" sz="1400" b="0" dirty="0">
                <a:solidFill>
                  <a:srgbClr val="A31515"/>
                </a:solidFill>
                <a:effectLst/>
                <a:latin typeface="Consolas" panose="020B0609020204030204" pitchFamily="49" charset="0"/>
              </a:rPr>
              <a:t>&lt;(a),(c),(d),(l),(r),(w)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--account-key </a:t>
            </a:r>
            <a:r>
              <a:rPr lang="en-US" sz="1400" b="0" dirty="0">
                <a:solidFill>
                  <a:srgbClr val="A31515"/>
                </a:solidFill>
                <a:effectLst/>
                <a:latin typeface="Consolas" panose="020B0609020204030204" pitchFamily="49" charset="0"/>
              </a:rPr>
              <a:t>&lt;storage account key&gt; \</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    </a:t>
            </a:r>
            <a:r>
              <a:rPr lang="en-US" sz="1400" b="0" dirty="0">
                <a:solidFill>
                  <a:srgbClr val="000000"/>
                </a:solidFill>
                <a:effectLst/>
                <a:latin typeface="Consolas" panose="020B0609020204030204" pitchFamily="49" charset="0"/>
              </a:rPr>
              <a:t>--account-name </a:t>
            </a:r>
            <a:r>
              <a:rPr lang="en-US" sz="1400" b="0" dirty="0">
                <a:solidFill>
                  <a:srgbClr val="A31515"/>
                </a:solidFill>
                <a:effectLst/>
                <a:latin typeface="Consolas" panose="020B0609020204030204" pitchFamily="49" charset="0"/>
              </a:rPr>
              <a:t>&lt;storage account name&gt;</a:t>
            </a:r>
            <a:endParaRPr lang="en-US" sz="1400" b="0" dirty="0">
              <a:solidFill>
                <a:srgbClr val="000000"/>
              </a:solidFill>
              <a:effectLst/>
              <a:latin typeface="Consolas" panose="020B0609020204030204" pitchFamily="49" charset="0"/>
            </a:endParaRPr>
          </a:p>
          <a:p>
            <a:pPr>
              <a:lnSpc>
                <a:spcPct val="90000"/>
              </a:lnSpc>
              <a:spcAft>
                <a:spcPts val="600"/>
              </a:spcAft>
            </a:pPr>
            <a:endParaRPr lang="en-US" sz="1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01286199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132892"/>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three types of shared access signatures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when to implement shared access signatures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 stored access policy</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3842331257"/>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4: Explore Microsoft Graph</a:t>
            </a:r>
          </a:p>
        </p:txBody>
      </p:sp>
      <p:pic>
        <p:nvPicPr>
          <p:cNvPr id="3" name="Picture 2" descr="Icon of a bulb">
            <a:extLst>
              <a:ext uri="{FF2B5EF4-FFF2-40B4-BE49-F238E27FC236}">
                <a16:creationId xmlns:a16="http://schemas.microsoft.com/office/drawing/2014/main" id="{F8055E16-077D-4901-AA9E-436E421ECFBD}"/>
              </a:ext>
            </a:extLst>
          </p:cNvPr>
          <p:cNvPicPr>
            <a:picLocks noChangeAspect="1"/>
          </p:cNvPicPr>
          <p:nvPr/>
        </p:nvPicPr>
        <p:blipFill>
          <a:blip r:embed="rId3"/>
          <a:stretch>
            <a:fillRect/>
          </a:stretch>
        </p:blipFill>
        <p:spPr>
          <a:xfrm>
            <a:off x="10314701" y="2788920"/>
            <a:ext cx="920447" cy="1280160"/>
          </a:xfrm>
          <a:prstGeom prst="rect">
            <a:avLst/>
          </a:prstGeom>
        </p:spPr>
      </p:pic>
    </p:spTree>
    <p:extLst>
      <p:ext uri="{BB962C8B-B14F-4D97-AF65-F5344CB8AC3E}">
        <p14:creationId xmlns:p14="http://schemas.microsoft.com/office/powerpoint/2010/main" val="392317384"/>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Explain the benefits of using Microsoft Graph</a:t>
            </a:r>
          </a:p>
          <a:p>
            <a:pPr marL="342900" lvl="1" indent="-342900">
              <a:buFont typeface="Arial" panose="020B0604020202020204" pitchFamily="34" charset="0"/>
              <a:buChar char="•"/>
            </a:pPr>
            <a:r>
              <a:rPr lang="en-US" dirty="0"/>
              <a:t>Perform operations on Microsoft Graph by using REST and SDKs</a:t>
            </a:r>
          </a:p>
          <a:p>
            <a:pPr marL="342900" lvl="1" indent="-342900">
              <a:buFont typeface="Arial" panose="020B0604020202020204" pitchFamily="34" charset="0"/>
              <a:buChar char="•"/>
            </a:pPr>
            <a:r>
              <a:rPr lang="en-US" dirty="0"/>
              <a:t>Apply best practices to help your applications get the most out of Microsoft Graph</a:t>
            </a:r>
          </a:p>
        </p:txBody>
      </p:sp>
    </p:spTree>
    <p:extLst>
      <p:ext uri="{BB962C8B-B14F-4D97-AF65-F5344CB8AC3E}">
        <p14:creationId xmlns:p14="http://schemas.microsoft.com/office/powerpoint/2010/main" val="30044703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Explore the Microsoft identity platform</a:t>
            </a:r>
          </a:p>
        </p:txBody>
      </p:sp>
      <p:pic>
        <p:nvPicPr>
          <p:cNvPr id="2" name="Picture 1" descr="Icon of three concentric arcs">
            <a:extLst>
              <a:ext uri="{FF2B5EF4-FFF2-40B4-BE49-F238E27FC236}">
                <a16:creationId xmlns:a16="http://schemas.microsoft.com/office/drawing/2014/main" id="{48D68733-2978-46E2-89D1-659B81516D78}"/>
              </a:ext>
            </a:extLst>
          </p:cNvPr>
          <p:cNvPicPr>
            <a:picLocks noChangeAspect="1"/>
          </p:cNvPicPr>
          <p:nvPr/>
        </p:nvPicPr>
        <p:blipFill>
          <a:blip r:embed="rId3"/>
          <a:stretch>
            <a:fillRect/>
          </a:stretch>
        </p:blipFill>
        <p:spPr>
          <a:xfrm>
            <a:off x="10172558" y="2785533"/>
            <a:ext cx="1280160" cy="1280160"/>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E81C494-9841-45F1-BCD7-0FF700C992D6}"/>
              </a:ext>
              <a:ext uri="{C183D7F6-B498-43B3-948B-1728B52AA6E4}">
                <adec:decorative xmlns:adec="http://schemas.microsoft.com/office/drawing/2017/decorative" val="1"/>
              </a:ext>
            </a:extLst>
          </p:cNvPr>
          <p:cNvSpPr/>
          <p:nvPr/>
        </p:nvSpPr>
        <p:spPr bwMode="auto">
          <a:xfrm>
            <a:off x="432089" y="928255"/>
            <a:ext cx="11327822" cy="4959927"/>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Microsoft Graph</a:t>
            </a:r>
          </a:p>
        </p:txBody>
      </p:sp>
      <p:pic>
        <p:nvPicPr>
          <p:cNvPr id="6" name="Picture 5" descr="Graphical user interface, application, Word&#10;&#10;Description automatically generated">
            <a:extLst>
              <a:ext uri="{FF2B5EF4-FFF2-40B4-BE49-F238E27FC236}">
                <a16:creationId xmlns:a16="http://schemas.microsoft.com/office/drawing/2014/main" id="{E9865C1D-23D0-4D51-B556-23F184C7A35B}"/>
              </a:ext>
            </a:extLst>
          </p:cNvPr>
          <p:cNvPicPr>
            <a:picLocks noChangeAspect="1"/>
          </p:cNvPicPr>
          <p:nvPr/>
        </p:nvPicPr>
        <p:blipFill>
          <a:blip r:embed="rId3"/>
          <a:stretch>
            <a:fillRect/>
          </a:stretch>
        </p:blipFill>
        <p:spPr>
          <a:xfrm>
            <a:off x="1142314" y="1031047"/>
            <a:ext cx="9622668" cy="4772218"/>
          </a:xfrm>
          <a:prstGeom prst="rect">
            <a:avLst/>
          </a:prstGeom>
        </p:spPr>
      </p:pic>
    </p:spTree>
    <p:extLst>
      <p:ext uri="{BB962C8B-B14F-4D97-AF65-F5344CB8AC3E}">
        <p14:creationId xmlns:p14="http://schemas.microsoft.com/office/powerpoint/2010/main" val="205947879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Query Microsoft Graph by using REST</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3134191"/>
          </a:xfrm>
        </p:spPr>
        <p:txBody>
          <a:bodyPr/>
          <a:lstStyle/>
          <a:p>
            <a:r>
              <a:rPr lang="en-US" dirty="0"/>
              <a:t>Call a REST API method</a:t>
            </a:r>
          </a:p>
          <a:p>
            <a:pPr marL="746125" lvl="1" indent="-288925">
              <a:spcAft>
                <a:spcPts val="0"/>
              </a:spcAft>
              <a:buFont typeface="Arial" panose="020B0604020202020204" pitchFamily="34" charset="0"/>
              <a:buChar char="•"/>
            </a:pPr>
            <a:r>
              <a:rPr lang="nl-NL" sz="1800" dirty="0"/>
              <a:t>{HTTP method} </a:t>
            </a:r>
            <a:r>
              <a:rPr lang="nl-NL" sz="1800" dirty="0">
                <a:latin typeface="Consolas" panose="020B0609020204030204" pitchFamily="49" charset="0"/>
              </a:rPr>
              <a:t>https://graph.microsoft.com/{version}/{resource}?{query-parameters}</a:t>
            </a:r>
          </a:p>
          <a:p>
            <a:pPr marL="746125" lvl="1" indent="-288925">
              <a:spcAft>
                <a:spcPts val="0"/>
              </a:spcAft>
              <a:buFont typeface="Arial" panose="020B0604020202020204" pitchFamily="34" charset="0"/>
              <a:buChar char="•"/>
            </a:pPr>
            <a:r>
              <a:rPr lang="en-US" sz="1800" dirty="0"/>
              <a:t>HTTP methods (</a:t>
            </a:r>
            <a:r>
              <a:rPr lang="en-US" sz="1800" dirty="0">
                <a:latin typeface="Consolas" panose="020B0609020204030204" pitchFamily="49" charset="0"/>
              </a:rPr>
              <a:t>GET</a:t>
            </a:r>
            <a:r>
              <a:rPr lang="en-US" sz="1800" dirty="0"/>
              <a:t>, </a:t>
            </a:r>
            <a:r>
              <a:rPr lang="en-US" sz="1800" dirty="0">
                <a:latin typeface="Consolas" panose="020B0609020204030204" pitchFamily="49" charset="0"/>
              </a:rPr>
              <a:t>POST</a:t>
            </a:r>
            <a:r>
              <a:rPr lang="en-US" sz="1800" dirty="0"/>
              <a:t>, </a:t>
            </a:r>
            <a:r>
              <a:rPr lang="en-US" sz="1800" dirty="0">
                <a:latin typeface="Consolas" panose="020B0609020204030204" pitchFamily="49" charset="0"/>
              </a:rPr>
              <a:t>PATCH</a:t>
            </a:r>
            <a:r>
              <a:rPr lang="en-US" sz="1800" dirty="0"/>
              <a:t>, </a:t>
            </a:r>
            <a:r>
              <a:rPr lang="en-US" sz="1800" dirty="0">
                <a:latin typeface="Consolas" panose="020B0609020204030204" pitchFamily="49" charset="0"/>
              </a:rPr>
              <a:t>PUT</a:t>
            </a:r>
            <a:r>
              <a:rPr lang="en-US" sz="1800" dirty="0"/>
              <a:t>, </a:t>
            </a:r>
            <a:r>
              <a:rPr lang="en-US" sz="1800" dirty="0">
                <a:latin typeface="Consolas" panose="020B0609020204030204" pitchFamily="49" charset="0"/>
              </a:rPr>
              <a:t>DELETE</a:t>
            </a:r>
            <a:r>
              <a:rPr lang="en-US" sz="1800" dirty="0"/>
              <a:t>)</a:t>
            </a:r>
          </a:p>
          <a:p>
            <a:pPr lvl="1">
              <a:spcBef>
                <a:spcPts val="1200"/>
              </a:spcBef>
            </a:pPr>
            <a:r>
              <a:rPr lang="en-US" dirty="0">
                <a:latin typeface="+mj-lt"/>
              </a:rPr>
              <a:t>{version}: </a:t>
            </a:r>
            <a:r>
              <a:rPr lang="en-US" dirty="0"/>
              <a:t>Microsoft Graph currently supports two versions </a:t>
            </a:r>
            <a:r>
              <a:rPr lang="en-US" dirty="0">
                <a:latin typeface="Consolas" panose="020B0609020204030204" pitchFamily="49" charset="0"/>
              </a:rPr>
              <a:t>v1.0</a:t>
            </a:r>
            <a:r>
              <a:rPr lang="en-US" dirty="0"/>
              <a:t> and </a:t>
            </a:r>
            <a:r>
              <a:rPr lang="en-US" dirty="0">
                <a:latin typeface="Consolas" panose="020B0609020204030204" pitchFamily="49" charset="0"/>
              </a:rPr>
              <a:t>beta</a:t>
            </a:r>
          </a:p>
          <a:p>
            <a:pPr lvl="1">
              <a:spcBef>
                <a:spcPts val="1200"/>
              </a:spcBef>
            </a:pPr>
            <a:r>
              <a:rPr lang="en-US" dirty="0">
                <a:latin typeface="+mj-lt"/>
              </a:rPr>
              <a:t>{resource}: </a:t>
            </a:r>
            <a:r>
              <a:rPr lang="en-US" dirty="0"/>
              <a:t>A resource can be an entity or complex type, commonly defined with properties.</a:t>
            </a:r>
          </a:p>
          <a:p>
            <a:pPr lvl="1">
              <a:spcBef>
                <a:spcPts val="1200"/>
              </a:spcBef>
            </a:pPr>
            <a:r>
              <a:rPr lang="en-US" dirty="0">
                <a:latin typeface="+mj-lt"/>
              </a:rPr>
              <a:t>{query-parameters}: </a:t>
            </a:r>
            <a:r>
              <a:rPr lang="en-US" dirty="0"/>
              <a:t>Query parameters can be OData system query options, or other strings that a method accepts to customize its response</a:t>
            </a:r>
            <a:r>
              <a:rPr lang="en-US" sz="1800" dirty="0"/>
              <a:t>.</a:t>
            </a:r>
          </a:p>
        </p:txBody>
      </p:sp>
    </p:spTree>
    <p:extLst>
      <p:ext uri="{BB962C8B-B14F-4D97-AF65-F5344CB8AC3E}">
        <p14:creationId xmlns:p14="http://schemas.microsoft.com/office/powerpoint/2010/main" val="267700352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D3FB1F-89FE-4265-91CC-F14E6A88E14C}"/>
              </a:ext>
            </a:extLst>
          </p:cNvPr>
          <p:cNvSpPr>
            <a:spLocks noGrp="1"/>
          </p:cNvSpPr>
          <p:nvPr>
            <p:ph type="title"/>
          </p:nvPr>
        </p:nvSpPr>
        <p:spPr/>
        <p:txBody>
          <a:bodyPr/>
          <a:lstStyle/>
          <a:p>
            <a:r>
              <a:rPr lang="en-US" dirty="0"/>
              <a:t>Query Microsoft Graph by using SDKs (1 / 4)</a:t>
            </a:r>
          </a:p>
        </p:txBody>
      </p:sp>
      <p:sp>
        <p:nvSpPr>
          <p:cNvPr id="5" name="Content Placeholder 4">
            <a:extLst>
              <a:ext uri="{FF2B5EF4-FFF2-40B4-BE49-F238E27FC236}">
                <a16:creationId xmlns:a16="http://schemas.microsoft.com/office/drawing/2014/main" id="{9B5C6060-CFDA-4774-B037-0939045A4F2C}"/>
              </a:ext>
            </a:extLst>
          </p:cNvPr>
          <p:cNvSpPr>
            <a:spLocks noGrp="1"/>
          </p:cNvSpPr>
          <p:nvPr>
            <p:ph sz="quarter" idx="10"/>
          </p:nvPr>
        </p:nvSpPr>
        <p:spPr>
          <a:xfrm>
            <a:off x="418643" y="1456897"/>
            <a:ext cx="5394960" cy="2041585"/>
          </a:xfrm>
        </p:spPr>
        <p:txBody>
          <a:bodyPr/>
          <a:lstStyle/>
          <a:p>
            <a:pPr marL="0" indent="0">
              <a:buNone/>
            </a:pPr>
            <a:r>
              <a:rPr lang="en-US" b="1" dirty="0" err="1">
                <a:latin typeface="+mj-lt"/>
              </a:rPr>
              <a:t>Microsoft.Graph</a:t>
            </a:r>
            <a:endParaRPr lang="en-US" b="1" dirty="0">
              <a:latin typeface="+mj-lt"/>
            </a:endParaRPr>
          </a:p>
          <a:p>
            <a:pPr lvl="1"/>
            <a:r>
              <a:rPr lang="en-US" dirty="0"/>
              <a:t>Object-relational mapping tool for Microsoft Graph</a:t>
            </a:r>
          </a:p>
          <a:p>
            <a:pPr lvl="1"/>
            <a:r>
              <a:rPr lang="en-US" dirty="0"/>
              <a:t>Contains classes mapped to the RESTful syntax of the Microsoft Graph API</a:t>
            </a:r>
          </a:p>
        </p:txBody>
      </p:sp>
      <p:sp>
        <p:nvSpPr>
          <p:cNvPr id="6" name="Content Placeholder 5">
            <a:extLst>
              <a:ext uri="{FF2B5EF4-FFF2-40B4-BE49-F238E27FC236}">
                <a16:creationId xmlns:a16="http://schemas.microsoft.com/office/drawing/2014/main" id="{8CC8A874-1D3F-4A14-8DF2-339CD284E85D}"/>
              </a:ext>
            </a:extLst>
          </p:cNvPr>
          <p:cNvSpPr>
            <a:spLocks noGrp="1"/>
          </p:cNvSpPr>
          <p:nvPr>
            <p:ph sz="quarter" idx="12"/>
          </p:nvPr>
        </p:nvSpPr>
        <p:spPr>
          <a:xfrm>
            <a:off x="6364951" y="1456897"/>
            <a:ext cx="5394960" cy="1733808"/>
          </a:xfrm>
        </p:spPr>
        <p:txBody>
          <a:bodyPr/>
          <a:lstStyle/>
          <a:p>
            <a:pPr marL="0" indent="0">
              <a:buNone/>
            </a:pPr>
            <a:r>
              <a:rPr lang="en-US" b="1" dirty="0">
                <a:latin typeface="Segoe UI Semibold" panose="020B0702040204020203" pitchFamily="34" charset="0"/>
                <a:cs typeface="Segoe UI Semibold" panose="020B0702040204020203" pitchFamily="34" charset="0"/>
              </a:rPr>
              <a:t>Authentication</a:t>
            </a:r>
          </a:p>
          <a:p>
            <a:pPr lvl="1"/>
            <a:r>
              <a:rPr lang="en-US" dirty="0"/>
              <a:t>Providers to integrate the Microsoft Graph SDK with the MSAL application builders</a:t>
            </a:r>
          </a:p>
          <a:p>
            <a:pPr lvl="1"/>
            <a:r>
              <a:rPr lang="en-US" dirty="0"/>
              <a:t>Supports various authentication flows</a:t>
            </a:r>
          </a:p>
        </p:txBody>
      </p:sp>
      <p:sp>
        <p:nvSpPr>
          <p:cNvPr id="7" name="Content Placeholder 4">
            <a:extLst>
              <a:ext uri="{FF2B5EF4-FFF2-40B4-BE49-F238E27FC236}">
                <a16:creationId xmlns:a16="http://schemas.microsoft.com/office/drawing/2014/main" id="{EB51239E-3D52-4BC8-93E8-C3791A21FF6A}"/>
              </a:ext>
            </a:extLst>
          </p:cNvPr>
          <p:cNvSpPr txBox="1">
            <a:spLocks/>
          </p:cNvSpPr>
          <p:nvPr/>
        </p:nvSpPr>
        <p:spPr>
          <a:xfrm>
            <a:off x="418643" y="3742897"/>
            <a:ext cx="5394960" cy="1297791"/>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336145" marR="0" indent="-224097"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280121" marR="0" indent="-280121"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600" kern="1200" spc="0" baseline="0">
                <a:solidFill>
                  <a:schemeClr val="tx1"/>
                </a:solidFill>
                <a:latin typeface="+mn-lt"/>
                <a:ea typeface="+mn-ea"/>
                <a:cs typeface="+mn-cs"/>
              </a:defRPr>
            </a:lvl3pPr>
            <a:lvl4pPr marL="672290" marR="0"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sz="1600" kern="1200" spc="0" baseline="0">
                <a:solidFill>
                  <a:schemeClr val="tx1"/>
                </a:solidFill>
                <a:latin typeface="+mn-lt"/>
                <a:ea typeface="+mn-ea"/>
                <a:cs typeface="+mn-cs"/>
              </a:defRPr>
            </a:lvl4pPr>
            <a:lvl5pPr marL="168072" marR="0" indent="-168072"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b="1" dirty="0" err="1"/>
              <a:t>Microsoft.Graph.Core</a:t>
            </a:r>
            <a:endParaRPr lang="en-US" b="1" dirty="0"/>
          </a:p>
          <a:p>
            <a:pPr lvl="1"/>
            <a:r>
              <a:rPr lang="en-US" dirty="0"/>
              <a:t>Core library for making calls to Microsoft Graph</a:t>
            </a:r>
          </a:p>
        </p:txBody>
      </p:sp>
    </p:spTree>
    <p:extLst>
      <p:ext uri="{BB962C8B-B14F-4D97-AF65-F5344CB8AC3E}">
        <p14:creationId xmlns:p14="http://schemas.microsoft.com/office/powerpoint/2010/main" val="323667594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C42E9C-3B45-45C2-9F85-2B41F7001460}"/>
              </a:ext>
            </a:extLst>
          </p:cNvPr>
          <p:cNvSpPr>
            <a:spLocks noGrp="1"/>
          </p:cNvSpPr>
          <p:nvPr>
            <p:ph type="title"/>
          </p:nvPr>
        </p:nvSpPr>
        <p:spPr/>
        <p:txBody>
          <a:bodyPr/>
          <a:lstStyle/>
          <a:p>
            <a:r>
              <a:rPr lang="en-US" dirty="0"/>
              <a:t>Query Microsoft Graph by using SDKs (2 / 4)</a:t>
            </a:r>
          </a:p>
        </p:txBody>
      </p:sp>
      <p:sp>
        <p:nvSpPr>
          <p:cNvPr id="6" name="Content Placeholder 5">
            <a:extLst>
              <a:ext uri="{FF2B5EF4-FFF2-40B4-BE49-F238E27FC236}">
                <a16:creationId xmlns:a16="http://schemas.microsoft.com/office/drawing/2014/main" id="{844E33B0-2F42-4DC8-B4FD-9D4FE37C538F}"/>
              </a:ext>
            </a:extLst>
          </p:cNvPr>
          <p:cNvSpPr>
            <a:spLocks noGrp="1"/>
          </p:cNvSpPr>
          <p:nvPr>
            <p:ph sz="quarter" idx="10"/>
          </p:nvPr>
        </p:nvSpPr>
        <p:spPr>
          <a:xfrm>
            <a:off x="418643" y="1456897"/>
            <a:ext cx="5394960" cy="2862322"/>
          </a:xfrm>
        </p:spPr>
        <p:txBody>
          <a:bodyPr/>
          <a:lstStyle/>
          <a:p>
            <a:pPr marL="0" indent="0">
              <a:spcBef>
                <a:spcPts val="300"/>
              </a:spcBef>
              <a:buNone/>
            </a:pPr>
            <a:r>
              <a:rPr lang="en-US" dirty="0"/>
              <a:t>Wrapper for the MSAL library:</a:t>
            </a:r>
          </a:p>
          <a:p>
            <a:pPr lvl="1">
              <a:spcBef>
                <a:spcPts val="300"/>
              </a:spcBef>
            </a:pPr>
            <a:r>
              <a:rPr lang="en-US" dirty="0"/>
              <a:t>Supplies authentication provider helpers</a:t>
            </a:r>
          </a:p>
          <a:p>
            <a:pPr lvl="1">
              <a:spcBef>
                <a:spcPts val="300"/>
              </a:spcBef>
            </a:pPr>
            <a:r>
              <a:rPr lang="en-US" dirty="0"/>
              <a:t>Uses MSAL "under the hood"</a:t>
            </a:r>
          </a:p>
          <a:p>
            <a:pPr lvl="1">
              <a:spcBef>
                <a:spcPts val="300"/>
              </a:spcBef>
            </a:pPr>
            <a:r>
              <a:rPr lang="en-US" dirty="0"/>
              <a:t>Helpers automatically acquire tokens on your behalf</a:t>
            </a:r>
          </a:p>
          <a:p>
            <a:pPr lvl="1">
              <a:spcBef>
                <a:spcPts val="300"/>
              </a:spcBef>
            </a:pPr>
            <a:r>
              <a:rPr lang="en-US" dirty="0"/>
              <a:t>Reduces the complexity of using Microsoft Graph in your application</a:t>
            </a:r>
          </a:p>
        </p:txBody>
      </p:sp>
      <p:grpSp>
        <p:nvGrpSpPr>
          <p:cNvPr id="8" name="Group 7" descr="The diagram depicts how the Microsoft Graph SDK acts as a wrapper to the Microsoft Authentication Library (MSAL) and reduces the complexity of using Microsoft Graph.">
            <a:extLst>
              <a:ext uri="{FF2B5EF4-FFF2-40B4-BE49-F238E27FC236}">
                <a16:creationId xmlns:a16="http://schemas.microsoft.com/office/drawing/2014/main" id="{23E52D9F-9131-4CD3-A67C-62E42BC845A5}"/>
              </a:ext>
            </a:extLst>
          </p:cNvPr>
          <p:cNvGrpSpPr/>
          <p:nvPr/>
        </p:nvGrpSpPr>
        <p:grpSpPr>
          <a:xfrm>
            <a:off x="7134116" y="1456897"/>
            <a:ext cx="4002640" cy="3371425"/>
            <a:chOff x="7422874" y="1774191"/>
            <a:chExt cx="4002640" cy="3371425"/>
          </a:xfrm>
        </p:grpSpPr>
        <p:sp>
          <p:nvSpPr>
            <p:cNvPr id="9" name="Hexagon 8">
              <a:extLst>
                <a:ext uri="{FF2B5EF4-FFF2-40B4-BE49-F238E27FC236}">
                  <a16:creationId xmlns:a16="http://schemas.microsoft.com/office/drawing/2014/main" id="{95FB5296-8195-4BA1-98C1-B8012A3508E7}"/>
                </a:ext>
              </a:extLst>
            </p:cNvPr>
            <p:cNvSpPr/>
            <p:nvPr/>
          </p:nvSpPr>
          <p:spPr bwMode="auto">
            <a:xfrm>
              <a:off x="7497451" y="1774191"/>
              <a:ext cx="3853487" cy="1121014"/>
            </a:xfrm>
            <a:prstGeom prst="hexagon">
              <a:avLst>
                <a:gd name="adj" fmla="val 35892"/>
                <a:gd name="vf" fmla="val 115470"/>
              </a:avLst>
            </a:prstGeom>
            <a:solidFill>
              <a:srgbClr val="0018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latin typeface="+mj-lt"/>
                  <a:ea typeface="Segoe UI" pitchFamily="34" charset="0"/>
                  <a:cs typeface="Segoe UI" pitchFamily="34" charset="0"/>
                </a:rPr>
                <a:t>Microsoft Graph SDK</a:t>
              </a:r>
            </a:p>
          </p:txBody>
        </p:sp>
        <p:sp>
          <p:nvSpPr>
            <p:cNvPr id="10" name="Rectangle 9">
              <a:extLst>
                <a:ext uri="{FF2B5EF4-FFF2-40B4-BE49-F238E27FC236}">
                  <a16:creationId xmlns:a16="http://schemas.microsoft.com/office/drawing/2014/main" id="{496F1A8C-D6B2-4664-AC32-5DC769CF25F9}"/>
                </a:ext>
              </a:extLst>
            </p:cNvPr>
            <p:cNvSpPr/>
            <p:nvPr/>
          </p:nvSpPr>
          <p:spPr bwMode="auto">
            <a:xfrm>
              <a:off x="7422874" y="4425616"/>
              <a:ext cx="1779610" cy="720000"/>
            </a:xfrm>
            <a:prstGeom prst="rect">
              <a:avLst/>
            </a:prstGeom>
            <a:solidFill>
              <a:srgbClr val="01BCF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800" dirty="0">
                  <a:solidFill>
                    <a:schemeClr val="tx1"/>
                  </a:solidFill>
                  <a:ea typeface="Segoe UI" pitchFamily="34" charset="0"/>
                  <a:cs typeface="Segoe UI" pitchFamily="34" charset="0"/>
                </a:rPr>
                <a:t>MSAL</a:t>
              </a:r>
            </a:p>
          </p:txBody>
        </p:sp>
        <p:sp>
          <p:nvSpPr>
            <p:cNvPr id="11" name="Rectangle 10">
              <a:extLst>
                <a:ext uri="{FF2B5EF4-FFF2-40B4-BE49-F238E27FC236}">
                  <a16:creationId xmlns:a16="http://schemas.microsoft.com/office/drawing/2014/main" id="{B5E5E38A-44C2-4EC0-8031-63418B26B46E}"/>
                </a:ext>
              </a:extLst>
            </p:cNvPr>
            <p:cNvSpPr/>
            <p:nvPr/>
          </p:nvSpPr>
          <p:spPr bwMode="auto">
            <a:xfrm>
              <a:off x="9536160" y="4425616"/>
              <a:ext cx="1889354" cy="720000"/>
            </a:xfrm>
            <a:prstGeom prst="rect">
              <a:avLst/>
            </a:prstGeom>
            <a:solidFill>
              <a:srgbClr val="FF8B00"/>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800" dirty="0">
                  <a:solidFill>
                    <a:schemeClr val="tx1"/>
                  </a:solidFill>
                  <a:ea typeface="Segoe UI" pitchFamily="34" charset="0"/>
                  <a:cs typeface="Segoe UI" pitchFamily="34" charset="0"/>
                </a:rPr>
                <a:t>Microsoft Graph</a:t>
              </a:r>
            </a:p>
          </p:txBody>
        </p:sp>
        <p:cxnSp>
          <p:nvCxnSpPr>
            <p:cNvPr id="12" name="Straight Arrow Connector 11">
              <a:extLst>
                <a:ext uri="{FF2B5EF4-FFF2-40B4-BE49-F238E27FC236}">
                  <a16:creationId xmlns:a16="http://schemas.microsoft.com/office/drawing/2014/main" id="{3665F66A-6487-4F56-8A25-F9FA049C4DAF}"/>
                </a:ext>
              </a:extLst>
            </p:cNvPr>
            <p:cNvCxnSpPr>
              <a:cxnSpLocks/>
            </p:cNvCxnSpPr>
            <p:nvPr/>
          </p:nvCxnSpPr>
          <p:spPr>
            <a:xfrm>
              <a:off x="8312679" y="2895205"/>
              <a:ext cx="0" cy="1530411"/>
            </a:xfrm>
            <a:prstGeom prst="straightConnector1">
              <a:avLst/>
            </a:prstGeom>
            <a:ln w="76200" cap="flat" cmpd="sng" algn="ctr">
              <a:solidFill>
                <a:srgbClr val="D73B02"/>
              </a:solidFill>
              <a:prstDash val="solid"/>
              <a:round/>
              <a:headEnd type="none" w="med" len="med"/>
              <a:tailEnd type="triangle" w="med" len="med"/>
            </a:ln>
          </p:spPr>
          <p:style>
            <a:lnRef idx="0">
              <a:scrgbClr r="0" g="0" b="0"/>
            </a:lnRef>
            <a:fillRef idx="0">
              <a:scrgbClr r="0" g="0" b="0"/>
            </a:fillRef>
            <a:effectRef idx="0">
              <a:scrgbClr r="0" g="0" b="0"/>
            </a:effectRef>
            <a:fontRef idx="minor">
              <a:schemeClr val="tx1"/>
            </a:fontRef>
          </p:style>
        </p:cxnSp>
        <p:cxnSp>
          <p:nvCxnSpPr>
            <p:cNvPr id="13" name="Straight Arrow Connector 12">
              <a:extLst>
                <a:ext uri="{FF2B5EF4-FFF2-40B4-BE49-F238E27FC236}">
                  <a16:creationId xmlns:a16="http://schemas.microsoft.com/office/drawing/2014/main" id="{DEB6EA78-C4CE-4363-A0A4-F20AE0D3A348}"/>
                </a:ext>
              </a:extLst>
            </p:cNvPr>
            <p:cNvCxnSpPr>
              <a:cxnSpLocks/>
            </p:cNvCxnSpPr>
            <p:nvPr/>
          </p:nvCxnSpPr>
          <p:spPr>
            <a:xfrm>
              <a:off x="10480837" y="2895205"/>
              <a:ext cx="0" cy="1530411"/>
            </a:xfrm>
            <a:prstGeom prst="straightConnector1">
              <a:avLst/>
            </a:prstGeom>
            <a:ln w="76200" cap="flat" cmpd="sng" algn="ctr">
              <a:solidFill>
                <a:srgbClr val="D73B02"/>
              </a:solidFill>
              <a:prstDash val="solid"/>
              <a:round/>
              <a:headEnd type="none" w="med" len="med"/>
              <a:tailEnd type="triangle" w="med" len="med"/>
            </a:ln>
          </p:spPr>
          <p:style>
            <a:lnRef idx="0">
              <a:scrgbClr r="0" g="0" b="0"/>
            </a:lnRef>
            <a:fillRef idx="0">
              <a:scrgbClr r="0" g="0" b="0"/>
            </a:fillRef>
            <a:effectRef idx="0">
              <a:scrgbClr r="0" g="0" b="0"/>
            </a:effectRef>
            <a:fontRef idx="minor">
              <a:schemeClr val="tx1"/>
            </a:fontRef>
          </p:style>
        </p:cxnSp>
      </p:grpSp>
    </p:spTree>
    <p:extLst>
      <p:ext uri="{BB962C8B-B14F-4D97-AF65-F5344CB8AC3E}">
        <p14:creationId xmlns:p14="http://schemas.microsoft.com/office/powerpoint/2010/main" val="4019389650"/>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CE86AC-3B4C-42F7-889D-608C4B3DE005}"/>
              </a:ext>
            </a:extLst>
          </p:cNvPr>
          <p:cNvSpPr>
            <a:spLocks noGrp="1"/>
          </p:cNvSpPr>
          <p:nvPr>
            <p:ph type="title"/>
          </p:nvPr>
        </p:nvSpPr>
        <p:spPr/>
        <p:txBody>
          <a:bodyPr/>
          <a:lstStyle/>
          <a:p>
            <a:r>
              <a:rPr lang="en-US" dirty="0"/>
              <a:t>Query Microsoft Graph by using SDKs (3 / 4)</a:t>
            </a:r>
          </a:p>
        </p:txBody>
      </p:sp>
      <p:sp>
        <p:nvSpPr>
          <p:cNvPr id="6" name="Text Placeholder 5">
            <a:extLst>
              <a:ext uri="{FF2B5EF4-FFF2-40B4-BE49-F238E27FC236}">
                <a16:creationId xmlns:a16="http://schemas.microsoft.com/office/drawing/2014/main" id="{6824DB68-DEFB-41B6-AC43-6B925294EA30}"/>
              </a:ext>
            </a:extLst>
          </p:cNvPr>
          <p:cNvSpPr>
            <a:spLocks noGrp="1"/>
          </p:cNvSpPr>
          <p:nvPr>
            <p:ph type="body" sz="quarter" idx="10"/>
          </p:nvPr>
        </p:nvSpPr>
        <p:spPr/>
        <p:txBody>
          <a:bodyPr/>
          <a:lstStyle/>
          <a:p>
            <a:r>
              <a:rPr lang="en-US" dirty="0">
                <a:solidFill>
                  <a:srgbClr val="0078D4"/>
                </a:solidFill>
              </a:rPr>
              <a:t>Create a Microsoft Graph client (example)</a:t>
            </a:r>
          </a:p>
        </p:txBody>
      </p:sp>
      <p:sp>
        <p:nvSpPr>
          <p:cNvPr id="7" name="TextBox 6">
            <a:extLst>
              <a:ext uri="{FF2B5EF4-FFF2-40B4-BE49-F238E27FC236}">
                <a16:creationId xmlns:a16="http://schemas.microsoft.com/office/drawing/2014/main" id="{208E0533-8E3F-42FE-9BF6-9D53342D655F}"/>
              </a:ext>
            </a:extLst>
          </p:cNvPr>
          <p:cNvSpPr txBox="1"/>
          <p:nvPr/>
        </p:nvSpPr>
        <p:spPr>
          <a:xfrm>
            <a:off x="418643" y="1885890"/>
            <a:ext cx="11341267" cy="2646878"/>
          </a:xfrm>
          <a:prstGeom prst="rect">
            <a:avLst/>
          </a:prstGeom>
          <a:noFill/>
          <a:ln w="25400">
            <a:solidFill>
              <a:srgbClr val="0078D4"/>
            </a:solidFill>
          </a:ln>
        </p:spPr>
        <p:txBody>
          <a:bodyPr wrap="square" lIns="91440" tIns="91440" rIns="91440" bIns="91440" rtlCol="0">
            <a:spAutoFit/>
          </a:bodyPr>
          <a:lstStyle/>
          <a:p>
            <a:r>
              <a:rPr lang="en-US" sz="1600" b="0" dirty="0">
                <a:solidFill>
                  <a:srgbClr val="008000"/>
                </a:solidFill>
                <a:effectLst/>
                <a:latin typeface="Consolas" panose="020B0609020204030204" pitchFamily="49" charset="0"/>
              </a:rPr>
              <a:t>// Build a client application.</a:t>
            </a:r>
            <a:endParaRPr lang="en-US" sz="1600" b="0" dirty="0">
              <a:solidFill>
                <a:srgbClr val="000000"/>
              </a:solidFill>
              <a:effectLst/>
              <a:latin typeface="Consolas" panose="020B0609020204030204" pitchFamily="49" charset="0"/>
            </a:endParaRPr>
          </a:p>
          <a:p>
            <a:r>
              <a:rPr lang="en-US" sz="1600" b="0" dirty="0" err="1">
                <a:solidFill>
                  <a:srgbClr val="0000FF"/>
                </a:solidFill>
                <a:effectLst/>
                <a:latin typeface="Consolas" panose="020B0609020204030204" pitchFamily="49" charset="0"/>
              </a:rPr>
              <a:t>IPublicClientApplication</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publicClientApplication</a:t>
            </a:r>
            <a:r>
              <a:rPr lang="en-US" sz="1600" b="0" dirty="0">
                <a:solidFill>
                  <a:srgbClr val="000000"/>
                </a:solidFill>
                <a:effectLst/>
                <a:latin typeface="Consolas" panose="020B0609020204030204" pitchFamily="49" charset="0"/>
              </a:rPr>
              <a:t> = </a:t>
            </a:r>
            <a:r>
              <a:rPr lang="en-US" sz="1600" b="0" dirty="0" err="1">
                <a:solidFill>
                  <a:srgbClr val="000000"/>
                </a:solidFill>
                <a:effectLst/>
                <a:latin typeface="Consolas" panose="020B0609020204030204" pitchFamily="49" charset="0"/>
              </a:rPr>
              <a:t>PublicClientApplicationBuilder</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.Create(</a:t>
            </a:r>
            <a:r>
              <a:rPr lang="en-US" sz="1600" b="0" dirty="0">
                <a:solidFill>
                  <a:srgbClr val="A31515"/>
                </a:solidFill>
                <a:effectLst/>
                <a:latin typeface="Consolas" panose="020B0609020204030204" pitchFamily="49" charset="0"/>
              </a:rPr>
              <a:t>"INSERT-CLIENT-APP-ID"</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.Build();</a:t>
            </a:r>
          </a:p>
          <a:p>
            <a:endParaRPr lang="en-US" sz="1600" b="0" dirty="0">
              <a:solidFill>
                <a:srgbClr val="008000"/>
              </a:solidFill>
              <a:effectLst/>
              <a:latin typeface="Consolas" panose="020B0609020204030204" pitchFamily="49" charset="0"/>
            </a:endParaRPr>
          </a:p>
          <a:p>
            <a:r>
              <a:rPr lang="en-US" sz="1600" b="0" dirty="0">
                <a:solidFill>
                  <a:srgbClr val="008000"/>
                </a:solidFill>
                <a:effectLst/>
                <a:latin typeface="Consolas" panose="020B0609020204030204" pitchFamily="49" charset="0"/>
              </a:rPr>
              <a:t>// Create an authentication provider by passing in a client application and graph scopes.</a:t>
            </a:r>
            <a:endParaRPr lang="en-US" sz="1600" b="0" dirty="0">
              <a:solidFill>
                <a:srgbClr val="000000"/>
              </a:solidFill>
              <a:effectLst/>
              <a:latin typeface="Consolas" panose="020B0609020204030204" pitchFamily="49" charset="0"/>
            </a:endParaRPr>
          </a:p>
          <a:p>
            <a:r>
              <a:rPr lang="en-US" sz="1600" b="0" dirty="0" err="1">
                <a:solidFill>
                  <a:srgbClr val="0000FF"/>
                </a:solidFill>
                <a:effectLst/>
                <a:latin typeface="Consolas" panose="020B0609020204030204" pitchFamily="49" charset="0"/>
              </a:rPr>
              <a:t>DeviceCodeProvider</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authProvider</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0000FF"/>
                </a:solidFill>
                <a:effectLst/>
                <a:latin typeface="Consolas" panose="020B0609020204030204" pitchFamily="49" charset="0"/>
              </a:rPr>
              <a:t>DeviceCodeProvider</a:t>
            </a:r>
            <a:r>
              <a:rPr lang="en-US" sz="1600" b="0" dirty="0">
                <a:solidFill>
                  <a:srgbClr val="000000"/>
                </a:solidFill>
                <a:effectLst/>
                <a:latin typeface="Consolas" panose="020B0609020204030204" pitchFamily="49" charset="0"/>
              </a:rPr>
              <a:t>(</a:t>
            </a:r>
            <a:r>
              <a:rPr lang="en-US" sz="1600" b="0" dirty="0" err="1">
                <a:solidFill>
                  <a:srgbClr val="000000"/>
                </a:solidFill>
                <a:effectLst/>
                <a:latin typeface="Consolas" panose="020B0609020204030204" pitchFamily="49" charset="0"/>
              </a:rPr>
              <a:t>publicClientApplication</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graphScopes</a:t>
            </a:r>
            <a:r>
              <a:rPr lang="en-US" sz="1600" b="0" dirty="0">
                <a:solidFill>
                  <a:srgbClr val="000000"/>
                </a:solidFill>
                <a:effectLst/>
                <a:latin typeface="Consolas" panose="020B0609020204030204" pitchFamily="49" charset="0"/>
              </a:rPr>
              <a:t>);</a:t>
            </a:r>
          </a:p>
          <a:p>
            <a:endParaRPr lang="en-US" sz="1600" b="0" dirty="0">
              <a:solidFill>
                <a:srgbClr val="008000"/>
              </a:solidFill>
              <a:effectLst/>
              <a:latin typeface="Consolas" panose="020B0609020204030204" pitchFamily="49" charset="0"/>
            </a:endParaRPr>
          </a:p>
          <a:p>
            <a:r>
              <a:rPr lang="en-US" sz="1600" b="0" dirty="0">
                <a:solidFill>
                  <a:srgbClr val="008000"/>
                </a:solidFill>
                <a:effectLst/>
                <a:latin typeface="Consolas" panose="020B0609020204030204" pitchFamily="49" charset="0"/>
              </a:rPr>
              <a:t>// Create a new instance of </a:t>
            </a:r>
            <a:r>
              <a:rPr lang="en-US" sz="1600" b="0" dirty="0" err="1">
                <a:solidFill>
                  <a:srgbClr val="008000"/>
                </a:solidFill>
                <a:effectLst/>
                <a:latin typeface="Consolas" panose="020B0609020204030204" pitchFamily="49" charset="0"/>
              </a:rPr>
              <a:t>GraphServiceClient</a:t>
            </a:r>
            <a:r>
              <a:rPr lang="en-US" sz="1600" b="0" dirty="0">
                <a:solidFill>
                  <a:srgbClr val="008000"/>
                </a:solidFill>
                <a:effectLst/>
                <a:latin typeface="Consolas" panose="020B0609020204030204" pitchFamily="49" charset="0"/>
              </a:rPr>
              <a:t> with the authentication provider.</a:t>
            </a:r>
            <a:endParaRPr lang="en-US" sz="1600" b="0" dirty="0">
              <a:solidFill>
                <a:srgbClr val="000000"/>
              </a:solidFill>
              <a:effectLst/>
              <a:latin typeface="Consolas" panose="020B0609020204030204" pitchFamily="49" charset="0"/>
            </a:endParaRPr>
          </a:p>
          <a:p>
            <a:r>
              <a:rPr lang="en-US" sz="1600" b="0" dirty="0" err="1">
                <a:solidFill>
                  <a:srgbClr val="0000FF"/>
                </a:solidFill>
                <a:effectLst/>
                <a:latin typeface="Consolas" panose="020B0609020204030204" pitchFamily="49" charset="0"/>
              </a:rPr>
              <a:t>GraphServiceClient</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graphClient</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0000FF"/>
                </a:solidFill>
                <a:effectLst/>
                <a:latin typeface="Consolas" panose="020B0609020204030204" pitchFamily="49" charset="0"/>
              </a:rPr>
              <a:t>GraphServiceClient</a:t>
            </a:r>
            <a:r>
              <a:rPr lang="en-US" sz="1600" b="0" dirty="0">
                <a:solidFill>
                  <a:srgbClr val="000000"/>
                </a:solidFill>
                <a:effectLst/>
                <a:latin typeface="Consolas" panose="020B0609020204030204" pitchFamily="49" charset="0"/>
              </a:rPr>
              <a:t>(</a:t>
            </a:r>
            <a:r>
              <a:rPr lang="en-US" sz="1600" b="0" dirty="0" err="1">
                <a:solidFill>
                  <a:srgbClr val="000000"/>
                </a:solidFill>
                <a:effectLst/>
                <a:latin typeface="Consolas" panose="020B0609020204030204" pitchFamily="49" charset="0"/>
              </a:rPr>
              <a:t>authProvider</a:t>
            </a:r>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839517918"/>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CE86AC-3B4C-42F7-889D-608C4B3DE005}"/>
              </a:ext>
            </a:extLst>
          </p:cNvPr>
          <p:cNvSpPr>
            <a:spLocks noGrp="1"/>
          </p:cNvSpPr>
          <p:nvPr>
            <p:ph type="title"/>
          </p:nvPr>
        </p:nvSpPr>
        <p:spPr/>
        <p:txBody>
          <a:bodyPr/>
          <a:lstStyle/>
          <a:p>
            <a:r>
              <a:rPr lang="en-US" dirty="0"/>
              <a:t>Query Microsoft Graph by using SDKs (4 / 4)</a:t>
            </a:r>
          </a:p>
        </p:txBody>
      </p:sp>
      <p:sp>
        <p:nvSpPr>
          <p:cNvPr id="6" name="Text Placeholder 5">
            <a:extLst>
              <a:ext uri="{FF2B5EF4-FFF2-40B4-BE49-F238E27FC236}">
                <a16:creationId xmlns:a16="http://schemas.microsoft.com/office/drawing/2014/main" id="{6824DB68-DEFB-41B6-AC43-6B925294EA30}"/>
              </a:ext>
            </a:extLst>
          </p:cNvPr>
          <p:cNvSpPr>
            <a:spLocks noGrp="1"/>
          </p:cNvSpPr>
          <p:nvPr>
            <p:ph type="body" sz="quarter" idx="10"/>
          </p:nvPr>
        </p:nvSpPr>
        <p:spPr/>
        <p:txBody>
          <a:bodyPr/>
          <a:lstStyle/>
          <a:p>
            <a:r>
              <a:rPr lang="en-US" dirty="0">
                <a:solidFill>
                  <a:srgbClr val="0078D4"/>
                </a:solidFill>
              </a:rPr>
              <a:t>Retrieve a list of entities (example)</a:t>
            </a:r>
          </a:p>
        </p:txBody>
      </p:sp>
      <p:sp>
        <p:nvSpPr>
          <p:cNvPr id="7" name="TextBox 6">
            <a:extLst>
              <a:ext uri="{FF2B5EF4-FFF2-40B4-BE49-F238E27FC236}">
                <a16:creationId xmlns:a16="http://schemas.microsoft.com/office/drawing/2014/main" id="{208E0533-8E3F-42FE-9BF6-9D53342D655F}"/>
              </a:ext>
            </a:extLst>
          </p:cNvPr>
          <p:cNvSpPr txBox="1"/>
          <p:nvPr/>
        </p:nvSpPr>
        <p:spPr>
          <a:xfrm>
            <a:off x="418643" y="1885890"/>
            <a:ext cx="11341267" cy="3139321"/>
          </a:xfrm>
          <a:prstGeom prst="rect">
            <a:avLst/>
          </a:prstGeom>
          <a:noFill/>
          <a:ln w="25400">
            <a:solidFill>
              <a:srgbClr val="0078D4"/>
            </a:solidFill>
          </a:ln>
        </p:spPr>
        <p:txBody>
          <a:bodyPr wrap="square" lIns="91440" tIns="91440" rIns="91440" bIns="91440" rtlCol="0">
            <a:spAutoFit/>
          </a:bodyPr>
          <a:lstStyle/>
          <a:p>
            <a:r>
              <a:rPr lang="en-US" sz="1600" b="0" dirty="0">
                <a:solidFill>
                  <a:srgbClr val="008000"/>
                </a:solidFill>
                <a:effectLst/>
                <a:latin typeface="Consolas" panose="020B0609020204030204" pitchFamily="49" charset="0"/>
              </a:rPr>
              <a:t>// GET https://graph.microsoft.com/v1.0/me/messages?$select=subject,sender&amp;$filter=&lt;some condition&gt;&amp;</a:t>
            </a:r>
            <a:r>
              <a:rPr lang="en-US" sz="1600" b="0" dirty="0" err="1">
                <a:solidFill>
                  <a:srgbClr val="008000"/>
                </a:solidFill>
                <a:effectLst/>
                <a:latin typeface="Consolas" panose="020B0609020204030204" pitchFamily="49" charset="0"/>
              </a:rPr>
              <a:t>orderBy</a:t>
            </a:r>
            <a:r>
              <a:rPr lang="en-US" sz="1600" b="0" dirty="0">
                <a:solidFill>
                  <a:srgbClr val="008000"/>
                </a:solidFill>
                <a:effectLst/>
                <a:latin typeface="Consolas" panose="020B0609020204030204" pitchFamily="49" charset="0"/>
              </a:rPr>
              <a:t>=</a:t>
            </a:r>
            <a:r>
              <a:rPr lang="en-US" sz="1600" b="0" dirty="0" err="1">
                <a:solidFill>
                  <a:srgbClr val="008000"/>
                </a:solidFill>
                <a:effectLst/>
                <a:latin typeface="Consolas" panose="020B0609020204030204" pitchFamily="49" charset="0"/>
              </a:rPr>
              <a:t>receivedDateTime</a:t>
            </a:r>
            <a:endParaRPr lang="en-US" sz="1600" b="0" dirty="0">
              <a:solidFill>
                <a:srgbClr val="000000"/>
              </a:solidFill>
              <a:effectLst/>
              <a:latin typeface="Consolas" panose="020B0609020204030204" pitchFamily="49" charset="0"/>
            </a:endParaRPr>
          </a:p>
          <a:p>
            <a:br>
              <a:rPr lang="en-US" sz="1600" b="0" dirty="0">
                <a:solidFill>
                  <a:srgbClr val="000000"/>
                </a:solidFill>
                <a:effectLst/>
                <a:latin typeface="Consolas" panose="020B0609020204030204" pitchFamily="49" charset="0"/>
              </a:rPr>
            </a:b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messages =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graphClient.Me.Messages</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.Request()</a:t>
            </a:r>
          </a:p>
          <a:p>
            <a:r>
              <a:rPr lang="en-US" sz="1600" b="0" dirty="0">
                <a:solidFill>
                  <a:srgbClr val="000000"/>
                </a:solidFill>
                <a:effectLst/>
                <a:latin typeface="Consolas" panose="020B0609020204030204" pitchFamily="49" charset="0"/>
              </a:rPr>
              <a:t>    .Select(m =&gt;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m.Subject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m.Sender</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.Filter(</a:t>
            </a:r>
            <a:r>
              <a:rPr lang="en-US" sz="1600" b="0" dirty="0">
                <a:solidFill>
                  <a:srgbClr val="A31515"/>
                </a:solidFill>
                <a:effectLst/>
                <a:latin typeface="Consolas" panose="020B0609020204030204" pitchFamily="49" charset="0"/>
              </a:rPr>
              <a:t>"&lt;filter condition&gt;"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OrderBy</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receivedDateTime</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GetAsync</a:t>
            </a:r>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179912265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Apply best practices to Microsoft Graph</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2" y="1456897"/>
            <a:ext cx="5394960" cy="4190891"/>
          </a:xfrm>
        </p:spPr>
        <p:txBody>
          <a:bodyPr/>
          <a:lstStyle/>
          <a:p>
            <a:r>
              <a:rPr lang="en-US" sz="2000" dirty="0"/>
              <a:t>Authentication </a:t>
            </a:r>
          </a:p>
          <a:p>
            <a:pPr lvl="1"/>
            <a:r>
              <a:rPr lang="en-US" sz="1800" dirty="0"/>
              <a:t>The HTTP Authorization request header, as a Bearer token</a:t>
            </a:r>
          </a:p>
          <a:p>
            <a:pPr lvl="1"/>
            <a:r>
              <a:rPr lang="en-US" sz="1800" dirty="0"/>
              <a:t>The graph client constructor, when using a Microsoft Graph client library</a:t>
            </a:r>
          </a:p>
          <a:p>
            <a:pPr marL="112048" lvl="1" indent="0">
              <a:buNone/>
            </a:pPr>
            <a:r>
              <a:rPr lang="en-US" dirty="0">
                <a:latin typeface="+mj-lt"/>
              </a:rPr>
              <a:t>Consent and authorization</a:t>
            </a:r>
          </a:p>
          <a:p>
            <a:pPr lvl="1"/>
            <a:r>
              <a:rPr lang="en-US" sz="1800" dirty="0"/>
              <a:t>Use least privilege</a:t>
            </a:r>
          </a:p>
          <a:p>
            <a:pPr lvl="1"/>
            <a:r>
              <a:rPr lang="en-US" sz="1800" dirty="0"/>
              <a:t>Use the correct permission type based on scenarios</a:t>
            </a:r>
          </a:p>
          <a:p>
            <a:pPr lvl="1"/>
            <a:r>
              <a:rPr lang="en-US" sz="1800" dirty="0"/>
              <a:t>Consider the end user and admin experience</a:t>
            </a:r>
          </a:p>
          <a:p>
            <a:pPr lvl="1"/>
            <a:r>
              <a:rPr lang="en-US" sz="1800" dirty="0"/>
              <a:t>Consider the end user and admin</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4190890"/>
          </a:xfrm>
        </p:spPr>
        <p:txBody>
          <a:bodyPr/>
          <a:lstStyle/>
          <a:p>
            <a:r>
              <a:rPr lang="en-US" sz="2000" dirty="0"/>
              <a:t>Handle responses effectively</a:t>
            </a:r>
          </a:p>
          <a:p>
            <a:pPr lvl="1"/>
            <a:r>
              <a:rPr lang="en-US" sz="1800" dirty="0"/>
              <a:t>Pagination</a:t>
            </a:r>
          </a:p>
          <a:p>
            <a:pPr lvl="1"/>
            <a:r>
              <a:rPr lang="en-US" sz="1800" dirty="0"/>
              <a:t>Evolvable enumerations</a:t>
            </a:r>
          </a:p>
          <a:p>
            <a:pPr marL="112048" lvl="1" indent="0">
              <a:buNone/>
            </a:pPr>
            <a:r>
              <a:rPr lang="en-US" dirty="0">
                <a:latin typeface="+mj-lt"/>
              </a:rPr>
              <a:t>Storing data locally</a:t>
            </a:r>
          </a:p>
        </p:txBody>
      </p:sp>
    </p:spTree>
    <p:extLst>
      <p:ext uri="{BB962C8B-B14F-4D97-AF65-F5344CB8AC3E}">
        <p14:creationId xmlns:p14="http://schemas.microsoft.com/office/powerpoint/2010/main" val="182653853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409890"/>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benefits of using Microsoft Graph</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Perform operations on Microsoft Graph by using REST and SDKs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Apply best practices to help your applications get the most out of Microsoft Graph</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42356386"/>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What are service principals and how can they be used?</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Describe a scenario where you would want to use conditional access? What impact on application code would that have?</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Describe some scenarios where it would be recommended to use a shared access signature.</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11987"/>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06: Authenticate by using OpenID Connect, MSAL, and .</a:t>
            </a:r>
            <a:r>
              <a:rPr lang="en-US" sz="3400">
                <a:solidFill>
                  <a:srgbClr val="FFFFFF"/>
                </a:solidFill>
              </a:rPr>
              <a:t>NET SDKs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169825"/>
          </a:xfrm>
        </p:spPr>
        <p:txBody>
          <a:bodyPr/>
          <a:lstStyle/>
          <a:p>
            <a:r>
              <a:rPr lang="en-US" dirty="0"/>
              <a:t>After completing this module, you'll be able to:</a:t>
            </a:r>
          </a:p>
          <a:p>
            <a:pPr marL="342900" lvl="1" indent="-342900">
              <a:buFont typeface="Arial" panose="020B0604020202020204" pitchFamily="34" charset="0"/>
              <a:buChar char="•"/>
            </a:pPr>
            <a:r>
              <a:rPr lang="en-US" dirty="0"/>
              <a:t>Identify the components of the Microsoft identity platform</a:t>
            </a:r>
          </a:p>
          <a:p>
            <a:pPr marL="342900" lvl="1" indent="-342900">
              <a:buFont typeface="Arial" panose="020B0604020202020204" pitchFamily="34" charset="0"/>
              <a:buChar char="•"/>
            </a:pPr>
            <a:r>
              <a:rPr lang="en-US" dirty="0"/>
              <a:t>Describe the three types of service principals and how they relate to application objects</a:t>
            </a:r>
          </a:p>
          <a:p>
            <a:pPr marL="342900" lvl="1" indent="-342900">
              <a:buFont typeface="Arial" panose="020B0604020202020204" pitchFamily="34" charset="0"/>
              <a:buChar char="•"/>
            </a:pPr>
            <a:r>
              <a:rPr lang="en-US" dirty="0"/>
              <a:t>Explain how permissions and user consent operate, and how conditional access impacts your application</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Microsoft identity platform</a:t>
            </a:r>
          </a:p>
        </p:txBody>
      </p:sp>
      <p:grpSp>
        <p:nvGrpSpPr>
          <p:cNvPr id="8" name="Group 7" descr="The diagram depicts the layers of endpoints, SDKs, and UI associated with the Microsoft identity platform.">
            <a:extLst>
              <a:ext uri="{FF2B5EF4-FFF2-40B4-BE49-F238E27FC236}">
                <a16:creationId xmlns:a16="http://schemas.microsoft.com/office/drawing/2014/main" id="{A7553E49-C8B8-4C5B-9DC4-47F9F140F1E9}"/>
              </a:ext>
            </a:extLst>
          </p:cNvPr>
          <p:cNvGrpSpPr/>
          <p:nvPr/>
        </p:nvGrpSpPr>
        <p:grpSpPr>
          <a:xfrm>
            <a:off x="365549" y="1330239"/>
            <a:ext cx="11061393" cy="4582503"/>
            <a:chOff x="54346" y="1428750"/>
            <a:chExt cx="11683643" cy="4840288"/>
          </a:xfrm>
        </p:grpSpPr>
        <p:sp>
          <p:nvSpPr>
            <p:cNvPr id="9" name="Rectangle 8">
              <a:extLst>
                <a:ext uri="{FF2B5EF4-FFF2-40B4-BE49-F238E27FC236}">
                  <a16:creationId xmlns:a16="http://schemas.microsoft.com/office/drawing/2014/main" id="{D189B634-B0C6-4598-9C5C-F91799938C4B}"/>
                </a:ext>
              </a:extLst>
            </p:cNvPr>
            <p:cNvSpPr/>
            <p:nvPr/>
          </p:nvSpPr>
          <p:spPr bwMode="auto">
            <a:xfrm>
              <a:off x="5002160" y="1971301"/>
              <a:ext cx="6735829" cy="4037610"/>
            </a:xfrm>
            <a:prstGeom prst="rect">
              <a:avLst/>
            </a:prstGeom>
            <a:solidFill>
              <a:schemeClr val="bg1"/>
            </a:solid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a:extLst>
                <a:ext uri="{FF2B5EF4-FFF2-40B4-BE49-F238E27FC236}">
                  <a16:creationId xmlns:a16="http://schemas.microsoft.com/office/drawing/2014/main" id="{974A1339-D144-4CE7-A8EF-F49289C8121D}"/>
                </a:ext>
              </a:extLst>
            </p:cNvPr>
            <p:cNvGrpSpPr/>
            <p:nvPr/>
          </p:nvGrpSpPr>
          <p:grpSpPr>
            <a:xfrm>
              <a:off x="9618578" y="5126532"/>
              <a:ext cx="1634982" cy="432000"/>
              <a:chOff x="9159421" y="5175714"/>
              <a:chExt cx="1634982" cy="432000"/>
            </a:xfrm>
          </p:grpSpPr>
          <p:pic>
            <p:nvPicPr>
              <p:cNvPr id="49" name="Graphic 11">
                <a:extLst>
                  <a:ext uri="{FF2B5EF4-FFF2-40B4-BE49-F238E27FC236}">
                    <a16:creationId xmlns:a16="http://schemas.microsoft.com/office/drawing/2014/main" id="{D6EEB936-9A85-4872-951C-A0F397682D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59421" y="5175714"/>
                <a:ext cx="432000" cy="432000"/>
              </a:xfrm>
              <a:prstGeom prst="rect">
                <a:avLst/>
              </a:prstGeom>
              <a:ln>
                <a:noFill/>
              </a:ln>
            </p:spPr>
          </p:pic>
          <p:pic>
            <p:nvPicPr>
              <p:cNvPr id="50" name="Graphic 21">
                <a:extLst>
                  <a:ext uri="{FF2B5EF4-FFF2-40B4-BE49-F238E27FC236}">
                    <a16:creationId xmlns:a16="http://schemas.microsoft.com/office/drawing/2014/main" id="{F523BAFD-1AB5-4DE7-9EFB-CFE0A063AC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760912" y="5175714"/>
                <a:ext cx="432000" cy="432000"/>
              </a:xfrm>
              <a:prstGeom prst="rect">
                <a:avLst/>
              </a:prstGeom>
              <a:ln>
                <a:noFill/>
              </a:ln>
            </p:spPr>
          </p:pic>
          <p:pic>
            <p:nvPicPr>
              <p:cNvPr id="51" name="Picture 2" descr="Image result for linkedin">
                <a:extLst>
                  <a:ext uri="{FF2B5EF4-FFF2-40B4-BE49-F238E27FC236}">
                    <a16:creationId xmlns:a16="http://schemas.microsoft.com/office/drawing/2014/main" id="{D6159CCD-D12B-497A-8964-19C254B945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62403" y="5175714"/>
                <a:ext cx="432000" cy="4320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11" name="Picture 10">
              <a:extLst>
                <a:ext uri="{FF2B5EF4-FFF2-40B4-BE49-F238E27FC236}">
                  <a16:creationId xmlns:a16="http://schemas.microsoft.com/office/drawing/2014/main" id="{4F154268-8DB2-461D-9A28-8B7C185C744D}"/>
                </a:ext>
              </a:extLst>
            </p:cNvPr>
            <p:cNvPicPr>
              <a:picLocks noChangeAspect="1"/>
            </p:cNvPicPr>
            <p:nvPr/>
          </p:nvPicPr>
          <p:blipFill>
            <a:blip r:embed="rId6"/>
            <a:stretch>
              <a:fillRect/>
            </a:stretch>
          </p:blipFill>
          <p:spPr>
            <a:xfrm>
              <a:off x="8010895" y="5126532"/>
              <a:ext cx="540000" cy="540000"/>
            </a:xfrm>
            <a:prstGeom prst="rect">
              <a:avLst/>
            </a:prstGeom>
            <a:ln>
              <a:noFill/>
            </a:ln>
          </p:spPr>
        </p:pic>
        <p:sp>
          <p:nvSpPr>
            <p:cNvPr id="12" name="Rectangle 11">
              <a:extLst>
                <a:ext uri="{FF2B5EF4-FFF2-40B4-BE49-F238E27FC236}">
                  <a16:creationId xmlns:a16="http://schemas.microsoft.com/office/drawing/2014/main" id="{F360CB81-57CB-458A-9531-BA22DF74D037}"/>
                </a:ext>
              </a:extLst>
            </p:cNvPr>
            <p:cNvSpPr/>
            <p:nvPr/>
          </p:nvSpPr>
          <p:spPr bwMode="auto">
            <a:xfrm>
              <a:off x="5908304" y="2802362"/>
              <a:ext cx="4745180" cy="432000"/>
            </a:xfrm>
            <a:prstGeom prst="rect">
              <a:avLst/>
            </a:prstGeom>
            <a:solidFill>
              <a:srgbClr val="107C0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a:r>
                <a:rPr lang="en-IN" sz="1200" dirty="0">
                  <a:solidFill>
                    <a:schemeClr val="bg1"/>
                  </a:solidFill>
                </a:rPr>
                <a:t>Microsoft Authentication Library (MSAL)</a:t>
              </a:r>
            </a:p>
          </p:txBody>
        </p:sp>
        <p:sp>
          <p:nvSpPr>
            <p:cNvPr id="13" name="Rectangle 12">
              <a:extLst>
                <a:ext uri="{FF2B5EF4-FFF2-40B4-BE49-F238E27FC236}">
                  <a16:creationId xmlns:a16="http://schemas.microsoft.com/office/drawing/2014/main" id="{08734C31-9974-4373-9EEB-8B098505CFF2}"/>
                </a:ext>
              </a:extLst>
            </p:cNvPr>
            <p:cNvSpPr/>
            <p:nvPr/>
          </p:nvSpPr>
          <p:spPr bwMode="auto">
            <a:xfrm>
              <a:off x="5099720" y="4250491"/>
              <a:ext cx="2052000" cy="720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0" tIns="360000" rIns="360000" bIns="360000" numCol="1" spcCol="0" rtlCol="0" fromWordArt="0" anchor="ctr" anchorCtr="0" forceAA="0" compatLnSpc="1">
              <a:prstTxWarp prst="textNoShape">
                <a:avLst/>
              </a:prstTxWarp>
              <a:noAutofit/>
            </a:bodyPr>
            <a:lstStyle/>
            <a:p>
              <a:pPr algn="ctr"/>
              <a:r>
                <a:rPr lang="en-IN" sz="1200" dirty="0">
                  <a:solidFill>
                    <a:schemeClr val="bg1"/>
                  </a:solidFill>
                </a:rPr>
                <a:t>Work or school</a:t>
              </a:r>
            </a:p>
            <a:p>
              <a:pPr algn="ctr"/>
              <a:r>
                <a:rPr lang="en-IN" sz="1200" dirty="0">
                  <a:solidFill>
                    <a:schemeClr val="bg1"/>
                  </a:solidFill>
                </a:rPr>
                <a:t>accounts</a:t>
              </a:r>
            </a:p>
            <a:p>
              <a:pPr algn="ctr"/>
              <a:r>
                <a:rPr lang="en-IN" sz="1200" dirty="0">
                  <a:solidFill>
                    <a:schemeClr val="bg1"/>
                  </a:solidFill>
                </a:rPr>
                <a:t>(Azure AD)</a:t>
              </a:r>
            </a:p>
          </p:txBody>
        </p:sp>
        <p:sp>
          <p:nvSpPr>
            <p:cNvPr id="15" name="Rectangle 14">
              <a:extLst>
                <a:ext uri="{FF2B5EF4-FFF2-40B4-BE49-F238E27FC236}">
                  <a16:creationId xmlns:a16="http://schemas.microsoft.com/office/drawing/2014/main" id="{A6836ADD-9BB9-4F9F-BB1E-15DBB052DE5A}"/>
                </a:ext>
              </a:extLst>
            </p:cNvPr>
            <p:cNvSpPr/>
            <p:nvPr/>
          </p:nvSpPr>
          <p:spPr bwMode="auto">
            <a:xfrm>
              <a:off x="7254895" y="4250491"/>
              <a:ext cx="2052000" cy="720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0" tIns="360000" rIns="360000" bIns="360000" numCol="1" spcCol="0" rtlCol="0" fromWordArt="0" anchor="ctr" anchorCtr="0" forceAA="0" compatLnSpc="1">
              <a:prstTxWarp prst="textNoShape">
                <a:avLst/>
              </a:prstTxWarp>
              <a:noAutofit/>
            </a:bodyPr>
            <a:lstStyle/>
            <a:p>
              <a:pPr algn="ctr"/>
              <a:r>
                <a:rPr lang="en-IN" sz="1200" dirty="0">
                  <a:solidFill>
                    <a:schemeClr val="bg1"/>
                  </a:solidFill>
                </a:rPr>
                <a:t>Personal accounts</a:t>
              </a:r>
            </a:p>
            <a:p>
              <a:pPr algn="ctr"/>
              <a:r>
                <a:rPr lang="en-IN" sz="1200" dirty="0">
                  <a:solidFill>
                    <a:schemeClr val="bg1"/>
                  </a:solidFill>
                </a:rPr>
                <a:t>(Microsoft account)</a:t>
              </a:r>
            </a:p>
          </p:txBody>
        </p:sp>
        <p:sp>
          <p:nvSpPr>
            <p:cNvPr id="16" name="Rectangle 15">
              <a:extLst>
                <a:ext uri="{FF2B5EF4-FFF2-40B4-BE49-F238E27FC236}">
                  <a16:creationId xmlns:a16="http://schemas.microsoft.com/office/drawing/2014/main" id="{54AB20AE-1DF2-4E4B-861E-1FFF4DFEB0B2}"/>
                </a:ext>
              </a:extLst>
            </p:cNvPr>
            <p:cNvSpPr/>
            <p:nvPr/>
          </p:nvSpPr>
          <p:spPr bwMode="auto">
            <a:xfrm>
              <a:off x="9410069" y="4250491"/>
              <a:ext cx="2052000" cy="720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0" tIns="360000" rIns="360000" bIns="360000" numCol="1" spcCol="0" rtlCol="0" fromWordArt="0" anchor="ctr" anchorCtr="0" forceAA="0" compatLnSpc="1">
              <a:prstTxWarp prst="textNoShape">
                <a:avLst/>
              </a:prstTxWarp>
              <a:noAutofit/>
            </a:bodyPr>
            <a:lstStyle/>
            <a:p>
              <a:pPr algn="ctr"/>
              <a:r>
                <a:rPr lang="en-IN" sz="1200" dirty="0">
                  <a:solidFill>
                    <a:schemeClr val="bg1"/>
                  </a:solidFill>
                </a:rPr>
                <a:t>Social or local</a:t>
              </a:r>
            </a:p>
            <a:p>
              <a:pPr algn="ctr"/>
              <a:r>
                <a:rPr lang="en-IN" sz="1200" dirty="0">
                  <a:solidFill>
                    <a:schemeClr val="bg1"/>
                  </a:solidFill>
                </a:rPr>
                <a:t>accounts</a:t>
              </a:r>
            </a:p>
            <a:p>
              <a:pPr algn="ctr"/>
              <a:r>
                <a:rPr lang="en-IN" sz="1200" dirty="0">
                  <a:solidFill>
                    <a:schemeClr val="bg1"/>
                  </a:solidFill>
                </a:rPr>
                <a:t>(Azure AD B2C)</a:t>
              </a:r>
            </a:p>
          </p:txBody>
        </p:sp>
        <p:sp>
          <p:nvSpPr>
            <p:cNvPr id="17" name="Rectangle 16">
              <a:extLst>
                <a:ext uri="{FF2B5EF4-FFF2-40B4-BE49-F238E27FC236}">
                  <a16:creationId xmlns:a16="http://schemas.microsoft.com/office/drawing/2014/main" id="{D4BAA2AC-D81B-4394-B1B8-816710F2692C}"/>
                </a:ext>
              </a:extLst>
            </p:cNvPr>
            <p:cNvSpPr/>
            <p:nvPr/>
          </p:nvSpPr>
          <p:spPr bwMode="auto">
            <a:xfrm>
              <a:off x="2703333" y="3442582"/>
              <a:ext cx="2052000" cy="720000"/>
            </a:xfrm>
            <a:prstGeom prst="rect">
              <a:avLst/>
            </a:prstGeom>
            <a:solidFill>
              <a:srgbClr val="01BC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r>
                <a:rPr lang="en-IN" sz="1200" dirty="0">
                  <a:solidFill>
                    <a:schemeClr val="tx1"/>
                  </a:solidFill>
                </a:rPr>
                <a:t>Azure AD endpoint (v1.0)</a:t>
              </a:r>
            </a:p>
          </p:txBody>
        </p:sp>
        <p:sp>
          <p:nvSpPr>
            <p:cNvPr id="18" name="Rectangle 17">
              <a:extLst>
                <a:ext uri="{FF2B5EF4-FFF2-40B4-BE49-F238E27FC236}">
                  <a16:creationId xmlns:a16="http://schemas.microsoft.com/office/drawing/2014/main" id="{46399B26-24F1-49AF-B7CC-0920A6357BDC}"/>
                </a:ext>
              </a:extLst>
            </p:cNvPr>
            <p:cNvSpPr/>
            <p:nvPr/>
          </p:nvSpPr>
          <p:spPr bwMode="auto">
            <a:xfrm>
              <a:off x="2705503" y="4250491"/>
              <a:ext cx="2052000" cy="720000"/>
            </a:xfrm>
            <a:prstGeom prst="rect">
              <a:avLst/>
            </a:prstGeom>
            <a:solidFill>
              <a:srgbClr val="01BC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IN" sz="1200" dirty="0">
                  <a:solidFill>
                    <a:schemeClr val="tx1"/>
                  </a:solidFill>
                </a:rPr>
                <a:t>Active Directory</a:t>
              </a:r>
            </a:p>
            <a:p>
              <a:pPr algn="ctr"/>
              <a:r>
                <a:rPr lang="en-IN" sz="1200" dirty="0">
                  <a:solidFill>
                    <a:schemeClr val="tx1"/>
                  </a:solidFill>
                </a:rPr>
                <a:t>Federation Services</a:t>
              </a:r>
            </a:p>
            <a:p>
              <a:pPr algn="ctr"/>
              <a:r>
                <a:rPr lang="en-IN" sz="1200" dirty="0">
                  <a:solidFill>
                    <a:schemeClr val="tx1"/>
                  </a:solidFill>
                </a:rPr>
                <a:t>(AD FS)</a:t>
              </a:r>
            </a:p>
          </p:txBody>
        </p:sp>
        <p:sp>
          <p:nvSpPr>
            <p:cNvPr id="19" name="TextBox 18">
              <a:extLst>
                <a:ext uri="{FF2B5EF4-FFF2-40B4-BE49-F238E27FC236}">
                  <a16:creationId xmlns:a16="http://schemas.microsoft.com/office/drawing/2014/main" id="{E4116089-C482-4900-A6EF-79570C4E2DBC}"/>
                </a:ext>
              </a:extLst>
            </p:cNvPr>
            <p:cNvSpPr txBox="1"/>
            <p:nvPr/>
          </p:nvSpPr>
          <p:spPr>
            <a:xfrm>
              <a:off x="2062128" y="1636669"/>
              <a:ext cx="2299713" cy="204893"/>
            </a:xfrm>
            <a:prstGeom prst="rect">
              <a:avLst/>
            </a:prstGeom>
            <a:noFill/>
            <a:ln>
              <a:noFill/>
            </a:ln>
          </p:spPr>
          <p:txBody>
            <a:bodyPr wrap="none" lIns="0" tIns="0" rIns="0" bIns="0" rtlCol="0">
              <a:spAutoFit/>
            </a:bodyPr>
            <a:lstStyle/>
            <a:p>
              <a:pPr algn="l"/>
              <a:r>
                <a:rPr lang="en-IN" sz="1200" dirty="0">
                  <a:gradFill>
                    <a:gsLst>
                      <a:gs pos="2917">
                        <a:schemeClr val="tx1"/>
                      </a:gs>
                      <a:gs pos="30000">
                        <a:schemeClr val="tx1"/>
                      </a:gs>
                    </a:gsLst>
                    <a:lin ang="5400000" scaled="0"/>
                  </a:gradFill>
                  <a:latin typeface="+mj-lt"/>
                </a:rPr>
                <a:t>Azure AD for developers(v1.0)</a:t>
              </a:r>
            </a:p>
          </p:txBody>
        </p:sp>
        <p:sp>
          <p:nvSpPr>
            <p:cNvPr id="20" name="TextBox 19">
              <a:extLst>
                <a:ext uri="{FF2B5EF4-FFF2-40B4-BE49-F238E27FC236}">
                  <a16:creationId xmlns:a16="http://schemas.microsoft.com/office/drawing/2014/main" id="{04477664-7025-4E5D-8A49-0A2BBA629EC2}"/>
                </a:ext>
              </a:extLst>
            </p:cNvPr>
            <p:cNvSpPr txBox="1"/>
            <p:nvPr/>
          </p:nvSpPr>
          <p:spPr>
            <a:xfrm>
              <a:off x="6734703" y="1636669"/>
              <a:ext cx="2599155" cy="273191"/>
            </a:xfrm>
            <a:prstGeom prst="rect">
              <a:avLst/>
            </a:prstGeom>
            <a:noFill/>
            <a:ln>
              <a:noFill/>
            </a:ln>
          </p:spPr>
          <p:txBody>
            <a:bodyPr wrap="none" lIns="0" tIns="0" rIns="0" bIns="0" rtlCol="0">
              <a:spAutoFit/>
            </a:bodyPr>
            <a:lstStyle/>
            <a:p>
              <a:pPr algn="l"/>
              <a:r>
                <a:rPr lang="en-IN" sz="1200" dirty="0">
                  <a:gradFill>
                    <a:gsLst>
                      <a:gs pos="2917">
                        <a:schemeClr val="tx1"/>
                      </a:gs>
                      <a:gs pos="30000">
                        <a:schemeClr val="tx1"/>
                      </a:gs>
                    </a:gsLst>
                    <a:lin ang="5400000" scaled="0"/>
                  </a:gradFill>
                  <a:latin typeface="+mj-lt"/>
                </a:rPr>
                <a:t>Microsoft identity platform (v2.0</a:t>
              </a:r>
              <a:r>
                <a:rPr lang="en-IN" sz="1600" dirty="0">
                  <a:gradFill>
                    <a:gsLst>
                      <a:gs pos="2917">
                        <a:schemeClr val="tx1"/>
                      </a:gs>
                      <a:gs pos="30000">
                        <a:schemeClr val="tx1"/>
                      </a:gs>
                    </a:gsLst>
                    <a:lin ang="5400000" scaled="0"/>
                  </a:gradFill>
                  <a:latin typeface="+mj-lt"/>
                </a:rPr>
                <a:t>)</a:t>
              </a:r>
            </a:p>
          </p:txBody>
        </p:sp>
        <p:sp>
          <p:nvSpPr>
            <p:cNvPr id="21" name="TextBox 20">
              <a:extLst>
                <a:ext uri="{FF2B5EF4-FFF2-40B4-BE49-F238E27FC236}">
                  <a16:creationId xmlns:a16="http://schemas.microsoft.com/office/drawing/2014/main" id="{92F662ED-0113-4AEA-8C99-A63CB9A9CBC1}"/>
                </a:ext>
              </a:extLst>
            </p:cNvPr>
            <p:cNvSpPr txBox="1"/>
            <p:nvPr/>
          </p:nvSpPr>
          <p:spPr>
            <a:xfrm>
              <a:off x="54346" y="2094173"/>
              <a:ext cx="1454207" cy="409787"/>
            </a:xfrm>
            <a:prstGeom prst="rect">
              <a:avLst/>
            </a:prstGeom>
            <a:noFill/>
            <a:ln>
              <a:noFill/>
            </a:ln>
          </p:spPr>
          <p:txBody>
            <a:bodyPr wrap="square" lIns="0" tIns="0" rIns="0" bIns="0" rtlCol="0">
              <a:spAutoFit/>
            </a:bodyPr>
            <a:lstStyle/>
            <a:p>
              <a:pPr algn="r"/>
              <a:r>
                <a:rPr lang="en-IN" sz="1200" dirty="0">
                  <a:gradFill>
                    <a:gsLst>
                      <a:gs pos="2917">
                        <a:schemeClr val="tx1"/>
                      </a:gs>
                      <a:gs pos="30000">
                        <a:schemeClr val="tx1"/>
                      </a:gs>
                    </a:gsLst>
                    <a:lin ang="5400000" scaled="0"/>
                  </a:gradFill>
                  <a:latin typeface="+mj-lt"/>
                </a:rPr>
                <a:t>App </a:t>
              </a:r>
            </a:p>
            <a:p>
              <a:pPr algn="r"/>
              <a:r>
                <a:rPr lang="en-IN" sz="1200" dirty="0">
                  <a:gradFill>
                    <a:gsLst>
                      <a:gs pos="2917">
                        <a:schemeClr val="tx1"/>
                      </a:gs>
                      <a:gs pos="30000">
                        <a:schemeClr val="tx1"/>
                      </a:gs>
                    </a:gsLst>
                    <a:lin ang="5400000" scaled="0"/>
                  </a:gradFill>
                  <a:latin typeface="+mj-lt"/>
                </a:rPr>
                <a:t>registrations</a:t>
              </a:r>
            </a:p>
          </p:txBody>
        </p:sp>
        <p:sp>
          <p:nvSpPr>
            <p:cNvPr id="22" name="TextBox 21">
              <a:extLst>
                <a:ext uri="{FF2B5EF4-FFF2-40B4-BE49-F238E27FC236}">
                  <a16:creationId xmlns:a16="http://schemas.microsoft.com/office/drawing/2014/main" id="{EC25D34C-321F-4E39-81C1-AA58CFB66377}"/>
                </a:ext>
              </a:extLst>
            </p:cNvPr>
            <p:cNvSpPr txBox="1"/>
            <p:nvPr/>
          </p:nvSpPr>
          <p:spPr>
            <a:xfrm>
              <a:off x="574351" y="4840830"/>
              <a:ext cx="934201" cy="409787"/>
            </a:xfrm>
            <a:prstGeom prst="rect">
              <a:avLst/>
            </a:prstGeom>
            <a:noFill/>
            <a:ln>
              <a:noFill/>
            </a:ln>
          </p:spPr>
          <p:txBody>
            <a:bodyPr wrap="square" lIns="0" tIns="0" rIns="0" bIns="0" rtlCol="0">
              <a:spAutoFit/>
            </a:bodyPr>
            <a:lstStyle/>
            <a:p>
              <a:pPr algn="r"/>
              <a:r>
                <a:rPr lang="en-IN" sz="1200" dirty="0">
                  <a:gradFill>
                    <a:gsLst>
                      <a:gs pos="2917">
                        <a:schemeClr val="tx1"/>
                      </a:gs>
                      <a:gs pos="30000">
                        <a:schemeClr val="tx1"/>
                      </a:gs>
                    </a:gsLst>
                    <a:lin ang="5400000" scaled="0"/>
                  </a:gradFill>
                  <a:latin typeface="+mj-lt"/>
                </a:rPr>
                <a:t>Your target</a:t>
              </a:r>
            </a:p>
            <a:p>
              <a:pPr algn="r"/>
              <a:r>
                <a:rPr lang="en-IN" sz="1200" dirty="0">
                  <a:gradFill>
                    <a:gsLst>
                      <a:gs pos="2917">
                        <a:schemeClr val="tx1"/>
                      </a:gs>
                      <a:gs pos="30000">
                        <a:schemeClr val="tx1"/>
                      </a:gs>
                    </a:gsLst>
                    <a:lin ang="5400000" scaled="0"/>
                  </a:gradFill>
                  <a:latin typeface="+mj-lt"/>
                </a:rPr>
                <a:t>audience</a:t>
              </a:r>
            </a:p>
          </p:txBody>
        </p:sp>
        <p:sp>
          <p:nvSpPr>
            <p:cNvPr id="23" name="TextBox 22">
              <a:extLst>
                <a:ext uri="{FF2B5EF4-FFF2-40B4-BE49-F238E27FC236}">
                  <a16:creationId xmlns:a16="http://schemas.microsoft.com/office/drawing/2014/main" id="{BF0314AA-2681-45EE-B7A5-35B7DF2EAE43}"/>
                </a:ext>
              </a:extLst>
            </p:cNvPr>
            <p:cNvSpPr txBox="1"/>
            <p:nvPr/>
          </p:nvSpPr>
          <p:spPr>
            <a:xfrm>
              <a:off x="355400" y="2883243"/>
              <a:ext cx="1153153" cy="204893"/>
            </a:xfrm>
            <a:prstGeom prst="rect">
              <a:avLst/>
            </a:prstGeom>
            <a:noFill/>
            <a:ln>
              <a:noFill/>
            </a:ln>
          </p:spPr>
          <p:txBody>
            <a:bodyPr wrap="square" lIns="0" tIns="0" rIns="0" bIns="0" rtlCol="0">
              <a:spAutoFit/>
            </a:bodyPr>
            <a:lstStyle/>
            <a:p>
              <a:pPr algn="r"/>
              <a:r>
                <a:rPr lang="en-IN" sz="1200" dirty="0">
                  <a:gradFill>
                    <a:gsLst>
                      <a:gs pos="2917">
                        <a:schemeClr val="tx1"/>
                      </a:gs>
                      <a:gs pos="30000">
                        <a:schemeClr val="tx1"/>
                      </a:gs>
                    </a:gsLst>
                    <a:lin ang="5400000" scaled="0"/>
                  </a:gradFill>
                  <a:latin typeface="+mj-lt"/>
                </a:rPr>
                <a:t>Client SDK</a:t>
              </a:r>
            </a:p>
          </p:txBody>
        </p:sp>
        <p:sp>
          <p:nvSpPr>
            <p:cNvPr id="24" name="TextBox 23">
              <a:extLst>
                <a:ext uri="{FF2B5EF4-FFF2-40B4-BE49-F238E27FC236}">
                  <a16:creationId xmlns:a16="http://schemas.microsoft.com/office/drawing/2014/main" id="{043343DA-92CD-4992-BE85-89EDD93D5FFF}"/>
                </a:ext>
              </a:extLst>
            </p:cNvPr>
            <p:cNvSpPr txBox="1"/>
            <p:nvPr/>
          </p:nvSpPr>
          <p:spPr>
            <a:xfrm>
              <a:off x="729825" y="3797921"/>
              <a:ext cx="778729" cy="204893"/>
            </a:xfrm>
            <a:prstGeom prst="rect">
              <a:avLst/>
            </a:prstGeom>
            <a:noFill/>
            <a:ln>
              <a:noFill/>
            </a:ln>
          </p:spPr>
          <p:txBody>
            <a:bodyPr wrap="square" lIns="0" tIns="0" rIns="0" bIns="0" rtlCol="0">
              <a:spAutoFit/>
            </a:bodyPr>
            <a:lstStyle/>
            <a:p>
              <a:pPr algn="r"/>
              <a:r>
                <a:rPr lang="en-IN" sz="1200" dirty="0">
                  <a:gradFill>
                    <a:gsLst>
                      <a:gs pos="2917">
                        <a:schemeClr val="tx1"/>
                      </a:gs>
                      <a:gs pos="30000">
                        <a:schemeClr val="tx1"/>
                      </a:gs>
                    </a:gsLst>
                    <a:lin ang="5400000" scaled="0"/>
                  </a:gradFill>
                  <a:latin typeface="+mj-lt"/>
                </a:rPr>
                <a:t>Endpoint</a:t>
              </a:r>
            </a:p>
          </p:txBody>
        </p:sp>
        <p:cxnSp>
          <p:nvCxnSpPr>
            <p:cNvPr id="25" name="Straight Arrow Connector 24">
              <a:extLst>
                <a:ext uri="{FF2B5EF4-FFF2-40B4-BE49-F238E27FC236}">
                  <a16:creationId xmlns:a16="http://schemas.microsoft.com/office/drawing/2014/main" id="{F1E2A888-1ACA-4448-87D5-E6A45A022C2C}"/>
                </a:ext>
              </a:extLst>
            </p:cNvPr>
            <p:cNvCxnSpPr>
              <a:cxnSpLocks/>
              <a:stCxn id="46" idx="2"/>
            </p:cNvCxnSpPr>
            <p:nvPr/>
          </p:nvCxnSpPr>
          <p:spPr>
            <a:xfrm>
              <a:off x="8280895" y="2524465"/>
              <a:ext cx="0" cy="277897"/>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73D98137-54FC-484F-89B6-A94C04D4F630}"/>
                </a:ext>
              </a:extLst>
            </p:cNvPr>
            <p:cNvCxnSpPr>
              <a:cxnSpLocks/>
            </p:cNvCxnSpPr>
            <p:nvPr/>
          </p:nvCxnSpPr>
          <p:spPr>
            <a:xfrm>
              <a:off x="8274123" y="3234362"/>
              <a:ext cx="0" cy="277897"/>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C22FED0-81B5-44A3-BDF6-A68DD2CA8B87}"/>
                </a:ext>
              </a:extLst>
            </p:cNvPr>
            <p:cNvCxnSpPr>
              <a:cxnSpLocks/>
            </p:cNvCxnSpPr>
            <p:nvPr/>
          </p:nvCxnSpPr>
          <p:spPr>
            <a:xfrm>
              <a:off x="8267351" y="3967119"/>
              <a:ext cx="0" cy="277897"/>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B4C3C345-18DD-4A8C-947A-FD5EC0899A45}"/>
                </a:ext>
              </a:extLst>
            </p:cNvPr>
            <p:cNvCxnSpPr>
              <a:cxnSpLocks/>
            </p:cNvCxnSpPr>
            <p:nvPr/>
          </p:nvCxnSpPr>
          <p:spPr>
            <a:xfrm>
              <a:off x="6125720" y="3967119"/>
              <a:ext cx="0" cy="277897"/>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44817629-C910-477C-A522-DB4E3624F49A}"/>
                </a:ext>
              </a:extLst>
            </p:cNvPr>
            <p:cNvCxnSpPr>
              <a:cxnSpLocks/>
            </p:cNvCxnSpPr>
            <p:nvPr/>
          </p:nvCxnSpPr>
          <p:spPr>
            <a:xfrm>
              <a:off x="10436069" y="3967119"/>
              <a:ext cx="0" cy="277897"/>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915E4FC8-C630-4F54-A3AE-DD94C5A97AE1}"/>
                </a:ext>
              </a:extLst>
            </p:cNvPr>
            <p:cNvSpPr/>
            <p:nvPr/>
          </p:nvSpPr>
          <p:spPr bwMode="auto">
            <a:xfrm>
              <a:off x="5908304" y="3512259"/>
              <a:ext cx="4745180" cy="504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IN" sz="1200" dirty="0">
                  <a:solidFill>
                    <a:schemeClr val="bg1"/>
                  </a:solidFill>
                </a:rPr>
                <a:t>Microsoft identity platform</a:t>
              </a:r>
            </a:p>
            <a:p>
              <a:pPr algn="ctr"/>
              <a:r>
                <a:rPr lang="en-IN" sz="1200" dirty="0">
                  <a:solidFill>
                    <a:schemeClr val="bg1"/>
                  </a:solidFill>
                </a:rPr>
                <a:t>Endpoint (v2.0)</a:t>
              </a:r>
            </a:p>
          </p:txBody>
        </p:sp>
        <p:cxnSp>
          <p:nvCxnSpPr>
            <p:cNvPr id="31" name="Straight Arrow Connector 30">
              <a:extLst>
                <a:ext uri="{FF2B5EF4-FFF2-40B4-BE49-F238E27FC236}">
                  <a16:creationId xmlns:a16="http://schemas.microsoft.com/office/drawing/2014/main" id="{FD6A99FA-F1E2-4029-8601-F0D60DFE5FC7}"/>
                </a:ext>
              </a:extLst>
            </p:cNvPr>
            <p:cNvCxnSpPr>
              <a:cxnSpLocks/>
              <a:stCxn id="13" idx="1"/>
              <a:endCxn id="18" idx="3"/>
            </p:cNvCxnSpPr>
            <p:nvPr/>
          </p:nvCxnSpPr>
          <p:spPr>
            <a:xfrm flipH="1">
              <a:off x="4757503" y="4610491"/>
              <a:ext cx="342217" cy="0"/>
            </a:xfrm>
            <a:prstGeom prst="straightConnector1">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00278A32-3A17-40BE-BA23-B6F91B0FE88E}"/>
                </a:ext>
              </a:extLst>
            </p:cNvPr>
            <p:cNvCxnSpPr>
              <a:stCxn id="17" idx="3"/>
            </p:cNvCxnSpPr>
            <p:nvPr/>
          </p:nvCxnSpPr>
          <p:spPr>
            <a:xfrm>
              <a:off x="4755333" y="3802582"/>
              <a:ext cx="941033" cy="442434"/>
            </a:xfrm>
            <a:prstGeom prst="bentConnector3">
              <a:avLst>
                <a:gd name="adj1" fmla="val 100103"/>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9D53CA2-BA9E-4C95-86AC-4882CF1D2AD2}"/>
                </a:ext>
              </a:extLst>
            </p:cNvPr>
            <p:cNvCxnSpPr>
              <a:cxnSpLocks/>
            </p:cNvCxnSpPr>
            <p:nvPr/>
          </p:nvCxnSpPr>
          <p:spPr>
            <a:xfrm>
              <a:off x="3729333" y="3164685"/>
              <a:ext cx="0" cy="277897"/>
            </a:xfrm>
            <a:prstGeom prst="straightConnector1">
              <a:avLst/>
            </a:prstGeom>
            <a:ln w="38100">
              <a:solidFill>
                <a:schemeClr val="accent1"/>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CF90E8F9-4D02-4F85-9E93-9FE6E1A934D4}"/>
                </a:ext>
              </a:extLst>
            </p:cNvPr>
            <p:cNvCxnSpPr>
              <a:cxnSpLocks/>
              <a:stCxn id="46" idx="1"/>
              <a:endCxn id="45" idx="0"/>
            </p:cNvCxnSpPr>
            <p:nvPr/>
          </p:nvCxnSpPr>
          <p:spPr>
            <a:xfrm rot="10800000" flipV="1">
              <a:off x="3729333" y="2344465"/>
              <a:ext cx="2178734" cy="183528"/>
            </a:xfrm>
            <a:prstGeom prst="bentConnector2">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8F446FBB-C91C-4886-A79F-D1293BB56AC6}"/>
                </a:ext>
              </a:extLst>
            </p:cNvPr>
            <p:cNvCxnSpPr>
              <a:cxnSpLocks/>
              <a:endCxn id="18" idx="1"/>
            </p:cNvCxnSpPr>
            <p:nvPr/>
          </p:nvCxnSpPr>
          <p:spPr>
            <a:xfrm rot="16200000" flipH="1">
              <a:off x="1699193" y="3604181"/>
              <a:ext cx="1727246" cy="285374"/>
            </a:xfrm>
            <a:prstGeom prst="bentConnector2">
              <a:avLst/>
            </a:prstGeom>
            <a:ln w="3810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FCDDFA05-F398-4AC7-AB9C-EDC526FD8434}"/>
                </a:ext>
              </a:extLst>
            </p:cNvPr>
            <p:cNvCxnSpPr>
              <a:cxnSpLocks/>
            </p:cNvCxnSpPr>
            <p:nvPr/>
          </p:nvCxnSpPr>
          <p:spPr>
            <a:xfrm>
              <a:off x="2411322" y="2887993"/>
              <a:ext cx="422186" cy="0"/>
            </a:xfrm>
            <a:prstGeom prst="line">
              <a:avLst/>
            </a:prstGeom>
            <a:ln w="381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37" name="Left Bracket 36">
              <a:extLst>
                <a:ext uri="{FF2B5EF4-FFF2-40B4-BE49-F238E27FC236}">
                  <a16:creationId xmlns:a16="http://schemas.microsoft.com/office/drawing/2014/main" id="{3A12E41B-E076-4AD5-9ACD-9254FCB7E7D5}"/>
                </a:ext>
              </a:extLst>
            </p:cNvPr>
            <p:cNvSpPr/>
            <p:nvPr/>
          </p:nvSpPr>
          <p:spPr>
            <a:xfrm>
              <a:off x="1945056" y="4245016"/>
              <a:ext cx="194622" cy="1623715"/>
            </a:xfrm>
            <a:prstGeom prst="leftBracket">
              <a:avLst>
                <a:gd name="adj" fmla="val 77570"/>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38" name="Left Bracket 37">
              <a:extLst>
                <a:ext uri="{FF2B5EF4-FFF2-40B4-BE49-F238E27FC236}">
                  <a16:creationId xmlns:a16="http://schemas.microsoft.com/office/drawing/2014/main" id="{51C9966F-664F-4496-A1A7-9CD74850037B}"/>
                </a:ext>
              </a:extLst>
            </p:cNvPr>
            <p:cNvSpPr/>
            <p:nvPr/>
          </p:nvSpPr>
          <p:spPr>
            <a:xfrm>
              <a:off x="1945056" y="3439368"/>
              <a:ext cx="194622" cy="717109"/>
            </a:xfrm>
            <a:prstGeom prst="leftBracket">
              <a:avLst>
                <a:gd name="adj" fmla="val 57993"/>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39" name="Left Bracket 38">
              <a:extLst>
                <a:ext uri="{FF2B5EF4-FFF2-40B4-BE49-F238E27FC236}">
                  <a16:creationId xmlns:a16="http://schemas.microsoft.com/office/drawing/2014/main" id="{57A72286-88B0-4730-8E2D-7F3EA7CB72E8}"/>
                </a:ext>
              </a:extLst>
            </p:cNvPr>
            <p:cNvSpPr/>
            <p:nvPr/>
          </p:nvSpPr>
          <p:spPr>
            <a:xfrm>
              <a:off x="1945056" y="2527992"/>
              <a:ext cx="194622" cy="710508"/>
            </a:xfrm>
            <a:prstGeom prst="leftBracket">
              <a:avLst>
                <a:gd name="adj" fmla="val 57993"/>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sp>
          <p:nvSpPr>
            <p:cNvPr id="40" name="Left Bracket 39">
              <a:extLst>
                <a:ext uri="{FF2B5EF4-FFF2-40B4-BE49-F238E27FC236}">
                  <a16:creationId xmlns:a16="http://schemas.microsoft.com/office/drawing/2014/main" id="{F78701F4-7172-47EF-BAC1-139E2DEC75AD}"/>
                </a:ext>
              </a:extLst>
            </p:cNvPr>
            <p:cNvSpPr/>
            <p:nvPr/>
          </p:nvSpPr>
          <p:spPr>
            <a:xfrm>
              <a:off x="1945056" y="2096298"/>
              <a:ext cx="194622" cy="367207"/>
            </a:xfrm>
            <a:prstGeom prst="leftBracket">
              <a:avLst>
                <a:gd name="adj" fmla="val 37438"/>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IN" dirty="0"/>
            </a:p>
          </p:txBody>
        </p:sp>
        <p:cxnSp>
          <p:nvCxnSpPr>
            <p:cNvPr id="41" name="Straight Connector 40">
              <a:extLst>
                <a:ext uri="{FF2B5EF4-FFF2-40B4-BE49-F238E27FC236}">
                  <a16:creationId xmlns:a16="http://schemas.microsoft.com/office/drawing/2014/main" id="{CB014FF0-6E15-41A4-B361-673AB870B318}"/>
                </a:ext>
              </a:extLst>
            </p:cNvPr>
            <p:cNvCxnSpPr>
              <a:cxnSpLocks/>
              <a:stCxn id="37" idx="1"/>
            </p:cNvCxnSpPr>
            <p:nvPr/>
          </p:nvCxnSpPr>
          <p:spPr>
            <a:xfrm flipH="1">
              <a:off x="1633682" y="5056874"/>
              <a:ext cx="311374"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C1534886-E7C6-4037-A95E-A7D6DA1DCFE4}"/>
                </a:ext>
              </a:extLst>
            </p:cNvPr>
            <p:cNvCxnSpPr>
              <a:cxnSpLocks/>
            </p:cNvCxnSpPr>
            <p:nvPr/>
          </p:nvCxnSpPr>
          <p:spPr>
            <a:xfrm flipH="1">
              <a:off x="1633682" y="3797922"/>
              <a:ext cx="311374"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2E1F27A-F931-4144-BED7-82072CB357FB}"/>
                </a:ext>
              </a:extLst>
            </p:cNvPr>
            <p:cNvCxnSpPr>
              <a:cxnSpLocks/>
            </p:cNvCxnSpPr>
            <p:nvPr/>
          </p:nvCxnSpPr>
          <p:spPr>
            <a:xfrm flipH="1">
              <a:off x="1633682" y="2883246"/>
              <a:ext cx="311374"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3BE76F8E-FC10-437B-AEEE-8202A90FE26D}"/>
                </a:ext>
              </a:extLst>
            </p:cNvPr>
            <p:cNvCxnSpPr>
              <a:cxnSpLocks/>
            </p:cNvCxnSpPr>
            <p:nvPr/>
          </p:nvCxnSpPr>
          <p:spPr>
            <a:xfrm flipH="1">
              <a:off x="1633682" y="2279901"/>
              <a:ext cx="311374" cy="0"/>
            </a:xfrm>
            <a:prstGeom prst="line">
              <a:avLst/>
            </a:prstGeom>
            <a:ln w="12700">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65F9EAAB-FB39-48BF-A041-589B4CDE1309}"/>
                </a:ext>
              </a:extLst>
            </p:cNvPr>
            <p:cNvSpPr/>
            <p:nvPr/>
          </p:nvSpPr>
          <p:spPr bwMode="auto">
            <a:xfrm>
              <a:off x="2703333" y="2527993"/>
              <a:ext cx="2052000" cy="720000"/>
            </a:xfrm>
            <a:prstGeom prst="rect">
              <a:avLst/>
            </a:prstGeom>
            <a:solidFill>
              <a:srgbClr val="01BC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IN" sz="1200" dirty="0">
                  <a:solidFill>
                    <a:schemeClr val="tx1"/>
                  </a:solidFill>
                </a:rPr>
                <a:t>Azure AD Authentication Library (ADAL)</a:t>
              </a:r>
            </a:p>
          </p:txBody>
        </p:sp>
        <p:sp>
          <p:nvSpPr>
            <p:cNvPr id="46" name="Rectangle 45">
              <a:extLst>
                <a:ext uri="{FF2B5EF4-FFF2-40B4-BE49-F238E27FC236}">
                  <a16:creationId xmlns:a16="http://schemas.microsoft.com/office/drawing/2014/main" id="{67D8122C-0D6D-4600-982A-12DB81B721D6}"/>
                </a:ext>
              </a:extLst>
            </p:cNvPr>
            <p:cNvSpPr/>
            <p:nvPr/>
          </p:nvSpPr>
          <p:spPr bwMode="auto">
            <a:xfrm>
              <a:off x="5908067" y="2164465"/>
              <a:ext cx="4745655" cy="360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a:r>
                <a:rPr lang="en-IN" sz="1200" dirty="0">
                  <a:solidFill>
                    <a:schemeClr val="bg1"/>
                  </a:solidFill>
                </a:rPr>
                <a:t>https://portal.azure.com</a:t>
              </a:r>
            </a:p>
          </p:txBody>
        </p:sp>
        <p:cxnSp>
          <p:nvCxnSpPr>
            <p:cNvPr id="47" name="Straight Connector 46">
              <a:extLst>
                <a:ext uri="{FF2B5EF4-FFF2-40B4-BE49-F238E27FC236}">
                  <a16:creationId xmlns:a16="http://schemas.microsoft.com/office/drawing/2014/main" id="{97F2AD2C-0977-43F1-A119-E1276148B030}"/>
                </a:ext>
              </a:extLst>
            </p:cNvPr>
            <p:cNvCxnSpPr/>
            <p:nvPr/>
          </p:nvCxnSpPr>
          <p:spPr>
            <a:xfrm>
              <a:off x="1644001" y="1428750"/>
              <a:ext cx="0" cy="4840288"/>
            </a:xfrm>
            <a:prstGeom prst="line">
              <a:avLst/>
            </a:prstGeom>
            <a:ln w="38100">
              <a:solidFill>
                <a:srgbClr val="FF0000"/>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48" name="Graphic 47">
              <a:extLst>
                <a:ext uri="{FF2B5EF4-FFF2-40B4-BE49-F238E27FC236}">
                  <a16:creationId xmlns:a16="http://schemas.microsoft.com/office/drawing/2014/main" id="{1F45EF39-4D41-4C18-9AEE-F7E66FCC240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740230" y="5056874"/>
              <a:ext cx="720000" cy="720000"/>
            </a:xfrm>
            <a:prstGeom prst="rect">
              <a:avLst/>
            </a:prstGeom>
          </p:spPr>
        </p:pic>
      </p:grpSp>
      <p:sp>
        <p:nvSpPr>
          <p:cNvPr id="7" name="Rectangle 6">
            <a:extLst>
              <a:ext uri="{FF2B5EF4-FFF2-40B4-BE49-F238E27FC236}">
                <a16:creationId xmlns:a16="http://schemas.microsoft.com/office/drawing/2014/main" id="{CF61366D-84F0-4C38-9279-AC46B3290BDA}"/>
              </a:ext>
              <a:ext uri="{C183D7F6-B498-43B3-948B-1728B52AA6E4}">
                <adec:decorative xmlns:adec="http://schemas.microsoft.com/office/drawing/2017/decorative" val="1"/>
              </a:ext>
            </a:extLst>
          </p:cNvPr>
          <p:cNvSpPr/>
          <p:nvPr/>
        </p:nvSpPr>
        <p:spPr bwMode="auto">
          <a:xfrm>
            <a:off x="470457" y="1120690"/>
            <a:ext cx="11289454" cy="4956132"/>
          </a:xfrm>
          <a:prstGeom prst="rect">
            <a:avLst/>
          </a:prstGeom>
          <a:noFill/>
          <a:ln>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1469802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service principals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281533"/>
            <a:ext cx="11340811" cy="4914166"/>
          </a:xfrm>
        </p:spPr>
        <p:txBody>
          <a:bodyPr/>
          <a:lstStyle/>
          <a:p>
            <a:r>
              <a:rPr lang="en-US" sz="2000" dirty="0"/>
              <a:t>When you register an app in the Azure portal, you choose whether it is:</a:t>
            </a:r>
          </a:p>
          <a:p>
            <a:pPr marL="285750" lvl="1" indent="-285750">
              <a:buFont typeface="Arial" panose="020B0604020202020204" pitchFamily="34" charset="0"/>
              <a:buChar char="•"/>
            </a:pPr>
            <a:r>
              <a:rPr lang="en-US" sz="1600" dirty="0"/>
              <a:t>Single tenant: only accessible in your tenant</a:t>
            </a:r>
          </a:p>
          <a:p>
            <a:pPr marL="285750" lvl="1" indent="-285750">
              <a:buFont typeface="Arial" panose="020B0604020202020204" pitchFamily="34" charset="0"/>
              <a:buChar char="•"/>
            </a:pPr>
            <a:r>
              <a:rPr lang="en-US" sz="1600" dirty="0"/>
              <a:t>Multi-tenant: accessible in other tenants</a:t>
            </a:r>
          </a:p>
          <a:p>
            <a:pPr lvl="1"/>
            <a:r>
              <a:rPr lang="en-US" dirty="0">
                <a:latin typeface="+mj-lt"/>
              </a:rPr>
              <a:t>If you register an application in the portal, below objects are automatically created in your home tenant.</a:t>
            </a:r>
          </a:p>
          <a:p>
            <a:pPr marL="285750" lvl="1" indent="-285750">
              <a:buFont typeface="Arial" panose="020B0604020202020204" pitchFamily="34" charset="0"/>
              <a:buChar char="•"/>
            </a:pPr>
            <a:r>
              <a:rPr lang="en-US" sz="1600" dirty="0"/>
              <a:t>Application object</a:t>
            </a:r>
          </a:p>
          <a:p>
            <a:pPr marL="285750" lvl="1" indent="-285750">
              <a:buFont typeface="Arial" panose="020B0604020202020204" pitchFamily="34" charset="0"/>
              <a:buChar char="•"/>
            </a:pPr>
            <a:r>
              <a:rPr lang="en-US" sz="1600" dirty="0"/>
              <a:t>Service principal object - Application, Managed identity, Legacy</a:t>
            </a:r>
          </a:p>
          <a:p>
            <a:pPr lvl="1"/>
            <a:r>
              <a:rPr lang="en-US" dirty="0">
                <a:latin typeface="+mj-lt"/>
              </a:rPr>
              <a:t>Relationship between application objects and service principals</a:t>
            </a:r>
          </a:p>
          <a:p>
            <a:pPr lvl="1"/>
            <a:r>
              <a:rPr lang="en-US" sz="1800" dirty="0"/>
              <a:t>An application object has:</a:t>
            </a:r>
          </a:p>
          <a:p>
            <a:pPr marL="285750" lvl="1" indent="-285750">
              <a:buFont typeface="Arial" panose="020B0604020202020204" pitchFamily="34" charset="0"/>
              <a:buChar char="•"/>
            </a:pPr>
            <a:r>
              <a:rPr lang="en-US" sz="1600" dirty="0"/>
              <a:t>A 1:1 relationship with the software application, and</a:t>
            </a:r>
          </a:p>
          <a:p>
            <a:pPr marL="285750" lvl="1" indent="-285750">
              <a:buFont typeface="Arial" panose="020B0604020202020204" pitchFamily="34" charset="0"/>
              <a:buChar char="•"/>
            </a:pPr>
            <a:r>
              <a:rPr lang="en-US" sz="1600" dirty="0"/>
              <a:t>A 1:many relationship with its corresponding service principal object</a:t>
            </a:r>
          </a:p>
          <a:p>
            <a:pPr lvl="1"/>
            <a:endParaRPr lang="en-US" dirty="0"/>
          </a:p>
        </p:txBody>
      </p:sp>
    </p:spTree>
    <p:extLst>
      <p:ext uri="{BB962C8B-B14F-4D97-AF65-F5344CB8AC3E}">
        <p14:creationId xmlns:p14="http://schemas.microsoft.com/office/powerpoint/2010/main" val="112664389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permissions and consent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6"/>
            <a:ext cx="5543785" cy="2539157"/>
          </a:xfrm>
        </p:spPr>
        <p:txBody>
          <a:bodyPr/>
          <a:lstStyle/>
          <a:p>
            <a:r>
              <a:rPr lang="en-US" dirty="0"/>
              <a:t>Permission types</a:t>
            </a:r>
          </a:p>
          <a:p>
            <a:pPr lvl="1"/>
            <a:r>
              <a:rPr lang="en-US" dirty="0"/>
              <a:t>The Microsoft identity platform supports two types of permissions:</a:t>
            </a:r>
          </a:p>
          <a:p>
            <a:pPr lvl="3"/>
            <a:r>
              <a:rPr lang="en-US" i="1" dirty="0"/>
              <a:t>Delegated permissions</a:t>
            </a:r>
            <a:r>
              <a:rPr lang="en-US" dirty="0"/>
              <a:t> are used by apps that have a signed-in user present.</a:t>
            </a:r>
          </a:p>
          <a:p>
            <a:pPr lvl="3"/>
            <a:r>
              <a:rPr lang="en-US" i="1" dirty="0"/>
              <a:t>Application permissions</a:t>
            </a:r>
            <a:r>
              <a:rPr lang="en-US" dirty="0"/>
              <a:t> are used by apps that run without a signed-in user present</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229350" y="1456895"/>
            <a:ext cx="5531577" cy="2113399"/>
          </a:xfrm>
        </p:spPr>
        <p:txBody>
          <a:bodyPr/>
          <a:lstStyle/>
          <a:p>
            <a:r>
              <a:rPr lang="en-US" dirty="0"/>
              <a:t>Consent types</a:t>
            </a:r>
          </a:p>
          <a:p>
            <a:pPr lvl="1"/>
            <a:r>
              <a:rPr lang="en-US" dirty="0"/>
              <a:t>There are three consent types</a:t>
            </a:r>
          </a:p>
          <a:p>
            <a:pPr lvl="3"/>
            <a:r>
              <a:rPr lang="fr-FR" dirty="0" err="1"/>
              <a:t>Static</a:t>
            </a:r>
            <a:r>
              <a:rPr lang="fr-FR" dirty="0"/>
              <a:t> user consent</a:t>
            </a:r>
          </a:p>
          <a:p>
            <a:pPr lvl="3"/>
            <a:r>
              <a:rPr lang="fr-FR" dirty="0" err="1"/>
              <a:t>Incremental</a:t>
            </a:r>
            <a:r>
              <a:rPr lang="fr-FR" dirty="0"/>
              <a:t> and Dynamic user consent</a:t>
            </a:r>
          </a:p>
          <a:p>
            <a:pPr lvl="3"/>
            <a:r>
              <a:rPr lang="fr-FR" dirty="0"/>
              <a:t>Admin consent</a:t>
            </a:r>
            <a:endParaRPr lang="en-US" dirty="0"/>
          </a:p>
        </p:txBody>
      </p:sp>
    </p:spTree>
    <p:extLst>
      <p:ext uri="{BB962C8B-B14F-4D97-AF65-F5344CB8AC3E}">
        <p14:creationId xmlns:p14="http://schemas.microsoft.com/office/powerpoint/2010/main" val="359711552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8D25A21-B7F5-494F-8B20-EB9D47DE3E75}"/>
              </a:ext>
            </a:extLst>
          </p:cNvPr>
          <p:cNvSpPr>
            <a:spLocks noGrp="1"/>
          </p:cNvSpPr>
          <p:nvPr>
            <p:ph type="title"/>
          </p:nvPr>
        </p:nvSpPr>
        <p:spPr/>
        <p:txBody>
          <a:bodyPr/>
          <a:lstStyle/>
          <a:p>
            <a:r>
              <a:rPr lang="en-US" dirty="0"/>
              <a:t>Discover permissions and consent (2 / 2)</a:t>
            </a:r>
          </a:p>
        </p:txBody>
      </p:sp>
      <p:sp>
        <p:nvSpPr>
          <p:cNvPr id="7" name="TextBox 6">
            <a:extLst>
              <a:ext uri="{FF2B5EF4-FFF2-40B4-BE49-F238E27FC236}">
                <a16:creationId xmlns:a16="http://schemas.microsoft.com/office/drawing/2014/main" id="{8936E1FF-A3E1-4023-B431-B8D75BACF694}"/>
              </a:ext>
            </a:extLst>
          </p:cNvPr>
          <p:cNvSpPr txBox="1"/>
          <p:nvPr/>
        </p:nvSpPr>
        <p:spPr>
          <a:xfrm>
            <a:off x="679269" y="1726995"/>
            <a:ext cx="10476412" cy="3404009"/>
          </a:xfrm>
          <a:prstGeom prst="rect">
            <a:avLst/>
          </a:prstGeom>
          <a:noFill/>
          <a:ln w="28575">
            <a:solidFill>
              <a:srgbClr val="0078D4"/>
            </a:solidFill>
          </a:ln>
        </p:spPr>
        <p:txBody>
          <a:bodyPr wrap="square" lIns="182880" tIns="146304" rIns="182880" bIns="146304" rtlCol="0">
            <a:spAutoFit/>
          </a:bodyPr>
          <a:lstStyle/>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GET https://login.microsoftonline.com/common/oauth2/v2.0/authorize?</a:t>
            </a:r>
          </a:p>
          <a:p>
            <a:pPr>
              <a:lnSpc>
                <a:spcPct val="90000"/>
              </a:lnSpc>
              <a:spcAft>
                <a:spcPts val="600"/>
              </a:spcAft>
            </a:pPr>
            <a:r>
              <a:rPr lang="en-US" sz="2000" dirty="0" err="1">
                <a:gradFill>
                  <a:gsLst>
                    <a:gs pos="2917">
                      <a:schemeClr val="tx1"/>
                    </a:gs>
                    <a:gs pos="30000">
                      <a:schemeClr val="tx1"/>
                    </a:gs>
                  </a:gsLst>
                  <a:lin ang="5400000" scaled="0"/>
                </a:gradFill>
                <a:latin typeface="Consolas" panose="020B0609020204030204" pitchFamily="49" charset="0"/>
              </a:rPr>
              <a:t>client_id</a:t>
            </a:r>
            <a:r>
              <a:rPr lang="en-US" sz="2000" dirty="0">
                <a:gradFill>
                  <a:gsLst>
                    <a:gs pos="2917">
                      <a:schemeClr val="tx1"/>
                    </a:gs>
                    <a:gs pos="30000">
                      <a:schemeClr val="tx1"/>
                    </a:gs>
                  </a:gsLst>
                  <a:lin ang="5400000" scaled="0"/>
                </a:gradFill>
                <a:latin typeface="Consolas" panose="020B0609020204030204" pitchFamily="49" charset="0"/>
              </a:rPr>
              <a:t>=6731de76-14a6-49ae-97bc-6eba6914391e</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&amp;</a:t>
            </a:r>
            <a:r>
              <a:rPr lang="en-US" sz="2000" dirty="0" err="1">
                <a:gradFill>
                  <a:gsLst>
                    <a:gs pos="2917">
                      <a:schemeClr val="tx1"/>
                    </a:gs>
                    <a:gs pos="30000">
                      <a:schemeClr val="tx1"/>
                    </a:gs>
                  </a:gsLst>
                  <a:lin ang="5400000" scaled="0"/>
                </a:gradFill>
                <a:latin typeface="Consolas" panose="020B0609020204030204" pitchFamily="49" charset="0"/>
              </a:rPr>
              <a:t>response_type</a:t>
            </a:r>
            <a:r>
              <a:rPr lang="en-US" sz="2000" dirty="0">
                <a:gradFill>
                  <a:gsLst>
                    <a:gs pos="2917">
                      <a:schemeClr val="tx1"/>
                    </a:gs>
                    <a:gs pos="30000">
                      <a:schemeClr val="tx1"/>
                    </a:gs>
                  </a:gsLst>
                  <a:lin ang="5400000" scaled="0"/>
                </a:gradFill>
                <a:latin typeface="Consolas" panose="020B0609020204030204" pitchFamily="49" charset="0"/>
              </a:rPr>
              <a:t>=code</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&amp;</a:t>
            </a:r>
            <a:r>
              <a:rPr lang="en-US" sz="2000" dirty="0" err="1">
                <a:gradFill>
                  <a:gsLst>
                    <a:gs pos="2917">
                      <a:schemeClr val="tx1"/>
                    </a:gs>
                    <a:gs pos="30000">
                      <a:schemeClr val="tx1"/>
                    </a:gs>
                  </a:gsLst>
                  <a:lin ang="5400000" scaled="0"/>
                </a:gradFill>
                <a:latin typeface="Consolas" panose="020B0609020204030204" pitchFamily="49" charset="0"/>
              </a:rPr>
              <a:t>redirect_uri</a:t>
            </a:r>
            <a:r>
              <a:rPr lang="en-US" sz="2000" dirty="0">
                <a:gradFill>
                  <a:gsLst>
                    <a:gs pos="2917">
                      <a:schemeClr val="tx1"/>
                    </a:gs>
                    <a:gs pos="30000">
                      <a:schemeClr val="tx1"/>
                    </a:gs>
                  </a:gsLst>
                  <a:lin ang="5400000" scaled="0"/>
                </a:gradFill>
                <a:latin typeface="Consolas" panose="020B0609020204030204" pitchFamily="49" charset="0"/>
              </a:rPr>
              <a:t>=http%3A%2F%2Flocalhost%2Fmyapp%2F</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&amp;</a:t>
            </a:r>
            <a:r>
              <a:rPr lang="en-US" sz="2000" dirty="0" err="1">
                <a:gradFill>
                  <a:gsLst>
                    <a:gs pos="2917">
                      <a:schemeClr val="tx1"/>
                    </a:gs>
                    <a:gs pos="30000">
                      <a:schemeClr val="tx1"/>
                    </a:gs>
                  </a:gsLst>
                  <a:lin ang="5400000" scaled="0"/>
                </a:gradFill>
                <a:latin typeface="Consolas" panose="020B0609020204030204" pitchFamily="49" charset="0"/>
              </a:rPr>
              <a:t>response_mode</a:t>
            </a:r>
            <a:r>
              <a:rPr lang="en-US" sz="2000" dirty="0">
                <a:gradFill>
                  <a:gsLst>
                    <a:gs pos="2917">
                      <a:schemeClr val="tx1"/>
                    </a:gs>
                    <a:gs pos="30000">
                      <a:schemeClr val="tx1"/>
                    </a:gs>
                  </a:gsLst>
                  <a:lin ang="5400000" scaled="0"/>
                </a:gradFill>
                <a:latin typeface="Consolas" panose="020B0609020204030204" pitchFamily="49" charset="0"/>
              </a:rPr>
              <a:t>=query</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&amp;scope=</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https%3A%2F%2Fgraph.microsoft.com%2Fcalendars.read%20</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https%3A%2F%2Fgraph.microsoft.com%2Fmail.send</a:t>
            </a:r>
          </a:p>
          <a:p>
            <a:pPr>
              <a:lnSpc>
                <a:spcPct val="90000"/>
              </a:lnSpc>
              <a:spcAft>
                <a:spcPts val="600"/>
              </a:spcAft>
            </a:pPr>
            <a:r>
              <a:rPr lang="en-US" sz="2000" dirty="0">
                <a:gradFill>
                  <a:gsLst>
                    <a:gs pos="2917">
                      <a:schemeClr val="tx1"/>
                    </a:gs>
                    <a:gs pos="30000">
                      <a:schemeClr val="tx1"/>
                    </a:gs>
                  </a:gsLst>
                  <a:lin ang="5400000" scaled="0"/>
                </a:gradFill>
                <a:latin typeface="Consolas" panose="020B0609020204030204" pitchFamily="49" charset="0"/>
              </a:rPr>
              <a:t>&amp;state=12345</a:t>
            </a:r>
          </a:p>
        </p:txBody>
      </p:sp>
    </p:spTree>
    <p:extLst>
      <p:ext uri="{BB962C8B-B14F-4D97-AF65-F5344CB8AC3E}">
        <p14:creationId xmlns:p14="http://schemas.microsoft.com/office/powerpoint/2010/main" val="11680169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conditional access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p:txBody>
          <a:bodyPr/>
          <a:lstStyle/>
          <a:p>
            <a:r>
              <a:rPr lang="en-US" dirty="0"/>
              <a:t>Conditional Access enables developers to protect services in a multitude of ways including:</a:t>
            </a:r>
          </a:p>
          <a:p>
            <a:pPr marL="342900" lvl="1" indent="-342900">
              <a:buFont typeface="Arial" panose="020B0604020202020204" pitchFamily="34" charset="0"/>
              <a:buChar char="•"/>
            </a:pPr>
            <a:r>
              <a:rPr lang="en-US" dirty="0"/>
              <a:t>Multifactor authentication</a:t>
            </a:r>
          </a:p>
          <a:p>
            <a:pPr marL="342900" lvl="1" indent="-342900">
              <a:buFont typeface="Arial" panose="020B0604020202020204" pitchFamily="34" charset="0"/>
              <a:buChar char="•"/>
            </a:pPr>
            <a:r>
              <a:rPr lang="en-US" dirty="0"/>
              <a:t>Allowing only Intune enrolled devices to access specific services</a:t>
            </a:r>
          </a:p>
          <a:p>
            <a:pPr marL="342900" lvl="1" indent="-342900">
              <a:buFont typeface="Arial" panose="020B0604020202020204" pitchFamily="34" charset="0"/>
              <a:buChar char="•"/>
            </a:pPr>
            <a:r>
              <a:rPr lang="en-US" dirty="0"/>
              <a:t>Restricting user locations and IP ranges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p:txBody>
          <a:bodyPr/>
          <a:lstStyle/>
          <a:p>
            <a:r>
              <a:rPr lang="en-US" dirty="0"/>
              <a:t>Conditional Access impact on an app</a:t>
            </a:r>
          </a:p>
          <a:p>
            <a:pPr lvl="1"/>
            <a:r>
              <a:rPr lang="en-US" dirty="0"/>
              <a:t>Specifically, the following scenarios require code to handle Conditional Access challenges:</a:t>
            </a:r>
          </a:p>
          <a:p>
            <a:pPr marL="342900" lvl="1" indent="-342900">
              <a:buFont typeface="Arial" panose="020B0604020202020204" pitchFamily="34" charset="0"/>
              <a:buChar char="•"/>
            </a:pPr>
            <a:r>
              <a:rPr lang="en-US" dirty="0"/>
              <a:t>Apps performing the on-behalf-of flow</a:t>
            </a:r>
          </a:p>
          <a:p>
            <a:pPr marL="342900" lvl="1" indent="-342900">
              <a:buFont typeface="Arial" panose="020B0604020202020204" pitchFamily="34" charset="0"/>
              <a:buChar char="•"/>
            </a:pPr>
            <a:r>
              <a:rPr lang="en-US" dirty="0"/>
              <a:t>Apps accessing multiple services/resources</a:t>
            </a:r>
          </a:p>
          <a:p>
            <a:pPr marL="342900" lvl="1" indent="-342900">
              <a:buFont typeface="Arial" panose="020B0604020202020204" pitchFamily="34" charset="0"/>
              <a:buChar char="•"/>
            </a:pPr>
            <a:r>
              <a:rPr lang="en-US" dirty="0"/>
              <a:t>Single-page apps using MSAL.js</a:t>
            </a:r>
          </a:p>
          <a:p>
            <a:pPr marL="342900" lvl="1" indent="-342900">
              <a:buFont typeface="Arial" panose="020B0604020202020204" pitchFamily="34" charset="0"/>
              <a:buChar char="•"/>
            </a:pPr>
            <a:r>
              <a:rPr lang="en-US" dirty="0"/>
              <a:t>Web apps calling a resource</a:t>
            </a:r>
          </a:p>
        </p:txBody>
      </p:sp>
    </p:spTree>
    <p:extLst>
      <p:ext uri="{BB962C8B-B14F-4D97-AF65-F5344CB8AC3E}">
        <p14:creationId xmlns:p14="http://schemas.microsoft.com/office/powerpoint/2010/main" val="577997913"/>
      </p:ext>
    </p:extLst>
  </p:cSld>
  <p:clrMapOvr>
    <a:masterClrMapping/>
  </p:clrMapOvr>
  <p:transition>
    <p:fade/>
  </p:transition>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5898</Words>
  <Application>Microsoft Office PowerPoint</Application>
  <PresentationFormat>Widescreen</PresentationFormat>
  <Paragraphs>550</Paragraphs>
  <Slides>40</Slides>
  <Notes>38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Calibri</vt:lpstr>
      <vt:lpstr>Cambria</vt:lpstr>
      <vt:lpstr>Consolas</vt:lpstr>
      <vt:lpstr>Segoe UI</vt:lpstr>
      <vt:lpstr>Segoe UI Light</vt:lpstr>
      <vt:lpstr>Segoe UI Semibold</vt:lpstr>
      <vt:lpstr>Wingdings</vt:lpstr>
      <vt:lpstr>Microsoft Power Platform Template</vt:lpstr>
      <vt:lpstr>Learning Path 06: Implement user authentication and authorization</vt:lpstr>
      <vt:lpstr> Agenda </vt:lpstr>
      <vt:lpstr>Module 1: Explore the Microsoft identity platform</vt:lpstr>
      <vt:lpstr>Introduction</vt:lpstr>
      <vt:lpstr>Explore the Microsoft identity platform</vt:lpstr>
      <vt:lpstr>Explore service principals</vt:lpstr>
      <vt:lpstr>Discover permissions and consent (1 / 2)</vt:lpstr>
      <vt:lpstr>Discover permissions and consent (2 / 2)</vt:lpstr>
      <vt:lpstr>Discover conditional access</vt:lpstr>
      <vt:lpstr>Summary and knowledge check</vt:lpstr>
      <vt:lpstr>Module 2: Implement authentication by using the Microsoft Authentication Library</vt:lpstr>
      <vt:lpstr>Introduction</vt:lpstr>
      <vt:lpstr>Explore the Microsoft Authentication Library(1/2)</vt:lpstr>
      <vt:lpstr>Explore the Microsoft Authentication Library(2/2)</vt:lpstr>
      <vt:lpstr>Initialize client applications (1 / 2)</vt:lpstr>
      <vt:lpstr>Initialize client applications (2 / 2)</vt:lpstr>
      <vt:lpstr>Exercise: Implement interactive authentication by using MSAL.NET</vt:lpstr>
      <vt:lpstr>Summary and knowledge check</vt:lpstr>
      <vt:lpstr>Module 3: Implement shared access signatures</vt:lpstr>
      <vt:lpstr>Introduction</vt:lpstr>
      <vt:lpstr>Discover shared access signatures (1 / 2)</vt:lpstr>
      <vt:lpstr>Discover shared access signatures (2 / 2)</vt:lpstr>
      <vt:lpstr>Choose when to use shared access signatures (1 / 2)</vt:lpstr>
      <vt:lpstr>Choose when to use shared access signatures (2 / 2)</vt:lpstr>
      <vt:lpstr>Explore stored access policies (1 / 2)</vt:lpstr>
      <vt:lpstr>Explore stored access policies (2 / 2)</vt:lpstr>
      <vt:lpstr>Summary and knowledge check</vt:lpstr>
      <vt:lpstr>Module 4: Explore Microsoft Graph</vt:lpstr>
      <vt:lpstr>Introduction</vt:lpstr>
      <vt:lpstr>Discover Microsoft Graph</vt:lpstr>
      <vt:lpstr>Query Microsoft Graph by using REST</vt:lpstr>
      <vt:lpstr>Query Microsoft Graph by using SDKs (1 / 4)</vt:lpstr>
      <vt:lpstr>Query Microsoft Graph by using SDKs (2 / 4)</vt:lpstr>
      <vt:lpstr>Query Microsoft Graph by using SDKs (3 / 4)</vt:lpstr>
      <vt:lpstr>Query Microsoft Graph by using SDKs (4 / 4)</vt:lpstr>
      <vt:lpstr>Apply best practices to Microsoft Graph</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2021-12-14T19:58:38Z</dcterms:created>
  <dcterms:modified xsi:type="dcterms:W3CDTF">2022-11-05T20:33:17Z</dcterms:modified>
</cp:coreProperties>
</file>