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19"/>
  </p:notesMasterIdLst>
  <p:handoutMasterIdLst>
    <p:handoutMasterId r:id="rId20"/>
  </p:handoutMasterIdLst>
  <p:sldIdLst>
    <p:sldId id="1627" r:id="rId2"/>
    <p:sldId id="1778" r:id="rId3"/>
    <p:sldId id="1684" r:id="rId4"/>
    <p:sldId id="1702" r:id="rId5"/>
    <p:sldId id="1764" r:id="rId6"/>
    <p:sldId id="1748" r:id="rId7"/>
    <p:sldId id="1792" r:id="rId8"/>
    <p:sldId id="1793" r:id="rId9"/>
    <p:sldId id="1776" r:id="rId10"/>
    <p:sldId id="1791" r:id="rId11"/>
    <p:sldId id="1794" r:id="rId12"/>
    <p:sldId id="1866" r:id="rId13"/>
    <p:sldId id="1867" r:id="rId14"/>
    <p:sldId id="1860" r:id="rId15"/>
    <p:sldId id="1943" r:id="rId16"/>
    <p:sldId id="1865" r:id="rId17"/>
    <p:sldId id="1786" r:id="rId18"/>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8D4"/>
    <a:srgbClr val="243A5E"/>
    <a:srgbClr val="4BCBEE"/>
    <a:srgbClr val="1392B4"/>
    <a:srgbClr val="0B556A"/>
    <a:srgbClr val="59B4D9"/>
    <a:srgbClr val="EBEBEB"/>
    <a:srgbClr val="FFFFFF"/>
    <a:srgbClr val="FFF100"/>
    <a:srgbClr val="75757A"/>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4" autoAdjust="0"/>
    <p:restoredTop sz="73660" autoAdjust="0"/>
  </p:normalViewPr>
  <p:slideViewPr>
    <p:cSldViewPr snapToGrid="0">
      <p:cViewPr varScale="1">
        <p:scale>
          <a:sx n="81" d="100"/>
          <a:sy n="81" d="100"/>
        </p:scale>
        <p:origin x="1710" y="90"/>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1:35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1:35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docs.microsoft.com/en-us/azure/service-bus-messaging/service-bus-amqp-overview"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docs.microsoft.com/en-us/azure/service-bus-messaging/how-to-use-java-message-service-20"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azure.com/free"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marketplace.visualstudio.com/items?itemName=ms-dotnettools.csharp" TargetMode="External"/><Relationship Id="rId5" Type="http://schemas.openxmlformats.org/officeDocument/2006/relationships/hyperlink" Target="https://code.visualstudio.com/docs/supporting/requirements#_platforms" TargetMode="External"/><Relationship Id="rId4" Type="http://schemas.openxmlformats.org/officeDocument/2006/relationships/hyperlink" Target="https://code.visualstudio.com/"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171717"/>
                </a:solidFill>
                <a:effectLst/>
                <a:latin typeface="Segoe UI" panose="020B0502040204020203" pitchFamily="34" charset="0"/>
              </a:rPr>
              <a:t>The Queue service contains the following components:</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URL format:</a:t>
            </a:r>
            <a:r>
              <a:rPr lang="en-US" b="0" i="0" dirty="0">
                <a:solidFill>
                  <a:srgbClr val="171717"/>
                </a:solidFill>
                <a:effectLst/>
                <a:latin typeface="Segoe UI" panose="020B0502040204020203" pitchFamily="34" charset="0"/>
              </a:rPr>
              <a:t> Queues are addressable using the URL format https://&lt;storage account&gt;.queue.core.windows.net/&lt;queue&gt;. For example, the following URL addresses a queue in the diagram above https://myaccount.queue.core.windows.net/images-to-download</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Storage account:</a:t>
            </a:r>
            <a:r>
              <a:rPr lang="en-US" b="0" i="0" dirty="0">
                <a:solidFill>
                  <a:srgbClr val="171717"/>
                </a:solidFill>
                <a:effectLst/>
                <a:latin typeface="Segoe UI" panose="020B0502040204020203" pitchFamily="34" charset="0"/>
              </a:rPr>
              <a:t> All access to Azure Storage is done through a storage account.</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Queue:</a:t>
            </a:r>
            <a:r>
              <a:rPr lang="en-US" b="0" i="0" dirty="0">
                <a:solidFill>
                  <a:srgbClr val="171717"/>
                </a:solidFill>
                <a:effectLst/>
                <a:latin typeface="Segoe UI" panose="020B0502040204020203" pitchFamily="34" charset="0"/>
              </a:rPr>
              <a:t> A queue contains a set of messages. All messages must be in a queue. Note that the queue name must be all lowercase.</a:t>
            </a:r>
          </a:p>
          <a:p>
            <a:pPr marL="171450" indent="-171450" algn="l">
              <a:buFont typeface="Arial" panose="020B0604020202020204" pitchFamily="34" charset="0"/>
              <a:buChar char="•"/>
            </a:pPr>
            <a:r>
              <a:rPr lang="en-US" b="1" i="0" dirty="0">
                <a:solidFill>
                  <a:srgbClr val="171717"/>
                </a:solidFill>
                <a:effectLst/>
                <a:latin typeface="Segoe UI" panose="020B0502040204020203" pitchFamily="34" charset="0"/>
              </a:rPr>
              <a:t>Message:</a:t>
            </a:r>
            <a:r>
              <a:rPr lang="en-US" b="0" i="0" dirty="0">
                <a:solidFill>
                  <a:srgbClr val="171717"/>
                </a:solidFill>
                <a:effectLst/>
                <a:latin typeface="Segoe UI" panose="020B0502040204020203" pitchFamily="34" charset="0"/>
              </a:rPr>
              <a:t> A message, in any format, of up to 64 KB. For version 2017-07-29 or later, the maximum time-to-live can be any positive number, or -1 indicating that the message doesn't expire. If this parameter is omitted, the default time-to-live is seven days.</a:t>
            </a:r>
          </a:p>
          <a:p>
            <a:br>
              <a:rPr lang="en-US" dirty="0"/>
            </a:b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068087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7269675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There are more examples in the student and trainer handbooks.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665174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more examples in the student and trainer handbooks.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2900270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14</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862578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Storage queues and Service Bus queues have a slightly different feature set. You can choose either one or both, depending on the needs of your particular solution.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When determining which queuing technology fits the purpose of a given solution, solution architects and developers should consider these recommendations.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131263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Microsoft Azure Service Bus is a fully managed enterprise integration message broker. Service Bus can decouple applications and services.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i="0" dirty="0">
              <a:solidFill>
                <a:srgbClr val="171717"/>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Service Bus offers a standard and premium tier, the premium tier is recommended for production scenarios.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i="0" dirty="0">
              <a:solidFill>
                <a:srgbClr val="171717"/>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i="0" dirty="0">
              <a:solidFill>
                <a:srgbClr val="171717"/>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1" i="0" dirty="0">
              <a:solidFill>
                <a:srgbClr val="171717"/>
              </a:solidFill>
              <a:effectLst/>
              <a:latin typeface="Segoe UI"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solidFill>
                  <a:srgbClr val="171717"/>
                </a:solidFill>
                <a:effectLst/>
                <a:latin typeface="Segoe UI" panose="020B0502040204020203" pitchFamily="34" charset="0"/>
              </a:rPr>
              <a:t>Advanced features</a:t>
            </a:r>
          </a:p>
          <a:p>
            <a:r>
              <a:rPr lang="en-US" b="0" i="0" dirty="0">
                <a:solidFill>
                  <a:srgbClr val="171717"/>
                </a:solidFill>
                <a:effectLst/>
                <a:latin typeface="Segoe UI" panose="020B0502040204020203" pitchFamily="34" charset="0"/>
              </a:rPr>
              <a:t>Service Bus includes advanced features that enable you to solve more complex messaging problems.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dirty="0"/>
              <a:t>Message sessions: </a:t>
            </a:r>
            <a:r>
              <a:rPr lang="en-US" b="0" dirty="0">
                <a:solidFill>
                  <a:srgbClr val="D4D4D4"/>
                </a:solidFill>
                <a:effectLst/>
                <a:latin typeface="Consolas" panose="020B0609020204030204" pitchFamily="49" charset="0"/>
              </a:rPr>
              <a:t>To create a first-in, first-out (FIFO) guarantee in Service Bus, use sessions.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dirty="0" err="1"/>
              <a:t>Autoforwarding</a:t>
            </a:r>
            <a:r>
              <a:rPr lang="en-US" dirty="0"/>
              <a:t>: </a:t>
            </a:r>
            <a:r>
              <a:rPr lang="en-US" b="0" dirty="0">
                <a:solidFill>
                  <a:srgbClr val="D4D4D4"/>
                </a:solidFill>
                <a:effectLst/>
                <a:latin typeface="Consolas" panose="020B0609020204030204" pitchFamily="49" charset="0"/>
              </a:rPr>
              <a:t>The </a:t>
            </a:r>
            <a:r>
              <a:rPr lang="en-US" b="0" dirty="0" err="1">
                <a:solidFill>
                  <a:srgbClr val="D4D4D4"/>
                </a:solidFill>
                <a:effectLst/>
                <a:latin typeface="Consolas" panose="020B0609020204030204" pitchFamily="49" charset="0"/>
              </a:rPr>
              <a:t>autoforwarding</a:t>
            </a:r>
            <a:r>
              <a:rPr lang="en-US" b="0" dirty="0">
                <a:solidFill>
                  <a:srgbClr val="D4D4D4"/>
                </a:solidFill>
                <a:effectLst/>
                <a:latin typeface="Consolas" panose="020B0609020204030204" pitchFamily="49" charset="0"/>
              </a:rPr>
              <a:t> feature chains a queue or subscription to another queue or topic that is in the same namespace.</a:t>
            </a:r>
            <a:endParaRPr lang="en-US" dirty="0"/>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dirty="0"/>
              <a:t>Dead-letter queue: </a:t>
            </a:r>
            <a:r>
              <a:rPr lang="en-US" b="0" dirty="0">
                <a:solidFill>
                  <a:srgbClr val="D4D4D4"/>
                </a:solidFill>
                <a:effectLst/>
                <a:latin typeface="Consolas" panose="020B0609020204030204" pitchFamily="49" charset="0"/>
              </a:rPr>
              <a:t>Service Bus supports a dead-letter queue (DLQ). A DLQ holds messages that can't be delivered to any receiver.</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dirty="0"/>
              <a:t>Scheduled delivery: </a:t>
            </a:r>
            <a:r>
              <a:rPr lang="en-US" b="0" dirty="0">
                <a:solidFill>
                  <a:srgbClr val="D4D4D4"/>
                </a:solidFill>
                <a:effectLst/>
                <a:latin typeface="Consolas" panose="020B0609020204030204" pitchFamily="49" charset="0"/>
              </a:rPr>
              <a:t>You can submit messages to a queue or topic for delayed processing.</a:t>
            </a:r>
            <a:endParaRPr lang="en-US" dirty="0"/>
          </a:p>
          <a:p>
            <a:pPr marL="171450" indent="-171450">
              <a:buFont typeface="Arial" panose="020B0604020202020204" pitchFamily="34" charset="0"/>
              <a:buChar char="•"/>
            </a:pPr>
            <a:r>
              <a:rPr lang="en-US" dirty="0"/>
              <a:t>Message deferral</a:t>
            </a:r>
          </a:p>
          <a:p>
            <a:pPr marL="171450" indent="-171450">
              <a:buFont typeface="Arial" panose="020B0604020202020204" pitchFamily="34" charset="0"/>
              <a:buChar char="•"/>
            </a:pPr>
            <a:r>
              <a:rPr lang="en-US" dirty="0"/>
              <a:t>Batching	</a:t>
            </a:r>
          </a:p>
          <a:p>
            <a:pPr marL="171450" indent="-171450">
              <a:buFont typeface="Arial" panose="020B0604020202020204" pitchFamily="34" charset="0"/>
              <a:buChar char="•"/>
            </a:pPr>
            <a:r>
              <a:rPr lang="en-US" dirty="0"/>
              <a:t>Transactions	</a:t>
            </a:r>
          </a:p>
          <a:p>
            <a:pPr marL="171450" indent="-171450">
              <a:buFont typeface="Arial" panose="020B0604020202020204" pitchFamily="34" charset="0"/>
              <a:buChar char="•"/>
            </a:pPr>
            <a:r>
              <a:rPr lang="en-US" dirty="0"/>
              <a:t>Filtering and actions	</a:t>
            </a:r>
          </a:p>
          <a:p>
            <a:pPr marL="171450" indent="-171450">
              <a:buFont typeface="Arial" panose="020B0604020202020204" pitchFamily="34" charset="0"/>
              <a:buChar char="•"/>
            </a:pPr>
            <a:r>
              <a:rPr lang="en-US" dirty="0"/>
              <a:t>Autodelete on idle	</a:t>
            </a:r>
          </a:p>
          <a:p>
            <a:pPr marL="171450" indent="-171450">
              <a:buFont typeface="Arial" panose="020B0604020202020204" pitchFamily="34" charset="0"/>
              <a:buChar char="•"/>
            </a:pPr>
            <a:r>
              <a:rPr lang="en-US" dirty="0"/>
              <a:t>Duplicate detection	</a:t>
            </a:r>
          </a:p>
          <a:p>
            <a:pPr marL="171450" indent="-171450">
              <a:buFont typeface="Arial" panose="020B0604020202020204" pitchFamily="34" charset="0"/>
              <a:buChar char="•"/>
            </a:pPr>
            <a:r>
              <a:rPr lang="en-US" dirty="0"/>
              <a:t>Security protocols	</a:t>
            </a:r>
          </a:p>
          <a:p>
            <a:pPr marL="171450" indent="-171450">
              <a:buFont typeface="Arial" panose="020B0604020202020204" pitchFamily="34" charset="0"/>
              <a:buChar char="•"/>
            </a:pPr>
            <a:r>
              <a:rPr lang="en-US" dirty="0"/>
              <a:t>Geo-disaster recovery	</a:t>
            </a:r>
          </a:p>
          <a:p>
            <a:pPr marL="171450" indent="-171450">
              <a:buFont typeface="Arial" panose="020B0604020202020204" pitchFamily="34" charset="0"/>
              <a:buChar char="•"/>
            </a:pPr>
            <a:r>
              <a:rPr lang="en-US" dirty="0"/>
              <a:t>Security</a:t>
            </a:r>
          </a:p>
          <a:p>
            <a:pPr marL="171450" indent="-171450">
              <a:buFont typeface="Arial" panose="020B0604020202020204" pitchFamily="34" charset="0"/>
              <a:buChar char="•"/>
            </a:pPr>
            <a:endParaRPr lang="en-US" dirty="0"/>
          </a:p>
          <a:p>
            <a:pPr algn="l"/>
            <a:r>
              <a:rPr lang="en-US" b="1" i="0" dirty="0">
                <a:solidFill>
                  <a:srgbClr val="171717"/>
                </a:solidFill>
                <a:effectLst/>
                <a:latin typeface="Segoe UI" panose="020B0502040204020203" pitchFamily="34" charset="0"/>
              </a:rPr>
              <a:t>Compliance with standards and protocols</a:t>
            </a:r>
          </a:p>
          <a:p>
            <a:pPr algn="l"/>
            <a:r>
              <a:rPr lang="en-US" b="0" i="0" dirty="0">
                <a:solidFill>
                  <a:srgbClr val="171717"/>
                </a:solidFill>
                <a:effectLst/>
                <a:latin typeface="Segoe UI" panose="020B0502040204020203" pitchFamily="34" charset="0"/>
              </a:rPr>
              <a:t>The primary wire protocol for Service Bus is </a:t>
            </a:r>
            <a:r>
              <a:rPr lang="en-US" b="0" i="0" u="none" strike="noStrike" dirty="0">
                <a:solidFill>
                  <a:srgbClr val="171717"/>
                </a:solidFill>
                <a:effectLst/>
                <a:latin typeface="Segoe UI" panose="020B0502040204020203" pitchFamily="34" charset="0"/>
                <a:hlinkClick r:id="rId3"/>
              </a:rPr>
              <a:t>Advanced Messaging Queueing Protocol (AMQP) 1.0</a:t>
            </a:r>
            <a:r>
              <a:rPr lang="en-US" b="0" i="0" dirty="0">
                <a:solidFill>
                  <a:srgbClr val="171717"/>
                </a:solidFill>
                <a:effectLst/>
                <a:latin typeface="Segoe UI" panose="020B0502040204020203" pitchFamily="34" charset="0"/>
              </a:rPr>
              <a:t>, an open ISO/IEC standard. It allows customers to write applications that work against Service Bus and on-premises brokers such as ActiveMQ or RabbitMQ. Service Bus Premium is fully compliant with the Java/Jakarta EE </a:t>
            </a:r>
            <a:r>
              <a:rPr lang="en-US" b="0" i="0" u="none" strike="noStrike" dirty="0">
                <a:solidFill>
                  <a:srgbClr val="171717"/>
                </a:solidFill>
                <a:effectLst/>
                <a:latin typeface="Segoe UI" panose="020B0502040204020203" pitchFamily="34" charset="0"/>
                <a:hlinkClick r:id="rId4"/>
              </a:rPr>
              <a:t>Java Message Service (JMS) 2.0</a:t>
            </a:r>
            <a:r>
              <a:rPr lang="en-US" b="0" i="0" dirty="0">
                <a:solidFill>
                  <a:srgbClr val="171717"/>
                </a:solidFill>
                <a:effectLst/>
                <a:latin typeface="Segoe UI" panose="020B0502040204020203" pitchFamily="34" charset="0"/>
              </a:rPr>
              <a:t> API.</a:t>
            </a:r>
          </a:p>
          <a:p>
            <a:pPr algn="l"/>
            <a:endParaRPr lang="en-US" b="0" i="0" dirty="0">
              <a:solidFill>
                <a:srgbClr val="171717"/>
              </a:solidFill>
              <a:effectLst/>
              <a:latin typeface="Segoe UI" panose="020B0502040204020203" pitchFamily="34" charset="0"/>
            </a:endParaRPr>
          </a:p>
          <a:p>
            <a:br>
              <a:rPr lang="en-US" b="0" i="0" dirty="0">
                <a:solidFill>
                  <a:srgbClr val="171717"/>
                </a:solidFill>
                <a:effectLst/>
                <a:latin typeface="Segoe UI" panose="020B0502040204020203" pitchFamily="34" charset="0"/>
              </a:rPr>
            </a:b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1068087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 typeface="Arial" panose="020B0604020202020204" pitchFamily="34" charset="0"/>
              <a:buNone/>
              <a:tabLst/>
              <a:defRPr/>
            </a:pPr>
            <a:r>
              <a:rPr lang="en-US" b="1" dirty="0"/>
              <a:t>Receive modes</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1" dirty="0"/>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1" dirty="0"/>
              <a:t>Receive and delete:</a:t>
            </a:r>
            <a:r>
              <a:rPr lang="en-US" dirty="0"/>
              <a:t> </a:t>
            </a:r>
            <a:r>
              <a:rPr lang="en-US" b="0" dirty="0">
                <a:solidFill>
                  <a:srgbClr val="D4D4D4"/>
                </a:solidFill>
                <a:effectLst/>
                <a:latin typeface="Consolas" panose="020B0609020204030204" pitchFamily="49" charset="0"/>
              </a:rPr>
              <a:t>When Service Bus receives the request from the consumer, it marks the message as being consumed and returns it to the consumer application.</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1" dirty="0"/>
              <a:t>Peek lock:</a:t>
            </a:r>
            <a:r>
              <a:rPr lang="en-US" dirty="0"/>
              <a:t> </a:t>
            </a:r>
            <a:r>
              <a:rPr lang="en-US" b="0" dirty="0">
                <a:solidFill>
                  <a:srgbClr val="D4D4D4"/>
                </a:solidFill>
                <a:effectLst/>
                <a:latin typeface="Consolas" panose="020B0609020204030204" pitchFamily="49" charset="0"/>
              </a:rPr>
              <a:t>In this mode, the receive operation becomes two-stage, which makes it possible to support applications that can't tolerate missing messages.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459596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Messages carry a payload and metadata. The metadata is in the form of key-value pair properties, and describes the payload.</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A Service Bus message consists of a binary payload section that Service Bus never handles in any form on the service-side, and two sets of properties.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068087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solidFill>
                  <a:srgbClr val="171717"/>
                </a:solidFill>
                <a:effectLst/>
                <a:latin typeface="Segoe UI" panose="020B0502040204020203" pitchFamily="34" charset="0"/>
              </a:rPr>
              <a:t>Prerequisites</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An </a:t>
            </a:r>
            <a:r>
              <a:rPr lang="en-US" b="1" i="0" dirty="0">
                <a:solidFill>
                  <a:srgbClr val="171717"/>
                </a:solidFill>
                <a:effectLst/>
                <a:latin typeface="Segoe UI" panose="020B0502040204020203" pitchFamily="34" charset="0"/>
              </a:rPr>
              <a:t>Azure account</a:t>
            </a:r>
            <a:r>
              <a:rPr lang="en-US" b="0" i="0" dirty="0">
                <a:solidFill>
                  <a:srgbClr val="171717"/>
                </a:solidFill>
                <a:effectLst/>
                <a:latin typeface="Segoe UI" panose="020B0502040204020203" pitchFamily="34" charset="0"/>
              </a:rPr>
              <a:t> with an active subscription. If you don't already have one, you can sign up for a free trial at </a:t>
            </a:r>
            <a:r>
              <a:rPr lang="en-US" b="0" i="0" u="none" strike="noStrike" dirty="0">
                <a:solidFill>
                  <a:srgbClr val="171717"/>
                </a:solidFill>
                <a:effectLst/>
                <a:latin typeface="Segoe UI" panose="020B0502040204020203" pitchFamily="34" charset="0"/>
                <a:hlinkClick r:id="rId3"/>
              </a:rPr>
              <a:t>https://azure.com/free</a:t>
            </a:r>
            <a:r>
              <a:rPr lang="en-US" b="0" i="0" dirty="0">
                <a:solidFill>
                  <a:srgbClr val="171717"/>
                </a:solidFill>
                <a:effectLst/>
                <a:latin typeface="Segoe UI" panose="020B0502040204020203" pitchFamily="34" charset="0"/>
              </a:rPr>
              <a:t>.</a:t>
            </a:r>
          </a:p>
          <a:p>
            <a:pPr marL="171450" indent="-171450" algn="l">
              <a:buFont typeface="Arial" panose="020B0604020202020204" pitchFamily="34" charset="0"/>
              <a:buChar char="•"/>
            </a:pPr>
            <a:r>
              <a:rPr lang="en-US" b="0" i="0" u="none" strike="noStrike" dirty="0">
                <a:solidFill>
                  <a:srgbClr val="171717"/>
                </a:solidFill>
                <a:effectLst/>
                <a:latin typeface="Segoe UI" panose="020B0502040204020203" pitchFamily="34" charset="0"/>
                <a:hlinkClick r:id="rId4"/>
              </a:rPr>
              <a:t>Visual Studio Code</a:t>
            </a:r>
            <a:r>
              <a:rPr lang="en-US" b="0" i="0" dirty="0">
                <a:solidFill>
                  <a:srgbClr val="171717"/>
                </a:solidFill>
                <a:effectLst/>
                <a:latin typeface="Segoe UI" panose="020B0502040204020203" pitchFamily="34" charset="0"/>
              </a:rPr>
              <a:t> on one of the </a:t>
            </a:r>
            <a:r>
              <a:rPr lang="en-US" b="0" i="0" u="none" strike="noStrike" dirty="0">
                <a:solidFill>
                  <a:srgbClr val="171717"/>
                </a:solidFill>
                <a:effectLst/>
                <a:latin typeface="Segoe UI" panose="020B0502040204020203" pitchFamily="34" charset="0"/>
                <a:hlinkClick r:id="rId5"/>
              </a:rPr>
              <a:t>supported platforms</a:t>
            </a:r>
            <a:r>
              <a:rPr lang="en-US" b="0" i="0" dirty="0">
                <a:solidFill>
                  <a:srgbClr val="171717"/>
                </a:solidFill>
                <a:effectLst/>
                <a:latin typeface="Segoe UI" panose="020B0502040204020203" pitchFamily="34" charset="0"/>
              </a:rPr>
              <a:t>.</a:t>
            </a:r>
          </a:p>
          <a:p>
            <a:pPr marL="171450" indent="-171450" algn="l">
              <a:buFont typeface="Arial" panose="020B0604020202020204" pitchFamily="34" charset="0"/>
              <a:buChar char="•"/>
            </a:pPr>
            <a:r>
              <a:rPr lang="en-US" b="0" i="0" dirty="0">
                <a:solidFill>
                  <a:srgbClr val="171717"/>
                </a:solidFill>
                <a:effectLst/>
                <a:latin typeface="Segoe UI" panose="020B0502040204020203" pitchFamily="34" charset="0"/>
              </a:rPr>
              <a:t>The </a:t>
            </a:r>
            <a:r>
              <a:rPr lang="en-US" b="0" i="0" u="none" strike="noStrike" dirty="0">
                <a:solidFill>
                  <a:srgbClr val="171717"/>
                </a:solidFill>
                <a:effectLst/>
                <a:latin typeface="Segoe UI" panose="020B0502040204020203" pitchFamily="34" charset="0"/>
                <a:hlinkClick r:id="rId6"/>
              </a:rPr>
              <a:t>C# extension</a:t>
            </a:r>
            <a:r>
              <a:rPr lang="en-US" b="0" i="0" dirty="0">
                <a:solidFill>
                  <a:srgbClr val="171717"/>
                </a:solidFill>
                <a:effectLst/>
                <a:latin typeface="Segoe UI" panose="020B0502040204020203" pitchFamily="34" charset="0"/>
              </a:rPr>
              <a:t> for Visual Studio Code.</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1:35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8182297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tx2"/>
                </a:solidFill>
              </a:defRPr>
            </a:lvl1pPr>
          </a:lstStyle>
          <a:p>
            <a:r>
              <a:rPr lang="en-US" dirty="0">
                <a:solidFill>
                  <a:schemeClr val="tx1"/>
                </a:solidFill>
              </a:rPr>
              <a:t>Microsoft Security title</a:t>
            </a:r>
            <a:endParaRPr lang="en-US" dirty="0"/>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82FAE6D0-0992-4139-9359-5135BCE47E1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50DC78AD-4336-4E8D-8F70-4C35FEF409C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4">
            <a:extLst>
              <a:ext uri="{FF2B5EF4-FFF2-40B4-BE49-F238E27FC236}">
                <a16:creationId xmlns:a16="http://schemas.microsoft.com/office/drawing/2014/main" id="{1884D379-CA81-40D3-9E78-E89E7861D50F}"/>
              </a:ext>
            </a:extLst>
          </p:cNvPr>
          <p:cNvSpPr>
            <a:spLocks noGrp="1"/>
          </p:cNvSpPr>
          <p:nvPr>
            <p:ph sz="quarter" idx="11"/>
          </p:nvPr>
        </p:nvSpPr>
        <p:spPr>
          <a:xfrm>
            <a:off x="6229350" y="1456896"/>
            <a:ext cx="5543550" cy="3762803"/>
          </a:xfrm>
          <a:solidFill>
            <a:schemeClr val="bg1">
              <a:lumMod val="95000"/>
            </a:schemeClr>
          </a:solidFill>
        </p:spPr>
        <p:txBody>
          <a:bodyPr lIns="137160">
            <a:noAutofit/>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1EECB910-8937-4CC4-AEC5-2DD554C2D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2"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4563213"/>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4734629"/>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87A06669-B2CF-43F2-99B5-001A005A3AA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41468" y="1456896"/>
            <a:ext cx="5543785"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229350" y="1456896"/>
            <a:ext cx="5531577" cy="4194604"/>
          </a:xfrm>
          <a:solidFill>
            <a:schemeClr val="bg1">
              <a:lumMod val="95000"/>
            </a:schemeClr>
          </a:solidFill>
        </p:spPr>
        <p:txBody>
          <a:bodyPr lIns="137160" rIns="137160"/>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Fourth level</a:t>
            </a:r>
          </a:p>
        </p:txBody>
      </p:sp>
      <p:sp>
        <p:nvSpPr>
          <p:cNvPr id="2" name="Footer Placeholder 1">
            <a:extLst>
              <a:ext uri="{FF2B5EF4-FFF2-40B4-BE49-F238E27FC236}">
                <a16:creationId xmlns:a16="http://schemas.microsoft.com/office/drawing/2014/main" id="{FD7644AB-9D01-4585-9388-8EB76A4E16D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3 rows</a:t>
            </a:r>
          </a:p>
        </p:txBody>
      </p:sp>
      <p:sp>
        <p:nvSpPr>
          <p:cNvPr id="5" name="Text Placeholder 4"/>
          <p:cNvSpPr>
            <a:spLocks noGrp="1"/>
          </p:cNvSpPr>
          <p:nvPr>
            <p:ph type="body" sz="quarter" idx="11" hasCustomPrompt="1"/>
          </p:nvPr>
        </p:nvSpPr>
        <p:spPr>
          <a:xfrm>
            <a:off x="4078288" y="1358901"/>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816784"/>
            <a:ext cx="7695070" cy="1224434"/>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5" name="Text Placeholder 4">
            <a:extLst>
              <a:ext uri="{FF2B5EF4-FFF2-40B4-BE49-F238E27FC236}">
                <a16:creationId xmlns:a16="http://schemas.microsoft.com/office/drawing/2014/main" id="{17004B21-C7C1-4F96-8432-F7255C26DB8E}"/>
              </a:ext>
            </a:extLst>
          </p:cNvPr>
          <p:cNvSpPr>
            <a:spLocks noGrp="1"/>
          </p:cNvSpPr>
          <p:nvPr>
            <p:ph type="body" sz="quarter" idx="20" hasCustomPrompt="1"/>
          </p:nvPr>
        </p:nvSpPr>
        <p:spPr>
          <a:xfrm>
            <a:off x="4078288" y="4274667"/>
            <a:ext cx="7695070" cy="1224434"/>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D3BC550B-9B11-4380-8D6F-F4741FB779E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4 rows</a:t>
            </a:r>
          </a:p>
        </p:txBody>
      </p:sp>
      <p:sp>
        <p:nvSpPr>
          <p:cNvPr id="5" name="Text Placeholder 4"/>
          <p:cNvSpPr>
            <a:spLocks noGrp="1"/>
          </p:cNvSpPr>
          <p:nvPr>
            <p:ph type="body" sz="quarter" idx="11" hasCustomPrompt="1"/>
          </p:nvPr>
        </p:nvSpPr>
        <p:spPr>
          <a:xfrm>
            <a:off x="4078288" y="985704"/>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339411"/>
            <a:ext cx="7695070"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693118"/>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5046824"/>
            <a:ext cx="7695070"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1FA6548C-890C-4150-B5BD-A8AF55A82E7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6 rows</a:t>
            </a:r>
          </a:p>
        </p:txBody>
      </p:sp>
      <p:sp>
        <p:nvSpPr>
          <p:cNvPr id="5" name="Text Placeholder 4"/>
          <p:cNvSpPr>
            <a:spLocks noGrp="1"/>
          </p:cNvSpPr>
          <p:nvPr>
            <p:ph type="body" sz="quarter" idx="11" hasCustomPrompt="1"/>
          </p:nvPr>
        </p:nvSpPr>
        <p:spPr>
          <a:xfrm>
            <a:off x="4078288" y="691125"/>
            <a:ext cx="7695070" cy="822645"/>
          </a:xfr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619933"/>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548741"/>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477549"/>
            <a:ext cx="7695070" cy="822645"/>
          </a:xfrm>
        </p:spPr>
        <p:txBody>
          <a:bodyPr vert="horz" wrap="square" lIns="0" tIns="0" rIns="0" bIns="0" rtlCol="0" anchor="ctr">
            <a:noAutofit/>
          </a:bodyPr>
          <a:lstStyle>
            <a:lvl2pPr>
              <a:defRPr lang="en-US" sz="1800" b="0"/>
            </a:lvl2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40635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5335167"/>
            <a:ext cx="7695070" cy="822645"/>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The quick brown fox jumps over the lazy dog. </a:t>
            </a:r>
          </a:p>
        </p:txBody>
      </p:sp>
      <p:sp>
        <p:nvSpPr>
          <p:cNvPr id="4" name="Footer Placeholder 1">
            <a:extLst>
              <a:ext uri="{FF2B5EF4-FFF2-40B4-BE49-F238E27FC236}">
                <a16:creationId xmlns:a16="http://schemas.microsoft.com/office/drawing/2014/main" id="{3CE3F527-08C7-43D0-8032-F2A71F76D6A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4078288" y="466348"/>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4" name="Text Placeholder 4"/>
          <p:cNvSpPr>
            <a:spLocks noGrp="1"/>
          </p:cNvSpPr>
          <p:nvPr>
            <p:ph type="body" sz="quarter" idx="15" hasCustomPrompt="1"/>
          </p:nvPr>
        </p:nvSpPr>
        <p:spPr>
          <a:xfrm>
            <a:off x="4078288" y="1216264"/>
            <a:ext cx="7695069" cy="675889"/>
          </a:xfrm>
        </p:spPr>
        <p:txBody>
          <a:bodyPr vert="horz" wrap="square" lIns="0" tIns="0" rIns="0" bIns="0" rtlCol="0" anchor="ctr">
            <a:noAutofit/>
          </a:bodyPr>
          <a:lstStyle>
            <a:lvl2pPr>
              <a:defRPr lang="en-US" sz="1600" b="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6" name="Text Placeholder 4"/>
          <p:cNvSpPr>
            <a:spLocks noGrp="1"/>
          </p:cNvSpPr>
          <p:nvPr>
            <p:ph type="body" sz="quarter" idx="17" hasCustomPrompt="1"/>
          </p:nvPr>
        </p:nvSpPr>
        <p:spPr>
          <a:xfrm>
            <a:off x="4078288" y="1966180"/>
            <a:ext cx="7695069" cy="675889"/>
          </a:xfr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8" name="Text Placeholder 4"/>
          <p:cNvSpPr>
            <a:spLocks noGrp="1"/>
          </p:cNvSpPr>
          <p:nvPr>
            <p:ph type="body" sz="quarter" idx="19" hasCustomPrompt="1"/>
          </p:nvPr>
        </p:nvSpPr>
        <p:spPr>
          <a:xfrm>
            <a:off x="4078288" y="2716096"/>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20" name="Text Placeholder 4"/>
          <p:cNvSpPr>
            <a:spLocks noGrp="1"/>
          </p:cNvSpPr>
          <p:nvPr>
            <p:ph type="body" sz="quarter" idx="21" hasCustomPrompt="1"/>
          </p:nvPr>
        </p:nvSpPr>
        <p:spPr>
          <a:xfrm>
            <a:off x="4078288" y="3466012"/>
            <a:ext cx="7695069" cy="675889"/>
          </a:xfr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215928"/>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965844"/>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11" name="Text Placeholder 4">
            <a:extLst>
              <a:ext uri="{FF2B5EF4-FFF2-40B4-BE49-F238E27FC236}">
                <a16:creationId xmlns:a16="http://schemas.microsoft.com/office/drawing/2014/main" id="{BBE4C696-54C0-4167-89B1-D1FE9690F330}"/>
              </a:ext>
            </a:extLst>
          </p:cNvPr>
          <p:cNvSpPr>
            <a:spLocks noGrp="1"/>
          </p:cNvSpPr>
          <p:nvPr>
            <p:ph type="body" sz="quarter" idx="24" hasCustomPrompt="1"/>
          </p:nvPr>
        </p:nvSpPr>
        <p:spPr>
          <a:xfrm>
            <a:off x="4078288" y="5715763"/>
            <a:ext cx="7695069"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br>
              <a:rPr lang="en-US" dirty="0"/>
            </a:br>
            <a:r>
              <a:rPr lang="en-US" dirty="0"/>
              <a:t>The quick brown fox jumps over the lazy dog. </a:t>
            </a:r>
          </a:p>
        </p:txBody>
      </p:sp>
      <p:sp>
        <p:nvSpPr>
          <p:cNvPr id="4" name="Footer Placeholder 1">
            <a:extLst>
              <a:ext uri="{FF2B5EF4-FFF2-40B4-BE49-F238E27FC236}">
                <a16:creationId xmlns:a16="http://schemas.microsoft.com/office/drawing/2014/main" id="{FCBBA077-FCDA-4F62-B502-F11F61DDA34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rgbClr val="243A5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dirty="0"/>
              <a:t>Agenda</a:t>
            </a:r>
            <a:br>
              <a:rPr lang="en-US" dirty="0"/>
            </a:br>
            <a:r>
              <a:rPr lang="en-US" dirty="0"/>
              <a:t>8 rows</a:t>
            </a:r>
          </a:p>
        </p:txBody>
      </p:sp>
      <p:sp>
        <p:nvSpPr>
          <p:cNvPr id="5" name="Text Placeholder 4"/>
          <p:cNvSpPr>
            <a:spLocks noGrp="1"/>
          </p:cNvSpPr>
          <p:nvPr>
            <p:ph type="body" sz="quarter" idx="11" hasCustomPrompt="1"/>
          </p:nvPr>
        </p:nvSpPr>
        <p:spPr>
          <a:xfrm>
            <a:off x="3619500" y="466348"/>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4" name="Text Placeholder 4"/>
          <p:cNvSpPr>
            <a:spLocks noGrp="1"/>
          </p:cNvSpPr>
          <p:nvPr>
            <p:ph type="body" sz="quarter" idx="15" hasCustomPrompt="1"/>
          </p:nvPr>
        </p:nvSpPr>
        <p:spPr>
          <a:xfrm>
            <a:off x="3619500" y="1308612"/>
            <a:ext cx="3330574"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6" name="Text Placeholder 4"/>
          <p:cNvSpPr>
            <a:spLocks noGrp="1"/>
          </p:cNvSpPr>
          <p:nvPr>
            <p:ph type="body" sz="quarter" idx="17" hasCustomPrompt="1"/>
          </p:nvPr>
        </p:nvSpPr>
        <p:spPr>
          <a:xfrm>
            <a:off x="3619500" y="2150876"/>
            <a:ext cx="3330574"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8" name="Text Placeholder 4"/>
          <p:cNvSpPr>
            <a:spLocks noGrp="1"/>
          </p:cNvSpPr>
          <p:nvPr>
            <p:ph type="body" sz="quarter" idx="19" hasCustomPrompt="1"/>
          </p:nvPr>
        </p:nvSpPr>
        <p:spPr>
          <a:xfrm>
            <a:off x="3619500" y="2993140"/>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0" name="Text Placeholder 4"/>
          <p:cNvSpPr>
            <a:spLocks noGrp="1"/>
          </p:cNvSpPr>
          <p:nvPr>
            <p:ph type="body" sz="quarter" idx="21" hasCustomPrompt="1"/>
          </p:nvPr>
        </p:nvSpPr>
        <p:spPr>
          <a:xfrm>
            <a:off x="3619500" y="3835404"/>
            <a:ext cx="3330574"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3619500" y="5519930"/>
            <a:ext cx="3330574"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66348"/>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8612"/>
            <a:ext cx="3442157" cy="675889"/>
          </a:xfrm>
        </p:spPr>
        <p:txBody>
          <a:bodyPr vert="horz" wrap="square" lIns="0" tIns="0" rIns="0" bIns="0" rtlCol="0" anchor="ctr">
            <a:noAutofit/>
          </a:bodyPr>
          <a:lstStyle>
            <a:lvl2pPr>
              <a:defRPr lang="en-US" sz="1400" b="0"/>
            </a:lvl2pPr>
          </a:lstStyle>
          <a:p>
            <a:pPr lvl="1">
              <a:buFont typeface="Arial" panose="020B0604020202020204" pitchFamily="34" charset="0"/>
            </a:pPr>
            <a:r>
              <a:rPr lang="en-US" dirty="0"/>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50876"/>
            <a:ext cx="3442157" cy="675889"/>
          </a:xfr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dirty="0"/>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93140"/>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5404"/>
            <a:ext cx="3442157" cy="675889"/>
          </a:xfr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dirty="0"/>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22" name="Text Placeholder 4">
            <a:extLst>
              <a:ext uri="{FF2B5EF4-FFF2-40B4-BE49-F238E27FC236}">
                <a16:creationId xmlns:a16="http://schemas.microsoft.com/office/drawing/2014/main" id="{1BAD9B5E-AACF-4B5D-9D05-A8B6E03E279B}"/>
              </a:ext>
            </a:extLst>
          </p:cNvPr>
          <p:cNvSpPr>
            <a:spLocks noGrp="1"/>
          </p:cNvSpPr>
          <p:nvPr>
            <p:ph type="body" sz="quarter" idx="30" hasCustomPrompt="1"/>
          </p:nvPr>
        </p:nvSpPr>
        <p:spPr>
          <a:xfrm>
            <a:off x="8331200" y="5519930"/>
            <a:ext cx="3442157" cy="675889"/>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dirty="0"/>
              <a:t>Body copy Segoe UI Regular 14/18. The quick brown fox jumps over the lazy dog. </a:t>
            </a:r>
          </a:p>
        </p:txBody>
      </p:sp>
      <p:sp>
        <p:nvSpPr>
          <p:cNvPr id="4" name="Footer Placeholder 1">
            <a:extLst>
              <a:ext uri="{FF2B5EF4-FFF2-40B4-BE49-F238E27FC236}">
                <a16:creationId xmlns:a16="http://schemas.microsoft.com/office/drawing/2014/main" id="{9F52899F-4DD5-4919-A5F9-0A5E692D453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dirty="0"/>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5" name="Text Placeholder 4"/>
          <p:cNvSpPr>
            <a:spLocks noGrp="1"/>
          </p:cNvSpPr>
          <p:nvPr>
            <p:ph type="body" sz="quarter" idx="11" hasCustomPrompt="1"/>
          </p:nvPr>
        </p:nvSpPr>
        <p:spPr>
          <a:xfrm>
            <a:off x="418643" y="4708215"/>
            <a:ext cx="365293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5014828"/>
            <a:ext cx="365293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32" name="Text Placeholder 4">
            <a:extLst>
              <a:ext uri="{FF2B5EF4-FFF2-40B4-BE49-F238E27FC236}">
                <a16:creationId xmlns:a16="http://schemas.microsoft.com/office/drawing/2014/main" id="{197742EC-5845-4BB1-84A3-00C1CF89012A}"/>
              </a:ext>
            </a:extLst>
          </p:cNvPr>
          <p:cNvSpPr>
            <a:spLocks noGrp="1"/>
          </p:cNvSpPr>
          <p:nvPr>
            <p:ph type="body" sz="quarter" idx="20" hasCustomPrompt="1"/>
          </p:nvPr>
        </p:nvSpPr>
        <p:spPr>
          <a:xfrm>
            <a:off x="4293969"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100576"/>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4130"/>
            <a:ext cx="3354191" cy="2886109"/>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0" name="Text Placeholder 4"/>
          <p:cNvSpPr>
            <a:spLocks noGrp="1"/>
          </p:cNvSpPr>
          <p:nvPr>
            <p:ph type="body" sz="quarter" idx="13" hasCustomPrompt="1"/>
          </p:nvPr>
        </p:nvSpPr>
        <p:spPr>
          <a:xfrm>
            <a:off x="8144083" y="4708215"/>
            <a:ext cx="3618381" cy="584775"/>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a:solidFill>
                  <a:schemeClr val="tx2"/>
                </a:solidFill>
                <a:latin typeface="+mj-lt"/>
              </a:rPr>
              <a:t>Paragraph title Segoe UI </a:t>
            </a:r>
            <a:r>
              <a:rPr lang="en-US" b="0" err="1">
                <a:solidFill>
                  <a:schemeClr val="tx2"/>
                </a:solidFill>
                <a:latin typeface="+mj-lt"/>
              </a:rPr>
              <a:t>Semibold</a:t>
            </a:r>
            <a:r>
              <a:rPr lang="en-US" b="0">
                <a:solidFill>
                  <a:schemeClr val="tx2"/>
                </a:solidFill>
                <a:latin typeface="+mj-lt"/>
              </a:rPr>
              <a:t> 14/18</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5014828"/>
            <a:ext cx="3618381" cy="954107"/>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D26B0962-7685-4EBF-B99E-792210E7163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lue background">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4800" strike="noStrike" spc="-49" baseline="0">
                <a:solidFill>
                  <a:schemeClr val="bg1"/>
                </a:solidFill>
              </a:defRPr>
            </a:lvl1pPr>
          </a:lstStyle>
          <a:p>
            <a:r>
              <a:rPr lang="en-US" dirty="0"/>
              <a:t>Microsoft 365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1"/>
                </a:solidFill>
              </a:defRPr>
            </a:lvl1pPr>
            <a:lvl2pPr>
              <a:defRPr sz="1765">
                <a:solidFill>
                  <a:srgbClr val="000000"/>
                </a:solidFill>
              </a:defRPr>
            </a:lvl2pPr>
            <a:lvl3pPr>
              <a:defRPr sz="1372"/>
            </a:lvl3pPr>
            <a:lvl4pPr>
              <a:defRPr sz="1372"/>
            </a:lvl4pPr>
            <a:lvl5pPr>
              <a:defRPr sz="1029"/>
            </a:lvl5pPr>
          </a:lstStyle>
          <a:p>
            <a:pPr lvl="0"/>
            <a:r>
              <a:rPr lang="en-US" dirty="0"/>
              <a:t>Author name</a:t>
            </a:r>
            <a:br>
              <a:rPr lang="en-US" dirty="0"/>
            </a:br>
            <a:r>
              <a:rPr lang="en-US" dirty="0"/>
              <a:t>Date</a:t>
            </a:r>
          </a:p>
        </p:txBody>
      </p:sp>
      <p:sp>
        <p:nvSpPr>
          <p:cNvPr id="2" name="Footer Placeholder 1">
            <a:extLst>
              <a:ext uri="{FF2B5EF4-FFF2-40B4-BE49-F238E27FC236}">
                <a16:creationId xmlns:a16="http://schemas.microsoft.com/office/drawing/2014/main" id="{DE984AF9-42B3-4123-927E-CEC8570AFE3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0AF2B48A-0CD5-4E5D-BBFC-0FF17E42D7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dirty="0"/>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2">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p:spPr>
        <p:txBody>
          <a:bodyPr anchor="ctr">
            <a:noAutofit/>
          </a:bodyPr>
          <a:lstStyle>
            <a:lvl1pPr algn="ctr">
              <a:defRPr/>
            </a:lvl1pPr>
          </a:lstStyle>
          <a:p>
            <a:endParaRPr lang="en-US"/>
          </a:p>
        </p:txBody>
      </p:sp>
      <p:sp>
        <p:nvSpPr>
          <p:cNvPr id="3" name="Footer Placeholder 1">
            <a:extLst>
              <a:ext uri="{FF2B5EF4-FFF2-40B4-BE49-F238E27FC236}">
                <a16:creationId xmlns:a16="http://schemas.microsoft.com/office/drawing/2014/main" id="{C6B75234-9944-48A2-8A21-99500C7BBB40}"/>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5" name="Text Placeholder 4">
            <a:extLst>
              <a:ext uri="{FF2B5EF4-FFF2-40B4-BE49-F238E27FC236}">
                <a16:creationId xmlns:a16="http://schemas.microsoft.com/office/drawing/2014/main" id="{6E31D123-CA1A-4568-88C8-6B1287D07EE9}"/>
              </a:ext>
            </a:extLst>
          </p:cNvPr>
          <p:cNvSpPr>
            <a:spLocks noGrp="1"/>
          </p:cNvSpPr>
          <p:nvPr>
            <p:ph type="body" sz="quarter" idx="13" hasCustomPrompt="1"/>
          </p:nvPr>
        </p:nvSpPr>
        <p:spPr>
          <a:xfrm>
            <a:off x="418643" y="2161629"/>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0D336736-F7E2-BA48-AD3E-B0037BAC6816}"/>
              </a:ext>
            </a:extLst>
          </p:cNvPr>
          <p:cNvSpPr>
            <a:spLocks noGrp="1"/>
          </p:cNvSpPr>
          <p:nvPr>
            <p:ph type="body" sz="quarter" idx="43" hasCustomPrompt="1"/>
          </p:nvPr>
        </p:nvSpPr>
        <p:spPr>
          <a:xfrm>
            <a:off x="418643" y="3628878"/>
            <a:ext cx="5579311" cy="338554"/>
          </a:xfrm>
          <a:prstGeom prst="rect">
            <a:avLst/>
          </a:prstGeom>
        </p:spPr>
        <p:txBody>
          <a:bodyPr lIns="0" tIns="45720" rIns="0" bIns="45720"/>
          <a:lstStyle>
            <a:lvl1pPr marL="0" indent="0">
              <a:lnSpc>
                <a:spcPct val="100000"/>
              </a:lnSpc>
              <a:spcBef>
                <a:spcPts val="1176"/>
              </a:spcBef>
              <a:buNone/>
              <a:defRPr lang="en-US" sz="1600" b="0" kern="1200" spc="0" baseline="0" dirty="0">
                <a:solidFill>
                  <a:schemeClr val="tx2"/>
                </a:solidFill>
                <a:latin typeface="+mj-lt"/>
                <a:ea typeface="+mn-ea"/>
                <a:cs typeface="+mn-cs"/>
              </a:defRPr>
            </a:lvl1pPr>
            <a:lvl2pPr marL="0" marR="0" indent="0" algn="l" defTabSz="914367" rtl="0" eaLnBrk="1" fontAlgn="auto" latinLnBrk="0" hangingPunct="1">
              <a:lnSpc>
                <a:spcPts val="1765"/>
              </a:lnSpc>
              <a:spcBef>
                <a:spcPts val="441"/>
              </a:spcBef>
              <a:spcAft>
                <a:spcPts val="0"/>
              </a:spcAft>
              <a:buClrTx/>
              <a:buSzPct val="90000"/>
              <a:buFont typeface="Arial" panose="020B0604020202020204" pitchFamily="34" charset="0"/>
              <a:buNone/>
              <a:tabLst/>
              <a:defRPr sz="1372">
                <a:solidFill>
                  <a:srgbClr val="000000"/>
                </a:solidFill>
              </a:defRPr>
            </a:lvl2pPr>
            <a:lvl3pPr marL="448193" indent="0">
              <a:buNone/>
              <a:defRPr/>
            </a:lvl3pPr>
            <a:lvl4pPr marL="672290" indent="0">
              <a:buNone/>
              <a:defRPr/>
            </a:lvl4pPr>
            <a:lvl5pPr marL="896386" indent="0">
              <a:buNone/>
              <a:defRPr/>
            </a:lvl5pPr>
          </a:lstStyle>
          <a:p>
            <a:pPr>
              <a:spcBef>
                <a:spcPts val="1200"/>
              </a:spcBef>
            </a:pPr>
            <a:r>
              <a:rPr lang="en-US" b="0" dirty="0">
                <a:solidFill>
                  <a:schemeClr val="tx2"/>
                </a:solidFill>
                <a:latin typeface="+mj-lt"/>
              </a:rPr>
              <a:t>Paragraph title Segoe UI </a:t>
            </a:r>
            <a:r>
              <a:rPr lang="en-US" b="0" dirty="0" err="1">
                <a:solidFill>
                  <a:schemeClr val="tx2"/>
                </a:solidFill>
                <a:latin typeface="+mj-lt"/>
              </a:rPr>
              <a:t>Semibold</a:t>
            </a:r>
            <a:r>
              <a:rPr lang="en-US" b="0" dirty="0">
                <a:solidFill>
                  <a:schemeClr val="tx2"/>
                </a:solidFill>
                <a:latin typeface="+mj-lt"/>
              </a:rPr>
              <a:t> 14/18</a:t>
            </a:r>
            <a:endParaRPr lang="en-US" dirty="0"/>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C3405CC5-9896-4E3A-9373-436306F5BF12}"/>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6804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282367"/>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40814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29578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5094886"/>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5309208"/>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sp>
        <p:nvSpPr>
          <p:cNvPr id="3" name="Footer Placeholder 1">
            <a:extLst>
              <a:ext uri="{FF2B5EF4-FFF2-40B4-BE49-F238E27FC236}">
                <a16:creationId xmlns:a16="http://schemas.microsoft.com/office/drawing/2014/main" id="{B3B62F3E-D0DF-4A13-A005-3CCFDD6DFC1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dirty="0"/>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709493"/>
            <a:ext cx="5579310" cy="369332"/>
          </a:xfrm>
          <a:prstGeom prst="rect">
            <a:avLst/>
          </a:prstGeom>
        </p:spPr>
        <p:txBody>
          <a:bodyPr wrap="square" lIns="0" tIns="0" rIns="0" bIns="0" anchor="b">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dirty="0"/>
              <a:t>Subhead Segoe UI </a:t>
            </a:r>
            <a:r>
              <a:rPr lang="en-US" dirty="0" err="1"/>
              <a:t>Semibold</a:t>
            </a:r>
            <a:r>
              <a:rPr lang="en-US" dirty="0"/>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267319"/>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066417"/>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80740"/>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40798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29416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5093259"/>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530758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
            <a:ext cx="5973053" cy="6858001"/>
          </a:xfrm>
          <a:prstGeom prst="rect">
            <a:avLst/>
          </a:prstGeom>
          <a:blipFill>
            <a:blip r:embed="rId2"/>
            <a:stretch>
              <a:fillRect/>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dirty="0"/>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660048"/>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93713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5214214"/>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 name="Footer Placeholder 1">
            <a:extLst>
              <a:ext uri="{FF2B5EF4-FFF2-40B4-BE49-F238E27FC236}">
                <a16:creationId xmlns:a16="http://schemas.microsoft.com/office/drawing/2014/main" id="{B394CE8A-C8F7-40DD-84CF-FE592D7BC2D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dirty="0"/>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dirty="0"/>
              <a:t>Body copy Segoe UI Regular 14/18. The quick brown fox jumps over the lazy dog. The quick brown fox jumps over the lazy dog. The quick brown fox jumps over the lazy dog.</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734160"/>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4011423"/>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5288687"/>
            <a:ext cx="5579310" cy="1128821"/>
          </a:xfrm>
          <a:prstGeom prst="rect">
            <a:avLst/>
          </a:prstGeom>
          <a:solidFill>
            <a:schemeClr val="bg1">
              <a:lumMod val="95000"/>
            </a:schemeClr>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6"/>
            <a:ext cx="5543514" cy="4960611"/>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4746143"/>
          </a:xfrm>
          <a:prstGeom prst="rect">
            <a:avLst/>
          </a:prstGeom>
          <a:blipFill dpi="0" rotWithShape="1">
            <a:blip r:embed="rId2"/>
            <a:srcRect/>
            <a:stretch>
              <a:fillRect/>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BDD9959D-3459-4484-BDE0-9F4EABE5443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mo slide with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dirty="0"/>
              <a:t>Click to edit Master title style</a:t>
            </a:r>
          </a:p>
        </p:txBody>
      </p:sp>
      <p:sp>
        <p:nvSpPr>
          <p:cNvPr id="4" name="Text Placeholder 3"/>
          <p:cNvSpPr>
            <a:spLocks noGrp="1"/>
          </p:cNvSpPr>
          <p:nvPr>
            <p:ph type="body" sz="quarter" idx="10" hasCustomPrompt="1"/>
          </p:nvPr>
        </p:nvSpPr>
        <p:spPr>
          <a:xfrm>
            <a:off x="418644" y="1456898"/>
            <a:ext cx="5408119" cy="615553"/>
          </a:xfrm>
          <a:prstGeom prst="rect">
            <a:avLst/>
          </a:prstGeom>
        </p:spPr>
        <p:txBody>
          <a:bodyPr wrap="square" lIns="0" tIns="0" rIns="0" bIns="0">
            <a:spAutoFit/>
          </a:bodyPr>
          <a:lstStyle>
            <a:lvl1pPr marL="0" indent="0">
              <a:lnSpc>
                <a:spcPts val="2353"/>
              </a:lnSpc>
              <a:buNone/>
              <a:defRPr sz="24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dirty="0" err="1"/>
              <a:t>Large</a:t>
            </a:r>
            <a:r>
              <a:rPr lang="pt-BR" dirty="0"/>
              <a:t> </a:t>
            </a:r>
            <a:r>
              <a:rPr lang="pt-BR" dirty="0" err="1"/>
              <a:t>subhead</a:t>
            </a:r>
            <a:r>
              <a:rPr lang="pt-BR" dirty="0"/>
              <a:t> Segoe UI </a:t>
            </a:r>
            <a:r>
              <a:rPr lang="pt-BR" dirty="0" err="1"/>
              <a:t>Semibold</a:t>
            </a:r>
            <a:r>
              <a:rPr lang="pt-BR" dirty="0"/>
              <a:t> Regular 20/24</a:t>
            </a:r>
            <a:endParaRPr lang="en-US" dirty="0"/>
          </a:p>
        </p:txBody>
      </p:sp>
      <p:sp>
        <p:nvSpPr>
          <p:cNvPr id="5" name="Text Placeholder 4"/>
          <p:cNvSpPr>
            <a:spLocks noGrp="1"/>
          </p:cNvSpPr>
          <p:nvPr>
            <p:ph type="body" sz="quarter" idx="11" hasCustomPrompt="1"/>
          </p:nvPr>
        </p:nvSpPr>
        <p:spPr>
          <a:xfrm>
            <a:off x="418643" y="2158886"/>
            <a:ext cx="5408118" cy="2339102"/>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a:p>
            <a:pPr lvl="0"/>
            <a:r>
              <a:rPr lang="en-US" dirty="0"/>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2610"/>
          <a:stretch/>
        </p:blipFill>
        <p:spPr>
          <a:xfrm>
            <a:off x="4444774" y="586254"/>
            <a:ext cx="7747227" cy="627174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6357959" y="1699714"/>
            <a:ext cx="5834041" cy="4319326"/>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8A22579A-F1B5-42C9-964C-C03AC486905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569326217"/>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dirty="0"/>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b="1563"/>
          <a:stretch/>
        </p:blipFill>
        <p:spPr>
          <a:xfrm>
            <a:off x="334447" y="586564"/>
            <a:ext cx="10869930" cy="6271436"/>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265962" y="1702827"/>
            <a:ext cx="7660076" cy="4311543"/>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2" name="Footer Placeholder 1">
            <a:extLst>
              <a:ext uri="{FF2B5EF4-FFF2-40B4-BE49-F238E27FC236}">
                <a16:creationId xmlns:a16="http://schemas.microsoft.com/office/drawing/2014/main" id="{E84FE4C0-97E2-47A0-A924-D46358B22C1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7" name="Chart Placeholder 6"/>
          <p:cNvSpPr>
            <a:spLocks noGrp="1"/>
          </p:cNvSpPr>
          <p:nvPr>
            <p:ph type="chart" sz="quarter" idx="21"/>
          </p:nvPr>
        </p:nvSpPr>
        <p:spPr>
          <a:xfrm>
            <a:off x="455996" y="1950780"/>
            <a:ext cx="361837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55991"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9" name="Text Placeholder 4"/>
          <p:cNvSpPr>
            <a:spLocks noGrp="1"/>
          </p:cNvSpPr>
          <p:nvPr>
            <p:ph type="body" sz="quarter" idx="12" hasCustomPrompt="1"/>
          </p:nvPr>
        </p:nvSpPr>
        <p:spPr>
          <a:xfrm>
            <a:off x="455992" y="5947380"/>
            <a:ext cx="3618381"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0"/>
            <a:ext cx="3607487"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17" name="Text Placeholder 4"/>
          <p:cNvSpPr>
            <a:spLocks noGrp="1"/>
          </p:cNvSpPr>
          <p:nvPr>
            <p:ph type="body" sz="quarter" idx="18" hasCustomPrompt="1"/>
          </p:nvPr>
        </p:nvSpPr>
        <p:spPr>
          <a:xfrm>
            <a:off x="4303152"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0"/>
            <a:ext cx="3623051" cy="3534843"/>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9473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5670381"/>
            <a:ext cx="3629278" cy="276999"/>
          </a:xfrm>
          <a:prstGeom prst="rect">
            <a:avLst/>
          </a:prstGeom>
        </p:spPr>
        <p:txBody>
          <a:bodyPr t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bold 10/12. </a:t>
            </a:r>
          </a:p>
        </p:txBody>
      </p:sp>
      <p:sp>
        <p:nvSpPr>
          <p:cNvPr id="3" name="Footer Placeholder 1">
            <a:extLst>
              <a:ext uri="{FF2B5EF4-FFF2-40B4-BE49-F238E27FC236}">
                <a16:creationId xmlns:a16="http://schemas.microsoft.com/office/drawing/2014/main" id="{FA5328AC-6A58-453B-9802-C4F04C29295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5" name="Title 4">
            <a:extLst>
              <a:ext uri="{FF2B5EF4-FFF2-40B4-BE49-F238E27FC236}">
                <a16:creationId xmlns:a16="http://schemas.microsoft.com/office/drawing/2014/main" id="{4C72913C-59D3-4340-A6C5-32B69C2989A0}"/>
              </a:ext>
            </a:extLst>
          </p:cNvPr>
          <p:cNvSpPr>
            <a:spLocks noGrp="1"/>
          </p:cNvSpPr>
          <p:nvPr>
            <p:ph type="title"/>
          </p:nvPr>
        </p:nvSpPr>
        <p:spPr/>
        <p:txBody>
          <a:bodyPr/>
          <a:lstStyle/>
          <a:p>
            <a:r>
              <a:rPr lang="en-US"/>
              <a:t>Click to edit Master title style</a:t>
            </a:r>
            <a:endParaRPr lang="fr-F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4"/>
            <a:ext cx="11343820" cy="4960181"/>
          </a:xfrm>
          <a:prstGeom prst="rect">
            <a:avLst/>
          </a:prstGeom>
        </p:spPr>
        <p:txBody>
          <a:bodyPr anchor="ctr" anchorCtr="0"/>
          <a:lstStyle>
            <a:lvl1pPr algn="ctr">
              <a:defRPr sz="2400"/>
            </a:lvl1pPr>
          </a:lstStyle>
          <a:p>
            <a:r>
              <a:rPr lang="en-US"/>
              <a:t>Click icon to add table</a:t>
            </a:r>
          </a:p>
        </p:txBody>
      </p:sp>
      <p:sp>
        <p:nvSpPr>
          <p:cNvPr id="2" name="Footer Placeholder 1">
            <a:extLst>
              <a:ext uri="{FF2B5EF4-FFF2-40B4-BE49-F238E27FC236}">
                <a16:creationId xmlns:a16="http://schemas.microsoft.com/office/drawing/2014/main" id="{71E5784C-2CDD-4699-AC34-0D913D75C715}"/>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with graphic 1">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rgbClr val="000000"/>
                </a:solidFill>
              </a:defRPr>
            </a:lvl1pPr>
          </a:lstStyle>
          <a:p>
            <a:r>
              <a:rPr lang="en-US" dirty="0"/>
              <a:t>Azure presentation</a:t>
            </a:r>
            <a:br>
              <a:rPr lang="en-US" dirty="0"/>
            </a:br>
            <a:r>
              <a:rPr lang="en-US" dirty="0"/>
              <a:t>title or event name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42466"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dirty="0"/>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DA65376C-9C1C-452A-9C27-75EE7927ABA8}"/>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C4B6689F-D3DF-4DE9-BFA0-0A8E724877B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two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dirty="0"/>
              <a:t>Body copy Segoe UI </a:t>
            </a:r>
            <a:r>
              <a:rPr lang="en-US" dirty="0" err="1"/>
              <a:t>Semibold</a:t>
            </a:r>
            <a:r>
              <a:rPr lang="en-US" dirty="0"/>
              <a:t> 20/24. </a:t>
            </a:r>
          </a:p>
          <a:p>
            <a:pPr lvl="1"/>
            <a:r>
              <a:rPr lang="en-US" dirty="0"/>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6E88CC05-5984-4661-94A2-4BD7378D4A33}"/>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7A1D06E4-7443-4456-ADAE-C5553142053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a:t>
            </a:r>
          </a:p>
        </p:txBody>
      </p:sp>
      <p:sp>
        <p:nvSpPr>
          <p:cNvPr id="14" name="Text Placeholder 4"/>
          <p:cNvSpPr>
            <a:spLocks noGrp="1"/>
          </p:cNvSpPr>
          <p:nvPr>
            <p:ph type="body" sz="quarter" idx="15" hasCustomPrompt="1"/>
          </p:nvPr>
        </p:nvSpPr>
        <p:spPr>
          <a:xfrm>
            <a:off x="432090" y="1456896"/>
            <a:ext cx="11341268" cy="537176"/>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a:t>
            </a:r>
            <a:r>
              <a:rPr lang="en-US" dirty="0" err="1"/>
              <a:t>Semibold</a:t>
            </a:r>
            <a:r>
              <a:rPr lang="en-US" dirty="0"/>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924472"/>
            <a:ext cx="3650357" cy="1752428"/>
          </a:xfrm>
          <a:ln w="19050">
            <a:solidFill>
              <a:schemeClr val="tx2"/>
            </a:solidFill>
          </a:ln>
        </p:spPr>
        <p:txBody>
          <a:bodyPr lIns="182880" tIns="137160" rIns="182880">
            <a:noAutofit/>
          </a:bodyPr>
          <a:lstStyle>
            <a:lvl1pPr>
              <a:defRPr sz="2000">
                <a:solidFill>
                  <a:schemeClr val="tx1"/>
                </a:solidFill>
              </a:defRPr>
            </a:lvl1pPr>
            <a:lvl2pPr>
              <a:defRPr sz="1800">
                <a:solidFill>
                  <a:schemeClr val="tx1"/>
                </a:solidFill>
              </a:defRPr>
            </a:lvl2pPr>
          </a:lstStyle>
          <a:p>
            <a:pPr lvl="0"/>
            <a:r>
              <a:rPr lang="en-US" dirty="0"/>
              <a:t>Click to edit Master text styles</a:t>
            </a:r>
          </a:p>
          <a:p>
            <a:pPr lvl="1"/>
            <a:r>
              <a:rPr lang="en-US" dirty="0"/>
              <a:t>Second level</a:t>
            </a:r>
          </a:p>
        </p:txBody>
      </p:sp>
      <p:sp>
        <p:nvSpPr>
          <p:cNvPr id="2" name="Footer Placeholder 1">
            <a:extLst>
              <a:ext uri="{FF2B5EF4-FFF2-40B4-BE49-F238E27FC236}">
                <a16:creationId xmlns:a16="http://schemas.microsoft.com/office/drawing/2014/main" id="{B097EA0F-56BD-4B59-86D1-C17851D8F2F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66708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980724"/>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3F2E7435-DA42-4296-B846-4E91740D178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568744" y="354014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7A2B48ED-C92C-41E9-BE87-4EFFC145567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four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dirty="0"/>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568744" y="2450308"/>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546889"/>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1568744" y="3636882"/>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1568744" y="4726875"/>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84CDC89F-49F0-4D24-9E6F-B7B972EB3B8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a:t>
            </a:r>
          </a:p>
        </p:txBody>
      </p:sp>
      <p:sp>
        <p:nvSpPr>
          <p:cNvPr id="5" name="Text Placeholder 4"/>
          <p:cNvSpPr>
            <a:spLocks noGrp="1"/>
          </p:cNvSpPr>
          <p:nvPr>
            <p:ph type="body" sz="quarter" idx="11" hasCustomPrompt="1"/>
          </p:nvPr>
        </p:nvSpPr>
        <p:spPr>
          <a:xfrm>
            <a:off x="1568744" y="145689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568744" y="2412957"/>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10204614"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568744" y="3428093"/>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568744" y="4443230"/>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568744" y="5458366"/>
            <a:ext cx="10191168"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10204614"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4ED2AB97-27A5-4C49-966A-5D75D13B8CC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six rows</a:t>
            </a:r>
          </a:p>
        </p:txBody>
      </p:sp>
      <p:sp>
        <p:nvSpPr>
          <p:cNvPr id="5" name="Text Placeholder 4"/>
          <p:cNvSpPr>
            <a:spLocks noGrp="1"/>
          </p:cNvSpPr>
          <p:nvPr>
            <p:ph type="body" sz="quarter" idx="11" hasCustomPrompt="1"/>
          </p:nvPr>
        </p:nvSpPr>
        <p:spPr>
          <a:xfrm>
            <a:off x="1389459" y="1456896"/>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24450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329"/>
            <a:ext cx="10383899" cy="728448"/>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09081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49762"/>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937128"/>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6194"/>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783440"/>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2627"/>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562975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689059"/>
            <a:ext cx="10383899" cy="728448"/>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2" name="Footer Placeholder 1">
            <a:extLst>
              <a:ext uri="{FF2B5EF4-FFF2-40B4-BE49-F238E27FC236}">
                <a16:creationId xmlns:a16="http://schemas.microsoft.com/office/drawing/2014/main" id="{EA2F36BF-4C66-4F60-9687-8A7789E05AB2}"/>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three rows &amp; two columns</a:t>
            </a:r>
          </a:p>
        </p:txBody>
      </p:sp>
      <p:sp>
        <p:nvSpPr>
          <p:cNvPr id="5" name="Text Placeholder 4"/>
          <p:cNvSpPr>
            <a:spLocks noGrp="1"/>
          </p:cNvSpPr>
          <p:nvPr>
            <p:ph type="body" sz="quarter" idx="11" hasCustomPrompt="1"/>
          </p:nvPr>
        </p:nvSpPr>
        <p:spPr>
          <a:xfrm>
            <a:off x="1568744"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568744"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568744"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379943" y="287510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3021452"/>
            <a:ext cx="4393416" cy="1271868"/>
          </a:xfr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379943" y="4439664"/>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4586007"/>
            <a:ext cx="4393416" cy="1271868"/>
          </a:xfr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sp>
        <p:nvSpPr>
          <p:cNvPr id="2" name="Footer Placeholder 1">
            <a:extLst>
              <a:ext uri="{FF2B5EF4-FFF2-40B4-BE49-F238E27FC236}">
                <a16:creationId xmlns:a16="http://schemas.microsoft.com/office/drawing/2014/main" id="{AFC478E9-3BC1-400C-AA34-1E1599FAEDDC}"/>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dirty="0"/>
              <a:t>Text layout: five rows &amp; two columns</a:t>
            </a:r>
          </a:p>
        </p:txBody>
      </p:sp>
      <p:sp>
        <p:nvSpPr>
          <p:cNvPr id="5" name="Text Placeholder 4"/>
          <p:cNvSpPr>
            <a:spLocks noGrp="1"/>
          </p:cNvSpPr>
          <p:nvPr>
            <p:ph type="body" sz="quarter" idx="11" hasCustomPrompt="1"/>
          </p:nvPr>
        </p:nvSpPr>
        <p:spPr>
          <a:xfrm>
            <a:off x="1568744"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568744"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568744"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568744"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568744"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568744"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568744"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568744"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568744"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45689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412957"/>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472176"/>
            <a:ext cx="4393416" cy="896552"/>
          </a:xfr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428093"/>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48745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4443230"/>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502737"/>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5458366"/>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5518016"/>
            <a:ext cx="4393416" cy="896552"/>
          </a:xfr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7FD0CAD-A9AA-414D-8022-E74A7083315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graphic 2">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
        <p:nvSpPr>
          <p:cNvPr id="13" name="Oval 12">
            <a:extLst>
              <a:ext uri="{FF2B5EF4-FFF2-40B4-BE49-F238E27FC236}">
                <a16:creationId xmlns:a16="http://schemas.microsoft.com/office/drawing/2014/main" id="{0C62E602-B038-4AA6-A699-B469CFE1AD96}"/>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37" name="Group 36">
            <a:extLst>
              <a:ext uri="{FF2B5EF4-FFF2-40B4-BE49-F238E27FC236}">
                <a16:creationId xmlns:a16="http://schemas.microsoft.com/office/drawing/2014/main" id="{695F69F3-6C65-4C67-BE9F-99EE13ECA942}"/>
              </a:ext>
            </a:extLst>
          </p:cNvPr>
          <p:cNvGrpSpPr/>
          <p:nvPr userDrawn="1"/>
        </p:nvGrpSpPr>
        <p:grpSpPr>
          <a:xfrm>
            <a:off x="6600946" y="859776"/>
            <a:ext cx="5148588" cy="5138447"/>
            <a:chOff x="6600946" y="859776"/>
            <a:chExt cx="5148588" cy="5138447"/>
          </a:xfrm>
        </p:grpSpPr>
        <p:grpSp>
          <p:nvGrpSpPr>
            <p:cNvPr id="38" name="Graphic 1">
              <a:extLst>
                <a:ext uri="{FF2B5EF4-FFF2-40B4-BE49-F238E27FC236}">
                  <a16:creationId xmlns:a16="http://schemas.microsoft.com/office/drawing/2014/main" id="{BC070748-6768-4FC2-A431-E43A99B45D24}"/>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48" name="Freeform: Shape 47">
                <a:extLst>
                  <a:ext uri="{FF2B5EF4-FFF2-40B4-BE49-F238E27FC236}">
                    <a16:creationId xmlns:a16="http://schemas.microsoft.com/office/drawing/2014/main" id="{04C016FB-6079-433E-86F5-11870BD5A617}"/>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54102133-5E8C-4CB3-AC62-D09FC824D203}"/>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0" name="Freeform: Shape 49">
                <a:extLst>
                  <a:ext uri="{FF2B5EF4-FFF2-40B4-BE49-F238E27FC236}">
                    <a16:creationId xmlns:a16="http://schemas.microsoft.com/office/drawing/2014/main" id="{0BCE9930-CFBB-4646-901A-120648FA1B9E}"/>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1" name="Freeform: Shape 50">
                <a:extLst>
                  <a:ext uri="{FF2B5EF4-FFF2-40B4-BE49-F238E27FC236}">
                    <a16:creationId xmlns:a16="http://schemas.microsoft.com/office/drawing/2014/main" id="{8C60FDBA-7C23-4806-88B5-29E31C6583DC}"/>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2" name="Freeform: Shape 51">
                <a:extLst>
                  <a:ext uri="{FF2B5EF4-FFF2-40B4-BE49-F238E27FC236}">
                    <a16:creationId xmlns:a16="http://schemas.microsoft.com/office/drawing/2014/main" id="{7DC83954-308D-4CAC-ADE0-92CE37FA6207}"/>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3" name="Freeform: Shape 52">
                <a:extLst>
                  <a:ext uri="{FF2B5EF4-FFF2-40B4-BE49-F238E27FC236}">
                    <a16:creationId xmlns:a16="http://schemas.microsoft.com/office/drawing/2014/main" id="{85339DC7-664E-4BEF-85FE-D1109A719B7E}"/>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DED6E3EF-BEB2-400D-A55F-8F548AA8A3C2}"/>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4056E671-564E-4828-B12C-3873C15097F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CE2375AC-EE5D-462B-8769-A875F92C6D3F}"/>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5543C42A-4AA4-4EE3-9D6A-20D705974B93}"/>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5A06D381-5E3A-45E2-943A-D8A9CD6DDB02}"/>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6A50715D-06C2-4A50-B805-7C779755D7AD}"/>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76CB3FBA-91B0-4DCE-AC92-F9A18FF4D65A}"/>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22045ED4-534F-4B15-8795-D2C7547978F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FEE68F87-0B6B-4885-866B-61423AE3724E}"/>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E99B4F58-0E6C-41DE-99A2-C3FCE7F11DB0}"/>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98213603-4044-4EDC-B3E0-CE20E3EE9BC2}"/>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DB035EF0-F3DA-4581-9198-447F52894F88}"/>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41AE2AF0-7DD9-443B-8718-D31F62D3CF64}"/>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1CB79995-5784-46B8-8607-92B5827FD726}"/>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C2CD6B3F-A5CA-4C9E-A462-6CF2EE2A5719}"/>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078CAE18-6328-4577-A1E2-68D4E723AA5D}"/>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EBA2E409-2F87-44E1-BDE0-C3F0C5F0EE6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4B3569C1-CDDE-4300-A777-F5A88095235D}"/>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9" name="Oval 38">
              <a:extLst>
                <a:ext uri="{FF2B5EF4-FFF2-40B4-BE49-F238E27FC236}">
                  <a16:creationId xmlns:a16="http://schemas.microsoft.com/office/drawing/2014/main" id="{9AE111FB-FF99-4626-BF15-A4F33CA3E1B5}"/>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a:extLst>
                <a:ext uri="{FF2B5EF4-FFF2-40B4-BE49-F238E27FC236}">
                  <a16:creationId xmlns:a16="http://schemas.microsoft.com/office/drawing/2014/main" id="{EEBF4D1F-7718-4CBE-B978-16FFCC2E3239}"/>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Oval 40">
              <a:extLst>
                <a:ext uri="{FF2B5EF4-FFF2-40B4-BE49-F238E27FC236}">
                  <a16:creationId xmlns:a16="http://schemas.microsoft.com/office/drawing/2014/main" id="{59426D11-A3B4-4FDE-8641-D925588DAB3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Oval 41">
              <a:extLst>
                <a:ext uri="{FF2B5EF4-FFF2-40B4-BE49-F238E27FC236}">
                  <a16:creationId xmlns:a16="http://schemas.microsoft.com/office/drawing/2014/main" id="{57EDB010-9BE7-4344-984B-7453B4FF8307}"/>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val 42">
              <a:extLst>
                <a:ext uri="{FF2B5EF4-FFF2-40B4-BE49-F238E27FC236}">
                  <a16:creationId xmlns:a16="http://schemas.microsoft.com/office/drawing/2014/main" id="{786CA2CE-9797-4C92-9057-B3C8D9338727}"/>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Oval 43">
              <a:extLst>
                <a:ext uri="{FF2B5EF4-FFF2-40B4-BE49-F238E27FC236}">
                  <a16:creationId xmlns:a16="http://schemas.microsoft.com/office/drawing/2014/main" id="{F9A1662E-1481-432B-8DC4-FF834AA60F57}"/>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Oval 44">
              <a:extLst>
                <a:ext uri="{FF2B5EF4-FFF2-40B4-BE49-F238E27FC236}">
                  <a16:creationId xmlns:a16="http://schemas.microsoft.com/office/drawing/2014/main" id="{715F718A-84C5-42DA-9B9C-64E200753714}"/>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Oval 45">
              <a:extLst>
                <a:ext uri="{FF2B5EF4-FFF2-40B4-BE49-F238E27FC236}">
                  <a16:creationId xmlns:a16="http://schemas.microsoft.com/office/drawing/2014/main" id="{48AC1770-CB0D-4E0F-BBE4-41A23A7256AC}"/>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Oval 46">
              <a:extLst>
                <a:ext uri="{FF2B5EF4-FFF2-40B4-BE49-F238E27FC236}">
                  <a16:creationId xmlns:a16="http://schemas.microsoft.com/office/drawing/2014/main" id="{4DE4736B-6655-4B31-833F-1C130B67E3D0}"/>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3"/>
            <a:ext cx="5578933"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457323"/>
            <a:ext cx="5572801"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96EF592D-EEA7-47F4-9146-7AA8A3F44C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rgbClr val="243A5E"/>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dirty="0"/>
              <a:t>Caption title Segoe UI </a:t>
            </a:r>
            <a:r>
              <a:rPr lang="en-US" dirty="0" err="1"/>
              <a:t>Semibold</a:t>
            </a:r>
            <a:endParaRPr lang="en-US" dirty="0"/>
          </a:p>
        </p:txBody>
      </p: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dirty="0"/>
              <a:t>Caption body copy Segoe UI Regular 12/14. The quick brown fox jumps over the lazy dog.</a:t>
            </a:r>
          </a:p>
        </p:txBody>
      </p: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dirty="0"/>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B30B5A80-F666-460D-9090-8493217C8FD1}"/>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dirty="0"/>
              <a:t>Click to edit Master text styles</a:t>
            </a:r>
          </a:p>
        </p:txBody>
      </p:sp>
      <p:sp>
        <p:nvSpPr>
          <p:cNvPr id="2" name="Footer Placeholder 1">
            <a:extLst>
              <a:ext uri="{FF2B5EF4-FFF2-40B4-BE49-F238E27FC236}">
                <a16:creationId xmlns:a16="http://schemas.microsoft.com/office/drawing/2014/main" id="{538B82E4-7444-4181-B6FE-B79D11D3EA6F}"/>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dirty="0"/>
              <a:t>Heading Segoe UI </a:t>
            </a:r>
            <a:r>
              <a:rPr lang="en-US" dirty="0" err="1"/>
              <a:t>Semibold</a:t>
            </a:r>
            <a:r>
              <a:rPr lang="en-US" dirty="0"/>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rgbClr val="243A5E"/>
          </a:solidFill>
        </p:spPr>
        <p:txBody>
          <a:bodyPr tIns="0" rIns="0" bIns="0" anchor="ctr">
            <a:noAutofit/>
          </a:bodyPr>
          <a:lstStyle>
            <a:lvl1pPr algn="ctr">
              <a:defRPr sz="2400">
                <a:solidFill>
                  <a:schemeClr val="bg1"/>
                </a:solidFill>
              </a:defRPr>
            </a:lvl1pPr>
          </a:lstStyle>
          <a:p>
            <a:pPr lvl="0"/>
            <a:r>
              <a:rPr lang="en-US" dirty="0"/>
              <a:t>Click to edit Master text styles</a:t>
            </a:r>
          </a:p>
        </p:txBody>
      </p:sp>
      <p:sp>
        <p:nvSpPr>
          <p:cNvPr id="2" name="Footer Placeholder 1">
            <a:extLst>
              <a:ext uri="{FF2B5EF4-FFF2-40B4-BE49-F238E27FC236}">
                <a16:creationId xmlns:a16="http://schemas.microsoft.com/office/drawing/2014/main" id="{136AABF9-4169-453B-83D4-823782CAB5B6}"/>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243A5E"/>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solidFill>
                  <a:schemeClr val="bg1"/>
                </a:solidFill>
              </a:rPr>
              <a:t>© Copyright Microsoft Corporation. All rights reserved.</a:t>
            </a:r>
          </a:p>
        </p:txBody>
      </p:sp>
      <p:pic>
        <p:nvPicPr>
          <p:cNvPr id="3" name="Picture 2" descr="A picture containing drawing&#10;&#10;Description automatically generated">
            <a:extLst>
              <a:ext uri="{FF2B5EF4-FFF2-40B4-BE49-F238E27FC236}">
                <a16:creationId xmlns:a16="http://schemas.microsoft.com/office/drawing/2014/main" id="{61A92AD1-6689-41DB-9434-AC98B39D968F}"/>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_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dirty="0"/>
              <a:t>Click to edit Master text styles</a:t>
            </a:r>
          </a:p>
          <a:p>
            <a:pPr lvl="1"/>
            <a:r>
              <a:rPr lang="en-US" dirty="0"/>
              <a:t>Second level</a:t>
            </a:r>
          </a:p>
          <a:p>
            <a:pPr lvl="2"/>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89015110"/>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84576154"/>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with graphic 3">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4800" strike="noStrike" spc="-49" baseline="0">
                <a:solidFill>
                  <a:schemeClr val="tx1"/>
                </a:solidFill>
              </a:defRPr>
            </a:lvl1pPr>
          </a:lstStyle>
          <a:p>
            <a:r>
              <a:rPr lang="en-US" dirty="0"/>
              <a:t>Azure presentation</a:t>
            </a:r>
            <a:br>
              <a:rPr lang="en-US" dirty="0"/>
            </a:br>
            <a:r>
              <a:rPr lang="en-US" dirty="0"/>
              <a:t>title or event name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2" name="Footer Placeholder 1">
            <a:extLst>
              <a:ext uri="{FF2B5EF4-FFF2-40B4-BE49-F238E27FC236}">
                <a16:creationId xmlns:a16="http://schemas.microsoft.com/office/drawing/2014/main" id="{C579B1D0-8CEE-4E42-8540-F752DBF0F648}"/>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pic>
        <p:nvPicPr>
          <p:cNvPr id="4" name="Picture 3" descr="A picture containing drawing&#10;&#10;Description automatically generated">
            <a:extLst>
              <a:ext uri="{FF2B5EF4-FFF2-40B4-BE49-F238E27FC236}">
                <a16:creationId xmlns:a16="http://schemas.microsoft.com/office/drawing/2014/main" id="{57D6331F-1A15-46AA-A57A-300CC97487E4}"/>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72" name="Rectangle 71">
            <a:extLst>
              <a:ext uri="{FF2B5EF4-FFF2-40B4-BE49-F238E27FC236}">
                <a16:creationId xmlns:a16="http://schemas.microsoft.com/office/drawing/2014/main" id="{5E3B1CB1-53A4-41B0-A2BE-8C0CF51F9838}"/>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73" name="Picture 72">
            <a:extLst>
              <a:ext uri="{FF2B5EF4-FFF2-40B4-BE49-F238E27FC236}">
                <a16:creationId xmlns:a16="http://schemas.microsoft.com/office/drawing/2014/main" id="{D680D2A1-07E3-478C-BBA8-560737A2431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74" name="Graphic 1">
            <a:extLst>
              <a:ext uri="{FF2B5EF4-FFF2-40B4-BE49-F238E27FC236}">
                <a16:creationId xmlns:a16="http://schemas.microsoft.com/office/drawing/2014/main" id="{4D1B2C3D-109D-46DF-9BA8-640EAF66A03A}"/>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75" name="Freeform: Shape 74">
              <a:extLst>
                <a:ext uri="{FF2B5EF4-FFF2-40B4-BE49-F238E27FC236}">
                  <a16:creationId xmlns:a16="http://schemas.microsoft.com/office/drawing/2014/main" id="{4DD6AF04-319F-47B0-AAC8-6520DF9B67CE}"/>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283985E4-C6DA-4D56-A4B2-188AF3D29025}"/>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77" name="Freeform: Shape 76">
              <a:extLst>
                <a:ext uri="{FF2B5EF4-FFF2-40B4-BE49-F238E27FC236}">
                  <a16:creationId xmlns:a16="http://schemas.microsoft.com/office/drawing/2014/main" id="{720519B8-1B86-435B-BE56-B5FAEAD39754}"/>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78" name="Freeform: Shape 77">
              <a:extLst>
                <a:ext uri="{FF2B5EF4-FFF2-40B4-BE49-F238E27FC236}">
                  <a16:creationId xmlns:a16="http://schemas.microsoft.com/office/drawing/2014/main" id="{DF83B222-A47F-44B5-9AB0-6ED40197E618}"/>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79" name="Freeform: Shape 78">
              <a:extLst>
                <a:ext uri="{FF2B5EF4-FFF2-40B4-BE49-F238E27FC236}">
                  <a16:creationId xmlns:a16="http://schemas.microsoft.com/office/drawing/2014/main" id="{589A001D-6C7B-4022-B9DE-F83CEC98FE10}"/>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80" name="Freeform: Shape 79">
              <a:extLst>
                <a:ext uri="{FF2B5EF4-FFF2-40B4-BE49-F238E27FC236}">
                  <a16:creationId xmlns:a16="http://schemas.microsoft.com/office/drawing/2014/main" id="{5DCC5C22-8F39-4F71-91FB-71155D0A374F}"/>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81" name="Freeform: Shape 80">
              <a:extLst>
                <a:ext uri="{FF2B5EF4-FFF2-40B4-BE49-F238E27FC236}">
                  <a16:creationId xmlns:a16="http://schemas.microsoft.com/office/drawing/2014/main" id="{0ABDA59A-625F-451E-BBC5-4F89B8E5CA51}"/>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82" name="Freeform: Shape 81">
              <a:extLst>
                <a:ext uri="{FF2B5EF4-FFF2-40B4-BE49-F238E27FC236}">
                  <a16:creationId xmlns:a16="http://schemas.microsoft.com/office/drawing/2014/main" id="{8FF37886-1883-475A-9E61-5E78DBBEDDAE}"/>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83" name="Freeform: Shape 82">
              <a:extLst>
                <a:ext uri="{FF2B5EF4-FFF2-40B4-BE49-F238E27FC236}">
                  <a16:creationId xmlns:a16="http://schemas.microsoft.com/office/drawing/2014/main" id="{798377FB-665F-4899-86A8-48FF769AC16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84" name="Freeform: Shape 83">
              <a:extLst>
                <a:ext uri="{FF2B5EF4-FFF2-40B4-BE49-F238E27FC236}">
                  <a16:creationId xmlns:a16="http://schemas.microsoft.com/office/drawing/2014/main" id="{A1B6E554-C7FE-437C-B43A-26461DDBED1D}"/>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85" name="Freeform: Shape 84">
              <a:extLst>
                <a:ext uri="{FF2B5EF4-FFF2-40B4-BE49-F238E27FC236}">
                  <a16:creationId xmlns:a16="http://schemas.microsoft.com/office/drawing/2014/main" id="{6916078A-4E6C-4B1D-8F43-B3F2605CCBBA}"/>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86" name="Freeform: Shape 85">
              <a:extLst>
                <a:ext uri="{FF2B5EF4-FFF2-40B4-BE49-F238E27FC236}">
                  <a16:creationId xmlns:a16="http://schemas.microsoft.com/office/drawing/2014/main" id="{870BEE33-905A-44A9-86EB-CC160AFE1010}"/>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87" name="Freeform: Shape 86">
              <a:extLst>
                <a:ext uri="{FF2B5EF4-FFF2-40B4-BE49-F238E27FC236}">
                  <a16:creationId xmlns:a16="http://schemas.microsoft.com/office/drawing/2014/main" id="{D0FEA133-67C4-462C-B78A-0D3B435D0A56}"/>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88" name="Freeform: Shape 87">
              <a:extLst>
                <a:ext uri="{FF2B5EF4-FFF2-40B4-BE49-F238E27FC236}">
                  <a16:creationId xmlns:a16="http://schemas.microsoft.com/office/drawing/2014/main" id="{0191B600-F65E-475C-99A2-EDC38A117B47}"/>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89" name="Freeform: Shape 88">
              <a:extLst>
                <a:ext uri="{FF2B5EF4-FFF2-40B4-BE49-F238E27FC236}">
                  <a16:creationId xmlns:a16="http://schemas.microsoft.com/office/drawing/2014/main" id="{81D1CB41-4153-4C2B-95A8-8E51D544C2A6}"/>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90" name="Freeform: Shape 89">
              <a:extLst>
                <a:ext uri="{FF2B5EF4-FFF2-40B4-BE49-F238E27FC236}">
                  <a16:creationId xmlns:a16="http://schemas.microsoft.com/office/drawing/2014/main" id="{AD85E53E-76EE-4693-B925-448F1AED55C3}"/>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91" name="Freeform: Shape 90">
              <a:extLst>
                <a:ext uri="{FF2B5EF4-FFF2-40B4-BE49-F238E27FC236}">
                  <a16:creationId xmlns:a16="http://schemas.microsoft.com/office/drawing/2014/main" id="{FBF422B5-FEC5-4A6F-980D-F4DCB2842F2D}"/>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92" name="Freeform: Shape 91">
              <a:extLst>
                <a:ext uri="{FF2B5EF4-FFF2-40B4-BE49-F238E27FC236}">
                  <a16:creationId xmlns:a16="http://schemas.microsoft.com/office/drawing/2014/main" id="{73E90C96-7BF3-4653-8F6B-20B2AEFF9C9A}"/>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93" name="Freeform: Shape 92">
              <a:extLst>
                <a:ext uri="{FF2B5EF4-FFF2-40B4-BE49-F238E27FC236}">
                  <a16:creationId xmlns:a16="http://schemas.microsoft.com/office/drawing/2014/main" id="{10255508-CD31-475F-9938-E6992594AD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94" name="Freeform: Shape 93">
              <a:extLst>
                <a:ext uri="{FF2B5EF4-FFF2-40B4-BE49-F238E27FC236}">
                  <a16:creationId xmlns:a16="http://schemas.microsoft.com/office/drawing/2014/main" id="{6180CF46-AD3A-4882-BF8C-42A4079F05AC}"/>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95" name="Freeform: Shape 94">
              <a:extLst>
                <a:ext uri="{FF2B5EF4-FFF2-40B4-BE49-F238E27FC236}">
                  <a16:creationId xmlns:a16="http://schemas.microsoft.com/office/drawing/2014/main" id="{E32DF239-2F1F-4DEF-84E6-8AA4C60B181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96" name="Freeform: Shape 95">
              <a:extLst>
                <a:ext uri="{FF2B5EF4-FFF2-40B4-BE49-F238E27FC236}">
                  <a16:creationId xmlns:a16="http://schemas.microsoft.com/office/drawing/2014/main" id="{1FF529E2-E4DE-4BC2-AD36-9E2F91168396}"/>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97" name="Freeform: Shape 96">
              <a:extLst>
                <a:ext uri="{FF2B5EF4-FFF2-40B4-BE49-F238E27FC236}">
                  <a16:creationId xmlns:a16="http://schemas.microsoft.com/office/drawing/2014/main" id="{EBD42EE8-F67C-4184-AC55-B277B9D45512}"/>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98" name="Freeform: Shape 97">
              <a:extLst>
                <a:ext uri="{FF2B5EF4-FFF2-40B4-BE49-F238E27FC236}">
                  <a16:creationId xmlns:a16="http://schemas.microsoft.com/office/drawing/2014/main" id="{2FCFEDC0-0434-46B3-BDE6-2A548497D148}"/>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Tree>
    <p:extLst>
      <p:ext uri="{BB962C8B-B14F-4D97-AF65-F5344CB8AC3E}">
        <p14:creationId xmlns:p14="http://schemas.microsoft.com/office/powerpoint/2010/main" val="189378405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2" name="Footer Placeholder 1">
            <a:extLst>
              <a:ext uri="{FF2B5EF4-FFF2-40B4-BE49-F238E27FC236}">
                <a16:creationId xmlns:a16="http://schemas.microsoft.com/office/drawing/2014/main" id="{B852478B-55EF-4189-A468-2CD5FFD82747}"/>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32089" y="1083334"/>
            <a:ext cx="11341268" cy="400110"/>
          </a:xfrm>
        </p:spPr>
        <p:txBody>
          <a:bodyPr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2" name="Footer Placeholder 1">
            <a:extLst>
              <a:ext uri="{FF2B5EF4-FFF2-40B4-BE49-F238E27FC236}">
                <a16:creationId xmlns:a16="http://schemas.microsoft.com/office/drawing/2014/main" id="{64899B17-8D01-4107-A0A6-0451351ABAED}"/>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415B60E-29D3-45EF-9FD0-D9924E0B78BB}"/>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9100" y="1456897"/>
            <a:ext cx="11340811" cy="2051844"/>
          </a:xfrm>
        </p:spPr>
        <p:txBody>
          <a:bodyPr/>
          <a:lstStyle>
            <a:lvl1pPr>
              <a:spcBef>
                <a:spcPts val="392"/>
              </a:spcBef>
              <a:spcAft>
                <a:spcPts val="588"/>
              </a:spcAft>
              <a:defRPr sz="2400"/>
            </a:lvl1pPr>
            <a:lvl2pPr>
              <a:spcBef>
                <a:spcPts val="392"/>
              </a:spcBef>
              <a:spcAft>
                <a:spcPts val="588"/>
              </a:spcAft>
              <a:defRPr/>
            </a:lvl2pPr>
            <a:lvl3pPr>
              <a:spcBef>
                <a:spcPts val="392"/>
              </a:spcBef>
              <a:spcAft>
                <a:spcPts val="588"/>
              </a:spcAft>
              <a:defRPr/>
            </a:lvl3pPr>
            <a:lvl4pPr>
              <a:spcBef>
                <a:spcPts val="392"/>
              </a:spcBef>
              <a:spcAft>
                <a:spcPts val="588"/>
              </a:spcAft>
              <a:defRPr/>
            </a:lvl4pPr>
            <a:lvl5pPr>
              <a:spcBef>
                <a:spcPts val="392"/>
              </a:spcBef>
              <a:spcAft>
                <a:spcPts val="58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5670550"/>
            <a:ext cx="12192000" cy="746955"/>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797806"/>
            <a:ext cx="11341268" cy="492443"/>
          </a:xfrm>
        </p:spPr>
        <p:txBody>
          <a:bodyPr anchor="ctr"/>
          <a:lstStyle>
            <a:lvl1pPr>
              <a:defRPr sz="2000"/>
            </a:lvl1pPr>
          </a:lstStyle>
          <a:p>
            <a:pPr lvl="0"/>
            <a:r>
              <a:rPr lang="en-US" dirty="0"/>
              <a:t>Click to edit Master text styles</a:t>
            </a:r>
          </a:p>
        </p:txBody>
      </p:sp>
      <p:sp>
        <p:nvSpPr>
          <p:cNvPr id="4" name="Footer Placeholder 1">
            <a:extLst>
              <a:ext uri="{FF2B5EF4-FFF2-40B4-BE49-F238E27FC236}">
                <a16:creationId xmlns:a16="http://schemas.microsoft.com/office/drawing/2014/main" id="{BBE90075-187C-4F60-81BA-E239B43D9044}"/>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dirty="0"/>
              <a:t>Heading Segoe UI </a:t>
            </a:r>
            <a:r>
              <a:rPr lang="en-US" dirty="0" err="1"/>
              <a:t>Semibold</a:t>
            </a:r>
            <a:r>
              <a:rPr lang="en-US" dirty="0"/>
              <a:t> 28/32</a:t>
            </a:r>
          </a:p>
        </p:txBody>
      </p:sp>
      <p:sp>
        <p:nvSpPr>
          <p:cNvPr id="4" name="Text Placeholder 3"/>
          <p:cNvSpPr>
            <a:spLocks noGrp="1"/>
          </p:cNvSpPr>
          <p:nvPr>
            <p:ph type="body" idx="1"/>
          </p:nvPr>
        </p:nvSpPr>
        <p:spPr>
          <a:xfrm>
            <a:off x="418643" y="1456898"/>
            <a:ext cx="11341268" cy="2492990"/>
          </a:xfrm>
          <a:prstGeom prst="rect">
            <a:avLst/>
          </a:prstGeom>
        </p:spPr>
        <p:txBody>
          <a:bodyPr vert="horz" wrap="square" lIns="0" tIns="91440" rIns="146304" bIns="91440" rtlCol="0">
            <a:spAutoFit/>
          </a:bodyPr>
          <a:lstStyle/>
          <a:p>
            <a:pPr lvl="1"/>
            <a:r>
              <a:rPr lang="en-US" dirty="0"/>
              <a:t>Large: subhead Segoe UI Regular 20/24</a:t>
            </a:r>
          </a:p>
          <a:p>
            <a:pPr lvl="2"/>
            <a:r>
              <a:rPr lang="en-US" dirty="0"/>
              <a:t>Medium: paragraph heading Segoe UI </a:t>
            </a:r>
            <a:r>
              <a:rPr lang="en-US" dirty="0" err="1"/>
              <a:t>Semibold</a:t>
            </a:r>
            <a:r>
              <a:rPr lang="en-US" dirty="0"/>
              <a:t> 14/18</a:t>
            </a:r>
          </a:p>
          <a:p>
            <a:pPr lvl="3"/>
            <a:r>
              <a:rPr lang="en-US" dirty="0"/>
              <a:t>Medium: paragraph body copy Segoe UI Regular 14/18</a:t>
            </a:r>
          </a:p>
          <a:p>
            <a:pPr lvl="4"/>
            <a:r>
              <a:rPr lang="en-US" dirty="0"/>
              <a:t>Small: caption heading Segoe UI Bold 10/12</a:t>
            </a:r>
          </a:p>
          <a:p>
            <a:pPr lvl="6"/>
            <a:r>
              <a:rPr lang="en-US" dirty="0"/>
              <a:t>Small: caption body copy Segoe UI Regular 10/12</a:t>
            </a:r>
          </a:p>
          <a:p>
            <a:pPr lvl="6"/>
            <a:endParaRPr lang="en-US" dirty="0"/>
          </a:p>
          <a:p>
            <a:pPr lvl="6"/>
            <a:endParaRPr lang="en-US" dirty="0"/>
          </a:p>
        </p:txBody>
      </p:sp>
      <p:grpSp>
        <p:nvGrpSpPr>
          <p:cNvPr id="13" name="Group 12">
            <a:extLst>
              <a:ext uri="{FF2B5EF4-FFF2-40B4-BE49-F238E27FC236}">
                <a16:creationId xmlns:a16="http://schemas.microsoft.com/office/drawing/2014/main" id="{E44624BD-1B5A-49BF-A660-FB967C992154}"/>
              </a:ext>
            </a:extLst>
          </p:cNvPr>
          <p:cNvGrpSpPr/>
          <p:nvPr userDrawn="1"/>
        </p:nvGrpSpPr>
        <p:grpSpPr>
          <a:xfrm rot="5400000">
            <a:off x="9114924" y="3156600"/>
            <a:ext cx="6843276" cy="530076"/>
            <a:chOff x="-2857775" y="8147048"/>
            <a:chExt cx="11623156" cy="1498603"/>
          </a:xfrm>
        </p:grpSpPr>
        <p:sp>
          <p:nvSpPr>
            <p:cNvPr id="14" name="Rectangle 13">
              <a:extLst>
                <a:ext uri="{FF2B5EF4-FFF2-40B4-BE49-F238E27FC236}">
                  <a16:creationId xmlns:a16="http://schemas.microsoft.com/office/drawing/2014/main" id="{B7BB6BA6-0E25-40ED-9E86-E1ADB171F38F}"/>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Gray</a:t>
              </a:r>
            </a:p>
            <a:p>
              <a:pPr defTabSz="914102" fontAlgn="base">
                <a:spcBef>
                  <a:spcPct val="0"/>
                </a:spcBef>
                <a:spcAft>
                  <a:spcPts val="98"/>
                </a:spcAft>
              </a:pPr>
              <a:r>
                <a:rPr lang="en-US" sz="588" dirty="0">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dirty="0">
                  <a:solidFill>
                    <a:schemeClr val="bg1"/>
                  </a:solidFill>
                  <a:ea typeface="Segoe UI" pitchFamily="34" charset="0"/>
                  <a:cs typeface="Segoe UI" pitchFamily="34" charset="0"/>
                </a:rPr>
                <a:t>Hex #75757A</a:t>
              </a:r>
            </a:p>
          </p:txBody>
        </p:sp>
        <p:sp>
          <p:nvSpPr>
            <p:cNvPr id="15" name="Rectangle 14">
              <a:extLst>
                <a:ext uri="{FF2B5EF4-FFF2-40B4-BE49-F238E27FC236}">
                  <a16:creationId xmlns:a16="http://schemas.microsoft.com/office/drawing/2014/main" id="{2B86C892-8813-4C52-B1CD-6C3224A42168}"/>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Blue-Gray</a:t>
              </a:r>
            </a:p>
            <a:p>
              <a:pPr defTabSz="914102" fontAlgn="base">
                <a:spcBef>
                  <a:spcPct val="0"/>
                </a:spcBef>
                <a:spcAft>
                  <a:spcPts val="98"/>
                </a:spcAft>
              </a:pPr>
              <a:r>
                <a:rPr lang="en-US" sz="588" dirty="0">
                  <a:solidFill>
                    <a:schemeClr val="bg1"/>
                  </a:solidFill>
                  <a:ea typeface="Segoe UI" pitchFamily="34" charset="0"/>
                  <a:cs typeface="Segoe UI" pitchFamily="34" charset="0"/>
                </a:rPr>
                <a:t>R36 G58 B94</a:t>
              </a:r>
            </a:p>
            <a:p>
              <a:pPr defTabSz="914102" fontAlgn="base">
                <a:spcBef>
                  <a:spcPct val="0"/>
                </a:spcBef>
                <a:spcAft>
                  <a:spcPts val="98"/>
                </a:spcAft>
              </a:pPr>
              <a:r>
                <a:rPr lang="en-US" sz="588" dirty="0">
                  <a:solidFill>
                    <a:schemeClr val="bg1"/>
                  </a:solidFill>
                  <a:ea typeface="Segoe UI" pitchFamily="34" charset="0"/>
                  <a:cs typeface="Segoe UI" pitchFamily="34" charset="0"/>
                </a:rPr>
                <a:t>Hex #243A5E</a:t>
              </a:r>
            </a:p>
          </p:txBody>
        </p:sp>
        <p:sp>
          <p:nvSpPr>
            <p:cNvPr id="16" name="Rectangle 15">
              <a:extLst>
                <a:ext uri="{FF2B5EF4-FFF2-40B4-BE49-F238E27FC236}">
                  <a16:creationId xmlns:a16="http://schemas.microsoft.com/office/drawing/2014/main" id="{C6F005C9-9D4A-4760-B079-613D55BEF6C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Blue</a:t>
              </a:r>
            </a:p>
            <a:p>
              <a:pPr defTabSz="914102" fontAlgn="base">
                <a:spcBef>
                  <a:spcPct val="0"/>
                </a:spcBef>
                <a:spcAft>
                  <a:spcPts val="98"/>
                </a:spcAft>
              </a:pPr>
              <a:r>
                <a:rPr lang="en-US" sz="588" dirty="0">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#0078D4</a:t>
              </a:r>
            </a:p>
          </p:txBody>
        </p:sp>
        <p:grpSp>
          <p:nvGrpSpPr>
            <p:cNvPr id="17" name="Group 16">
              <a:extLst>
                <a:ext uri="{FF2B5EF4-FFF2-40B4-BE49-F238E27FC236}">
                  <a16:creationId xmlns:a16="http://schemas.microsoft.com/office/drawing/2014/main" id="{2AA8C56F-41A8-41CF-9D47-B07BB80801DD}"/>
                </a:ext>
              </a:extLst>
            </p:cNvPr>
            <p:cNvGrpSpPr/>
            <p:nvPr userDrawn="1"/>
          </p:nvGrpSpPr>
          <p:grpSpPr>
            <a:xfrm>
              <a:off x="-2857775" y="8147048"/>
              <a:ext cx="3321653" cy="1498596"/>
              <a:chOff x="-2857775" y="8250837"/>
              <a:chExt cx="3321653" cy="1394819"/>
            </a:xfrm>
          </p:grpSpPr>
          <p:sp>
            <p:nvSpPr>
              <p:cNvPr id="18" name="Rectangle 17">
                <a:extLst>
                  <a:ext uri="{FF2B5EF4-FFF2-40B4-BE49-F238E27FC236}">
                    <a16:creationId xmlns:a16="http://schemas.microsoft.com/office/drawing/2014/main" id="{A786E9CC-EF5A-451C-9E90-03F4B57973DF}"/>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bg1"/>
                    </a:solidFill>
                    <a:ea typeface="Segoe UI" pitchFamily="34" charset="0"/>
                    <a:cs typeface="Segoe UI" pitchFamily="34" charset="0"/>
                  </a:rPr>
                  <a:t>Black</a:t>
                </a:r>
              </a:p>
              <a:p>
                <a:pPr defTabSz="914102" fontAlgn="base">
                  <a:spcBef>
                    <a:spcPct val="0"/>
                  </a:spcBef>
                  <a:spcAft>
                    <a:spcPts val="98"/>
                  </a:spcAft>
                </a:pPr>
                <a:r>
                  <a:rPr lang="en-US" sz="588" dirty="0">
                    <a:solidFill>
                      <a:schemeClr val="bg1"/>
                    </a:solidFill>
                    <a:ea typeface="Segoe UI" pitchFamily="34" charset="0"/>
                    <a:cs typeface="Segoe UI" pitchFamily="34" charset="0"/>
                  </a:rPr>
                  <a:t>R0 G0 B0</a:t>
                </a:r>
              </a:p>
              <a:p>
                <a:pPr defTabSz="914102" fontAlgn="base">
                  <a:spcBef>
                    <a:spcPct val="0"/>
                  </a:spcBef>
                  <a:spcAft>
                    <a:spcPts val="98"/>
                  </a:spcAft>
                </a:pPr>
                <a:r>
                  <a:rPr lang="en-US" sz="588" dirty="0">
                    <a:solidFill>
                      <a:schemeClr val="bg1"/>
                    </a:solidFill>
                    <a:ea typeface="Segoe UI" pitchFamily="34" charset="0"/>
                    <a:cs typeface="Segoe UI" pitchFamily="34" charset="0"/>
                  </a:rPr>
                  <a:t>Hex #000000</a:t>
                </a:r>
              </a:p>
            </p:txBody>
          </p:sp>
          <p:sp>
            <p:nvSpPr>
              <p:cNvPr id="19" name="Rectangle 18">
                <a:extLst>
                  <a:ext uri="{FF2B5EF4-FFF2-40B4-BE49-F238E27FC236}">
                    <a16:creationId xmlns:a16="http://schemas.microsoft.com/office/drawing/2014/main" id="{09B13B5B-71AA-4DFE-9DEE-1DF6184F0582}"/>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dirty="0">
                    <a:solidFill>
                      <a:schemeClr val="tx1"/>
                    </a:solidFill>
                    <a:ea typeface="Segoe UI" pitchFamily="34" charset="0"/>
                    <a:cs typeface="Segoe UI" pitchFamily="34" charset="0"/>
                  </a:rPr>
                  <a:t>White</a:t>
                </a:r>
              </a:p>
              <a:p>
                <a:pPr defTabSz="914102" fontAlgn="base">
                  <a:spcBef>
                    <a:spcPct val="0"/>
                  </a:spcBef>
                  <a:spcAft>
                    <a:spcPts val="98"/>
                  </a:spcAft>
                </a:pPr>
                <a:r>
                  <a:rPr lang="en-US" sz="588" dirty="0">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dirty="0">
                    <a:solidFill>
                      <a:schemeClr val="tx1"/>
                    </a:solidFill>
                    <a:ea typeface="Segoe UI" pitchFamily="34" charset="0"/>
                    <a:cs typeface="Segoe UI" pitchFamily="34" charset="0"/>
                  </a:rPr>
                  <a:t>Hex #FFFFFF</a:t>
                </a:r>
              </a:p>
            </p:txBody>
          </p:sp>
        </p:grpSp>
      </p:grpSp>
      <p:sp>
        <p:nvSpPr>
          <p:cNvPr id="3" name="TextBox 2">
            <a:extLst>
              <a:ext uri="{FF2B5EF4-FFF2-40B4-BE49-F238E27FC236}">
                <a16:creationId xmlns:a16="http://schemas.microsoft.com/office/drawing/2014/main" id="{8B5EC725-8156-440D-AA01-E4FA12758967}"/>
              </a:ext>
            </a:extLst>
          </p:cNvPr>
          <p:cNvSpPr txBox="1"/>
          <p:nvPr userDrawn="1"/>
        </p:nvSpPr>
        <p:spPr>
          <a:xfrm rot="16200000">
            <a:off x="-581179"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5" name="Straight Connector 4">
            <a:extLst>
              <a:ext uri="{FF2B5EF4-FFF2-40B4-BE49-F238E27FC236}">
                <a16:creationId xmlns:a16="http://schemas.microsoft.com/office/drawing/2014/main" id="{BBBA645D-6A92-487E-BFDF-36F69C289C05}"/>
              </a:ext>
            </a:extLst>
          </p:cNvPr>
          <p:cNvCxnSpPr>
            <a:cxnSpLocks/>
          </p:cNvCxnSpPr>
          <p:nvPr userDrawn="1"/>
        </p:nvCxnSpPr>
        <p:spPr>
          <a:xfrm>
            <a:off x="-134954"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6" name="Straight Connector 5">
            <a:extLst>
              <a:ext uri="{FF2B5EF4-FFF2-40B4-BE49-F238E27FC236}">
                <a16:creationId xmlns:a16="http://schemas.microsoft.com/office/drawing/2014/main" id="{6F51BB6D-1B34-4B22-B9B1-2A1354550C61}"/>
              </a:ext>
            </a:extLst>
          </p:cNvPr>
          <p:cNvCxnSpPr>
            <a:cxnSpLocks/>
          </p:cNvCxnSpPr>
          <p:nvPr userDrawn="1"/>
        </p:nvCxnSpPr>
        <p:spPr>
          <a:xfrm>
            <a:off x="-134954"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7" name="Straight Connector 6">
            <a:extLst>
              <a:ext uri="{FF2B5EF4-FFF2-40B4-BE49-F238E27FC236}">
                <a16:creationId xmlns:a16="http://schemas.microsoft.com/office/drawing/2014/main" id="{CDFF9833-6948-47C6-9283-06245C5D8CC4}"/>
              </a:ext>
            </a:extLst>
          </p:cNvPr>
          <p:cNvCxnSpPr>
            <a:cxnSpLocks/>
          </p:cNvCxnSpPr>
          <p:nvPr userDrawn="1"/>
        </p:nvCxnSpPr>
        <p:spPr>
          <a:xfrm>
            <a:off x="-89711"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03" r:id="rId5"/>
    <p:sldLayoutId id="2147484562" r:id="rId6"/>
    <p:sldLayoutId id="2147484680" r:id="rId7"/>
    <p:sldLayoutId id="2147484610" r:id="rId8"/>
    <p:sldLayoutId id="2147484684" r:id="rId9"/>
    <p:sldLayoutId id="2147484670" r:id="rId10"/>
    <p:sldLayoutId id="2147484671" r:id="rId11"/>
    <p:sldLayoutId id="2147484682" r:id="rId12"/>
    <p:sldLayoutId id="2147484677" r:id="rId13"/>
    <p:sldLayoutId id="2147484691" r:id="rId14"/>
    <p:sldLayoutId id="2147484692" r:id="rId15"/>
    <p:sldLayoutId id="2147484693" r:id="rId16"/>
    <p:sldLayoutId id="2147484694" r:id="rId17"/>
    <p:sldLayoutId id="2147484695" r:id="rId18"/>
    <p:sldLayoutId id="2147484560" r:id="rId19"/>
    <p:sldLayoutId id="2147484580" r:id="rId20"/>
    <p:sldLayoutId id="2147484566" r:id="rId21"/>
    <p:sldLayoutId id="2147484696" r:id="rId22"/>
    <p:sldLayoutId id="2147484697" r:id="rId23"/>
    <p:sldLayoutId id="2147484675" r:id="rId24"/>
    <p:sldLayoutId id="2147484676" r:id="rId25"/>
    <p:sldLayoutId id="2147484568" r:id="rId26"/>
    <p:sldLayoutId id="2147484570" r:id="rId27"/>
    <p:sldLayoutId id="2147484571" r:id="rId28"/>
    <p:sldLayoutId id="2147484572" r:id="rId29"/>
    <p:sldLayoutId id="2147484688" r:id="rId30"/>
    <p:sldLayoutId id="2147484689" r:id="rId31"/>
    <p:sldLayoutId id="2147484690" r:id="rId32"/>
    <p:sldLayoutId id="2147484683" r:id="rId33"/>
    <p:sldLayoutId id="2147484685" r:id="rId34"/>
    <p:sldLayoutId id="2147484673" r:id="rId35"/>
    <p:sldLayoutId id="2147484678" r:id="rId36"/>
    <p:sldLayoutId id="2147484679" r:id="rId37"/>
    <p:sldLayoutId id="2147484686" r:id="rId38"/>
    <p:sldLayoutId id="2147484674" r:id="rId39"/>
    <p:sldLayoutId id="2147484702" r:id="rId40"/>
    <p:sldLayoutId id="2147484701" r:id="rId41"/>
    <p:sldLayoutId id="2147484699" r:id="rId42"/>
    <p:sldLayoutId id="2147484700" r:id="rId43"/>
    <p:sldLayoutId id="2147484698" r:id="rId44"/>
    <p:sldLayoutId id="2147484704" r:id="rId45"/>
    <p:sldLayoutId id="2147484705" r:id="rId46"/>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0"/>
        </a:spcBef>
        <a:spcAft>
          <a:spcPts val="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392"/>
        </a:spcBef>
        <a:spcAft>
          <a:spcPts val="588"/>
        </a:spcAft>
        <a:buClrTx/>
        <a:buSzPct val="90000"/>
        <a:buFontTx/>
        <a:buNone/>
        <a:tabLst/>
        <a:defRPr sz="2000" kern="1200" spc="0" baseline="0">
          <a:solidFill>
            <a:schemeClr val="tx1"/>
          </a:solidFill>
          <a:latin typeface="+mn-lt"/>
          <a:ea typeface="+mn-ea"/>
          <a:cs typeface="+mn-cs"/>
        </a:defRPr>
      </a:lvl2pPr>
      <a:lvl3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j-lt"/>
          <a:ea typeface="+mn-ea"/>
          <a:cs typeface="+mn-cs"/>
        </a:defRPr>
      </a:lvl3pPr>
      <a:lvl4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600" kern="1200" spc="0" baseline="0">
          <a:solidFill>
            <a:schemeClr val="tx1"/>
          </a:solidFill>
          <a:latin typeface="+mn-lt"/>
          <a:ea typeface="+mn-ea"/>
          <a:cs typeface="+mn-cs"/>
        </a:defRPr>
      </a:lvl4pPr>
      <a:lvl5pPr marL="0" marR="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3" orient="horz" pos="3572" userDrawn="1">
          <p15:clr>
            <a:srgbClr val="5ACBF0"/>
          </p15:clr>
        </p15:guide>
        <p15:guide id="54" orient="horz" pos="3690" userDrawn="1">
          <p15:clr>
            <a:srgbClr val="5ACBF0"/>
          </p15:clr>
        </p15:guide>
        <p15:guide id="55" orient="horz" pos="918"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hyperlink" Target="https://www.nuget.org/packages/azure.core/" TargetMode="External"/><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hyperlink" Target="https://www.nuget.org/packages/system.configuration.configurationmanager/" TargetMode="External"/><Relationship Id="rId5" Type="http://schemas.openxmlformats.org/officeDocument/2006/relationships/hyperlink" Target="https://www.nuget.org/packages/azure.storage.queues/" TargetMode="External"/><Relationship Id="rId4" Type="http://schemas.openxmlformats.org/officeDocument/2006/relationships/hyperlink" Target="https://www.nuget.org/packages/azure.storage.common/"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14.xml"/><Relationship Id="rId1" Type="http://schemas.openxmlformats.org/officeDocument/2006/relationships/slideLayout" Target="../slideLayouts/slideLayout45.xml"/></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34.xml"/><Relationship Id="rId4" Type="http://schemas.openxmlformats.org/officeDocument/2006/relationships/image" Target="../media/image15.emf"/></Relationships>
</file>

<file path=ppt/slides/_rels/slide1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a:xfrm>
            <a:off x="428680" y="2532448"/>
            <a:ext cx="5994697" cy="1793104"/>
          </a:xfrm>
        </p:spPr>
        <p:txBody>
          <a:bodyPr/>
          <a:lstStyle/>
          <a:p>
            <a:r>
              <a:rPr lang="en-US" sz="4000" dirty="0">
                <a:solidFill>
                  <a:schemeClr val="tx1"/>
                </a:solidFill>
              </a:rPr>
              <a:t>Learning Path 10: Develop message-based solutions</a:t>
            </a: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5C95C8D7-890D-4F22-8DD3-6BCB3414DFAD}"/>
              </a:ext>
              <a:ext uri="{C183D7F6-B498-43B3-948B-1728B52AA6E4}">
                <adec:decorative xmlns:adec="http://schemas.microsoft.com/office/drawing/2017/decorative" val="1"/>
              </a:ext>
            </a:extLst>
          </p:cNvPr>
          <p:cNvSpPr/>
          <p:nvPr/>
        </p:nvSpPr>
        <p:spPr bwMode="auto">
          <a:xfrm>
            <a:off x="5973096" y="1456895"/>
            <a:ext cx="5899355" cy="3944210"/>
          </a:xfrm>
          <a:prstGeom prst="rect">
            <a:avLst/>
          </a:prstGeom>
          <a:ln w="19050">
            <a:solidFill>
              <a:schemeClr val="tx2"/>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Azure Queue Storage</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5"/>
            <a:ext cx="5090673" cy="3785652"/>
          </a:xfrm>
        </p:spPr>
        <p:txBody>
          <a:bodyPr/>
          <a:lstStyle/>
          <a:p>
            <a:pPr lvl="1"/>
            <a:r>
              <a:rPr lang="en-US" dirty="0"/>
              <a:t>Azure Queue Storage is a service for storing large numbers of messages.</a:t>
            </a:r>
          </a:p>
          <a:p>
            <a:pPr lvl="1"/>
            <a:r>
              <a:rPr lang="en-US" dirty="0"/>
              <a:t>A queue message can be up to 64 KB in size</a:t>
            </a:r>
          </a:p>
          <a:p>
            <a:pPr lvl="1"/>
            <a:r>
              <a:rPr lang="en-US" dirty="0"/>
              <a:t>The Queue service contains the following components:</a:t>
            </a:r>
          </a:p>
          <a:p>
            <a:pPr lvl="3"/>
            <a:r>
              <a:rPr lang="en-US" dirty="0"/>
              <a:t>URL format</a:t>
            </a:r>
          </a:p>
          <a:p>
            <a:pPr lvl="3"/>
            <a:r>
              <a:rPr lang="en-US" dirty="0"/>
              <a:t>Storage </a:t>
            </a:r>
          </a:p>
          <a:p>
            <a:pPr lvl="3"/>
            <a:r>
              <a:rPr lang="en-US" dirty="0"/>
              <a:t>Queue</a:t>
            </a:r>
          </a:p>
          <a:p>
            <a:pPr lvl="3"/>
            <a:r>
              <a:rPr lang="en-US" dirty="0"/>
              <a:t>Message</a:t>
            </a:r>
          </a:p>
        </p:txBody>
      </p:sp>
      <p:pic>
        <p:nvPicPr>
          <p:cNvPr id="1026" name="Picture 2" descr="Image showing components of the queue service">
            <a:extLst>
              <a:ext uri="{FF2B5EF4-FFF2-40B4-BE49-F238E27FC236}">
                <a16:creationId xmlns:a16="http://schemas.microsoft.com/office/drawing/2014/main" id="{73EC53B6-2D86-45AD-8093-0C91CC01C8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7536" y="1845977"/>
            <a:ext cx="4925467" cy="3100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76079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a:xfrm>
            <a:off x="418643" y="440493"/>
            <a:ext cx="11341268" cy="1016403"/>
          </a:xfrm>
        </p:spPr>
        <p:txBody>
          <a:bodyPr/>
          <a:lstStyle/>
          <a:p>
            <a:r>
              <a:rPr lang="en-US" dirty="0"/>
              <a:t>Create and manage Azure Queue Storage queues and messages by using .NET (1 / 3)</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765724"/>
            <a:ext cx="11340811" cy="3326552"/>
          </a:xfrm>
        </p:spPr>
        <p:txBody>
          <a:bodyPr/>
          <a:lstStyle/>
          <a:p>
            <a:pPr marL="0" marR="0">
              <a:spcBef>
                <a:spcPts val="900"/>
              </a:spcBef>
              <a:spcAft>
                <a:spcPts val="900"/>
              </a:spcAft>
            </a:pPr>
            <a:r>
              <a:rPr lang="en-US" sz="1800" b="1" dirty="0">
                <a:effectLst/>
                <a:latin typeface="Segoe UI" panose="020B0502040204020203" pitchFamily="34" charset="0"/>
                <a:ea typeface="Cambria" panose="02040503050406030204" pitchFamily="18" charset="0"/>
                <a:cs typeface="Times New Roman" panose="02020603050405020304" pitchFamily="18" charset="0"/>
              </a:rPr>
              <a:t>The following code examples rely on the following NuGet packages:</a:t>
            </a:r>
            <a:endParaRPr lang="en-US" sz="1800" b="1" dirty="0">
              <a:effectLst/>
              <a:latin typeface="Cambria" panose="02040503050406030204" pitchFamily="18" charset="0"/>
              <a:ea typeface="Cambria" panose="02040503050406030204" pitchFamily="18" charset="0"/>
              <a:cs typeface="Times New Roman" panose="02020603050405020304" pitchFamily="18" charset="0"/>
            </a:endParaRPr>
          </a:p>
          <a:p>
            <a:pPr marL="342900" marR="0" lvl="0" indent="-342900">
              <a:spcBef>
                <a:spcPts val="180"/>
              </a:spcBef>
              <a:spcAft>
                <a:spcPts val="180"/>
              </a:spcAft>
              <a:buFont typeface="Arial" panose="020B0604020202020204" pitchFamily="34" charset="0"/>
              <a:buChar char="•"/>
            </a:pPr>
            <a:r>
              <a:rPr lang="en-US" sz="1800" dirty="0" err="1">
                <a:solidFill>
                  <a:srgbClr val="4F81BD"/>
                </a:solidFill>
                <a:effectLst/>
                <a:latin typeface="Segoe UI" panose="020B0502040204020203" pitchFamily="34" charset="0"/>
                <a:ea typeface="Cambria" panose="02040503050406030204" pitchFamily="18" charset="0"/>
                <a:cs typeface="Times New Roman" panose="02020603050405020304" pitchFamily="18" charset="0"/>
                <a:hlinkClick r:id="rId3"/>
              </a:rPr>
              <a:t>Azure.Core</a:t>
            </a:r>
            <a:r>
              <a:rPr lang="en-US" sz="1800" dirty="0">
                <a:solidFill>
                  <a:srgbClr val="4F81BD"/>
                </a:solidFill>
                <a:effectLst/>
                <a:latin typeface="Segoe UI" panose="020B0502040204020203" pitchFamily="34" charset="0"/>
                <a:ea typeface="Cambria" panose="02040503050406030204" pitchFamily="18" charset="0"/>
                <a:cs typeface="Times New Roman" panose="02020603050405020304" pitchFamily="18" charset="0"/>
                <a:hlinkClick r:id="rId3"/>
              </a:rPr>
              <a:t> library for .NET</a:t>
            </a:r>
            <a:r>
              <a:rPr lang="en-US" sz="1800" dirty="0">
                <a:effectLst/>
                <a:latin typeface="Segoe UI" panose="020B0502040204020203" pitchFamily="34" charset="0"/>
                <a:ea typeface="Cambria" panose="02040503050406030204" pitchFamily="18" charset="0"/>
                <a:cs typeface="Times New Roman" panose="02020603050405020304" pitchFamily="18" charset="0"/>
              </a:rPr>
              <a:t>: This package provides shared primitives, abstractions, and helpers for modern .NET Azure SDK client libraries.</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p>
            <a:pPr marL="342900" marR="0" lvl="0" indent="-342900">
              <a:spcBef>
                <a:spcPts val="180"/>
              </a:spcBef>
              <a:spcAft>
                <a:spcPts val="180"/>
              </a:spcAft>
              <a:buFont typeface="Arial" panose="020B0604020202020204" pitchFamily="34" charset="0"/>
              <a:buChar char="•"/>
            </a:pPr>
            <a:r>
              <a:rPr lang="en-US" sz="1800" dirty="0" err="1">
                <a:solidFill>
                  <a:srgbClr val="4F81BD"/>
                </a:solidFill>
                <a:effectLst/>
                <a:latin typeface="Segoe UI" panose="020B0502040204020203" pitchFamily="34" charset="0"/>
                <a:ea typeface="Cambria" panose="02040503050406030204" pitchFamily="18" charset="0"/>
                <a:cs typeface="Times New Roman" panose="02020603050405020304" pitchFamily="18" charset="0"/>
                <a:hlinkClick r:id="rId4"/>
              </a:rPr>
              <a:t>Azure.Storage.Common</a:t>
            </a:r>
            <a:r>
              <a:rPr lang="en-US" sz="1800" dirty="0">
                <a:solidFill>
                  <a:srgbClr val="4F81BD"/>
                </a:solidFill>
                <a:effectLst/>
                <a:latin typeface="Segoe UI" panose="020B0502040204020203" pitchFamily="34" charset="0"/>
                <a:ea typeface="Cambria" panose="02040503050406030204" pitchFamily="18" charset="0"/>
                <a:cs typeface="Times New Roman" panose="02020603050405020304" pitchFamily="18" charset="0"/>
                <a:hlinkClick r:id="rId4"/>
              </a:rPr>
              <a:t> client library for .NET</a:t>
            </a:r>
            <a:r>
              <a:rPr lang="en-US" sz="1800" dirty="0">
                <a:effectLst/>
                <a:latin typeface="Segoe UI" panose="020B0502040204020203" pitchFamily="34" charset="0"/>
                <a:ea typeface="Cambria" panose="02040503050406030204" pitchFamily="18" charset="0"/>
                <a:cs typeface="Times New Roman" panose="02020603050405020304" pitchFamily="18" charset="0"/>
              </a:rPr>
              <a:t>: This package provides infrastructure shared by the other Azure Storage client libraries.</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p>
            <a:pPr marL="342900" marR="0" lvl="0" indent="-342900">
              <a:spcBef>
                <a:spcPts val="180"/>
              </a:spcBef>
              <a:spcAft>
                <a:spcPts val="180"/>
              </a:spcAft>
              <a:buFont typeface="Arial" panose="020B0604020202020204" pitchFamily="34" charset="0"/>
              <a:buChar char="•"/>
            </a:pPr>
            <a:r>
              <a:rPr lang="en-US" sz="1800" dirty="0" err="1">
                <a:solidFill>
                  <a:srgbClr val="4F81BD"/>
                </a:solidFill>
                <a:effectLst/>
                <a:latin typeface="Segoe UI" panose="020B0502040204020203" pitchFamily="34" charset="0"/>
                <a:ea typeface="Cambria" panose="02040503050406030204" pitchFamily="18" charset="0"/>
                <a:cs typeface="Times New Roman" panose="02020603050405020304" pitchFamily="18" charset="0"/>
                <a:hlinkClick r:id="rId5"/>
              </a:rPr>
              <a:t>Azure.Storage.Queues</a:t>
            </a:r>
            <a:r>
              <a:rPr lang="en-US" sz="1800" dirty="0">
                <a:solidFill>
                  <a:srgbClr val="4F81BD"/>
                </a:solidFill>
                <a:effectLst/>
                <a:latin typeface="Segoe UI" panose="020B0502040204020203" pitchFamily="34" charset="0"/>
                <a:ea typeface="Cambria" panose="02040503050406030204" pitchFamily="18" charset="0"/>
                <a:cs typeface="Times New Roman" panose="02020603050405020304" pitchFamily="18" charset="0"/>
                <a:hlinkClick r:id="rId5"/>
              </a:rPr>
              <a:t> client library for .NET</a:t>
            </a:r>
            <a:r>
              <a:rPr lang="en-US" sz="1800" dirty="0">
                <a:effectLst/>
                <a:latin typeface="Segoe UI" panose="020B0502040204020203" pitchFamily="34" charset="0"/>
                <a:ea typeface="Cambria" panose="02040503050406030204" pitchFamily="18" charset="0"/>
                <a:cs typeface="Times New Roman" panose="02020603050405020304" pitchFamily="18" charset="0"/>
              </a:rPr>
              <a:t>: This package enables working with Azure Queue Storage for storing messages that may be accessed by a client.</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p>
            <a:pPr marL="342900" marR="0" lvl="0" indent="-342900">
              <a:spcBef>
                <a:spcPts val="180"/>
              </a:spcBef>
              <a:spcAft>
                <a:spcPts val="180"/>
              </a:spcAft>
              <a:buFont typeface="Arial" panose="020B0604020202020204" pitchFamily="34" charset="0"/>
              <a:buChar char="•"/>
            </a:pPr>
            <a:r>
              <a:rPr lang="en-US" sz="1800" dirty="0" err="1">
                <a:solidFill>
                  <a:srgbClr val="4F81BD"/>
                </a:solidFill>
                <a:effectLst/>
                <a:latin typeface="Segoe UI" panose="020B0502040204020203" pitchFamily="34" charset="0"/>
                <a:ea typeface="Cambria" panose="02040503050406030204" pitchFamily="18" charset="0"/>
                <a:cs typeface="Times New Roman" panose="02020603050405020304" pitchFamily="18" charset="0"/>
                <a:hlinkClick r:id="rId6"/>
              </a:rPr>
              <a:t>System.Configuration.ConfigurationManager</a:t>
            </a:r>
            <a:r>
              <a:rPr lang="en-US" sz="1800" dirty="0">
                <a:solidFill>
                  <a:srgbClr val="4F81BD"/>
                </a:solidFill>
                <a:effectLst/>
                <a:latin typeface="Segoe UI" panose="020B0502040204020203" pitchFamily="34" charset="0"/>
                <a:ea typeface="Cambria" panose="02040503050406030204" pitchFamily="18" charset="0"/>
                <a:cs typeface="Times New Roman" panose="02020603050405020304" pitchFamily="18" charset="0"/>
                <a:hlinkClick r:id="rId6"/>
              </a:rPr>
              <a:t> library for .NET</a:t>
            </a:r>
            <a:r>
              <a:rPr lang="en-US" sz="1800" dirty="0">
                <a:effectLst/>
                <a:latin typeface="Segoe UI" panose="020B0502040204020203" pitchFamily="34" charset="0"/>
                <a:ea typeface="Cambria" panose="02040503050406030204" pitchFamily="18" charset="0"/>
                <a:cs typeface="Times New Roman" panose="02020603050405020304" pitchFamily="18" charset="0"/>
              </a:rPr>
              <a:t>: This package provides access to configuration files for client applications.</a:t>
            </a:r>
            <a:endParaRPr lang="en-US" sz="1800" dirty="0">
              <a:effectLst/>
              <a:latin typeface="Cambria" panose="02040503050406030204" pitchFamily="18" charset="0"/>
              <a:ea typeface="Cambria" panose="02040503050406030204" pitchFamily="18" charset="0"/>
              <a:cs typeface="Times New Roman" panose="02020603050405020304" pitchFamily="18" charset="0"/>
            </a:endParaRPr>
          </a:p>
          <a:p>
            <a:pPr lvl="1"/>
            <a:endParaRPr lang="en-US" sz="1800" dirty="0"/>
          </a:p>
        </p:txBody>
      </p:sp>
    </p:spTree>
    <p:extLst>
      <p:ext uri="{BB962C8B-B14F-4D97-AF65-F5344CB8AC3E}">
        <p14:creationId xmlns:p14="http://schemas.microsoft.com/office/powerpoint/2010/main" val="3451927127"/>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a:xfrm>
            <a:off x="418643" y="440493"/>
            <a:ext cx="11341268" cy="1016403"/>
          </a:xfrm>
        </p:spPr>
        <p:txBody>
          <a:bodyPr/>
          <a:lstStyle/>
          <a:p>
            <a:r>
              <a:rPr lang="en-US" dirty="0"/>
              <a:t>Create and manage Azure Queue Storage queues and messages by using .NET (2 / 3)</a:t>
            </a:r>
          </a:p>
        </p:txBody>
      </p:sp>
      <p:sp>
        <p:nvSpPr>
          <p:cNvPr id="6" name="TextBox 5">
            <a:extLst>
              <a:ext uri="{FF2B5EF4-FFF2-40B4-BE49-F238E27FC236}">
                <a16:creationId xmlns:a16="http://schemas.microsoft.com/office/drawing/2014/main" id="{BA9C0F8F-B6EB-4002-9F6E-23099FF4CCF6}"/>
              </a:ext>
            </a:extLst>
          </p:cNvPr>
          <p:cNvSpPr txBox="1"/>
          <p:nvPr/>
        </p:nvSpPr>
        <p:spPr>
          <a:xfrm>
            <a:off x="566670" y="1854558"/>
            <a:ext cx="10457645" cy="830997"/>
          </a:xfrm>
          <a:prstGeom prst="rect">
            <a:avLst/>
          </a:prstGeom>
          <a:noFill/>
          <a:ln w="25400">
            <a:solidFill>
              <a:srgbClr val="0078D4"/>
            </a:solidFill>
          </a:ln>
        </p:spPr>
        <p:txBody>
          <a:bodyPr wrap="square" lIns="91440" tIns="91440" rIns="91440" bIns="91440" rtlCol="0">
            <a:spAutoFit/>
          </a:bodyPr>
          <a:lstStyle/>
          <a:p>
            <a:r>
              <a:rPr lang="en-US" sz="1400" b="0" dirty="0">
                <a:solidFill>
                  <a:srgbClr val="008000"/>
                </a:solidFill>
                <a:effectLst/>
                <a:latin typeface="Consolas" panose="020B0609020204030204" pitchFamily="49" charset="0"/>
              </a:rPr>
              <a:t>// The </a:t>
            </a:r>
            <a:r>
              <a:rPr lang="en-US" sz="1400" b="0" dirty="0" err="1">
                <a:solidFill>
                  <a:srgbClr val="008000"/>
                </a:solidFill>
                <a:effectLst/>
                <a:latin typeface="Consolas" panose="020B0609020204030204" pitchFamily="49" charset="0"/>
              </a:rPr>
              <a:t>QueueClient</a:t>
            </a:r>
            <a:r>
              <a:rPr lang="en-US" sz="1400" b="0" dirty="0">
                <a:solidFill>
                  <a:srgbClr val="008000"/>
                </a:solidFill>
                <a:effectLst/>
                <a:latin typeface="Consolas" panose="020B0609020204030204" pitchFamily="49" charset="0"/>
              </a:rPr>
              <a:t> class enables you to retrieve queues stored in Queue storage.</a:t>
            </a:r>
            <a:endParaRPr lang="en-US" sz="1400" b="0" dirty="0">
              <a:solidFill>
                <a:srgbClr val="000000"/>
              </a:solidFill>
              <a:effectLst/>
              <a:latin typeface="Consolas" panose="020B0609020204030204" pitchFamily="49" charset="0"/>
            </a:endParaRPr>
          </a:p>
          <a:p>
            <a:br>
              <a:rPr lang="en-US" sz="1400" b="0" dirty="0">
                <a:solidFill>
                  <a:srgbClr val="000000"/>
                </a:solidFill>
                <a:effectLst/>
                <a:latin typeface="Consolas" panose="020B0609020204030204" pitchFamily="49" charset="0"/>
              </a:rPr>
            </a:br>
            <a:r>
              <a:rPr lang="en-US" sz="1400" b="0" dirty="0" err="1">
                <a:solidFill>
                  <a:srgbClr val="267F99"/>
                </a:solidFill>
                <a:effectLst/>
                <a:latin typeface="Consolas" panose="020B0609020204030204" pitchFamily="49" charset="0"/>
              </a:rPr>
              <a:t>QueueClient</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queueClient</a:t>
            </a:r>
            <a:r>
              <a:rPr lang="en-US" sz="1400" b="0" dirty="0">
                <a:solidFill>
                  <a:srgbClr val="000000"/>
                </a:solidFill>
                <a:effectLst/>
                <a:latin typeface="Consolas" panose="020B0609020204030204" pitchFamily="49" charset="0"/>
              </a:rPr>
              <a:t> = </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QueueClient</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connectionString</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queueName</a:t>
            </a:r>
            <a:r>
              <a:rPr lang="en-US" sz="1400" b="0" dirty="0">
                <a:solidFill>
                  <a:srgbClr val="000000"/>
                </a:solidFill>
                <a:effectLst/>
                <a:latin typeface="Consolas" panose="020B0609020204030204" pitchFamily="49" charset="0"/>
              </a:rPr>
              <a:t>);</a:t>
            </a:r>
            <a:endParaRPr lang="en-US" sz="1400" dirty="0">
              <a:gradFill>
                <a:gsLst>
                  <a:gs pos="2917">
                    <a:schemeClr val="tx1"/>
                  </a:gs>
                  <a:gs pos="30000">
                    <a:schemeClr val="tx1"/>
                  </a:gs>
                </a:gsLst>
                <a:lin ang="5400000" scaled="0"/>
              </a:gradFill>
            </a:endParaRPr>
          </a:p>
        </p:txBody>
      </p:sp>
      <p:sp>
        <p:nvSpPr>
          <p:cNvPr id="8" name="TextBox 7">
            <a:extLst>
              <a:ext uri="{FF2B5EF4-FFF2-40B4-BE49-F238E27FC236}">
                <a16:creationId xmlns:a16="http://schemas.microsoft.com/office/drawing/2014/main" id="{06FFF366-AC88-4A9A-9E8C-851ED1B06DC5}"/>
              </a:ext>
            </a:extLst>
          </p:cNvPr>
          <p:cNvSpPr txBox="1"/>
          <p:nvPr/>
        </p:nvSpPr>
        <p:spPr>
          <a:xfrm>
            <a:off x="566669" y="3123790"/>
            <a:ext cx="10457645" cy="2339102"/>
          </a:xfrm>
          <a:prstGeom prst="rect">
            <a:avLst/>
          </a:prstGeom>
          <a:noFill/>
          <a:ln w="25400">
            <a:solidFill>
              <a:srgbClr val="0078D4"/>
            </a:solidFill>
          </a:ln>
        </p:spPr>
        <p:txBody>
          <a:bodyPr wrap="square" lIns="91440" tIns="91440" rIns="91440" bIns="91440" rtlCol="0">
            <a:spAutoFit/>
          </a:bodyPr>
          <a:lstStyle/>
          <a:p>
            <a:r>
              <a:rPr lang="en-US" sz="1400" b="0" dirty="0">
                <a:solidFill>
                  <a:srgbClr val="008000"/>
                </a:solidFill>
                <a:effectLst/>
                <a:latin typeface="Consolas" panose="020B0609020204030204" pitchFamily="49" charset="0"/>
              </a:rPr>
              <a:t>// This example shows how to create a queue if it does not already exist</a:t>
            </a:r>
            <a:endParaRPr lang="en-US" sz="1400" b="0" dirty="0">
              <a:solidFill>
                <a:srgbClr val="000000"/>
              </a:solidFill>
              <a:effectLst/>
              <a:latin typeface="Consolas" panose="020B0609020204030204" pitchFamily="49" charset="0"/>
            </a:endParaRPr>
          </a:p>
          <a:p>
            <a:br>
              <a:rPr lang="en-US" sz="1400" b="0" dirty="0">
                <a:solidFill>
                  <a:srgbClr val="000000"/>
                </a:solidFill>
                <a:effectLst/>
                <a:latin typeface="Consolas" panose="020B0609020204030204" pitchFamily="49" charset="0"/>
              </a:rPr>
            </a:br>
            <a:r>
              <a:rPr lang="en-US" sz="1400" b="0" dirty="0">
                <a:solidFill>
                  <a:srgbClr val="008000"/>
                </a:solidFill>
                <a:effectLst/>
                <a:latin typeface="Consolas" panose="020B0609020204030204" pitchFamily="49" charset="0"/>
              </a:rPr>
              <a:t>// Get the connection string from app settings</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string</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connectionString</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ConfigurationManager</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AppSettings</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a:t>
            </a:r>
            <a:r>
              <a:rPr lang="en-US" sz="1400" b="0" dirty="0" err="1">
                <a:solidFill>
                  <a:srgbClr val="A31515"/>
                </a:solidFill>
                <a:effectLst/>
                <a:latin typeface="Consolas" panose="020B0609020204030204" pitchFamily="49" charset="0"/>
              </a:rPr>
              <a:t>StorageConnectionString</a:t>
            </a:r>
            <a:r>
              <a:rPr lang="en-US" sz="1400" b="0" dirty="0">
                <a:solidFill>
                  <a:srgbClr val="A31515"/>
                </a:solidFill>
                <a:effectLst/>
                <a:latin typeface="Consolas" panose="020B0609020204030204" pitchFamily="49" charset="0"/>
              </a:rPr>
              <a:t>"</a:t>
            </a:r>
            <a:r>
              <a:rPr lang="en-US" sz="1400" b="0" dirty="0">
                <a:solidFill>
                  <a:srgbClr val="000000"/>
                </a:solidFill>
                <a:effectLst/>
                <a:latin typeface="Consolas" panose="020B0609020204030204" pitchFamily="49" charset="0"/>
              </a:rPr>
              <a:t>];</a:t>
            </a:r>
          </a:p>
          <a:p>
            <a:br>
              <a:rPr lang="en-US" sz="1400" b="0" dirty="0">
                <a:solidFill>
                  <a:srgbClr val="000000"/>
                </a:solidFill>
                <a:effectLst/>
                <a:latin typeface="Consolas" panose="020B0609020204030204" pitchFamily="49" charset="0"/>
              </a:rPr>
            </a:br>
            <a:r>
              <a:rPr lang="en-US" sz="1400" b="0" dirty="0">
                <a:solidFill>
                  <a:srgbClr val="008000"/>
                </a:solidFill>
                <a:effectLst/>
                <a:latin typeface="Consolas" panose="020B0609020204030204" pitchFamily="49" charset="0"/>
              </a:rPr>
              <a:t>// Instantiate a </a:t>
            </a:r>
            <a:r>
              <a:rPr lang="en-US" sz="1400" b="0" dirty="0" err="1">
                <a:solidFill>
                  <a:srgbClr val="008000"/>
                </a:solidFill>
                <a:effectLst/>
                <a:latin typeface="Consolas" panose="020B0609020204030204" pitchFamily="49" charset="0"/>
              </a:rPr>
              <a:t>QueueClient</a:t>
            </a:r>
            <a:r>
              <a:rPr lang="en-US" sz="1400" b="0" dirty="0">
                <a:solidFill>
                  <a:srgbClr val="008000"/>
                </a:solidFill>
                <a:effectLst/>
                <a:latin typeface="Consolas" panose="020B0609020204030204" pitchFamily="49" charset="0"/>
              </a:rPr>
              <a:t> which will be used to create and manipulate the queue</a:t>
            </a:r>
            <a:endParaRPr lang="en-US" sz="1400" b="0" dirty="0">
              <a:solidFill>
                <a:srgbClr val="000000"/>
              </a:solidFill>
              <a:effectLst/>
              <a:latin typeface="Consolas" panose="020B0609020204030204" pitchFamily="49" charset="0"/>
            </a:endParaRPr>
          </a:p>
          <a:p>
            <a:r>
              <a:rPr lang="en-US" sz="1400" b="0" dirty="0" err="1">
                <a:solidFill>
                  <a:srgbClr val="267F99"/>
                </a:solidFill>
                <a:effectLst/>
                <a:latin typeface="Consolas" panose="020B0609020204030204" pitchFamily="49" charset="0"/>
              </a:rPr>
              <a:t>QueueClient</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queueClient</a:t>
            </a:r>
            <a:r>
              <a:rPr lang="en-US" sz="1400" b="0" dirty="0">
                <a:solidFill>
                  <a:srgbClr val="000000"/>
                </a:solidFill>
                <a:effectLst/>
                <a:latin typeface="Consolas" panose="020B0609020204030204" pitchFamily="49" charset="0"/>
              </a:rPr>
              <a:t> = </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QueueClient</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connectionString</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queueName</a:t>
            </a:r>
            <a:r>
              <a:rPr lang="en-US" sz="1400" b="0" dirty="0">
                <a:solidFill>
                  <a:srgbClr val="000000"/>
                </a:solidFill>
                <a:effectLst/>
                <a:latin typeface="Consolas" panose="020B0609020204030204" pitchFamily="49" charset="0"/>
              </a:rPr>
              <a:t>);</a:t>
            </a:r>
          </a:p>
          <a:p>
            <a:br>
              <a:rPr lang="en-US" sz="1400" b="0" dirty="0">
                <a:solidFill>
                  <a:srgbClr val="000000"/>
                </a:solidFill>
                <a:effectLst/>
                <a:latin typeface="Consolas" panose="020B0609020204030204" pitchFamily="49" charset="0"/>
              </a:rPr>
            </a:br>
            <a:r>
              <a:rPr lang="en-US" sz="1400" b="0" dirty="0">
                <a:solidFill>
                  <a:srgbClr val="008000"/>
                </a:solidFill>
                <a:effectLst/>
                <a:latin typeface="Consolas" panose="020B0609020204030204" pitchFamily="49" charset="0"/>
              </a:rPr>
              <a:t>// Create the queue</a:t>
            </a:r>
            <a:endParaRPr lang="en-US" sz="1400" b="0" dirty="0">
              <a:solidFill>
                <a:srgbClr val="000000"/>
              </a:solidFill>
              <a:effectLst/>
              <a:latin typeface="Consolas" panose="020B0609020204030204" pitchFamily="49" charset="0"/>
            </a:endParaRPr>
          </a:p>
          <a:p>
            <a:r>
              <a:rPr lang="en-US" sz="1400" b="0" dirty="0" err="1">
                <a:solidFill>
                  <a:srgbClr val="001080"/>
                </a:solidFill>
                <a:effectLst/>
                <a:latin typeface="Consolas" panose="020B0609020204030204" pitchFamily="49" charset="0"/>
              </a:rPr>
              <a:t>queueClient</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CreateIfNotExists</a:t>
            </a:r>
            <a:r>
              <a:rPr lang="en-US" sz="14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2016359854"/>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a:xfrm>
            <a:off x="418643" y="440493"/>
            <a:ext cx="11341268" cy="1016403"/>
          </a:xfrm>
        </p:spPr>
        <p:txBody>
          <a:bodyPr/>
          <a:lstStyle/>
          <a:p>
            <a:r>
              <a:rPr lang="en-US" dirty="0"/>
              <a:t>Create and manage Azure Queue Storage queues and messages by using .NET (3 / 3)</a:t>
            </a:r>
          </a:p>
        </p:txBody>
      </p:sp>
      <p:sp>
        <p:nvSpPr>
          <p:cNvPr id="8" name="TextBox 7">
            <a:extLst>
              <a:ext uri="{FF2B5EF4-FFF2-40B4-BE49-F238E27FC236}">
                <a16:creationId xmlns:a16="http://schemas.microsoft.com/office/drawing/2014/main" id="{06FFF366-AC88-4A9A-9E8C-851ED1B06DC5}"/>
              </a:ext>
            </a:extLst>
          </p:cNvPr>
          <p:cNvSpPr txBox="1"/>
          <p:nvPr/>
        </p:nvSpPr>
        <p:spPr>
          <a:xfrm>
            <a:off x="566669" y="1874539"/>
            <a:ext cx="10457645" cy="3631763"/>
          </a:xfrm>
          <a:prstGeom prst="rect">
            <a:avLst/>
          </a:prstGeom>
          <a:noFill/>
          <a:ln w="25400">
            <a:solidFill>
              <a:srgbClr val="0078D4"/>
            </a:solidFill>
          </a:ln>
        </p:spPr>
        <p:txBody>
          <a:bodyPr wrap="square" lIns="91440" tIns="91440" rIns="91440" bIns="91440" rtlCol="0">
            <a:spAutoFit/>
          </a:bodyPr>
          <a:lstStyle/>
          <a:p>
            <a:r>
              <a:rPr lang="en-US" sz="1400" b="0" dirty="0">
                <a:solidFill>
                  <a:srgbClr val="008000"/>
                </a:solidFill>
                <a:effectLst/>
                <a:latin typeface="Consolas" panose="020B0609020204030204" pitchFamily="49" charset="0"/>
              </a:rPr>
              <a:t>// To insert a message into an existing queue, call the </a:t>
            </a:r>
            <a:r>
              <a:rPr lang="en-US" sz="1400" b="0" dirty="0" err="1">
                <a:solidFill>
                  <a:srgbClr val="008000"/>
                </a:solidFill>
                <a:effectLst/>
                <a:latin typeface="Consolas" panose="020B0609020204030204" pitchFamily="49" charset="0"/>
              </a:rPr>
              <a:t>SendMessage</a:t>
            </a:r>
            <a:r>
              <a:rPr lang="en-US" sz="1400" b="0" dirty="0">
                <a:solidFill>
                  <a:srgbClr val="008000"/>
                </a:solidFill>
                <a:effectLst/>
                <a:latin typeface="Consolas" panose="020B0609020204030204" pitchFamily="49" charset="0"/>
              </a:rPr>
              <a:t> method.</a:t>
            </a:r>
            <a:endParaRPr lang="en-US" sz="1400" b="0" dirty="0">
              <a:solidFill>
                <a:srgbClr val="000000"/>
              </a:solidFill>
              <a:effectLst/>
              <a:latin typeface="Consolas" panose="020B0609020204030204" pitchFamily="49" charset="0"/>
            </a:endParaRPr>
          </a:p>
          <a:p>
            <a:br>
              <a:rPr lang="en-US" sz="1400" b="0" dirty="0">
                <a:solidFill>
                  <a:srgbClr val="000000"/>
                </a:solidFill>
                <a:effectLst/>
                <a:latin typeface="Consolas" panose="020B0609020204030204" pitchFamily="49" charset="0"/>
              </a:rPr>
            </a:br>
            <a:r>
              <a:rPr lang="en-US" sz="1400" b="0" dirty="0">
                <a:solidFill>
                  <a:srgbClr val="008000"/>
                </a:solidFill>
                <a:effectLst/>
                <a:latin typeface="Consolas" panose="020B0609020204030204" pitchFamily="49" charset="0"/>
              </a:rPr>
              <a:t>// Get the connection string from app settings</a:t>
            </a:r>
            <a:endParaRPr lang="en-US" sz="1400" b="0" dirty="0">
              <a:solidFill>
                <a:srgbClr val="000000"/>
              </a:solidFill>
              <a:effectLst/>
              <a:latin typeface="Consolas" panose="020B0609020204030204" pitchFamily="49" charset="0"/>
            </a:endParaRPr>
          </a:p>
          <a:p>
            <a:r>
              <a:rPr lang="en-US" sz="1400" b="0" dirty="0">
                <a:solidFill>
                  <a:srgbClr val="0000FF"/>
                </a:solidFill>
                <a:effectLst/>
                <a:latin typeface="Consolas" panose="020B0609020204030204" pitchFamily="49" charset="0"/>
              </a:rPr>
              <a:t>string</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connectionString</a:t>
            </a:r>
            <a:r>
              <a:rPr lang="en-US" sz="1400" b="0" dirty="0">
                <a:solidFill>
                  <a:srgbClr val="000000"/>
                </a:solidFill>
                <a:effectLst/>
                <a:latin typeface="Consolas" panose="020B0609020204030204" pitchFamily="49" charset="0"/>
              </a:rPr>
              <a:t> = </a:t>
            </a:r>
            <a:r>
              <a:rPr lang="en-US" sz="1400" b="0" dirty="0" err="1">
                <a:solidFill>
                  <a:srgbClr val="001080"/>
                </a:solidFill>
                <a:effectLst/>
                <a:latin typeface="Consolas" panose="020B0609020204030204" pitchFamily="49" charset="0"/>
              </a:rPr>
              <a:t>ConfigurationManager</a:t>
            </a:r>
            <a:r>
              <a:rPr lang="en-US" sz="1400" b="0" dirty="0" err="1">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AppSettings</a:t>
            </a:r>
            <a:r>
              <a:rPr lang="en-US" sz="1400" b="0" dirty="0">
                <a:solidFill>
                  <a:srgbClr val="000000"/>
                </a:solidFill>
                <a:effectLst/>
                <a:latin typeface="Consolas" panose="020B0609020204030204" pitchFamily="49" charset="0"/>
              </a:rPr>
              <a:t>[</a:t>
            </a:r>
            <a:r>
              <a:rPr lang="en-US" sz="1400" b="0" dirty="0">
                <a:solidFill>
                  <a:srgbClr val="A31515"/>
                </a:solidFill>
                <a:effectLst/>
                <a:latin typeface="Consolas" panose="020B0609020204030204" pitchFamily="49" charset="0"/>
              </a:rPr>
              <a:t>"</a:t>
            </a:r>
            <a:r>
              <a:rPr lang="en-US" sz="1400" b="0" dirty="0" err="1">
                <a:solidFill>
                  <a:srgbClr val="A31515"/>
                </a:solidFill>
                <a:effectLst/>
                <a:latin typeface="Consolas" panose="020B0609020204030204" pitchFamily="49" charset="0"/>
              </a:rPr>
              <a:t>StorageConnectionString</a:t>
            </a:r>
            <a:r>
              <a:rPr lang="en-US" sz="1400" b="0" dirty="0">
                <a:solidFill>
                  <a:srgbClr val="A31515"/>
                </a:solidFill>
                <a:effectLst/>
                <a:latin typeface="Consolas" panose="020B0609020204030204" pitchFamily="49" charset="0"/>
              </a:rPr>
              <a:t>"</a:t>
            </a:r>
            <a:r>
              <a:rPr lang="en-US" sz="1400" b="0" dirty="0">
                <a:solidFill>
                  <a:srgbClr val="000000"/>
                </a:solidFill>
                <a:effectLst/>
                <a:latin typeface="Consolas" panose="020B0609020204030204" pitchFamily="49" charset="0"/>
              </a:rPr>
              <a:t>];</a:t>
            </a:r>
          </a:p>
          <a:p>
            <a:br>
              <a:rPr lang="en-US" sz="1400" b="0" dirty="0">
                <a:solidFill>
                  <a:srgbClr val="000000"/>
                </a:solidFill>
                <a:effectLst/>
                <a:latin typeface="Consolas" panose="020B0609020204030204" pitchFamily="49" charset="0"/>
              </a:rPr>
            </a:br>
            <a:r>
              <a:rPr lang="en-US" sz="1400" b="0" dirty="0">
                <a:solidFill>
                  <a:srgbClr val="008000"/>
                </a:solidFill>
                <a:effectLst/>
                <a:latin typeface="Consolas" panose="020B0609020204030204" pitchFamily="49" charset="0"/>
              </a:rPr>
              <a:t>// Instantiate a </a:t>
            </a:r>
            <a:r>
              <a:rPr lang="en-US" sz="1400" b="0" dirty="0" err="1">
                <a:solidFill>
                  <a:srgbClr val="008000"/>
                </a:solidFill>
                <a:effectLst/>
                <a:latin typeface="Consolas" panose="020B0609020204030204" pitchFamily="49" charset="0"/>
              </a:rPr>
              <a:t>QueueClient</a:t>
            </a:r>
            <a:r>
              <a:rPr lang="en-US" sz="1400" b="0" dirty="0">
                <a:solidFill>
                  <a:srgbClr val="008000"/>
                </a:solidFill>
                <a:effectLst/>
                <a:latin typeface="Consolas" panose="020B0609020204030204" pitchFamily="49" charset="0"/>
              </a:rPr>
              <a:t> which will be used to create and manipulate the queue</a:t>
            </a:r>
            <a:endParaRPr lang="en-US" sz="1400" b="0" dirty="0">
              <a:solidFill>
                <a:srgbClr val="000000"/>
              </a:solidFill>
              <a:effectLst/>
              <a:latin typeface="Consolas" panose="020B0609020204030204" pitchFamily="49" charset="0"/>
            </a:endParaRPr>
          </a:p>
          <a:p>
            <a:r>
              <a:rPr lang="en-US" sz="1400" b="0" dirty="0" err="1">
                <a:solidFill>
                  <a:srgbClr val="267F99"/>
                </a:solidFill>
                <a:effectLst/>
                <a:latin typeface="Consolas" panose="020B0609020204030204" pitchFamily="49" charset="0"/>
              </a:rPr>
              <a:t>QueueClient</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queueClient</a:t>
            </a:r>
            <a:r>
              <a:rPr lang="en-US" sz="1400" b="0" dirty="0">
                <a:solidFill>
                  <a:srgbClr val="000000"/>
                </a:solidFill>
                <a:effectLst/>
                <a:latin typeface="Consolas" panose="020B0609020204030204" pitchFamily="49" charset="0"/>
              </a:rPr>
              <a:t> = </a:t>
            </a:r>
            <a:r>
              <a:rPr lang="en-US" sz="1400" b="0" dirty="0">
                <a:solidFill>
                  <a:srgbClr val="0000FF"/>
                </a:solidFill>
                <a:effectLst/>
                <a:latin typeface="Consolas" panose="020B0609020204030204" pitchFamily="49" charset="0"/>
              </a:rPr>
              <a:t>new</a:t>
            </a:r>
            <a:r>
              <a:rPr lang="en-US" sz="1400" b="0" dirty="0">
                <a:solidFill>
                  <a:srgbClr val="000000"/>
                </a:solidFill>
                <a:effectLst/>
                <a:latin typeface="Consolas" panose="020B0609020204030204" pitchFamily="49" charset="0"/>
              </a:rPr>
              <a:t> </a:t>
            </a:r>
            <a:r>
              <a:rPr lang="en-US" sz="1400" b="0" dirty="0" err="1">
                <a:solidFill>
                  <a:srgbClr val="267F99"/>
                </a:solidFill>
                <a:effectLst/>
                <a:latin typeface="Consolas" panose="020B0609020204030204" pitchFamily="49" charset="0"/>
              </a:rPr>
              <a:t>QueueClient</a:t>
            </a:r>
            <a:r>
              <a:rPr lang="en-US" sz="1400" b="0" dirty="0">
                <a:solidFill>
                  <a:srgbClr val="000000"/>
                </a:solidFill>
                <a:effectLst/>
                <a:latin typeface="Consolas" panose="020B0609020204030204" pitchFamily="49" charset="0"/>
              </a:rPr>
              <a:t>(</a:t>
            </a:r>
            <a:r>
              <a:rPr lang="en-US" sz="1400" b="0" dirty="0" err="1">
                <a:solidFill>
                  <a:srgbClr val="001080"/>
                </a:solidFill>
                <a:effectLst/>
                <a:latin typeface="Consolas" panose="020B0609020204030204" pitchFamily="49" charset="0"/>
              </a:rPr>
              <a:t>connectionString</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queueName</a:t>
            </a:r>
            <a:r>
              <a:rPr lang="en-US" sz="1400" b="0" dirty="0">
                <a:solidFill>
                  <a:srgbClr val="000000"/>
                </a:solidFill>
                <a:effectLst/>
                <a:latin typeface="Consolas" panose="020B0609020204030204" pitchFamily="49" charset="0"/>
              </a:rPr>
              <a:t>);</a:t>
            </a:r>
          </a:p>
          <a:p>
            <a:br>
              <a:rPr lang="en-US" sz="1400" b="0" dirty="0">
                <a:solidFill>
                  <a:srgbClr val="000000"/>
                </a:solidFill>
                <a:effectLst/>
                <a:latin typeface="Consolas" panose="020B0609020204030204" pitchFamily="49" charset="0"/>
              </a:rPr>
            </a:br>
            <a:r>
              <a:rPr lang="en-US" sz="1400" b="0" dirty="0">
                <a:solidFill>
                  <a:srgbClr val="008000"/>
                </a:solidFill>
                <a:effectLst/>
                <a:latin typeface="Consolas" panose="020B0609020204030204" pitchFamily="49" charset="0"/>
              </a:rPr>
              <a:t>// Create the queue if it doesn't already exist</a:t>
            </a:r>
            <a:endParaRPr lang="en-US" sz="1400" b="0" dirty="0">
              <a:solidFill>
                <a:srgbClr val="000000"/>
              </a:solidFill>
              <a:effectLst/>
              <a:latin typeface="Consolas" panose="020B0609020204030204" pitchFamily="49" charset="0"/>
            </a:endParaRPr>
          </a:p>
          <a:p>
            <a:r>
              <a:rPr lang="en-US" sz="1400" b="0" dirty="0" err="1">
                <a:solidFill>
                  <a:srgbClr val="001080"/>
                </a:solidFill>
                <a:effectLst/>
                <a:latin typeface="Consolas" panose="020B0609020204030204" pitchFamily="49" charset="0"/>
              </a:rPr>
              <a:t>queueClient</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CreateIfNotExists</a:t>
            </a:r>
            <a:r>
              <a:rPr lang="en-US" sz="1400" b="0" dirty="0">
                <a:solidFill>
                  <a:srgbClr val="000000"/>
                </a:solidFill>
                <a:effectLst/>
                <a:latin typeface="Consolas" panose="020B0609020204030204" pitchFamily="49" charset="0"/>
              </a:rPr>
              <a:t>();</a:t>
            </a:r>
          </a:p>
          <a:p>
            <a:br>
              <a:rPr lang="en-US" sz="1400" b="0" dirty="0">
                <a:solidFill>
                  <a:srgbClr val="000000"/>
                </a:solidFill>
                <a:effectLst/>
                <a:latin typeface="Consolas" panose="020B0609020204030204" pitchFamily="49" charset="0"/>
              </a:rPr>
            </a:br>
            <a:r>
              <a:rPr lang="en-US" sz="1400" b="0" dirty="0">
                <a:solidFill>
                  <a:srgbClr val="AF00DB"/>
                </a:solidFill>
                <a:effectLst/>
                <a:latin typeface="Consolas" panose="020B0609020204030204" pitchFamily="49" charset="0"/>
              </a:rPr>
              <a:t>if</a:t>
            </a:r>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queueClient</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Exists</a:t>
            </a:r>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    </a:t>
            </a:r>
            <a:r>
              <a:rPr lang="en-US" sz="1400" b="0" dirty="0">
                <a:solidFill>
                  <a:srgbClr val="008000"/>
                </a:solidFill>
                <a:effectLst/>
                <a:latin typeface="Consolas" panose="020B0609020204030204" pitchFamily="49" charset="0"/>
              </a:rPr>
              <a:t>// Send a message to the queue</a:t>
            </a:r>
            <a:endParaRPr lang="en-US" sz="1400" b="0" dirty="0">
              <a:solidFill>
                <a:srgbClr val="000000"/>
              </a:solidFill>
              <a:effectLst/>
              <a:latin typeface="Consolas" panose="020B0609020204030204" pitchFamily="49" charset="0"/>
            </a:endParaRPr>
          </a:p>
          <a:p>
            <a:r>
              <a:rPr lang="en-US" sz="1400" b="0" dirty="0">
                <a:solidFill>
                  <a:srgbClr val="000000"/>
                </a:solidFill>
                <a:effectLst/>
                <a:latin typeface="Consolas" panose="020B0609020204030204" pitchFamily="49" charset="0"/>
              </a:rPr>
              <a:t>    </a:t>
            </a:r>
            <a:r>
              <a:rPr lang="en-US" sz="1400" b="0" dirty="0" err="1">
                <a:solidFill>
                  <a:srgbClr val="001080"/>
                </a:solidFill>
                <a:effectLst/>
                <a:latin typeface="Consolas" panose="020B0609020204030204" pitchFamily="49" charset="0"/>
              </a:rPr>
              <a:t>queueClient</a:t>
            </a:r>
            <a:r>
              <a:rPr lang="en-US" sz="1400" b="0" dirty="0" err="1">
                <a:solidFill>
                  <a:srgbClr val="000000"/>
                </a:solidFill>
                <a:effectLst/>
                <a:latin typeface="Consolas" panose="020B0609020204030204" pitchFamily="49" charset="0"/>
              </a:rPr>
              <a:t>.</a:t>
            </a:r>
            <a:r>
              <a:rPr lang="en-US" sz="1400" b="0" dirty="0" err="1">
                <a:solidFill>
                  <a:srgbClr val="795E26"/>
                </a:solidFill>
                <a:effectLst/>
                <a:latin typeface="Consolas" panose="020B0609020204030204" pitchFamily="49" charset="0"/>
              </a:rPr>
              <a:t>SendMessage</a:t>
            </a:r>
            <a:r>
              <a:rPr lang="en-US" sz="1400" b="0" dirty="0">
                <a:solidFill>
                  <a:srgbClr val="000000"/>
                </a:solidFill>
                <a:effectLst/>
                <a:latin typeface="Consolas" panose="020B0609020204030204" pitchFamily="49" charset="0"/>
              </a:rPr>
              <a:t>(</a:t>
            </a:r>
            <a:r>
              <a:rPr lang="en-US" sz="1400" b="0" dirty="0">
                <a:solidFill>
                  <a:srgbClr val="001080"/>
                </a:solidFill>
                <a:effectLst/>
                <a:latin typeface="Consolas" panose="020B0609020204030204" pitchFamily="49" charset="0"/>
              </a:rPr>
              <a:t>message</a:t>
            </a:r>
            <a:r>
              <a:rPr lang="en-US" sz="1400" b="0" dirty="0">
                <a:solidFill>
                  <a:srgbClr val="000000"/>
                </a:solidFill>
                <a:effectLst/>
                <a:latin typeface="Consolas" panose="020B0609020204030204" pitchFamily="49" charset="0"/>
              </a:rPr>
              <a:t>);</a:t>
            </a:r>
          </a:p>
          <a:p>
            <a:r>
              <a:rPr lang="en-US" sz="1400" b="0" dirty="0">
                <a:solidFill>
                  <a:srgbClr val="000000"/>
                </a:solidFill>
                <a:effectLst/>
                <a:latin typeface="Consolas" panose="020B0609020204030204" pitchFamily="49" charset="0"/>
              </a:rPr>
              <a:t>}</a:t>
            </a:r>
          </a:p>
        </p:txBody>
      </p:sp>
    </p:spTree>
    <p:extLst>
      <p:ext uri="{BB962C8B-B14F-4D97-AF65-F5344CB8AC3E}">
        <p14:creationId xmlns:p14="http://schemas.microsoft.com/office/powerpoint/2010/main" val="352753375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3671774"/>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Choose the appropriate queue mechanism for your solution.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the messaging entities that form the core capabilities of Service Bus operate.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Send and receive message from a Service Bus queue by using .NET.</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Identify the key components of Azure Queue Storage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queues and manage messages in Azure Queue Storage by using .NET.</a:t>
            </a: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63180453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Under what conditions would it best better to use Azure Service Bus for messages? Azure Queue Storage queues?</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Describe the four components of Azure Queue Storage.</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Describe Service Bus queues, topics, and subscriptions. What are the </a:t>
            </a:r>
            <a:r>
              <a:rPr lang="en-US"/>
              <a:t>receive modes? </a:t>
            </a:r>
            <a:endParaRPr lang="en-US" dirty="0"/>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733340"/>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289203"/>
            <a:ext cx="5508262" cy="307776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10: Asynchronously process messages by using Azure Service Bus Queues</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dirty="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Agenda</a:t>
            </a:r>
          </a:p>
        </p:txBody>
      </p:sp>
      <p:sp>
        <p:nvSpPr>
          <p:cNvPr id="6" name="Text Placeholder 5"/>
          <p:cNvSpPr>
            <a:spLocks noGrp="1"/>
          </p:cNvSpPr>
          <p:nvPr>
            <p:ph type="body" sz="quarter" idx="11"/>
          </p:nvPr>
        </p:nvSpPr>
        <p:spPr>
          <a:xfrm>
            <a:off x="4078288" y="2659078"/>
            <a:ext cx="7695070" cy="1224434"/>
          </a:xfrm>
        </p:spPr>
        <p:txBody>
          <a:bodyPr/>
          <a:lstStyle/>
          <a:p>
            <a:pPr lvl="1"/>
            <a:r>
              <a:rPr lang="en-US" dirty="0"/>
              <a:t>Discover Azure message queues</a:t>
            </a:r>
          </a:p>
        </p:txBody>
      </p:sp>
      <p:grpSp>
        <p:nvGrpSpPr>
          <p:cNvPr id="15" name="Group 14" descr="Icon of three concentric arcs">
            <a:extLst>
              <a:ext uri="{FF2B5EF4-FFF2-40B4-BE49-F238E27FC236}">
                <a16:creationId xmlns:a16="http://schemas.microsoft.com/office/drawing/2014/main" id="{608CDF18-AECC-4FDF-A8F1-216844CC0AD2}"/>
              </a:ext>
            </a:extLst>
          </p:cNvPr>
          <p:cNvGrpSpPr/>
          <p:nvPr/>
        </p:nvGrpSpPr>
        <p:grpSpPr>
          <a:xfrm>
            <a:off x="3031669" y="2920180"/>
            <a:ext cx="702132" cy="702231"/>
            <a:chOff x="3031669" y="1620003"/>
            <a:chExt cx="702132" cy="702231"/>
          </a:xfrm>
        </p:grpSpPr>
        <p:grpSp>
          <p:nvGrpSpPr>
            <p:cNvPr id="21" name="Group 20">
              <a:extLst>
                <a:ext uri="{FF2B5EF4-FFF2-40B4-BE49-F238E27FC236}">
                  <a16:creationId xmlns:a16="http://schemas.microsoft.com/office/drawing/2014/main" id="{6B02610C-D743-4EC3-ADB6-968702F1329E}"/>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22" name="Freeform 5">
                <a:extLst>
                  <a:ext uri="{FF2B5EF4-FFF2-40B4-BE49-F238E27FC236}">
                    <a16:creationId xmlns:a16="http://schemas.microsoft.com/office/drawing/2014/main" id="{24D747FB-14BE-4011-9D02-705EBB6A6635}"/>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3" name="Freeform 6">
                <a:extLst>
                  <a:ext uri="{FF2B5EF4-FFF2-40B4-BE49-F238E27FC236}">
                    <a16:creationId xmlns:a16="http://schemas.microsoft.com/office/drawing/2014/main" id="{F5D5C1AD-C8B4-4F2F-8083-999CEE96BA08}"/>
                  </a:ext>
                </a:extLst>
              </p:cNvPr>
              <p:cNvSpPr>
                <a:spLocks noEditPoints="1"/>
              </p:cNvSpPr>
              <p:nvPr/>
            </p:nvSpPr>
            <p:spPr bwMode="auto">
              <a:xfrm>
                <a:off x="8031163" y="3102770"/>
                <a:ext cx="846137" cy="844550"/>
              </a:xfrm>
              <a:prstGeom prst="ellipse">
                <a:avLst/>
              </a:prstGeom>
              <a:noFill/>
              <a:ln w="19050">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9" name="Picture 38" descr="Icon of three concentric arcs">
              <a:extLst>
                <a:ext uri="{FF2B5EF4-FFF2-40B4-BE49-F238E27FC236}">
                  <a16:creationId xmlns:a16="http://schemas.microsoft.com/office/drawing/2014/main" id="{1BC5CA9F-5934-4A70-A2A3-E3718198A66A}"/>
                </a:ext>
              </a:extLst>
            </p:cNvPr>
            <p:cNvPicPr>
              <a:picLocks noChangeAspect="1"/>
            </p:cNvPicPr>
            <p:nvPr/>
          </p:nvPicPr>
          <p:blipFill>
            <a:blip r:embed="rId3"/>
            <a:stretch>
              <a:fillRect/>
            </a:stretch>
          </p:blipFill>
          <p:spPr>
            <a:xfrm>
              <a:off x="3196572" y="1784956"/>
              <a:ext cx="372325" cy="372325"/>
            </a:xfrm>
            <a:prstGeom prst="rect">
              <a:avLst/>
            </a:prstGeom>
          </p:spPr>
        </p:pic>
      </p:grpSp>
    </p:spTree>
    <p:extLst>
      <p:ext uri="{BB962C8B-B14F-4D97-AF65-F5344CB8AC3E}">
        <p14:creationId xmlns:p14="http://schemas.microsoft.com/office/powerpoint/2010/main" val="424467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 1: Discover Azure message queues</a:t>
            </a:r>
          </a:p>
        </p:txBody>
      </p:sp>
      <p:pic>
        <p:nvPicPr>
          <p:cNvPr id="2" name="Picture 1" descr="Icon of three concentric arcs">
            <a:extLst>
              <a:ext uri="{FF2B5EF4-FFF2-40B4-BE49-F238E27FC236}">
                <a16:creationId xmlns:a16="http://schemas.microsoft.com/office/drawing/2014/main" id="{48D68733-2978-46E2-89D1-659B81516D78}"/>
              </a:ext>
            </a:extLst>
          </p:cNvPr>
          <p:cNvPicPr>
            <a:picLocks noChangeAspect="1"/>
          </p:cNvPicPr>
          <p:nvPr/>
        </p:nvPicPr>
        <p:blipFill>
          <a:blip r:embed="rId3"/>
          <a:stretch>
            <a:fillRect/>
          </a:stretch>
        </p:blipFill>
        <p:spPr>
          <a:xfrm>
            <a:off x="10172558" y="2785533"/>
            <a:ext cx="1280160" cy="1280160"/>
          </a:xfrm>
          <a:prstGeom prst="rect">
            <a:avLst/>
          </a:prstGeom>
        </p:spPr>
      </p:pic>
    </p:spTree>
    <p:extLst>
      <p:ext uri="{BB962C8B-B14F-4D97-AF65-F5344CB8AC3E}">
        <p14:creationId xmlns:p14="http://schemas.microsoft.com/office/powerpoint/2010/main" val="228175052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2734082"/>
          </a:xfrm>
        </p:spPr>
        <p:txBody>
          <a:bodyPr/>
          <a:lstStyle/>
          <a:p>
            <a:r>
              <a:rPr lang="en-US" dirty="0"/>
              <a:t>After completing this module, you'll be able to:</a:t>
            </a:r>
          </a:p>
          <a:p>
            <a:pPr marL="342900" lvl="1" indent="-342900">
              <a:buFont typeface="Arial" panose="020B0604020202020204" pitchFamily="34" charset="0"/>
              <a:buChar char="•"/>
            </a:pPr>
            <a:r>
              <a:rPr lang="en-US" dirty="0"/>
              <a:t>Choose the appropriate queue mechanism for your solution.</a:t>
            </a:r>
          </a:p>
          <a:p>
            <a:pPr marL="342900" lvl="1" indent="-342900">
              <a:buFont typeface="Arial" panose="020B0604020202020204" pitchFamily="34" charset="0"/>
              <a:buChar char="•"/>
            </a:pPr>
            <a:r>
              <a:rPr lang="en-US" dirty="0"/>
              <a:t>Explain how the messaging entities that form the core capabilities of Service Bus operate.</a:t>
            </a:r>
          </a:p>
          <a:p>
            <a:pPr marL="342900" lvl="1" indent="-342900">
              <a:buFont typeface="Arial" panose="020B0604020202020204" pitchFamily="34" charset="0"/>
              <a:buChar char="•"/>
            </a:pPr>
            <a:r>
              <a:rPr lang="en-US" dirty="0"/>
              <a:t>Send and receive message from a Service Bus queue by using .NET.</a:t>
            </a:r>
          </a:p>
          <a:p>
            <a:pPr marL="342900" lvl="1" indent="-342900">
              <a:buFont typeface="Arial" panose="020B0604020202020204" pitchFamily="34" charset="0"/>
              <a:buChar char="•"/>
            </a:pPr>
            <a:r>
              <a:rPr lang="en-US" dirty="0"/>
              <a:t>Identify the key components of Azure Queue Storage</a:t>
            </a:r>
          </a:p>
          <a:p>
            <a:pPr marL="342900" lvl="1" indent="-342900">
              <a:buFont typeface="Arial" panose="020B0604020202020204" pitchFamily="34" charset="0"/>
              <a:buChar char="•"/>
            </a:pPr>
            <a:r>
              <a:rPr lang="en-US" dirty="0"/>
              <a:t>Create queues and manage messages in Azure Queue Storage by using .NET.</a:t>
            </a:r>
          </a:p>
        </p:txBody>
      </p:sp>
    </p:spTree>
    <p:extLst>
      <p:ext uri="{BB962C8B-B14F-4D97-AF65-F5344CB8AC3E}">
        <p14:creationId xmlns:p14="http://schemas.microsoft.com/office/powerpoint/2010/main" val="3694744832"/>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fr-FR" dirty="0" err="1"/>
              <a:t>Choose</a:t>
            </a:r>
            <a:r>
              <a:rPr lang="fr-FR" dirty="0"/>
              <a:t> a message queue solution</a:t>
            </a:r>
            <a:endParaRPr lang="en-US" dirty="0"/>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8643" y="1331698"/>
            <a:ext cx="5543785" cy="4194604"/>
          </a:xfrm>
        </p:spPr>
        <p:txBody>
          <a:bodyPr/>
          <a:lstStyle/>
          <a:p>
            <a:r>
              <a:rPr lang="en-US" sz="2200" dirty="0"/>
              <a:t>Consider using Service Bus queues</a:t>
            </a:r>
          </a:p>
          <a:p>
            <a:pPr lvl="2">
              <a:spcBef>
                <a:spcPts val="0"/>
              </a:spcBef>
              <a:spcAft>
                <a:spcPts val="600"/>
              </a:spcAft>
            </a:pPr>
            <a:r>
              <a:rPr lang="en-US" dirty="0"/>
              <a:t>Your solution needs to receive messages without having to poll the queue</a:t>
            </a:r>
          </a:p>
          <a:p>
            <a:pPr lvl="2">
              <a:spcBef>
                <a:spcPts val="0"/>
              </a:spcBef>
              <a:spcAft>
                <a:spcPts val="600"/>
              </a:spcAft>
            </a:pPr>
            <a:r>
              <a:rPr lang="en-US" dirty="0"/>
              <a:t>Your solution requires the queue to provide a guaranteed first-in-first-out (FIFO) ordered delivery.</a:t>
            </a:r>
          </a:p>
          <a:p>
            <a:pPr lvl="2">
              <a:spcBef>
                <a:spcPts val="0"/>
              </a:spcBef>
              <a:spcAft>
                <a:spcPts val="600"/>
              </a:spcAft>
            </a:pPr>
            <a:r>
              <a:rPr lang="en-US" dirty="0"/>
              <a:t>Your solution needs to support automatic duplicate detection.</a:t>
            </a:r>
          </a:p>
          <a:p>
            <a:pPr lvl="2">
              <a:spcBef>
                <a:spcPts val="0"/>
              </a:spcBef>
              <a:spcAft>
                <a:spcPts val="600"/>
              </a:spcAft>
            </a:pPr>
            <a:r>
              <a:rPr lang="en-US" dirty="0"/>
              <a:t>You want your application to process messages as parallel long-running streams</a:t>
            </a:r>
          </a:p>
          <a:p>
            <a:pPr lvl="2">
              <a:spcBef>
                <a:spcPts val="0"/>
              </a:spcBef>
              <a:spcAft>
                <a:spcPts val="600"/>
              </a:spcAft>
            </a:pPr>
            <a:r>
              <a:rPr lang="en-US" dirty="0"/>
              <a:t>Your solution requires transactional behavior and atomicity when sending or receiving multiple messages from a queue.</a:t>
            </a:r>
          </a:p>
          <a:p>
            <a:pPr lvl="2">
              <a:spcBef>
                <a:spcPts val="0"/>
              </a:spcBef>
              <a:spcAft>
                <a:spcPts val="600"/>
              </a:spcAft>
            </a:pPr>
            <a:r>
              <a:rPr lang="en-US" dirty="0"/>
              <a:t>Your application handles messages that can exceed 64 KB but won't likely approach the 256-KB limit.</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206525" y="1331698"/>
            <a:ext cx="5531577" cy="4194604"/>
          </a:xfrm>
        </p:spPr>
        <p:txBody>
          <a:bodyPr/>
          <a:lstStyle/>
          <a:p>
            <a:r>
              <a:rPr lang="en-US" sz="2200" dirty="0"/>
              <a:t>Consider using Storage queues</a:t>
            </a:r>
          </a:p>
          <a:p>
            <a:pPr lvl="2">
              <a:spcBef>
                <a:spcPts val="0"/>
              </a:spcBef>
              <a:spcAft>
                <a:spcPts val="600"/>
              </a:spcAft>
            </a:pPr>
            <a:r>
              <a:rPr lang="en-US" dirty="0"/>
              <a:t>Your application must store over 80 gigabytes of messages in a queue.</a:t>
            </a:r>
          </a:p>
          <a:p>
            <a:pPr lvl="2">
              <a:spcBef>
                <a:spcPts val="0"/>
              </a:spcBef>
              <a:spcAft>
                <a:spcPts val="600"/>
              </a:spcAft>
            </a:pPr>
            <a:r>
              <a:rPr lang="en-US" dirty="0"/>
              <a:t>Your application wants to track progress for processing a message in the queue. It's useful if the worker processing a message crashes. Another worker can then use that information to continue from where the prior worker left off.</a:t>
            </a:r>
          </a:p>
          <a:p>
            <a:pPr lvl="2">
              <a:spcBef>
                <a:spcPts val="0"/>
              </a:spcBef>
              <a:spcAft>
                <a:spcPts val="600"/>
              </a:spcAft>
            </a:pPr>
            <a:r>
              <a:rPr lang="en-US" dirty="0"/>
              <a:t>You require server side logs of all of the transactions executed against your queues.</a:t>
            </a:r>
          </a:p>
        </p:txBody>
      </p:sp>
    </p:spTree>
    <p:extLst>
      <p:ext uri="{BB962C8B-B14F-4D97-AF65-F5344CB8AC3E}">
        <p14:creationId xmlns:p14="http://schemas.microsoft.com/office/powerpoint/2010/main" val="182653853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Azure Service Bus</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229350" y="1456896"/>
            <a:ext cx="5531577" cy="4206280"/>
          </a:xfrm>
        </p:spPr>
        <p:txBody>
          <a:bodyPr/>
          <a:lstStyle/>
          <a:p>
            <a:r>
              <a:rPr lang="en-US" dirty="0"/>
              <a:t>Some common messaging scenarios are:</a:t>
            </a:r>
          </a:p>
          <a:p>
            <a:pPr lvl="1"/>
            <a:r>
              <a:rPr lang="en-US" sz="1800" b="1" dirty="0"/>
              <a:t>Messaging: </a:t>
            </a:r>
            <a:r>
              <a:rPr lang="en-US" sz="1800" dirty="0"/>
              <a:t>Transfer business data, such as sales or purchase orders, journals, or inventory movements.</a:t>
            </a:r>
          </a:p>
          <a:p>
            <a:pPr lvl="1"/>
            <a:r>
              <a:rPr lang="en-US" sz="1800" b="1" dirty="0"/>
              <a:t>Decouple applications</a:t>
            </a:r>
            <a:r>
              <a:rPr lang="en-US" sz="1800" dirty="0"/>
              <a:t>: Improve reliability and scalability of applications</a:t>
            </a:r>
          </a:p>
          <a:p>
            <a:pPr lvl="1"/>
            <a:r>
              <a:rPr lang="en-US" sz="1800" b="1" dirty="0"/>
              <a:t>Topics and subscriptions</a:t>
            </a:r>
            <a:r>
              <a:rPr lang="en-US" sz="1800" dirty="0"/>
              <a:t>: Enable 1:</a:t>
            </a:r>
            <a:r>
              <a:rPr lang="en-US" sz="1800" i="1" dirty="0"/>
              <a:t>n</a:t>
            </a:r>
            <a:r>
              <a:rPr lang="en-US" sz="1800" dirty="0"/>
              <a:t> relationships between publishers and subscribers</a:t>
            </a:r>
          </a:p>
          <a:p>
            <a:pPr lvl="1"/>
            <a:r>
              <a:rPr lang="en-US" sz="1800" b="1" dirty="0"/>
              <a:t>Message sessions:</a:t>
            </a:r>
            <a:r>
              <a:rPr lang="en-US" sz="1800" dirty="0"/>
              <a:t> Implement workflows that require message ordering or message deferral.</a:t>
            </a:r>
          </a:p>
        </p:txBody>
      </p:sp>
      <p:graphicFrame>
        <p:nvGraphicFramePr>
          <p:cNvPr id="10" name="Table 9">
            <a:extLst>
              <a:ext uri="{FF2B5EF4-FFF2-40B4-BE49-F238E27FC236}">
                <a16:creationId xmlns:a16="http://schemas.microsoft.com/office/drawing/2014/main" id="{00D61D8C-9F67-497F-9A0D-308C13D73A99}"/>
              </a:ext>
            </a:extLst>
          </p:cNvPr>
          <p:cNvGraphicFramePr>
            <a:graphicFrameLocks noGrp="1"/>
          </p:cNvGraphicFramePr>
          <p:nvPr>
            <p:extLst>
              <p:ext uri="{D42A27DB-BD31-4B8C-83A1-F6EECF244321}">
                <p14:modId xmlns:p14="http://schemas.microsoft.com/office/powerpoint/2010/main" val="930663473"/>
              </p:ext>
            </p:extLst>
          </p:nvPr>
        </p:nvGraphicFramePr>
        <p:xfrm>
          <a:off x="419099" y="1457325"/>
          <a:ext cx="5438776" cy="4194175"/>
        </p:xfrm>
        <a:graphic>
          <a:graphicData uri="http://schemas.openxmlformats.org/drawingml/2006/table">
            <a:tbl>
              <a:tblPr firstRow="1" bandRow="1">
                <a:tableStyleId>{5C22544A-7EE6-4342-B048-85BDC9FD1C3A}</a:tableStyleId>
              </a:tblPr>
              <a:tblGrid>
                <a:gridCol w="2771776">
                  <a:extLst>
                    <a:ext uri="{9D8B030D-6E8A-4147-A177-3AD203B41FA5}">
                      <a16:colId xmlns:a16="http://schemas.microsoft.com/office/drawing/2014/main" val="631501005"/>
                    </a:ext>
                  </a:extLst>
                </a:gridCol>
                <a:gridCol w="2667000">
                  <a:extLst>
                    <a:ext uri="{9D8B030D-6E8A-4147-A177-3AD203B41FA5}">
                      <a16:colId xmlns:a16="http://schemas.microsoft.com/office/drawing/2014/main" val="3350583633"/>
                    </a:ext>
                  </a:extLst>
                </a:gridCol>
              </a:tblGrid>
              <a:tr h="514212">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mj-lt"/>
                          <a:ea typeface="+mn-ea"/>
                          <a:cs typeface="+mn-cs"/>
                        </a:rPr>
                        <a:t>Premium</a:t>
                      </a:r>
                    </a:p>
                  </a:txBody>
                  <a:tcPr marL="89642" marR="89642" marT="89642" marB="89642">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mj-lt"/>
                          <a:ea typeface="+mn-ea"/>
                          <a:cs typeface="+mn-cs"/>
                        </a:rPr>
                        <a:t>Standard</a:t>
                      </a:r>
                    </a:p>
                  </a:txBody>
                  <a:tcPr marL="89642" marR="89642" marT="89642" marB="89642">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243A5E"/>
                    </a:solidFill>
                  </a:tcPr>
                </a:tc>
                <a:extLst>
                  <a:ext uri="{0D108BD9-81ED-4DB2-BD59-A6C34878D82A}">
                    <a16:rowId xmlns:a16="http://schemas.microsoft.com/office/drawing/2014/main" val="1322421403"/>
                  </a:ext>
                </a:extLst>
              </a:tr>
              <a:tr h="580935">
                <a:tc>
                  <a:txBody>
                    <a:bodyPr/>
                    <a:lstStyle/>
                    <a:p>
                      <a:r>
                        <a:rPr lang="en-US" sz="1700" dirty="0">
                          <a:solidFill>
                            <a:schemeClr val="tx1"/>
                          </a:solidFill>
                        </a:rPr>
                        <a:t>High throughput</a:t>
                      </a:r>
                    </a:p>
                  </a:txBody>
                  <a:tcPr marL="89642" marR="89642" marT="89642" marB="89642">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Variable throughput</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21577493"/>
                  </a:ext>
                </a:extLst>
              </a:tr>
              <a:tr h="827030">
                <a:tc>
                  <a:txBody>
                    <a:bodyPr/>
                    <a:lstStyle/>
                    <a:p>
                      <a:r>
                        <a:rPr lang="en-US" sz="1700" dirty="0">
                          <a:solidFill>
                            <a:schemeClr val="tx1"/>
                          </a:solidFill>
                        </a:rPr>
                        <a:t>Predictable performance</a:t>
                      </a:r>
                    </a:p>
                  </a:txBody>
                  <a:tcPr marL="89642" marR="89642" marT="89642" marB="89642">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Variable latency</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351115690"/>
                  </a:ext>
                </a:extLst>
              </a:tr>
              <a:tr h="833810">
                <a:tc>
                  <a:txBody>
                    <a:bodyPr/>
                    <a:lstStyle/>
                    <a:p>
                      <a:r>
                        <a:rPr lang="en-US" sz="1700" dirty="0">
                          <a:solidFill>
                            <a:schemeClr val="tx1"/>
                          </a:solidFill>
                        </a:rPr>
                        <a:t>Fixed pricing</a:t>
                      </a:r>
                    </a:p>
                  </a:txBody>
                  <a:tcPr marL="89642" marR="89642" marT="89642" marB="89642">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Pay as you go variable pricing</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4929847"/>
                  </a:ext>
                </a:extLst>
              </a:tr>
              <a:tr h="719094">
                <a:tc>
                  <a:txBody>
                    <a:bodyPr/>
                    <a:lstStyle/>
                    <a:p>
                      <a:r>
                        <a:rPr lang="en-US" sz="1700" dirty="0">
                          <a:solidFill>
                            <a:schemeClr val="tx1"/>
                          </a:solidFill>
                        </a:rPr>
                        <a:t>Ability to scale workload up and down</a:t>
                      </a:r>
                    </a:p>
                  </a:txBody>
                  <a:tcPr marL="89642" marR="89642" marT="89642" marB="89642">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N/A</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13244504"/>
                  </a:ext>
                </a:extLst>
              </a:tr>
              <a:tr h="719094">
                <a:tc>
                  <a:txBody>
                    <a:bodyPr/>
                    <a:lstStyle/>
                    <a:p>
                      <a:r>
                        <a:rPr lang="en-US" sz="1700" dirty="0">
                          <a:solidFill>
                            <a:schemeClr val="tx1"/>
                          </a:solidFill>
                        </a:rPr>
                        <a:t>Message size up </a:t>
                      </a:r>
                      <a:r>
                        <a:rPr lang="en-US" sz="1700">
                          <a:solidFill>
                            <a:schemeClr val="tx1"/>
                          </a:solidFill>
                        </a:rPr>
                        <a:t>to 100 </a:t>
                      </a:r>
                      <a:r>
                        <a:rPr lang="en-US" sz="1700" dirty="0">
                          <a:solidFill>
                            <a:schemeClr val="tx1"/>
                          </a:solidFill>
                        </a:rPr>
                        <a:t>MB.</a:t>
                      </a:r>
                    </a:p>
                  </a:txBody>
                  <a:tcPr marL="89642" marR="89642" marT="89642" marB="89642">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700" dirty="0">
                          <a:solidFill>
                            <a:schemeClr val="tx1"/>
                          </a:solidFill>
                        </a:rPr>
                        <a:t>Message size up to 256 KB</a:t>
                      </a:r>
                    </a:p>
                  </a:txBody>
                  <a:tcPr marL="89642" marR="89642" marT="89642" marB="89642">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38275248"/>
                  </a:ext>
                </a:extLst>
              </a:tr>
            </a:tbl>
          </a:graphicData>
        </a:graphic>
      </p:graphicFrame>
    </p:spTree>
    <p:extLst>
      <p:ext uri="{BB962C8B-B14F-4D97-AF65-F5344CB8AC3E}">
        <p14:creationId xmlns:p14="http://schemas.microsoft.com/office/powerpoint/2010/main" val="3597115527"/>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Service Bus queues, topics, and subscriptions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19100" y="1456897"/>
            <a:ext cx="11340811" cy="4539704"/>
          </a:xfrm>
        </p:spPr>
        <p:txBody>
          <a:bodyPr/>
          <a:lstStyle/>
          <a:p>
            <a:pPr lvl="1"/>
            <a:r>
              <a:rPr lang="en-US" b="1" dirty="0"/>
              <a:t>Queues</a:t>
            </a:r>
          </a:p>
          <a:p>
            <a:pPr marL="342900" lvl="1" indent="-342900">
              <a:buFont typeface="Arial" panose="020B0604020202020204" pitchFamily="34" charset="0"/>
              <a:buChar char="•"/>
            </a:pPr>
            <a:r>
              <a:rPr lang="en-US" sz="1600" dirty="0"/>
              <a:t>Queues offer First In, First Out (FIFO) message delivery to one or more competing consumers. </a:t>
            </a:r>
          </a:p>
          <a:p>
            <a:pPr lvl="1"/>
            <a:r>
              <a:rPr lang="en-US" b="1" dirty="0"/>
              <a:t>Receive modes</a:t>
            </a:r>
          </a:p>
          <a:p>
            <a:pPr marL="285750" lvl="1" indent="-285750">
              <a:buFont typeface="Arial" panose="020B0604020202020204" pitchFamily="34" charset="0"/>
              <a:buChar char="•"/>
            </a:pPr>
            <a:r>
              <a:rPr lang="en-US" sz="1600" dirty="0"/>
              <a:t>You can specify two different modes in which Service Bus receives messages: </a:t>
            </a:r>
            <a:r>
              <a:rPr lang="en-US" sz="1600" i="1" dirty="0"/>
              <a:t>Receive and delete</a:t>
            </a:r>
            <a:r>
              <a:rPr lang="en-US" sz="1600" dirty="0"/>
              <a:t> or </a:t>
            </a:r>
            <a:r>
              <a:rPr lang="en-US" sz="1600" i="1" dirty="0"/>
              <a:t>Peek lock</a:t>
            </a:r>
            <a:r>
              <a:rPr lang="en-US" sz="1600" dirty="0"/>
              <a:t>.</a:t>
            </a:r>
          </a:p>
          <a:p>
            <a:pPr lvl="1"/>
            <a:r>
              <a:rPr lang="en-US" b="1" dirty="0"/>
              <a:t>Topics and subscriptions</a:t>
            </a:r>
          </a:p>
          <a:p>
            <a:pPr marL="285750" lvl="1" indent="-285750">
              <a:buFont typeface="Arial" panose="020B0604020202020204" pitchFamily="34" charset="0"/>
              <a:buChar char="•"/>
            </a:pPr>
            <a:r>
              <a:rPr lang="en-US" sz="1600" dirty="0"/>
              <a:t>Provides a one-to-many form of communication in a publish and subscribe pattern</a:t>
            </a:r>
          </a:p>
          <a:p>
            <a:pPr marL="285750" lvl="1" indent="-285750">
              <a:buFont typeface="Arial" panose="020B0604020202020204" pitchFamily="34" charset="0"/>
              <a:buChar char="•"/>
            </a:pPr>
            <a:r>
              <a:rPr lang="en-US" sz="1600" dirty="0"/>
              <a:t>In contrast to queues, topics and subscriptions provide a one-to-many form of communication in a publish and subscribe pattern.</a:t>
            </a:r>
          </a:p>
          <a:p>
            <a:pPr lvl="1"/>
            <a:r>
              <a:rPr lang="en-US" b="1" dirty="0"/>
              <a:t>Rules and actions</a:t>
            </a:r>
          </a:p>
          <a:p>
            <a:pPr marL="285750" lvl="1" indent="-285750">
              <a:buFont typeface="Arial" panose="020B0604020202020204" pitchFamily="34" charset="0"/>
              <a:buChar char="•"/>
            </a:pPr>
            <a:r>
              <a:rPr lang="en-US" sz="1600" dirty="0"/>
              <a:t>You can configure subscriptions to find messages that have desired properties and then perform certain modifications to those properties. </a:t>
            </a:r>
          </a:p>
          <a:p>
            <a:pPr marL="285750" lvl="1" indent="-285750">
              <a:buFont typeface="Arial" panose="020B0604020202020204" pitchFamily="34" charset="0"/>
              <a:buChar char="•"/>
            </a:pPr>
            <a:r>
              <a:rPr lang="en-US" sz="1600" dirty="0"/>
              <a:t>You can use filter actions to copy a subset of those messages to the virtual subscription queue.</a:t>
            </a:r>
          </a:p>
        </p:txBody>
      </p:sp>
    </p:spTree>
    <p:extLst>
      <p:ext uri="{BB962C8B-B14F-4D97-AF65-F5344CB8AC3E}">
        <p14:creationId xmlns:p14="http://schemas.microsoft.com/office/powerpoint/2010/main" val="6245022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Explore Service Bus message payloads and serialization</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0"/>
          </p:nvPr>
        </p:nvSpPr>
        <p:spPr>
          <a:xfrm>
            <a:off x="441468" y="1456897"/>
            <a:ext cx="5543785" cy="4360167"/>
          </a:xfrm>
        </p:spPr>
        <p:txBody>
          <a:bodyPr/>
          <a:lstStyle/>
          <a:p>
            <a:r>
              <a:rPr lang="en-US" sz="2200" dirty="0"/>
              <a:t>Message routing and correlation</a:t>
            </a:r>
          </a:p>
          <a:p>
            <a:pPr lvl="1"/>
            <a:r>
              <a:rPr lang="en-US" sz="1800" dirty="0"/>
              <a:t>A few patterns</a:t>
            </a:r>
          </a:p>
          <a:p>
            <a:pPr lvl="3"/>
            <a:r>
              <a:rPr lang="en-US" sz="1500" b="1" dirty="0"/>
              <a:t>Simple request/reply</a:t>
            </a:r>
            <a:r>
              <a:rPr lang="en-US" sz="1500" dirty="0"/>
              <a:t>: A publisher sends a message into a queue and expects a reply from the message consumer.</a:t>
            </a:r>
          </a:p>
          <a:p>
            <a:pPr lvl="3"/>
            <a:r>
              <a:rPr lang="en-US" sz="1500" b="1" dirty="0"/>
              <a:t>Multicast request/reply</a:t>
            </a:r>
            <a:r>
              <a:rPr lang="en-US" sz="1500" dirty="0"/>
              <a:t>: As a variation of the prior pattern, a publisher sends the message into a topic and multiple subscribers become eligible to consume the message</a:t>
            </a:r>
          </a:p>
          <a:p>
            <a:pPr lvl="3"/>
            <a:r>
              <a:rPr lang="en-US" sz="1500" b="1" dirty="0"/>
              <a:t>Multiplexing</a:t>
            </a:r>
            <a:r>
              <a:rPr lang="en-US" sz="1500" dirty="0"/>
              <a:t>: This session feature enables multiplexing of streams of related messages through a single queue or subscription</a:t>
            </a:r>
          </a:p>
          <a:p>
            <a:pPr lvl="3"/>
            <a:r>
              <a:rPr lang="en-US" sz="1500" b="1" dirty="0"/>
              <a:t>Multiplexed request/reply</a:t>
            </a:r>
            <a:r>
              <a:rPr lang="en-US" sz="1500" dirty="0"/>
              <a:t>: This session feature enables multiplexing of streams of related messages through a single queue or subscription</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2"/>
          </p:nvPr>
        </p:nvSpPr>
        <p:spPr>
          <a:xfrm>
            <a:off x="6229350" y="1456896"/>
            <a:ext cx="5531577" cy="4360168"/>
          </a:xfrm>
        </p:spPr>
        <p:txBody>
          <a:bodyPr/>
          <a:lstStyle/>
          <a:p>
            <a:r>
              <a:rPr lang="en-US" sz="2200" dirty="0"/>
              <a:t>Payload serialization</a:t>
            </a:r>
          </a:p>
          <a:p>
            <a:pPr lvl="1"/>
            <a:r>
              <a:rPr lang="en-US" sz="1800" dirty="0"/>
              <a:t>The </a:t>
            </a:r>
            <a:r>
              <a:rPr lang="en-US" sz="1800" i="1" dirty="0" err="1"/>
              <a:t>ContentType</a:t>
            </a:r>
            <a:r>
              <a:rPr lang="en-US" sz="1800" dirty="0"/>
              <a:t> property enables applications to describe the payload</a:t>
            </a:r>
          </a:p>
          <a:p>
            <a:pPr lvl="1"/>
            <a:r>
              <a:rPr lang="en-US" sz="1800" dirty="0"/>
              <a:t>The .NET Framework version of the Service Bus API supports creating </a:t>
            </a:r>
            <a:r>
              <a:rPr lang="en-US" sz="1800" i="1" dirty="0" err="1"/>
              <a:t>BrokeredMessage</a:t>
            </a:r>
            <a:r>
              <a:rPr lang="en-US" sz="1800" i="1" dirty="0"/>
              <a:t> </a:t>
            </a:r>
            <a:r>
              <a:rPr lang="en-US" sz="1800" dirty="0"/>
              <a:t>instances by passing arbitrary .NET objects into the constructor.</a:t>
            </a:r>
          </a:p>
          <a:p>
            <a:pPr lvl="1"/>
            <a:r>
              <a:rPr lang="en-US" sz="1800" dirty="0"/>
              <a:t>When using the legacy SBMP protocol, those objects are then serialized with the default binary serializer, or with a serializer that is externally supplied. </a:t>
            </a:r>
          </a:p>
          <a:p>
            <a:pPr lvl="1"/>
            <a:r>
              <a:rPr lang="en-US" sz="1800" dirty="0"/>
              <a:t>When using the AMQP protocol, the object is serialized into an AMQP</a:t>
            </a:r>
          </a:p>
        </p:txBody>
      </p:sp>
    </p:spTree>
    <p:extLst>
      <p:ext uri="{BB962C8B-B14F-4D97-AF65-F5344CB8AC3E}">
        <p14:creationId xmlns:p14="http://schemas.microsoft.com/office/powerpoint/2010/main" val="217955162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Exercise: Send and receive message from a Service Bus queue by using .NET.</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p:txBody>
          <a:bodyPr/>
          <a:lstStyle/>
          <a:p>
            <a:r>
              <a:rPr lang="en-US" dirty="0"/>
              <a:t>Task1: Login to Azure</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p:txBody>
          <a:bodyPr/>
          <a:lstStyle/>
          <a:p>
            <a:r>
              <a:rPr lang="en-US" dirty="0"/>
              <a:t>Task2: Create Azure resources</a:t>
            </a:r>
          </a:p>
        </p:txBody>
      </p:sp>
      <p:sp>
        <p:nvSpPr>
          <p:cNvPr id="2" name="Text Placeholder 1">
            <a:extLst>
              <a:ext uri="{FF2B5EF4-FFF2-40B4-BE49-F238E27FC236}">
                <a16:creationId xmlns:a16="http://schemas.microsoft.com/office/drawing/2014/main" id="{0EA92DA2-96B0-4E41-80DC-E072500321CE}"/>
              </a:ext>
            </a:extLst>
          </p:cNvPr>
          <p:cNvSpPr>
            <a:spLocks noGrp="1"/>
          </p:cNvSpPr>
          <p:nvPr>
            <p:ph type="body" sz="quarter" idx="18"/>
          </p:nvPr>
        </p:nvSpPr>
        <p:spPr/>
        <p:txBody>
          <a:bodyPr/>
          <a:lstStyle/>
          <a:p>
            <a:r>
              <a:rPr lang="en-US" dirty="0"/>
              <a:t>Task3: Create console app to send messages to the queue</a:t>
            </a:r>
          </a:p>
        </p:txBody>
      </p:sp>
      <p:sp>
        <p:nvSpPr>
          <p:cNvPr id="3" name="Text Placeholder 2">
            <a:extLst>
              <a:ext uri="{FF2B5EF4-FFF2-40B4-BE49-F238E27FC236}">
                <a16:creationId xmlns:a16="http://schemas.microsoft.com/office/drawing/2014/main" id="{ECD5E4E6-E2D8-48B3-AEE7-EFC203101F71}"/>
              </a:ext>
            </a:extLst>
          </p:cNvPr>
          <p:cNvSpPr>
            <a:spLocks noGrp="1"/>
          </p:cNvSpPr>
          <p:nvPr>
            <p:ph type="body" sz="quarter" idx="19"/>
          </p:nvPr>
        </p:nvSpPr>
        <p:spPr/>
        <p:txBody>
          <a:bodyPr/>
          <a:lstStyle/>
          <a:p>
            <a:r>
              <a:rPr lang="en-US" dirty="0"/>
              <a:t>Task4: Update project to receive messages to the queue</a:t>
            </a:r>
          </a:p>
        </p:txBody>
      </p:sp>
      <p:sp>
        <p:nvSpPr>
          <p:cNvPr id="4" name="Text Placeholder 3">
            <a:extLst>
              <a:ext uri="{FF2B5EF4-FFF2-40B4-BE49-F238E27FC236}">
                <a16:creationId xmlns:a16="http://schemas.microsoft.com/office/drawing/2014/main" id="{38119D03-B319-4C57-B663-D0046474E1C1}"/>
              </a:ext>
            </a:extLst>
          </p:cNvPr>
          <p:cNvSpPr>
            <a:spLocks noGrp="1"/>
          </p:cNvSpPr>
          <p:nvPr>
            <p:ph type="body" sz="quarter" idx="20"/>
          </p:nvPr>
        </p:nvSpPr>
        <p:spPr/>
        <p:txBody>
          <a:bodyPr/>
          <a:lstStyle/>
          <a:p>
            <a:r>
              <a:rPr lang="en-US" dirty="0"/>
              <a:t>Task5: Clean up resources</a:t>
            </a:r>
          </a:p>
        </p:txBody>
      </p:sp>
      <p:grpSp>
        <p:nvGrpSpPr>
          <p:cNvPr id="40" name="Group 39" descr="Icon of three dots and outward pointing chevrons on left and right">
            <a:extLst>
              <a:ext uri="{FF2B5EF4-FFF2-40B4-BE49-F238E27FC236}">
                <a16:creationId xmlns:a16="http://schemas.microsoft.com/office/drawing/2014/main" id="{F9937466-437A-4691-A068-9C9A27CBE480}"/>
              </a:ext>
            </a:extLst>
          </p:cNvPr>
          <p:cNvGrpSpPr/>
          <p:nvPr/>
        </p:nvGrpSpPr>
        <p:grpSpPr>
          <a:xfrm>
            <a:off x="3166954" y="2933528"/>
            <a:ext cx="702132" cy="702232"/>
            <a:chOff x="3088645" y="5729498"/>
            <a:chExt cx="648328" cy="648420"/>
          </a:xfrm>
        </p:grpSpPr>
        <p:grpSp>
          <p:nvGrpSpPr>
            <p:cNvPr id="41" name="Group 40">
              <a:extLst>
                <a:ext uri="{FF2B5EF4-FFF2-40B4-BE49-F238E27FC236}">
                  <a16:creationId xmlns:a16="http://schemas.microsoft.com/office/drawing/2014/main" id="{91B899D2-2987-40D2-B664-797682391F2F}"/>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3" name="Freeform 5">
                <a:extLst>
                  <a:ext uri="{FF2B5EF4-FFF2-40B4-BE49-F238E27FC236}">
                    <a16:creationId xmlns:a16="http://schemas.microsoft.com/office/drawing/2014/main" id="{7BA3A87C-5895-4911-B1B8-C37CC250C8E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3C40EC44-BF61-4138-B5D2-BFEA8531F8A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2" name="Picture 41" descr="Icon of three dots and outward pointing chevrons on left and right">
              <a:extLst>
                <a:ext uri="{FF2B5EF4-FFF2-40B4-BE49-F238E27FC236}">
                  <a16:creationId xmlns:a16="http://schemas.microsoft.com/office/drawing/2014/main" id="{277175F5-D462-4DAB-81DE-CAD5E94A7A1E}"/>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45" name="Group 44" descr="Icon of three dots and outward pointing chevrons on left and right">
            <a:extLst>
              <a:ext uri="{FF2B5EF4-FFF2-40B4-BE49-F238E27FC236}">
                <a16:creationId xmlns:a16="http://schemas.microsoft.com/office/drawing/2014/main" id="{7838A3B3-1D36-418C-97B4-701FA16559AD}"/>
              </a:ext>
            </a:extLst>
          </p:cNvPr>
          <p:cNvGrpSpPr/>
          <p:nvPr/>
        </p:nvGrpSpPr>
        <p:grpSpPr>
          <a:xfrm>
            <a:off x="7033889" y="2933528"/>
            <a:ext cx="702132" cy="702232"/>
            <a:chOff x="3088645" y="5729498"/>
            <a:chExt cx="648328" cy="648420"/>
          </a:xfrm>
        </p:grpSpPr>
        <p:grpSp>
          <p:nvGrpSpPr>
            <p:cNvPr id="46" name="Group 45">
              <a:extLst>
                <a:ext uri="{FF2B5EF4-FFF2-40B4-BE49-F238E27FC236}">
                  <a16:creationId xmlns:a16="http://schemas.microsoft.com/office/drawing/2014/main" id="{1E710883-B3B0-4987-9A4C-29A07E59C5D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48" name="Freeform 5">
                <a:extLst>
                  <a:ext uri="{FF2B5EF4-FFF2-40B4-BE49-F238E27FC236}">
                    <a16:creationId xmlns:a16="http://schemas.microsoft.com/office/drawing/2014/main" id="{4EF09CE7-A8C8-404B-956C-9C310FA02A5B}"/>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9" name="Freeform 6">
                <a:extLst>
                  <a:ext uri="{FF2B5EF4-FFF2-40B4-BE49-F238E27FC236}">
                    <a16:creationId xmlns:a16="http://schemas.microsoft.com/office/drawing/2014/main" id="{15918E9E-9C7B-49C9-9806-FC5C66DADF1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7" name="Picture 46" descr="Icon of three dots and outward pointing chevrons on left and right">
              <a:extLst>
                <a:ext uri="{FF2B5EF4-FFF2-40B4-BE49-F238E27FC236}">
                  <a16:creationId xmlns:a16="http://schemas.microsoft.com/office/drawing/2014/main" id="{6C35F894-6731-4CCF-9A64-15AB7572C5A2}"/>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0" name="Group 49" descr="Icon of three dots and outward pointing chevrons on left and right">
            <a:extLst>
              <a:ext uri="{FF2B5EF4-FFF2-40B4-BE49-F238E27FC236}">
                <a16:creationId xmlns:a16="http://schemas.microsoft.com/office/drawing/2014/main" id="{325D9656-8046-495D-8AFB-F10C69D5E2D7}"/>
              </a:ext>
            </a:extLst>
          </p:cNvPr>
          <p:cNvGrpSpPr/>
          <p:nvPr/>
        </p:nvGrpSpPr>
        <p:grpSpPr>
          <a:xfrm>
            <a:off x="10855326" y="2933528"/>
            <a:ext cx="702132" cy="702232"/>
            <a:chOff x="3088645" y="5729498"/>
            <a:chExt cx="648328" cy="648420"/>
          </a:xfrm>
        </p:grpSpPr>
        <p:grpSp>
          <p:nvGrpSpPr>
            <p:cNvPr id="51" name="Group 50">
              <a:extLst>
                <a:ext uri="{FF2B5EF4-FFF2-40B4-BE49-F238E27FC236}">
                  <a16:creationId xmlns:a16="http://schemas.microsoft.com/office/drawing/2014/main" id="{5394824F-1568-42B1-99B7-6FFB2AF9A22B}"/>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3" name="Freeform 5">
                <a:extLst>
                  <a:ext uri="{FF2B5EF4-FFF2-40B4-BE49-F238E27FC236}">
                    <a16:creationId xmlns:a16="http://schemas.microsoft.com/office/drawing/2014/main" id="{EDBDCB55-305C-42AE-9E88-A828DA78B801}"/>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4" name="Freeform 6">
                <a:extLst>
                  <a:ext uri="{FF2B5EF4-FFF2-40B4-BE49-F238E27FC236}">
                    <a16:creationId xmlns:a16="http://schemas.microsoft.com/office/drawing/2014/main" id="{4B135332-6232-4B52-9679-38D2272164C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2" name="Picture 51" descr="Icon of three dots and outward pointing chevrons on left and right">
              <a:extLst>
                <a:ext uri="{FF2B5EF4-FFF2-40B4-BE49-F238E27FC236}">
                  <a16:creationId xmlns:a16="http://schemas.microsoft.com/office/drawing/2014/main" id="{BB576B62-AA03-411E-A123-6575917387CA}"/>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55" name="Group 54" descr="Icon of three dots and outward pointing chevrons on left and right">
            <a:extLst>
              <a:ext uri="{FF2B5EF4-FFF2-40B4-BE49-F238E27FC236}">
                <a16:creationId xmlns:a16="http://schemas.microsoft.com/office/drawing/2014/main" id="{D83ACCD8-FA7B-474C-890F-F5B08924C42C}"/>
              </a:ext>
            </a:extLst>
          </p:cNvPr>
          <p:cNvGrpSpPr/>
          <p:nvPr/>
        </p:nvGrpSpPr>
        <p:grpSpPr>
          <a:xfrm>
            <a:off x="3166954" y="4885411"/>
            <a:ext cx="702132" cy="702232"/>
            <a:chOff x="3088645" y="5729498"/>
            <a:chExt cx="648328" cy="648420"/>
          </a:xfrm>
        </p:grpSpPr>
        <p:grpSp>
          <p:nvGrpSpPr>
            <p:cNvPr id="56" name="Group 55">
              <a:extLst>
                <a:ext uri="{FF2B5EF4-FFF2-40B4-BE49-F238E27FC236}">
                  <a16:creationId xmlns:a16="http://schemas.microsoft.com/office/drawing/2014/main" id="{7A802D15-9894-4D81-88DA-D6220AE15F3D}"/>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58" name="Freeform 5">
                <a:extLst>
                  <a:ext uri="{FF2B5EF4-FFF2-40B4-BE49-F238E27FC236}">
                    <a16:creationId xmlns:a16="http://schemas.microsoft.com/office/drawing/2014/main" id="{A7D8429A-3160-4E0F-847E-B111A9A83DCE}"/>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9" name="Freeform 6">
                <a:extLst>
                  <a:ext uri="{FF2B5EF4-FFF2-40B4-BE49-F238E27FC236}">
                    <a16:creationId xmlns:a16="http://schemas.microsoft.com/office/drawing/2014/main" id="{6FABD0C6-AB93-4F88-ABFF-BEFEFC63B76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7" name="Picture 56" descr="Icon of three dots and outward pointing chevrons on left and right">
              <a:extLst>
                <a:ext uri="{FF2B5EF4-FFF2-40B4-BE49-F238E27FC236}">
                  <a16:creationId xmlns:a16="http://schemas.microsoft.com/office/drawing/2014/main" id="{BCB9CDE7-6161-4371-9341-0E13CAE7F81C}"/>
                </a:ext>
              </a:extLst>
            </p:cNvPr>
            <p:cNvPicPr>
              <a:picLocks noChangeAspect="1"/>
            </p:cNvPicPr>
            <p:nvPr/>
          </p:nvPicPr>
          <p:blipFill>
            <a:blip r:embed="rId3"/>
            <a:stretch>
              <a:fillRect/>
            </a:stretch>
          </p:blipFill>
          <p:spPr>
            <a:xfrm>
              <a:off x="3184209" y="5952822"/>
              <a:ext cx="457200" cy="201773"/>
            </a:xfrm>
            <a:prstGeom prst="rect">
              <a:avLst/>
            </a:prstGeom>
          </p:spPr>
        </p:pic>
      </p:grpSp>
      <p:grpSp>
        <p:nvGrpSpPr>
          <p:cNvPr id="60" name="Group 59" descr="Icon of three dots and outward pointing chevrons on left and right">
            <a:extLst>
              <a:ext uri="{FF2B5EF4-FFF2-40B4-BE49-F238E27FC236}">
                <a16:creationId xmlns:a16="http://schemas.microsoft.com/office/drawing/2014/main" id="{D28A5D72-A757-490E-96E9-F1563498F9C0}"/>
              </a:ext>
            </a:extLst>
          </p:cNvPr>
          <p:cNvGrpSpPr/>
          <p:nvPr/>
        </p:nvGrpSpPr>
        <p:grpSpPr>
          <a:xfrm>
            <a:off x="7033889" y="4885411"/>
            <a:ext cx="702132" cy="702232"/>
            <a:chOff x="3088645" y="5729498"/>
            <a:chExt cx="648328" cy="648420"/>
          </a:xfrm>
        </p:grpSpPr>
        <p:grpSp>
          <p:nvGrpSpPr>
            <p:cNvPr id="61" name="Group 60">
              <a:extLst>
                <a:ext uri="{FF2B5EF4-FFF2-40B4-BE49-F238E27FC236}">
                  <a16:creationId xmlns:a16="http://schemas.microsoft.com/office/drawing/2014/main" id="{81370742-862F-40D9-8B6F-04C4E6276B5E}"/>
                </a:ext>
                <a:ext uri="{C183D7F6-B498-43B3-948B-1728B52AA6E4}">
                  <adec:decorative xmlns:adec="http://schemas.microsoft.com/office/drawing/2017/decorative" val="1"/>
                </a:ext>
              </a:extLst>
            </p:cNvPr>
            <p:cNvGrpSpPr/>
            <p:nvPr/>
          </p:nvGrpSpPr>
          <p:grpSpPr>
            <a:xfrm>
              <a:off x="3088645" y="5729498"/>
              <a:ext cx="648328" cy="648420"/>
              <a:chOff x="7962901" y="3032919"/>
              <a:chExt cx="981074" cy="981076"/>
            </a:xfrm>
          </p:grpSpPr>
          <p:sp>
            <p:nvSpPr>
              <p:cNvPr id="63" name="Freeform 5">
                <a:extLst>
                  <a:ext uri="{FF2B5EF4-FFF2-40B4-BE49-F238E27FC236}">
                    <a16:creationId xmlns:a16="http://schemas.microsoft.com/office/drawing/2014/main" id="{19BF42AF-2402-404D-9F95-60D732027B80}"/>
                  </a:ext>
                </a:extLst>
              </p:cNvPr>
              <p:cNvSpPr>
                <a:spLocks/>
              </p:cNvSpPr>
              <p:nvPr/>
            </p:nvSpPr>
            <p:spPr bwMode="auto">
              <a:xfrm>
                <a:off x="7962901" y="3032919"/>
                <a:ext cx="981074" cy="981076"/>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4" name="Freeform 6">
                <a:extLst>
                  <a:ext uri="{FF2B5EF4-FFF2-40B4-BE49-F238E27FC236}">
                    <a16:creationId xmlns:a16="http://schemas.microsoft.com/office/drawing/2014/main" id="{CBE8580E-46A8-4F03-BE49-3A9FFDA6603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2" name="Picture 61" descr="Icon of three dots and outward pointing chevrons on left and right">
              <a:extLst>
                <a:ext uri="{FF2B5EF4-FFF2-40B4-BE49-F238E27FC236}">
                  <a16:creationId xmlns:a16="http://schemas.microsoft.com/office/drawing/2014/main" id="{BE7408D8-F903-4EC6-899B-15E240AF223C}"/>
                </a:ext>
              </a:extLst>
            </p:cNvPr>
            <p:cNvPicPr>
              <a:picLocks noChangeAspect="1"/>
            </p:cNvPicPr>
            <p:nvPr/>
          </p:nvPicPr>
          <p:blipFill>
            <a:blip r:embed="rId3"/>
            <a:stretch>
              <a:fillRect/>
            </a:stretch>
          </p:blipFill>
          <p:spPr>
            <a:xfrm>
              <a:off x="3184209" y="5952822"/>
              <a:ext cx="457200" cy="201773"/>
            </a:xfrm>
            <a:prstGeom prst="rect">
              <a:avLst/>
            </a:prstGeom>
          </p:spPr>
        </p:pic>
      </p:grpSp>
    </p:spTree>
    <p:extLst>
      <p:ext uri="{BB962C8B-B14F-4D97-AF65-F5344CB8AC3E}">
        <p14:creationId xmlns:p14="http://schemas.microsoft.com/office/powerpoint/2010/main" val="213532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Microsoft Power Platform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2030</Words>
  <Application>Microsoft Office PowerPoint</Application>
  <PresentationFormat>Widescreen</PresentationFormat>
  <Paragraphs>209</Paragraphs>
  <Slides>17</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Cambria</vt:lpstr>
      <vt:lpstr>Consolas</vt:lpstr>
      <vt:lpstr>Segoe UI</vt:lpstr>
      <vt:lpstr>Segoe UI Light</vt:lpstr>
      <vt:lpstr>Segoe UI Semibold</vt:lpstr>
      <vt:lpstr>Wingdings</vt:lpstr>
      <vt:lpstr>Microsoft Power Platform Template</vt:lpstr>
      <vt:lpstr>Learning Path 10: Develop message-based solutions</vt:lpstr>
      <vt:lpstr>Agenda</vt:lpstr>
      <vt:lpstr>Module 1: Discover Azure message queues</vt:lpstr>
      <vt:lpstr>Introduction</vt:lpstr>
      <vt:lpstr>Choose a message queue solution</vt:lpstr>
      <vt:lpstr>Explore Azure Service Bus</vt:lpstr>
      <vt:lpstr>Discover Service Bus queues, topics, and subscriptions</vt:lpstr>
      <vt:lpstr>Explore Service Bus message payloads and serialization</vt:lpstr>
      <vt:lpstr>Exercise: Send and receive message from a Service Bus queue by using .NET.</vt:lpstr>
      <vt:lpstr>Explore Azure Queue Storage</vt:lpstr>
      <vt:lpstr>Create and manage Azure Queue Storage queues and messages by using .NET (1 / 3)</vt:lpstr>
      <vt:lpstr>Create and manage Azure Queue Storage queues and messages by using .NET (2 / 3)</vt:lpstr>
      <vt:lpstr>Create and manage Azure Queue Storage queues and messages by using .NET (3 / 3)</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2021-12-14T21:30:35Z</dcterms:created>
  <dcterms:modified xsi:type="dcterms:W3CDTF">2022-11-05T20:35:57Z</dcterms:modified>
</cp:coreProperties>
</file>