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4551" r:id="rId1"/>
    <p:sldMasterId id="2147484704" r:id="rId2"/>
  </p:sldMasterIdLst>
  <p:notesMasterIdLst>
    <p:notesMasterId r:id="rId39"/>
  </p:notesMasterIdLst>
  <p:handoutMasterIdLst>
    <p:handoutMasterId r:id="rId40"/>
  </p:handoutMasterIdLst>
  <p:sldIdLst>
    <p:sldId id="1627" r:id="rId3"/>
    <p:sldId id="1778" r:id="rId4"/>
    <p:sldId id="1684" r:id="rId5"/>
    <p:sldId id="1702" r:id="rId6"/>
    <p:sldId id="1747" r:id="rId7"/>
    <p:sldId id="1811" r:id="rId8"/>
    <p:sldId id="1862" r:id="rId9"/>
    <p:sldId id="1751" r:id="rId10"/>
    <p:sldId id="1813" r:id="rId11"/>
    <p:sldId id="1776" r:id="rId12"/>
    <p:sldId id="1861" r:id="rId13"/>
    <p:sldId id="1787" r:id="rId14"/>
    <p:sldId id="1789" r:id="rId15"/>
    <p:sldId id="1824" r:id="rId16"/>
    <p:sldId id="1825" r:id="rId17"/>
    <p:sldId id="1827" r:id="rId18"/>
    <p:sldId id="1830" r:id="rId19"/>
    <p:sldId id="1863" r:id="rId20"/>
    <p:sldId id="1831" r:id="rId21"/>
    <p:sldId id="1833" r:id="rId22"/>
    <p:sldId id="1864" r:id="rId23"/>
    <p:sldId id="1834" r:id="rId24"/>
    <p:sldId id="1859" r:id="rId25"/>
    <p:sldId id="1788" r:id="rId26"/>
    <p:sldId id="1790" r:id="rId27"/>
    <p:sldId id="1815" r:id="rId28"/>
    <p:sldId id="1816" r:id="rId29"/>
    <p:sldId id="1818" r:id="rId30"/>
    <p:sldId id="1820" r:id="rId31"/>
    <p:sldId id="1821" r:id="rId32"/>
    <p:sldId id="1822" r:id="rId33"/>
    <p:sldId id="1823" r:id="rId34"/>
    <p:sldId id="1860" r:id="rId35"/>
    <p:sldId id="1943" r:id="rId36"/>
    <p:sldId id="1865" r:id="rId37"/>
    <p:sldId id="1786" r:id="rId38"/>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D4"/>
    <a:srgbClr val="FFFFFF"/>
    <a:srgbClr val="243A5E"/>
    <a:srgbClr val="4BCBEE"/>
    <a:srgbClr val="1392B4"/>
    <a:srgbClr val="0B556A"/>
    <a:srgbClr val="59B4D9"/>
    <a:srgbClr val="EBEBEB"/>
    <a:srgbClr val="FFF100"/>
    <a:srgbClr val="75757A"/>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4" autoAdjust="0"/>
    <p:restoredTop sz="74304" autoAdjust="0"/>
  </p:normalViewPr>
  <p:slideViewPr>
    <p:cSldViewPr snapToGrid="0">
      <p:cViewPr varScale="1">
        <p:scale>
          <a:sx n="82" d="100"/>
          <a:sy n="82" d="100"/>
        </p:scale>
        <p:origin x="1674" y="8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2"/>
              </a:solidFill>
              <a:ln w="19050">
                <a:solidFill>
                  <a:schemeClr val="lt1"/>
                </a:solidFill>
              </a:ln>
              <a:effectLst/>
            </c:spPr>
            <c:extLst>
              <c:ext xmlns:c16="http://schemas.microsoft.com/office/drawing/2014/chart" uri="{C3380CC4-5D6E-409C-BE32-E72D297353CC}">
                <c16:uniqueId val="{00000001-F24B-4F92-8B63-53F6DA5E02D6}"/>
              </c:ext>
            </c:extLst>
          </c:dPt>
          <c:dPt>
            <c:idx val="1"/>
            <c:bubble3D val="0"/>
            <c:spPr>
              <a:solidFill>
                <a:schemeClr val="accent4"/>
              </a:solidFill>
              <a:ln w="28575">
                <a:solidFill>
                  <a:schemeClr val="lt1"/>
                </a:solidFill>
              </a:ln>
              <a:effectLst/>
            </c:spPr>
            <c:extLst>
              <c:ext xmlns:c16="http://schemas.microsoft.com/office/drawing/2014/chart" uri="{C3380CC4-5D6E-409C-BE32-E72D297353CC}">
                <c16:uniqueId val="{00000003-F24B-4F92-8B63-53F6DA5E02D6}"/>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F24B-4F92-8B63-53F6DA5E02D6}"/>
              </c:ext>
            </c:extLst>
          </c:dPt>
          <c:val>
            <c:numRef>
              <c:f>Sheet1!$B$2:$B$4</c:f>
              <c:numCache>
                <c:formatCode>General</c:formatCode>
                <c:ptCount val="3"/>
                <c:pt idx="0">
                  <c:v>45</c:v>
                </c:pt>
                <c:pt idx="1">
                  <c:v>15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Time</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2"/>
                      <c:pt idx="0">
                        <c:v>Challenge</c:v>
                      </c:pt>
                      <c:pt idx="1">
                        <c:v>Hour</c:v>
                      </c:pt>
                    </c:strCache>
                  </c:strRef>
                </c15:cat>
              </c15:filteredCategoryTitle>
            </c:ext>
            <c:ext xmlns:c16="http://schemas.microsoft.com/office/drawing/2014/chart" uri="{C3380CC4-5D6E-409C-BE32-E72D297353CC}">
              <c16:uniqueId val="{00000006-F24B-4F92-8B63-53F6DA5E02D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0.31567</cdr:x>
      <cdr:y>0.46757</cdr:y>
    </cdr:from>
    <cdr:to>
      <cdr:x>0.68433</cdr:x>
      <cdr:y>0.89347</cdr:y>
    </cdr:to>
    <cdr:sp macro="" textlink="">
      <cdr:nvSpPr>
        <cdr:cNvPr id="2" name="TextBox 1">
          <a:extLst xmlns:a="http://schemas.openxmlformats.org/drawingml/2006/main">
            <a:ext uri="{FF2B5EF4-FFF2-40B4-BE49-F238E27FC236}">
              <a16:creationId xmlns:a16="http://schemas.microsoft.com/office/drawing/2014/main" id="{EB42EC79-032F-4608-BC46-F537941538F9}"/>
            </a:ext>
          </a:extLst>
        </cdr:cNvPr>
        <cdr:cNvSpPr txBox="1"/>
      </cdr:nvSpPr>
      <cdr:spPr>
        <a:xfrm xmlns:a="http://schemas.openxmlformats.org/drawingml/2006/main">
          <a:off x="936976" y="925236"/>
          <a:ext cx="1094263" cy="842780"/>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3200" dirty="0">
              <a:solidFill>
                <a:schemeClr val="bg1"/>
              </a:solidFill>
            </a:rPr>
            <a:t>45 </a:t>
          </a:r>
          <a:br>
            <a:rPr lang="en-US" sz="1400" dirty="0">
              <a:solidFill>
                <a:schemeClr val="bg1"/>
              </a:solidFill>
            </a:rPr>
          </a:br>
          <a:r>
            <a:rPr lang="en-US" sz="1400" dirty="0">
              <a:solidFill>
                <a:schemeClr val="bg1"/>
              </a:solidFill>
            </a:rPr>
            <a:t>minutes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11/5/2022 1:30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11/5/2022 1:30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docs.microsoft.com/en-us/azure/key-vault/general/developers-guide"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docs.microsoft.com/en-us/azure/key-vault/general/disaster-recovery-guidance"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3732019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8182297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good opportunity to answer as a group and discuss.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16858004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3395425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37617089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900" dirty="0">
                <a:latin typeface="+mn-lt"/>
              </a:rPr>
              <a:t>Managed identities for Azure resources can be used to authenticate to services that support Azure Active Directory authentication.</a:t>
            </a:r>
          </a:p>
          <a:p>
            <a:pPr marL="285750" indent="-285750">
              <a:buFont typeface="Arial" panose="020B0604020202020204" pitchFamily="34" charset="0"/>
              <a:buChar char="•"/>
            </a:pPr>
            <a:r>
              <a:rPr lang="en-US" sz="900" dirty="0">
                <a:latin typeface="+mn-lt"/>
              </a:rPr>
              <a:t>The rest of this module will use Azure virtual machines in the examples, but the same concepts and similar actions can be applied to any resource in Azure that supports Azure Active Directory authentication.</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30284650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authentication flow for user-assigned identities follows the same pattern.</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4531370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42392864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13327600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7911632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8625781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A client application can request managed identities for Azure resources app-only access token for accessing a given resource.</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The token is based on the managed identities for Azure resources service principal. As such, there is no need for the client to register itself to obtain an access token under its own service principal.</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The fundamental interface for acquiring an access token is based on REST, making it accessible to any client application running on the VM that can make HTTP REST calls. This is similar to the Azure AD programming model, except the client uses an endpoint on the virtual machine versus an Azure AD endpoint.</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10632015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3997502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16858004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3312115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41975526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5756325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two general approaches to naming keys used for configuration data: flat or hierarchical. These methods are similar from an application usage standpoint, but hierarchical naming offers a number of advantages: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Easier to read. Instead of one long sequence of characters, delimiters in a hierarchical key name function as spaces in a sentence.</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Easier to manage. A key name hierarchy represents logical groups of configuration data.</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Easier to use. It's simpler to write a query that pattern-matches keys in a hierarchical structure and retrieves only a portion of configuration data.</a:t>
            </a:r>
          </a:p>
          <a:p>
            <a:endParaRPr lang="en-US" dirty="0"/>
          </a:p>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27347906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9120216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39786695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D4D4D4"/>
                </a:solidFill>
                <a:effectLst/>
                <a:latin typeface="Consolas" panose="020B0609020204030204" pitchFamily="49" charset="0"/>
              </a:rPr>
              <a:t>The following components are required to successfully enable the customer-managed key capability for Azure App Configuration:</a:t>
            </a:r>
          </a:p>
          <a:p>
            <a:pPr marL="171450" indent="-171450">
              <a:buFont typeface="Arial" panose="020B0604020202020204" pitchFamily="34" charset="0"/>
              <a:buChar char="•"/>
            </a:pPr>
            <a:r>
              <a:rPr lang="en-US" b="0" dirty="0">
                <a:solidFill>
                  <a:srgbClr val="D4D4D4"/>
                </a:solidFill>
                <a:effectLst/>
                <a:latin typeface="Consolas" panose="020B0609020204030204" pitchFamily="49" charset="0"/>
              </a:rPr>
              <a:t>Standard tier Azure App Configuration instance</a:t>
            </a:r>
          </a:p>
          <a:p>
            <a:pPr marL="171450" indent="-171450">
              <a:buFont typeface="Arial" panose="020B0604020202020204" pitchFamily="34" charset="0"/>
              <a:buChar char="•"/>
            </a:pPr>
            <a:r>
              <a:rPr lang="en-US" b="0" dirty="0">
                <a:solidFill>
                  <a:srgbClr val="D4D4D4"/>
                </a:solidFill>
                <a:effectLst/>
                <a:latin typeface="Consolas" panose="020B0609020204030204" pitchFamily="49" charset="0"/>
              </a:rPr>
              <a:t>Azure Key Vault with soft-delete and purge-protection features enabled</a:t>
            </a:r>
          </a:p>
          <a:p>
            <a:pPr marL="171450" indent="-171450">
              <a:buFont typeface="Arial" panose="020B0604020202020204" pitchFamily="34" charset="0"/>
              <a:buChar char="•"/>
            </a:pPr>
            <a:r>
              <a:rPr lang="en-US" b="1" dirty="0">
                <a:solidFill>
                  <a:srgbClr val="D4D4D4"/>
                </a:solidFill>
                <a:effectLst/>
                <a:latin typeface="Consolas" panose="020B0609020204030204" pitchFamily="49" charset="0"/>
              </a:rPr>
              <a:t>An RSA or RSA-HSM key within the Key Vault:</a:t>
            </a:r>
            <a:r>
              <a:rPr lang="en-US" b="0" dirty="0">
                <a:solidFill>
                  <a:srgbClr val="D4D4D4"/>
                </a:solidFill>
                <a:effectLst/>
                <a:latin typeface="Consolas" panose="020B0609020204030204" pitchFamily="49" charset="0"/>
              </a:rPr>
              <a:t> The key must not be expired, it must be enabled, and it must have both wrap and unwrap capabilities enabled</a:t>
            </a:r>
          </a:p>
          <a:p>
            <a:br>
              <a:rPr lang="en-US" b="0" dirty="0">
                <a:solidFill>
                  <a:srgbClr val="D4D4D4"/>
                </a:solidFill>
                <a:effectLst/>
                <a:latin typeface="Consolas" panose="020B0609020204030204" pitchFamily="49" charset="0"/>
              </a:rPr>
            </a:br>
            <a:r>
              <a:rPr lang="en-US" b="0" dirty="0">
                <a:solidFill>
                  <a:srgbClr val="D4D4D4"/>
                </a:solidFill>
                <a:effectLst/>
                <a:latin typeface="Consolas" panose="020B0609020204030204" pitchFamily="49" charset="0"/>
              </a:rPr>
              <a:t>Once these resources are configured, two steps remain to allow Azure App Configuration to use the Key Vault key:</a:t>
            </a:r>
          </a:p>
          <a:p>
            <a:endParaRPr lang="en-US" b="0" dirty="0">
              <a:solidFill>
                <a:srgbClr val="D4D4D4"/>
              </a:solidFill>
              <a:effectLst/>
              <a:latin typeface="Consolas" panose="020B0609020204030204" pitchFamily="49" charset="0"/>
            </a:endParaRPr>
          </a:p>
          <a:p>
            <a:pPr marL="228600" indent="-228600">
              <a:buFont typeface="+mj-lt"/>
              <a:buAutoNum type="arabicPeriod"/>
            </a:pPr>
            <a:r>
              <a:rPr lang="en-US" b="0" dirty="0">
                <a:solidFill>
                  <a:srgbClr val="D4D4D4"/>
                </a:solidFill>
                <a:effectLst/>
                <a:latin typeface="Consolas" panose="020B0609020204030204" pitchFamily="49" charset="0"/>
              </a:rPr>
              <a:t>Assign a managed identity to the Azure App Configuration instance</a:t>
            </a:r>
          </a:p>
          <a:p>
            <a:pPr marL="228600" indent="-228600">
              <a:buFont typeface="+mj-lt"/>
              <a:buAutoNum type="arabicPeriod"/>
            </a:pPr>
            <a:r>
              <a:rPr lang="en-US" b="0" dirty="0">
                <a:solidFill>
                  <a:srgbClr val="D4D4D4"/>
                </a:solidFill>
                <a:effectLst/>
                <a:latin typeface="Consolas" panose="020B0609020204030204" pitchFamily="49" charset="0"/>
              </a:rPr>
              <a:t>Grant the identity </a:t>
            </a:r>
            <a:r>
              <a:rPr lang="en-US" b="1" dirty="0">
                <a:solidFill>
                  <a:srgbClr val="CE9178"/>
                </a:solidFill>
                <a:effectLst/>
                <a:latin typeface="Consolas" panose="020B0609020204030204" pitchFamily="49" charset="0"/>
              </a:rPr>
              <a:t>GET</a:t>
            </a:r>
            <a:r>
              <a:rPr lang="en-US" b="0" dirty="0">
                <a:solidFill>
                  <a:srgbClr val="D4D4D4"/>
                </a:solidFill>
                <a:effectLst/>
                <a:latin typeface="Consolas" panose="020B0609020204030204" pitchFamily="49" charset="0"/>
              </a:rPr>
              <a:t>, </a:t>
            </a:r>
            <a:r>
              <a:rPr lang="en-US" b="1" dirty="0">
                <a:solidFill>
                  <a:srgbClr val="CE9178"/>
                </a:solidFill>
                <a:effectLst/>
                <a:latin typeface="Consolas" panose="020B0609020204030204" pitchFamily="49" charset="0"/>
              </a:rPr>
              <a:t>WRAP</a:t>
            </a:r>
            <a:r>
              <a:rPr lang="en-US" b="0" dirty="0">
                <a:solidFill>
                  <a:srgbClr val="D4D4D4"/>
                </a:solidFill>
                <a:effectLst/>
                <a:latin typeface="Consolas" panose="020B0609020204030204" pitchFamily="49" charset="0"/>
              </a:rPr>
              <a:t>, and </a:t>
            </a:r>
            <a:r>
              <a:rPr lang="en-US" b="1" dirty="0">
                <a:solidFill>
                  <a:srgbClr val="CE9178"/>
                </a:solidFill>
                <a:effectLst/>
                <a:latin typeface="Consolas" panose="020B0609020204030204" pitchFamily="49" charset="0"/>
              </a:rPr>
              <a:t>UNWRAP</a:t>
            </a:r>
            <a:r>
              <a:rPr lang="en-US" b="0" dirty="0">
                <a:solidFill>
                  <a:srgbClr val="D4D4D4"/>
                </a:solidFill>
                <a:effectLst/>
                <a:latin typeface="Consolas" panose="020B0609020204030204" pitchFamily="49" charset="0"/>
              </a:rPr>
              <a:t> permissions in the target Key Vault's access policy.</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31</a:t>
            </a:fld>
            <a:endParaRPr lang="en-US"/>
          </a:p>
        </p:txBody>
      </p:sp>
    </p:spTree>
    <p:extLst>
      <p:ext uri="{BB962C8B-B14F-4D97-AF65-F5344CB8AC3E}">
        <p14:creationId xmlns:p14="http://schemas.microsoft.com/office/powerpoint/2010/main" val="24436549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1" dirty="0">
                <a:solidFill>
                  <a:srgbClr val="D4D4D4"/>
                </a:solidFill>
                <a:effectLst/>
                <a:latin typeface="Consolas" panose="020B0609020204030204" pitchFamily="49" charset="0"/>
              </a:rPr>
              <a:t>Private endpoints: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You can use private endpoints for Azure App Configuration to allow clients on a virtual network (</a:t>
            </a:r>
            <a:r>
              <a:rPr lang="en-US" b="0" dirty="0" err="1">
                <a:solidFill>
                  <a:srgbClr val="D4D4D4"/>
                </a:solidFill>
                <a:effectLst/>
                <a:latin typeface="Consolas" panose="020B0609020204030204" pitchFamily="49" charset="0"/>
              </a:rPr>
              <a:t>VNet</a:t>
            </a:r>
            <a:r>
              <a:rPr lang="en-US" b="0" dirty="0">
                <a:solidFill>
                  <a:srgbClr val="D4D4D4"/>
                </a:solidFill>
                <a:effectLst/>
                <a:latin typeface="Consolas" panose="020B0609020204030204" pitchFamily="49" charset="0"/>
              </a:rPr>
              <a:t>) to securely access data over a private link. The private endpoint uses an IP address from the </a:t>
            </a:r>
            <a:r>
              <a:rPr lang="en-US" b="0" dirty="0" err="1">
                <a:solidFill>
                  <a:srgbClr val="D4D4D4"/>
                </a:solidFill>
                <a:effectLst/>
                <a:latin typeface="Consolas" panose="020B0609020204030204" pitchFamily="49" charset="0"/>
              </a:rPr>
              <a:t>VNet</a:t>
            </a:r>
            <a:r>
              <a:rPr lang="en-US" b="0" dirty="0">
                <a:solidFill>
                  <a:srgbClr val="D4D4D4"/>
                </a:solidFill>
                <a:effectLst/>
                <a:latin typeface="Consolas" panose="020B0609020204030204" pitchFamily="49" charset="0"/>
              </a:rPr>
              <a:t> address space for your App Configuration store.</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When creating a private endpoint, you must specify the App Configuration store to which it connects.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When you create a private endpoint, the </a:t>
            </a:r>
            <a:r>
              <a:rPr lang="en-US" b="1" dirty="0">
                <a:solidFill>
                  <a:srgbClr val="D4D4D4"/>
                </a:solidFill>
                <a:effectLst/>
                <a:latin typeface="Consolas" panose="020B0609020204030204" pitchFamily="49" charset="0"/>
              </a:rPr>
              <a:t>DNS CNAME</a:t>
            </a:r>
            <a:r>
              <a:rPr lang="en-US" b="0" dirty="0">
                <a:solidFill>
                  <a:srgbClr val="D4D4D4"/>
                </a:solidFill>
                <a:effectLst/>
                <a:latin typeface="Consolas" panose="020B0609020204030204" pitchFamily="49" charset="0"/>
              </a:rPr>
              <a:t> resource record for the configuration store is updated to an alias in a subdomain with the prefix </a:t>
            </a:r>
            <a:r>
              <a:rPr lang="en-US" b="1" dirty="0" err="1">
                <a:solidFill>
                  <a:srgbClr val="CE9178"/>
                </a:solidFill>
                <a:effectLst/>
                <a:latin typeface="Consolas" panose="020B0609020204030204" pitchFamily="49" charset="0"/>
              </a:rPr>
              <a:t>privatelink</a:t>
            </a:r>
            <a:r>
              <a:rPr lang="en-US" b="0" dirty="0">
                <a:solidFill>
                  <a:srgbClr val="D4D4D4"/>
                </a:solidFill>
                <a:effectLst/>
                <a:latin typeface="Consolas" panose="020B0609020204030204" pitchFamily="49" charset="0"/>
              </a:rPr>
              <a:t>.</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endParaRPr lang="en-US" b="0" dirty="0">
              <a:solidFill>
                <a:srgbClr val="D4D4D4"/>
              </a:solidFill>
              <a:effectLst/>
              <a:latin typeface="Consolas" panose="020B0609020204030204" pitchFamily="49" charset="0"/>
            </a:endParaRP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30617008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16858004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Q1: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781239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900" b="1" dirty="0">
                <a:gradFill>
                  <a:gsLst>
                    <a:gs pos="2917">
                      <a:schemeClr val="tx1"/>
                    </a:gs>
                    <a:gs pos="30000">
                      <a:schemeClr val="tx1"/>
                    </a:gs>
                  </a:gsLst>
                  <a:lin ang="5400000" scaled="0"/>
                </a:gradFill>
                <a:latin typeface="+mj-lt"/>
              </a:rPr>
              <a:t>Two types of containers</a:t>
            </a:r>
            <a:r>
              <a:rPr lang="en-US" sz="900" dirty="0">
                <a:gradFill>
                  <a:gsLst>
                    <a:gs pos="2917">
                      <a:schemeClr val="tx1"/>
                    </a:gs>
                    <a:gs pos="30000">
                      <a:schemeClr val="tx1"/>
                    </a:gs>
                  </a:gsLst>
                  <a:lin ang="5400000" scaled="0"/>
                </a:gradFill>
                <a:latin typeface="+mj-lt"/>
              </a:rPr>
              <a:t>: vaults and managed hardware security module(HSM) pools.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1" dirty="0"/>
          </a:p>
          <a:p>
            <a:r>
              <a:rPr lang="en-US" b="1" dirty="0"/>
              <a:t>Azure Key Vault helps solve the following problems:</a:t>
            </a:r>
            <a:endParaRPr lang="en-US" dirty="0"/>
          </a:p>
          <a:p>
            <a:pPr marL="171450" indent="-171450">
              <a:buFont typeface="Arial" panose="020B0604020202020204" pitchFamily="34" charset="0"/>
              <a:buChar char="•"/>
            </a:pPr>
            <a:r>
              <a:rPr lang="en-US" dirty="0"/>
              <a:t>Secrets Management: Azure Key Vault can be used to Securely store and tightly control access to tokens, passwords, certificates, API keys, and other secrets</a:t>
            </a:r>
          </a:p>
          <a:p>
            <a:pPr marL="171450" indent="-171450">
              <a:buFont typeface="Arial" panose="020B0604020202020204" pitchFamily="34" charset="0"/>
              <a:buChar char="•"/>
            </a:pPr>
            <a:r>
              <a:rPr lang="en-US" dirty="0"/>
              <a:t>Key Management: Azure Key Vault can also be used as a Key Management solution. Azure Key Vault makes it easy to create and control the encryption keys used to encrypt your data.</a:t>
            </a:r>
          </a:p>
          <a:p>
            <a:pPr marL="171450" indent="-171450">
              <a:buFont typeface="Arial" panose="020B0604020202020204" pitchFamily="34" charset="0"/>
              <a:buChar char="•"/>
            </a:pPr>
            <a:r>
              <a:rPr lang="en-US" dirty="0"/>
              <a:t>Certificate Management: Azure Key Vault is also a service that lets you easily provision, manage, and deploy public and private Secure Sockets Layer/Transport Layer Security (SSL/TLS) certificates for use with Azure and your internal connected resources.</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Azure Key Vault has </a:t>
            </a:r>
            <a:r>
              <a:rPr lang="en-US" b="1" dirty="0"/>
              <a:t>two service tiers</a:t>
            </a:r>
            <a:r>
              <a:rPr lang="en-US" dirty="0"/>
              <a:t>: Standard, which encrypts with a software key, and a Premium tier, which includes hardware security module(HSM)-protected keys. </a:t>
            </a:r>
          </a:p>
          <a:p>
            <a:pPr marL="0" indent="0">
              <a:buFont typeface="Arial" panose="020B0604020202020204" pitchFamily="34" charset="0"/>
              <a:buNone/>
            </a:pPr>
            <a:endParaRPr lang="en-US" dirty="0"/>
          </a:p>
          <a:p>
            <a:pPr algn="l"/>
            <a:r>
              <a:rPr lang="en-US" b="1" i="0" dirty="0">
                <a:solidFill>
                  <a:srgbClr val="171717"/>
                </a:solidFill>
                <a:effectLst/>
                <a:latin typeface="Segoe UI" panose="020B0502040204020203" pitchFamily="34" charset="0"/>
              </a:rPr>
              <a:t>Azure Key Vault can be configured to:</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Archive to a storage account.</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Stream to an event hub.</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Send the logs to Azure Monitor logs.</a:t>
            </a:r>
          </a:p>
          <a:p>
            <a:pPr marL="171450" indent="-171450" algn="l">
              <a:buFont typeface="Arial" panose="020B0604020202020204" pitchFamily="34" charset="0"/>
              <a:buChar char="•"/>
            </a:pPr>
            <a:endParaRPr lang="en-US" b="0" i="0" dirty="0">
              <a:solidFill>
                <a:srgbClr val="171717"/>
              </a:solidFill>
              <a:effectLst/>
              <a:latin typeface="Segoe UI" panose="020B0502040204020203" pitchFamily="34" charset="0"/>
            </a:endParaRPr>
          </a:p>
          <a:p>
            <a:pPr algn="l"/>
            <a:r>
              <a:rPr lang="en-US" b="1" i="0" dirty="0">
                <a:solidFill>
                  <a:srgbClr val="171717"/>
                </a:solidFill>
                <a:effectLst/>
                <a:latin typeface="Segoe UI" panose="020B0502040204020203" pitchFamily="34" charset="0"/>
              </a:rPr>
              <a:t>Azure Key Vault simplifies the process of meeting these requirements by:</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Removing the need for in-house knowledge of Hardware Security Modules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Scaling up on short notice to meet your organization’s usage spikes.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Replicating the contents of your Key Vault within a region and to a secondary region. Data replication ensures high availability and takes away the need of any action from the administrator to trigger the failover.</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Providing standard Azure administration options via the portal, Azure CLI and PowerShell.</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Automating certain tasks on certificates that you purchase from Public CAs, such as enrollment and renewal.</a:t>
            </a:r>
          </a:p>
          <a:p>
            <a:pPr marL="0" indent="0" algn="l">
              <a:buFont typeface="Arial" panose="020B0604020202020204" pitchFamily="34" charset="0"/>
              <a:buNone/>
            </a:pPr>
            <a:endParaRPr lang="en-US" b="0" i="0" dirty="0">
              <a:solidFill>
                <a:srgbClr val="171717"/>
              </a:solidFill>
              <a:effectLst/>
              <a:latin typeface="Segoe UI" panose="020B0502040204020203" pitchFamily="34" charset="0"/>
            </a:endParaRPr>
          </a:p>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912021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To do any operations with Key Vault, you first need to authenticate to it. There are three ways to authenticate to Key Vault.</a:t>
            </a:r>
          </a:p>
          <a:p>
            <a:endParaRPr lang="en-US" dirty="0"/>
          </a:p>
          <a:p>
            <a:pPr marL="342900" marR="0" lvl="1" indent="-34290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1" dirty="0">
                <a:latin typeface="+mj-lt"/>
              </a:rPr>
              <a:t>Managed identities for Azure resources</a:t>
            </a:r>
            <a:r>
              <a:rPr lang="en-US" b="1" dirty="0"/>
              <a:t>:</a:t>
            </a:r>
            <a:r>
              <a:rPr lang="en-US" dirty="0"/>
              <a:t> </a:t>
            </a:r>
            <a:r>
              <a:rPr lang="en-US" b="0" dirty="0">
                <a:solidFill>
                  <a:srgbClr val="D4D4D4"/>
                </a:solidFill>
                <a:effectLst/>
                <a:latin typeface="Consolas" panose="020B0609020204030204" pitchFamily="49" charset="0"/>
              </a:rPr>
              <a:t>You can also assign identities to other Azure resources. Azure automatically rotates the service principal client secret associated with the identity. We recommend this approach as a best practice.</a:t>
            </a:r>
          </a:p>
          <a:p>
            <a:pPr marL="342900" marR="0" lvl="1" indent="-34290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1" dirty="0">
                <a:latin typeface="+mj-lt"/>
              </a:rPr>
              <a:t>Service principal and certificate</a:t>
            </a:r>
            <a:r>
              <a:rPr lang="en-US" b="1" dirty="0"/>
              <a:t>: </a:t>
            </a:r>
            <a:r>
              <a:rPr lang="en-US" b="0" dirty="0">
                <a:solidFill>
                  <a:srgbClr val="D4D4D4"/>
                </a:solidFill>
                <a:effectLst/>
                <a:latin typeface="Consolas" panose="020B0609020204030204" pitchFamily="49" charset="0"/>
              </a:rPr>
              <a:t>We don't recommend this approach because the application owner or developer must rotate the certificate.</a:t>
            </a:r>
          </a:p>
          <a:p>
            <a:pPr marL="342900" marR="0" lvl="1" indent="-34290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1" dirty="0">
                <a:latin typeface="+mj-lt"/>
              </a:rPr>
              <a:t>Service principal and secret</a:t>
            </a:r>
            <a:r>
              <a:rPr lang="en-US" b="1" dirty="0"/>
              <a:t>:</a:t>
            </a:r>
            <a:r>
              <a:rPr lang="en-US" dirty="0"/>
              <a:t> </a:t>
            </a:r>
            <a:r>
              <a:rPr lang="en-US" b="0" dirty="0">
                <a:solidFill>
                  <a:srgbClr val="D4D4D4"/>
                </a:solidFill>
                <a:effectLst/>
                <a:latin typeface="Consolas" panose="020B0609020204030204" pitchFamily="49" charset="0"/>
              </a:rPr>
              <a:t>It's hard to automatically rotate the bootstrap secret that's used to authenticate to Key Vault.</a:t>
            </a:r>
          </a:p>
          <a:p>
            <a:pPr marL="342900" lvl="1" indent="-342900">
              <a:buFont typeface="Arial" panose="020B0604020202020204" pitchFamily="34" charset="0"/>
              <a:buChar char="•"/>
            </a:pPr>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1" indent="-342900">
              <a:buFont typeface="Arial" panose="020B0604020202020204" pitchFamily="34" charset="0"/>
              <a:buChar char="•"/>
            </a:pPr>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11403915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39352273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171717"/>
                </a:solidFill>
                <a:effectLst/>
                <a:latin typeface="Segoe UI" panose="020B0502040204020203" pitchFamily="34" charset="0"/>
              </a:rPr>
              <a:t>Additional resources</a:t>
            </a:r>
          </a:p>
          <a:p>
            <a:pPr algn="l">
              <a:buFont typeface="Arial" panose="020B0604020202020204" pitchFamily="34" charset="0"/>
              <a:buChar char="•"/>
            </a:pPr>
            <a:r>
              <a:rPr lang="en-US" b="0" i="0" u="none" strike="noStrike" dirty="0">
                <a:solidFill>
                  <a:srgbClr val="171717"/>
                </a:solidFill>
                <a:effectLst/>
                <a:latin typeface="Segoe UI" panose="020B0502040204020203" pitchFamily="34" charset="0"/>
                <a:hlinkClick r:id="rId3"/>
              </a:rPr>
              <a:t>Azure Key Vault developer's guide</a:t>
            </a:r>
            <a:endParaRPr lang="en-US" b="0" i="0" dirty="0">
              <a:solidFill>
                <a:srgbClr val="171717"/>
              </a:solidFill>
              <a:effectLst/>
              <a:latin typeface="Segoe UI" panose="020B0502040204020203" pitchFamily="34" charset="0"/>
            </a:endParaRPr>
          </a:p>
          <a:p>
            <a:pPr algn="l">
              <a:buFont typeface="Arial" panose="020B0604020202020204" pitchFamily="34" charset="0"/>
              <a:buChar char="•"/>
            </a:pPr>
            <a:r>
              <a:rPr lang="en-US" b="0" i="0" u="none" strike="noStrike" dirty="0">
                <a:solidFill>
                  <a:srgbClr val="171717"/>
                </a:solidFill>
                <a:effectLst/>
                <a:latin typeface="Segoe UI" panose="020B0502040204020203" pitchFamily="34" charset="0"/>
                <a:hlinkClick r:id="rId4"/>
              </a:rPr>
              <a:t>Azure Key Vault availability and redundancy</a:t>
            </a:r>
            <a:endParaRPr lang="en-US" b="0" i="0" dirty="0">
              <a:solidFill>
                <a:srgbClr val="171717"/>
              </a:solidFill>
              <a:effectLst/>
              <a:latin typeface="Segoe UI" panose="020B0502040204020203" pitchFamily="34" charset="0"/>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1:30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12591039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dirty="0">
                <a:solidFill>
                  <a:schemeClr val="tx1"/>
                </a:solidFill>
              </a:rPr>
              <a:t>Microsoft Security title</a:t>
            </a:r>
            <a:endParaRPr lang="en-US" dirty="0"/>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82FAE6D0-0992-4139-9359-5135BCE47E1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50DC78AD-4336-4E8D-8F70-4C35FEF409C7}"/>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9037607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4">
            <a:extLst>
              <a:ext uri="{FF2B5EF4-FFF2-40B4-BE49-F238E27FC236}">
                <a16:creationId xmlns:a16="http://schemas.microsoft.com/office/drawing/2014/main" id="{1884D379-CA81-40D3-9E78-E89E7861D50F}"/>
              </a:ext>
            </a:extLst>
          </p:cNvPr>
          <p:cNvSpPr>
            <a:spLocks noGrp="1"/>
          </p:cNvSpPr>
          <p:nvPr>
            <p:ph sz="quarter" idx="11"/>
          </p:nvPr>
        </p:nvSpPr>
        <p:spPr>
          <a:xfrm>
            <a:off x="6229350" y="1456896"/>
            <a:ext cx="5543550"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1EECB910-8937-4CC4-AEC5-2DD554C2D63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29421248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7516BD94-AE1C-455F-8D7D-7082BB27F029}"/>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65057001"/>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2"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4563213"/>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87A06669-B2CF-43F2-99B5-001A005A3AA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9701809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Fourth level</a:t>
            </a:r>
          </a:p>
        </p:txBody>
      </p: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229350" y="1456896"/>
            <a:ext cx="5531577"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Fourth level</a:t>
            </a:r>
          </a:p>
        </p:txBody>
      </p:sp>
      <p:sp>
        <p:nvSpPr>
          <p:cNvPr id="2" name="Footer Placeholder 1">
            <a:extLst>
              <a:ext uri="{FF2B5EF4-FFF2-40B4-BE49-F238E27FC236}">
                <a16:creationId xmlns:a16="http://schemas.microsoft.com/office/drawing/2014/main" id="{FD7644AB-9D01-4585-9388-8EB76A4E16D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58190879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3 rows</a:t>
            </a:r>
          </a:p>
        </p:txBody>
      </p:sp>
      <p:sp>
        <p:nvSpPr>
          <p:cNvPr id="5" name="Text Placeholder 4"/>
          <p:cNvSpPr>
            <a:spLocks noGrp="1"/>
          </p:cNvSpPr>
          <p:nvPr>
            <p:ph type="body" sz="quarter" idx="11" hasCustomPrompt="1"/>
          </p:nvPr>
        </p:nvSpPr>
        <p:spPr>
          <a:xfrm>
            <a:off x="4078288" y="1358901"/>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816784"/>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5" name="Text Placeholder 4">
            <a:extLst>
              <a:ext uri="{FF2B5EF4-FFF2-40B4-BE49-F238E27FC236}">
                <a16:creationId xmlns:a16="http://schemas.microsoft.com/office/drawing/2014/main" id="{17004B21-C7C1-4F96-8432-F7255C26DB8E}"/>
              </a:ext>
            </a:extLst>
          </p:cNvPr>
          <p:cNvSpPr>
            <a:spLocks noGrp="1"/>
          </p:cNvSpPr>
          <p:nvPr>
            <p:ph type="body" sz="quarter" idx="20" hasCustomPrompt="1"/>
          </p:nvPr>
        </p:nvSpPr>
        <p:spPr>
          <a:xfrm>
            <a:off x="4078288" y="4274667"/>
            <a:ext cx="7695070" cy="1224434"/>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D3BC550B-9B11-4380-8D6F-F4741FB779EC}"/>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42525242"/>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4 rows</a:t>
            </a:r>
          </a:p>
        </p:txBody>
      </p:sp>
      <p:sp>
        <p:nvSpPr>
          <p:cNvPr id="5" name="Text Placeholder 4"/>
          <p:cNvSpPr>
            <a:spLocks noGrp="1"/>
          </p:cNvSpPr>
          <p:nvPr>
            <p:ph type="body" sz="quarter" idx="11" hasCustomPrompt="1"/>
          </p:nvPr>
        </p:nvSpPr>
        <p:spPr>
          <a:xfrm>
            <a:off x="4078288" y="985704"/>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339411"/>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693118"/>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5046824"/>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1FA6548C-890C-4150-B5BD-A8AF55A82E70}"/>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2329271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6 rows</a:t>
            </a:r>
          </a:p>
        </p:txBody>
      </p:sp>
      <p:sp>
        <p:nvSpPr>
          <p:cNvPr id="5" name="Text Placeholder 4"/>
          <p:cNvSpPr>
            <a:spLocks noGrp="1"/>
          </p:cNvSpPr>
          <p:nvPr>
            <p:ph type="body" sz="quarter" idx="11" hasCustomPrompt="1"/>
          </p:nvPr>
        </p:nvSpPr>
        <p:spPr>
          <a:xfrm>
            <a:off x="4078288" y="691125"/>
            <a:ext cx="7695070" cy="822645"/>
          </a:xfr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619933"/>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548741"/>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477549"/>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40635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533516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3CE3F527-08C7-43D0-8032-F2A71F76D6A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71328010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4078288" y="466348"/>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4" name="Text Placeholder 4"/>
          <p:cNvSpPr>
            <a:spLocks noGrp="1"/>
          </p:cNvSpPr>
          <p:nvPr>
            <p:ph type="body" sz="quarter" idx="15" hasCustomPrompt="1"/>
          </p:nvPr>
        </p:nvSpPr>
        <p:spPr>
          <a:xfrm>
            <a:off x="4078288" y="1216264"/>
            <a:ext cx="7695069" cy="675889"/>
          </a:xfrm>
        </p:spPr>
        <p:txBody>
          <a:bodyPr vert="horz" wrap="square" lIns="0" tIns="0" rIns="0" bIns="0" rtlCol="0" anchor="ctr">
            <a:noAutofit/>
          </a:bodyPr>
          <a:lstStyle>
            <a:lvl2pPr>
              <a:defRPr lang="en-US" sz="1600" b="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6" name="Text Placeholder 4"/>
          <p:cNvSpPr>
            <a:spLocks noGrp="1"/>
          </p:cNvSpPr>
          <p:nvPr>
            <p:ph type="body" sz="quarter" idx="17" hasCustomPrompt="1"/>
          </p:nvPr>
        </p:nvSpPr>
        <p:spPr>
          <a:xfrm>
            <a:off x="4078288" y="1966180"/>
            <a:ext cx="7695069" cy="675889"/>
          </a:xfr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8" name="Text Placeholder 4"/>
          <p:cNvSpPr>
            <a:spLocks noGrp="1"/>
          </p:cNvSpPr>
          <p:nvPr>
            <p:ph type="body" sz="quarter" idx="19" hasCustomPrompt="1"/>
          </p:nvPr>
        </p:nvSpPr>
        <p:spPr>
          <a:xfrm>
            <a:off x="4078288" y="2716096"/>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20" name="Text Placeholder 4"/>
          <p:cNvSpPr>
            <a:spLocks noGrp="1"/>
          </p:cNvSpPr>
          <p:nvPr>
            <p:ph type="body" sz="quarter" idx="21" hasCustomPrompt="1"/>
          </p:nvPr>
        </p:nvSpPr>
        <p:spPr>
          <a:xfrm>
            <a:off x="4078288" y="3466012"/>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215928"/>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965844"/>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1" name="Text Placeholder 4">
            <a:extLst>
              <a:ext uri="{FF2B5EF4-FFF2-40B4-BE49-F238E27FC236}">
                <a16:creationId xmlns:a16="http://schemas.microsoft.com/office/drawing/2014/main" id="{BBE4C696-54C0-4167-89B1-D1FE9690F330}"/>
              </a:ext>
            </a:extLst>
          </p:cNvPr>
          <p:cNvSpPr>
            <a:spLocks noGrp="1"/>
          </p:cNvSpPr>
          <p:nvPr>
            <p:ph type="body" sz="quarter" idx="24" hasCustomPrompt="1"/>
          </p:nvPr>
        </p:nvSpPr>
        <p:spPr>
          <a:xfrm>
            <a:off x="4078288" y="5715763"/>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4" name="Footer Placeholder 1">
            <a:extLst>
              <a:ext uri="{FF2B5EF4-FFF2-40B4-BE49-F238E27FC236}">
                <a16:creationId xmlns:a16="http://schemas.microsoft.com/office/drawing/2014/main" id="{FCBBA077-FCDA-4F62-B502-F11F61DDA34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73795168"/>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4"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378075"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3619500" y="466348"/>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4" name="Text Placeholder 4"/>
          <p:cNvSpPr>
            <a:spLocks noGrp="1"/>
          </p:cNvSpPr>
          <p:nvPr>
            <p:ph type="body" sz="quarter" idx="15" hasCustomPrompt="1"/>
          </p:nvPr>
        </p:nvSpPr>
        <p:spPr>
          <a:xfrm>
            <a:off x="3619500" y="1308612"/>
            <a:ext cx="3330574"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6" name="Text Placeholder 4"/>
          <p:cNvSpPr>
            <a:spLocks noGrp="1"/>
          </p:cNvSpPr>
          <p:nvPr>
            <p:ph type="body" sz="quarter" idx="17" hasCustomPrompt="1"/>
          </p:nvPr>
        </p:nvSpPr>
        <p:spPr>
          <a:xfrm>
            <a:off x="3619500" y="2150876"/>
            <a:ext cx="3330574"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8" name="Text Placeholder 4"/>
          <p:cNvSpPr>
            <a:spLocks noGrp="1"/>
          </p:cNvSpPr>
          <p:nvPr>
            <p:ph type="body" sz="quarter" idx="19" hasCustomPrompt="1"/>
          </p:nvPr>
        </p:nvSpPr>
        <p:spPr>
          <a:xfrm>
            <a:off x="3619500" y="2993140"/>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0" name="Text Placeholder 4"/>
          <p:cNvSpPr>
            <a:spLocks noGrp="1"/>
          </p:cNvSpPr>
          <p:nvPr>
            <p:ph type="body" sz="quarter" idx="21" hasCustomPrompt="1"/>
          </p:nvPr>
        </p:nvSpPr>
        <p:spPr>
          <a:xfrm>
            <a:off x="3619500" y="3835404"/>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3619500" y="5519930"/>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66348"/>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8612"/>
            <a:ext cx="3442157"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50876"/>
            <a:ext cx="3442157"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93140"/>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5404"/>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22" name="Text Placeholder 4">
            <a:extLst>
              <a:ext uri="{FF2B5EF4-FFF2-40B4-BE49-F238E27FC236}">
                <a16:creationId xmlns:a16="http://schemas.microsoft.com/office/drawing/2014/main" id="{1BAD9B5E-AACF-4B5D-9D05-A8B6E03E279B}"/>
              </a:ext>
            </a:extLst>
          </p:cNvPr>
          <p:cNvSpPr>
            <a:spLocks noGrp="1"/>
          </p:cNvSpPr>
          <p:nvPr>
            <p:ph type="body" sz="quarter" idx="30" hasCustomPrompt="1"/>
          </p:nvPr>
        </p:nvSpPr>
        <p:spPr>
          <a:xfrm>
            <a:off x="8331200" y="5519930"/>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4" name="Footer Placeholder 1">
            <a:extLst>
              <a:ext uri="{FF2B5EF4-FFF2-40B4-BE49-F238E27FC236}">
                <a16:creationId xmlns:a16="http://schemas.microsoft.com/office/drawing/2014/main" id="{9F52899F-4DD5-4919-A5F9-0A5E692D453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497870291"/>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28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dirty="0"/>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userDrawn="1"/>
        </p:nvSpPr>
        <p:spPr bwMode="auto">
          <a:xfrm>
            <a:off x="468134"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5" name="Text Placeholder 4"/>
          <p:cNvSpPr>
            <a:spLocks noGrp="1"/>
          </p:cNvSpPr>
          <p:nvPr>
            <p:ph type="body" sz="quarter" idx="11" hasCustomPrompt="1"/>
          </p:nvPr>
        </p:nvSpPr>
        <p:spPr>
          <a:xfrm>
            <a:off x="418643" y="4708215"/>
            <a:ext cx="365293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5014828"/>
            <a:ext cx="365293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userDrawn="1"/>
        </p:nvSpPr>
        <p:spPr bwMode="auto">
          <a:xfrm>
            <a:off x="4308909"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293969"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userDrawn="1"/>
        </p:nvSpPr>
        <p:spPr bwMode="auto">
          <a:xfrm>
            <a:off x="8159021"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0" name="Text Placeholder 4"/>
          <p:cNvSpPr>
            <a:spLocks noGrp="1"/>
          </p:cNvSpPr>
          <p:nvPr>
            <p:ph type="body" sz="quarter" idx="13" hasCustomPrompt="1"/>
          </p:nvPr>
        </p:nvSpPr>
        <p:spPr>
          <a:xfrm>
            <a:off x="8144083"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D26B0962-7685-4EBF-B99E-792210E7163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6995485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lue background">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1"/>
                </a:solidFill>
              </a:defRPr>
            </a:lvl1pPr>
          </a:lstStyle>
          <a:p>
            <a:r>
              <a:rPr lang="en-US" dirty="0"/>
              <a:t>Microsoft 365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1"/>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2" name="Footer Placeholder 1">
            <a:extLst>
              <a:ext uri="{FF2B5EF4-FFF2-40B4-BE49-F238E27FC236}">
                <a16:creationId xmlns:a16="http://schemas.microsoft.com/office/drawing/2014/main" id="{DE984AF9-42B3-4123-927E-CEC8570AFE35}"/>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0AF2B48A-0CD5-4E5D-BBFC-0FF17E42D728}"/>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12293624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userDrawn="1"/>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dirty="0"/>
              <a:t>Section title</a:t>
            </a:r>
          </a:p>
        </p:txBody>
      </p:sp>
      <p:sp>
        <p:nvSpPr>
          <p:cNvPr id="6" name="Rectangle 5">
            <a:extLst>
              <a:ext uri="{FF2B5EF4-FFF2-40B4-BE49-F238E27FC236}">
                <a16:creationId xmlns:a16="http://schemas.microsoft.com/office/drawing/2014/main" id="{E7A7DCD7-2A9A-4303-B73A-A8AA23BAF4B6}"/>
              </a:ext>
            </a:extLst>
          </p:cNvPr>
          <p:cNvSpPr/>
          <p:nvPr userDrawn="1"/>
        </p:nvSpPr>
        <p:spPr bwMode="auto">
          <a:xfrm>
            <a:off x="9697686" y="2526646"/>
            <a:ext cx="2082603" cy="1784048"/>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userDrawn="1"/>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userDrawn="1"/>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p:spPr>
        <p:txBody>
          <a:bodyPr anchor="ctr">
            <a:noAutofit/>
          </a:bodyPr>
          <a:lstStyle>
            <a:lvl1pPr algn="ctr">
              <a:defRPr/>
            </a:lvl1pPr>
          </a:lstStyle>
          <a:p>
            <a:endParaRPr lang="en-US"/>
          </a:p>
        </p:txBody>
      </p:sp>
      <p:sp>
        <p:nvSpPr>
          <p:cNvPr id="3" name="Footer Placeholder 1">
            <a:extLst>
              <a:ext uri="{FF2B5EF4-FFF2-40B4-BE49-F238E27FC236}">
                <a16:creationId xmlns:a16="http://schemas.microsoft.com/office/drawing/2014/main" id="{C6B75234-9944-48A2-8A21-99500C7BBB40}"/>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76403934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18643" y="2161629"/>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18643" y="3628878"/>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C3405CC5-9896-4E3A-9373-436306F5BF12}"/>
              </a:ext>
            </a:extLst>
          </p:cNvPr>
          <p:cNvSpPr txBox="1">
            <a:spLocks/>
          </p:cNvSpPr>
          <p:nvPr userDrawn="1"/>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2518741288"/>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418644" y="306804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282367"/>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418644" y="40814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29578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418644" y="5094886"/>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530920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Footer Placeholder 1">
            <a:extLst>
              <a:ext uri="{FF2B5EF4-FFF2-40B4-BE49-F238E27FC236}">
                <a16:creationId xmlns:a16="http://schemas.microsoft.com/office/drawing/2014/main" id="{B3B62F3E-D0DF-4A13-A005-3CCFDD6DFC1A}"/>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80632262"/>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709493"/>
            <a:ext cx="5579310" cy="369332"/>
          </a:xfrm>
          <a:prstGeom prst="rect">
            <a:avLst/>
          </a:prstGeom>
        </p:spPr>
        <p:txBody>
          <a:bodyPr wrap="square" lIns="0" tIns="0" rIns="0" bIns="0" anchor="b">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267319"/>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1422400" y="3066417"/>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80740"/>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1422400" y="40798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29416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1422400" y="5093259"/>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530758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userDrawn="1"/>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976341919"/>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userDrawn="1"/>
        </p:nvCxnSpPr>
        <p:spPr>
          <a:xfrm>
            <a:off x="418644" y="2660048"/>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userDrawn="1"/>
        </p:nvCxnSpPr>
        <p:spPr>
          <a:xfrm>
            <a:off x="418644" y="393713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userDrawn="1"/>
        </p:nvCxnSpPr>
        <p:spPr>
          <a:xfrm>
            <a:off x="418644" y="521421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Footer Placeholder 1">
            <a:extLst>
              <a:ext uri="{FF2B5EF4-FFF2-40B4-BE49-F238E27FC236}">
                <a16:creationId xmlns:a16="http://schemas.microsoft.com/office/drawing/2014/main" id="{B394CE8A-C8F7-40DD-84CF-FE592D7BC2D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67028065"/>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BDD9959D-3459-4484-BDE0-9F4EABE5443B}"/>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25728705"/>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mo slide with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dirty="0"/>
              <a:t>Click to edit Master title style</a:t>
            </a:r>
          </a:p>
        </p:txBody>
      </p:sp>
      <p:sp>
        <p:nvSpPr>
          <p:cNvPr id="4" name="Text Placeholder 3"/>
          <p:cNvSpPr>
            <a:spLocks noGrp="1"/>
          </p:cNvSpPr>
          <p:nvPr>
            <p:ph type="body" sz="quarter" idx="10" hasCustomPrompt="1"/>
          </p:nvPr>
        </p:nvSpPr>
        <p:spPr>
          <a:xfrm>
            <a:off x="418644" y="1456898"/>
            <a:ext cx="5408119" cy="615553"/>
          </a:xfrm>
          <a:prstGeom prst="rect">
            <a:avLst/>
          </a:prstGeom>
        </p:spPr>
        <p:txBody>
          <a:bodyPr wrap="square" lIns="0" tIns="0" rIns="0" bIns="0">
            <a:spAutoFit/>
          </a:bodyPr>
          <a:lstStyle>
            <a:lvl1pPr marL="0" indent="0">
              <a:lnSpc>
                <a:spcPts val="2353"/>
              </a:lnSpc>
              <a:buNone/>
              <a:defRPr sz="24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dirty="0" err="1"/>
              <a:t>Large</a:t>
            </a:r>
            <a:r>
              <a:rPr lang="pt-BR" dirty="0"/>
              <a:t> </a:t>
            </a:r>
            <a:r>
              <a:rPr lang="pt-BR" dirty="0" err="1"/>
              <a:t>subhead</a:t>
            </a:r>
            <a:r>
              <a:rPr lang="pt-BR" dirty="0"/>
              <a:t> Segoe UI </a:t>
            </a:r>
            <a:r>
              <a:rPr lang="pt-BR" dirty="0" err="1"/>
              <a:t>Semibold</a:t>
            </a:r>
            <a:r>
              <a:rPr lang="pt-BR" dirty="0"/>
              <a:t> Regular 20/24</a:t>
            </a:r>
            <a:endParaRPr lang="en-US" dirty="0"/>
          </a:p>
        </p:txBody>
      </p:sp>
      <p:sp>
        <p:nvSpPr>
          <p:cNvPr id="5" name="Text Placeholder 4"/>
          <p:cNvSpPr>
            <a:spLocks noGrp="1"/>
          </p:cNvSpPr>
          <p:nvPr>
            <p:ph type="body" sz="quarter" idx="11" hasCustomPrompt="1"/>
          </p:nvPr>
        </p:nvSpPr>
        <p:spPr>
          <a:xfrm>
            <a:off x="418643" y="2158886"/>
            <a:ext cx="5408118" cy="2339102"/>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2610"/>
          <a:stretch/>
        </p:blipFill>
        <p:spPr>
          <a:xfrm>
            <a:off x="4444774" y="586254"/>
            <a:ext cx="7747227" cy="627174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6357959" y="1699714"/>
            <a:ext cx="5834041" cy="4319326"/>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8A22579A-F1B5-42C9-964C-C03AC486905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69326217"/>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dirty="0"/>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1563"/>
          <a:stretch/>
        </p:blipFill>
        <p:spPr>
          <a:xfrm>
            <a:off x="334447" y="586564"/>
            <a:ext cx="10869930" cy="6271436"/>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265962" y="1702827"/>
            <a:ext cx="7660076" cy="4311543"/>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E84FE4C0-97E2-47A0-A924-D46358B22C1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40943647"/>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9" name="Text Placeholder 4"/>
          <p:cNvSpPr>
            <a:spLocks noGrp="1"/>
          </p:cNvSpPr>
          <p:nvPr>
            <p:ph type="body" sz="quarter" idx="12" hasCustomPrompt="1"/>
          </p:nvPr>
        </p:nvSpPr>
        <p:spPr>
          <a:xfrm>
            <a:off x="455992" y="5947380"/>
            <a:ext cx="3618381"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17" name="Text Placeholder 4"/>
          <p:cNvSpPr>
            <a:spLocks noGrp="1"/>
          </p:cNvSpPr>
          <p:nvPr>
            <p:ph type="body" sz="quarter" idx="18" hasCustomPrompt="1"/>
          </p:nvPr>
        </p:nvSpPr>
        <p:spPr>
          <a:xfrm>
            <a:off x="4303152"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3" name="Footer Placeholder 1">
            <a:extLst>
              <a:ext uri="{FF2B5EF4-FFF2-40B4-BE49-F238E27FC236}">
                <a16:creationId xmlns:a16="http://schemas.microsoft.com/office/drawing/2014/main" id="{FA5328AC-6A58-453B-9802-C4F04C29295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5" name="Title 4">
            <a:extLst>
              <a:ext uri="{FF2B5EF4-FFF2-40B4-BE49-F238E27FC236}">
                <a16:creationId xmlns:a16="http://schemas.microsoft.com/office/drawing/2014/main" id="{4C72913C-59D3-4340-A6C5-32B69C2989A0}"/>
              </a:ext>
            </a:extLst>
          </p:cNvPr>
          <p:cNvSpPr>
            <a:spLocks noGrp="1"/>
          </p:cNvSpPr>
          <p:nvPr>
            <p:ph type="title"/>
          </p:nvPr>
        </p:nvSpPr>
        <p:spPr/>
        <p:txBody>
          <a:bodyPr/>
          <a:lstStyle/>
          <a:p>
            <a:r>
              <a:rPr lang="en-US"/>
              <a:t>Click to edit Master title style</a:t>
            </a:r>
            <a:endParaRPr lang="fr-FR"/>
          </a:p>
        </p:txBody>
      </p:sp>
    </p:spTree>
    <p:extLst>
      <p:ext uri="{BB962C8B-B14F-4D97-AF65-F5344CB8AC3E}">
        <p14:creationId xmlns:p14="http://schemas.microsoft.com/office/powerpoint/2010/main" val="334531664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4"/>
            <a:ext cx="11343820" cy="4960181"/>
          </a:xfrm>
          <a:prstGeom prst="rect">
            <a:avLst/>
          </a:prstGeom>
        </p:spPr>
        <p:txBody>
          <a:bodyPr anchor="ctr" anchorCtr="0"/>
          <a:lstStyle>
            <a:lvl1pPr algn="ctr">
              <a:defRPr sz="2400"/>
            </a:lvl1pPr>
          </a:lstStyle>
          <a:p>
            <a:r>
              <a:rPr lang="en-US"/>
              <a:t>Click icon to add table</a:t>
            </a:r>
          </a:p>
        </p:txBody>
      </p:sp>
      <p:sp>
        <p:nvSpPr>
          <p:cNvPr id="2" name="Footer Placeholder 1">
            <a:extLst>
              <a:ext uri="{FF2B5EF4-FFF2-40B4-BE49-F238E27FC236}">
                <a16:creationId xmlns:a16="http://schemas.microsoft.com/office/drawing/2014/main" id="{71E5784C-2CDD-4699-AC34-0D913D75C715}"/>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2764159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with graphic 1">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userDrawn="1"/>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DA65376C-9C1C-452A-9C27-75EE7927ABA8}"/>
              </a:ext>
            </a:extLst>
          </p:cNvPr>
          <p:cNvPicPr>
            <a:picLocks noChangeAspect="1"/>
          </p:cNvPicPr>
          <p:nvPr userDrawn="1"/>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C4B6689F-D3DF-4DE9-BFA0-0A8E724877B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384216182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two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dirty="0"/>
              <a:t>Body copy Segoe UI </a:t>
            </a:r>
            <a:r>
              <a:rPr lang="en-US" dirty="0" err="1"/>
              <a:t>Semibold</a:t>
            </a:r>
            <a:r>
              <a:rPr lang="en-US" dirty="0"/>
              <a:t> 20/24. </a:t>
            </a:r>
          </a:p>
          <a:p>
            <a:pPr lvl="1"/>
            <a:r>
              <a:rPr lang="en-US" dirty="0"/>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06895182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7A1D06E4-7443-4456-ADAE-C5553142053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4694891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B097EA0F-56BD-4B59-86D1-C17851D8F2F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7078865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66708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980724"/>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3F2E7435-DA42-4296-B846-4E91740D178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509295684"/>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7A2B48ED-C92C-41E9-BE87-4EFFC145567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96779267"/>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15248E5B-B35D-43BA-B0E9-DDA9F982CABC}"/>
              </a:ext>
              <a:ext uri="{C183D7F6-B498-43B3-948B-1728B52AA6E4}">
                <adec:decorative xmlns:adec="http://schemas.microsoft.com/office/drawing/2017/decorative" val="1"/>
              </a:ext>
            </a:extLst>
          </p:cNvPr>
          <p:cNvCxnSpPr>
            <a:cxnSpLocks/>
          </p:cNvCxnSpPr>
          <p:nvPr userDrawn="1"/>
        </p:nvCxnSpPr>
        <p:spPr>
          <a:xfrm>
            <a:off x="1568744" y="4629985"/>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726875"/>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84CDC89F-49F0-4D24-9E6F-B7B972EB3B8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11641937"/>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userDrawn="1"/>
        </p:nvCxnSpPr>
        <p:spPr>
          <a:xfrm>
            <a:off x="1568744" y="2412957"/>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userDrawn="1"/>
        </p:nvCxnSpPr>
        <p:spPr>
          <a:xfrm>
            <a:off x="1568744" y="3428093"/>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userDrawn="1"/>
        </p:nvCxnSpPr>
        <p:spPr>
          <a:xfrm>
            <a:off x="1568744" y="4443230"/>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568744" y="545836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4ED2AB97-27A5-4C49-966A-5D75D13B8CC2}"/>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1103671"/>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six rows</a:t>
            </a:r>
          </a:p>
        </p:txBody>
      </p:sp>
      <p:sp>
        <p:nvSpPr>
          <p:cNvPr id="5" name="Text Placeholder 4"/>
          <p:cNvSpPr>
            <a:spLocks noGrp="1"/>
          </p:cNvSpPr>
          <p:nvPr>
            <p:ph type="body" sz="quarter" idx="11" hasCustomPrompt="1"/>
          </p:nvPr>
        </p:nvSpPr>
        <p:spPr>
          <a:xfrm>
            <a:off x="1389459" y="1456896"/>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1403101" y="224450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329"/>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1403101" y="309081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49762"/>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1403101" y="3937128"/>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6194"/>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1403101" y="4783440"/>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2627"/>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1403101" y="562975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689059"/>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EA2F36BF-4C66-4F60-9687-8A7789E05AB2}"/>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78610175"/>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 &amp; two columns</a:t>
            </a:r>
          </a:p>
        </p:txBody>
      </p:sp>
      <p:sp>
        <p:nvSpPr>
          <p:cNvPr id="5" name="Text Placeholder 4"/>
          <p:cNvSpPr>
            <a:spLocks noGrp="1"/>
          </p:cNvSpPr>
          <p:nvPr>
            <p:ph type="body" sz="quarter" idx="11" hasCustomPrompt="1"/>
          </p:nvPr>
        </p:nvSpPr>
        <p:spPr>
          <a:xfrm>
            <a:off x="1568744"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568744"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568744"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379943"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379943"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 name="Footer Placeholder 1">
            <a:extLst>
              <a:ext uri="{FF2B5EF4-FFF2-40B4-BE49-F238E27FC236}">
                <a16:creationId xmlns:a16="http://schemas.microsoft.com/office/drawing/2014/main" id="{AFC478E9-3BC1-400C-AA34-1E1599FAEDDC}"/>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133791627"/>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 &amp; two columns</a:t>
            </a:r>
          </a:p>
        </p:txBody>
      </p:sp>
      <p:sp>
        <p:nvSpPr>
          <p:cNvPr id="5" name="Text Placeholder 4"/>
          <p:cNvSpPr>
            <a:spLocks noGrp="1"/>
          </p:cNvSpPr>
          <p:nvPr>
            <p:ph type="body" sz="quarter" idx="11" hasCustomPrompt="1"/>
          </p:nvPr>
        </p:nvSpPr>
        <p:spPr>
          <a:xfrm>
            <a:off x="1568744"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568744"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568744"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568744"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568744"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379943"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379943"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379943"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379943"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7FD0CAD-A9AA-414D-8022-E74A7083315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077185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graphic 2">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13" name="Oval 12">
            <a:extLst>
              <a:ext uri="{FF2B5EF4-FFF2-40B4-BE49-F238E27FC236}">
                <a16:creationId xmlns:a16="http://schemas.microsoft.com/office/drawing/2014/main" id="{0C62E602-B038-4AA6-A699-B469CFE1AD96}"/>
              </a:ext>
              <a:ext uri="{C183D7F6-B498-43B3-948B-1728B52AA6E4}">
                <adec:decorative xmlns:adec="http://schemas.microsoft.com/office/drawing/2017/decorative" val="1"/>
              </a:ext>
            </a:extLst>
          </p:cNvPr>
          <p:cNvSpPr/>
          <p:nvPr userDrawn="1"/>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userDrawn="1"/>
        </p:nvPicPr>
        <p:blipFill>
          <a:blip r:embed="rId2"/>
          <a:stretch>
            <a:fillRect/>
          </a:stretch>
        </p:blipFill>
        <p:spPr>
          <a:xfrm>
            <a:off x="136885" y="159691"/>
            <a:ext cx="2635247" cy="871753"/>
          </a:xfrm>
          <a:prstGeom prst="rect">
            <a:avLst/>
          </a:prstGeom>
        </p:spPr>
      </p:pic>
      <p:grpSp>
        <p:nvGrpSpPr>
          <p:cNvPr id="37" name="Group 36">
            <a:extLst>
              <a:ext uri="{FF2B5EF4-FFF2-40B4-BE49-F238E27FC236}">
                <a16:creationId xmlns:a16="http://schemas.microsoft.com/office/drawing/2014/main" id="{695F69F3-6C65-4C67-BE9F-99EE13ECA942}"/>
              </a:ext>
            </a:extLst>
          </p:cNvPr>
          <p:cNvGrpSpPr/>
          <p:nvPr userDrawn="1"/>
        </p:nvGrpSpPr>
        <p:grpSpPr>
          <a:xfrm>
            <a:off x="6600946" y="859776"/>
            <a:ext cx="5148588" cy="5138447"/>
            <a:chOff x="6600946" y="859776"/>
            <a:chExt cx="5148588" cy="5138447"/>
          </a:xfrm>
        </p:grpSpPr>
        <p:grpSp>
          <p:nvGrpSpPr>
            <p:cNvPr id="38" name="Graphic 1">
              <a:extLst>
                <a:ext uri="{FF2B5EF4-FFF2-40B4-BE49-F238E27FC236}">
                  <a16:creationId xmlns:a16="http://schemas.microsoft.com/office/drawing/2014/main" id="{BC070748-6768-4FC2-A431-E43A99B45D24}"/>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48" name="Freeform: Shape 47">
                <a:extLst>
                  <a:ext uri="{FF2B5EF4-FFF2-40B4-BE49-F238E27FC236}">
                    <a16:creationId xmlns:a16="http://schemas.microsoft.com/office/drawing/2014/main" id="{04C016FB-6079-433E-86F5-11870BD5A617}"/>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54102133-5E8C-4CB3-AC62-D09FC824D203}"/>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0" name="Freeform: Shape 49">
                <a:extLst>
                  <a:ext uri="{FF2B5EF4-FFF2-40B4-BE49-F238E27FC236}">
                    <a16:creationId xmlns:a16="http://schemas.microsoft.com/office/drawing/2014/main" id="{0BCE9930-CFBB-4646-901A-120648FA1B9E}"/>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1" name="Freeform: Shape 50">
                <a:extLst>
                  <a:ext uri="{FF2B5EF4-FFF2-40B4-BE49-F238E27FC236}">
                    <a16:creationId xmlns:a16="http://schemas.microsoft.com/office/drawing/2014/main" id="{8C60FDBA-7C23-4806-88B5-29E31C6583DC}"/>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2" name="Freeform: Shape 51">
                <a:extLst>
                  <a:ext uri="{FF2B5EF4-FFF2-40B4-BE49-F238E27FC236}">
                    <a16:creationId xmlns:a16="http://schemas.microsoft.com/office/drawing/2014/main" id="{7DC83954-308D-4CAC-ADE0-92CE37FA6207}"/>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3" name="Freeform: Shape 52">
                <a:extLst>
                  <a:ext uri="{FF2B5EF4-FFF2-40B4-BE49-F238E27FC236}">
                    <a16:creationId xmlns:a16="http://schemas.microsoft.com/office/drawing/2014/main" id="{85339DC7-664E-4BEF-85FE-D1109A719B7E}"/>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DED6E3EF-BEB2-400D-A55F-8F548AA8A3C2}"/>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4056E671-564E-4828-B12C-3873C15097F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CE2375AC-EE5D-462B-8769-A875F92C6D3F}"/>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5543C42A-4AA4-4EE3-9D6A-20D705974B93}"/>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5A06D381-5E3A-45E2-943A-D8A9CD6DDB02}"/>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6A50715D-06C2-4A50-B805-7C779755D7AD}"/>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76CB3FBA-91B0-4DCE-AC92-F9A18FF4D65A}"/>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22045ED4-534F-4B15-8795-D2C7547978F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FEE68F87-0B6B-4885-866B-61423AE3724E}"/>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E99B4F58-0E6C-41DE-99A2-C3FCE7F11DB0}"/>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98213603-4044-4EDC-B3E0-CE20E3EE9BC2}"/>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DB035EF0-F3DA-4581-9198-447F52894F88}"/>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41AE2AF0-7DD9-443B-8718-D31F62D3CF64}"/>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1CB79995-5784-46B8-8607-92B5827FD726}"/>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C2CD6B3F-A5CA-4C9E-A462-6CF2EE2A5719}"/>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078CAE18-6328-4577-A1E2-68D4E723AA5D}"/>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EBA2E409-2F87-44E1-BDE0-C3F0C5F0EE6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4B3569C1-CDDE-4300-A777-F5A88095235D}"/>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9" name="Oval 38">
              <a:extLst>
                <a:ext uri="{FF2B5EF4-FFF2-40B4-BE49-F238E27FC236}">
                  <a16:creationId xmlns:a16="http://schemas.microsoft.com/office/drawing/2014/main" id="{9AE111FB-FF99-4626-BF15-A4F33CA3E1B5}"/>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Oval 39">
              <a:extLst>
                <a:ext uri="{FF2B5EF4-FFF2-40B4-BE49-F238E27FC236}">
                  <a16:creationId xmlns:a16="http://schemas.microsoft.com/office/drawing/2014/main" id="{EEBF4D1F-7718-4CBE-B978-16FFCC2E3239}"/>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Oval 40">
              <a:extLst>
                <a:ext uri="{FF2B5EF4-FFF2-40B4-BE49-F238E27FC236}">
                  <a16:creationId xmlns:a16="http://schemas.microsoft.com/office/drawing/2014/main" id="{59426D11-A3B4-4FDE-8641-D925588DAB3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Oval 41">
              <a:extLst>
                <a:ext uri="{FF2B5EF4-FFF2-40B4-BE49-F238E27FC236}">
                  <a16:creationId xmlns:a16="http://schemas.microsoft.com/office/drawing/2014/main" id="{57EDB010-9BE7-4344-984B-7453B4FF8307}"/>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Oval 42">
              <a:extLst>
                <a:ext uri="{FF2B5EF4-FFF2-40B4-BE49-F238E27FC236}">
                  <a16:creationId xmlns:a16="http://schemas.microsoft.com/office/drawing/2014/main" id="{786CA2CE-9797-4C92-9057-B3C8D9338727}"/>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Oval 43">
              <a:extLst>
                <a:ext uri="{FF2B5EF4-FFF2-40B4-BE49-F238E27FC236}">
                  <a16:creationId xmlns:a16="http://schemas.microsoft.com/office/drawing/2014/main" id="{F9A1662E-1481-432B-8DC4-FF834AA60F57}"/>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Oval 44">
              <a:extLst>
                <a:ext uri="{FF2B5EF4-FFF2-40B4-BE49-F238E27FC236}">
                  <a16:creationId xmlns:a16="http://schemas.microsoft.com/office/drawing/2014/main" id="{715F718A-84C5-42DA-9B9C-64E200753714}"/>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Oval 45">
              <a:extLst>
                <a:ext uri="{FF2B5EF4-FFF2-40B4-BE49-F238E27FC236}">
                  <a16:creationId xmlns:a16="http://schemas.microsoft.com/office/drawing/2014/main" id="{48AC1770-CB0D-4E0F-BBE4-41A23A7256AC}"/>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Oval 46">
              <a:extLst>
                <a:ext uri="{FF2B5EF4-FFF2-40B4-BE49-F238E27FC236}">
                  <a16:creationId xmlns:a16="http://schemas.microsoft.com/office/drawing/2014/main" id="{4DE4736B-6655-4B31-833F-1C130B67E3D0}"/>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466574218"/>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3"/>
            <a:ext cx="5578933"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457323"/>
            <a:ext cx="5572801"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96EF592D-EEA7-47F4-9146-7AA8A3F44C4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90811474"/>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userDrawn="1"/>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userDrawn="1"/>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B30B5A80-F666-460D-9090-8493217C8FD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9139165"/>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2" name="Footer Placeholder 1">
            <a:extLst>
              <a:ext uri="{FF2B5EF4-FFF2-40B4-BE49-F238E27FC236}">
                <a16:creationId xmlns:a16="http://schemas.microsoft.com/office/drawing/2014/main" id="{538B82E4-7444-4181-B6FE-B79D11D3EA6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56078719"/>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2" name="Footer Placeholder 1">
            <a:extLst>
              <a:ext uri="{FF2B5EF4-FFF2-40B4-BE49-F238E27FC236}">
                <a16:creationId xmlns:a16="http://schemas.microsoft.com/office/drawing/2014/main" id="{136AABF9-4169-453B-83D4-823782CAB5B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27982749"/>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243A5E"/>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2A69D207-6F8E-4B80-9733-85FFE78772E6}"/>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306299133"/>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8" name="Text Placeholder 7">
            <a:extLst>
              <a:ext uri="{FF2B5EF4-FFF2-40B4-BE49-F238E27FC236}">
                <a16:creationId xmlns:a16="http://schemas.microsoft.com/office/drawing/2014/main" id="{588AB4B6-D71A-4E7E-A4DC-4E0DAEB462DE}"/>
              </a:ext>
            </a:extLst>
          </p:cNvPr>
          <p:cNvSpPr>
            <a:spLocks noGrp="1"/>
          </p:cNvSpPr>
          <p:nvPr>
            <p:ph type="body" sz="quarter" idx="13"/>
          </p:nvPr>
        </p:nvSpPr>
        <p:spPr>
          <a:xfrm>
            <a:off x="418466"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lang="en-US" sz="2000" kern="1200" spc="0" baseline="0" dirty="0">
                <a:solidFill>
                  <a:schemeClr val="tx1"/>
                </a:solidFill>
                <a:latin typeface="+mn-lt"/>
                <a:ea typeface="+mn-ea"/>
                <a:cs typeface="+mn-cs"/>
              </a:defRPr>
            </a:lvl2pPr>
            <a:lvl3pPr marL="520700" indent="-228600">
              <a:buFont typeface="Arial" panose="020B0604020202020204" pitchFamily="34" charset="0"/>
              <a:buChar char="‒"/>
              <a:defRPr/>
            </a:lvl3pPr>
            <a:lvl4pPr marL="228600" indent="0">
              <a:defRPr/>
            </a:lvl4pPr>
            <a:lvl5pPr marL="228600" indent="0">
              <a:defRPr/>
            </a:lvl5pPr>
          </a:lstStyle>
          <a:p>
            <a:pPr lvl="0"/>
            <a:r>
              <a:rPr lang="en-US" dirty="0"/>
              <a:t>Click to edit Master text styles</a:t>
            </a:r>
          </a:p>
          <a:p>
            <a:pPr lvl="1"/>
            <a:r>
              <a:rPr lang="en-US" dirty="0"/>
              <a:t>Second level</a:t>
            </a:r>
          </a:p>
          <a:p>
            <a:pPr lvl="2"/>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7">
            <a:extLst>
              <a:ext uri="{FF2B5EF4-FFF2-40B4-BE49-F238E27FC236}">
                <a16:creationId xmlns:a16="http://schemas.microsoft.com/office/drawing/2014/main" id="{D559A0EC-5ADC-4A1D-99D3-F1FD1CB25EFC}"/>
              </a:ext>
            </a:extLst>
          </p:cNvPr>
          <p:cNvSpPr>
            <a:spLocks noGrp="1"/>
          </p:cNvSpPr>
          <p:nvPr>
            <p:ph type="body" sz="quarter" idx="14"/>
          </p:nvPr>
        </p:nvSpPr>
        <p:spPr>
          <a:xfrm>
            <a:off x="6364951"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sz="2000"/>
            </a:lvl2pPr>
            <a:lvl3pPr marL="577850" indent="-285750">
              <a:defRPr lang="en-US" sz="1800" kern="1200" spc="0" baseline="0" dirty="0">
                <a:solidFill>
                  <a:schemeClr val="tx1"/>
                </a:solidFill>
                <a:latin typeface="+mn-lt"/>
                <a:ea typeface="+mn-ea"/>
                <a:cs typeface="+mn-cs"/>
              </a:defRPr>
            </a:lvl3pPr>
            <a:lvl4pPr marL="228600" indent="0">
              <a:defRPr/>
            </a:lvl4pPr>
            <a:lvl5pPr marL="228600" indent="0">
              <a:defRPr/>
            </a:lvl5pPr>
          </a:lstStyle>
          <a:p>
            <a:pPr lvl="0"/>
            <a:r>
              <a:rPr lang="en-US"/>
              <a:t>Click to edit Master text styles</a:t>
            </a:r>
          </a:p>
          <a:p>
            <a:pPr lvl="1"/>
            <a:r>
              <a:rPr lang="en-US"/>
              <a:t>Second level</a:t>
            </a:r>
          </a:p>
          <a:p>
            <a:pPr marL="520700" marR="0" lvl="2"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33B916B7-8152-49FF-A164-7DD23659B56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459772632"/>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5" name="Footer Placeholder 1">
            <a:extLst>
              <a:ext uri="{FF2B5EF4-FFF2-40B4-BE49-F238E27FC236}">
                <a16:creationId xmlns:a16="http://schemas.microsoft.com/office/drawing/2014/main" id="{8ED00628-11CE-4014-89C6-CD5E5AF5AAFC}"/>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948048093"/>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dirty="0">
                <a:solidFill>
                  <a:schemeClr val="tx1"/>
                </a:solidFill>
              </a:rPr>
              <a:t>Microsoft Security title</a:t>
            </a:r>
            <a:endParaRPr lang="en-US" dirty="0"/>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82FAE6D0-0992-4139-9359-5135BCE47E1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50DC78AD-4336-4E8D-8F70-4C35FEF409C7}"/>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39442372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lide with blue background">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1"/>
                </a:solidFill>
              </a:defRPr>
            </a:lvl1pPr>
          </a:lstStyle>
          <a:p>
            <a:r>
              <a:rPr lang="en-US" dirty="0"/>
              <a:t>Microsoft 365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1"/>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2" name="Footer Placeholder 1">
            <a:extLst>
              <a:ext uri="{FF2B5EF4-FFF2-40B4-BE49-F238E27FC236}">
                <a16:creationId xmlns:a16="http://schemas.microsoft.com/office/drawing/2014/main" id="{DE984AF9-42B3-4123-927E-CEC8570AFE35}"/>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0AF2B48A-0CD5-4E5D-BBFC-0FF17E42D728}"/>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36227196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itle slide with graphic 1">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userDrawn="1"/>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DA65376C-9C1C-452A-9C27-75EE7927ABA8}"/>
              </a:ext>
            </a:extLst>
          </p:cNvPr>
          <p:cNvPicPr>
            <a:picLocks noChangeAspect="1"/>
          </p:cNvPicPr>
          <p:nvPr userDrawn="1"/>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C4B6689F-D3DF-4DE9-BFA0-0A8E724877B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69979380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with graphic 3">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userDrawn="1"/>
        </p:nvPicPr>
        <p:blipFill>
          <a:blip r:embed="rId2"/>
          <a:stretch>
            <a:fillRect/>
          </a:stretch>
        </p:blipFill>
        <p:spPr>
          <a:xfrm>
            <a:off x="136885" y="159691"/>
            <a:ext cx="2635247" cy="871753"/>
          </a:xfrm>
          <a:prstGeom prst="rect">
            <a:avLst/>
          </a:prstGeom>
        </p:spPr>
      </p:pic>
      <p:sp>
        <p:nvSpPr>
          <p:cNvPr id="72" name="Rectangle 71">
            <a:extLst>
              <a:ext uri="{FF2B5EF4-FFF2-40B4-BE49-F238E27FC236}">
                <a16:creationId xmlns:a16="http://schemas.microsoft.com/office/drawing/2014/main" id="{5E3B1CB1-53A4-41B0-A2BE-8C0CF51F9838}"/>
              </a:ext>
            </a:extLst>
          </p:cNvPr>
          <p:cNvSpPr/>
          <p:nvPr userDrawn="1"/>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3" name="Picture 72">
            <a:extLst>
              <a:ext uri="{FF2B5EF4-FFF2-40B4-BE49-F238E27FC236}">
                <a16:creationId xmlns:a16="http://schemas.microsoft.com/office/drawing/2014/main" id="{D680D2A1-07E3-478C-BBA8-560737A2431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74" name="Graphic 1">
            <a:extLst>
              <a:ext uri="{FF2B5EF4-FFF2-40B4-BE49-F238E27FC236}">
                <a16:creationId xmlns:a16="http://schemas.microsoft.com/office/drawing/2014/main" id="{4D1B2C3D-109D-46DF-9BA8-640EAF66A03A}"/>
              </a:ext>
            </a:extLst>
          </p:cNvPr>
          <p:cNvGrpSpPr/>
          <p:nvPr userDrawn="1"/>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75" name="Freeform: Shape 74">
              <a:extLst>
                <a:ext uri="{FF2B5EF4-FFF2-40B4-BE49-F238E27FC236}">
                  <a16:creationId xmlns:a16="http://schemas.microsoft.com/office/drawing/2014/main" id="{4DD6AF04-319F-47B0-AAC8-6520DF9B67CE}"/>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283985E4-C6DA-4D56-A4B2-188AF3D29025}"/>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77" name="Freeform: Shape 76">
              <a:extLst>
                <a:ext uri="{FF2B5EF4-FFF2-40B4-BE49-F238E27FC236}">
                  <a16:creationId xmlns:a16="http://schemas.microsoft.com/office/drawing/2014/main" id="{720519B8-1B86-435B-BE56-B5FAEAD39754}"/>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78" name="Freeform: Shape 77">
              <a:extLst>
                <a:ext uri="{FF2B5EF4-FFF2-40B4-BE49-F238E27FC236}">
                  <a16:creationId xmlns:a16="http://schemas.microsoft.com/office/drawing/2014/main" id="{DF83B222-A47F-44B5-9AB0-6ED40197E618}"/>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79" name="Freeform: Shape 78">
              <a:extLst>
                <a:ext uri="{FF2B5EF4-FFF2-40B4-BE49-F238E27FC236}">
                  <a16:creationId xmlns:a16="http://schemas.microsoft.com/office/drawing/2014/main" id="{589A001D-6C7B-4022-B9DE-F83CEC98FE10}"/>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80" name="Freeform: Shape 79">
              <a:extLst>
                <a:ext uri="{FF2B5EF4-FFF2-40B4-BE49-F238E27FC236}">
                  <a16:creationId xmlns:a16="http://schemas.microsoft.com/office/drawing/2014/main" id="{5DCC5C22-8F39-4F71-91FB-71155D0A374F}"/>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81" name="Freeform: Shape 80">
              <a:extLst>
                <a:ext uri="{FF2B5EF4-FFF2-40B4-BE49-F238E27FC236}">
                  <a16:creationId xmlns:a16="http://schemas.microsoft.com/office/drawing/2014/main" id="{0ABDA59A-625F-451E-BBC5-4F89B8E5CA51}"/>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82" name="Freeform: Shape 81">
              <a:extLst>
                <a:ext uri="{FF2B5EF4-FFF2-40B4-BE49-F238E27FC236}">
                  <a16:creationId xmlns:a16="http://schemas.microsoft.com/office/drawing/2014/main" id="{8FF37886-1883-475A-9E61-5E78DBBEDDAE}"/>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83" name="Freeform: Shape 82">
              <a:extLst>
                <a:ext uri="{FF2B5EF4-FFF2-40B4-BE49-F238E27FC236}">
                  <a16:creationId xmlns:a16="http://schemas.microsoft.com/office/drawing/2014/main" id="{798377FB-665F-4899-86A8-48FF769AC16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84" name="Freeform: Shape 83">
              <a:extLst>
                <a:ext uri="{FF2B5EF4-FFF2-40B4-BE49-F238E27FC236}">
                  <a16:creationId xmlns:a16="http://schemas.microsoft.com/office/drawing/2014/main" id="{A1B6E554-C7FE-437C-B43A-26461DDBED1D}"/>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85" name="Freeform: Shape 84">
              <a:extLst>
                <a:ext uri="{FF2B5EF4-FFF2-40B4-BE49-F238E27FC236}">
                  <a16:creationId xmlns:a16="http://schemas.microsoft.com/office/drawing/2014/main" id="{6916078A-4E6C-4B1D-8F43-B3F2605CCBBA}"/>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86" name="Freeform: Shape 85">
              <a:extLst>
                <a:ext uri="{FF2B5EF4-FFF2-40B4-BE49-F238E27FC236}">
                  <a16:creationId xmlns:a16="http://schemas.microsoft.com/office/drawing/2014/main" id="{870BEE33-905A-44A9-86EB-CC160AFE1010}"/>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87" name="Freeform: Shape 86">
              <a:extLst>
                <a:ext uri="{FF2B5EF4-FFF2-40B4-BE49-F238E27FC236}">
                  <a16:creationId xmlns:a16="http://schemas.microsoft.com/office/drawing/2014/main" id="{D0FEA133-67C4-462C-B78A-0D3B435D0A56}"/>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88" name="Freeform: Shape 87">
              <a:extLst>
                <a:ext uri="{FF2B5EF4-FFF2-40B4-BE49-F238E27FC236}">
                  <a16:creationId xmlns:a16="http://schemas.microsoft.com/office/drawing/2014/main" id="{0191B600-F65E-475C-99A2-EDC38A117B47}"/>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89" name="Freeform: Shape 88">
              <a:extLst>
                <a:ext uri="{FF2B5EF4-FFF2-40B4-BE49-F238E27FC236}">
                  <a16:creationId xmlns:a16="http://schemas.microsoft.com/office/drawing/2014/main" id="{81D1CB41-4153-4C2B-95A8-8E51D544C2A6}"/>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90" name="Freeform: Shape 89">
              <a:extLst>
                <a:ext uri="{FF2B5EF4-FFF2-40B4-BE49-F238E27FC236}">
                  <a16:creationId xmlns:a16="http://schemas.microsoft.com/office/drawing/2014/main" id="{AD85E53E-76EE-4693-B925-448F1AED55C3}"/>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91" name="Freeform: Shape 90">
              <a:extLst>
                <a:ext uri="{FF2B5EF4-FFF2-40B4-BE49-F238E27FC236}">
                  <a16:creationId xmlns:a16="http://schemas.microsoft.com/office/drawing/2014/main" id="{FBF422B5-FEC5-4A6F-980D-F4DCB2842F2D}"/>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92" name="Freeform: Shape 91">
              <a:extLst>
                <a:ext uri="{FF2B5EF4-FFF2-40B4-BE49-F238E27FC236}">
                  <a16:creationId xmlns:a16="http://schemas.microsoft.com/office/drawing/2014/main" id="{73E90C96-7BF3-4653-8F6B-20B2AEFF9C9A}"/>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93" name="Freeform: Shape 92">
              <a:extLst>
                <a:ext uri="{FF2B5EF4-FFF2-40B4-BE49-F238E27FC236}">
                  <a16:creationId xmlns:a16="http://schemas.microsoft.com/office/drawing/2014/main" id="{10255508-CD31-475F-9938-E6992594AD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94" name="Freeform: Shape 93">
              <a:extLst>
                <a:ext uri="{FF2B5EF4-FFF2-40B4-BE49-F238E27FC236}">
                  <a16:creationId xmlns:a16="http://schemas.microsoft.com/office/drawing/2014/main" id="{6180CF46-AD3A-4882-BF8C-42A4079F05AC}"/>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95" name="Freeform: Shape 94">
              <a:extLst>
                <a:ext uri="{FF2B5EF4-FFF2-40B4-BE49-F238E27FC236}">
                  <a16:creationId xmlns:a16="http://schemas.microsoft.com/office/drawing/2014/main" id="{E32DF239-2F1F-4DEF-84E6-8AA4C60B181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96" name="Freeform: Shape 95">
              <a:extLst>
                <a:ext uri="{FF2B5EF4-FFF2-40B4-BE49-F238E27FC236}">
                  <a16:creationId xmlns:a16="http://schemas.microsoft.com/office/drawing/2014/main" id="{1FF529E2-E4DE-4BC2-AD36-9E2F91168396}"/>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97" name="Freeform: Shape 96">
              <a:extLst>
                <a:ext uri="{FF2B5EF4-FFF2-40B4-BE49-F238E27FC236}">
                  <a16:creationId xmlns:a16="http://schemas.microsoft.com/office/drawing/2014/main" id="{EBD42EE8-F67C-4184-AC55-B277B9D45512}"/>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98" name="Freeform: Shape 97">
              <a:extLst>
                <a:ext uri="{FF2B5EF4-FFF2-40B4-BE49-F238E27FC236}">
                  <a16:creationId xmlns:a16="http://schemas.microsoft.com/office/drawing/2014/main" id="{2FCFEDC0-0434-46B3-BDE6-2A548497D148}"/>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Tree>
    <p:extLst>
      <p:ext uri="{BB962C8B-B14F-4D97-AF65-F5344CB8AC3E}">
        <p14:creationId xmlns:p14="http://schemas.microsoft.com/office/powerpoint/2010/main" val="1893784053"/>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slide with graphic 2">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13" name="Oval 12">
            <a:extLst>
              <a:ext uri="{FF2B5EF4-FFF2-40B4-BE49-F238E27FC236}">
                <a16:creationId xmlns:a16="http://schemas.microsoft.com/office/drawing/2014/main" id="{0C62E602-B038-4AA6-A699-B469CFE1AD96}"/>
              </a:ext>
              <a:ext uri="{C183D7F6-B498-43B3-948B-1728B52AA6E4}">
                <adec:decorative xmlns:adec="http://schemas.microsoft.com/office/drawing/2017/decorative" val="1"/>
              </a:ext>
            </a:extLst>
          </p:cNvPr>
          <p:cNvSpPr/>
          <p:nvPr userDrawn="1"/>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userDrawn="1"/>
        </p:nvPicPr>
        <p:blipFill>
          <a:blip r:embed="rId2"/>
          <a:stretch>
            <a:fillRect/>
          </a:stretch>
        </p:blipFill>
        <p:spPr>
          <a:xfrm>
            <a:off x="136885" y="159691"/>
            <a:ext cx="2635247" cy="871753"/>
          </a:xfrm>
          <a:prstGeom prst="rect">
            <a:avLst/>
          </a:prstGeom>
        </p:spPr>
      </p:pic>
      <p:grpSp>
        <p:nvGrpSpPr>
          <p:cNvPr id="37" name="Group 36">
            <a:extLst>
              <a:ext uri="{FF2B5EF4-FFF2-40B4-BE49-F238E27FC236}">
                <a16:creationId xmlns:a16="http://schemas.microsoft.com/office/drawing/2014/main" id="{695F69F3-6C65-4C67-BE9F-99EE13ECA942}"/>
              </a:ext>
            </a:extLst>
          </p:cNvPr>
          <p:cNvGrpSpPr/>
          <p:nvPr userDrawn="1"/>
        </p:nvGrpSpPr>
        <p:grpSpPr>
          <a:xfrm>
            <a:off x="6600946" y="859776"/>
            <a:ext cx="5148588" cy="5138447"/>
            <a:chOff x="6600946" y="859776"/>
            <a:chExt cx="5148588" cy="5138447"/>
          </a:xfrm>
        </p:grpSpPr>
        <p:grpSp>
          <p:nvGrpSpPr>
            <p:cNvPr id="38" name="Graphic 1">
              <a:extLst>
                <a:ext uri="{FF2B5EF4-FFF2-40B4-BE49-F238E27FC236}">
                  <a16:creationId xmlns:a16="http://schemas.microsoft.com/office/drawing/2014/main" id="{BC070748-6768-4FC2-A431-E43A99B45D24}"/>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48" name="Freeform: Shape 47">
                <a:extLst>
                  <a:ext uri="{FF2B5EF4-FFF2-40B4-BE49-F238E27FC236}">
                    <a16:creationId xmlns:a16="http://schemas.microsoft.com/office/drawing/2014/main" id="{04C016FB-6079-433E-86F5-11870BD5A617}"/>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54102133-5E8C-4CB3-AC62-D09FC824D203}"/>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0" name="Freeform: Shape 49">
                <a:extLst>
                  <a:ext uri="{FF2B5EF4-FFF2-40B4-BE49-F238E27FC236}">
                    <a16:creationId xmlns:a16="http://schemas.microsoft.com/office/drawing/2014/main" id="{0BCE9930-CFBB-4646-901A-120648FA1B9E}"/>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1" name="Freeform: Shape 50">
                <a:extLst>
                  <a:ext uri="{FF2B5EF4-FFF2-40B4-BE49-F238E27FC236}">
                    <a16:creationId xmlns:a16="http://schemas.microsoft.com/office/drawing/2014/main" id="{8C60FDBA-7C23-4806-88B5-29E31C6583DC}"/>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2" name="Freeform: Shape 51">
                <a:extLst>
                  <a:ext uri="{FF2B5EF4-FFF2-40B4-BE49-F238E27FC236}">
                    <a16:creationId xmlns:a16="http://schemas.microsoft.com/office/drawing/2014/main" id="{7DC83954-308D-4CAC-ADE0-92CE37FA6207}"/>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3" name="Freeform: Shape 52">
                <a:extLst>
                  <a:ext uri="{FF2B5EF4-FFF2-40B4-BE49-F238E27FC236}">
                    <a16:creationId xmlns:a16="http://schemas.microsoft.com/office/drawing/2014/main" id="{85339DC7-664E-4BEF-85FE-D1109A719B7E}"/>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DED6E3EF-BEB2-400D-A55F-8F548AA8A3C2}"/>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4056E671-564E-4828-B12C-3873C15097F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CE2375AC-EE5D-462B-8769-A875F92C6D3F}"/>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5543C42A-4AA4-4EE3-9D6A-20D705974B93}"/>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5A06D381-5E3A-45E2-943A-D8A9CD6DDB02}"/>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6A50715D-06C2-4A50-B805-7C779755D7AD}"/>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76CB3FBA-91B0-4DCE-AC92-F9A18FF4D65A}"/>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22045ED4-534F-4B15-8795-D2C7547978F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FEE68F87-0B6B-4885-866B-61423AE3724E}"/>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E99B4F58-0E6C-41DE-99A2-C3FCE7F11DB0}"/>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98213603-4044-4EDC-B3E0-CE20E3EE9BC2}"/>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DB035EF0-F3DA-4581-9198-447F52894F88}"/>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41AE2AF0-7DD9-443B-8718-D31F62D3CF64}"/>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1CB79995-5784-46B8-8607-92B5827FD726}"/>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C2CD6B3F-A5CA-4C9E-A462-6CF2EE2A5719}"/>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078CAE18-6328-4577-A1E2-68D4E723AA5D}"/>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EBA2E409-2F87-44E1-BDE0-C3F0C5F0EE6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4B3569C1-CDDE-4300-A777-F5A88095235D}"/>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9" name="Oval 38">
              <a:extLst>
                <a:ext uri="{FF2B5EF4-FFF2-40B4-BE49-F238E27FC236}">
                  <a16:creationId xmlns:a16="http://schemas.microsoft.com/office/drawing/2014/main" id="{9AE111FB-FF99-4626-BF15-A4F33CA3E1B5}"/>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Oval 39">
              <a:extLst>
                <a:ext uri="{FF2B5EF4-FFF2-40B4-BE49-F238E27FC236}">
                  <a16:creationId xmlns:a16="http://schemas.microsoft.com/office/drawing/2014/main" id="{EEBF4D1F-7718-4CBE-B978-16FFCC2E3239}"/>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Oval 40">
              <a:extLst>
                <a:ext uri="{FF2B5EF4-FFF2-40B4-BE49-F238E27FC236}">
                  <a16:creationId xmlns:a16="http://schemas.microsoft.com/office/drawing/2014/main" id="{59426D11-A3B4-4FDE-8641-D925588DAB3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Oval 41">
              <a:extLst>
                <a:ext uri="{FF2B5EF4-FFF2-40B4-BE49-F238E27FC236}">
                  <a16:creationId xmlns:a16="http://schemas.microsoft.com/office/drawing/2014/main" id="{57EDB010-9BE7-4344-984B-7453B4FF8307}"/>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Oval 42">
              <a:extLst>
                <a:ext uri="{FF2B5EF4-FFF2-40B4-BE49-F238E27FC236}">
                  <a16:creationId xmlns:a16="http://schemas.microsoft.com/office/drawing/2014/main" id="{786CA2CE-9797-4C92-9057-B3C8D9338727}"/>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Oval 43">
              <a:extLst>
                <a:ext uri="{FF2B5EF4-FFF2-40B4-BE49-F238E27FC236}">
                  <a16:creationId xmlns:a16="http://schemas.microsoft.com/office/drawing/2014/main" id="{F9A1662E-1481-432B-8DC4-FF834AA60F57}"/>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Oval 44">
              <a:extLst>
                <a:ext uri="{FF2B5EF4-FFF2-40B4-BE49-F238E27FC236}">
                  <a16:creationId xmlns:a16="http://schemas.microsoft.com/office/drawing/2014/main" id="{715F718A-84C5-42DA-9B9C-64E200753714}"/>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Oval 45">
              <a:extLst>
                <a:ext uri="{FF2B5EF4-FFF2-40B4-BE49-F238E27FC236}">
                  <a16:creationId xmlns:a16="http://schemas.microsoft.com/office/drawing/2014/main" id="{48AC1770-CB0D-4E0F-BBE4-41A23A7256AC}"/>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Oval 46">
              <a:extLst>
                <a:ext uri="{FF2B5EF4-FFF2-40B4-BE49-F238E27FC236}">
                  <a16:creationId xmlns:a16="http://schemas.microsoft.com/office/drawing/2014/main" id="{4DE4736B-6655-4B31-833F-1C130B67E3D0}"/>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4269017688"/>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with graphic 3">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userDrawn="1"/>
        </p:nvPicPr>
        <p:blipFill>
          <a:blip r:embed="rId2"/>
          <a:stretch>
            <a:fillRect/>
          </a:stretch>
        </p:blipFill>
        <p:spPr>
          <a:xfrm>
            <a:off x="136885" y="159691"/>
            <a:ext cx="2635247" cy="871753"/>
          </a:xfrm>
          <a:prstGeom prst="rect">
            <a:avLst/>
          </a:prstGeom>
        </p:spPr>
      </p:pic>
      <p:sp>
        <p:nvSpPr>
          <p:cNvPr id="72" name="Rectangle 71">
            <a:extLst>
              <a:ext uri="{FF2B5EF4-FFF2-40B4-BE49-F238E27FC236}">
                <a16:creationId xmlns:a16="http://schemas.microsoft.com/office/drawing/2014/main" id="{5E3B1CB1-53A4-41B0-A2BE-8C0CF51F9838}"/>
              </a:ext>
            </a:extLst>
          </p:cNvPr>
          <p:cNvSpPr/>
          <p:nvPr userDrawn="1"/>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3" name="Picture 72">
            <a:extLst>
              <a:ext uri="{FF2B5EF4-FFF2-40B4-BE49-F238E27FC236}">
                <a16:creationId xmlns:a16="http://schemas.microsoft.com/office/drawing/2014/main" id="{D680D2A1-07E3-478C-BBA8-560737A2431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74" name="Graphic 1">
            <a:extLst>
              <a:ext uri="{FF2B5EF4-FFF2-40B4-BE49-F238E27FC236}">
                <a16:creationId xmlns:a16="http://schemas.microsoft.com/office/drawing/2014/main" id="{4D1B2C3D-109D-46DF-9BA8-640EAF66A03A}"/>
              </a:ext>
            </a:extLst>
          </p:cNvPr>
          <p:cNvGrpSpPr/>
          <p:nvPr userDrawn="1"/>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75" name="Freeform: Shape 74">
              <a:extLst>
                <a:ext uri="{FF2B5EF4-FFF2-40B4-BE49-F238E27FC236}">
                  <a16:creationId xmlns:a16="http://schemas.microsoft.com/office/drawing/2014/main" id="{4DD6AF04-319F-47B0-AAC8-6520DF9B67CE}"/>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283985E4-C6DA-4D56-A4B2-188AF3D29025}"/>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77" name="Freeform: Shape 76">
              <a:extLst>
                <a:ext uri="{FF2B5EF4-FFF2-40B4-BE49-F238E27FC236}">
                  <a16:creationId xmlns:a16="http://schemas.microsoft.com/office/drawing/2014/main" id="{720519B8-1B86-435B-BE56-B5FAEAD39754}"/>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78" name="Freeform: Shape 77">
              <a:extLst>
                <a:ext uri="{FF2B5EF4-FFF2-40B4-BE49-F238E27FC236}">
                  <a16:creationId xmlns:a16="http://schemas.microsoft.com/office/drawing/2014/main" id="{DF83B222-A47F-44B5-9AB0-6ED40197E618}"/>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79" name="Freeform: Shape 78">
              <a:extLst>
                <a:ext uri="{FF2B5EF4-FFF2-40B4-BE49-F238E27FC236}">
                  <a16:creationId xmlns:a16="http://schemas.microsoft.com/office/drawing/2014/main" id="{589A001D-6C7B-4022-B9DE-F83CEC98FE10}"/>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80" name="Freeform: Shape 79">
              <a:extLst>
                <a:ext uri="{FF2B5EF4-FFF2-40B4-BE49-F238E27FC236}">
                  <a16:creationId xmlns:a16="http://schemas.microsoft.com/office/drawing/2014/main" id="{5DCC5C22-8F39-4F71-91FB-71155D0A374F}"/>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81" name="Freeform: Shape 80">
              <a:extLst>
                <a:ext uri="{FF2B5EF4-FFF2-40B4-BE49-F238E27FC236}">
                  <a16:creationId xmlns:a16="http://schemas.microsoft.com/office/drawing/2014/main" id="{0ABDA59A-625F-451E-BBC5-4F89B8E5CA51}"/>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82" name="Freeform: Shape 81">
              <a:extLst>
                <a:ext uri="{FF2B5EF4-FFF2-40B4-BE49-F238E27FC236}">
                  <a16:creationId xmlns:a16="http://schemas.microsoft.com/office/drawing/2014/main" id="{8FF37886-1883-475A-9E61-5E78DBBEDDAE}"/>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83" name="Freeform: Shape 82">
              <a:extLst>
                <a:ext uri="{FF2B5EF4-FFF2-40B4-BE49-F238E27FC236}">
                  <a16:creationId xmlns:a16="http://schemas.microsoft.com/office/drawing/2014/main" id="{798377FB-665F-4899-86A8-48FF769AC16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84" name="Freeform: Shape 83">
              <a:extLst>
                <a:ext uri="{FF2B5EF4-FFF2-40B4-BE49-F238E27FC236}">
                  <a16:creationId xmlns:a16="http://schemas.microsoft.com/office/drawing/2014/main" id="{A1B6E554-C7FE-437C-B43A-26461DDBED1D}"/>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85" name="Freeform: Shape 84">
              <a:extLst>
                <a:ext uri="{FF2B5EF4-FFF2-40B4-BE49-F238E27FC236}">
                  <a16:creationId xmlns:a16="http://schemas.microsoft.com/office/drawing/2014/main" id="{6916078A-4E6C-4B1D-8F43-B3F2605CCBBA}"/>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86" name="Freeform: Shape 85">
              <a:extLst>
                <a:ext uri="{FF2B5EF4-FFF2-40B4-BE49-F238E27FC236}">
                  <a16:creationId xmlns:a16="http://schemas.microsoft.com/office/drawing/2014/main" id="{870BEE33-905A-44A9-86EB-CC160AFE1010}"/>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87" name="Freeform: Shape 86">
              <a:extLst>
                <a:ext uri="{FF2B5EF4-FFF2-40B4-BE49-F238E27FC236}">
                  <a16:creationId xmlns:a16="http://schemas.microsoft.com/office/drawing/2014/main" id="{D0FEA133-67C4-462C-B78A-0D3B435D0A56}"/>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88" name="Freeform: Shape 87">
              <a:extLst>
                <a:ext uri="{FF2B5EF4-FFF2-40B4-BE49-F238E27FC236}">
                  <a16:creationId xmlns:a16="http://schemas.microsoft.com/office/drawing/2014/main" id="{0191B600-F65E-475C-99A2-EDC38A117B47}"/>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89" name="Freeform: Shape 88">
              <a:extLst>
                <a:ext uri="{FF2B5EF4-FFF2-40B4-BE49-F238E27FC236}">
                  <a16:creationId xmlns:a16="http://schemas.microsoft.com/office/drawing/2014/main" id="{81D1CB41-4153-4C2B-95A8-8E51D544C2A6}"/>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90" name="Freeform: Shape 89">
              <a:extLst>
                <a:ext uri="{FF2B5EF4-FFF2-40B4-BE49-F238E27FC236}">
                  <a16:creationId xmlns:a16="http://schemas.microsoft.com/office/drawing/2014/main" id="{AD85E53E-76EE-4693-B925-448F1AED55C3}"/>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91" name="Freeform: Shape 90">
              <a:extLst>
                <a:ext uri="{FF2B5EF4-FFF2-40B4-BE49-F238E27FC236}">
                  <a16:creationId xmlns:a16="http://schemas.microsoft.com/office/drawing/2014/main" id="{FBF422B5-FEC5-4A6F-980D-F4DCB2842F2D}"/>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92" name="Freeform: Shape 91">
              <a:extLst>
                <a:ext uri="{FF2B5EF4-FFF2-40B4-BE49-F238E27FC236}">
                  <a16:creationId xmlns:a16="http://schemas.microsoft.com/office/drawing/2014/main" id="{73E90C96-7BF3-4653-8F6B-20B2AEFF9C9A}"/>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93" name="Freeform: Shape 92">
              <a:extLst>
                <a:ext uri="{FF2B5EF4-FFF2-40B4-BE49-F238E27FC236}">
                  <a16:creationId xmlns:a16="http://schemas.microsoft.com/office/drawing/2014/main" id="{10255508-CD31-475F-9938-E6992594AD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94" name="Freeform: Shape 93">
              <a:extLst>
                <a:ext uri="{FF2B5EF4-FFF2-40B4-BE49-F238E27FC236}">
                  <a16:creationId xmlns:a16="http://schemas.microsoft.com/office/drawing/2014/main" id="{6180CF46-AD3A-4882-BF8C-42A4079F05AC}"/>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95" name="Freeform: Shape 94">
              <a:extLst>
                <a:ext uri="{FF2B5EF4-FFF2-40B4-BE49-F238E27FC236}">
                  <a16:creationId xmlns:a16="http://schemas.microsoft.com/office/drawing/2014/main" id="{E32DF239-2F1F-4DEF-84E6-8AA4C60B181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96" name="Freeform: Shape 95">
              <a:extLst>
                <a:ext uri="{FF2B5EF4-FFF2-40B4-BE49-F238E27FC236}">
                  <a16:creationId xmlns:a16="http://schemas.microsoft.com/office/drawing/2014/main" id="{1FF529E2-E4DE-4BC2-AD36-9E2F91168396}"/>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97" name="Freeform: Shape 96">
              <a:extLst>
                <a:ext uri="{FF2B5EF4-FFF2-40B4-BE49-F238E27FC236}">
                  <a16:creationId xmlns:a16="http://schemas.microsoft.com/office/drawing/2014/main" id="{EBD42EE8-F67C-4184-AC55-B277B9D45512}"/>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98" name="Freeform: Shape 97">
              <a:extLst>
                <a:ext uri="{FF2B5EF4-FFF2-40B4-BE49-F238E27FC236}">
                  <a16:creationId xmlns:a16="http://schemas.microsoft.com/office/drawing/2014/main" id="{2FCFEDC0-0434-46B3-BDE6-2A548497D148}"/>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Tree>
    <p:extLst>
      <p:ext uri="{BB962C8B-B14F-4D97-AF65-F5344CB8AC3E}">
        <p14:creationId xmlns:p14="http://schemas.microsoft.com/office/powerpoint/2010/main" val="3344673307"/>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B852478B-55EF-4189-A468-2CD5FFD8274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001234026"/>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32089" y="1083334"/>
            <a:ext cx="11341268" cy="400110"/>
          </a:xfrm>
        </p:spPr>
        <p:txBody>
          <a:bodyPr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2" name="Footer Placeholder 1">
            <a:extLst>
              <a:ext uri="{FF2B5EF4-FFF2-40B4-BE49-F238E27FC236}">
                <a16:creationId xmlns:a16="http://schemas.microsoft.com/office/drawing/2014/main" id="{64899B17-8D01-4107-A0A6-0451351ABAE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13081159"/>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F415B60E-29D3-45EF-9FD0-D9924E0B78BB}"/>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16950811"/>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userDrawn="1"/>
        </p:nvSpPr>
        <p:spPr bwMode="auto">
          <a:xfrm>
            <a:off x="0" y="5670550"/>
            <a:ext cx="12192000" cy="74695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797806"/>
            <a:ext cx="11341268" cy="492443"/>
          </a:xfrm>
        </p:spPr>
        <p:txBody>
          <a:bodyPr anchor="ctr"/>
          <a:lstStyle>
            <a:lvl1pPr>
              <a:defRPr sz="2000"/>
            </a:lvl1pPr>
          </a:lstStyle>
          <a:p>
            <a:pPr lvl="0"/>
            <a:r>
              <a:rPr lang="en-US" dirty="0"/>
              <a:t>Click to edit Master text styles</a:t>
            </a:r>
          </a:p>
        </p:txBody>
      </p:sp>
      <p:sp>
        <p:nvSpPr>
          <p:cNvPr id="4" name="Footer Placeholder 1">
            <a:extLst>
              <a:ext uri="{FF2B5EF4-FFF2-40B4-BE49-F238E27FC236}">
                <a16:creationId xmlns:a16="http://schemas.microsoft.com/office/drawing/2014/main" id="{BBE90075-187C-4F60-81BA-E239B43D904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42759052"/>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4">
            <a:extLst>
              <a:ext uri="{FF2B5EF4-FFF2-40B4-BE49-F238E27FC236}">
                <a16:creationId xmlns:a16="http://schemas.microsoft.com/office/drawing/2014/main" id="{1884D379-CA81-40D3-9E78-E89E7861D50F}"/>
              </a:ext>
            </a:extLst>
          </p:cNvPr>
          <p:cNvSpPr>
            <a:spLocks noGrp="1"/>
          </p:cNvSpPr>
          <p:nvPr>
            <p:ph sz="quarter" idx="11"/>
          </p:nvPr>
        </p:nvSpPr>
        <p:spPr>
          <a:xfrm>
            <a:off x="6229350" y="1456896"/>
            <a:ext cx="5543550"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1EECB910-8937-4CC4-AEC5-2DD554C2D63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723614089"/>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7516BD94-AE1C-455F-8D7D-7082BB27F029}"/>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543899349"/>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2"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4563213"/>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87A06669-B2CF-43F2-99B5-001A005A3AA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28985693"/>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Fourth level</a:t>
            </a:r>
          </a:p>
        </p:txBody>
      </p: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229350" y="1456896"/>
            <a:ext cx="5531577"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Fourth level</a:t>
            </a:r>
          </a:p>
        </p:txBody>
      </p:sp>
      <p:sp>
        <p:nvSpPr>
          <p:cNvPr id="2" name="Footer Placeholder 1">
            <a:extLst>
              <a:ext uri="{FF2B5EF4-FFF2-40B4-BE49-F238E27FC236}">
                <a16:creationId xmlns:a16="http://schemas.microsoft.com/office/drawing/2014/main" id="{FD7644AB-9D01-4585-9388-8EB76A4E16D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10104502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B852478B-55EF-4189-A468-2CD5FFD8274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3 rows</a:t>
            </a:r>
          </a:p>
        </p:txBody>
      </p:sp>
      <p:sp>
        <p:nvSpPr>
          <p:cNvPr id="5" name="Text Placeholder 4"/>
          <p:cNvSpPr>
            <a:spLocks noGrp="1"/>
          </p:cNvSpPr>
          <p:nvPr>
            <p:ph type="body" sz="quarter" idx="11" hasCustomPrompt="1"/>
          </p:nvPr>
        </p:nvSpPr>
        <p:spPr>
          <a:xfrm>
            <a:off x="4078288" y="1358901"/>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816784"/>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5" name="Text Placeholder 4">
            <a:extLst>
              <a:ext uri="{FF2B5EF4-FFF2-40B4-BE49-F238E27FC236}">
                <a16:creationId xmlns:a16="http://schemas.microsoft.com/office/drawing/2014/main" id="{17004B21-C7C1-4F96-8432-F7255C26DB8E}"/>
              </a:ext>
            </a:extLst>
          </p:cNvPr>
          <p:cNvSpPr>
            <a:spLocks noGrp="1"/>
          </p:cNvSpPr>
          <p:nvPr>
            <p:ph type="body" sz="quarter" idx="20" hasCustomPrompt="1"/>
          </p:nvPr>
        </p:nvSpPr>
        <p:spPr>
          <a:xfrm>
            <a:off x="4078288" y="4274667"/>
            <a:ext cx="7695070" cy="1224434"/>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D3BC550B-9B11-4380-8D6F-F4741FB779EC}"/>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506519498"/>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4 rows</a:t>
            </a:r>
          </a:p>
        </p:txBody>
      </p:sp>
      <p:sp>
        <p:nvSpPr>
          <p:cNvPr id="5" name="Text Placeholder 4"/>
          <p:cNvSpPr>
            <a:spLocks noGrp="1"/>
          </p:cNvSpPr>
          <p:nvPr>
            <p:ph type="body" sz="quarter" idx="11" hasCustomPrompt="1"/>
          </p:nvPr>
        </p:nvSpPr>
        <p:spPr>
          <a:xfrm>
            <a:off x="4078288" y="985704"/>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339411"/>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693118"/>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5046824"/>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1FA6548C-890C-4150-B5BD-A8AF55A82E70}"/>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749358161"/>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6 rows</a:t>
            </a:r>
          </a:p>
        </p:txBody>
      </p:sp>
      <p:sp>
        <p:nvSpPr>
          <p:cNvPr id="5" name="Text Placeholder 4"/>
          <p:cNvSpPr>
            <a:spLocks noGrp="1"/>
          </p:cNvSpPr>
          <p:nvPr>
            <p:ph type="body" sz="quarter" idx="11" hasCustomPrompt="1"/>
          </p:nvPr>
        </p:nvSpPr>
        <p:spPr>
          <a:xfrm>
            <a:off x="4078288" y="691125"/>
            <a:ext cx="7695070" cy="822645"/>
          </a:xfr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619933"/>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548741"/>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477549"/>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40635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533516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3CE3F527-08C7-43D0-8032-F2A71F76D6A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463368998"/>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352">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4078288" y="466348"/>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4" name="Text Placeholder 4"/>
          <p:cNvSpPr>
            <a:spLocks noGrp="1"/>
          </p:cNvSpPr>
          <p:nvPr>
            <p:ph type="body" sz="quarter" idx="15" hasCustomPrompt="1"/>
          </p:nvPr>
        </p:nvSpPr>
        <p:spPr>
          <a:xfrm>
            <a:off x="4078288" y="1216264"/>
            <a:ext cx="7695069" cy="675889"/>
          </a:xfrm>
        </p:spPr>
        <p:txBody>
          <a:bodyPr vert="horz" wrap="square" lIns="0" tIns="0" rIns="0" bIns="0" rtlCol="0" anchor="ctr">
            <a:noAutofit/>
          </a:bodyPr>
          <a:lstStyle>
            <a:lvl2pPr>
              <a:defRPr lang="en-US" sz="1600" b="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6" name="Text Placeholder 4"/>
          <p:cNvSpPr>
            <a:spLocks noGrp="1"/>
          </p:cNvSpPr>
          <p:nvPr>
            <p:ph type="body" sz="quarter" idx="17" hasCustomPrompt="1"/>
          </p:nvPr>
        </p:nvSpPr>
        <p:spPr>
          <a:xfrm>
            <a:off x="4078288" y="1966180"/>
            <a:ext cx="7695069" cy="675889"/>
          </a:xfr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8" name="Text Placeholder 4"/>
          <p:cNvSpPr>
            <a:spLocks noGrp="1"/>
          </p:cNvSpPr>
          <p:nvPr>
            <p:ph type="body" sz="quarter" idx="19" hasCustomPrompt="1"/>
          </p:nvPr>
        </p:nvSpPr>
        <p:spPr>
          <a:xfrm>
            <a:off x="4078288" y="2716096"/>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20" name="Text Placeholder 4"/>
          <p:cNvSpPr>
            <a:spLocks noGrp="1"/>
          </p:cNvSpPr>
          <p:nvPr>
            <p:ph type="body" sz="quarter" idx="21" hasCustomPrompt="1"/>
          </p:nvPr>
        </p:nvSpPr>
        <p:spPr>
          <a:xfrm>
            <a:off x="4078288" y="3466012"/>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215928"/>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965844"/>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1" name="Text Placeholder 4">
            <a:extLst>
              <a:ext uri="{FF2B5EF4-FFF2-40B4-BE49-F238E27FC236}">
                <a16:creationId xmlns:a16="http://schemas.microsoft.com/office/drawing/2014/main" id="{BBE4C696-54C0-4167-89B1-D1FE9690F330}"/>
              </a:ext>
            </a:extLst>
          </p:cNvPr>
          <p:cNvSpPr>
            <a:spLocks noGrp="1"/>
          </p:cNvSpPr>
          <p:nvPr>
            <p:ph type="body" sz="quarter" idx="24" hasCustomPrompt="1"/>
          </p:nvPr>
        </p:nvSpPr>
        <p:spPr>
          <a:xfrm>
            <a:off x="4078288" y="5715763"/>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4" name="Footer Placeholder 1">
            <a:extLst>
              <a:ext uri="{FF2B5EF4-FFF2-40B4-BE49-F238E27FC236}">
                <a16:creationId xmlns:a16="http://schemas.microsoft.com/office/drawing/2014/main" id="{FCBBA077-FCDA-4F62-B502-F11F61DDA34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43758"/>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354">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378075"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3619500" y="466348"/>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4" name="Text Placeholder 4"/>
          <p:cNvSpPr>
            <a:spLocks noGrp="1"/>
          </p:cNvSpPr>
          <p:nvPr>
            <p:ph type="body" sz="quarter" idx="15" hasCustomPrompt="1"/>
          </p:nvPr>
        </p:nvSpPr>
        <p:spPr>
          <a:xfrm>
            <a:off x="3619500" y="1308612"/>
            <a:ext cx="3330574"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6" name="Text Placeholder 4"/>
          <p:cNvSpPr>
            <a:spLocks noGrp="1"/>
          </p:cNvSpPr>
          <p:nvPr>
            <p:ph type="body" sz="quarter" idx="17" hasCustomPrompt="1"/>
          </p:nvPr>
        </p:nvSpPr>
        <p:spPr>
          <a:xfrm>
            <a:off x="3619500" y="2150876"/>
            <a:ext cx="3330574"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8" name="Text Placeholder 4"/>
          <p:cNvSpPr>
            <a:spLocks noGrp="1"/>
          </p:cNvSpPr>
          <p:nvPr>
            <p:ph type="body" sz="quarter" idx="19" hasCustomPrompt="1"/>
          </p:nvPr>
        </p:nvSpPr>
        <p:spPr>
          <a:xfrm>
            <a:off x="3619500" y="2993140"/>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0" name="Text Placeholder 4"/>
          <p:cNvSpPr>
            <a:spLocks noGrp="1"/>
          </p:cNvSpPr>
          <p:nvPr>
            <p:ph type="body" sz="quarter" idx="21" hasCustomPrompt="1"/>
          </p:nvPr>
        </p:nvSpPr>
        <p:spPr>
          <a:xfrm>
            <a:off x="3619500" y="3835404"/>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3619500" y="5519930"/>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66348"/>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8612"/>
            <a:ext cx="3442157"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50876"/>
            <a:ext cx="3442157"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93140"/>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5404"/>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22" name="Text Placeholder 4">
            <a:extLst>
              <a:ext uri="{FF2B5EF4-FFF2-40B4-BE49-F238E27FC236}">
                <a16:creationId xmlns:a16="http://schemas.microsoft.com/office/drawing/2014/main" id="{1BAD9B5E-AACF-4B5D-9D05-A8B6E03E279B}"/>
              </a:ext>
            </a:extLst>
          </p:cNvPr>
          <p:cNvSpPr>
            <a:spLocks noGrp="1"/>
          </p:cNvSpPr>
          <p:nvPr>
            <p:ph type="body" sz="quarter" idx="30" hasCustomPrompt="1"/>
          </p:nvPr>
        </p:nvSpPr>
        <p:spPr>
          <a:xfrm>
            <a:off x="8331200" y="5519930"/>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4" name="Footer Placeholder 1">
            <a:extLst>
              <a:ext uri="{FF2B5EF4-FFF2-40B4-BE49-F238E27FC236}">
                <a16:creationId xmlns:a16="http://schemas.microsoft.com/office/drawing/2014/main" id="{9F52899F-4DD5-4919-A5F9-0A5E692D453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333153462"/>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28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dirty="0"/>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userDrawn="1"/>
        </p:nvSpPr>
        <p:spPr bwMode="auto">
          <a:xfrm>
            <a:off x="468134"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5" name="Text Placeholder 4"/>
          <p:cNvSpPr>
            <a:spLocks noGrp="1"/>
          </p:cNvSpPr>
          <p:nvPr>
            <p:ph type="body" sz="quarter" idx="11" hasCustomPrompt="1"/>
          </p:nvPr>
        </p:nvSpPr>
        <p:spPr>
          <a:xfrm>
            <a:off x="418643" y="4708215"/>
            <a:ext cx="365293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5014828"/>
            <a:ext cx="365293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userDrawn="1"/>
        </p:nvSpPr>
        <p:spPr bwMode="auto">
          <a:xfrm>
            <a:off x="4308909"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293969"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userDrawn="1"/>
        </p:nvSpPr>
        <p:spPr bwMode="auto">
          <a:xfrm>
            <a:off x="8159021"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0" name="Text Placeholder 4"/>
          <p:cNvSpPr>
            <a:spLocks noGrp="1"/>
          </p:cNvSpPr>
          <p:nvPr>
            <p:ph type="body" sz="quarter" idx="13" hasCustomPrompt="1"/>
          </p:nvPr>
        </p:nvSpPr>
        <p:spPr>
          <a:xfrm>
            <a:off x="8144083"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D26B0962-7685-4EBF-B99E-792210E7163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64123631"/>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userDrawn="1"/>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dirty="0"/>
              <a:t>Section title</a:t>
            </a:r>
          </a:p>
        </p:txBody>
      </p:sp>
      <p:sp>
        <p:nvSpPr>
          <p:cNvPr id="6" name="Rectangle 5">
            <a:extLst>
              <a:ext uri="{FF2B5EF4-FFF2-40B4-BE49-F238E27FC236}">
                <a16:creationId xmlns:a16="http://schemas.microsoft.com/office/drawing/2014/main" id="{E7A7DCD7-2A9A-4303-B73A-A8AA23BAF4B6}"/>
              </a:ext>
            </a:extLst>
          </p:cNvPr>
          <p:cNvSpPr/>
          <p:nvPr userDrawn="1"/>
        </p:nvSpPr>
        <p:spPr bwMode="auto">
          <a:xfrm>
            <a:off x="9697686" y="2526646"/>
            <a:ext cx="2082603" cy="1784048"/>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userDrawn="1"/>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userDrawn="1"/>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p:spPr>
        <p:txBody>
          <a:bodyPr anchor="ctr">
            <a:noAutofit/>
          </a:bodyPr>
          <a:lstStyle>
            <a:lvl1pPr algn="ctr">
              <a:defRPr/>
            </a:lvl1pPr>
          </a:lstStyle>
          <a:p>
            <a:endParaRPr lang="en-US"/>
          </a:p>
        </p:txBody>
      </p:sp>
      <p:sp>
        <p:nvSpPr>
          <p:cNvPr id="3" name="Footer Placeholder 1">
            <a:extLst>
              <a:ext uri="{FF2B5EF4-FFF2-40B4-BE49-F238E27FC236}">
                <a16:creationId xmlns:a16="http://schemas.microsoft.com/office/drawing/2014/main" id="{C6B75234-9944-48A2-8A21-99500C7BBB40}"/>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94417684"/>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18643" y="2161629"/>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18643" y="3628878"/>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C3405CC5-9896-4E3A-9373-436306F5BF12}"/>
              </a:ext>
            </a:extLst>
          </p:cNvPr>
          <p:cNvSpPr txBox="1">
            <a:spLocks/>
          </p:cNvSpPr>
          <p:nvPr userDrawn="1"/>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1453627698"/>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418644" y="306804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282367"/>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418644" y="40814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29578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418644" y="5094886"/>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530920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Footer Placeholder 1">
            <a:extLst>
              <a:ext uri="{FF2B5EF4-FFF2-40B4-BE49-F238E27FC236}">
                <a16:creationId xmlns:a16="http://schemas.microsoft.com/office/drawing/2014/main" id="{B3B62F3E-D0DF-4A13-A005-3CCFDD6DFC1A}"/>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699923790"/>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709493"/>
            <a:ext cx="5579310" cy="369332"/>
          </a:xfrm>
          <a:prstGeom prst="rect">
            <a:avLst/>
          </a:prstGeom>
        </p:spPr>
        <p:txBody>
          <a:bodyPr wrap="square" lIns="0" tIns="0" rIns="0" bIns="0" anchor="b">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267319"/>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1422400" y="3066417"/>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80740"/>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1422400" y="40798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29416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1422400" y="5093259"/>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530758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userDrawn="1"/>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2176639059"/>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32089" y="1083334"/>
            <a:ext cx="11341268" cy="400110"/>
          </a:xfrm>
        </p:spPr>
        <p:txBody>
          <a:bodyPr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2" name="Footer Placeholder 1">
            <a:extLst>
              <a:ext uri="{FF2B5EF4-FFF2-40B4-BE49-F238E27FC236}">
                <a16:creationId xmlns:a16="http://schemas.microsoft.com/office/drawing/2014/main" id="{64899B17-8D01-4107-A0A6-0451351ABAE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5301356"/>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userDrawn="1"/>
        </p:nvCxnSpPr>
        <p:spPr>
          <a:xfrm>
            <a:off x="418644" y="2660048"/>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userDrawn="1"/>
        </p:nvCxnSpPr>
        <p:spPr>
          <a:xfrm>
            <a:off x="418644" y="393713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userDrawn="1"/>
        </p:nvCxnSpPr>
        <p:spPr>
          <a:xfrm>
            <a:off x="418644" y="521421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Footer Placeholder 1">
            <a:extLst>
              <a:ext uri="{FF2B5EF4-FFF2-40B4-BE49-F238E27FC236}">
                <a16:creationId xmlns:a16="http://schemas.microsoft.com/office/drawing/2014/main" id="{B394CE8A-C8F7-40DD-84CF-FE592D7BC2D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29910955"/>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BDD9959D-3459-4484-BDE0-9F4EABE5443B}"/>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847658542"/>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Demo slide with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dirty="0"/>
              <a:t>Click to edit Master title style</a:t>
            </a:r>
          </a:p>
        </p:txBody>
      </p:sp>
      <p:sp>
        <p:nvSpPr>
          <p:cNvPr id="4" name="Text Placeholder 3"/>
          <p:cNvSpPr>
            <a:spLocks noGrp="1"/>
          </p:cNvSpPr>
          <p:nvPr>
            <p:ph type="body" sz="quarter" idx="10" hasCustomPrompt="1"/>
          </p:nvPr>
        </p:nvSpPr>
        <p:spPr>
          <a:xfrm>
            <a:off x="418644" y="1456898"/>
            <a:ext cx="5408119" cy="615553"/>
          </a:xfrm>
          <a:prstGeom prst="rect">
            <a:avLst/>
          </a:prstGeom>
        </p:spPr>
        <p:txBody>
          <a:bodyPr wrap="square" lIns="0" tIns="0" rIns="0" bIns="0">
            <a:spAutoFit/>
          </a:bodyPr>
          <a:lstStyle>
            <a:lvl1pPr marL="0" indent="0">
              <a:lnSpc>
                <a:spcPts val="2353"/>
              </a:lnSpc>
              <a:buNone/>
              <a:defRPr sz="24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dirty="0" err="1"/>
              <a:t>Large</a:t>
            </a:r>
            <a:r>
              <a:rPr lang="pt-BR" dirty="0"/>
              <a:t> </a:t>
            </a:r>
            <a:r>
              <a:rPr lang="pt-BR" dirty="0" err="1"/>
              <a:t>subhead</a:t>
            </a:r>
            <a:r>
              <a:rPr lang="pt-BR" dirty="0"/>
              <a:t> Segoe UI </a:t>
            </a:r>
            <a:r>
              <a:rPr lang="pt-BR" dirty="0" err="1"/>
              <a:t>Semibold</a:t>
            </a:r>
            <a:r>
              <a:rPr lang="pt-BR" dirty="0"/>
              <a:t> Regular 20/24</a:t>
            </a:r>
            <a:endParaRPr lang="en-US" dirty="0"/>
          </a:p>
        </p:txBody>
      </p:sp>
      <p:sp>
        <p:nvSpPr>
          <p:cNvPr id="5" name="Text Placeholder 4"/>
          <p:cNvSpPr>
            <a:spLocks noGrp="1"/>
          </p:cNvSpPr>
          <p:nvPr>
            <p:ph type="body" sz="quarter" idx="11" hasCustomPrompt="1"/>
          </p:nvPr>
        </p:nvSpPr>
        <p:spPr>
          <a:xfrm>
            <a:off x="418643" y="2158886"/>
            <a:ext cx="5408118" cy="2339102"/>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2610"/>
          <a:stretch/>
        </p:blipFill>
        <p:spPr>
          <a:xfrm>
            <a:off x="4444774" y="586254"/>
            <a:ext cx="7747227" cy="627174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6357959" y="1699714"/>
            <a:ext cx="5834041" cy="4319326"/>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8A22579A-F1B5-42C9-964C-C03AC486905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32277524"/>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dirty="0"/>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1563"/>
          <a:stretch/>
        </p:blipFill>
        <p:spPr>
          <a:xfrm>
            <a:off x="334447" y="586564"/>
            <a:ext cx="10869930" cy="6271436"/>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265962" y="1702827"/>
            <a:ext cx="7660076" cy="4311543"/>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E84FE4C0-97E2-47A0-A924-D46358B22C1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438177149"/>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9" name="Text Placeholder 4"/>
          <p:cNvSpPr>
            <a:spLocks noGrp="1"/>
          </p:cNvSpPr>
          <p:nvPr>
            <p:ph type="body" sz="quarter" idx="12" hasCustomPrompt="1"/>
          </p:nvPr>
        </p:nvSpPr>
        <p:spPr>
          <a:xfrm>
            <a:off x="455992" y="5947380"/>
            <a:ext cx="3618381"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17" name="Text Placeholder 4"/>
          <p:cNvSpPr>
            <a:spLocks noGrp="1"/>
          </p:cNvSpPr>
          <p:nvPr>
            <p:ph type="body" sz="quarter" idx="18" hasCustomPrompt="1"/>
          </p:nvPr>
        </p:nvSpPr>
        <p:spPr>
          <a:xfrm>
            <a:off x="4303152"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3" name="Footer Placeholder 1">
            <a:extLst>
              <a:ext uri="{FF2B5EF4-FFF2-40B4-BE49-F238E27FC236}">
                <a16:creationId xmlns:a16="http://schemas.microsoft.com/office/drawing/2014/main" id="{FA5328AC-6A58-453B-9802-C4F04C29295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5" name="Title 4">
            <a:extLst>
              <a:ext uri="{FF2B5EF4-FFF2-40B4-BE49-F238E27FC236}">
                <a16:creationId xmlns:a16="http://schemas.microsoft.com/office/drawing/2014/main" id="{4C72913C-59D3-4340-A6C5-32B69C2989A0}"/>
              </a:ext>
            </a:extLst>
          </p:cNvPr>
          <p:cNvSpPr>
            <a:spLocks noGrp="1"/>
          </p:cNvSpPr>
          <p:nvPr>
            <p:ph type="title"/>
          </p:nvPr>
        </p:nvSpPr>
        <p:spPr/>
        <p:txBody>
          <a:bodyPr/>
          <a:lstStyle/>
          <a:p>
            <a:r>
              <a:rPr lang="en-US"/>
              <a:t>Click to edit Master title style</a:t>
            </a:r>
            <a:endParaRPr lang="fr-FR"/>
          </a:p>
        </p:txBody>
      </p:sp>
    </p:spTree>
    <p:extLst>
      <p:ext uri="{BB962C8B-B14F-4D97-AF65-F5344CB8AC3E}">
        <p14:creationId xmlns:p14="http://schemas.microsoft.com/office/powerpoint/2010/main" val="3380349767"/>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4"/>
            <a:ext cx="11343820" cy="4960181"/>
          </a:xfrm>
          <a:prstGeom prst="rect">
            <a:avLst/>
          </a:prstGeom>
        </p:spPr>
        <p:txBody>
          <a:bodyPr anchor="ctr" anchorCtr="0"/>
          <a:lstStyle>
            <a:lvl1pPr algn="ctr">
              <a:defRPr sz="2400"/>
            </a:lvl1pPr>
          </a:lstStyle>
          <a:p>
            <a:r>
              <a:rPr lang="en-US"/>
              <a:t>Click icon to add table</a:t>
            </a:r>
          </a:p>
        </p:txBody>
      </p:sp>
      <p:sp>
        <p:nvSpPr>
          <p:cNvPr id="2" name="Footer Placeholder 1">
            <a:extLst>
              <a:ext uri="{FF2B5EF4-FFF2-40B4-BE49-F238E27FC236}">
                <a16:creationId xmlns:a16="http://schemas.microsoft.com/office/drawing/2014/main" id="{71E5784C-2CDD-4699-AC34-0D913D75C715}"/>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983792166"/>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two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dirty="0"/>
              <a:t>Body copy Segoe UI </a:t>
            </a:r>
            <a:r>
              <a:rPr lang="en-US" dirty="0" err="1"/>
              <a:t>Semibold</a:t>
            </a:r>
            <a:r>
              <a:rPr lang="en-US" dirty="0"/>
              <a:t> 20/24. </a:t>
            </a:r>
          </a:p>
          <a:p>
            <a:pPr lvl="1"/>
            <a:r>
              <a:rPr lang="en-US" dirty="0"/>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587739531"/>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7A1D06E4-7443-4456-ADAE-C5553142053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232499183"/>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B097EA0F-56BD-4B59-86D1-C17851D8F2F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758748572"/>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66708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980724"/>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3F2E7435-DA42-4296-B846-4E91740D178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711031555"/>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F415B60E-29D3-45EF-9FD0-D9924E0B78BB}"/>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83953445"/>
      </p:ext>
    </p:extLst>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7A2B48ED-C92C-41E9-BE87-4EFFC145567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67554759"/>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1568744" y="4726875"/>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84CDC89F-49F0-4D24-9E6F-B7B972EB3B8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748888717"/>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userDrawn="1"/>
        </p:nvCxnSpPr>
        <p:spPr>
          <a:xfrm>
            <a:off x="1568744" y="2412957"/>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userDrawn="1"/>
        </p:nvCxnSpPr>
        <p:spPr>
          <a:xfrm>
            <a:off x="1568744" y="3428093"/>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userDrawn="1"/>
        </p:nvCxnSpPr>
        <p:spPr>
          <a:xfrm>
            <a:off x="1568744" y="4443230"/>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568744" y="545836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4ED2AB97-27A5-4C49-966A-5D75D13B8CC2}"/>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598955479"/>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six rows</a:t>
            </a:r>
          </a:p>
        </p:txBody>
      </p:sp>
      <p:sp>
        <p:nvSpPr>
          <p:cNvPr id="5" name="Text Placeholder 4"/>
          <p:cNvSpPr>
            <a:spLocks noGrp="1"/>
          </p:cNvSpPr>
          <p:nvPr>
            <p:ph type="body" sz="quarter" idx="11" hasCustomPrompt="1"/>
          </p:nvPr>
        </p:nvSpPr>
        <p:spPr>
          <a:xfrm>
            <a:off x="1389459" y="1456896"/>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1403101" y="224450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329"/>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1403101" y="309081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49762"/>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1403101" y="3937128"/>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6194"/>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1403101" y="4783440"/>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2627"/>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1403101" y="562975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689059"/>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EA2F36BF-4C66-4F60-9687-8A7789E05AB2}"/>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796278730"/>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 &amp; two columns</a:t>
            </a:r>
          </a:p>
        </p:txBody>
      </p:sp>
      <p:sp>
        <p:nvSpPr>
          <p:cNvPr id="5" name="Text Placeholder 4"/>
          <p:cNvSpPr>
            <a:spLocks noGrp="1"/>
          </p:cNvSpPr>
          <p:nvPr>
            <p:ph type="body" sz="quarter" idx="11" hasCustomPrompt="1"/>
          </p:nvPr>
        </p:nvSpPr>
        <p:spPr>
          <a:xfrm>
            <a:off x="1568744"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568744"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568744"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379943"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379943"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 name="Footer Placeholder 1">
            <a:extLst>
              <a:ext uri="{FF2B5EF4-FFF2-40B4-BE49-F238E27FC236}">
                <a16:creationId xmlns:a16="http://schemas.microsoft.com/office/drawing/2014/main" id="{AFC478E9-3BC1-400C-AA34-1E1599FAEDDC}"/>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96124060"/>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 &amp; two columns</a:t>
            </a:r>
          </a:p>
        </p:txBody>
      </p:sp>
      <p:sp>
        <p:nvSpPr>
          <p:cNvPr id="5" name="Text Placeholder 4"/>
          <p:cNvSpPr>
            <a:spLocks noGrp="1"/>
          </p:cNvSpPr>
          <p:nvPr>
            <p:ph type="body" sz="quarter" idx="11" hasCustomPrompt="1"/>
          </p:nvPr>
        </p:nvSpPr>
        <p:spPr>
          <a:xfrm>
            <a:off x="1568744"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568744"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568744"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568744"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568744"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379943"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379943"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379943"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379943"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7FD0CAD-A9AA-414D-8022-E74A7083315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62165572"/>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3"/>
            <a:ext cx="5578933"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457323"/>
            <a:ext cx="5572801"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96EF592D-EEA7-47F4-9146-7AA8A3F44C4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83845262"/>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userDrawn="1"/>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userDrawn="1"/>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B30B5A80-F666-460D-9090-8493217C8FD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786929409"/>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2" name="Footer Placeholder 1">
            <a:extLst>
              <a:ext uri="{FF2B5EF4-FFF2-40B4-BE49-F238E27FC236}">
                <a16:creationId xmlns:a16="http://schemas.microsoft.com/office/drawing/2014/main" id="{538B82E4-7444-4181-B6FE-B79D11D3EA6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553759551"/>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2" name="Footer Placeholder 1">
            <a:extLst>
              <a:ext uri="{FF2B5EF4-FFF2-40B4-BE49-F238E27FC236}">
                <a16:creationId xmlns:a16="http://schemas.microsoft.com/office/drawing/2014/main" id="{136AABF9-4169-453B-83D4-823782CAB5B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16455621"/>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userDrawn="1"/>
        </p:nvSpPr>
        <p:spPr bwMode="auto">
          <a:xfrm>
            <a:off x="0" y="5670550"/>
            <a:ext cx="12192000" cy="74695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797806"/>
            <a:ext cx="11341268" cy="492443"/>
          </a:xfrm>
        </p:spPr>
        <p:txBody>
          <a:bodyPr anchor="ctr"/>
          <a:lstStyle>
            <a:lvl1pPr>
              <a:defRPr sz="2000"/>
            </a:lvl1pPr>
          </a:lstStyle>
          <a:p>
            <a:pPr lvl="0"/>
            <a:r>
              <a:rPr lang="en-US" dirty="0"/>
              <a:t>Click to edit Master text styles</a:t>
            </a:r>
          </a:p>
        </p:txBody>
      </p:sp>
      <p:sp>
        <p:nvSpPr>
          <p:cNvPr id="4" name="Footer Placeholder 1">
            <a:extLst>
              <a:ext uri="{FF2B5EF4-FFF2-40B4-BE49-F238E27FC236}">
                <a16:creationId xmlns:a16="http://schemas.microsoft.com/office/drawing/2014/main" id="{BBE90075-187C-4F60-81BA-E239B43D904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163737691"/>
      </p:ext>
    </p:extLst>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243A5E"/>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61A92AD1-6689-41DB-9434-AC98B39D968F}"/>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57244131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9" Type="http://schemas.openxmlformats.org/officeDocument/2006/relationships/slideLayout" Target="../slideLayouts/slideLayout85.xml"/><Relationship Id="rId21" Type="http://schemas.openxmlformats.org/officeDocument/2006/relationships/slideLayout" Target="../slideLayouts/slideLayout67.xml"/><Relationship Id="rId34" Type="http://schemas.openxmlformats.org/officeDocument/2006/relationships/slideLayout" Target="../slideLayouts/slideLayout80.xml"/><Relationship Id="rId42" Type="http://schemas.openxmlformats.org/officeDocument/2006/relationships/slideLayout" Target="../slideLayouts/slideLayout88.xml"/><Relationship Id="rId7" Type="http://schemas.openxmlformats.org/officeDocument/2006/relationships/slideLayout" Target="../slideLayouts/slideLayout5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9" Type="http://schemas.openxmlformats.org/officeDocument/2006/relationships/slideLayout" Target="../slideLayouts/slideLayout75.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slideLayout" Target="../slideLayouts/slideLayout83.xml"/><Relationship Id="rId40" Type="http://schemas.openxmlformats.org/officeDocument/2006/relationships/slideLayout" Target="../slideLayouts/slideLayout86.xml"/><Relationship Id="rId45" Type="http://schemas.openxmlformats.org/officeDocument/2006/relationships/theme" Target="../theme/theme2.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slideLayout" Target="../slideLayouts/slideLayout82.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4" Type="http://schemas.openxmlformats.org/officeDocument/2006/relationships/slideLayout" Target="../slideLayouts/slideLayout90.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slideLayout" Target="../slideLayouts/slideLayout81.xml"/><Relationship Id="rId43" Type="http://schemas.openxmlformats.org/officeDocument/2006/relationships/slideLayout" Target="../slideLayouts/slideLayout89.xml"/><Relationship Id="rId8" Type="http://schemas.openxmlformats.org/officeDocument/2006/relationships/slideLayout" Target="../slideLayouts/slideLayout54.xml"/><Relationship Id="rId3" Type="http://schemas.openxmlformats.org/officeDocument/2006/relationships/slideLayout" Target="../slideLayouts/slideLayout49.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slideLayout" Target="../slideLayouts/slideLayout84.xml"/><Relationship Id="rId20" Type="http://schemas.openxmlformats.org/officeDocument/2006/relationships/slideLayout" Target="../slideLayouts/slideLayout66.xml"/><Relationship Id="rId41"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18643" y="1456898"/>
            <a:ext cx="11341268" cy="2492990"/>
          </a:xfrm>
          <a:prstGeom prst="rect">
            <a:avLst/>
          </a:prstGeom>
        </p:spPr>
        <p:txBody>
          <a:bodyPr vert="horz" wrap="square" lIns="0" tIns="91440" rIns="146304" bIns="91440" rtlCol="0">
            <a:spAutoFit/>
          </a:bodyPr>
          <a:lstStyle/>
          <a:p>
            <a:pPr lvl="1"/>
            <a:r>
              <a:rPr lang="en-US" dirty="0"/>
              <a:t>Large: subhead Segoe UI Regular 20/24</a:t>
            </a:r>
          </a:p>
          <a:p>
            <a:pPr lvl="2"/>
            <a:r>
              <a:rPr lang="en-US" dirty="0"/>
              <a:t>Medium: paragraph heading Segoe UI </a:t>
            </a:r>
            <a:r>
              <a:rPr lang="en-US" dirty="0" err="1"/>
              <a:t>Semibold</a:t>
            </a:r>
            <a:r>
              <a:rPr lang="en-US" dirty="0"/>
              <a:t> 14/18</a:t>
            </a:r>
          </a:p>
          <a:p>
            <a:pPr lvl="3"/>
            <a:r>
              <a:rPr lang="en-US" dirty="0"/>
              <a:t>Medium: paragraph body copy Segoe UI Regular 14/18</a:t>
            </a:r>
          </a:p>
          <a:p>
            <a:pPr lvl="4"/>
            <a:r>
              <a:rPr lang="en-US" dirty="0"/>
              <a:t>Small: caption heading Segoe UI Bold 10/12</a:t>
            </a:r>
          </a:p>
          <a:p>
            <a:pPr lvl="6"/>
            <a:r>
              <a:rPr lang="en-US" dirty="0"/>
              <a:t>Small: caption body copy Segoe UI Regular 10/12</a:t>
            </a:r>
          </a:p>
          <a:p>
            <a:pPr lvl="6"/>
            <a:endParaRPr lang="en-US" dirty="0"/>
          </a:p>
          <a:p>
            <a:pPr lvl="6"/>
            <a:endParaRPr lang="en-US" dirty="0"/>
          </a:p>
        </p:txBody>
      </p:sp>
      <p:grpSp>
        <p:nvGrpSpPr>
          <p:cNvPr id="13" name="Group 12">
            <a:extLst>
              <a:ext uri="{FF2B5EF4-FFF2-40B4-BE49-F238E27FC236}">
                <a16:creationId xmlns:a16="http://schemas.microsoft.com/office/drawing/2014/main" id="{E44624BD-1B5A-49BF-A660-FB967C992154}"/>
              </a:ext>
            </a:extLst>
          </p:cNvPr>
          <p:cNvGrpSpPr/>
          <p:nvPr userDrawn="1"/>
        </p:nvGrpSpPr>
        <p:grpSpPr>
          <a:xfrm rot="5400000">
            <a:off x="9114924" y="3156600"/>
            <a:ext cx="6843276" cy="530076"/>
            <a:chOff x="-2857775" y="8147048"/>
            <a:chExt cx="11623156" cy="1498603"/>
          </a:xfrm>
        </p:grpSpPr>
        <p:sp>
          <p:nvSpPr>
            <p:cNvPr id="14" name="Rectangle 13">
              <a:extLst>
                <a:ext uri="{FF2B5EF4-FFF2-40B4-BE49-F238E27FC236}">
                  <a16:creationId xmlns:a16="http://schemas.microsoft.com/office/drawing/2014/main" id="{B7BB6BA6-0E25-40ED-9E86-E1ADB171F38F}"/>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Gray</a:t>
              </a:r>
            </a:p>
            <a:p>
              <a:pPr defTabSz="914102" fontAlgn="base">
                <a:spcBef>
                  <a:spcPct val="0"/>
                </a:spcBef>
                <a:spcAft>
                  <a:spcPts val="98"/>
                </a:spcAft>
              </a:pPr>
              <a:r>
                <a:rPr lang="en-US" sz="588" dirty="0">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dirty="0">
                  <a:solidFill>
                    <a:schemeClr val="bg1"/>
                  </a:solidFill>
                  <a:ea typeface="Segoe UI" pitchFamily="34" charset="0"/>
                  <a:cs typeface="Segoe UI" pitchFamily="34" charset="0"/>
                </a:rPr>
                <a:t>Hex #75757A</a:t>
              </a:r>
            </a:p>
          </p:txBody>
        </p:sp>
        <p:sp>
          <p:nvSpPr>
            <p:cNvPr id="15" name="Rectangle 14">
              <a:extLst>
                <a:ext uri="{FF2B5EF4-FFF2-40B4-BE49-F238E27FC236}">
                  <a16:creationId xmlns:a16="http://schemas.microsoft.com/office/drawing/2014/main" id="{2B86C892-8813-4C52-B1CD-6C3224A42168}"/>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Blue-Gray</a:t>
              </a:r>
            </a:p>
            <a:p>
              <a:pPr defTabSz="914102" fontAlgn="base">
                <a:spcBef>
                  <a:spcPct val="0"/>
                </a:spcBef>
                <a:spcAft>
                  <a:spcPts val="98"/>
                </a:spcAft>
              </a:pPr>
              <a:r>
                <a:rPr lang="en-US" sz="588" dirty="0">
                  <a:solidFill>
                    <a:schemeClr val="bg1"/>
                  </a:solidFill>
                  <a:ea typeface="Segoe UI" pitchFamily="34" charset="0"/>
                  <a:cs typeface="Segoe UI" pitchFamily="34" charset="0"/>
                </a:rPr>
                <a:t>R36 G58 B94</a:t>
              </a:r>
            </a:p>
            <a:p>
              <a:pPr defTabSz="914102" fontAlgn="base">
                <a:spcBef>
                  <a:spcPct val="0"/>
                </a:spcBef>
                <a:spcAft>
                  <a:spcPts val="98"/>
                </a:spcAft>
              </a:pPr>
              <a:r>
                <a:rPr lang="en-US" sz="588" dirty="0">
                  <a:solidFill>
                    <a:schemeClr val="bg1"/>
                  </a:solidFill>
                  <a:ea typeface="Segoe UI" pitchFamily="34" charset="0"/>
                  <a:cs typeface="Segoe UI" pitchFamily="34" charset="0"/>
                </a:rPr>
                <a:t>Hex #243A5E</a:t>
              </a:r>
            </a:p>
          </p:txBody>
        </p:sp>
        <p:sp>
          <p:nvSpPr>
            <p:cNvPr id="16" name="Rectangle 15">
              <a:extLst>
                <a:ext uri="{FF2B5EF4-FFF2-40B4-BE49-F238E27FC236}">
                  <a16:creationId xmlns:a16="http://schemas.microsoft.com/office/drawing/2014/main" id="{C6F005C9-9D4A-4760-B079-613D55BEF6C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a:t>
              </a:r>
            </a:p>
            <a:p>
              <a:pPr defTabSz="914102" fontAlgn="base">
                <a:spcBef>
                  <a:spcPct val="0"/>
                </a:spcBef>
                <a:spcAft>
                  <a:spcPts val="98"/>
                </a:spcAft>
              </a:pPr>
              <a:r>
                <a:rPr lang="en-US" sz="588" dirty="0">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#0078D4</a:t>
              </a:r>
            </a:p>
          </p:txBody>
        </p:sp>
        <p:grpSp>
          <p:nvGrpSpPr>
            <p:cNvPr id="17" name="Group 16">
              <a:extLst>
                <a:ext uri="{FF2B5EF4-FFF2-40B4-BE49-F238E27FC236}">
                  <a16:creationId xmlns:a16="http://schemas.microsoft.com/office/drawing/2014/main" id="{2AA8C56F-41A8-41CF-9D47-B07BB80801DD}"/>
                </a:ext>
              </a:extLst>
            </p:cNvPr>
            <p:cNvGrpSpPr/>
            <p:nvPr userDrawn="1"/>
          </p:nvGrpSpPr>
          <p:grpSpPr>
            <a:xfrm>
              <a:off x="-2857775" y="8147048"/>
              <a:ext cx="3321653" cy="1498596"/>
              <a:chOff x="-2857775" y="8250837"/>
              <a:chExt cx="3321653" cy="1394819"/>
            </a:xfrm>
          </p:grpSpPr>
          <p:sp>
            <p:nvSpPr>
              <p:cNvPr id="18" name="Rectangle 17">
                <a:extLst>
                  <a:ext uri="{FF2B5EF4-FFF2-40B4-BE49-F238E27FC236}">
                    <a16:creationId xmlns:a16="http://schemas.microsoft.com/office/drawing/2014/main" id="{A786E9CC-EF5A-451C-9E90-03F4B57973DF}"/>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Black</a:t>
                </a:r>
              </a:p>
              <a:p>
                <a:pPr defTabSz="914102" fontAlgn="base">
                  <a:spcBef>
                    <a:spcPct val="0"/>
                  </a:spcBef>
                  <a:spcAft>
                    <a:spcPts val="98"/>
                  </a:spcAft>
                </a:pPr>
                <a:r>
                  <a:rPr lang="en-US" sz="588" dirty="0">
                    <a:solidFill>
                      <a:schemeClr val="bg1"/>
                    </a:solidFill>
                    <a:ea typeface="Segoe UI" pitchFamily="34" charset="0"/>
                    <a:cs typeface="Segoe UI" pitchFamily="34" charset="0"/>
                  </a:rPr>
                  <a:t>R0 G0 B0</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#000000</a:t>
                </a:r>
              </a:p>
            </p:txBody>
          </p:sp>
          <p:sp>
            <p:nvSpPr>
              <p:cNvPr id="19" name="Rectangle 18">
                <a:extLst>
                  <a:ext uri="{FF2B5EF4-FFF2-40B4-BE49-F238E27FC236}">
                    <a16:creationId xmlns:a16="http://schemas.microsoft.com/office/drawing/2014/main" id="{09B13B5B-71AA-4DFE-9DEE-1DF6184F0582}"/>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tx1"/>
                    </a:solidFill>
                    <a:ea typeface="Segoe UI" pitchFamily="34" charset="0"/>
                    <a:cs typeface="Segoe UI" pitchFamily="34" charset="0"/>
                  </a:rPr>
                  <a:t>White</a:t>
                </a:r>
              </a:p>
              <a:p>
                <a:pPr defTabSz="914102" fontAlgn="base">
                  <a:spcBef>
                    <a:spcPct val="0"/>
                  </a:spcBef>
                  <a:spcAft>
                    <a:spcPts val="98"/>
                  </a:spcAft>
                </a:pPr>
                <a:r>
                  <a:rPr lang="en-US" sz="588" dirty="0">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dirty="0">
                    <a:solidFill>
                      <a:schemeClr val="tx1"/>
                    </a:solidFill>
                    <a:ea typeface="Segoe UI" pitchFamily="34" charset="0"/>
                    <a:cs typeface="Segoe UI" pitchFamily="34" charset="0"/>
                  </a:rPr>
                  <a:t>Hex #FFFFFF</a:t>
                </a:r>
              </a:p>
            </p:txBody>
          </p:sp>
        </p:grpSp>
      </p:grpSp>
      <p:sp>
        <p:nvSpPr>
          <p:cNvPr id="3" name="TextBox 2">
            <a:extLst>
              <a:ext uri="{FF2B5EF4-FFF2-40B4-BE49-F238E27FC236}">
                <a16:creationId xmlns:a16="http://schemas.microsoft.com/office/drawing/2014/main" id="{74EAFEE1-502F-45B4-8871-1EB266610EA4}"/>
              </a:ext>
            </a:extLst>
          </p:cNvPr>
          <p:cNvSpPr txBox="1"/>
          <p:nvPr userDrawn="1"/>
        </p:nvSpPr>
        <p:spPr>
          <a:xfrm rot="16200000">
            <a:off x="-581179" y="6162563"/>
            <a:ext cx="743793" cy="193899"/>
          </a:xfrm>
          <a:prstGeom prst="rect">
            <a:avLst/>
          </a:prstGeom>
          <a:noFill/>
        </p:spPr>
        <p:txBody>
          <a:bodyPr wrap="none" lIns="0" tIns="0" rIns="0" bIns="0" rtlCol="0" anchor="ctr">
            <a:spAutoFit/>
          </a:bodyPr>
          <a:lstStyle/>
          <a:p>
            <a:pPr algn="ctr">
              <a:lnSpc>
                <a:spcPct val="90000"/>
              </a:lnSpc>
              <a:spcAft>
                <a:spcPts val="600"/>
              </a:spcAft>
            </a:pPr>
            <a:r>
              <a:rPr lang="en-US" sz="700">
                <a:solidFill>
                  <a:schemeClr val="bg1">
                    <a:lumMod val="75000"/>
                  </a:schemeClr>
                </a:solidFill>
              </a:rPr>
              <a:t>Closed captioning</a:t>
            </a:r>
            <a:br>
              <a:rPr lang="en-US" sz="700">
                <a:solidFill>
                  <a:schemeClr val="bg1">
                    <a:lumMod val="75000"/>
                  </a:schemeClr>
                </a:solidFill>
              </a:rPr>
            </a:br>
            <a:r>
              <a:rPr lang="en-US" sz="700">
                <a:solidFill>
                  <a:schemeClr val="bg1">
                    <a:lumMod val="75000"/>
                  </a:schemeClr>
                </a:solidFill>
              </a:rPr>
              <a:t>space demarcation</a:t>
            </a:r>
          </a:p>
        </p:txBody>
      </p:sp>
      <p:cxnSp>
        <p:nvCxnSpPr>
          <p:cNvPr id="5" name="Straight Connector 4">
            <a:extLst>
              <a:ext uri="{FF2B5EF4-FFF2-40B4-BE49-F238E27FC236}">
                <a16:creationId xmlns:a16="http://schemas.microsoft.com/office/drawing/2014/main" id="{DE7C9955-3B10-4619-84DC-743BABFA6E6B}"/>
              </a:ext>
            </a:extLst>
          </p:cNvPr>
          <p:cNvCxnSpPr>
            <a:cxnSpLocks/>
          </p:cNvCxnSpPr>
          <p:nvPr userDrawn="1"/>
        </p:nvCxnSpPr>
        <p:spPr>
          <a:xfrm>
            <a:off x="-134954" y="5670550"/>
            <a:ext cx="90487" cy="0"/>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6" name="Straight Connector 5">
            <a:extLst>
              <a:ext uri="{FF2B5EF4-FFF2-40B4-BE49-F238E27FC236}">
                <a16:creationId xmlns:a16="http://schemas.microsoft.com/office/drawing/2014/main" id="{F2BF9814-E881-4353-8C20-EB9F110932B1}"/>
              </a:ext>
            </a:extLst>
          </p:cNvPr>
          <p:cNvCxnSpPr>
            <a:cxnSpLocks/>
          </p:cNvCxnSpPr>
          <p:nvPr userDrawn="1"/>
        </p:nvCxnSpPr>
        <p:spPr>
          <a:xfrm>
            <a:off x="-134954" y="6848475"/>
            <a:ext cx="90487" cy="0"/>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7" name="Straight Connector 6">
            <a:extLst>
              <a:ext uri="{FF2B5EF4-FFF2-40B4-BE49-F238E27FC236}">
                <a16:creationId xmlns:a16="http://schemas.microsoft.com/office/drawing/2014/main" id="{14664731-2A5B-4007-B629-FDC9B6283CEF}"/>
              </a:ext>
            </a:extLst>
          </p:cNvPr>
          <p:cNvCxnSpPr>
            <a:cxnSpLocks/>
          </p:cNvCxnSpPr>
          <p:nvPr userDrawn="1"/>
        </p:nvCxnSpPr>
        <p:spPr>
          <a:xfrm>
            <a:off x="-89711" y="5670550"/>
            <a:ext cx="0" cy="1177925"/>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52" r:id="rId1"/>
    <p:sldLayoutId id="2147484553" r:id="rId2"/>
    <p:sldLayoutId id="2147484583" r:id="rId3"/>
    <p:sldLayoutId id="2147484669" r:id="rId4"/>
    <p:sldLayoutId id="2147484703" r:id="rId5"/>
    <p:sldLayoutId id="2147484562" r:id="rId6"/>
    <p:sldLayoutId id="2147484680" r:id="rId7"/>
    <p:sldLayoutId id="2147484610" r:id="rId8"/>
    <p:sldLayoutId id="2147484684" r:id="rId9"/>
    <p:sldLayoutId id="2147484670" r:id="rId10"/>
    <p:sldLayoutId id="2147484671" r:id="rId11"/>
    <p:sldLayoutId id="2147484682" r:id="rId12"/>
    <p:sldLayoutId id="2147484677" r:id="rId13"/>
    <p:sldLayoutId id="2147484691" r:id="rId14"/>
    <p:sldLayoutId id="2147484692" r:id="rId15"/>
    <p:sldLayoutId id="2147484693" r:id="rId16"/>
    <p:sldLayoutId id="2147484694" r:id="rId17"/>
    <p:sldLayoutId id="2147484695" r:id="rId18"/>
    <p:sldLayoutId id="2147484560" r:id="rId19"/>
    <p:sldLayoutId id="2147484580" r:id="rId20"/>
    <p:sldLayoutId id="2147484566" r:id="rId21"/>
    <p:sldLayoutId id="2147484696" r:id="rId22"/>
    <p:sldLayoutId id="2147484697" r:id="rId23"/>
    <p:sldLayoutId id="2147484675" r:id="rId24"/>
    <p:sldLayoutId id="2147484676" r:id="rId25"/>
    <p:sldLayoutId id="2147484568" r:id="rId26"/>
    <p:sldLayoutId id="2147484570" r:id="rId27"/>
    <p:sldLayoutId id="2147484571" r:id="rId28"/>
    <p:sldLayoutId id="2147484572" r:id="rId29"/>
    <p:sldLayoutId id="2147484688" r:id="rId30"/>
    <p:sldLayoutId id="2147484689" r:id="rId31"/>
    <p:sldLayoutId id="2147484690" r:id="rId32"/>
    <p:sldLayoutId id="2147484683" r:id="rId33"/>
    <p:sldLayoutId id="2147484685" r:id="rId34"/>
    <p:sldLayoutId id="2147484673" r:id="rId35"/>
    <p:sldLayoutId id="2147484678" r:id="rId36"/>
    <p:sldLayoutId id="2147484679" r:id="rId37"/>
    <p:sldLayoutId id="2147484686" r:id="rId38"/>
    <p:sldLayoutId id="2147484674" r:id="rId39"/>
    <p:sldLayoutId id="2147484702" r:id="rId40"/>
    <p:sldLayoutId id="2147484701" r:id="rId41"/>
    <p:sldLayoutId id="2147484699" r:id="rId42"/>
    <p:sldLayoutId id="2147484700" r:id="rId43"/>
    <p:sldLayoutId id="2147484698" r:id="rId44"/>
    <p:sldLayoutId id="2147484749" r:id="rId45"/>
    <p:sldLayoutId id="2147484750" r:id="rId46"/>
  </p:sldLayoutIdLst>
  <p:transition>
    <p:fade/>
  </p:transition>
  <p:hf sldNum="0" hd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userDrawn="1">
          <p15:clr>
            <a:srgbClr val="C35EA4"/>
          </p15:clr>
        </p15:guide>
        <p15:guide id="32" pos="1498" userDrawn="1">
          <p15:clr>
            <a:srgbClr val="C35EA4"/>
          </p15:clr>
        </p15:guide>
        <p15:guide id="33" pos="2569" userDrawn="1">
          <p15:clr>
            <a:srgbClr val="C35EA4"/>
          </p15:clr>
        </p15:guide>
        <p15:guide id="34" pos="2711" userDrawn="1">
          <p15:clr>
            <a:srgbClr val="C35EA4"/>
          </p15:clr>
        </p15:guide>
        <p15:guide id="35" pos="3778" userDrawn="1">
          <p15:clr>
            <a:srgbClr val="C35EA4"/>
          </p15:clr>
        </p15:guide>
        <p15:guide id="36" pos="3924" userDrawn="1">
          <p15:clr>
            <a:srgbClr val="C35EA4"/>
          </p15:clr>
        </p15:guide>
        <p15:guide id="37" pos="4983" userDrawn="1">
          <p15:clr>
            <a:srgbClr val="C35EA4"/>
          </p15:clr>
        </p15:guide>
        <p15:guide id="38" pos="5127" userDrawn="1">
          <p15:clr>
            <a:srgbClr val="C35EA4"/>
          </p15:clr>
        </p15:guide>
        <p15:guide id="39" pos="6199" userDrawn="1">
          <p15:clr>
            <a:srgbClr val="C35EA4"/>
          </p15:clr>
        </p15:guide>
        <p15:guide id="40" pos="6342" userDrawn="1">
          <p15:clr>
            <a:srgbClr val="C35EA4"/>
          </p15:clr>
        </p15:guide>
        <p15:guide id="41" pos="264" userDrawn="1">
          <p15:clr>
            <a:srgbClr val="F26B43"/>
          </p15:clr>
        </p15:guide>
        <p15:guide id="42" pos="7416" userDrawn="1">
          <p15:clr>
            <a:srgbClr val="F26B43"/>
          </p15:clr>
        </p15:guide>
        <p15:guide id="43" orient="horz" pos="736" userDrawn="1">
          <p15:clr>
            <a:srgbClr val="5ACBF0"/>
          </p15:clr>
        </p15:guide>
        <p15:guide id="44" orient="horz" pos="1360" userDrawn="1">
          <p15:clr>
            <a:srgbClr val="5ACBF0"/>
          </p15:clr>
        </p15:guide>
        <p15:guide id="45" orient="horz" pos="593" userDrawn="1">
          <p15:clr>
            <a:srgbClr val="5ACBF0"/>
          </p15:clr>
        </p15:guide>
        <p15:guide id="46" orient="horz" pos="1484" userDrawn="1">
          <p15:clr>
            <a:srgbClr val="5ACBF0"/>
          </p15:clr>
        </p15:guide>
        <p15:guide id="47" orient="horz" pos="2088" userDrawn="1">
          <p15:clr>
            <a:srgbClr val="5ACBF0"/>
          </p15:clr>
        </p15:guide>
        <p15:guide id="48" orient="horz" pos="2254" userDrawn="1">
          <p15:clr>
            <a:srgbClr val="5ACBF0"/>
          </p15:clr>
        </p15:guide>
        <p15:guide id="49" orient="horz" pos="277" userDrawn="1">
          <p15:clr>
            <a:srgbClr val="F26B43"/>
          </p15:clr>
        </p15:guide>
        <p15:guide id="50" orient="horz" pos="4043" userDrawn="1">
          <p15:clr>
            <a:srgbClr val="F26B43"/>
          </p15:clr>
        </p15:guide>
        <p15:guide id="51" orient="horz" pos="2835" userDrawn="1">
          <p15:clr>
            <a:srgbClr val="5ACBF0"/>
          </p15:clr>
        </p15:guide>
        <p15:guide id="52" orient="horz" pos="2960" userDrawn="1">
          <p15:clr>
            <a:srgbClr val="5ACBF0"/>
          </p15:clr>
        </p15:guide>
        <p15:guide id="53" orient="horz" pos="3572" userDrawn="1">
          <p15:clr>
            <a:srgbClr val="5ACBF0"/>
          </p15:clr>
        </p15:guide>
        <p15:guide id="54" orient="horz" pos="3690" userDrawn="1">
          <p15:clr>
            <a:srgbClr val="5ACBF0"/>
          </p15:clr>
        </p15:guide>
        <p15:guide id="55" orient="horz" pos="91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18643" y="1456898"/>
            <a:ext cx="11341268" cy="2492990"/>
          </a:xfrm>
          <a:prstGeom prst="rect">
            <a:avLst/>
          </a:prstGeom>
        </p:spPr>
        <p:txBody>
          <a:bodyPr vert="horz" wrap="square" lIns="0" tIns="91440" rIns="146304" bIns="91440" rtlCol="0">
            <a:spAutoFit/>
          </a:bodyPr>
          <a:lstStyle/>
          <a:p>
            <a:pPr lvl="1"/>
            <a:r>
              <a:rPr lang="en-US" dirty="0"/>
              <a:t>Large: subhead Segoe UI Regular 20/24</a:t>
            </a:r>
          </a:p>
          <a:p>
            <a:pPr lvl="2"/>
            <a:r>
              <a:rPr lang="en-US" dirty="0"/>
              <a:t>Medium: paragraph heading Segoe UI </a:t>
            </a:r>
            <a:r>
              <a:rPr lang="en-US" dirty="0" err="1"/>
              <a:t>Semibold</a:t>
            </a:r>
            <a:r>
              <a:rPr lang="en-US" dirty="0"/>
              <a:t> 14/18</a:t>
            </a:r>
          </a:p>
          <a:p>
            <a:pPr lvl="3"/>
            <a:r>
              <a:rPr lang="en-US" dirty="0"/>
              <a:t>Medium: paragraph body copy Segoe UI Regular 14/18</a:t>
            </a:r>
          </a:p>
          <a:p>
            <a:pPr lvl="4"/>
            <a:r>
              <a:rPr lang="en-US" dirty="0"/>
              <a:t>Small: caption heading Segoe UI Bold 10/12</a:t>
            </a:r>
          </a:p>
          <a:p>
            <a:pPr lvl="6"/>
            <a:r>
              <a:rPr lang="en-US" dirty="0"/>
              <a:t>Small: caption body copy Segoe UI Regular 10/12</a:t>
            </a:r>
          </a:p>
          <a:p>
            <a:pPr lvl="6"/>
            <a:endParaRPr lang="en-US" dirty="0"/>
          </a:p>
          <a:p>
            <a:pPr lvl="6"/>
            <a:endParaRPr lang="en-US" dirty="0"/>
          </a:p>
        </p:txBody>
      </p:sp>
      <p:grpSp>
        <p:nvGrpSpPr>
          <p:cNvPr id="13" name="Group 12">
            <a:extLst>
              <a:ext uri="{FF2B5EF4-FFF2-40B4-BE49-F238E27FC236}">
                <a16:creationId xmlns:a16="http://schemas.microsoft.com/office/drawing/2014/main" id="{E44624BD-1B5A-49BF-A660-FB967C992154}"/>
              </a:ext>
            </a:extLst>
          </p:cNvPr>
          <p:cNvGrpSpPr/>
          <p:nvPr userDrawn="1"/>
        </p:nvGrpSpPr>
        <p:grpSpPr>
          <a:xfrm rot="5400000">
            <a:off x="9114924" y="3156600"/>
            <a:ext cx="6843276" cy="530076"/>
            <a:chOff x="-2857775" y="8147048"/>
            <a:chExt cx="11623156" cy="1498603"/>
          </a:xfrm>
        </p:grpSpPr>
        <p:sp>
          <p:nvSpPr>
            <p:cNvPr id="14" name="Rectangle 13">
              <a:extLst>
                <a:ext uri="{FF2B5EF4-FFF2-40B4-BE49-F238E27FC236}">
                  <a16:creationId xmlns:a16="http://schemas.microsoft.com/office/drawing/2014/main" id="{B7BB6BA6-0E25-40ED-9E86-E1ADB171F38F}"/>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Gray</a:t>
              </a:r>
            </a:p>
            <a:p>
              <a:pPr defTabSz="914102" fontAlgn="base">
                <a:spcBef>
                  <a:spcPct val="0"/>
                </a:spcBef>
                <a:spcAft>
                  <a:spcPts val="98"/>
                </a:spcAft>
              </a:pPr>
              <a:r>
                <a:rPr lang="en-US" sz="588" dirty="0">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dirty="0">
                  <a:solidFill>
                    <a:schemeClr val="bg1"/>
                  </a:solidFill>
                  <a:ea typeface="Segoe UI" pitchFamily="34" charset="0"/>
                  <a:cs typeface="Segoe UI" pitchFamily="34" charset="0"/>
                </a:rPr>
                <a:t>Hex #75757A</a:t>
              </a:r>
            </a:p>
          </p:txBody>
        </p:sp>
        <p:sp>
          <p:nvSpPr>
            <p:cNvPr id="15" name="Rectangle 14">
              <a:extLst>
                <a:ext uri="{FF2B5EF4-FFF2-40B4-BE49-F238E27FC236}">
                  <a16:creationId xmlns:a16="http://schemas.microsoft.com/office/drawing/2014/main" id="{2B86C892-8813-4C52-B1CD-6C3224A42168}"/>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Blue-Gray</a:t>
              </a:r>
            </a:p>
            <a:p>
              <a:pPr defTabSz="914102" fontAlgn="base">
                <a:spcBef>
                  <a:spcPct val="0"/>
                </a:spcBef>
                <a:spcAft>
                  <a:spcPts val="98"/>
                </a:spcAft>
              </a:pPr>
              <a:r>
                <a:rPr lang="en-US" sz="588" dirty="0">
                  <a:solidFill>
                    <a:schemeClr val="bg1"/>
                  </a:solidFill>
                  <a:ea typeface="Segoe UI" pitchFamily="34" charset="0"/>
                  <a:cs typeface="Segoe UI" pitchFamily="34" charset="0"/>
                </a:rPr>
                <a:t>R36 G58 B94</a:t>
              </a:r>
            </a:p>
            <a:p>
              <a:pPr defTabSz="914102" fontAlgn="base">
                <a:spcBef>
                  <a:spcPct val="0"/>
                </a:spcBef>
                <a:spcAft>
                  <a:spcPts val="98"/>
                </a:spcAft>
              </a:pPr>
              <a:r>
                <a:rPr lang="en-US" sz="588" dirty="0">
                  <a:solidFill>
                    <a:schemeClr val="bg1"/>
                  </a:solidFill>
                  <a:ea typeface="Segoe UI" pitchFamily="34" charset="0"/>
                  <a:cs typeface="Segoe UI" pitchFamily="34" charset="0"/>
                </a:rPr>
                <a:t>Hex #243A5E</a:t>
              </a:r>
            </a:p>
          </p:txBody>
        </p:sp>
        <p:sp>
          <p:nvSpPr>
            <p:cNvPr id="16" name="Rectangle 15">
              <a:extLst>
                <a:ext uri="{FF2B5EF4-FFF2-40B4-BE49-F238E27FC236}">
                  <a16:creationId xmlns:a16="http://schemas.microsoft.com/office/drawing/2014/main" id="{C6F005C9-9D4A-4760-B079-613D55BEF6C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a:t>
              </a:r>
            </a:p>
            <a:p>
              <a:pPr defTabSz="914102" fontAlgn="base">
                <a:spcBef>
                  <a:spcPct val="0"/>
                </a:spcBef>
                <a:spcAft>
                  <a:spcPts val="98"/>
                </a:spcAft>
              </a:pPr>
              <a:r>
                <a:rPr lang="en-US" sz="588" dirty="0">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#0078D4</a:t>
              </a:r>
            </a:p>
          </p:txBody>
        </p:sp>
        <p:grpSp>
          <p:nvGrpSpPr>
            <p:cNvPr id="17" name="Group 16">
              <a:extLst>
                <a:ext uri="{FF2B5EF4-FFF2-40B4-BE49-F238E27FC236}">
                  <a16:creationId xmlns:a16="http://schemas.microsoft.com/office/drawing/2014/main" id="{2AA8C56F-41A8-41CF-9D47-B07BB80801DD}"/>
                </a:ext>
              </a:extLst>
            </p:cNvPr>
            <p:cNvGrpSpPr/>
            <p:nvPr userDrawn="1"/>
          </p:nvGrpSpPr>
          <p:grpSpPr>
            <a:xfrm>
              <a:off x="-2857775" y="8147048"/>
              <a:ext cx="3321653" cy="1498596"/>
              <a:chOff x="-2857775" y="8250837"/>
              <a:chExt cx="3321653" cy="1394819"/>
            </a:xfrm>
          </p:grpSpPr>
          <p:sp>
            <p:nvSpPr>
              <p:cNvPr id="18" name="Rectangle 17">
                <a:extLst>
                  <a:ext uri="{FF2B5EF4-FFF2-40B4-BE49-F238E27FC236}">
                    <a16:creationId xmlns:a16="http://schemas.microsoft.com/office/drawing/2014/main" id="{A786E9CC-EF5A-451C-9E90-03F4B57973DF}"/>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Black</a:t>
                </a:r>
              </a:p>
              <a:p>
                <a:pPr defTabSz="914102" fontAlgn="base">
                  <a:spcBef>
                    <a:spcPct val="0"/>
                  </a:spcBef>
                  <a:spcAft>
                    <a:spcPts val="98"/>
                  </a:spcAft>
                </a:pPr>
                <a:r>
                  <a:rPr lang="en-US" sz="588" dirty="0">
                    <a:solidFill>
                      <a:schemeClr val="bg1"/>
                    </a:solidFill>
                    <a:ea typeface="Segoe UI" pitchFamily="34" charset="0"/>
                    <a:cs typeface="Segoe UI" pitchFamily="34" charset="0"/>
                  </a:rPr>
                  <a:t>R0 G0 B0</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#000000</a:t>
                </a:r>
              </a:p>
            </p:txBody>
          </p:sp>
          <p:sp>
            <p:nvSpPr>
              <p:cNvPr id="19" name="Rectangle 18">
                <a:extLst>
                  <a:ext uri="{FF2B5EF4-FFF2-40B4-BE49-F238E27FC236}">
                    <a16:creationId xmlns:a16="http://schemas.microsoft.com/office/drawing/2014/main" id="{09B13B5B-71AA-4DFE-9DEE-1DF6184F0582}"/>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tx1"/>
                    </a:solidFill>
                    <a:ea typeface="Segoe UI" pitchFamily="34" charset="0"/>
                    <a:cs typeface="Segoe UI" pitchFamily="34" charset="0"/>
                  </a:rPr>
                  <a:t>White</a:t>
                </a:r>
              </a:p>
              <a:p>
                <a:pPr defTabSz="914102" fontAlgn="base">
                  <a:spcBef>
                    <a:spcPct val="0"/>
                  </a:spcBef>
                  <a:spcAft>
                    <a:spcPts val="98"/>
                  </a:spcAft>
                </a:pPr>
                <a:r>
                  <a:rPr lang="en-US" sz="588" dirty="0">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dirty="0">
                    <a:solidFill>
                      <a:schemeClr val="tx1"/>
                    </a:solidFill>
                    <a:ea typeface="Segoe UI" pitchFamily="34" charset="0"/>
                    <a:cs typeface="Segoe UI" pitchFamily="34" charset="0"/>
                  </a:rPr>
                  <a:t>Hex #FFFFFF</a:t>
                </a:r>
              </a:p>
            </p:txBody>
          </p:sp>
        </p:grpSp>
      </p:grpSp>
    </p:spTree>
    <p:extLst>
      <p:ext uri="{BB962C8B-B14F-4D97-AF65-F5344CB8AC3E}">
        <p14:creationId xmlns:p14="http://schemas.microsoft.com/office/powerpoint/2010/main" val="316226047"/>
      </p:ext>
    </p:extLst>
  </p:cSld>
  <p:clrMap bg1="lt1" tx1="dk1" bg2="lt2" tx2="dk2" accent1="accent1" accent2="accent2" accent3="accent3" accent4="accent4" accent5="accent5" accent6="accent6" hlink="hlink" folHlink="folHlink"/>
  <p:sldLayoutIdLst>
    <p:sldLayoutId id="2147484705" r:id="rId1"/>
    <p:sldLayoutId id="2147484706" r:id="rId2"/>
    <p:sldLayoutId id="2147484707" r:id="rId3"/>
    <p:sldLayoutId id="2147484708" r:id="rId4"/>
    <p:sldLayoutId id="2147484709" r:id="rId5"/>
    <p:sldLayoutId id="2147484710" r:id="rId6"/>
    <p:sldLayoutId id="2147484711" r:id="rId7"/>
    <p:sldLayoutId id="2147484712" r:id="rId8"/>
    <p:sldLayoutId id="2147484713" r:id="rId9"/>
    <p:sldLayoutId id="2147484714" r:id="rId10"/>
    <p:sldLayoutId id="2147484715" r:id="rId11"/>
    <p:sldLayoutId id="2147484716" r:id="rId12"/>
    <p:sldLayoutId id="2147484717" r:id="rId13"/>
    <p:sldLayoutId id="2147484718" r:id="rId14"/>
    <p:sldLayoutId id="2147484719" r:id="rId15"/>
    <p:sldLayoutId id="2147484720" r:id="rId16"/>
    <p:sldLayoutId id="2147484721" r:id="rId17"/>
    <p:sldLayoutId id="2147484722" r:id="rId18"/>
    <p:sldLayoutId id="2147484723" r:id="rId19"/>
    <p:sldLayoutId id="2147484724" r:id="rId20"/>
    <p:sldLayoutId id="2147484725" r:id="rId21"/>
    <p:sldLayoutId id="2147484726" r:id="rId22"/>
    <p:sldLayoutId id="2147484727" r:id="rId23"/>
    <p:sldLayoutId id="2147484728" r:id="rId24"/>
    <p:sldLayoutId id="2147484729" r:id="rId25"/>
    <p:sldLayoutId id="2147484730" r:id="rId26"/>
    <p:sldLayoutId id="2147484731" r:id="rId27"/>
    <p:sldLayoutId id="2147484732" r:id="rId28"/>
    <p:sldLayoutId id="2147484733" r:id="rId29"/>
    <p:sldLayoutId id="2147484734" r:id="rId30"/>
    <p:sldLayoutId id="2147484735" r:id="rId31"/>
    <p:sldLayoutId id="2147484736" r:id="rId32"/>
    <p:sldLayoutId id="2147484737" r:id="rId33"/>
    <p:sldLayoutId id="2147484738" r:id="rId34"/>
    <p:sldLayoutId id="2147484739" r:id="rId35"/>
    <p:sldLayoutId id="2147484740" r:id="rId36"/>
    <p:sldLayoutId id="2147484741" r:id="rId37"/>
    <p:sldLayoutId id="2147484742" r:id="rId38"/>
    <p:sldLayoutId id="2147484743" r:id="rId39"/>
    <p:sldLayoutId id="2147484744" r:id="rId40"/>
    <p:sldLayoutId id="2147484745" r:id="rId41"/>
    <p:sldLayoutId id="2147484746" r:id="rId42"/>
    <p:sldLayoutId id="2147484747" r:id="rId43"/>
    <p:sldLayoutId id="2147484748" r:id="rId44"/>
  </p:sldLayoutIdLst>
  <p:transition>
    <p:fade/>
  </p:transition>
  <p:hf sldNum="0" hd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p15:clr>
            <a:srgbClr val="C35EA4"/>
          </p15:clr>
        </p15:guide>
        <p15:guide id="32" pos="1498">
          <p15:clr>
            <a:srgbClr val="C35EA4"/>
          </p15:clr>
        </p15:guide>
        <p15:guide id="33" pos="2569">
          <p15:clr>
            <a:srgbClr val="C35EA4"/>
          </p15:clr>
        </p15:guide>
        <p15:guide id="34" pos="2711">
          <p15:clr>
            <a:srgbClr val="C35EA4"/>
          </p15:clr>
        </p15:guide>
        <p15:guide id="35" pos="3778">
          <p15:clr>
            <a:srgbClr val="C35EA4"/>
          </p15:clr>
        </p15:guide>
        <p15:guide id="36" pos="3924">
          <p15:clr>
            <a:srgbClr val="C35EA4"/>
          </p15:clr>
        </p15:guide>
        <p15:guide id="37" pos="4983">
          <p15:clr>
            <a:srgbClr val="C35EA4"/>
          </p15:clr>
        </p15:guide>
        <p15:guide id="38" pos="5127">
          <p15:clr>
            <a:srgbClr val="C35EA4"/>
          </p15:clr>
        </p15:guide>
        <p15:guide id="39" pos="6199">
          <p15:clr>
            <a:srgbClr val="C35EA4"/>
          </p15:clr>
        </p15:guide>
        <p15:guide id="40" pos="6342">
          <p15:clr>
            <a:srgbClr val="C35EA4"/>
          </p15:clr>
        </p15:guide>
        <p15:guide id="41" pos="264">
          <p15:clr>
            <a:srgbClr val="F26B43"/>
          </p15:clr>
        </p15:guide>
        <p15:guide id="42" pos="7416">
          <p15:clr>
            <a:srgbClr val="F26B43"/>
          </p15:clr>
        </p15:guide>
        <p15:guide id="43" orient="horz" pos="736">
          <p15:clr>
            <a:srgbClr val="5ACBF0"/>
          </p15:clr>
        </p15:guide>
        <p15:guide id="44" orient="horz" pos="1360">
          <p15:clr>
            <a:srgbClr val="5ACBF0"/>
          </p15:clr>
        </p15:guide>
        <p15:guide id="45" orient="horz" pos="593">
          <p15:clr>
            <a:srgbClr val="5ACBF0"/>
          </p15:clr>
        </p15:guide>
        <p15:guide id="46" orient="horz" pos="1484">
          <p15:clr>
            <a:srgbClr val="5ACBF0"/>
          </p15:clr>
        </p15:guide>
        <p15:guide id="47" orient="horz" pos="2088">
          <p15:clr>
            <a:srgbClr val="5ACBF0"/>
          </p15:clr>
        </p15:guide>
        <p15:guide id="48" orient="horz" pos="2254">
          <p15:clr>
            <a:srgbClr val="5ACBF0"/>
          </p15:clr>
        </p15:guide>
        <p15:guide id="49" orient="horz" pos="277">
          <p15:clr>
            <a:srgbClr val="F26B43"/>
          </p15:clr>
        </p15:guide>
        <p15:guide id="50" orient="horz" pos="4043">
          <p15:clr>
            <a:srgbClr val="F26B43"/>
          </p15:clr>
        </p15:guide>
        <p15:guide id="51" orient="horz" pos="2835">
          <p15:clr>
            <a:srgbClr val="5ACBF0"/>
          </p15:clr>
        </p15:guide>
        <p15:guide id="52" orient="horz" pos="2960">
          <p15:clr>
            <a:srgbClr val="5ACBF0"/>
          </p15:clr>
        </p15:guide>
        <p15:guide id="53" orient="horz" pos="3572">
          <p15:clr>
            <a:srgbClr val="5ACBF0"/>
          </p15:clr>
        </p15:guide>
        <p15:guide id="54" orient="horz" pos="3690">
          <p15:clr>
            <a:srgbClr val="5ACBF0"/>
          </p15:clr>
        </p15:guide>
        <p15:guide id="55" orient="horz" pos="91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1.xml"/><Relationship Id="rId1" Type="http://schemas.openxmlformats.org/officeDocument/2006/relationships/slideLayout" Target="../slideLayouts/slideLayout45.xml"/></Relationships>
</file>

<file path=ppt/slides/_rels/slide1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hyperlink" Target="https://github.com/Azure-Samples/aad-dotnet-manage-resources-from-vm-with-msi" TargetMode="External"/><Relationship Id="rId7" Type="http://schemas.openxmlformats.org/officeDocument/2006/relationships/hyperlink" Target="https://github.com/Azure-Samples/compute-ruby-msi-vm/" TargetMode="External"/><Relationship Id="rId2" Type="http://schemas.openxmlformats.org/officeDocument/2006/relationships/notesSlide" Target="../notesSlides/notesSlide19.xml"/><Relationship Id="rId1" Type="http://schemas.openxmlformats.org/officeDocument/2006/relationships/slideLayout" Target="../slideLayouts/slideLayout10.xml"/><Relationship Id="rId6" Type="http://schemas.openxmlformats.org/officeDocument/2006/relationships/hyperlink" Target="https://azure.microsoft.com/resources/samples/compute-python-msi-vm/" TargetMode="External"/><Relationship Id="rId5" Type="http://schemas.openxmlformats.org/officeDocument/2006/relationships/hyperlink" Target="https://azure.microsoft.com/resources/samples/compute-node-msi-vm/" TargetMode="External"/><Relationship Id="rId4" Type="http://schemas.openxmlformats.org/officeDocument/2006/relationships/hyperlink" Target="https://github.com/Azure-Samples/compute-java-manage-resources-from-vm-with-msi-in-aad-group"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image" Target="../media/image11.emf"/><Relationship Id="rId4" Type="http://schemas.openxmlformats.org/officeDocument/2006/relationships/image" Target="../media/image10.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2.xml"/><Relationship Id="rId1" Type="http://schemas.openxmlformats.org/officeDocument/2006/relationships/slideLayout" Target="../slideLayouts/slideLayout45.xml"/></Relationships>
</file>

<file path=ppt/slides/_rels/slide2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2.xml"/><Relationship Id="rId1" Type="http://schemas.openxmlformats.org/officeDocument/2006/relationships/slideLayout" Target="../slideLayouts/slideLayout45.xml"/></Relationships>
</file>

<file path=ppt/slides/_rels/slide3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3.xml"/><Relationship Id="rId1" Type="http://schemas.openxmlformats.org/officeDocument/2006/relationships/slideLayout" Target="../slideLayouts/slideLayout34.xml"/><Relationship Id="rId5" Type="http://schemas.openxmlformats.org/officeDocument/2006/relationships/image" Target="../media/image17.emf"/><Relationship Id="rId4" Type="http://schemas.openxmlformats.org/officeDocument/2006/relationships/image" Target="../media/image16.emf"/></Relationships>
</file>

<file path=ppt/slides/_rels/slide3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3" Type="http://schemas.openxmlformats.org/officeDocument/2006/relationships/hyperlink" Target="https://docs.microsoft.com/en-us/dotnet/api/overview/azure/identity-readme" TargetMode="External"/><Relationship Id="rId2" Type="http://schemas.openxmlformats.org/officeDocument/2006/relationships/notesSlide" Target="../notesSlides/notesSlide9.xml"/><Relationship Id="rId1" Type="http://schemas.openxmlformats.org/officeDocument/2006/relationships/slideLayout" Target="../slideLayouts/slideLayout30.xml"/><Relationship Id="rId6" Type="http://schemas.openxmlformats.org/officeDocument/2006/relationships/hyperlink" Target="https://docs.microsoft.com/en-us/javascript/api/overview/azure/identity-readme" TargetMode="External"/><Relationship Id="rId5" Type="http://schemas.openxmlformats.org/officeDocument/2006/relationships/hyperlink" Target="https://docs.microsoft.com/en-us/java/api/overview/azure/identity-readme" TargetMode="External"/><Relationship Id="rId4" Type="http://schemas.openxmlformats.org/officeDocument/2006/relationships/hyperlink" Target="https://docs.microsoft.com/en-us/python/api/overview/azure/identity-readm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1CB59B-EF9E-4E47-BF33-B8075EB6C7A1}"/>
              </a:ext>
            </a:extLst>
          </p:cNvPr>
          <p:cNvSpPr>
            <a:spLocks noGrp="1"/>
          </p:cNvSpPr>
          <p:nvPr>
            <p:ph type="title"/>
          </p:nvPr>
        </p:nvSpPr>
        <p:spPr/>
        <p:txBody>
          <a:bodyPr/>
          <a:lstStyle/>
          <a:p>
            <a:r>
              <a:rPr lang="en-US" dirty="0">
                <a:solidFill>
                  <a:schemeClr val="tx1"/>
                </a:solidFill>
              </a:rPr>
              <a:t>Learning Path 07: Implement secure cloud solutions</a:t>
            </a:r>
          </a:p>
        </p:txBody>
      </p:sp>
    </p:spTree>
    <p:extLst>
      <p:ext uri="{BB962C8B-B14F-4D97-AF65-F5344CB8AC3E}">
        <p14:creationId xmlns:p14="http://schemas.microsoft.com/office/powerpoint/2010/main" val="301864198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2" y="440494"/>
            <a:ext cx="11582857" cy="680196"/>
          </a:xfrm>
        </p:spPr>
        <p:txBody>
          <a:bodyPr/>
          <a:lstStyle/>
          <a:p>
            <a:r>
              <a:rPr lang="en-US" dirty="0"/>
              <a:t>Exercise: Set and retrieve a secret from Azure Key Vault by using Azure CLI</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6"/>
          </p:nvPr>
        </p:nvSpPr>
        <p:spPr>
          <a:xfrm>
            <a:off x="432089" y="1587500"/>
            <a:ext cx="5196656" cy="1907719"/>
          </a:xfrm>
        </p:spPr>
        <p:txBody>
          <a:bodyPr/>
          <a:lstStyle/>
          <a:p>
            <a:r>
              <a:rPr lang="en-US" dirty="0"/>
              <a:t>Login to Azure and start the Cloud Shell</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7"/>
          </p:nvPr>
        </p:nvSpPr>
        <p:spPr>
          <a:xfrm>
            <a:off x="6106344" y="1587500"/>
            <a:ext cx="5196656" cy="1907719"/>
          </a:xfrm>
        </p:spPr>
        <p:txBody>
          <a:bodyPr/>
          <a:lstStyle/>
          <a:p>
            <a:r>
              <a:rPr lang="en-US" dirty="0"/>
              <a:t>Create a Key Vault</a:t>
            </a:r>
            <a:endParaRPr lang="en-US" sz="1600" dirty="0"/>
          </a:p>
        </p:txBody>
      </p:sp>
      <p:sp>
        <p:nvSpPr>
          <p:cNvPr id="3" name="Text Placeholder 2">
            <a:extLst>
              <a:ext uri="{FF2B5EF4-FFF2-40B4-BE49-F238E27FC236}">
                <a16:creationId xmlns:a16="http://schemas.microsoft.com/office/drawing/2014/main" id="{ECD5E4E6-E2D8-48B3-AEE7-EFC203101F71}"/>
              </a:ext>
            </a:extLst>
          </p:cNvPr>
          <p:cNvSpPr>
            <a:spLocks noGrp="1"/>
          </p:cNvSpPr>
          <p:nvPr>
            <p:ph type="body" sz="quarter" idx="19"/>
          </p:nvPr>
        </p:nvSpPr>
        <p:spPr>
          <a:xfrm>
            <a:off x="432089" y="3695700"/>
            <a:ext cx="5196656" cy="1907719"/>
          </a:xfrm>
        </p:spPr>
        <p:txBody>
          <a:bodyPr/>
          <a:lstStyle/>
          <a:p>
            <a:r>
              <a:rPr lang="en-US" dirty="0"/>
              <a:t>Add and retrieve a secret</a:t>
            </a:r>
          </a:p>
        </p:txBody>
      </p:sp>
      <p:sp>
        <p:nvSpPr>
          <p:cNvPr id="4" name="Text Placeholder 3">
            <a:extLst>
              <a:ext uri="{FF2B5EF4-FFF2-40B4-BE49-F238E27FC236}">
                <a16:creationId xmlns:a16="http://schemas.microsoft.com/office/drawing/2014/main" id="{38119D03-B319-4C57-B663-D0046474E1C1}"/>
              </a:ext>
            </a:extLst>
          </p:cNvPr>
          <p:cNvSpPr>
            <a:spLocks noGrp="1"/>
          </p:cNvSpPr>
          <p:nvPr>
            <p:ph type="body" sz="quarter" idx="20"/>
          </p:nvPr>
        </p:nvSpPr>
        <p:spPr>
          <a:xfrm>
            <a:off x="6106344" y="3695700"/>
            <a:ext cx="5196656" cy="1907719"/>
          </a:xfrm>
        </p:spPr>
        <p:txBody>
          <a:bodyPr/>
          <a:lstStyle/>
          <a:p>
            <a:r>
              <a:rPr lang="en-US" dirty="0"/>
              <a:t>Clean up resources</a:t>
            </a:r>
          </a:p>
        </p:txBody>
      </p:sp>
      <p:grpSp>
        <p:nvGrpSpPr>
          <p:cNvPr id="40" name="Group 39" descr="Icon of three dots and outward pointing chevrons on left and right">
            <a:extLst>
              <a:ext uri="{FF2B5EF4-FFF2-40B4-BE49-F238E27FC236}">
                <a16:creationId xmlns:a16="http://schemas.microsoft.com/office/drawing/2014/main" id="{F9937466-437A-4691-A068-9C9A27CBE480}"/>
              </a:ext>
            </a:extLst>
          </p:cNvPr>
          <p:cNvGrpSpPr/>
          <p:nvPr/>
        </p:nvGrpSpPr>
        <p:grpSpPr>
          <a:xfrm>
            <a:off x="4527765" y="2554409"/>
            <a:ext cx="916121" cy="916251"/>
            <a:chOff x="3088645" y="5729498"/>
            <a:chExt cx="648328" cy="648420"/>
          </a:xfrm>
        </p:grpSpPr>
        <p:grpSp>
          <p:nvGrpSpPr>
            <p:cNvPr id="41" name="Group 40">
              <a:extLst>
                <a:ext uri="{FF2B5EF4-FFF2-40B4-BE49-F238E27FC236}">
                  <a16:creationId xmlns:a16="http://schemas.microsoft.com/office/drawing/2014/main" id="{91B899D2-2987-40D2-B664-797682391F2F}"/>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43" name="Freeform 5">
                <a:extLst>
                  <a:ext uri="{FF2B5EF4-FFF2-40B4-BE49-F238E27FC236}">
                    <a16:creationId xmlns:a16="http://schemas.microsoft.com/office/drawing/2014/main" id="{7BA3A87C-5895-4911-B1B8-C37CC250C8E0}"/>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4" name="Freeform 6">
                <a:extLst>
                  <a:ext uri="{FF2B5EF4-FFF2-40B4-BE49-F238E27FC236}">
                    <a16:creationId xmlns:a16="http://schemas.microsoft.com/office/drawing/2014/main" id="{3C40EC44-BF61-4138-B5D2-BFEA8531F8A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2" name="Picture 41" descr="Icon of three dots and outward pointing chevrons on left and right">
              <a:extLst>
                <a:ext uri="{FF2B5EF4-FFF2-40B4-BE49-F238E27FC236}">
                  <a16:creationId xmlns:a16="http://schemas.microsoft.com/office/drawing/2014/main" id="{277175F5-D462-4DAB-81DE-CAD5E94A7A1E}"/>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45" name="Group 44" descr="Icon of three dots and outward pointing chevrons on left and right">
            <a:extLst>
              <a:ext uri="{FF2B5EF4-FFF2-40B4-BE49-F238E27FC236}">
                <a16:creationId xmlns:a16="http://schemas.microsoft.com/office/drawing/2014/main" id="{7838A3B3-1D36-418C-97B4-701FA16559AD}"/>
              </a:ext>
            </a:extLst>
          </p:cNvPr>
          <p:cNvGrpSpPr/>
          <p:nvPr/>
        </p:nvGrpSpPr>
        <p:grpSpPr>
          <a:xfrm>
            <a:off x="10223500" y="2554409"/>
            <a:ext cx="916121" cy="916251"/>
            <a:chOff x="3088645" y="5729498"/>
            <a:chExt cx="648328" cy="648420"/>
          </a:xfrm>
        </p:grpSpPr>
        <p:grpSp>
          <p:nvGrpSpPr>
            <p:cNvPr id="46" name="Group 45">
              <a:extLst>
                <a:ext uri="{FF2B5EF4-FFF2-40B4-BE49-F238E27FC236}">
                  <a16:creationId xmlns:a16="http://schemas.microsoft.com/office/drawing/2014/main" id="{1E710883-B3B0-4987-9A4C-29A07E59C5DB}"/>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48" name="Freeform 5">
                <a:extLst>
                  <a:ext uri="{FF2B5EF4-FFF2-40B4-BE49-F238E27FC236}">
                    <a16:creationId xmlns:a16="http://schemas.microsoft.com/office/drawing/2014/main" id="{4EF09CE7-A8C8-404B-956C-9C310FA02A5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9" name="Freeform 6">
                <a:extLst>
                  <a:ext uri="{FF2B5EF4-FFF2-40B4-BE49-F238E27FC236}">
                    <a16:creationId xmlns:a16="http://schemas.microsoft.com/office/drawing/2014/main" id="{15918E9E-9C7B-49C9-9806-FC5C66DADF1C}"/>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7" name="Picture 46" descr="Icon of three dots and outward pointing chevrons on left and right">
              <a:extLst>
                <a:ext uri="{FF2B5EF4-FFF2-40B4-BE49-F238E27FC236}">
                  <a16:creationId xmlns:a16="http://schemas.microsoft.com/office/drawing/2014/main" id="{6C35F894-6731-4CCF-9A64-15AB7572C5A2}"/>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55" name="Group 54" descr="Icon of three dots and outward pointing chevrons on left and right">
            <a:extLst>
              <a:ext uri="{FF2B5EF4-FFF2-40B4-BE49-F238E27FC236}">
                <a16:creationId xmlns:a16="http://schemas.microsoft.com/office/drawing/2014/main" id="{D83ACCD8-FA7B-474C-890F-F5B08924C42C}"/>
              </a:ext>
            </a:extLst>
          </p:cNvPr>
          <p:cNvGrpSpPr/>
          <p:nvPr/>
        </p:nvGrpSpPr>
        <p:grpSpPr>
          <a:xfrm>
            <a:off x="4576619" y="4687168"/>
            <a:ext cx="916121" cy="916251"/>
            <a:chOff x="3088645" y="5729498"/>
            <a:chExt cx="648328" cy="648420"/>
          </a:xfrm>
        </p:grpSpPr>
        <p:grpSp>
          <p:nvGrpSpPr>
            <p:cNvPr id="56" name="Group 55">
              <a:extLst>
                <a:ext uri="{FF2B5EF4-FFF2-40B4-BE49-F238E27FC236}">
                  <a16:creationId xmlns:a16="http://schemas.microsoft.com/office/drawing/2014/main" id="{7A802D15-9894-4D81-88DA-D6220AE15F3D}"/>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58" name="Freeform 5">
                <a:extLst>
                  <a:ext uri="{FF2B5EF4-FFF2-40B4-BE49-F238E27FC236}">
                    <a16:creationId xmlns:a16="http://schemas.microsoft.com/office/drawing/2014/main" id="{A7D8429A-3160-4E0F-847E-B111A9A83DCE}"/>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9" name="Freeform 6">
                <a:extLst>
                  <a:ext uri="{FF2B5EF4-FFF2-40B4-BE49-F238E27FC236}">
                    <a16:creationId xmlns:a16="http://schemas.microsoft.com/office/drawing/2014/main" id="{6FABD0C6-AB93-4F88-ABFF-BEFEFC63B76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7" name="Picture 56" descr="Icon of three dots and outward pointing chevrons on left and right">
              <a:extLst>
                <a:ext uri="{FF2B5EF4-FFF2-40B4-BE49-F238E27FC236}">
                  <a16:creationId xmlns:a16="http://schemas.microsoft.com/office/drawing/2014/main" id="{BCB9CDE7-6161-4371-9341-0E13CAE7F81C}"/>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60" name="Group 59" descr="Icon of three dots and outward pointing chevrons on left and right">
            <a:extLst>
              <a:ext uri="{FF2B5EF4-FFF2-40B4-BE49-F238E27FC236}">
                <a16:creationId xmlns:a16="http://schemas.microsoft.com/office/drawing/2014/main" id="{D28A5D72-A757-490E-96E9-F1563498F9C0}"/>
              </a:ext>
            </a:extLst>
          </p:cNvPr>
          <p:cNvGrpSpPr/>
          <p:nvPr/>
        </p:nvGrpSpPr>
        <p:grpSpPr>
          <a:xfrm>
            <a:off x="10272354" y="4687168"/>
            <a:ext cx="916121" cy="916251"/>
            <a:chOff x="3088645" y="5729498"/>
            <a:chExt cx="648328" cy="648420"/>
          </a:xfrm>
        </p:grpSpPr>
        <p:grpSp>
          <p:nvGrpSpPr>
            <p:cNvPr id="61" name="Group 60">
              <a:extLst>
                <a:ext uri="{FF2B5EF4-FFF2-40B4-BE49-F238E27FC236}">
                  <a16:creationId xmlns:a16="http://schemas.microsoft.com/office/drawing/2014/main" id="{81370742-862F-40D9-8B6F-04C4E6276B5E}"/>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63" name="Freeform 5">
                <a:extLst>
                  <a:ext uri="{FF2B5EF4-FFF2-40B4-BE49-F238E27FC236}">
                    <a16:creationId xmlns:a16="http://schemas.microsoft.com/office/drawing/2014/main" id="{19BF42AF-2402-404D-9F95-60D732027B80}"/>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64" name="Freeform 6">
                <a:extLst>
                  <a:ext uri="{FF2B5EF4-FFF2-40B4-BE49-F238E27FC236}">
                    <a16:creationId xmlns:a16="http://schemas.microsoft.com/office/drawing/2014/main" id="{CBE8580E-46A8-4F03-BE49-3A9FFDA66031}"/>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62" name="Picture 61" descr="Icon of three dots and outward pointing chevrons on left and right">
              <a:extLst>
                <a:ext uri="{FF2B5EF4-FFF2-40B4-BE49-F238E27FC236}">
                  <a16:creationId xmlns:a16="http://schemas.microsoft.com/office/drawing/2014/main" id="{BE7408D8-F903-4EC6-899B-15E240AF223C}"/>
                </a:ext>
              </a:extLst>
            </p:cNvPr>
            <p:cNvPicPr>
              <a:picLocks noChangeAspect="1"/>
            </p:cNvPicPr>
            <p:nvPr/>
          </p:nvPicPr>
          <p:blipFill>
            <a:blip r:embed="rId3"/>
            <a:stretch>
              <a:fillRect/>
            </a:stretch>
          </p:blipFill>
          <p:spPr>
            <a:xfrm>
              <a:off x="3184209" y="5952822"/>
              <a:ext cx="457200" cy="201773"/>
            </a:xfrm>
            <a:prstGeom prst="rect">
              <a:avLst/>
            </a:prstGeom>
          </p:spPr>
        </p:pic>
      </p:grpSp>
    </p:spTree>
    <p:extLst>
      <p:ext uri="{BB962C8B-B14F-4D97-AF65-F5344CB8AC3E}">
        <p14:creationId xmlns:p14="http://schemas.microsoft.com/office/powerpoint/2010/main" val="213532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2409890"/>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Describe the benefits of using Azure Key Vault</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Explain how to authenticate to Azure Key Vault</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Set and retrieve a secret from Azure Key Vault by using the Azure CLI</a:t>
            </a: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92277777"/>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 2: Implement managed identities</a:t>
            </a:r>
          </a:p>
        </p:txBody>
      </p:sp>
      <p:pic>
        <p:nvPicPr>
          <p:cNvPr id="12" name="Picture Placeholder 11" descr="Icon of a gear inside a circle">
            <a:extLst>
              <a:ext uri="{FF2B5EF4-FFF2-40B4-BE49-F238E27FC236}">
                <a16:creationId xmlns:a16="http://schemas.microsoft.com/office/drawing/2014/main" id="{DBDF1AED-18A7-4CA3-882B-45E24280A620}"/>
              </a:ext>
            </a:extLst>
          </p:cNvPr>
          <p:cNvPicPr>
            <a:picLocks noGrp="1" noChangeAspect="1"/>
          </p:cNvPicPr>
          <p:nvPr>
            <p:ph type="pic" sz="quarter" idx="10"/>
          </p:nvPr>
        </p:nvPicPr>
        <p:blipFill rotWithShape="1">
          <a:blip r:embed="rId3"/>
          <a:srcRect l="37" r="37"/>
          <a:stretch/>
        </p:blipFill>
        <p:spPr>
          <a:prstGeom prst="rect">
            <a:avLst/>
          </a:prstGeom>
        </p:spPr>
      </p:pic>
    </p:spTree>
    <p:extLst>
      <p:ext uri="{BB962C8B-B14F-4D97-AF65-F5344CB8AC3E}">
        <p14:creationId xmlns:p14="http://schemas.microsoft.com/office/powerpoint/2010/main" val="1420265088"/>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9100" y="1456897"/>
            <a:ext cx="11340811" cy="2298065"/>
          </a:xfrm>
        </p:spPr>
        <p:txBody>
          <a:bodyPr/>
          <a:lstStyle/>
          <a:p>
            <a:r>
              <a:rPr lang="en-US" dirty="0"/>
              <a:t>After completing this module, you'll be able to:</a:t>
            </a:r>
          </a:p>
          <a:p>
            <a:pPr marL="342900" lvl="1" indent="-342900">
              <a:buFont typeface="Arial" panose="020B0604020202020204" pitchFamily="34" charset="0"/>
              <a:buChar char="•"/>
            </a:pPr>
            <a:r>
              <a:rPr lang="en-US" dirty="0"/>
              <a:t>Explain the differences between the two types of managed identities</a:t>
            </a:r>
          </a:p>
          <a:p>
            <a:pPr marL="342900" lvl="1" indent="-342900">
              <a:buFont typeface="Arial" panose="020B0604020202020204" pitchFamily="34" charset="0"/>
              <a:buChar char="•"/>
            </a:pPr>
            <a:r>
              <a:rPr lang="en-US" dirty="0"/>
              <a:t>Describe the flows for user- and system-assigned managed identities</a:t>
            </a:r>
          </a:p>
          <a:p>
            <a:pPr marL="342900" lvl="1" indent="-342900">
              <a:buFont typeface="Arial" panose="020B0604020202020204" pitchFamily="34" charset="0"/>
              <a:buChar char="•"/>
            </a:pPr>
            <a:r>
              <a:rPr lang="en-US" dirty="0"/>
              <a:t>Configure managed identities</a:t>
            </a:r>
          </a:p>
          <a:p>
            <a:pPr marL="342900" lvl="1" indent="-342900">
              <a:buFont typeface="Arial" panose="020B0604020202020204" pitchFamily="34" charset="0"/>
              <a:buChar char="•"/>
            </a:pPr>
            <a:r>
              <a:rPr lang="en-US" dirty="0"/>
              <a:t>Acquire access tokens by using REST and code</a:t>
            </a:r>
          </a:p>
        </p:txBody>
      </p:sp>
    </p:spTree>
    <p:extLst>
      <p:ext uri="{BB962C8B-B14F-4D97-AF65-F5344CB8AC3E}">
        <p14:creationId xmlns:p14="http://schemas.microsoft.com/office/powerpoint/2010/main" val="3827173098"/>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managed identities (1 / 2)</a:t>
            </a:r>
          </a:p>
        </p:txBody>
      </p:sp>
      <p:sp>
        <p:nvSpPr>
          <p:cNvPr id="6" name="Content Placeholder 2">
            <a:extLst>
              <a:ext uri="{FF2B5EF4-FFF2-40B4-BE49-F238E27FC236}">
                <a16:creationId xmlns:a16="http://schemas.microsoft.com/office/drawing/2014/main" id="{6F061B53-3921-4F2B-A9AD-DC6E663E1BC5}"/>
              </a:ext>
            </a:extLst>
          </p:cNvPr>
          <p:cNvSpPr txBox="1">
            <a:spLocks/>
          </p:cNvSpPr>
          <p:nvPr/>
        </p:nvSpPr>
        <p:spPr>
          <a:xfrm>
            <a:off x="418642" y="1070483"/>
            <a:ext cx="11340811" cy="1364476"/>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Types of managed identities</a:t>
            </a:r>
          </a:p>
          <a:p>
            <a:pPr marL="342900" indent="-342900">
              <a:buFont typeface="Arial" panose="020B0604020202020204" pitchFamily="34" charset="0"/>
              <a:buChar char="•"/>
            </a:pPr>
            <a:r>
              <a:rPr lang="en-US" sz="1800" dirty="0">
                <a:latin typeface="+mn-lt"/>
              </a:rPr>
              <a:t>A system-assigned managed identity is enabled directly on an Azure service instance. </a:t>
            </a:r>
          </a:p>
          <a:p>
            <a:pPr marL="342900" indent="-342900">
              <a:buFont typeface="Arial" panose="020B0604020202020204" pitchFamily="34" charset="0"/>
              <a:buChar char="•"/>
            </a:pPr>
            <a:r>
              <a:rPr lang="en-US" sz="1800" dirty="0">
                <a:latin typeface="+mn-lt"/>
              </a:rPr>
              <a:t>A user-assigned managed identity is created as a standalone Azure resource. </a:t>
            </a:r>
          </a:p>
        </p:txBody>
      </p:sp>
      <p:sp>
        <p:nvSpPr>
          <p:cNvPr id="12" name="Content Placeholder 2">
            <a:extLst>
              <a:ext uri="{FF2B5EF4-FFF2-40B4-BE49-F238E27FC236}">
                <a16:creationId xmlns:a16="http://schemas.microsoft.com/office/drawing/2014/main" id="{4BFC0C79-3FCE-4A64-92E3-973B143AAAD3}"/>
              </a:ext>
            </a:extLst>
          </p:cNvPr>
          <p:cNvSpPr txBox="1">
            <a:spLocks/>
          </p:cNvSpPr>
          <p:nvPr/>
        </p:nvSpPr>
        <p:spPr>
          <a:xfrm>
            <a:off x="418641" y="2398179"/>
            <a:ext cx="11340811" cy="553998"/>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Characteristics of managed identities</a:t>
            </a:r>
          </a:p>
        </p:txBody>
      </p:sp>
      <p:graphicFrame>
        <p:nvGraphicFramePr>
          <p:cNvPr id="2" name="Table 12">
            <a:extLst>
              <a:ext uri="{FF2B5EF4-FFF2-40B4-BE49-F238E27FC236}">
                <a16:creationId xmlns:a16="http://schemas.microsoft.com/office/drawing/2014/main" id="{4E451DDB-80C9-4651-A9C0-5A548FB81DF5}"/>
              </a:ext>
            </a:extLst>
          </p:cNvPr>
          <p:cNvGraphicFramePr>
            <a:graphicFrameLocks noGrp="1"/>
          </p:cNvGraphicFramePr>
          <p:nvPr>
            <p:extLst>
              <p:ext uri="{D42A27DB-BD31-4B8C-83A1-F6EECF244321}">
                <p14:modId xmlns:p14="http://schemas.microsoft.com/office/powerpoint/2010/main" val="2067011842"/>
              </p:ext>
            </p:extLst>
          </p:nvPr>
        </p:nvGraphicFramePr>
        <p:xfrm>
          <a:off x="418641" y="2928113"/>
          <a:ext cx="11129800" cy="2834640"/>
        </p:xfrm>
        <a:graphic>
          <a:graphicData uri="http://schemas.openxmlformats.org/drawingml/2006/table">
            <a:tbl>
              <a:tblPr firstRow="1" bandRow="1">
                <a:tableStyleId>{5C22544A-7EE6-4342-B048-85BDC9FD1C3A}</a:tableStyleId>
              </a:tblPr>
              <a:tblGrid>
                <a:gridCol w="1722980">
                  <a:extLst>
                    <a:ext uri="{9D8B030D-6E8A-4147-A177-3AD203B41FA5}">
                      <a16:colId xmlns:a16="http://schemas.microsoft.com/office/drawing/2014/main" val="2428792440"/>
                    </a:ext>
                  </a:extLst>
                </a:gridCol>
                <a:gridCol w="5305926">
                  <a:extLst>
                    <a:ext uri="{9D8B030D-6E8A-4147-A177-3AD203B41FA5}">
                      <a16:colId xmlns:a16="http://schemas.microsoft.com/office/drawing/2014/main" val="16129369"/>
                    </a:ext>
                  </a:extLst>
                </a:gridCol>
                <a:gridCol w="4100894">
                  <a:extLst>
                    <a:ext uri="{9D8B030D-6E8A-4147-A177-3AD203B41FA5}">
                      <a16:colId xmlns:a16="http://schemas.microsoft.com/office/drawing/2014/main" val="1695194842"/>
                    </a:ext>
                  </a:extLst>
                </a:gridCol>
              </a:tblGrid>
              <a:tr h="261793">
                <a:tc>
                  <a:txBody>
                    <a:bodyPr/>
                    <a:lstStyle/>
                    <a:p>
                      <a:pPr algn="l" fontAlgn="t"/>
                      <a:r>
                        <a:rPr lang="en-US" sz="1800">
                          <a:effectLst/>
                          <a:latin typeface="+mj-lt"/>
                        </a:rPr>
                        <a:t>Characteristic</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fontAlgn="t"/>
                      <a:r>
                        <a:rPr lang="en-US" sz="1800" dirty="0">
                          <a:effectLst/>
                          <a:latin typeface="+mj-lt"/>
                        </a:rPr>
                        <a:t>System-assigned managed identity</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fontAlgn="t"/>
                      <a:r>
                        <a:rPr lang="en-US" sz="1800" dirty="0">
                          <a:effectLst/>
                          <a:latin typeface="+mj-lt"/>
                        </a:rPr>
                        <a:t>User-assigned managed identity</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4185272790"/>
                  </a:ext>
                </a:extLst>
              </a:tr>
              <a:tr h="414505">
                <a:tc>
                  <a:txBody>
                    <a:bodyPr/>
                    <a:lstStyle/>
                    <a:p>
                      <a:pPr algn="l" fontAlgn="t"/>
                      <a:r>
                        <a:rPr lang="en-US" sz="1600">
                          <a:effectLst/>
                        </a:rPr>
                        <a:t>Creation</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dirty="0">
                          <a:effectLst/>
                        </a:rPr>
                        <a:t>Created as part of an Azure resource (for example, an Azure virtual machine or Azure App Service)</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dirty="0">
                          <a:effectLst/>
                        </a:rPr>
                        <a:t>Created as a stand-alone Azure resource</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27020401"/>
                  </a:ext>
                </a:extLst>
              </a:tr>
              <a:tr h="763562">
                <a:tc>
                  <a:txBody>
                    <a:bodyPr/>
                    <a:lstStyle/>
                    <a:p>
                      <a:pPr algn="l" fontAlgn="t"/>
                      <a:r>
                        <a:rPr lang="en-US" sz="1600">
                          <a:effectLst/>
                        </a:rPr>
                        <a:t>Lifecycle</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dirty="0">
                          <a:effectLst/>
                        </a:rPr>
                        <a:t>Shared lifecycle with the Azure resource that the managed identity is created with. When the parent resource is deleted, the managed identity is deleted as well.</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dirty="0">
                          <a:effectLst/>
                        </a:rPr>
                        <a:t>Independent life-cycle. Must be explicitly deleted.</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460495186"/>
                  </a:ext>
                </a:extLst>
              </a:tr>
              <a:tr h="589033">
                <a:tc>
                  <a:txBody>
                    <a:bodyPr/>
                    <a:lstStyle/>
                    <a:p>
                      <a:pPr algn="l" fontAlgn="t"/>
                      <a:r>
                        <a:rPr lang="en-US" sz="1600">
                          <a:effectLst/>
                        </a:rPr>
                        <a:t>Sharing across Azure resources</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dirty="0">
                          <a:effectLst/>
                        </a:rPr>
                        <a:t>Cannot be shared, it can only be associated with a single Azure resource.</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dirty="0">
                          <a:effectLst/>
                        </a:rPr>
                        <a:t>Can be shared, the same user-assigned managed identity can be associated with more than one Azure resource.</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3554734"/>
                  </a:ext>
                </a:extLst>
              </a:tr>
            </a:tbl>
          </a:graphicData>
        </a:graphic>
      </p:graphicFrame>
    </p:spTree>
    <p:extLst>
      <p:ext uri="{BB962C8B-B14F-4D97-AF65-F5344CB8AC3E}">
        <p14:creationId xmlns:p14="http://schemas.microsoft.com/office/powerpoint/2010/main" val="3478032795"/>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managed identities (2 / 2)</a:t>
            </a:r>
          </a:p>
        </p:txBody>
      </p:sp>
      <p:pic>
        <p:nvPicPr>
          <p:cNvPr id="4" name="Picture 3" descr="Image showing a list of sources that gain access to targets through Azure Active Directory.">
            <a:extLst>
              <a:ext uri="{FF2B5EF4-FFF2-40B4-BE49-F238E27FC236}">
                <a16:creationId xmlns:a16="http://schemas.microsoft.com/office/drawing/2014/main" id="{8C3AF8E4-221E-466A-A4F7-BAA2E854CB4E}"/>
              </a:ext>
            </a:extLst>
          </p:cNvPr>
          <p:cNvPicPr>
            <a:picLocks noChangeAspect="1"/>
          </p:cNvPicPr>
          <p:nvPr/>
        </p:nvPicPr>
        <p:blipFill>
          <a:blip r:embed="rId3"/>
          <a:stretch>
            <a:fillRect/>
          </a:stretch>
        </p:blipFill>
        <p:spPr>
          <a:xfrm>
            <a:off x="668005" y="1833849"/>
            <a:ext cx="8815610" cy="3545901"/>
          </a:xfrm>
          <a:prstGeom prst="rect">
            <a:avLst/>
          </a:prstGeom>
        </p:spPr>
      </p:pic>
      <p:sp>
        <p:nvSpPr>
          <p:cNvPr id="5" name="Rectangle 4">
            <a:extLst>
              <a:ext uri="{FF2B5EF4-FFF2-40B4-BE49-F238E27FC236}">
                <a16:creationId xmlns:a16="http://schemas.microsoft.com/office/drawing/2014/main" id="{7F42F250-14F7-479E-A3F7-9018385CB34F}"/>
              </a:ext>
              <a:ext uri="{C183D7F6-B498-43B3-948B-1728B52AA6E4}">
                <adec:decorative xmlns:adec="http://schemas.microsoft.com/office/drawing/2017/decorative" val="1"/>
              </a:ext>
            </a:extLst>
          </p:cNvPr>
          <p:cNvSpPr/>
          <p:nvPr/>
        </p:nvSpPr>
        <p:spPr bwMode="auto">
          <a:xfrm>
            <a:off x="609600" y="1663699"/>
            <a:ext cx="8928100" cy="383540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89642" rIns="89642" bIns="89642" numCol="1" spcCol="0" rtlCol="0" fromWordArt="0" anchor="t" anchorCtr="0" forceAA="0" compatLnSpc="1">
            <a:prstTxWarp prst="textNoShape">
              <a:avLst/>
            </a:prstTxWarp>
            <a:noAutofit/>
          </a:bodyPr>
          <a:lstStyle/>
          <a:p>
            <a:pPr defTabSz="914102" fontAlgn="base">
              <a:spcBef>
                <a:spcPct val="0"/>
              </a:spcBef>
              <a:spcAft>
                <a:spcPts val="98"/>
              </a:spcAft>
            </a:pPr>
            <a:endParaRPr lang="en-US" sz="980" dirty="0">
              <a:solidFill>
                <a:schemeClr val="bg1"/>
              </a:solidFill>
              <a:ea typeface="Segoe UI" pitchFamily="34" charset="0"/>
              <a:cs typeface="Segoe UI" pitchFamily="34" charset="0"/>
            </a:endParaRPr>
          </a:p>
        </p:txBody>
      </p:sp>
      <p:sp>
        <p:nvSpPr>
          <p:cNvPr id="7" name="Content Placeholder 2">
            <a:extLst>
              <a:ext uri="{FF2B5EF4-FFF2-40B4-BE49-F238E27FC236}">
                <a16:creationId xmlns:a16="http://schemas.microsoft.com/office/drawing/2014/main" id="{80D72288-D0EF-4EE8-829C-89194B69D42F}"/>
              </a:ext>
            </a:extLst>
          </p:cNvPr>
          <p:cNvSpPr txBox="1">
            <a:spLocks/>
          </p:cNvSpPr>
          <p:nvPr/>
        </p:nvSpPr>
        <p:spPr>
          <a:xfrm>
            <a:off x="432089" y="1083334"/>
            <a:ext cx="11341268" cy="400110"/>
          </a:xfrm>
          <a:prstGeom prst="rect">
            <a:avLst/>
          </a:prstGeom>
          <a:noFill/>
        </p:spPr>
        <p:txBody>
          <a:bodyPr vert="horz" wrap="square" lIns="137160" tIns="91440" rIns="146304" bIns="91440" rtlCol="0">
            <a:no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solidFill>
                  <a:srgbClr val="0078D4"/>
                </a:solidFill>
              </a:rPr>
              <a:t>When to use managed identities</a:t>
            </a:r>
          </a:p>
        </p:txBody>
      </p:sp>
    </p:spTree>
    <p:extLst>
      <p:ext uri="{BB962C8B-B14F-4D97-AF65-F5344CB8AC3E}">
        <p14:creationId xmlns:p14="http://schemas.microsoft.com/office/powerpoint/2010/main" val="357789004"/>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Discover the managed identities authentication flow</a:t>
            </a:r>
          </a:p>
        </p:txBody>
      </p:sp>
      <p:sp>
        <p:nvSpPr>
          <p:cNvPr id="6" name="Content Placeholder 2">
            <a:extLst>
              <a:ext uri="{FF2B5EF4-FFF2-40B4-BE49-F238E27FC236}">
                <a16:creationId xmlns:a16="http://schemas.microsoft.com/office/drawing/2014/main" id="{6F061B53-3921-4F2B-A9AD-DC6E663E1BC5}"/>
              </a:ext>
            </a:extLst>
          </p:cNvPr>
          <p:cNvSpPr txBox="1">
            <a:spLocks/>
          </p:cNvSpPr>
          <p:nvPr/>
        </p:nvSpPr>
        <p:spPr>
          <a:xfrm>
            <a:off x="418643" y="1120690"/>
            <a:ext cx="11340811" cy="4775666"/>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altLang="zh-CN" sz="2400" dirty="0"/>
              <a:t>How a system-assigned managed identity works with an Azure virtual machine:</a:t>
            </a:r>
            <a:endParaRPr lang="en-US" sz="2400" dirty="0"/>
          </a:p>
          <a:p>
            <a:pPr marL="342900" indent="-342900" algn="l">
              <a:buFont typeface="+mj-lt"/>
              <a:buAutoNum type="arabicPeriod"/>
            </a:pPr>
            <a:r>
              <a:rPr lang="en-US" altLang="zh-CN" sz="1800" dirty="0">
                <a:solidFill>
                  <a:srgbClr val="171717"/>
                </a:solidFill>
                <a:latin typeface="Segoe UI" panose="020B0502040204020203" pitchFamily="34" charset="0"/>
              </a:rPr>
              <a:t>Azure Resource Manager (ARM) r</a:t>
            </a:r>
            <a:r>
              <a:rPr lang="en-US" sz="1800" b="0" i="0" dirty="0">
                <a:solidFill>
                  <a:srgbClr val="171717"/>
                </a:solidFill>
                <a:effectLst/>
                <a:latin typeface="Segoe UI" panose="020B0502040204020203" pitchFamily="34" charset="0"/>
              </a:rPr>
              <a:t>eceives a request to enable the system-assigned managed identity on a virtual machine.</a:t>
            </a:r>
          </a:p>
          <a:p>
            <a:pPr marL="342900" indent="-342900" algn="l">
              <a:buFont typeface="+mj-lt"/>
              <a:buAutoNum type="arabicPeriod"/>
            </a:pPr>
            <a:r>
              <a:rPr lang="en-US" sz="1800" b="0" i="0" dirty="0">
                <a:solidFill>
                  <a:srgbClr val="171717"/>
                </a:solidFill>
                <a:effectLst/>
                <a:latin typeface="Segoe UI" panose="020B0502040204020203" pitchFamily="34" charset="0"/>
              </a:rPr>
              <a:t>ARM creates a service principal in Azure Active Directory for the identity of the virtual machine. </a:t>
            </a:r>
          </a:p>
          <a:p>
            <a:pPr marL="342900" indent="-342900" algn="l">
              <a:buFont typeface="+mj-lt"/>
              <a:buAutoNum type="arabicPeriod"/>
            </a:pPr>
            <a:r>
              <a:rPr lang="en-US" sz="1800" b="0" i="0" dirty="0">
                <a:solidFill>
                  <a:srgbClr val="171717"/>
                </a:solidFill>
                <a:effectLst/>
                <a:latin typeface="Segoe UI" panose="020B0502040204020203" pitchFamily="34" charset="0"/>
              </a:rPr>
              <a:t>ARM configures the identity on the virtual machine by updating the Azure Instance Metadata Service identity endpoint with the service principal client ID and certificate.</a:t>
            </a:r>
          </a:p>
          <a:p>
            <a:pPr marL="342900" indent="-342900" algn="l">
              <a:buFont typeface="+mj-lt"/>
              <a:buAutoNum type="arabicPeriod"/>
            </a:pPr>
            <a:r>
              <a:rPr lang="en-US" sz="1800" b="0" i="0" dirty="0">
                <a:solidFill>
                  <a:srgbClr val="171717"/>
                </a:solidFill>
                <a:effectLst/>
                <a:latin typeface="Segoe UI" panose="020B0502040204020203" pitchFamily="34" charset="0"/>
              </a:rPr>
              <a:t>After the virtual machine has an identity, use the service principal information to grant the virtual machine access to Azure resources. </a:t>
            </a:r>
          </a:p>
          <a:p>
            <a:pPr marL="342900" indent="-342900" algn="l">
              <a:buFont typeface="+mj-lt"/>
              <a:buAutoNum type="arabicPeriod"/>
            </a:pPr>
            <a:r>
              <a:rPr lang="en-US" sz="1800" b="0" i="0" dirty="0">
                <a:solidFill>
                  <a:srgbClr val="171717"/>
                </a:solidFill>
                <a:effectLst/>
                <a:latin typeface="Segoe UI" panose="020B0502040204020203" pitchFamily="34" charset="0"/>
              </a:rPr>
              <a:t>Your code that's running on the virtual machine can request a token from the Azure Instance Metadata service endpoint, accessible only from within the virtual machine.</a:t>
            </a:r>
          </a:p>
          <a:p>
            <a:pPr marL="342900" indent="-342900" algn="l">
              <a:buFont typeface="+mj-lt"/>
              <a:buAutoNum type="arabicPeriod"/>
            </a:pPr>
            <a:r>
              <a:rPr lang="en-US" sz="1800" b="0" i="0" dirty="0">
                <a:solidFill>
                  <a:srgbClr val="171717"/>
                </a:solidFill>
                <a:effectLst/>
                <a:latin typeface="Segoe UI" panose="020B0502040204020203" pitchFamily="34" charset="0"/>
              </a:rPr>
              <a:t>A call is made to Azure Active Directory to request an access token by using the client ID and certificate configured. Azure Active Directory returns a JSON Web Token access token.</a:t>
            </a:r>
          </a:p>
          <a:p>
            <a:pPr marL="342900" indent="-342900" algn="l">
              <a:buFont typeface="+mj-lt"/>
              <a:buAutoNum type="arabicPeriod"/>
            </a:pPr>
            <a:r>
              <a:rPr lang="en-US" sz="1800" b="0" i="0" dirty="0">
                <a:solidFill>
                  <a:srgbClr val="171717"/>
                </a:solidFill>
                <a:effectLst/>
                <a:latin typeface="Segoe UI" panose="020B0502040204020203" pitchFamily="34" charset="0"/>
              </a:rPr>
              <a:t>Your code sends the access token on a call to a service that supports Azure Active Directory authentication.</a:t>
            </a:r>
          </a:p>
        </p:txBody>
      </p:sp>
    </p:spTree>
    <p:extLst>
      <p:ext uri="{BB962C8B-B14F-4D97-AF65-F5344CB8AC3E}">
        <p14:creationId xmlns:p14="http://schemas.microsoft.com/office/powerpoint/2010/main" val="887098401"/>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Configure managed identities (1 / 3)</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29276" y="1513980"/>
            <a:ext cx="5543785" cy="3070058"/>
          </a:xfrm>
        </p:spPr>
        <p:txBody>
          <a:bodyPr/>
          <a:lstStyle/>
          <a:p>
            <a:r>
              <a:rPr lang="en-US" altLang="zh-CN" dirty="0"/>
              <a:t>System-assigned managed identity:</a:t>
            </a:r>
            <a:endParaRPr lang="en-US" dirty="0"/>
          </a:p>
          <a:p>
            <a:pPr marL="285750" indent="-285750">
              <a:buFont typeface="Arial" panose="020B0604020202020204" pitchFamily="34" charset="0"/>
              <a:buChar char="•"/>
            </a:pPr>
            <a:r>
              <a:rPr lang="en-US" sz="2000" dirty="0">
                <a:latin typeface="+mn-lt"/>
              </a:rPr>
              <a:t>To create, or enable, an Azure virtual machine with the system-assigned managed identity your account needs the Virtual Machine Contributor role assignment. </a:t>
            </a:r>
          </a:p>
          <a:p>
            <a:pPr marL="285750" indent="-285750">
              <a:buFont typeface="Arial" panose="020B0604020202020204" pitchFamily="34" charset="0"/>
              <a:buChar char="•"/>
            </a:pPr>
            <a:r>
              <a:rPr lang="en-US" sz="2000" dirty="0">
                <a:latin typeface="+mn-lt"/>
              </a:rPr>
              <a:t>No additional Azure AD directory role assignments are required.</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1"/>
          </p:nvPr>
        </p:nvSpPr>
        <p:spPr>
          <a:xfrm>
            <a:off x="6217158" y="1513980"/>
            <a:ext cx="5542753" cy="3070058"/>
          </a:xfrm>
        </p:spPr>
        <p:txBody>
          <a:bodyPr/>
          <a:lstStyle/>
          <a:p>
            <a:r>
              <a:rPr lang="en-US" dirty="0"/>
              <a:t>User-assigned managed identity: </a:t>
            </a:r>
          </a:p>
          <a:p>
            <a:pPr marL="342900" indent="-342900" algn="l">
              <a:buFont typeface="Arial" panose="020B0604020202020204" pitchFamily="34" charset="0"/>
              <a:buChar char="•"/>
            </a:pPr>
            <a:r>
              <a:rPr lang="en-US" sz="2000" b="0" i="0" dirty="0">
                <a:solidFill>
                  <a:srgbClr val="171717"/>
                </a:solidFill>
                <a:effectLst/>
              </a:rPr>
              <a:t>Create the user-assigned identity</a:t>
            </a:r>
            <a:r>
              <a:rPr lang="zh-CN" altLang="en-US" sz="2000" b="0" i="0" dirty="0">
                <a:solidFill>
                  <a:srgbClr val="171717"/>
                </a:solidFill>
                <a:effectLst/>
                <a:latin typeface="Segoe UI" panose="020B0502040204020203" pitchFamily="34" charset="0"/>
              </a:rPr>
              <a:t>：</a:t>
            </a:r>
            <a:r>
              <a:rPr lang="en-US" sz="1800" b="0" i="0" dirty="0">
                <a:solidFill>
                  <a:srgbClr val="171717"/>
                </a:solidFill>
                <a:effectLst/>
                <a:latin typeface="Segoe UI" panose="020B0502040204020203" pitchFamily="34" charset="0"/>
              </a:rPr>
              <a:t>Create a user-assigned managed identity using </a:t>
            </a:r>
            <a:r>
              <a:rPr lang="en-US" sz="1800" b="0" i="0" dirty="0" err="1">
                <a:solidFill>
                  <a:srgbClr val="171717"/>
                </a:solidFill>
                <a:effectLst/>
                <a:latin typeface="Segoe UI" panose="020B0502040204020203" pitchFamily="34" charset="0"/>
              </a:rPr>
              <a:t>az</a:t>
            </a:r>
            <a:r>
              <a:rPr lang="en-US" sz="1800" b="0" i="0" dirty="0">
                <a:solidFill>
                  <a:srgbClr val="171717"/>
                </a:solidFill>
                <a:effectLst/>
                <a:latin typeface="Segoe UI" panose="020B0502040204020203" pitchFamily="34" charset="0"/>
              </a:rPr>
              <a:t> identity create. </a:t>
            </a:r>
          </a:p>
          <a:p>
            <a:pPr marL="342900" indent="-342900" algn="l">
              <a:buFont typeface="Arial" panose="020B0604020202020204" pitchFamily="34" charset="0"/>
              <a:buChar char="•"/>
            </a:pPr>
            <a:r>
              <a:rPr lang="en-US" sz="2000" b="0" i="0" dirty="0">
                <a:solidFill>
                  <a:srgbClr val="171717"/>
                </a:solidFill>
                <a:effectLst/>
              </a:rPr>
              <a:t>Assign the identity to a virtual machine</a:t>
            </a:r>
            <a:r>
              <a:rPr lang="zh-CN" altLang="en-US" sz="2000" b="0" i="0" dirty="0">
                <a:solidFill>
                  <a:srgbClr val="171717"/>
                </a:solidFill>
                <a:effectLst/>
              </a:rPr>
              <a:t>：</a:t>
            </a:r>
            <a:r>
              <a:rPr lang="en-US" altLang="zh-CN" sz="2000" b="0" i="0" dirty="0">
                <a:solidFill>
                  <a:srgbClr val="171717"/>
                </a:solidFill>
                <a:effectLst/>
                <a:latin typeface="Segoe UI" panose="020B0502040204020203" pitchFamily="34" charset="0"/>
              </a:rPr>
              <a:t>Creates a virtual machine associated with the new user-assigned identity.</a:t>
            </a:r>
            <a:endParaRPr lang="en-US" sz="2000" b="0" i="0" dirty="0">
              <a:solidFill>
                <a:srgbClr val="171717"/>
              </a:solidFill>
              <a:effectLst/>
              <a:latin typeface="Segoe UI" panose="020B0502040204020203" pitchFamily="34" charset="0"/>
            </a:endParaRPr>
          </a:p>
        </p:txBody>
      </p:sp>
    </p:spTree>
    <p:extLst>
      <p:ext uri="{BB962C8B-B14F-4D97-AF65-F5344CB8AC3E}">
        <p14:creationId xmlns:p14="http://schemas.microsoft.com/office/powerpoint/2010/main" val="2913591155"/>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Configure managed identities (2 / 3)</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29276" y="1513980"/>
            <a:ext cx="5543785" cy="772020"/>
          </a:xfrm>
          <a:noFill/>
        </p:spPr>
        <p:txBody>
          <a:bodyPr/>
          <a:lstStyle/>
          <a:p>
            <a:r>
              <a:rPr lang="en-US" altLang="zh-CN" sz="2000" dirty="0"/>
              <a:t>Enable system-assigned identity during resource creation</a:t>
            </a:r>
            <a:endParaRPr lang="en-US" sz="2000" dirty="0"/>
          </a:p>
        </p:txBody>
      </p:sp>
      <p:sp>
        <p:nvSpPr>
          <p:cNvPr id="5" name="Content Placeholder 2">
            <a:extLst>
              <a:ext uri="{FF2B5EF4-FFF2-40B4-BE49-F238E27FC236}">
                <a16:creationId xmlns:a16="http://schemas.microsoft.com/office/drawing/2014/main" id="{7655770A-0F20-425D-8C36-B5B12386A7CC}"/>
              </a:ext>
            </a:extLst>
          </p:cNvPr>
          <p:cNvSpPr txBox="1">
            <a:spLocks/>
          </p:cNvSpPr>
          <p:nvPr/>
        </p:nvSpPr>
        <p:spPr>
          <a:xfrm>
            <a:off x="429277" y="2542680"/>
            <a:ext cx="5247624" cy="2808148"/>
          </a:xfrm>
          <a:prstGeom prst="rect">
            <a:avLst/>
          </a:prstGeom>
          <a:noFill/>
          <a:ln w="25400">
            <a:solidFill>
              <a:srgbClr val="0078D4"/>
            </a:solidFill>
          </a:ln>
        </p:spPr>
        <p:txBody>
          <a:bodyPr vert="horz" wrap="square" lIns="91440" tIns="91440" rIns="91440" bIns="91440" rtlCol="0">
            <a:no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0"/>
              </a:spcAft>
            </a:pPr>
            <a:r>
              <a:rPr lang="en-US" sz="1400" b="0" dirty="0" err="1">
                <a:solidFill>
                  <a:srgbClr val="0000FF"/>
                </a:solidFill>
                <a:effectLst/>
                <a:latin typeface="Consolas" panose="020B0609020204030204" pitchFamily="49" charset="0"/>
              </a:rPr>
              <a:t>az</a:t>
            </a:r>
            <a:r>
              <a:rPr lang="en-US" sz="1400" b="0" dirty="0">
                <a:solidFill>
                  <a:srgbClr val="0000FF"/>
                </a:solidFill>
                <a:effectLst/>
                <a:latin typeface="Consolas" panose="020B0609020204030204" pitchFamily="49" charset="0"/>
              </a:rPr>
              <a:t> </a:t>
            </a:r>
            <a:r>
              <a:rPr lang="en-US" sz="1400" b="0" dirty="0" err="1">
                <a:solidFill>
                  <a:srgbClr val="0000FF"/>
                </a:solidFill>
                <a:effectLst/>
                <a:latin typeface="Consolas" panose="020B0609020204030204" pitchFamily="49" charset="0"/>
              </a:rPr>
              <a:t>vm</a:t>
            </a:r>
            <a:r>
              <a:rPr lang="en-US" sz="1400" b="0" dirty="0">
                <a:solidFill>
                  <a:srgbClr val="0000FF"/>
                </a:solidFill>
                <a:effectLst/>
                <a:latin typeface="Consolas" panose="020B0609020204030204" pitchFamily="49" charset="0"/>
              </a:rPr>
              <a:t> create </a:t>
            </a:r>
            <a:r>
              <a:rPr lang="en-US" sz="1400" b="0" dirty="0">
                <a:solidFill>
                  <a:srgbClr val="001080"/>
                </a:solidFill>
                <a:effectLst/>
                <a:latin typeface="Consolas" panose="020B0609020204030204" pitchFamily="49" charset="0"/>
              </a:rPr>
              <a:t>--resource-group </a:t>
            </a:r>
            <a:r>
              <a:rPr lang="en-US" sz="1400" b="0" dirty="0" err="1">
                <a:solidFill>
                  <a:srgbClr val="A31515"/>
                </a:solidFill>
                <a:effectLst/>
                <a:latin typeface="Consolas" panose="020B0609020204030204" pitchFamily="49" charset="0"/>
              </a:rPr>
              <a:t>myResourceGroup</a:t>
            </a:r>
            <a:r>
              <a:rPr lang="en-US" sz="1400" b="0" dirty="0">
                <a:solidFill>
                  <a:srgbClr val="A31515"/>
                </a:solidFill>
                <a:effectLst/>
                <a:latin typeface="Consolas" panose="020B0609020204030204" pitchFamily="49" charset="0"/>
              </a:rPr>
              <a:t> \ </a:t>
            </a:r>
            <a:endParaRPr lang="en-US" sz="1400" b="0" dirty="0">
              <a:solidFill>
                <a:srgbClr val="000000"/>
              </a:solidFill>
              <a:effectLst/>
              <a:latin typeface="Consolas" panose="020B0609020204030204" pitchFamily="49" charset="0"/>
            </a:endParaRPr>
          </a:p>
          <a:p>
            <a:pPr>
              <a:spcBef>
                <a:spcPts val="0"/>
              </a:spcBef>
              <a:spcAft>
                <a:spcPts val="0"/>
              </a:spcAft>
            </a:pPr>
            <a:r>
              <a:rPr lang="en-US" sz="1400" b="0" dirty="0">
                <a:solidFill>
                  <a:srgbClr val="0000FF"/>
                </a:solidFill>
                <a:effectLst/>
                <a:latin typeface="Consolas" panose="020B0609020204030204" pitchFamily="49" charset="0"/>
              </a:rPr>
              <a:t>    </a:t>
            </a:r>
            <a:r>
              <a:rPr lang="en-US" sz="1400" b="0" dirty="0">
                <a:solidFill>
                  <a:srgbClr val="001080"/>
                </a:solidFill>
                <a:effectLst/>
                <a:latin typeface="Consolas" panose="020B0609020204030204" pitchFamily="49" charset="0"/>
              </a:rPr>
              <a:t>--name </a:t>
            </a:r>
            <a:r>
              <a:rPr lang="en-US" sz="1400" b="0" dirty="0" err="1">
                <a:solidFill>
                  <a:srgbClr val="A31515"/>
                </a:solidFill>
                <a:effectLst/>
                <a:latin typeface="Consolas" panose="020B0609020204030204" pitchFamily="49" charset="0"/>
              </a:rPr>
              <a:t>myVM</a:t>
            </a:r>
            <a:r>
              <a:rPr lang="en-US" sz="1400" b="0" dirty="0">
                <a:solidFill>
                  <a:srgbClr val="A31515"/>
                </a:solidFill>
                <a:effectLst/>
                <a:latin typeface="Consolas" panose="020B0609020204030204" pitchFamily="49" charset="0"/>
              </a:rPr>
              <a:t> </a:t>
            </a:r>
            <a:r>
              <a:rPr lang="en-US" sz="1400" b="0" dirty="0">
                <a:solidFill>
                  <a:srgbClr val="001080"/>
                </a:solidFill>
                <a:effectLst/>
                <a:latin typeface="Consolas" panose="020B0609020204030204" pitchFamily="49" charset="0"/>
              </a:rPr>
              <a:t>--image </a:t>
            </a:r>
            <a:r>
              <a:rPr lang="en-US" sz="1400" b="0" dirty="0">
                <a:solidFill>
                  <a:srgbClr val="A31515"/>
                </a:solidFill>
                <a:effectLst/>
                <a:latin typeface="Consolas" panose="020B0609020204030204" pitchFamily="49" charset="0"/>
              </a:rPr>
              <a:t>win2016datacenter \ </a:t>
            </a:r>
            <a:endParaRPr lang="en-US" sz="1400" b="0" dirty="0">
              <a:solidFill>
                <a:srgbClr val="000000"/>
              </a:solidFill>
              <a:effectLst/>
              <a:latin typeface="Consolas" panose="020B0609020204030204" pitchFamily="49" charset="0"/>
            </a:endParaRPr>
          </a:p>
          <a:p>
            <a:pPr>
              <a:spcBef>
                <a:spcPts val="0"/>
              </a:spcBef>
              <a:spcAft>
                <a:spcPts val="0"/>
              </a:spcAft>
            </a:pPr>
            <a:r>
              <a:rPr lang="en-US" sz="1400" b="0" dirty="0">
                <a:solidFill>
                  <a:srgbClr val="0000FF"/>
                </a:solidFill>
                <a:effectLst/>
                <a:latin typeface="Consolas" panose="020B0609020204030204" pitchFamily="49" charset="0"/>
              </a:rPr>
              <a:t>    </a:t>
            </a:r>
            <a:r>
              <a:rPr lang="en-US" sz="1400" b="0" dirty="0">
                <a:solidFill>
                  <a:srgbClr val="001080"/>
                </a:solidFill>
                <a:effectLst/>
                <a:latin typeface="Consolas" panose="020B0609020204030204" pitchFamily="49" charset="0"/>
              </a:rPr>
              <a:t>--generate-</a:t>
            </a:r>
            <a:r>
              <a:rPr lang="en-US" sz="1400" b="0" dirty="0" err="1">
                <a:solidFill>
                  <a:srgbClr val="001080"/>
                </a:solidFill>
                <a:effectLst/>
                <a:latin typeface="Consolas" panose="020B0609020204030204" pitchFamily="49" charset="0"/>
              </a:rPr>
              <a:t>ssh</a:t>
            </a:r>
            <a:r>
              <a:rPr lang="en-US" sz="1400" b="0" dirty="0">
                <a:solidFill>
                  <a:srgbClr val="001080"/>
                </a:solidFill>
                <a:effectLst/>
                <a:latin typeface="Consolas" panose="020B0609020204030204" pitchFamily="49" charset="0"/>
              </a:rPr>
              <a:t>-keys </a:t>
            </a:r>
            <a:r>
              <a:rPr lang="en-US" sz="1400" b="0" dirty="0">
                <a:solidFill>
                  <a:srgbClr val="A31515"/>
                </a:solidFill>
                <a:effectLst/>
                <a:latin typeface="Consolas" panose="020B0609020204030204" pitchFamily="49" charset="0"/>
              </a:rPr>
              <a:t>\ </a:t>
            </a:r>
            <a:endParaRPr lang="en-US" sz="1400" b="0" dirty="0">
              <a:solidFill>
                <a:srgbClr val="000000"/>
              </a:solidFill>
              <a:effectLst/>
              <a:latin typeface="Consolas" panose="020B0609020204030204" pitchFamily="49" charset="0"/>
            </a:endParaRPr>
          </a:p>
          <a:p>
            <a:pPr>
              <a:spcBef>
                <a:spcPts val="0"/>
              </a:spcBef>
              <a:spcAft>
                <a:spcPts val="0"/>
              </a:spcAft>
            </a:pPr>
            <a:r>
              <a:rPr lang="en-US" sz="1400" b="0" dirty="0">
                <a:solidFill>
                  <a:srgbClr val="0000FF"/>
                </a:solidFill>
                <a:effectLst/>
                <a:latin typeface="Consolas" panose="020B0609020204030204" pitchFamily="49" charset="0"/>
              </a:rPr>
              <a:t>    </a:t>
            </a:r>
            <a:r>
              <a:rPr lang="en-US" sz="1400" b="0" dirty="0">
                <a:solidFill>
                  <a:srgbClr val="001080"/>
                </a:solidFill>
                <a:effectLst/>
                <a:latin typeface="Consolas" panose="020B0609020204030204" pitchFamily="49" charset="0"/>
              </a:rPr>
              <a:t>--assign-identity </a:t>
            </a:r>
            <a:r>
              <a:rPr lang="en-US" sz="1400" b="0" dirty="0">
                <a:solidFill>
                  <a:srgbClr val="A31515"/>
                </a:solidFill>
                <a:effectLst/>
                <a:latin typeface="Consolas" panose="020B0609020204030204" pitchFamily="49" charset="0"/>
              </a:rPr>
              <a:t>\ </a:t>
            </a:r>
            <a:endParaRPr lang="en-US" sz="1400" b="0" dirty="0">
              <a:solidFill>
                <a:srgbClr val="000000"/>
              </a:solidFill>
              <a:effectLst/>
              <a:latin typeface="Consolas" panose="020B0609020204030204" pitchFamily="49" charset="0"/>
            </a:endParaRPr>
          </a:p>
          <a:p>
            <a:pPr>
              <a:spcBef>
                <a:spcPts val="0"/>
              </a:spcBef>
              <a:spcAft>
                <a:spcPts val="0"/>
              </a:spcAft>
            </a:pPr>
            <a:r>
              <a:rPr lang="en-US" sz="1400" b="0" dirty="0">
                <a:solidFill>
                  <a:srgbClr val="0000FF"/>
                </a:solidFill>
                <a:effectLst/>
                <a:latin typeface="Consolas" panose="020B0609020204030204" pitchFamily="49" charset="0"/>
              </a:rPr>
              <a:t>    </a:t>
            </a:r>
            <a:r>
              <a:rPr lang="en-US" sz="1400" b="0" dirty="0">
                <a:solidFill>
                  <a:srgbClr val="001080"/>
                </a:solidFill>
                <a:effectLst/>
                <a:latin typeface="Consolas" panose="020B0609020204030204" pitchFamily="49" charset="0"/>
              </a:rPr>
              <a:t>--admin-username </a:t>
            </a:r>
            <a:r>
              <a:rPr lang="en-US" sz="1400" b="0" dirty="0" err="1">
                <a:solidFill>
                  <a:srgbClr val="A31515"/>
                </a:solidFill>
                <a:effectLst/>
                <a:latin typeface="Consolas" panose="020B0609020204030204" pitchFamily="49" charset="0"/>
              </a:rPr>
              <a:t>azureuser</a:t>
            </a:r>
            <a:r>
              <a:rPr lang="en-US" sz="1400" b="0" dirty="0">
                <a:solidFill>
                  <a:srgbClr val="A31515"/>
                </a:solidFill>
                <a:effectLst/>
                <a:latin typeface="Consolas" panose="020B0609020204030204" pitchFamily="49" charset="0"/>
              </a:rPr>
              <a:t> \ </a:t>
            </a:r>
            <a:endParaRPr lang="en-US" sz="1400" b="0" dirty="0">
              <a:solidFill>
                <a:srgbClr val="000000"/>
              </a:solidFill>
              <a:effectLst/>
              <a:latin typeface="Consolas" panose="020B0609020204030204" pitchFamily="49" charset="0"/>
            </a:endParaRPr>
          </a:p>
          <a:p>
            <a:pPr>
              <a:spcBef>
                <a:spcPts val="0"/>
              </a:spcBef>
              <a:spcAft>
                <a:spcPts val="0"/>
              </a:spcAft>
            </a:pPr>
            <a:r>
              <a:rPr lang="en-US" sz="1400" b="0" dirty="0">
                <a:solidFill>
                  <a:srgbClr val="0000FF"/>
                </a:solidFill>
                <a:effectLst/>
                <a:latin typeface="Consolas" panose="020B0609020204030204" pitchFamily="49" charset="0"/>
              </a:rPr>
              <a:t>    </a:t>
            </a:r>
            <a:r>
              <a:rPr lang="en-US" sz="1400" b="0" dirty="0">
                <a:solidFill>
                  <a:srgbClr val="001080"/>
                </a:solidFill>
                <a:effectLst/>
                <a:latin typeface="Consolas" panose="020B0609020204030204" pitchFamily="49" charset="0"/>
              </a:rPr>
              <a:t>--admin-password </a:t>
            </a:r>
            <a:r>
              <a:rPr lang="en-US" sz="1400" b="0" dirty="0">
                <a:solidFill>
                  <a:srgbClr val="A31515"/>
                </a:solidFill>
                <a:effectLst/>
                <a:latin typeface="Consolas" panose="020B0609020204030204" pitchFamily="49" charset="0"/>
              </a:rPr>
              <a:t>myPassword12</a:t>
            </a:r>
            <a:endParaRPr lang="en-US" sz="1400" b="0" dirty="0">
              <a:solidFill>
                <a:srgbClr val="000000"/>
              </a:solidFill>
              <a:effectLst/>
              <a:latin typeface="Consolas" panose="020B0609020204030204" pitchFamily="49" charset="0"/>
            </a:endParaRPr>
          </a:p>
        </p:txBody>
      </p:sp>
      <p:sp>
        <p:nvSpPr>
          <p:cNvPr id="6" name="Content Placeholder 2">
            <a:extLst>
              <a:ext uri="{FF2B5EF4-FFF2-40B4-BE49-F238E27FC236}">
                <a16:creationId xmlns:a16="http://schemas.microsoft.com/office/drawing/2014/main" id="{FC8D4E25-26AB-4F38-B099-625BA55D7B34}"/>
              </a:ext>
            </a:extLst>
          </p:cNvPr>
          <p:cNvSpPr txBox="1">
            <a:spLocks/>
          </p:cNvSpPr>
          <p:nvPr/>
        </p:nvSpPr>
        <p:spPr>
          <a:xfrm>
            <a:off x="6096000" y="1507172"/>
            <a:ext cx="5543785" cy="772020"/>
          </a:xfrm>
          <a:prstGeom prst="rect">
            <a:avLst/>
          </a:prstGeom>
          <a:noFill/>
        </p:spPr>
        <p:txBody>
          <a:bodyPr vert="horz" wrap="square" lIns="137160" tIns="91440" rIns="146304" bIns="91440" rtlCol="0">
            <a:no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altLang="zh-CN" sz="2000" dirty="0"/>
              <a:t>Enable user-assigned identity during resource creation</a:t>
            </a:r>
            <a:endParaRPr lang="en-US" sz="2000" dirty="0"/>
          </a:p>
        </p:txBody>
      </p:sp>
      <p:sp>
        <p:nvSpPr>
          <p:cNvPr id="9" name="Content Placeholder 2">
            <a:extLst>
              <a:ext uri="{FF2B5EF4-FFF2-40B4-BE49-F238E27FC236}">
                <a16:creationId xmlns:a16="http://schemas.microsoft.com/office/drawing/2014/main" id="{60A6F0E5-617C-478C-BD95-1A93AAA3A42F}"/>
              </a:ext>
            </a:extLst>
          </p:cNvPr>
          <p:cNvSpPr txBox="1">
            <a:spLocks/>
          </p:cNvSpPr>
          <p:nvPr/>
        </p:nvSpPr>
        <p:spPr>
          <a:xfrm>
            <a:off x="6096000" y="2542680"/>
            <a:ext cx="5663911" cy="2808148"/>
          </a:xfrm>
          <a:prstGeom prst="rect">
            <a:avLst/>
          </a:prstGeom>
          <a:noFill/>
          <a:ln w="25400">
            <a:solidFill>
              <a:srgbClr val="0078D4"/>
            </a:solidFill>
          </a:ln>
        </p:spPr>
        <p:txBody>
          <a:bodyPr vert="horz" wrap="square" lIns="91440" tIns="91440" rIns="91440" bIns="91440" rtlCol="0">
            <a:no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0"/>
              </a:spcAft>
            </a:pPr>
            <a:r>
              <a:rPr lang="en-US" sz="1400" b="0" dirty="0">
                <a:solidFill>
                  <a:srgbClr val="008000"/>
                </a:solidFill>
                <a:effectLst/>
                <a:latin typeface="Consolas" panose="020B0609020204030204" pitchFamily="49" charset="0"/>
              </a:rPr>
              <a:t># Create the identity</a:t>
            </a:r>
            <a:endParaRPr lang="en-US" sz="1400" b="0" dirty="0">
              <a:solidFill>
                <a:srgbClr val="000000"/>
              </a:solidFill>
              <a:effectLst/>
              <a:latin typeface="Consolas" panose="020B0609020204030204" pitchFamily="49" charset="0"/>
            </a:endParaRPr>
          </a:p>
          <a:p>
            <a:pPr>
              <a:spcBef>
                <a:spcPts val="0"/>
              </a:spcBef>
              <a:spcAft>
                <a:spcPts val="0"/>
              </a:spcAft>
            </a:pPr>
            <a:r>
              <a:rPr lang="en-US" sz="1400" b="0" dirty="0" err="1">
                <a:solidFill>
                  <a:srgbClr val="0000FF"/>
                </a:solidFill>
                <a:effectLst/>
                <a:latin typeface="Consolas" panose="020B0609020204030204" pitchFamily="49" charset="0"/>
              </a:rPr>
              <a:t>az</a:t>
            </a:r>
            <a:r>
              <a:rPr lang="en-US" sz="1400" b="0" dirty="0">
                <a:solidFill>
                  <a:srgbClr val="0000FF"/>
                </a:solidFill>
                <a:effectLst/>
                <a:latin typeface="Consolas" panose="020B0609020204030204" pitchFamily="49" charset="0"/>
              </a:rPr>
              <a:t> identity create </a:t>
            </a:r>
            <a:r>
              <a:rPr lang="en-US" sz="1400" b="0" dirty="0">
                <a:solidFill>
                  <a:srgbClr val="001080"/>
                </a:solidFill>
                <a:effectLst/>
                <a:latin typeface="Consolas" panose="020B0609020204030204" pitchFamily="49" charset="0"/>
              </a:rPr>
              <a:t>-g </a:t>
            </a:r>
            <a:r>
              <a:rPr lang="en-US" sz="1400" b="0" dirty="0" err="1">
                <a:solidFill>
                  <a:srgbClr val="A31515"/>
                </a:solidFill>
                <a:effectLst/>
                <a:latin typeface="Consolas" panose="020B0609020204030204" pitchFamily="49" charset="0"/>
              </a:rPr>
              <a:t>myResourceGroup</a:t>
            </a:r>
            <a:r>
              <a:rPr lang="en-US" sz="1400" b="0" dirty="0">
                <a:solidFill>
                  <a:srgbClr val="A31515"/>
                </a:solidFill>
                <a:effectLst/>
                <a:latin typeface="Consolas" panose="020B0609020204030204" pitchFamily="49" charset="0"/>
              </a:rPr>
              <a:t> \ </a:t>
            </a:r>
          </a:p>
          <a:p>
            <a:pPr>
              <a:spcBef>
                <a:spcPts val="0"/>
              </a:spcBef>
              <a:spcAft>
                <a:spcPts val="0"/>
              </a:spcAft>
            </a:pPr>
            <a:r>
              <a:rPr lang="en-US" sz="1400" dirty="0">
                <a:solidFill>
                  <a:srgbClr val="A31515"/>
                </a:solidFill>
                <a:latin typeface="Consolas" panose="020B0609020204030204" pitchFamily="49" charset="0"/>
              </a:rPr>
              <a:t>    </a:t>
            </a:r>
            <a:r>
              <a:rPr lang="en-US" sz="1400" b="0" dirty="0">
                <a:solidFill>
                  <a:srgbClr val="001080"/>
                </a:solidFill>
                <a:effectLst/>
                <a:latin typeface="Consolas" panose="020B0609020204030204" pitchFamily="49" charset="0"/>
              </a:rPr>
              <a:t>-n </a:t>
            </a:r>
            <a:r>
              <a:rPr lang="en-US" sz="1400" b="0" dirty="0" err="1">
                <a:solidFill>
                  <a:srgbClr val="A31515"/>
                </a:solidFill>
                <a:effectLst/>
                <a:latin typeface="Consolas" panose="020B0609020204030204" pitchFamily="49" charset="0"/>
              </a:rPr>
              <a:t>myUserAssignedIdentity</a:t>
            </a:r>
            <a:endParaRPr lang="en-US" sz="1400" b="0" dirty="0">
              <a:solidFill>
                <a:srgbClr val="000000"/>
              </a:solidFill>
              <a:effectLst/>
              <a:latin typeface="Consolas" panose="020B0609020204030204" pitchFamily="49" charset="0"/>
            </a:endParaRPr>
          </a:p>
          <a:p>
            <a:pPr>
              <a:spcBef>
                <a:spcPts val="0"/>
              </a:spcBef>
              <a:spcAft>
                <a:spcPts val="0"/>
              </a:spcAft>
            </a:pPr>
            <a:br>
              <a:rPr lang="en-US" sz="1400" b="0" dirty="0">
                <a:solidFill>
                  <a:srgbClr val="000000"/>
                </a:solidFill>
                <a:effectLst/>
                <a:latin typeface="Consolas" panose="020B0609020204030204" pitchFamily="49" charset="0"/>
              </a:rPr>
            </a:br>
            <a:r>
              <a:rPr lang="en-US" sz="1400" b="0" dirty="0">
                <a:solidFill>
                  <a:srgbClr val="008000"/>
                </a:solidFill>
                <a:effectLst/>
                <a:latin typeface="Consolas" panose="020B0609020204030204" pitchFamily="49" charset="0"/>
              </a:rPr>
              <a:t># Assign identity during creation</a:t>
            </a:r>
            <a:endParaRPr lang="en-US" sz="1400" b="0" dirty="0">
              <a:solidFill>
                <a:srgbClr val="000000"/>
              </a:solidFill>
              <a:effectLst/>
              <a:latin typeface="Consolas" panose="020B0609020204030204" pitchFamily="49" charset="0"/>
            </a:endParaRPr>
          </a:p>
          <a:p>
            <a:pPr>
              <a:spcBef>
                <a:spcPts val="0"/>
              </a:spcBef>
              <a:spcAft>
                <a:spcPts val="0"/>
              </a:spcAft>
            </a:pPr>
            <a:r>
              <a:rPr lang="en-US" sz="1400" b="0" dirty="0" err="1">
                <a:solidFill>
                  <a:srgbClr val="0000FF"/>
                </a:solidFill>
                <a:effectLst/>
                <a:latin typeface="Consolas" panose="020B0609020204030204" pitchFamily="49" charset="0"/>
              </a:rPr>
              <a:t>az</a:t>
            </a:r>
            <a:r>
              <a:rPr lang="en-US" sz="1400" b="0" dirty="0">
                <a:solidFill>
                  <a:srgbClr val="0000FF"/>
                </a:solidFill>
                <a:effectLst/>
                <a:latin typeface="Consolas" panose="020B0609020204030204" pitchFamily="49" charset="0"/>
              </a:rPr>
              <a:t> </a:t>
            </a:r>
            <a:r>
              <a:rPr lang="en-US" sz="1400" b="0" dirty="0" err="1">
                <a:solidFill>
                  <a:srgbClr val="0000FF"/>
                </a:solidFill>
                <a:effectLst/>
                <a:latin typeface="Consolas" panose="020B0609020204030204" pitchFamily="49" charset="0"/>
              </a:rPr>
              <a:t>vm</a:t>
            </a:r>
            <a:r>
              <a:rPr lang="en-US" sz="1400" b="0" dirty="0">
                <a:solidFill>
                  <a:srgbClr val="0000FF"/>
                </a:solidFill>
                <a:effectLst/>
                <a:latin typeface="Consolas" panose="020B0609020204030204" pitchFamily="49" charset="0"/>
              </a:rPr>
              <a:t> create \</a:t>
            </a:r>
            <a:endParaRPr lang="en-US" sz="1400" b="0" dirty="0">
              <a:solidFill>
                <a:srgbClr val="000000"/>
              </a:solidFill>
              <a:effectLst/>
              <a:latin typeface="Consolas" panose="020B0609020204030204" pitchFamily="49" charset="0"/>
            </a:endParaRPr>
          </a:p>
          <a:p>
            <a:pPr>
              <a:spcBef>
                <a:spcPts val="0"/>
              </a:spcBef>
              <a:spcAft>
                <a:spcPts val="0"/>
              </a:spcAft>
            </a:pPr>
            <a:r>
              <a:rPr lang="en-US" sz="1400" b="0" dirty="0">
                <a:solidFill>
                  <a:srgbClr val="001080"/>
                </a:solidFill>
                <a:effectLst/>
                <a:latin typeface="Consolas" panose="020B0609020204030204" pitchFamily="49" charset="0"/>
              </a:rPr>
              <a:t>    --resource-group </a:t>
            </a:r>
            <a:r>
              <a:rPr lang="en-US" sz="1400" b="0" dirty="0">
                <a:solidFill>
                  <a:srgbClr val="A31515"/>
                </a:solidFill>
                <a:effectLst/>
                <a:latin typeface="Consolas" panose="020B0609020204030204" pitchFamily="49" charset="0"/>
              </a:rPr>
              <a:t>&lt;RESOURCE GROUP&gt; \</a:t>
            </a:r>
            <a:endParaRPr lang="en-US" sz="1400" b="0" dirty="0">
              <a:solidFill>
                <a:srgbClr val="000000"/>
              </a:solidFill>
              <a:effectLst/>
              <a:latin typeface="Consolas" panose="020B0609020204030204" pitchFamily="49" charset="0"/>
            </a:endParaRPr>
          </a:p>
          <a:p>
            <a:pPr>
              <a:spcBef>
                <a:spcPts val="0"/>
              </a:spcBef>
              <a:spcAft>
                <a:spcPts val="0"/>
              </a:spcAft>
            </a:pPr>
            <a:r>
              <a:rPr lang="en-US" sz="1400" b="0" dirty="0">
                <a:solidFill>
                  <a:srgbClr val="001080"/>
                </a:solidFill>
                <a:effectLst/>
                <a:latin typeface="Consolas" panose="020B0609020204030204" pitchFamily="49" charset="0"/>
              </a:rPr>
              <a:t>    --name </a:t>
            </a:r>
            <a:r>
              <a:rPr lang="en-US" sz="1400" b="0" dirty="0">
                <a:solidFill>
                  <a:srgbClr val="A31515"/>
                </a:solidFill>
                <a:effectLst/>
                <a:latin typeface="Consolas" panose="020B0609020204030204" pitchFamily="49" charset="0"/>
              </a:rPr>
              <a:t>&lt;VM NAME&gt; \</a:t>
            </a:r>
            <a:endParaRPr lang="en-US" sz="1400" b="0" dirty="0">
              <a:solidFill>
                <a:srgbClr val="000000"/>
              </a:solidFill>
              <a:effectLst/>
              <a:latin typeface="Consolas" panose="020B0609020204030204" pitchFamily="49" charset="0"/>
            </a:endParaRPr>
          </a:p>
          <a:p>
            <a:pPr>
              <a:spcBef>
                <a:spcPts val="0"/>
              </a:spcBef>
              <a:spcAft>
                <a:spcPts val="0"/>
              </a:spcAft>
            </a:pPr>
            <a:r>
              <a:rPr lang="en-US" sz="1400" b="0" dirty="0">
                <a:solidFill>
                  <a:srgbClr val="001080"/>
                </a:solidFill>
                <a:effectLst/>
                <a:latin typeface="Consolas" panose="020B0609020204030204" pitchFamily="49" charset="0"/>
              </a:rPr>
              <a:t>    --image </a:t>
            </a:r>
            <a:r>
              <a:rPr lang="en-US" sz="1400" b="0" dirty="0" err="1">
                <a:solidFill>
                  <a:srgbClr val="A31515"/>
                </a:solidFill>
                <a:effectLst/>
                <a:latin typeface="Consolas" panose="020B0609020204030204" pitchFamily="49" charset="0"/>
              </a:rPr>
              <a:t>UbuntuLTS</a:t>
            </a:r>
            <a:r>
              <a:rPr lang="en-US" sz="1400" b="0" dirty="0">
                <a:solidFill>
                  <a:srgbClr val="A31515"/>
                </a:solidFill>
                <a:effectLst/>
                <a:latin typeface="Consolas" panose="020B0609020204030204" pitchFamily="49" charset="0"/>
              </a:rPr>
              <a:t> \</a:t>
            </a:r>
            <a:endParaRPr lang="en-US" sz="1400" b="0" dirty="0">
              <a:solidFill>
                <a:srgbClr val="000000"/>
              </a:solidFill>
              <a:effectLst/>
              <a:latin typeface="Consolas" panose="020B0609020204030204" pitchFamily="49" charset="0"/>
            </a:endParaRPr>
          </a:p>
          <a:p>
            <a:pPr>
              <a:spcBef>
                <a:spcPts val="0"/>
              </a:spcBef>
              <a:spcAft>
                <a:spcPts val="0"/>
              </a:spcAft>
            </a:pPr>
            <a:r>
              <a:rPr lang="en-US" sz="1400" b="0" dirty="0">
                <a:solidFill>
                  <a:srgbClr val="001080"/>
                </a:solidFill>
                <a:effectLst/>
                <a:latin typeface="Consolas" panose="020B0609020204030204" pitchFamily="49" charset="0"/>
              </a:rPr>
              <a:t>    --admin-username </a:t>
            </a:r>
            <a:r>
              <a:rPr lang="en-US" sz="1400" b="0" dirty="0" err="1">
                <a:solidFill>
                  <a:srgbClr val="A31515"/>
                </a:solidFill>
                <a:effectLst/>
                <a:latin typeface="Consolas" panose="020B0609020204030204" pitchFamily="49" charset="0"/>
              </a:rPr>
              <a:t>azureuser</a:t>
            </a:r>
            <a:r>
              <a:rPr lang="en-US" sz="1400" b="0" dirty="0">
                <a:solidFill>
                  <a:srgbClr val="A31515"/>
                </a:solidFill>
                <a:effectLst/>
                <a:latin typeface="Consolas" panose="020B0609020204030204" pitchFamily="49" charset="0"/>
              </a:rPr>
              <a:t> \</a:t>
            </a:r>
            <a:endParaRPr lang="en-US" sz="1400" b="0" dirty="0">
              <a:solidFill>
                <a:srgbClr val="000000"/>
              </a:solidFill>
              <a:effectLst/>
              <a:latin typeface="Consolas" panose="020B0609020204030204" pitchFamily="49" charset="0"/>
            </a:endParaRPr>
          </a:p>
          <a:p>
            <a:pPr>
              <a:spcBef>
                <a:spcPts val="0"/>
              </a:spcBef>
              <a:spcAft>
                <a:spcPts val="0"/>
              </a:spcAft>
            </a:pPr>
            <a:r>
              <a:rPr lang="en-US" sz="1400" b="0" dirty="0">
                <a:solidFill>
                  <a:srgbClr val="001080"/>
                </a:solidFill>
                <a:effectLst/>
                <a:latin typeface="Consolas" panose="020B0609020204030204" pitchFamily="49" charset="0"/>
              </a:rPr>
              <a:t>    --admin-password </a:t>
            </a:r>
            <a:r>
              <a:rPr lang="en-US" sz="1400" b="0" dirty="0">
                <a:solidFill>
                  <a:srgbClr val="A31515"/>
                </a:solidFill>
                <a:effectLst/>
                <a:latin typeface="Consolas" panose="020B0609020204030204" pitchFamily="49" charset="0"/>
              </a:rPr>
              <a:t>myPassword12 \</a:t>
            </a:r>
            <a:endParaRPr lang="en-US" sz="1400" b="0" dirty="0">
              <a:solidFill>
                <a:srgbClr val="000000"/>
              </a:solidFill>
              <a:effectLst/>
              <a:latin typeface="Consolas" panose="020B0609020204030204" pitchFamily="49" charset="0"/>
            </a:endParaRPr>
          </a:p>
          <a:p>
            <a:pPr>
              <a:spcBef>
                <a:spcPts val="0"/>
              </a:spcBef>
              <a:spcAft>
                <a:spcPts val="0"/>
              </a:spcAft>
            </a:pPr>
            <a:r>
              <a:rPr lang="en-US" sz="1400" b="0" dirty="0">
                <a:solidFill>
                  <a:srgbClr val="001080"/>
                </a:solidFill>
                <a:effectLst/>
                <a:latin typeface="Consolas" panose="020B0609020204030204" pitchFamily="49" charset="0"/>
              </a:rPr>
              <a:t>    --assign-identity </a:t>
            </a:r>
            <a:r>
              <a:rPr lang="en-US" sz="1400" b="0" dirty="0">
                <a:solidFill>
                  <a:srgbClr val="A31515"/>
                </a:solidFill>
                <a:effectLst/>
                <a:latin typeface="Consolas" panose="020B0609020204030204" pitchFamily="49" charset="0"/>
              </a:rPr>
              <a:t>&lt;USER ASSIGNED IDENTITY NAME&gt;</a:t>
            </a:r>
            <a:endParaRPr lang="en-US" sz="1400" b="0" dirty="0">
              <a:solidFill>
                <a:srgbClr val="000000"/>
              </a:solidFill>
              <a:effectLst/>
              <a:latin typeface="Consolas" panose="020B0609020204030204" pitchFamily="49" charset="0"/>
            </a:endParaRPr>
          </a:p>
        </p:txBody>
      </p:sp>
    </p:spTree>
    <p:extLst>
      <p:ext uri="{BB962C8B-B14F-4D97-AF65-F5344CB8AC3E}">
        <p14:creationId xmlns:p14="http://schemas.microsoft.com/office/powerpoint/2010/main" val="118290561"/>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Configure managed identities (3 / 3)</a:t>
            </a:r>
          </a:p>
        </p:txBody>
      </p:sp>
      <p:sp>
        <p:nvSpPr>
          <p:cNvPr id="6" name="Content Placeholder 2">
            <a:extLst>
              <a:ext uri="{FF2B5EF4-FFF2-40B4-BE49-F238E27FC236}">
                <a16:creationId xmlns:a16="http://schemas.microsoft.com/office/drawing/2014/main" id="{6F061B53-3921-4F2B-A9AD-DC6E663E1BC5}"/>
              </a:ext>
            </a:extLst>
          </p:cNvPr>
          <p:cNvSpPr txBox="1">
            <a:spLocks/>
          </p:cNvSpPr>
          <p:nvPr/>
        </p:nvSpPr>
        <p:spPr>
          <a:xfrm>
            <a:off x="432546" y="1048498"/>
            <a:ext cx="11340811" cy="1364476"/>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altLang="zh-CN" sz="2400" dirty="0"/>
              <a:t>Azure SDKs with managed identities for Azure resources support:</a:t>
            </a:r>
          </a:p>
          <a:p>
            <a:pPr marL="285750" indent="-285750">
              <a:buFont typeface="Arial" panose="020B0604020202020204" pitchFamily="34" charset="0"/>
              <a:buChar char="•"/>
            </a:pPr>
            <a:r>
              <a:rPr lang="en-US" sz="1800" dirty="0">
                <a:latin typeface="+mn-lt"/>
              </a:rPr>
              <a:t>Azure supports multiple programming platforms through a series of Azure SDKs.</a:t>
            </a:r>
          </a:p>
          <a:p>
            <a:pPr marL="285750" indent="-285750">
              <a:buFont typeface="Arial" panose="020B0604020202020204" pitchFamily="34" charset="0"/>
              <a:buChar char="•"/>
            </a:pPr>
            <a:r>
              <a:rPr lang="en-US" sz="1800" dirty="0">
                <a:latin typeface="+mn-lt"/>
              </a:rPr>
              <a:t>Several of them have been updated to support managed identities for Azure resources.</a:t>
            </a:r>
          </a:p>
        </p:txBody>
      </p:sp>
      <p:graphicFrame>
        <p:nvGraphicFramePr>
          <p:cNvPr id="2" name="Table 12">
            <a:extLst>
              <a:ext uri="{FF2B5EF4-FFF2-40B4-BE49-F238E27FC236}">
                <a16:creationId xmlns:a16="http://schemas.microsoft.com/office/drawing/2014/main" id="{FC54EEEC-08EC-4893-A0B1-246AB5653865}"/>
              </a:ext>
            </a:extLst>
          </p:cNvPr>
          <p:cNvGraphicFramePr>
            <a:graphicFrameLocks noGrp="1"/>
          </p:cNvGraphicFramePr>
          <p:nvPr>
            <p:extLst>
              <p:ext uri="{D42A27DB-BD31-4B8C-83A1-F6EECF244321}">
                <p14:modId xmlns:p14="http://schemas.microsoft.com/office/powerpoint/2010/main" val="3425349410"/>
              </p:ext>
            </p:extLst>
          </p:nvPr>
        </p:nvGraphicFramePr>
        <p:xfrm>
          <a:off x="886006" y="2461102"/>
          <a:ext cx="9413025" cy="3041929"/>
        </p:xfrm>
        <a:graphic>
          <a:graphicData uri="http://schemas.openxmlformats.org/drawingml/2006/table">
            <a:tbl>
              <a:tblPr firstRow="1" bandRow="1">
                <a:tableStyleId>{5C22544A-7EE6-4342-B048-85BDC9FD1C3A}</a:tableStyleId>
              </a:tblPr>
              <a:tblGrid>
                <a:gridCol w="1892452">
                  <a:extLst>
                    <a:ext uri="{9D8B030D-6E8A-4147-A177-3AD203B41FA5}">
                      <a16:colId xmlns:a16="http://schemas.microsoft.com/office/drawing/2014/main" val="2428792440"/>
                    </a:ext>
                  </a:extLst>
                </a:gridCol>
                <a:gridCol w="7520573">
                  <a:extLst>
                    <a:ext uri="{9D8B030D-6E8A-4147-A177-3AD203B41FA5}">
                      <a16:colId xmlns:a16="http://schemas.microsoft.com/office/drawing/2014/main" val="16129369"/>
                    </a:ext>
                  </a:extLst>
                </a:gridCol>
              </a:tblGrid>
              <a:tr h="478093">
                <a:tc>
                  <a:txBody>
                    <a:bodyPr/>
                    <a:lstStyle/>
                    <a:p>
                      <a:pPr algn="l" fontAlgn="t"/>
                      <a:r>
                        <a:rPr lang="en-US" sz="2000" dirty="0">
                          <a:effectLst/>
                        </a:rPr>
                        <a:t>SDK</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fontAlgn="t"/>
                      <a:r>
                        <a:rPr lang="en-US" sz="2000" dirty="0">
                          <a:effectLst/>
                        </a:rPr>
                        <a:t>Sample</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4185272790"/>
                  </a:ext>
                </a:extLst>
              </a:tr>
              <a:tr h="442983">
                <a:tc>
                  <a:txBody>
                    <a:bodyPr/>
                    <a:lstStyle/>
                    <a:p>
                      <a:pPr algn="l" fontAlgn="t"/>
                      <a:r>
                        <a:rPr lang="en-US" sz="1700" dirty="0">
                          <a:effectLst/>
                        </a:rPr>
                        <a:t>.NET</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700" u="none" strike="noStrike" dirty="0">
                          <a:effectLst/>
                          <a:hlinkClick r:id="rId3"/>
                        </a:rPr>
                        <a:t>Manage resource from a virtual machine enabled with managed identities for Azure resources enabled</a:t>
                      </a:r>
                      <a:endParaRPr lang="en-US" sz="1700" dirty="0">
                        <a:effectLst/>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27020401"/>
                  </a:ext>
                </a:extLst>
              </a:tr>
              <a:tr h="448212">
                <a:tc>
                  <a:txBody>
                    <a:bodyPr/>
                    <a:lstStyle/>
                    <a:p>
                      <a:pPr algn="l" fontAlgn="t"/>
                      <a:r>
                        <a:rPr lang="en-US" sz="1700" dirty="0">
                          <a:effectLst/>
                        </a:rPr>
                        <a:t>Java</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700" u="none" strike="noStrike" dirty="0">
                          <a:effectLst/>
                          <a:hlinkClick r:id="rId4"/>
                        </a:rPr>
                        <a:t>Manage storage from a virtual machine enabled with managed identities for Azure resources</a:t>
                      </a:r>
                      <a:endParaRPr lang="en-US" sz="1700" dirty="0">
                        <a:effectLst/>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460495186"/>
                  </a:ext>
                </a:extLst>
              </a:tr>
              <a:tr h="448212">
                <a:tc>
                  <a:txBody>
                    <a:bodyPr/>
                    <a:lstStyle/>
                    <a:p>
                      <a:pPr algn="l" fontAlgn="t"/>
                      <a:r>
                        <a:rPr lang="en-US" sz="1700" dirty="0">
                          <a:effectLst/>
                        </a:rPr>
                        <a:t>Node.js</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700" u="none" strike="noStrike">
                          <a:effectLst/>
                          <a:hlinkClick r:id="rId5"/>
                        </a:rPr>
                        <a:t>Create a virtual machine with system-assigned managed identity enabled</a:t>
                      </a:r>
                      <a:endParaRPr lang="en-US" sz="1700">
                        <a:effectLst/>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3554734"/>
                  </a:ext>
                </a:extLst>
              </a:tr>
              <a:tr h="448212">
                <a:tc>
                  <a:txBody>
                    <a:bodyPr/>
                    <a:lstStyle/>
                    <a:p>
                      <a:pPr algn="l" fontAlgn="t"/>
                      <a:r>
                        <a:rPr lang="en-US" sz="1700" dirty="0">
                          <a:effectLst/>
                        </a:rPr>
                        <a:t>Python</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700" u="none" strike="noStrike">
                          <a:effectLst/>
                          <a:hlinkClick r:id="rId6"/>
                        </a:rPr>
                        <a:t>Create a virtual machine with system-assigned managed identity enabled</a:t>
                      </a:r>
                      <a:endParaRPr lang="en-US" sz="1700">
                        <a:effectLst/>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566028110"/>
                  </a:ext>
                </a:extLst>
              </a:tr>
              <a:tr h="448212">
                <a:tc>
                  <a:txBody>
                    <a:bodyPr/>
                    <a:lstStyle/>
                    <a:p>
                      <a:pPr algn="l" fontAlgn="t"/>
                      <a:r>
                        <a:rPr lang="en-US" sz="1700" dirty="0">
                          <a:effectLst/>
                        </a:rPr>
                        <a:t>Ruby</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700" u="none" strike="noStrike" dirty="0">
                          <a:effectLst/>
                          <a:hlinkClick r:id="rId7"/>
                        </a:rPr>
                        <a:t>Create Azure virtual machine with an system-assigned identity enabled</a:t>
                      </a:r>
                      <a:endParaRPr lang="en-US" sz="1700" dirty="0">
                        <a:effectLst/>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656634265"/>
                  </a:ext>
                </a:extLst>
              </a:tr>
            </a:tbl>
          </a:graphicData>
        </a:graphic>
      </p:graphicFrame>
    </p:spTree>
    <p:extLst>
      <p:ext uri="{BB962C8B-B14F-4D97-AF65-F5344CB8AC3E}">
        <p14:creationId xmlns:p14="http://schemas.microsoft.com/office/powerpoint/2010/main" val="1730345106"/>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Agenda</a:t>
            </a:r>
          </a:p>
        </p:txBody>
      </p:sp>
      <p:sp>
        <p:nvSpPr>
          <p:cNvPr id="6" name="Text Placeholder 5"/>
          <p:cNvSpPr>
            <a:spLocks noGrp="1"/>
          </p:cNvSpPr>
          <p:nvPr>
            <p:ph type="body" sz="quarter" idx="11"/>
          </p:nvPr>
        </p:nvSpPr>
        <p:spPr/>
        <p:txBody>
          <a:bodyPr/>
          <a:lstStyle/>
          <a:p>
            <a:pPr lvl="1"/>
            <a:r>
              <a:rPr lang="en-US" dirty="0"/>
              <a:t>Implement Azure Key Vault</a:t>
            </a:r>
          </a:p>
        </p:txBody>
      </p:sp>
      <p:sp>
        <p:nvSpPr>
          <p:cNvPr id="2" name="Text Placeholder 1"/>
          <p:cNvSpPr>
            <a:spLocks noGrp="1"/>
          </p:cNvSpPr>
          <p:nvPr>
            <p:ph type="body" sz="quarter" idx="15"/>
          </p:nvPr>
        </p:nvSpPr>
        <p:spPr/>
        <p:txBody>
          <a:bodyPr/>
          <a:lstStyle/>
          <a:p>
            <a:pPr lvl="1"/>
            <a:r>
              <a:rPr lang="en-US" dirty="0"/>
              <a:t>Implement managed identities</a:t>
            </a:r>
          </a:p>
        </p:txBody>
      </p:sp>
      <p:sp>
        <p:nvSpPr>
          <p:cNvPr id="3" name="Text Placeholder 2"/>
          <p:cNvSpPr>
            <a:spLocks noGrp="1"/>
          </p:cNvSpPr>
          <p:nvPr>
            <p:ph type="body" sz="quarter" idx="20"/>
          </p:nvPr>
        </p:nvSpPr>
        <p:spPr/>
        <p:txBody>
          <a:bodyPr/>
          <a:lstStyle/>
          <a:p>
            <a:pPr lvl="1"/>
            <a:r>
              <a:rPr lang="en-US" dirty="0"/>
              <a:t>Implement Azure App Configuration</a:t>
            </a:r>
          </a:p>
        </p:txBody>
      </p:sp>
      <p:grpSp>
        <p:nvGrpSpPr>
          <p:cNvPr id="15" name="Group 14" descr="Icon of three concentric arcs">
            <a:extLst>
              <a:ext uri="{FF2B5EF4-FFF2-40B4-BE49-F238E27FC236}">
                <a16:creationId xmlns:a16="http://schemas.microsoft.com/office/drawing/2014/main" id="{608CDF18-AECC-4FDF-A8F1-216844CC0AD2}"/>
              </a:ext>
            </a:extLst>
          </p:cNvPr>
          <p:cNvGrpSpPr/>
          <p:nvPr/>
        </p:nvGrpSpPr>
        <p:grpSpPr>
          <a:xfrm>
            <a:off x="3031669" y="1620003"/>
            <a:ext cx="702132" cy="702231"/>
            <a:chOff x="3031669" y="1620003"/>
            <a:chExt cx="702132" cy="702231"/>
          </a:xfrm>
        </p:grpSpPr>
        <p:grpSp>
          <p:nvGrpSpPr>
            <p:cNvPr id="21" name="Group 20">
              <a:extLst>
                <a:ext uri="{FF2B5EF4-FFF2-40B4-BE49-F238E27FC236}">
                  <a16:creationId xmlns:a16="http://schemas.microsoft.com/office/drawing/2014/main" id="{6B02610C-D743-4EC3-ADB6-968702F1329E}"/>
                </a:ext>
                <a:ext uri="{C183D7F6-B498-43B3-948B-1728B52AA6E4}">
                  <adec:decorative xmlns:adec="http://schemas.microsoft.com/office/drawing/2017/decorative" val="1"/>
                </a:ext>
              </a:extLst>
            </p:cNvPr>
            <p:cNvGrpSpPr/>
            <p:nvPr/>
          </p:nvGrpSpPr>
          <p:grpSpPr>
            <a:xfrm>
              <a:off x="3031669" y="1620003"/>
              <a:ext cx="702132" cy="702231"/>
              <a:chOff x="7962901" y="3032919"/>
              <a:chExt cx="981074" cy="981076"/>
            </a:xfrm>
          </p:grpSpPr>
          <p:sp>
            <p:nvSpPr>
              <p:cNvPr id="22" name="Freeform 5">
                <a:extLst>
                  <a:ext uri="{FF2B5EF4-FFF2-40B4-BE49-F238E27FC236}">
                    <a16:creationId xmlns:a16="http://schemas.microsoft.com/office/drawing/2014/main" id="{24D747FB-14BE-4011-9D02-705EBB6A6635}"/>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3" name="Freeform 6">
                <a:extLst>
                  <a:ext uri="{FF2B5EF4-FFF2-40B4-BE49-F238E27FC236}">
                    <a16:creationId xmlns:a16="http://schemas.microsoft.com/office/drawing/2014/main" id="{F5D5C1AD-C8B4-4F2F-8083-999CEE96BA08}"/>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9" name="Picture 38" descr="Icon of three concentric arcs">
              <a:extLst>
                <a:ext uri="{FF2B5EF4-FFF2-40B4-BE49-F238E27FC236}">
                  <a16:creationId xmlns:a16="http://schemas.microsoft.com/office/drawing/2014/main" id="{1BC5CA9F-5934-4A70-A2A3-E3718198A66A}"/>
                </a:ext>
              </a:extLst>
            </p:cNvPr>
            <p:cNvPicPr>
              <a:picLocks noChangeAspect="1"/>
            </p:cNvPicPr>
            <p:nvPr/>
          </p:nvPicPr>
          <p:blipFill>
            <a:blip r:embed="rId3"/>
            <a:stretch>
              <a:fillRect/>
            </a:stretch>
          </p:blipFill>
          <p:spPr>
            <a:xfrm>
              <a:off x="3196572" y="1784956"/>
              <a:ext cx="372325" cy="372325"/>
            </a:xfrm>
            <a:prstGeom prst="rect">
              <a:avLst/>
            </a:prstGeom>
          </p:spPr>
        </p:pic>
      </p:grpSp>
      <p:grpSp>
        <p:nvGrpSpPr>
          <p:cNvPr id="11" name="Group 10" descr="Icon of a arrow in a circular path with a timer inside the circle">
            <a:extLst>
              <a:ext uri="{FF2B5EF4-FFF2-40B4-BE49-F238E27FC236}">
                <a16:creationId xmlns:a16="http://schemas.microsoft.com/office/drawing/2014/main" id="{FC017999-7DC8-4D1B-A26F-62835FFE6CF3}"/>
              </a:ext>
            </a:extLst>
          </p:cNvPr>
          <p:cNvGrpSpPr/>
          <p:nvPr/>
        </p:nvGrpSpPr>
        <p:grpSpPr>
          <a:xfrm>
            <a:off x="3031669" y="3077886"/>
            <a:ext cx="702132" cy="702231"/>
            <a:chOff x="3031669" y="2473749"/>
            <a:chExt cx="702132" cy="702231"/>
          </a:xfrm>
        </p:grpSpPr>
        <p:grpSp>
          <p:nvGrpSpPr>
            <p:cNvPr id="24" name="Group 23">
              <a:extLst>
                <a:ext uri="{FF2B5EF4-FFF2-40B4-BE49-F238E27FC236}">
                  <a16:creationId xmlns:a16="http://schemas.microsoft.com/office/drawing/2014/main" id="{646B0845-DACE-4AD9-B87E-9327F2C41B27}"/>
                </a:ext>
                <a:ext uri="{C183D7F6-B498-43B3-948B-1728B52AA6E4}">
                  <adec:decorative xmlns:adec="http://schemas.microsoft.com/office/drawing/2017/decorative" val="1"/>
                </a:ext>
              </a:extLst>
            </p:cNvPr>
            <p:cNvGrpSpPr/>
            <p:nvPr/>
          </p:nvGrpSpPr>
          <p:grpSpPr>
            <a:xfrm>
              <a:off x="3031669" y="2473749"/>
              <a:ext cx="702132" cy="702231"/>
              <a:chOff x="7962901" y="3032919"/>
              <a:chExt cx="981074" cy="981076"/>
            </a:xfrm>
          </p:grpSpPr>
          <p:sp>
            <p:nvSpPr>
              <p:cNvPr id="25" name="Freeform 5">
                <a:extLst>
                  <a:ext uri="{FF2B5EF4-FFF2-40B4-BE49-F238E27FC236}">
                    <a16:creationId xmlns:a16="http://schemas.microsoft.com/office/drawing/2014/main" id="{11EBADAE-9708-4DC9-8FEB-C782DE5B703C}"/>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6" name="Freeform 6">
                <a:extLst>
                  <a:ext uri="{FF2B5EF4-FFF2-40B4-BE49-F238E27FC236}">
                    <a16:creationId xmlns:a16="http://schemas.microsoft.com/office/drawing/2014/main" id="{56FB454F-D1C4-4F80-A58B-C84A04A0BFE4}"/>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0" name="Picture 39" descr="Icon of a arrow in a circular path with a timer inside the circle">
              <a:extLst>
                <a:ext uri="{FF2B5EF4-FFF2-40B4-BE49-F238E27FC236}">
                  <a16:creationId xmlns:a16="http://schemas.microsoft.com/office/drawing/2014/main" id="{BB3CF780-F1A8-4400-B921-4B77AF2BC0B3}"/>
                </a:ext>
              </a:extLst>
            </p:cNvPr>
            <p:cNvPicPr>
              <a:picLocks noChangeAspect="1"/>
            </p:cNvPicPr>
            <p:nvPr/>
          </p:nvPicPr>
          <p:blipFill>
            <a:blip r:embed="rId4"/>
            <a:stretch>
              <a:fillRect/>
            </a:stretch>
          </p:blipFill>
          <p:spPr>
            <a:xfrm>
              <a:off x="3196572" y="2638702"/>
              <a:ext cx="372325" cy="372325"/>
            </a:xfrm>
            <a:prstGeom prst="rect">
              <a:avLst/>
            </a:prstGeom>
          </p:spPr>
        </p:pic>
      </p:grpSp>
      <p:grpSp>
        <p:nvGrpSpPr>
          <p:cNvPr id="10" name="Group 9" descr="Icon of a gear inside a circle">
            <a:extLst>
              <a:ext uri="{FF2B5EF4-FFF2-40B4-BE49-F238E27FC236}">
                <a16:creationId xmlns:a16="http://schemas.microsoft.com/office/drawing/2014/main" id="{C1AFB548-8788-4370-96AC-F28BA9E146E9}"/>
              </a:ext>
            </a:extLst>
          </p:cNvPr>
          <p:cNvGrpSpPr/>
          <p:nvPr/>
        </p:nvGrpSpPr>
        <p:grpSpPr>
          <a:xfrm>
            <a:off x="3031669" y="4535769"/>
            <a:ext cx="702132" cy="702231"/>
            <a:chOff x="3031669" y="3327494"/>
            <a:chExt cx="702132" cy="702231"/>
          </a:xfrm>
        </p:grpSpPr>
        <p:grpSp>
          <p:nvGrpSpPr>
            <p:cNvPr id="27" name="Group 26">
              <a:extLst>
                <a:ext uri="{FF2B5EF4-FFF2-40B4-BE49-F238E27FC236}">
                  <a16:creationId xmlns:a16="http://schemas.microsoft.com/office/drawing/2014/main" id="{4AD06F13-142A-4FC6-8B42-47462E9D5598}"/>
                </a:ext>
                <a:ext uri="{C183D7F6-B498-43B3-948B-1728B52AA6E4}">
                  <adec:decorative xmlns:adec="http://schemas.microsoft.com/office/drawing/2017/decorative" val="1"/>
                </a:ext>
              </a:extLst>
            </p:cNvPr>
            <p:cNvGrpSpPr/>
            <p:nvPr/>
          </p:nvGrpSpPr>
          <p:grpSpPr>
            <a:xfrm>
              <a:off x="3031669" y="3327494"/>
              <a:ext cx="702132" cy="702231"/>
              <a:chOff x="7962901" y="3032919"/>
              <a:chExt cx="981074" cy="981076"/>
            </a:xfrm>
          </p:grpSpPr>
          <p:sp>
            <p:nvSpPr>
              <p:cNvPr id="28" name="Freeform 5">
                <a:extLst>
                  <a:ext uri="{FF2B5EF4-FFF2-40B4-BE49-F238E27FC236}">
                    <a16:creationId xmlns:a16="http://schemas.microsoft.com/office/drawing/2014/main" id="{3A3E126B-F647-42AE-B54B-C554A8A6DBF6}"/>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9" name="Freeform 6">
                <a:extLst>
                  <a:ext uri="{FF2B5EF4-FFF2-40B4-BE49-F238E27FC236}">
                    <a16:creationId xmlns:a16="http://schemas.microsoft.com/office/drawing/2014/main" id="{E0168C3C-E3DF-44D3-BA7F-AE06ABAD5DC8}"/>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1" name="Picture 40" descr="Icon of a gear inside a circle">
              <a:extLst>
                <a:ext uri="{FF2B5EF4-FFF2-40B4-BE49-F238E27FC236}">
                  <a16:creationId xmlns:a16="http://schemas.microsoft.com/office/drawing/2014/main" id="{A0B6B2A7-4A74-49C2-9CBB-AE6CA11982F1}"/>
                </a:ext>
              </a:extLst>
            </p:cNvPr>
            <p:cNvPicPr>
              <a:picLocks noChangeAspect="1"/>
            </p:cNvPicPr>
            <p:nvPr/>
          </p:nvPicPr>
          <p:blipFill>
            <a:blip r:embed="rId5"/>
            <a:stretch>
              <a:fillRect/>
            </a:stretch>
          </p:blipFill>
          <p:spPr>
            <a:xfrm>
              <a:off x="3196572" y="3492375"/>
              <a:ext cx="372325" cy="372325"/>
            </a:xfrm>
            <a:prstGeom prst="rect">
              <a:avLst/>
            </a:prstGeom>
          </p:spPr>
        </p:pic>
      </p:grpSp>
    </p:spTree>
    <p:extLst>
      <p:ext uri="{BB962C8B-B14F-4D97-AF65-F5344CB8AC3E}">
        <p14:creationId xmlns:p14="http://schemas.microsoft.com/office/powerpoint/2010/main" val="4244671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Acquire an access token (1 / 3)</a:t>
            </a:r>
          </a:p>
        </p:txBody>
      </p:sp>
      <p:graphicFrame>
        <p:nvGraphicFramePr>
          <p:cNvPr id="3" name="Table 12">
            <a:extLst>
              <a:ext uri="{FF2B5EF4-FFF2-40B4-BE49-F238E27FC236}">
                <a16:creationId xmlns:a16="http://schemas.microsoft.com/office/drawing/2014/main" id="{CBC16BAC-540A-4E4C-AA70-DC06C8D2C088}"/>
              </a:ext>
            </a:extLst>
          </p:cNvPr>
          <p:cNvGraphicFramePr>
            <a:graphicFrameLocks noGrp="1"/>
          </p:cNvGraphicFramePr>
          <p:nvPr>
            <p:extLst>
              <p:ext uri="{D42A27DB-BD31-4B8C-83A1-F6EECF244321}">
                <p14:modId xmlns:p14="http://schemas.microsoft.com/office/powerpoint/2010/main" val="1301250118"/>
              </p:ext>
            </p:extLst>
          </p:nvPr>
        </p:nvGraphicFramePr>
        <p:xfrm>
          <a:off x="418643" y="2207444"/>
          <a:ext cx="11083546" cy="3238155"/>
        </p:xfrm>
        <a:graphic>
          <a:graphicData uri="http://schemas.openxmlformats.org/drawingml/2006/table">
            <a:tbl>
              <a:tblPr firstRow="1" bandRow="1">
                <a:tableStyleId>{5C22544A-7EE6-4342-B048-85BDC9FD1C3A}</a:tableStyleId>
              </a:tblPr>
              <a:tblGrid>
                <a:gridCol w="2913510">
                  <a:extLst>
                    <a:ext uri="{9D8B030D-6E8A-4147-A177-3AD203B41FA5}">
                      <a16:colId xmlns:a16="http://schemas.microsoft.com/office/drawing/2014/main" val="2428792440"/>
                    </a:ext>
                  </a:extLst>
                </a:gridCol>
                <a:gridCol w="8170036">
                  <a:extLst>
                    <a:ext uri="{9D8B030D-6E8A-4147-A177-3AD203B41FA5}">
                      <a16:colId xmlns:a16="http://schemas.microsoft.com/office/drawing/2014/main" val="16129369"/>
                    </a:ext>
                  </a:extLst>
                </a:gridCol>
              </a:tblGrid>
              <a:tr h="0">
                <a:tc>
                  <a:txBody>
                    <a:bodyPr/>
                    <a:lstStyle/>
                    <a:p>
                      <a:pPr algn="l" fontAlgn="t"/>
                      <a:r>
                        <a:rPr lang="en-US" sz="1800" dirty="0">
                          <a:effectLst/>
                          <a:latin typeface="+mj-lt"/>
                        </a:rPr>
                        <a:t>Element</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fontAlgn="t"/>
                      <a:r>
                        <a:rPr lang="en-US" sz="1800" dirty="0">
                          <a:effectLst/>
                          <a:latin typeface="+mj-lt"/>
                        </a:rPr>
                        <a:t>Description</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4185272790"/>
                  </a:ext>
                </a:extLst>
              </a:tr>
              <a:tr h="442983">
                <a:tc>
                  <a:txBody>
                    <a:bodyPr/>
                    <a:lstStyle/>
                    <a:p>
                      <a:pPr algn="l" fontAlgn="t"/>
                      <a:r>
                        <a:rPr lang="en-US" sz="1600" dirty="0">
                          <a:effectLst/>
                          <a:latin typeface="Consolas" panose="020B0609020204030204" pitchFamily="49" charset="0"/>
                        </a:rPr>
                        <a:t>GET</a:t>
                      </a:r>
                    </a:p>
                  </a:txBody>
                  <a:tcPr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b="0" i="0" kern="1200" dirty="0">
                          <a:solidFill>
                            <a:schemeClr val="dk1"/>
                          </a:solidFill>
                          <a:effectLst/>
                          <a:latin typeface="+mn-lt"/>
                          <a:ea typeface="+mn-ea"/>
                          <a:cs typeface="+mn-cs"/>
                        </a:rPr>
                        <a:t>The HTTP verb, indicating you want to retrieve data from the endpoint. </a:t>
                      </a:r>
                      <a:endParaRPr lang="en-US" sz="1600" dirty="0">
                        <a:effectLs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27020401"/>
                  </a:ext>
                </a:extLst>
              </a:tr>
              <a:tr h="448212">
                <a:tc>
                  <a:txBody>
                    <a:bodyPr/>
                    <a:lstStyle/>
                    <a:p>
                      <a:pPr algn="l" fontAlgn="t"/>
                      <a:r>
                        <a:rPr lang="en-US" sz="1600" dirty="0">
                          <a:effectLst/>
                          <a:latin typeface="Consolas" panose="020B0609020204030204" pitchFamily="49" charset="0"/>
                        </a:rPr>
                        <a:t>http://169.254.169.254/metadata/identity/oauth2/token</a:t>
                      </a:r>
                    </a:p>
                  </a:txBody>
                  <a:tcPr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b="0" i="0" kern="1200" dirty="0">
                          <a:solidFill>
                            <a:schemeClr val="dk1"/>
                          </a:solidFill>
                          <a:effectLst/>
                          <a:latin typeface="+mn-lt"/>
                          <a:ea typeface="+mn-ea"/>
                          <a:cs typeface="+mn-cs"/>
                        </a:rPr>
                        <a:t>The managed identities for Azure resources endpoint for the Instance Metadata Service.</a:t>
                      </a:r>
                      <a:endParaRPr lang="en-US" sz="1600" dirty="0">
                        <a:effectLs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460495186"/>
                  </a:ext>
                </a:extLst>
              </a:tr>
              <a:tr h="448212">
                <a:tc>
                  <a:txBody>
                    <a:bodyPr/>
                    <a:lstStyle/>
                    <a:p>
                      <a:pPr algn="l" fontAlgn="t"/>
                      <a:r>
                        <a:rPr lang="en-US" sz="1600" dirty="0" err="1">
                          <a:effectLst/>
                          <a:latin typeface="Consolas" panose="020B0609020204030204" pitchFamily="49" charset="0"/>
                        </a:rPr>
                        <a:t>api</a:t>
                      </a:r>
                      <a:r>
                        <a:rPr lang="en-US" sz="1600" dirty="0">
                          <a:effectLst/>
                          <a:latin typeface="Consolas" panose="020B0609020204030204" pitchFamily="49" charset="0"/>
                        </a:rPr>
                        <a:t>-version</a:t>
                      </a:r>
                    </a:p>
                  </a:txBody>
                  <a:tcPr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u="none" strike="noStrike" dirty="0">
                          <a:effectLst/>
                        </a:rPr>
                        <a:t>A query string parameter, indicating the API version for the IMDS endpoint. </a:t>
                      </a:r>
                      <a:endParaRPr lang="en-US" sz="1600" dirty="0">
                        <a:effectLs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3554734"/>
                  </a:ext>
                </a:extLst>
              </a:tr>
              <a:tr h="448212">
                <a:tc>
                  <a:txBody>
                    <a:bodyPr/>
                    <a:lstStyle/>
                    <a:p>
                      <a:pPr algn="l" fontAlgn="t"/>
                      <a:r>
                        <a:rPr lang="en-US" sz="1600" dirty="0">
                          <a:effectLst/>
                          <a:latin typeface="Consolas" panose="020B0609020204030204" pitchFamily="49" charset="0"/>
                        </a:rPr>
                        <a:t>resource</a:t>
                      </a:r>
                    </a:p>
                  </a:txBody>
                  <a:tcPr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u="none" strike="noStrike" dirty="0">
                          <a:effectLst/>
                        </a:rPr>
                        <a:t>A query string parameter, indicating the App ID URI of the target resource. It also appears in the audience claim of the issued token. </a:t>
                      </a:r>
                      <a:endParaRPr lang="en-US" sz="1600" dirty="0">
                        <a:effectLs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566028110"/>
                  </a:ext>
                </a:extLst>
              </a:tr>
              <a:tr h="448212">
                <a:tc>
                  <a:txBody>
                    <a:bodyPr/>
                    <a:lstStyle/>
                    <a:p>
                      <a:pPr algn="l" fontAlgn="t"/>
                      <a:r>
                        <a:rPr lang="en-US" sz="1600" dirty="0">
                          <a:effectLst/>
                          <a:latin typeface="Consolas" panose="020B0609020204030204" pitchFamily="49" charset="0"/>
                        </a:rPr>
                        <a:t>Metadata</a:t>
                      </a:r>
                    </a:p>
                  </a:txBody>
                  <a:tcPr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600" u="none" strike="noStrike" dirty="0">
                          <a:effectLst/>
                        </a:rPr>
                        <a:t>An HTTP request header field, required by managed identities for Azure resources as a mitigation against Server Side Request Forgery (SSRF) attack. </a:t>
                      </a:r>
                      <a:endParaRPr lang="en-US" sz="1600" dirty="0">
                        <a:effectLs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656634265"/>
                  </a:ext>
                </a:extLst>
              </a:tr>
            </a:tbl>
          </a:graphicData>
        </a:graphic>
      </p:graphicFrame>
      <p:sp>
        <p:nvSpPr>
          <p:cNvPr id="2" name="TextBox 1">
            <a:extLst>
              <a:ext uri="{FF2B5EF4-FFF2-40B4-BE49-F238E27FC236}">
                <a16:creationId xmlns:a16="http://schemas.microsoft.com/office/drawing/2014/main" id="{D3DFE724-6B0B-4F6E-866A-6B8E2E1D9FEA}"/>
              </a:ext>
            </a:extLst>
          </p:cNvPr>
          <p:cNvSpPr txBox="1"/>
          <p:nvPr/>
        </p:nvSpPr>
        <p:spPr>
          <a:xfrm>
            <a:off x="418644" y="1294735"/>
            <a:ext cx="11083546" cy="738664"/>
          </a:xfrm>
          <a:prstGeom prst="rect">
            <a:avLst/>
          </a:prstGeom>
          <a:noFill/>
          <a:ln w="25400">
            <a:solidFill>
              <a:srgbClr val="0078D4"/>
            </a:solidFill>
          </a:ln>
        </p:spPr>
        <p:txBody>
          <a:bodyPr wrap="square" lIns="182880" tIns="146304" rIns="182880" bIns="146304" rtlCol="0">
            <a:spAutoFit/>
          </a:bodyPr>
          <a:lstStyle/>
          <a:p>
            <a:pPr>
              <a:lnSpc>
                <a:spcPct val="90000"/>
              </a:lnSpc>
              <a:spcAft>
                <a:spcPts val="600"/>
              </a:spcAft>
            </a:pPr>
            <a:r>
              <a:rPr lang="en-US" sz="1600" dirty="0">
                <a:gradFill>
                  <a:gsLst>
                    <a:gs pos="2917">
                      <a:schemeClr val="tx1"/>
                    </a:gs>
                    <a:gs pos="30000">
                      <a:schemeClr val="tx1"/>
                    </a:gs>
                  </a:gsLst>
                  <a:lin ang="5400000" scaled="0"/>
                </a:gradFill>
                <a:latin typeface="Consolas" panose="020B0609020204030204" pitchFamily="49" charset="0"/>
              </a:rPr>
              <a:t>GET 'http://169.254.169.254/metadata/identity/oauth2/</a:t>
            </a:r>
            <a:r>
              <a:rPr lang="en-US" sz="1600" dirty="0" err="1">
                <a:gradFill>
                  <a:gsLst>
                    <a:gs pos="2917">
                      <a:schemeClr val="tx1"/>
                    </a:gs>
                    <a:gs pos="30000">
                      <a:schemeClr val="tx1"/>
                    </a:gs>
                  </a:gsLst>
                  <a:lin ang="5400000" scaled="0"/>
                </a:gradFill>
                <a:latin typeface="Consolas" panose="020B0609020204030204" pitchFamily="49" charset="0"/>
              </a:rPr>
              <a:t>token?api-version</a:t>
            </a:r>
            <a:r>
              <a:rPr lang="en-US" sz="1600" dirty="0">
                <a:gradFill>
                  <a:gsLst>
                    <a:gs pos="2917">
                      <a:schemeClr val="tx1"/>
                    </a:gs>
                    <a:gs pos="30000">
                      <a:schemeClr val="tx1"/>
                    </a:gs>
                  </a:gsLst>
                  <a:lin ang="5400000" scaled="0"/>
                </a:gradFill>
                <a:latin typeface="Consolas" panose="020B0609020204030204" pitchFamily="49" charset="0"/>
              </a:rPr>
              <a:t>=2018-02-01&amp;resource=https://management.azure.com/' HTTP/1.1 Metadata: true</a:t>
            </a:r>
          </a:p>
        </p:txBody>
      </p:sp>
    </p:spTree>
    <p:extLst>
      <p:ext uri="{BB962C8B-B14F-4D97-AF65-F5344CB8AC3E}">
        <p14:creationId xmlns:p14="http://schemas.microsoft.com/office/powerpoint/2010/main" val="258737473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BFF4E5F-8D5A-4633-A827-366ED8543F01}"/>
              </a:ext>
            </a:extLst>
          </p:cNvPr>
          <p:cNvSpPr>
            <a:spLocks noGrp="1"/>
          </p:cNvSpPr>
          <p:nvPr>
            <p:ph type="title"/>
          </p:nvPr>
        </p:nvSpPr>
        <p:spPr/>
        <p:txBody>
          <a:bodyPr/>
          <a:lstStyle/>
          <a:p>
            <a:r>
              <a:rPr lang="en-US" dirty="0"/>
              <a:t>Acquire an access token (2 / 3)</a:t>
            </a:r>
          </a:p>
        </p:txBody>
      </p:sp>
      <p:sp>
        <p:nvSpPr>
          <p:cNvPr id="6" name="Text Placeholder 5">
            <a:extLst>
              <a:ext uri="{FF2B5EF4-FFF2-40B4-BE49-F238E27FC236}">
                <a16:creationId xmlns:a16="http://schemas.microsoft.com/office/drawing/2014/main" id="{80E79C68-5C53-403A-B40F-9579AA95FF74}"/>
              </a:ext>
            </a:extLst>
          </p:cNvPr>
          <p:cNvSpPr>
            <a:spLocks noGrp="1"/>
          </p:cNvSpPr>
          <p:nvPr>
            <p:ph type="body" sz="quarter" idx="10"/>
          </p:nvPr>
        </p:nvSpPr>
        <p:spPr/>
        <p:txBody>
          <a:bodyPr/>
          <a:lstStyle/>
          <a:p>
            <a:r>
              <a:rPr lang="en-US" dirty="0">
                <a:solidFill>
                  <a:srgbClr val="0078D4"/>
                </a:solidFill>
              </a:rPr>
              <a:t>C# example</a:t>
            </a:r>
          </a:p>
        </p:txBody>
      </p:sp>
      <p:sp>
        <p:nvSpPr>
          <p:cNvPr id="8" name="Content Placeholder 2">
            <a:extLst>
              <a:ext uri="{FF2B5EF4-FFF2-40B4-BE49-F238E27FC236}">
                <a16:creationId xmlns:a16="http://schemas.microsoft.com/office/drawing/2014/main" id="{546DAC20-CCF6-44C5-AB1D-1A91BB0A12AA}"/>
              </a:ext>
            </a:extLst>
          </p:cNvPr>
          <p:cNvSpPr txBox="1">
            <a:spLocks/>
          </p:cNvSpPr>
          <p:nvPr/>
        </p:nvSpPr>
        <p:spPr>
          <a:xfrm>
            <a:off x="432089" y="1495118"/>
            <a:ext cx="10851488" cy="4166626"/>
          </a:xfrm>
          <a:prstGeom prst="rect">
            <a:avLst/>
          </a:prstGeom>
          <a:noFill/>
          <a:ln w="25400">
            <a:solidFill>
              <a:srgbClr val="0078D4"/>
            </a:solidFill>
          </a:ln>
        </p:spPr>
        <p:txBody>
          <a:bodyPr vert="horz" wrap="square" lIns="91440" tIns="91440" rIns="91440" bIns="91440" rtlCol="0">
            <a:no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0"/>
              </a:spcAft>
            </a:pPr>
            <a:r>
              <a:rPr lang="en-US" sz="1400" b="0" dirty="0">
                <a:solidFill>
                  <a:srgbClr val="008000"/>
                </a:solidFill>
                <a:effectLst/>
                <a:latin typeface="Consolas" panose="020B0609020204030204" pitchFamily="49" charset="0"/>
              </a:rPr>
              <a:t>// Build request to acquire managed identities for Azure resources token</a:t>
            </a:r>
            <a:endParaRPr lang="en-US" sz="1400" b="0" dirty="0">
              <a:solidFill>
                <a:srgbClr val="000000"/>
              </a:solidFill>
              <a:effectLst/>
              <a:latin typeface="Consolas" panose="020B0609020204030204" pitchFamily="49" charset="0"/>
            </a:endParaRPr>
          </a:p>
          <a:p>
            <a:pPr>
              <a:spcBef>
                <a:spcPts val="0"/>
              </a:spcBef>
              <a:spcAft>
                <a:spcPts val="0"/>
              </a:spcAft>
            </a:pPr>
            <a:r>
              <a:rPr lang="en-US" sz="1400" b="0" dirty="0" err="1">
                <a:solidFill>
                  <a:srgbClr val="267F99"/>
                </a:solidFill>
                <a:effectLst/>
                <a:latin typeface="Consolas" panose="020B0609020204030204" pitchFamily="49" charset="0"/>
              </a:rPr>
              <a:t>HttpWebRequest</a:t>
            </a:r>
            <a:r>
              <a:rPr lang="en-US" sz="1400" b="0" dirty="0">
                <a:solidFill>
                  <a:srgbClr val="000000"/>
                </a:solidFill>
                <a:effectLst/>
                <a:latin typeface="Consolas" panose="020B0609020204030204" pitchFamily="49" charset="0"/>
              </a:rPr>
              <a:t> </a:t>
            </a:r>
            <a:r>
              <a:rPr lang="en-US" sz="1400" b="0" dirty="0">
                <a:solidFill>
                  <a:srgbClr val="001080"/>
                </a:solidFill>
                <a:effectLst/>
                <a:latin typeface="Consolas" panose="020B0609020204030204" pitchFamily="49" charset="0"/>
              </a:rPr>
              <a:t>request</a:t>
            </a:r>
            <a:r>
              <a:rPr lang="en-US" sz="1400" b="0" dirty="0">
                <a:solidFill>
                  <a:srgbClr val="000000"/>
                </a:solidFill>
                <a:effectLst/>
                <a:latin typeface="Consolas" panose="020B0609020204030204" pitchFamily="49" charset="0"/>
              </a:rPr>
              <a:t> = (</a:t>
            </a:r>
            <a:r>
              <a:rPr lang="en-US" sz="1400" b="0" dirty="0" err="1">
                <a:solidFill>
                  <a:srgbClr val="267F99"/>
                </a:solidFill>
                <a:effectLst/>
                <a:latin typeface="Consolas" panose="020B0609020204030204" pitchFamily="49" charset="0"/>
              </a:rPr>
              <a:t>HttpWebRequest</a:t>
            </a:r>
            <a:r>
              <a:rPr lang="en-US" sz="1400" b="0" dirty="0">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WebRequest</a:t>
            </a:r>
            <a:r>
              <a:rPr lang="en-US" sz="1400" b="0" dirty="0" err="1">
                <a:solidFill>
                  <a:srgbClr val="000000"/>
                </a:solidFill>
                <a:effectLst/>
                <a:latin typeface="Consolas" panose="020B0609020204030204" pitchFamily="49" charset="0"/>
              </a:rPr>
              <a:t>.</a:t>
            </a:r>
            <a:r>
              <a:rPr lang="en-US" sz="1400" b="0" dirty="0" err="1">
                <a:solidFill>
                  <a:srgbClr val="795E26"/>
                </a:solidFill>
                <a:effectLst/>
                <a:latin typeface="Consolas" panose="020B0609020204030204" pitchFamily="49" charset="0"/>
              </a:rPr>
              <a:t>Create</a:t>
            </a:r>
            <a:r>
              <a:rPr lang="en-US" sz="1400" b="0" dirty="0">
                <a:solidFill>
                  <a:srgbClr val="000000"/>
                </a:solidFill>
                <a:effectLst/>
                <a:latin typeface="Consolas" panose="020B0609020204030204" pitchFamily="49" charset="0"/>
              </a:rPr>
              <a:t>(</a:t>
            </a:r>
            <a:r>
              <a:rPr lang="en-US" sz="1400" b="0" dirty="0">
                <a:solidFill>
                  <a:srgbClr val="A31515"/>
                </a:solidFill>
                <a:effectLst/>
                <a:latin typeface="Consolas" panose="020B0609020204030204" pitchFamily="49" charset="0"/>
              </a:rPr>
              <a:t>"</a:t>
            </a:r>
            <a:r>
              <a:rPr lang="en-US" sz="1400" b="0" dirty="0" err="1">
                <a:solidFill>
                  <a:srgbClr val="A31515"/>
                </a:solidFill>
                <a:effectLst/>
                <a:latin typeface="Consolas" panose="020B0609020204030204" pitchFamily="49" charset="0"/>
              </a:rPr>
              <a:t>endpoint_URI</a:t>
            </a:r>
            <a:r>
              <a:rPr lang="en-US" sz="1400" b="0" dirty="0">
                <a:solidFill>
                  <a:srgbClr val="A31515"/>
                </a:solidFill>
                <a:effectLst/>
                <a:latin typeface="Consolas" panose="020B0609020204030204" pitchFamily="49" charset="0"/>
              </a:rPr>
              <a:t>"</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request</a:t>
            </a:r>
            <a:r>
              <a:rPr lang="en-US" sz="1400" b="0" dirty="0" err="1">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Headers</a:t>
            </a:r>
            <a:r>
              <a:rPr lang="en-US" sz="1400" b="0" dirty="0">
                <a:solidFill>
                  <a:srgbClr val="000000"/>
                </a:solidFill>
                <a:effectLst/>
                <a:latin typeface="Consolas" panose="020B0609020204030204" pitchFamily="49" charset="0"/>
              </a:rPr>
              <a:t>[</a:t>
            </a:r>
            <a:r>
              <a:rPr lang="en-US" sz="1400" b="0" dirty="0">
                <a:solidFill>
                  <a:srgbClr val="A31515"/>
                </a:solidFill>
                <a:effectLst/>
                <a:latin typeface="Consolas" panose="020B0609020204030204" pitchFamily="49" charset="0"/>
              </a:rPr>
              <a:t>"Metadata"</a:t>
            </a:r>
            <a:r>
              <a:rPr lang="en-US" sz="1400" b="0" dirty="0">
                <a:solidFill>
                  <a:srgbClr val="000000"/>
                </a:solidFill>
                <a:effectLst/>
                <a:latin typeface="Consolas" panose="020B0609020204030204" pitchFamily="49" charset="0"/>
              </a:rPr>
              <a:t>] = </a:t>
            </a:r>
            <a:r>
              <a:rPr lang="en-US" sz="1400" b="0" dirty="0">
                <a:solidFill>
                  <a:srgbClr val="A31515"/>
                </a:solidFill>
                <a:effectLst/>
                <a:latin typeface="Consolas" panose="020B0609020204030204" pitchFamily="49" charset="0"/>
              </a:rPr>
              <a:t>"true"</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request</a:t>
            </a:r>
            <a:r>
              <a:rPr lang="en-US" sz="1400" b="0" dirty="0" err="1">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Method</a:t>
            </a:r>
            <a:r>
              <a:rPr lang="en-US" sz="1400" b="0" dirty="0">
                <a:solidFill>
                  <a:srgbClr val="000000"/>
                </a:solidFill>
                <a:effectLst/>
                <a:latin typeface="Consolas" panose="020B0609020204030204" pitchFamily="49" charset="0"/>
              </a:rPr>
              <a:t> = </a:t>
            </a:r>
            <a:r>
              <a:rPr lang="en-US" sz="1400" b="0" dirty="0">
                <a:solidFill>
                  <a:srgbClr val="A31515"/>
                </a:solidFill>
                <a:effectLst/>
                <a:latin typeface="Consolas" panose="020B0609020204030204" pitchFamily="49" charset="0"/>
              </a:rPr>
              <a:t>"GET"</a:t>
            </a:r>
            <a:r>
              <a:rPr lang="en-US" sz="1400" b="0" dirty="0">
                <a:solidFill>
                  <a:srgbClr val="000000"/>
                </a:solidFill>
                <a:effectLst/>
                <a:latin typeface="Consolas" panose="020B0609020204030204" pitchFamily="49" charset="0"/>
              </a:rPr>
              <a:t>;</a:t>
            </a:r>
          </a:p>
          <a:p>
            <a:pPr>
              <a:spcBef>
                <a:spcPts val="0"/>
              </a:spcBef>
              <a:spcAft>
                <a:spcPts val="0"/>
              </a:spcAft>
            </a:pPr>
            <a:br>
              <a:rPr lang="en-US" sz="1400" b="0" dirty="0">
                <a:solidFill>
                  <a:srgbClr val="000000"/>
                </a:solidFill>
                <a:effectLst/>
                <a:latin typeface="Consolas" panose="020B0609020204030204" pitchFamily="49" charset="0"/>
              </a:rPr>
            </a:br>
            <a:r>
              <a:rPr lang="en-US" sz="1400" b="0" dirty="0">
                <a:solidFill>
                  <a:srgbClr val="AF00DB"/>
                </a:solidFill>
                <a:effectLst/>
                <a:latin typeface="Consolas" panose="020B0609020204030204" pitchFamily="49" charset="0"/>
              </a:rPr>
              <a:t>try</a:t>
            </a:r>
            <a:endParaRPr lang="en-US" sz="1400" b="0" dirty="0">
              <a:solidFill>
                <a:srgbClr val="000000"/>
              </a:solidFill>
              <a:effectLst/>
              <a:latin typeface="Consolas" panose="020B0609020204030204" pitchFamily="49" charset="0"/>
            </a:endParaRPr>
          </a:p>
          <a:p>
            <a:pPr>
              <a:spcBef>
                <a:spcPts val="0"/>
              </a:spcBef>
              <a:spcAft>
                <a:spcPts val="0"/>
              </a:spcAft>
            </a:pPr>
            <a:r>
              <a:rPr lang="en-US" sz="1400" b="0" dirty="0">
                <a:solidFill>
                  <a:srgbClr val="000000"/>
                </a:solidFill>
                <a:effectLst/>
                <a:latin typeface="Consolas" panose="020B0609020204030204" pitchFamily="49" charset="0"/>
              </a:rPr>
              <a:t>{</a:t>
            </a:r>
          </a:p>
          <a:p>
            <a:pPr>
              <a:spcBef>
                <a:spcPts val="0"/>
              </a:spcBef>
              <a:spcAft>
                <a:spcPts val="0"/>
              </a:spcAft>
            </a:pPr>
            <a:r>
              <a:rPr lang="en-US" sz="1400" b="0" dirty="0">
                <a:solidFill>
                  <a:srgbClr val="000000"/>
                </a:solidFill>
                <a:effectLst/>
                <a:latin typeface="Consolas" panose="020B0609020204030204" pitchFamily="49" charset="0"/>
              </a:rPr>
              <a:t>    </a:t>
            </a:r>
            <a:r>
              <a:rPr lang="en-US" sz="1400" b="0" dirty="0">
                <a:solidFill>
                  <a:srgbClr val="008000"/>
                </a:solidFill>
                <a:effectLst/>
                <a:latin typeface="Consolas" panose="020B0609020204030204" pitchFamily="49" charset="0"/>
              </a:rPr>
              <a:t>// Call /token endpoint</a:t>
            </a:r>
            <a:endParaRPr lang="en-US" sz="1400" b="0" dirty="0">
              <a:solidFill>
                <a:srgbClr val="000000"/>
              </a:solidFill>
              <a:effectLst/>
              <a:latin typeface="Consolas" panose="020B0609020204030204" pitchFamily="49" charset="0"/>
            </a:endParaRPr>
          </a:p>
          <a:p>
            <a:pPr>
              <a:spcBef>
                <a:spcPts val="0"/>
              </a:spcBef>
              <a:spcAft>
                <a:spcPts val="0"/>
              </a:spcAft>
            </a:pPr>
            <a:r>
              <a:rPr lang="en-US" sz="1400" b="0" dirty="0">
                <a:solidFill>
                  <a:srgbClr val="000000"/>
                </a:solidFill>
                <a:effectLst/>
                <a:latin typeface="Consolas" panose="020B0609020204030204" pitchFamily="49" charset="0"/>
              </a:rPr>
              <a:t>    </a:t>
            </a:r>
            <a:r>
              <a:rPr lang="en-US" sz="1400" b="0" dirty="0" err="1">
                <a:solidFill>
                  <a:srgbClr val="267F99"/>
                </a:solidFill>
                <a:effectLst/>
                <a:latin typeface="Consolas" panose="020B0609020204030204" pitchFamily="49" charset="0"/>
              </a:rPr>
              <a:t>HttpWebResponse</a:t>
            </a:r>
            <a:r>
              <a:rPr lang="en-US" sz="1400" b="0" dirty="0">
                <a:solidFill>
                  <a:srgbClr val="000000"/>
                </a:solidFill>
                <a:effectLst/>
                <a:latin typeface="Consolas" panose="020B0609020204030204" pitchFamily="49" charset="0"/>
              </a:rPr>
              <a:t> </a:t>
            </a:r>
            <a:r>
              <a:rPr lang="en-US" sz="1400" b="0" dirty="0">
                <a:solidFill>
                  <a:srgbClr val="001080"/>
                </a:solidFill>
                <a:effectLst/>
                <a:latin typeface="Consolas" panose="020B0609020204030204" pitchFamily="49" charset="0"/>
              </a:rPr>
              <a:t>response</a:t>
            </a:r>
            <a:r>
              <a:rPr lang="en-US" sz="1400" b="0" dirty="0">
                <a:solidFill>
                  <a:srgbClr val="000000"/>
                </a:solidFill>
                <a:effectLst/>
                <a:latin typeface="Consolas" panose="020B0609020204030204" pitchFamily="49" charset="0"/>
              </a:rPr>
              <a:t> = (</a:t>
            </a:r>
            <a:r>
              <a:rPr lang="en-US" sz="1400" b="0" dirty="0" err="1">
                <a:solidFill>
                  <a:srgbClr val="267F99"/>
                </a:solidFill>
                <a:effectLst/>
                <a:latin typeface="Consolas" panose="020B0609020204030204" pitchFamily="49" charset="0"/>
              </a:rPr>
              <a:t>HttpWebResponse</a:t>
            </a:r>
            <a:r>
              <a:rPr lang="en-US" sz="1400" b="0" dirty="0">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request</a:t>
            </a:r>
            <a:r>
              <a:rPr lang="en-US" sz="1400" b="0" dirty="0" err="1">
                <a:solidFill>
                  <a:srgbClr val="000000"/>
                </a:solidFill>
                <a:effectLst/>
                <a:latin typeface="Consolas" panose="020B0609020204030204" pitchFamily="49" charset="0"/>
              </a:rPr>
              <a:t>.</a:t>
            </a:r>
            <a:r>
              <a:rPr lang="en-US" sz="1400" b="0" dirty="0" err="1">
                <a:solidFill>
                  <a:srgbClr val="795E26"/>
                </a:solidFill>
                <a:effectLst/>
                <a:latin typeface="Consolas" panose="020B0609020204030204" pitchFamily="49" charset="0"/>
              </a:rPr>
              <a:t>GetResponse</a:t>
            </a:r>
            <a:r>
              <a:rPr lang="en-US" sz="1400" b="0" dirty="0">
                <a:solidFill>
                  <a:srgbClr val="000000"/>
                </a:solidFill>
                <a:effectLst/>
                <a:latin typeface="Consolas" panose="020B0609020204030204" pitchFamily="49" charset="0"/>
              </a:rPr>
              <a:t>();</a:t>
            </a:r>
          </a:p>
          <a:p>
            <a:pPr>
              <a:spcBef>
                <a:spcPts val="0"/>
              </a:spcBef>
              <a:spcAft>
                <a:spcPts val="0"/>
              </a:spcAft>
            </a:pPr>
            <a:br>
              <a:rPr lang="en-US" sz="1400" b="0" dirty="0">
                <a:solidFill>
                  <a:srgbClr val="000000"/>
                </a:solidFill>
                <a:effectLst/>
                <a:latin typeface="Consolas" panose="020B0609020204030204" pitchFamily="49" charset="0"/>
              </a:rPr>
            </a:br>
            <a:r>
              <a:rPr lang="en-US" sz="1400" b="0" dirty="0">
                <a:solidFill>
                  <a:srgbClr val="000000"/>
                </a:solidFill>
                <a:effectLst/>
                <a:latin typeface="Consolas" panose="020B0609020204030204" pitchFamily="49" charset="0"/>
              </a:rPr>
              <a:t>    </a:t>
            </a:r>
            <a:r>
              <a:rPr lang="en-US" sz="1400" b="0" dirty="0">
                <a:solidFill>
                  <a:srgbClr val="008000"/>
                </a:solidFill>
                <a:effectLst/>
                <a:latin typeface="Consolas" panose="020B0609020204030204" pitchFamily="49" charset="0"/>
              </a:rPr>
              <a:t>// Pipe response Stream to a </a:t>
            </a:r>
            <a:r>
              <a:rPr lang="en-US" sz="1400" b="0" dirty="0" err="1">
                <a:solidFill>
                  <a:srgbClr val="008000"/>
                </a:solidFill>
                <a:effectLst/>
                <a:latin typeface="Consolas" panose="020B0609020204030204" pitchFamily="49" charset="0"/>
              </a:rPr>
              <a:t>StreamReader</a:t>
            </a:r>
            <a:r>
              <a:rPr lang="en-US" sz="1400" b="0" dirty="0">
                <a:solidFill>
                  <a:srgbClr val="008000"/>
                </a:solidFill>
                <a:effectLst/>
                <a:latin typeface="Consolas" panose="020B0609020204030204" pitchFamily="49" charset="0"/>
              </a:rPr>
              <a:t>, and extract access token</a:t>
            </a:r>
            <a:endParaRPr lang="en-US" sz="1400" b="0" dirty="0">
              <a:solidFill>
                <a:srgbClr val="000000"/>
              </a:solidFill>
              <a:effectLst/>
              <a:latin typeface="Consolas" panose="020B0609020204030204" pitchFamily="49" charset="0"/>
            </a:endParaRPr>
          </a:p>
          <a:p>
            <a:pPr>
              <a:spcBef>
                <a:spcPts val="0"/>
              </a:spcBef>
              <a:spcAft>
                <a:spcPts val="0"/>
              </a:spcAft>
            </a:pPr>
            <a:r>
              <a:rPr lang="en-US" sz="1400" b="0" dirty="0">
                <a:solidFill>
                  <a:srgbClr val="000000"/>
                </a:solidFill>
                <a:effectLst/>
                <a:latin typeface="Consolas" panose="020B0609020204030204" pitchFamily="49" charset="0"/>
              </a:rPr>
              <a:t>    </a:t>
            </a:r>
            <a:r>
              <a:rPr lang="en-US" sz="1400" b="0" dirty="0" err="1">
                <a:solidFill>
                  <a:srgbClr val="267F99"/>
                </a:solidFill>
                <a:effectLst/>
                <a:latin typeface="Consolas" panose="020B0609020204030204" pitchFamily="49" charset="0"/>
              </a:rPr>
              <a:t>StreamReader</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streamResponse</a:t>
            </a:r>
            <a:r>
              <a:rPr lang="en-US" sz="1400" b="0" dirty="0">
                <a:solidFill>
                  <a:srgbClr val="000000"/>
                </a:solidFill>
                <a:effectLst/>
                <a:latin typeface="Consolas" panose="020B0609020204030204" pitchFamily="49" charset="0"/>
              </a:rPr>
              <a:t> = </a:t>
            </a:r>
            <a:r>
              <a:rPr lang="en-US" sz="1400" b="0" dirty="0">
                <a:solidFill>
                  <a:srgbClr val="0000FF"/>
                </a:solidFill>
                <a:effectLst/>
                <a:latin typeface="Consolas" panose="020B0609020204030204" pitchFamily="49" charset="0"/>
              </a:rPr>
              <a:t>new</a:t>
            </a:r>
            <a:r>
              <a:rPr lang="en-US" sz="1400" b="0" dirty="0">
                <a:solidFill>
                  <a:srgbClr val="000000"/>
                </a:solidFill>
                <a:effectLst/>
                <a:latin typeface="Consolas" panose="020B0609020204030204" pitchFamily="49" charset="0"/>
              </a:rPr>
              <a:t> </a:t>
            </a:r>
            <a:r>
              <a:rPr lang="en-US" sz="1400" b="0" dirty="0" err="1">
                <a:solidFill>
                  <a:srgbClr val="267F99"/>
                </a:solidFill>
                <a:effectLst/>
                <a:latin typeface="Consolas" panose="020B0609020204030204" pitchFamily="49" charset="0"/>
              </a:rPr>
              <a:t>StreamReader</a:t>
            </a:r>
            <a:r>
              <a:rPr lang="en-US" sz="1400" b="0" dirty="0">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response</a:t>
            </a:r>
            <a:r>
              <a:rPr lang="en-US" sz="1400" b="0" dirty="0" err="1">
                <a:solidFill>
                  <a:srgbClr val="000000"/>
                </a:solidFill>
                <a:effectLst/>
                <a:latin typeface="Consolas" panose="020B0609020204030204" pitchFamily="49" charset="0"/>
              </a:rPr>
              <a:t>.</a:t>
            </a:r>
            <a:r>
              <a:rPr lang="en-US" sz="1400" b="0" dirty="0" err="1">
                <a:solidFill>
                  <a:srgbClr val="795E26"/>
                </a:solidFill>
                <a:effectLst/>
                <a:latin typeface="Consolas" panose="020B0609020204030204" pitchFamily="49" charset="0"/>
              </a:rPr>
              <a:t>GetResponseStream</a:t>
            </a:r>
            <a:r>
              <a:rPr lang="en-US" sz="1400" b="0" dirty="0">
                <a:solidFill>
                  <a:srgbClr val="000000"/>
                </a:solidFill>
                <a:effectLst/>
                <a:latin typeface="Consolas" panose="020B0609020204030204" pitchFamily="49" charset="0"/>
              </a:rPr>
              <a:t>()); </a:t>
            </a:r>
          </a:p>
          <a:p>
            <a:pPr>
              <a:spcBef>
                <a:spcPts val="0"/>
              </a:spcBef>
              <a:spcAft>
                <a:spcPts val="0"/>
              </a:spcAft>
            </a:pPr>
            <a:r>
              <a:rPr lang="en-US" sz="1400" b="0" dirty="0">
                <a:solidFill>
                  <a:srgbClr val="000000"/>
                </a:solidFill>
                <a:effectLst/>
                <a:latin typeface="Consolas" panose="020B0609020204030204" pitchFamily="49" charset="0"/>
              </a:rPr>
              <a:t>    ...</a:t>
            </a:r>
          </a:p>
          <a:p>
            <a:pPr>
              <a:spcBef>
                <a:spcPts val="0"/>
              </a:spcBef>
              <a:spcAft>
                <a:spcPts val="0"/>
              </a:spcAft>
            </a:pPr>
            <a:r>
              <a:rPr lang="en-US" sz="1400" b="0" dirty="0">
                <a:solidFill>
                  <a:srgbClr val="000000"/>
                </a:solidFill>
                <a:effectLst/>
                <a:latin typeface="Consolas" panose="020B0609020204030204" pitchFamily="49" charset="0"/>
              </a:rPr>
              <a:t>}</a:t>
            </a:r>
          </a:p>
          <a:p>
            <a:pPr>
              <a:spcBef>
                <a:spcPts val="0"/>
              </a:spcBef>
              <a:spcAft>
                <a:spcPts val="0"/>
              </a:spcAft>
            </a:pPr>
            <a:r>
              <a:rPr lang="en-US" sz="1400" b="0" dirty="0">
                <a:solidFill>
                  <a:srgbClr val="AF00DB"/>
                </a:solidFill>
                <a:effectLst/>
                <a:latin typeface="Consolas" panose="020B0609020204030204" pitchFamily="49" charset="0"/>
              </a:rPr>
              <a:t>catch</a:t>
            </a:r>
            <a:r>
              <a:rPr lang="en-US" sz="1400" b="0" dirty="0">
                <a:solidFill>
                  <a:srgbClr val="000000"/>
                </a:solidFill>
                <a:effectLst/>
                <a:latin typeface="Consolas" panose="020B0609020204030204" pitchFamily="49" charset="0"/>
              </a:rPr>
              <a:t> (</a:t>
            </a:r>
            <a:r>
              <a:rPr lang="en-US" sz="1400" b="0" dirty="0">
                <a:solidFill>
                  <a:srgbClr val="267F99"/>
                </a:solidFill>
                <a:effectLst/>
                <a:latin typeface="Consolas" panose="020B0609020204030204" pitchFamily="49" charset="0"/>
              </a:rPr>
              <a:t>Exception</a:t>
            </a:r>
            <a:r>
              <a:rPr lang="en-US" sz="1400" b="0" dirty="0">
                <a:solidFill>
                  <a:srgbClr val="000000"/>
                </a:solidFill>
                <a:effectLst/>
                <a:latin typeface="Consolas" panose="020B0609020204030204" pitchFamily="49" charset="0"/>
              </a:rPr>
              <a:t> </a:t>
            </a:r>
            <a:r>
              <a:rPr lang="en-US" sz="1400" b="0" dirty="0">
                <a:solidFill>
                  <a:srgbClr val="001080"/>
                </a:solidFill>
                <a:effectLst/>
                <a:latin typeface="Consolas" panose="020B0609020204030204" pitchFamily="49" charset="0"/>
              </a:rPr>
              <a:t>e</a:t>
            </a:r>
            <a:r>
              <a:rPr lang="en-US" sz="1400" b="0" dirty="0">
                <a:solidFill>
                  <a:srgbClr val="000000"/>
                </a:solidFill>
                <a:effectLst/>
                <a:latin typeface="Consolas" panose="020B0609020204030204" pitchFamily="49" charset="0"/>
              </a:rPr>
              <a:t>)</a:t>
            </a:r>
          </a:p>
          <a:p>
            <a:pPr>
              <a:spcBef>
                <a:spcPts val="0"/>
              </a:spcBef>
              <a:spcAft>
                <a:spcPts val="0"/>
              </a:spcAft>
            </a:pPr>
            <a:r>
              <a:rPr lang="en-US" sz="1400" b="0" dirty="0">
                <a:solidFill>
                  <a:srgbClr val="000000"/>
                </a:solidFill>
                <a:effectLst/>
                <a:latin typeface="Consolas" panose="020B0609020204030204" pitchFamily="49" charset="0"/>
              </a:rPr>
              <a:t>{</a:t>
            </a:r>
          </a:p>
          <a:p>
            <a:pPr>
              <a:spcBef>
                <a:spcPts val="0"/>
              </a:spcBef>
              <a:spcAft>
                <a:spcPts val="0"/>
              </a:spcAft>
            </a:pPr>
            <a:r>
              <a:rPr lang="en-US" sz="1400" b="0" dirty="0">
                <a:solidFill>
                  <a:srgbClr val="000000"/>
                </a:solidFill>
                <a:effectLst/>
                <a:latin typeface="Consolas" panose="020B0609020204030204" pitchFamily="49" charset="0"/>
              </a:rPr>
              <a:t>    </a:t>
            </a:r>
            <a:r>
              <a:rPr lang="en-US" sz="1400" b="0" dirty="0">
                <a:solidFill>
                  <a:srgbClr val="0000FF"/>
                </a:solidFill>
                <a:effectLst/>
                <a:latin typeface="Consolas" panose="020B0609020204030204" pitchFamily="49" charset="0"/>
              </a:rPr>
              <a:t>string</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errorText</a:t>
            </a:r>
            <a:r>
              <a:rPr lang="en-US" sz="1400" b="0" dirty="0">
                <a:solidFill>
                  <a:srgbClr val="000000"/>
                </a:solidFill>
                <a:effectLst/>
                <a:latin typeface="Consolas" panose="020B0609020204030204" pitchFamily="49" charset="0"/>
              </a:rPr>
              <a:t> = </a:t>
            </a:r>
            <a:r>
              <a:rPr lang="en-US" sz="1400" b="0" dirty="0" err="1">
                <a:solidFill>
                  <a:srgbClr val="001080"/>
                </a:solidFill>
                <a:effectLst/>
                <a:latin typeface="Consolas" panose="020B0609020204030204" pitchFamily="49" charset="0"/>
              </a:rPr>
              <a:t>String</a:t>
            </a:r>
            <a:r>
              <a:rPr lang="en-US" sz="1400" b="0" dirty="0" err="1">
                <a:solidFill>
                  <a:srgbClr val="000000"/>
                </a:solidFill>
                <a:effectLst/>
                <a:latin typeface="Consolas" panose="020B0609020204030204" pitchFamily="49" charset="0"/>
              </a:rPr>
              <a:t>.</a:t>
            </a:r>
            <a:r>
              <a:rPr lang="en-US" sz="1400" b="0" dirty="0" err="1">
                <a:solidFill>
                  <a:srgbClr val="795E26"/>
                </a:solidFill>
                <a:effectLst/>
                <a:latin typeface="Consolas" panose="020B0609020204030204" pitchFamily="49" charset="0"/>
              </a:rPr>
              <a:t>Format</a:t>
            </a:r>
            <a:r>
              <a:rPr lang="en-US" sz="1400" b="0" dirty="0">
                <a:solidFill>
                  <a:srgbClr val="000000"/>
                </a:solidFill>
                <a:effectLst/>
                <a:latin typeface="Consolas" panose="020B0609020204030204" pitchFamily="49" charset="0"/>
              </a:rPr>
              <a:t>(</a:t>
            </a:r>
            <a:r>
              <a:rPr lang="en-US" sz="1400" b="0" dirty="0">
                <a:solidFill>
                  <a:srgbClr val="A31515"/>
                </a:solidFill>
                <a:effectLst/>
                <a:latin typeface="Consolas" panose="020B0609020204030204" pitchFamily="49" charset="0"/>
              </a:rPr>
              <a:t>"{0} </a:t>
            </a:r>
            <a:r>
              <a:rPr lang="en-US" sz="1400" b="0" dirty="0">
                <a:solidFill>
                  <a:srgbClr val="EE0000"/>
                </a:solidFill>
                <a:effectLst/>
                <a:latin typeface="Consolas" panose="020B0609020204030204" pitchFamily="49" charset="0"/>
              </a:rPr>
              <a:t>\n\n</a:t>
            </a:r>
            <a:r>
              <a:rPr lang="en-US" sz="1400" b="0" dirty="0">
                <a:solidFill>
                  <a:srgbClr val="A31515"/>
                </a:solidFill>
                <a:effectLst/>
                <a:latin typeface="Consolas" panose="020B0609020204030204" pitchFamily="49" charset="0"/>
              </a:rPr>
              <a:t>{1}"</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e</a:t>
            </a:r>
            <a:r>
              <a:rPr lang="en-US" sz="1400" b="0" dirty="0" err="1">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Message</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e</a:t>
            </a:r>
            <a:r>
              <a:rPr lang="en-US" sz="1400" b="0" dirty="0" err="1">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InnerException</a:t>
            </a:r>
            <a:r>
              <a:rPr lang="en-US" sz="1400" b="0" dirty="0">
                <a:solidFill>
                  <a:srgbClr val="000000"/>
                </a:solidFill>
                <a:effectLst/>
                <a:latin typeface="Consolas" panose="020B0609020204030204" pitchFamily="49" charset="0"/>
              </a:rPr>
              <a:t> != </a:t>
            </a:r>
            <a:r>
              <a:rPr lang="en-US" sz="1400" b="0" dirty="0">
                <a:solidFill>
                  <a:srgbClr val="0000FF"/>
                </a:solidFill>
                <a:effectLst/>
                <a:latin typeface="Consolas" panose="020B0609020204030204" pitchFamily="49" charset="0"/>
              </a:rPr>
              <a:t>null</a:t>
            </a:r>
            <a:r>
              <a:rPr lang="en-US" sz="1400" b="0" dirty="0">
                <a:solidFill>
                  <a:srgbClr val="000000"/>
                </a:solidFill>
                <a:effectLst/>
                <a:latin typeface="Consolas" panose="020B0609020204030204" pitchFamily="49" charset="0"/>
              </a:rPr>
              <a:t> ? </a:t>
            </a:r>
            <a:r>
              <a:rPr lang="en-US" sz="1400" b="0" dirty="0" err="1">
                <a:solidFill>
                  <a:srgbClr val="001080"/>
                </a:solidFill>
                <a:effectLst/>
                <a:latin typeface="Consolas" panose="020B0609020204030204" pitchFamily="49" charset="0"/>
              </a:rPr>
              <a:t>e</a:t>
            </a:r>
            <a:r>
              <a:rPr lang="en-US" sz="1400" b="0" dirty="0" err="1">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InnerException</a:t>
            </a:r>
            <a:r>
              <a:rPr lang="en-US" sz="1400" b="0" dirty="0" err="1">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Message</a:t>
            </a:r>
            <a:r>
              <a:rPr lang="en-US" sz="1400" b="0" dirty="0">
                <a:solidFill>
                  <a:srgbClr val="000000"/>
                </a:solidFill>
                <a:effectLst/>
                <a:latin typeface="Consolas" panose="020B0609020204030204" pitchFamily="49" charset="0"/>
              </a:rPr>
              <a:t> : </a:t>
            </a:r>
            <a:r>
              <a:rPr lang="en-US" sz="1400" b="0" dirty="0">
                <a:solidFill>
                  <a:srgbClr val="A31515"/>
                </a:solidFill>
                <a:effectLst/>
                <a:latin typeface="Consolas" panose="020B0609020204030204" pitchFamily="49" charset="0"/>
              </a:rPr>
              <a:t>"Acquire token failed"</a:t>
            </a:r>
            <a:r>
              <a:rPr lang="en-US" sz="1400" b="0" dirty="0">
                <a:solidFill>
                  <a:srgbClr val="000000"/>
                </a:solidFill>
                <a:effectLst/>
                <a:latin typeface="Consolas" panose="020B0609020204030204" pitchFamily="49" charset="0"/>
              </a:rPr>
              <a:t>);</a:t>
            </a:r>
          </a:p>
          <a:p>
            <a:pPr>
              <a:spcBef>
                <a:spcPts val="0"/>
              </a:spcBef>
              <a:spcAft>
                <a:spcPts val="0"/>
              </a:spcAft>
            </a:pPr>
            <a:r>
              <a:rPr lang="en-US" sz="1400" b="0" dirty="0">
                <a:solidFill>
                  <a:srgbClr val="000000"/>
                </a:solidFill>
                <a:effectLst/>
                <a:latin typeface="Consolas" panose="020B0609020204030204" pitchFamily="49" charset="0"/>
              </a:rPr>
              <a:t>}</a:t>
            </a:r>
          </a:p>
        </p:txBody>
      </p:sp>
    </p:spTree>
    <p:extLst>
      <p:ext uri="{BB962C8B-B14F-4D97-AF65-F5344CB8AC3E}">
        <p14:creationId xmlns:p14="http://schemas.microsoft.com/office/powerpoint/2010/main" val="160678024"/>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Acquire an access token (3 / 3)</a:t>
            </a:r>
          </a:p>
        </p:txBody>
      </p:sp>
      <p:sp>
        <p:nvSpPr>
          <p:cNvPr id="6" name="Content Placeholder 2">
            <a:extLst>
              <a:ext uri="{FF2B5EF4-FFF2-40B4-BE49-F238E27FC236}">
                <a16:creationId xmlns:a16="http://schemas.microsoft.com/office/drawing/2014/main" id="{6F061B53-3921-4F2B-A9AD-DC6E663E1BC5}"/>
              </a:ext>
            </a:extLst>
          </p:cNvPr>
          <p:cNvSpPr txBox="1">
            <a:spLocks/>
          </p:cNvSpPr>
          <p:nvPr/>
        </p:nvSpPr>
        <p:spPr>
          <a:xfrm>
            <a:off x="418643" y="1236855"/>
            <a:ext cx="11340811" cy="1297791"/>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Token caching</a:t>
            </a:r>
          </a:p>
          <a:p>
            <a:r>
              <a:rPr lang="en-US" sz="2000" dirty="0">
                <a:latin typeface="+mn-lt"/>
              </a:rPr>
              <a:t>While the managed identities for Azure resources subsystem does cache tokens, we also recommend to implement token caching in your code. </a:t>
            </a:r>
          </a:p>
        </p:txBody>
      </p:sp>
      <p:sp>
        <p:nvSpPr>
          <p:cNvPr id="12" name="Content Placeholder 2">
            <a:extLst>
              <a:ext uri="{FF2B5EF4-FFF2-40B4-BE49-F238E27FC236}">
                <a16:creationId xmlns:a16="http://schemas.microsoft.com/office/drawing/2014/main" id="{4BFC0C79-3FCE-4A64-92E3-973B143AAAD3}"/>
              </a:ext>
            </a:extLst>
          </p:cNvPr>
          <p:cNvSpPr txBox="1">
            <a:spLocks/>
          </p:cNvSpPr>
          <p:nvPr/>
        </p:nvSpPr>
        <p:spPr>
          <a:xfrm>
            <a:off x="418642" y="2751930"/>
            <a:ext cx="11340811" cy="1862048"/>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Retry guidance</a:t>
            </a:r>
          </a:p>
          <a:p>
            <a:pPr marL="342900" indent="-342900">
              <a:buFont typeface="Arial" panose="020B0604020202020204" pitchFamily="34" charset="0"/>
              <a:buChar char="•"/>
            </a:pPr>
            <a:r>
              <a:rPr lang="en-US" sz="2000" dirty="0">
                <a:latin typeface="+mn-lt"/>
              </a:rPr>
              <a:t>It is recommended to retry if you receive a 404, 429, or 5xx error code.</a:t>
            </a:r>
          </a:p>
          <a:p>
            <a:pPr marL="342900" indent="-342900">
              <a:buFont typeface="Arial" panose="020B0604020202020204" pitchFamily="34" charset="0"/>
              <a:buChar char="•"/>
            </a:pPr>
            <a:r>
              <a:rPr lang="en-US" sz="2000" dirty="0">
                <a:latin typeface="+mn-lt"/>
              </a:rPr>
              <a:t>Throttling limits apply to the number of calls made to the IMDS endpoint. </a:t>
            </a:r>
          </a:p>
          <a:p>
            <a:pPr marL="342900" indent="-342900">
              <a:buFont typeface="Arial" panose="020B0604020202020204" pitchFamily="34" charset="0"/>
              <a:buChar char="•"/>
            </a:pPr>
            <a:r>
              <a:rPr lang="en-US" sz="2000" dirty="0">
                <a:latin typeface="+mn-lt"/>
              </a:rPr>
              <a:t>The IMDS endpoint will return the HTTP status code 429 ("Too many requests"), and the requests fail.</a:t>
            </a:r>
          </a:p>
        </p:txBody>
      </p:sp>
    </p:spTree>
    <p:extLst>
      <p:ext uri="{BB962C8B-B14F-4D97-AF65-F5344CB8AC3E}">
        <p14:creationId xmlns:p14="http://schemas.microsoft.com/office/powerpoint/2010/main" val="4042743998"/>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2763834"/>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Explain the differences between the two types of managed identities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Describe the flows for user- and system-assigned managed identities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Configure managed identities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Acquire access tokens by using REST and code</a:t>
            </a: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1754283370"/>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 3: Implement Azure App Configuration</a:t>
            </a:r>
          </a:p>
        </p:txBody>
      </p:sp>
      <p:pic>
        <p:nvPicPr>
          <p:cNvPr id="12" name="Picture Placeholder 11" descr="Icon of a gear inside a circle">
            <a:extLst>
              <a:ext uri="{FF2B5EF4-FFF2-40B4-BE49-F238E27FC236}">
                <a16:creationId xmlns:a16="http://schemas.microsoft.com/office/drawing/2014/main" id="{DBDF1AED-18A7-4CA3-882B-45E24280A620}"/>
              </a:ext>
            </a:extLst>
          </p:cNvPr>
          <p:cNvPicPr>
            <a:picLocks noGrp="1" noChangeAspect="1"/>
          </p:cNvPicPr>
          <p:nvPr>
            <p:ph type="pic" sz="quarter" idx="10"/>
          </p:nvPr>
        </p:nvPicPr>
        <p:blipFill rotWithShape="1">
          <a:blip r:embed="rId3"/>
          <a:srcRect l="37" r="37"/>
          <a:stretch/>
        </p:blipFill>
        <p:spPr>
          <a:prstGeom prst="rect">
            <a:avLst/>
          </a:prstGeom>
        </p:spPr>
      </p:pic>
    </p:spTree>
    <p:extLst>
      <p:ext uri="{BB962C8B-B14F-4D97-AF65-F5344CB8AC3E}">
        <p14:creationId xmlns:p14="http://schemas.microsoft.com/office/powerpoint/2010/main" val="1130263717"/>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9100" y="1456897"/>
            <a:ext cx="11340811" cy="2298065"/>
          </a:xfrm>
        </p:spPr>
        <p:txBody>
          <a:bodyPr/>
          <a:lstStyle/>
          <a:p>
            <a:r>
              <a:rPr lang="en-US" dirty="0"/>
              <a:t>After completing this module, you'll be able to:</a:t>
            </a:r>
          </a:p>
          <a:p>
            <a:pPr marL="342900" lvl="1" indent="-342900">
              <a:buFont typeface="Arial" panose="020B0604020202020204" pitchFamily="34" charset="0"/>
              <a:buChar char="•"/>
            </a:pPr>
            <a:r>
              <a:rPr lang="en-US" dirty="0"/>
              <a:t>Explain the benefits of using Azure App Configuration</a:t>
            </a:r>
          </a:p>
          <a:p>
            <a:pPr marL="342900" lvl="1" indent="-342900">
              <a:buFont typeface="Arial" panose="020B0604020202020204" pitchFamily="34" charset="0"/>
              <a:buChar char="•"/>
            </a:pPr>
            <a:r>
              <a:rPr lang="en-US" dirty="0"/>
              <a:t>Describe how Azure App Configuration stores information</a:t>
            </a:r>
          </a:p>
          <a:p>
            <a:pPr marL="342900" lvl="1" indent="-342900">
              <a:buFont typeface="Arial" panose="020B0604020202020204" pitchFamily="34" charset="0"/>
              <a:buChar char="•"/>
            </a:pPr>
            <a:r>
              <a:rPr lang="en-US" dirty="0"/>
              <a:t>Implement feature management</a:t>
            </a:r>
          </a:p>
          <a:p>
            <a:pPr marL="342900" lvl="1" indent="-342900">
              <a:buFont typeface="Arial" panose="020B0604020202020204" pitchFamily="34" charset="0"/>
              <a:buChar char="•"/>
            </a:pPr>
            <a:r>
              <a:rPr lang="en-US" dirty="0"/>
              <a:t>Securely access your app configuration information</a:t>
            </a:r>
          </a:p>
        </p:txBody>
      </p:sp>
    </p:spTree>
    <p:extLst>
      <p:ext uri="{BB962C8B-B14F-4D97-AF65-F5344CB8AC3E}">
        <p14:creationId xmlns:p14="http://schemas.microsoft.com/office/powerpoint/2010/main" val="4239574329"/>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the Azure App Configuration service (1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29276" y="1333500"/>
            <a:ext cx="5543785" cy="4118864"/>
          </a:xfrm>
        </p:spPr>
        <p:txBody>
          <a:bodyPr/>
          <a:lstStyle/>
          <a:p>
            <a:r>
              <a:rPr lang="en-US" altLang="zh-CN" sz="2000" dirty="0"/>
              <a:t>Application configuration provides benefits:</a:t>
            </a:r>
            <a:endParaRPr lang="en-US" sz="2000" dirty="0"/>
          </a:p>
          <a:p>
            <a:pPr marL="285750" indent="-285750" algn="l">
              <a:buFont typeface="Arial" panose="020B0604020202020204" pitchFamily="34" charset="0"/>
              <a:buChar char="•"/>
            </a:pPr>
            <a:r>
              <a:rPr lang="en-US" sz="1600" b="0" i="0" dirty="0">
                <a:solidFill>
                  <a:srgbClr val="171717"/>
                </a:solidFill>
                <a:effectLst/>
                <a:latin typeface="Segoe UI" panose="020B0502040204020203" pitchFamily="34" charset="0"/>
              </a:rPr>
              <a:t>A fully managed service that can be set up in minutes</a:t>
            </a:r>
          </a:p>
          <a:p>
            <a:pPr marL="285750" indent="-285750" algn="l">
              <a:buFont typeface="Arial" panose="020B0604020202020204" pitchFamily="34" charset="0"/>
              <a:buChar char="•"/>
            </a:pPr>
            <a:r>
              <a:rPr lang="en-US" sz="1600" b="0" i="0" dirty="0">
                <a:solidFill>
                  <a:srgbClr val="171717"/>
                </a:solidFill>
                <a:effectLst/>
                <a:latin typeface="Segoe UI" panose="020B0502040204020203" pitchFamily="34" charset="0"/>
              </a:rPr>
              <a:t>Flexible key representations and mappings</a:t>
            </a:r>
          </a:p>
          <a:p>
            <a:pPr marL="285750" indent="-285750" algn="l">
              <a:buFont typeface="Arial" panose="020B0604020202020204" pitchFamily="34" charset="0"/>
              <a:buChar char="•"/>
            </a:pPr>
            <a:r>
              <a:rPr lang="en-US" sz="1600" b="0" i="0" dirty="0">
                <a:solidFill>
                  <a:srgbClr val="171717"/>
                </a:solidFill>
                <a:effectLst/>
                <a:latin typeface="Segoe UI" panose="020B0502040204020203" pitchFamily="34" charset="0"/>
              </a:rPr>
              <a:t>Tagging with labels</a:t>
            </a:r>
          </a:p>
          <a:p>
            <a:pPr marL="285750" indent="-285750" algn="l">
              <a:buFont typeface="Arial" panose="020B0604020202020204" pitchFamily="34" charset="0"/>
              <a:buChar char="•"/>
            </a:pPr>
            <a:r>
              <a:rPr lang="en-US" sz="1600" b="0" i="0" dirty="0">
                <a:solidFill>
                  <a:srgbClr val="171717"/>
                </a:solidFill>
                <a:effectLst/>
                <a:latin typeface="Segoe UI" panose="020B0502040204020203" pitchFamily="34" charset="0"/>
              </a:rPr>
              <a:t>Point-in-time replay of settings</a:t>
            </a:r>
          </a:p>
          <a:p>
            <a:pPr marL="285750" indent="-285750" algn="l">
              <a:buFont typeface="Arial" panose="020B0604020202020204" pitchFamily="34" charset="0"/>
              <a:buChar char="•"/>
            </a:pPr>
            <a:r>
              <a:rPr lang="en-US" sz="1600" b="0" i="0" dirty="0">
                <a:solidFill>
                  <a:srgbClr val="171717"/>
                </a:solidFill>
                <a:effectLst/>
                <a:latin typeface="Segoe UI" panose="020B0502040204020203" pitchFamily="34" charset="0"/>
              </a:rPr>
              <a:t>Dedicated UI for feature flag management</a:t>
            </a:r>
          </a:p>
          <a:p>
            <a:pPr marL="285750" indent="-285750" algn="l">
              <a:buFont typeface="Arial" panose="020B0604020202020204" pitchFamily="34" charset="0"/>
              <a:buChar char="•"/>
            </a:pPr>
            <a:r>
              <a:rPr lang="en-US" sz="1600" b="0" i="0" dirty="0">
                <a:solidFill>
                  <a:srgbClr val="171717"/>
                </a:solidFill>
                <a:effectLst/>
                <a:latin typeface="Segoe UI" panose="020B0502040204020203" pitchFamily="34" charset="0"/>
              </a:rPr>
              <a:t>Comparison of two sets of configurations on custom-defined dimensions</a:t>
            </a:r>
          </a:p>
          <a:p>
            <a:pPr marL="285750" indent="-285750" algn="l">
              <a:buFont typeface="Arial" panose="020B0604020202020204" pitchFamily="34" charset="0"/>
              <a:buChar char="•"/>
            </a:pPr>
            <a:r>
              <a:rPr lang="en-US" sz="1600" b="0" i="0" dirty="0">
                <a:solidFill>
                  <a:srgbClr val="171717"/>
                </a:solidFill>
                <a:effectLst/>
                <a:latin typeface="Segoe UI" panose="020B0502040204020203" pitchFamily="34" charset="0"/>
              </a:rPr>
              <a:t>Enhanced security through Azure-managed identities</a:t>
            </a:r>
          </a:p>
          <a:p>
            <a:pPr marL="285750" indent="-285750" algn="l">
              <a:buFont typeface="Arial" panose="020B0604020202020204" pitchFamily="34" charset="0"/>
              <a:buChar char="•"/>
            </a:pPr>
            <a:r>
              <a:rPr lang="en-US" sz="1600" b="0" i="0" dirty="0">
                <a:solidFill>
                  <a:srgbClr val="171717"/>
                </a:solidFill>
                <a:effectLst/>
                <a:latin typeface="Segoe UI" panose="020B0502040204020203" pitchFamily="34" charset="0"/>
              </a:rPr>
              <a:t>Complete data encryptions, at rest or in transit</a:t>
            </a:r>
          </a:p>
          <a:p>
            <a:pPr marL="285750" indent="-285750" algn="l">
              <a:buFont typeface="Arial" panose="020B0604020202020204" pitchFamily="34" charset="0"/>
              <a:buChar char="•"/>
            </a:pPr>
            <a:r>
              <a:rPr lang="en-US" sz="1600" b="0" i="0" dirty="0">
                <a:solidFill>
                  <a:srgbClr val="171717"/>
                </a:solidFill>
                <a:effectLst/>
                <a:latin typeface="Segoe UI" panose="020B0502040204020203" pitchFamily="34" charset="0"/>
              </a:rPr>
              <a:t>Native integration with popular frameworks</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1"/>
          </p:nvPr>
        </p:nvSpPr>
        <p:spPr>
          <a:xfrm>
            <a:off x="6217158" y="1333500"/>
            <a:ext cx="5542753" cy="4118864"/>
          </a:xfrm>
        </p:spPr>
        <p:txBody>
          <a:bodyPr/>
          <a:lstStyle/>
          <a:p>
            <a:r>
              <a:rPr lang="en-US" sz="2000" dirty="0"/>
              <a:t>App Configuration implementation scenarios: </a:t>
            </a:r>
          </a:p>
          <a:p>
            <a:pPr marL="342900" lvl="1" indent="-342900">
              <a:buFont typeface="Arial" panose="020B0604020202020204" pitchFamily="34" charset="0"/>
              <a:buChar char="•"/>
            </a:pPr>
            <a:r>
              <a:rPr lang="en-US" dirty="0"/>
              <a:t>Centralize management and distribution of hierarchical configuration data for different environments and geographies</a:t>
            </a:r>
          </a:p>
          <a:p>
            <a:pPr marL="342900" lvl="1" indent="-342900">
              <a:buFont typeface="Arial" panose="020B0604020202020204" pitchFamily="34" charset="0"/>
              <a:buChar char="•"/>
            </a:pPr>
            <a:r>
              <a:rPr lang="en-US" dirty="0"/>
              <a:t>Dynamically change application settings without the need to redeploy or restart an application</a:t>
            </a:r>
          </a:p>
          <a:p>
            <a:pPr marL="342900" lvl="1" indent="-342900">
              <a:buFont typeface="Arial" panose="020B0604020202020204" pitchFamily="34" charset="0"/>
              <a:buChar char="•"/>
            </a:pPr>
            <a:r>
              <a:rPr lang="en-US" dirty="0"/>
              <a:t>Control feature availability in real-time</a:t>
            </a:r>
          </a:p>
        </p:txBody>
      </p:sp>
    </p:spTree>
    <p:extLst>
      <p:ext uri="{BB962C8B-B14F-4D97-AF65-F5344CB8AC3E}">
        <p14:creationId xmlns:p14="http://schemas.microsoft.com/office/powerpoint/2010/main" val="1275709528"/>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the Azure App Configuration service (2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9100" y="1266397"/>
            <a:ext cx="11340811" cy="923330"/>
          </a:xfrm>
        </p:spPr>
        <p:txBody>
          <a:bodyPr/>
          <a:lstStyle/>
          <a:p>
            <a:r>
              <a:rPr lang="en-US" dirty="0"/>
              <a:t>The easiest way to add an App Configuration store to your application is through a client library that Microsoft provides. </a:t>
            </a:r>
          </a:p>
        </p:txBody>
      </p:sp>
      <p:graphicFrame>
        <p:nvGraphicFramePr>
          <p:cNvPr id="4" name="Table 3">
            <a:extLst>
              <a:ext uri="{FF2B5EF4-FFF2-40B4-BE49-F238E27FC236}">
                <a16:creationId xmlns:a16="http://schemas.microsoft.com/office/drawing/2014/main" id="{A0C5CC35-ED4B-4910-8108-C63772469C57}"/>
              </a:ext>
            </a:extLst>
          </p:cNvPr>
          <p:cNvGraphicFramePr>
            <a:graphicFrameLocks noGrp="1"/>
          </p:cNvGraphicFramePr>
          <p:nvPr>
            <p:extLst>
              <p:ext uri="{D42A27DB-BD31-4B8C-83A1-F6EECF244321}">
                <p14:modId xmlns:p14="http://schemas.microsoft.com/office/powerpoint/2010/main" val="189500523"/>
              </p:ext>
            </p:extLst>
          </p:nvPr>
        </p:nvGraphicFramePr>
        <p:xfrm>
          <a:off x="1333500" y="2574943"/>
          <a:ext cx="9144000" cy="2265712"/>
        </p:xfrm>
        <a:graphic>
          <a:graphicData uri="http://schemas.openxmlformats.org/drawingml/2006/table">
            <a:tbl>
              <a:tblPr firstRow="1" bandRow="1">
                <a:tableStyleId>{5C22544A-7EE6-4342-B048-85BDC9FD1C3A}</a:tableStyleId>
              </a:tblPr>
              <a:tblGrid>
                <a:gridCol w="4762500">
                  <a:extLst>
                    <a:ext uri="{9D8B030D-6E8A-4147-A177-3AD203B41FA5}">
                      <a16:colId xmlns:a16="http://schemas.microsoft.com/office/drawing/2014/main" val="4176253976"/>
                    </a:ext>
                  </a:extLst>
                </a:gridCol>
                <a:gridCol w="4381500">
                  <a:extLst>
                    <a:ext uri="{9D8B030D-6E8A-4147-A177-3AD203B41FA5}">
                      <a16:colId xmlns:a16="http://schemas.microsoft.com/office/drawing/2014/main" val="769440531"/>
                    </a:ext>
                  </a:extLst>
                </a:gridCol>
              </a:tblGrid>
              <a:tr h="478093">
                <a:tc>
                  <a:txBody>
                    <a:bodyPr/>
                    <a:lstStyle/>
                    <a:p>
                      <a:pPr algn="l" fontAlgn="t"/>
                      <a:r>
                        <a:rPr lang="en-US" sz="2000" b="0" dirty="0">
                          <a:effectLst/>
                          <a:latin typeface="+mj-lt"/>
                        </a:rPr>
                        <a:t>Programming language and framework</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fontAlgn="t"/>
                      <a:r>
                        <a:rPr lang="en-US" sz="2000" b="0" dirty="0">
                          <a:effectLst/>
                          <a:latin typeface="+mj-lt"/>
                        </a:rPr>
                        <a:t>How to connect</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4118229684"/>
                  </a:ext>
                </a:extLst>
              </a:tr>
              <a:tr h="442983">
                <a:tc>
                  <a:txBody>
                    <a:bodyPr/>
                    <a:lstStyle/>
                    <a:p>
                      <a:pPr algn="l" fontAlgn="t"/>
                      <a:r>
                        <a:rPr lang="en-US">
                          <a:effectLst/>
                        </a:rPr>
                        <a:t>.NET Core and ASP.NET Core</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a:effectLst/>
                        </a:rPr>
                        <a:t>App Configuration provider for .NET Core</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052466896"/>
                  </a:ext>
                </a:extLst>
              </a:tr>
              <a:tr h="448212">
                <a:tc>
                  <a:txBody>
                    <a:bodyPr/>
                    <a:lstStyle/>
                    <a:p>
                      <a:pPr algn="l" fontAlgn="t"/>
                      <a:r>
                        <a:rPr lang="en-US">
                          <a:effectLst/>
                        </a:rPr>
                        <a:t>.NET Framework and ASP.NET</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a:effectLst/>
                        </a:rPr>
                        <a:t>App Configuration builder for .NET</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929713594"/>
                  </a:ext>
                </a:extLst>
              </a:tr>
              <a:tr h="448212">
                <a:tc>
                  <a:txBody>
                    <a:bodyPr/>
                    <a:lstStyle/>
                    <a:p>
                      <a:pPr algn="l" fontAlgn="t"/>
                      <a:r>
                        <a:rPr lang="en-US" dirty="0">
                          <a:effectLst/>
                        </a:rPr>
                        <a:t>Java Spring</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a:effectLst/>
                        </a:rPr>
                        <a:t>App Configuration client for Spring Cloud</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570978239"/>
                  </a:ext>
                </a:extLst>
              </a:tr>
              <a:tr h="448212">
                <a:tc>
                  <a:txBody>
                    <a:bodyPr/>
                    <a:lstStyle/>
                    <a:p>
                      <a:pPr algn="l" fontAlgn="t"/>
                      <a:r>
                        <a:rPr lang="en-US">
                          <a:effectLst/>
                        </a:rPr>
                        <a:t>Others</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dirty="0">
                          <a:effectLst/>
                        </a:rPr>
                        <a:t>App Configuration REST API</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233901711"/>
                  </a:ext>
                </a:extLst>
              </a:tr>
            </a:tbl>
          </a:graphicData>
        </a:graphic>
      </p:graphicFrame>
    </p:spTree>
    <p:extLst>
      <p:ext uri="{BB962C8B-B14F-4D97-AF65-F5344CB8AC3E}">
        <p14:creationId xmlns:p14="http://schemas.microsoft.com/office/powerpoint/2010/main" val="3548495552"/>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Create paired keys and values</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29276" y="1333500"/>
            <a:ext cx="5543785" cy="3948363"/>
          </a:xfrm>
        </p:spPr>
        <p:txBody>
          <a:bodyPr/>
          <a:lstStyle/>
          <a:p>
            <a:r>
              <a:rPr lang="en-US" dirty="0"/>
              <a:t>Keys</a:t>
            </a:r>
          </a:p>
          <a:p>
            <a:pPr marL="342900" indent="-342900">
              <a:buFont typeface="Arial" panose="020B0604020202020204" pitchFamily="34" charset="0"/>
              <a:buChar char="•"/>
            </a:pPr>
            <a:r>
              <a:rPr lang="en-US" sz="2000" i="0" dirty="0">
                <a:solidFill>
                  <a:srgbClr val="171717"/>
                </a:solidFill>
                <a:effectLst/>
              </a:rPr>
              <a:t>Design key namespaces</a:t>
            </a:r>
            <a:r>
              <a:rPr lang="zh-CN" altLang="en-US" sz="2000" dirty="0">
                <a:solidFill>
                  <a:srgbClr val="171717"/>
                </a:solidFill>
              </a:rPr>
              <a:t>：</a:t>
            </a:r>
            <a:r>
              <a:rPr lang="en-US" sz="1800" b="0" i="0" dirty="0">
                <a:solidFill>
                  <a:srgbClr val="171717"/>
                </a:solidFill>
                <a:effectLst/>
                <a:latin typeface="+mn-lt"/>
              </a:rPr>
              <a:t>There are two general approaches to naming keys used for configuration data: flat or hierarchical. </a:t>
            </a:r>
            <a:endParaRPr lang="en-US" i="0" dirty="0">
              <a:solidFill>
                <a:srgbClr val="171717"/>
              </a:solidFill>
              <a:effectLst/>
              <a:latin typeface="+mn-lt"/>
            </a:endParaRPr>
          </a:p>
          <a:p>
            <a:pPr marL="342900" indent="-342900">
              <a:buFont typeface="Arial" panose="020B0604020202020204" pitchFamily="34" charset="0"/>
              <a:buChar char="•"/>
            </a:pPr>
            <a:r>
              <a:rPr lang="en-US" sz="2000" i="0" dirty="0">
                <a:solidFill>
                  <a:srgbClr val="171717"/>
                </a:solidFill>
                <a:effectLst/>
              </a:rPr>
              <a:t>Label keys</a:t>
            </a:r>
            <a:r>
              <a:rPr lang="zh-CN" altLang="en-US" sz="2000" i="0" dirty="0">
                <a:solidFill>
                  <a:srgbClr val="171717"/>
                </a:solidFill>
                <a:effectLst/>
              </a:rPr>
              <a:t>：</a:t>
            </a:r>
            <a:r>
              <a:rPr lang="en-US" altLang="zh-CN" sz="1800" i="0" dirty="0">
                <a:solidFill>
                  <a:srgbClr val="171717"/>
                </a:solidFill>
                <a:effectLst/>
                <a:latin typeface="+mn-lt"/>
              </a:rPr>
              <a:t>Key values in App Configuration can optionally have a label attribute.</a:t>
            </a:r>
            <a:endParaRPr lang="en-US" sz="1800" i="0" dirty="0">
              <a:solidFill>
                <a:srgbClr val="171717"/>
              </a:solidFill>
              <a:effectLst/>
              <a:latin typeface="+mn-lt"/>
            </a:endParaRPr>
          </a:p>
          <a:p>
            <a:pPr marL="342900" indent="-342900">
              <a:buFont typeface="Arial" panose="020B0604020202020204" pitchFamily="34" charset="0"/>
              <a:buChar char="•"/>
            </a:pPr>
            <a:r>
              <a:rPr lang="en-US" sz="2000" i="0" dirty="0">
                <a:solidFill>
                  <a:srgbClr val="171717"/>
                </a:solidFill>
                <a:effectLst/>
              </a:rPr>
              <a:t>Version key values</a:t>
            </a:r>
            <a:r>
              <a:rPr lang="zh-CN" altLang="en-US" sz="2000" i="0" dirty="0">
                <a:solidFill>
                  <a:srgbClr val="171717"/>
                </a:solidFill>
                <a:effectLst/>
              </a:rPr>
              <a:t>：</a:t>
            </a:r>
            <a:r>
              <a:rPr lang="en-US" sz="1800" b="0" i="0" dirty="0">
                <a:solidFill>
                  <a:srgbClr val="171717"/>
                </a:solidFill>
                <a:effectLst/>
                <a:latin typeface="+mn-lt"/>
              </a:rPr>
              <a:t>App Configuration doesn't version key values automatically as they're modified. </a:t>
            </a:r>
            <a:endParaRPr lang="en-US" sz="1800" i="0" dirty="0">
              <a:solidFill>
                <a:srgbClr val="171717"/>
              </a:solidFill>
              <a:effectLst/>
              <a:latin typeface="+mn-lt"/>
            </a:endParaRPr>
          </a:p>
          <a:p>
            <a:pPr marL="342900" indent="-342900">
              <a:buFont typeface="Arial" panose="020B0604020202020204" pitchFamily="34" charset="0"/>
              <a:buChar char="•"/>
            </a:pPr>
            <a:r>
              <a:rPr lang="en-US" sz="2000" i="0" dirty="0">
                <a:solidFill>
                  <a:srgbClr val="171717"/>
                </a:solidFill>
                <a:effectLst/>
              </a:rPr>
              <a:t>Query key values</a:t>
            </a:r>
            <a:r>
              <a:rPr lang="zh-CN" altLang="en-US" sz="2000" i="0" dirty="0">
                <a:solidFill>
                  <a:srgbClr val="171717"/>
                </a:solidFill>
                <a:effectLst/>
              </a:rPr>
              <a:t>：</a:t>
            </a:r>
            <a:r>
              <a:rPr lang="en-US" altLang="zh-CN" sz="1800" i="0" dirty="0">
                <a:solidFill>
                  <a:srgbClr val="171717"/>
                </a:solidFill>
                <a:effectLst/>
                <a:latin typeface="+mn-lt"/>
              </a:rPr>
              <a:t>Each key value is uniquely identified by its key plus a label that can be null. </a:t>
            </a:r>
            <a:endParaRPr lang="en-US" sz="2000" i="0" dirty="0">
              <a:solidFill>
                <a:srgbClr val="171717"/>
              </a:solidFill>
              <a:effectLst/>
              <a:latin typeface="+mn-lt"/>
            </a:endParaRP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1"/>
          </p:nvPr>
        </p:nvSpPr>
        <p:spPr>
          <a:xfrm>
            <a:off x="6217158" y="1333500"/>
            <a:ext cx="5542753" cy="3948363"/>
          </a:xfrm>
        </p:spPr>
        <p:txBody>
          <a:bodyPr/>
          <a:lstStyle/>
          <a:p>
            <a:r>
              <a:rPr lang="en-US" dirty="0"/>
              <a:t>Values</a:t>
            </a:r>
          </a:p>
          <a:p>
            <a:pPr marL="342900" lvl="1" indent="-342900">
              <a:buFont typeface="Arial" panose="020B0604020202020204" pitchFamily="34" charset="0"/>
              <a:buChar char="•"/>
            </a:pPr>
            <a:r>
              <a:rPr lang="en-US" dirty="0"/>
              <a:t>Values assigned to keys are also </a:t>
            </a:r>
            <a:r>
              <a:rPr lang="en-US" dirty="0" err="1"/>
              <a:t>unicode</a:t>
            </a:r>
            <a:r>
              <a:rPr lang="en-US" dirty="0"/>
              <a:t> strings. </a:t>
            </a:r>
          </a:p>
          <a:p>
            <a:pPr marL="342900" lvl="1" indent="-342900">
              <a:buFont typeface="Arial" panose="020B0604020202020204" pitchFamily="34" charset="0"/>
              <a:buChar char="•"/>
            </a:pPr>
            <a:r>
              <a:rPr lang="en-US" dirty="0"/>
              <a:t>There's an optional user-defined content type associated with each value. </a:t>
            </a:r>
          </a:p>
          <a:p>
            <a:pPr marL="342900" lvl="1" indent="-342900">
              <a:buFont typeface="Arial" panose="020B0604020202020204" pitchFamily="34" charset="0"/>
              <a:buChar char="•"/>
            </a:pPr>
            <a:r>
              <a:rPr lang="en-US" dirty="0"/>
              <a:t>Configuration data stored in an App Configuration store, which includes all keys and values, is encrypted at rest and in transit.</a:t>
            </a:r>
          </a:p>
        </p:txBody>
      </p:sp>
    </p:spTree>
    <p:extLst>
      <p:ext uri="{BB962C8B-B14F-4D97-AF65-F5344CB8AC3E}">
        <p14:creationId xmlns:p14="http://schemas.microsoft.com/office/powerpoint/2010/main" val="711048748"/>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Manage application features (1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05876" y="2423838"/>
            <a:ext cx="5543551" cy="3079009"/>
          </a:xfrm>
        </p:spPr>
        <p:txBody>
          <a:bodyPr/>
          <a:lstStyle/>
          <a:p>
            <a:pPr lvl="1"/>
            <a:r>
              <a:rPr lang="en-US" b="1" dirty="0"/>
              <a:t>Feature flag:</a:t>
            </a:r>
            <a:r>
              <a:rPr lang="en-US" dirty="0"/>
              <a:t> A feature flag is a variable with a binary state of on or off.</a:t>
            </a:r>
          </a:p>
          <a:p>
            <a:pPr lvl="1"/>
            <a:r>
              <a:rPr lang="en-US" b="1" dirty="0"/>
              <a:t>Feature manager:</a:t>
            </a:r>
            <a:r>
              <a:rPr lang="en-US" dirty="0"/>
              <a:t> A feature manager is an application package that handles the lifecycle of all the feature flags in an application. </a:t>
            </a:r>
          </a:p>
          <a:p>
            <a:pPr lvl="1"/>
            <a:r>
              <a:rPr lang="en-US" b="1" dirty="0"/>
              <a:t>Filter:</a:t>
            </a:r>
            <a:r>
              <a:rPr lang="en-US" dirty="0"/>
              <a:t> A filter is a rule for evaluating the state of a feature flag.</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1"/>
          </p:nvPr>
        </p:nvSpPr>
        <p:spPr>
          <a:xfrm>
            <a:off x="6215904" y="2423838"/>
            <a:ext cx="5543550" cy="3079009"/>
          </a:xfrm>
        </p:spPr>
        <p:txBody>
          <a:bodyPr/>
          <a:lstStyle/>
          <a:p>
            <a:r>
              <a:rPr lang="en-US" sz="2000" dirty="0"/>
              <a:t>Components that implement effective feature management </a:t>
            </a:r>
          </a:p>
          <a:p>
            <a:pPr marL="342900" lvl="1" indent="-342900">
              <a:buFont typeface="Arial" panose="020B0604020202020204" pitchFamily="34" charset="0"/>
              <a:buChar char="•"/>
            </a:pPr>
            <a:r>
              <a:rPr lang="en-US" dirty="0"/>
              <a:t>An application that makes use of feature flags.</a:t>
            </a:r>
          </a:p>
          <a:p>
            <a:pPr marL="342900" lvl="1" indent="-342900">
              <a:buFont typeface="Arial" panose="020B0604020202020204" pitchFamily="34" charset="0"/>
              <a:buChar char="•"/>
            </a:pPr>
            <a:r>
              <a:rPr lang="en-US" dirty="0"/>
              <a:t>A separate repository that stores the feature flags and their current states.</a:t>
            </a:r>
          </a:p>
        </p:txBody>
      </p:sp>
      <p:sp>
        <p:nvSpPr>
          <p:cNvPr id="6" name="Content Placeholder 2">
            <a:extLst>
              <a:ext uri="{FF2B5EF4-FFF2-40B4-BE49-F238E27FC236}">
                <a16:creationId xmlns:a16="http://schemas.microsoft.com/office/drawing/2014/main" id="{6F061B53-3921-4F2B-A9AD-DC6E663E1BC5}"/>
              </a:ext>
            </a:extLst>
          </p:cNvPr>
          <p:cNvSpPr txBox="1">
            <a:spLocks/>
          </p:cNvSpPr>
          <p:nvPr/>
        </p:nvSpPr>
        <p:spPr>
          <a:xfrm>
            <a:off x="418643" y="1754216"/>
            <a:ext cx="11340811" cy="553998"/>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Basic concepts</a:t>
            </a:r>
          </a:p>
        </p:txBody>
      </p:sp>
      <p:sp>
        <p:nvSpPr>
          <p:cNvPr id="11" name="Content Placeholder 2">
            <a:extLst>
              <a:ext uri="{FF2B5EF4-FFF2-40B4-BE49-F238E27FC236}">
                <a16:creationId xmlns:a16="http://schemas.microsoft.com/office/drawing/2014/main" id="{6EE8CED0-1378-4B91-B81F-3DF094D35C39}"/>
              </a:ext>
            </a:extLst>
          </p:cNvPr>
          <p:cNvSpPr txBox="1">
            <a:spLocks/>
          </p:cNvSpPr>
          <p:nvPr/>
        </p:nvSpPr>
        <p:spPr>
          <a:xfrm>
            <a:off x="279256" y="1002125"/>
            <a:ext cx="11340811" cy="800219"/>
          </a:xfrm>
          <a:prstGeom prst="rect">
            <a:avLst/>
          </a:prstGeom>
          <a:solidFill>
            <a:schemeClr val="bg1"/>
          </a:solidFill>
        </p:spPr>
        <p:txBody>
          <a:bodyPr vert="horz" wrap="square" lIns="137160" tIns="91440" rIns="146304" bIns="91440" rtlCol="0">
            <a:no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000" dirty="0">
                <a:latin typeface="+mn-lt"/>
              </a:rPr>
              <a:t>Feature management is a modern software-development practice that decouples feature release from code deployment and enables quick changes to feature availability on demand. </a:t>
            </a:r>
          </a:p>
        </p:txBody>
      </p:sp>
    </p:spTree>
    <p:extLst>
      <p:ext uri="{BB962C8B-B14F-4D97-AF65-F5344CB8AC3E}">
        <p14:creationId xmlns:p14="http://schemas.microsoft.com/office/powerpoint/2010/main" val="77927068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 1: Implement Azure Key Vault</a:t>
            </a:r>
          </a:p>
        </p:txBody>
      </p:sp>
      <p:pic>
        <p:nvPicPr>
          <p:cNvPr id="12" name="Picture Placeholder 11" descr="Icon of a gear inside a circle">
            <a:extLst>
              <a:ext uri="{FF2B5EF4-FFF2-40B4-BE49-F238E27FC236}">
                <a16:creationId xmlns:a16="http://schemas.microsoft.com/office/drawing/2014/main" id="{DBDF1AED-18A7-4CA3-882B-45E24280A620}"/>
              </a:ext>
            </a:extLst>
          </p:cNvPr>
          <p:cNvPicPr>
            <a:picLocks noGrp="1" noChangeAspect="1"/>
          </p:cNvPicPr>
          <p:nvPr>
            <p:ph type="pic" sz="quarter" idx="10"/>
          </p:nvPr>
        </p:nvPicPr>
        <p:blipFill rotWithShape="1">
          <a:blip r:embed="rId3"/>
          <a:srcRect l="37" r="37"/>
          <a:stretch/>
        </p:blipFill>
        <p:spPr>
          <a:prstGeom prst="rect">
            <a:avLst/>
          </a:prstGeom>
        </p:spPr>
      </p:pic>
    </p:spTree>
    <p:extLst>
      <p:ext uri="{BB962C8B-B14F-4D97-AF65-F5344CB8AC3E}">
        <p14:creationId xmlns:p14="http://schemas.microsoft.com/office/powerpoint/2010/main" val="228175052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Manage application features (2 / 2)</a:t>
            </a:r>
          </a:p>
        </p:txBody>
      </p:sp>
      <p:sp>
        <p:nvSpPr>
          <p:cNvPr id="6" name="Content Placeholder 2">
            <a:extLst>
              <a:ext uri="{FF2B5EF4-FFF2-40B4-BE49-F238E27FC236}">
                <a16:creationId xmlns:a16="http://schemas.microsoft.com/office/drawing/2014/main" id="{6F061B53-3921-4F2B-A9AD-DC6E663E1BC5}"/>
              </a:ext>
            </a:extLst>
          </p:cNvPr>
          <p:cNvSpPr txBox="1">
            <a:spLocks/>
          </p:cNvSpPr>
          <p:nvPr/>
        </p:nvSpPr>
        <p:spPr>
          <a:xfrm>
            <a:off x="418643" y="1236855"/>
            <a:ext cx="11340811" cy="2477601"/>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Feature flag declaration</a:t>
            </a:r>
          </a:p>
          <a:p>
            <a:pPr marL="342900" indent="-342900">
              <a:buFont typeface="Arial" panose="020B0604020202020204" pitchFamily="34" charset="0"/>
              <a:buChar char="•"/>
            </a:pPr>
            <a:r>
              <a:rPr lang="en-US" sz="2000" dirty="0">
                <a:latin typeface="+mn-lt"/>
              </a:rPr>
              <a:t>Each feature flag has two parts: a name, and a list of one or more filters that are used to evaluate if a feature's state is on . </a:t>
            </a:r>
          </a:p>
          <a:p>
            <a:pPr marL="342900" indent="-342900">
              <a:buFont typeface="Arial" panose="020B0604020202020204" pitchFamily="34" charset="0"/>
              <a:buChar char="•"/>
            </a:pPr>
            <a:r>
              <a:rPr lang="en-US" sz="2000" dirty="0">
                <a:latin typeface="+mn-lt"/>
              </a:rPr>
              <a:t>When a feature flag has multiple filters, the filter list is traversed in order until one of the filters determines the feature should be enabled.</a:t>
            </a:r>
          </a:p>
          <a:p>
            <a:pPr marL="342900" indent="-342900">
              <a:buFont typeface="Arial" panose="020B0604020202020204" pitchFamily="34" charset="0"/>
              <a:buChar char="•"/>
            </a:pPr>
            <a:r>
              <a:rPr lang="en-US" sz="2000" dirty="0">
                <a:latin typeface="+mn-lt"/>
              </a:rPr>
              <a:t>The feature manager supports </a:t>
            </a:r>
            <a:r>
              <a:rPr lang="en-US" sz="2000" i="1" dirty="0" err="1">
                <a:latin typeface="+mn-lt"/>
              </a:rPr>
              <a:t>appsettings.json</a:t>
            </a:r>
            <a:r>
              <a:rPr lang="en-US" sz="2000" dirty="0">
                <a:latin typeface="+mn-lt"/>
              </a:rPr>
              <a:t> as a configuration source for feature flags. </a:t>
            </a:r>
          </a:p>
        </p:txBody>
      </p:sp>
      <p:sp>
        <p:nvSpPr>
          <p:cNvPr id="12" name="Content Placeholder 2">
            <a:extLst>
              <a:ext uri="{FF2B5EF4-FFF2-40B4-BE49-F238E27FC236}">
                <a16:creationId xmlns:a16="http://schemas.microsoft.com/office/drawing/2014/main" id="{4BFC0C79-3FCE-4A64-92E3-973B143AAAD3}"/>
              </a:ext>
            </a:extLst>
          </p:cNvPr>
          <p:cNvSpPr txBox="1">
            <a:spLocks/>
          </p:cNvSpPr>
          <p:nvPr/>
        </p:nvSpPr>
        <p:spPr>
          <a:xfrm>
            <a:off x="418642" y="3810709"/>
            <a:ext cx="11340811" cy="1426031"/>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Feature flag repository</a:t>
            </a:r>
          </a:p>
          <a:p>
            <a:pPr marL="342900" indent="-342900">
              <a:buFont typeface="Arial" panose="020B0604020202020204" pitchFamily="34" charset="0"/>
              <a:buChar char="•"/>
            </a:pPr>
            <a:r>
              <a:rPr lang="en-US" sz="2000" dirty="0">
                <a:latin typeface="+mn-lt"/>
              </a:rPr>
              <a:t>To use feature flags effectively, you need to externalize all the feature flags used in an application. </a:t>
            </a:r>
          </a:p>
          <a:p>
            <a:pPr marL="342900" indent="-342900">
              <a:buFont typeface="Arial" panose="020B0604020202020204" pitchFamily="34" charset="0"/>
              <a:buChar char="•"/>
            </a:pPr>
            <a:r>
              <a:rPr lang="en-US" sz="2000" dirty="0">
                <a:latin typeface="+mn-lt"/>
              </a:rPr>
              <a:t>Azure App Configuration is designed to be a centralized repository for feature flags. </a:t>
            </a:r>
          </a:p>
        </p:txBody>
      </p:sp>
    </p:spTree>
    <p:extLst>
      <p:ext uri="{BB962C8B-B14F-4D97-AF65-F5344CB8AC3E}">
        <p14:creationId xmlns:p14="http://schemas.microsoft.com/office/powerpoint/2010/main" val="902595269"/>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Secure app configuration data (1 / 2)</a:t>
            </a:r>
          </a:p>
        </p:txBody>
      </p:sp>
      <p:sp>
        <p:nvSpPr>
          <p:cNvPr id="6" name="Content Placeholder 2">
            <a:extLst>
              <a:ext uri="{FF2B5EF4-FFF2-40B4-BE49-F238E27FC236}">
                <a16:creationId xmlns:a16="http://schemas.microsoft.com/office/drawing/2014/main" id="{6F061B53-3921-4F2B-A9AD-DC6E663E1BC5}"/>
              </a:ext>
            </a:extLst>
          </p:cNvPr>
          <p:cNvSpPr txBox="1">
            <a:spLocks/>
          </p:cNvSpPr>
          <p:nvPr/>
        </p:nvSpPr>
        <p:spPr>
          <a:xfrm>
            <a:off x="418642" y="1720840"/>
            <a:ext cx="11340811" cy="3231654"/>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Enable customer-managed key capability:</a:t>
            </a:r>
          </a:p>
          <a:p>
            <a:pPr marL="342900" indent="-342900">
              <a:buFont typeface="Arial" panose="020B0604020202020204" pitchFamily="34" charset="0"/>
              <a:buChar char="•"/>
            </a:pPr>
            <a:r>
              <a:rPr lang="en-US" sz="2000" dirty="0">
                <a:latin typeface="+mn-lt"/>
              </a:rPr>
              <a:t>Standard tier Azure App Configuration instance</a:t>
            </a:r>
          </a:p>
          <a:p>
            <a:pPr marL="342900" indent="-342900">
              <a:buFont typeface="Arial" panose="020B0604020202020204" pitchFamily="34" charset="0"/>
              <a:buChar char="•"/>
            </a:pPr>
            <a:r>
              <a:rPr lang="en-US" sz="2000" dirty="0">
                <a:latin typeface="+mn-lt"/>
              </a:rPr>
              <a:t>Azure Key Vault with soft-delete and purge-protection features enabled</a:t>
            </a:r>
          </a:p>
          <a:p>
            <a:pPr marL="342900" indent="-342900">
              <a:buFont typeface="Arial" panose="020B0604020202020204" pitchFamily="34" charset="0"/>
              <a:buChar char="•"/>
            </a:pPr>
            <a:r>
              <a:rPr lang="en-US" sz="2000" dirty="0">
                <a:latin typeface="+mn-lt"/>
              </a:rPr>
              <a:t>An RSA or RSA-HSM key within the Key Vault</a:t>
            </a:r>
          </a:p>
          <a:p>
            <a:r>
              <a:rPr lang="en-US" dirty="0"/>
              <a:t>Allow Azure application configuration to use Key Vault keys:</a:t>
            </a:r>
          </a:p>
          <a:p>
            <a:pPr marL="342900" indent="-342900">
              <a:buFont typeface="Arial" panose="020B0604020202020204" pitchFamily="34" charset="0"/>
              <a:buChar char="•"/>
            </a:pPr>
            <a:r>
              <a:rPr lang="en-US" sz="2000" dirty="0">
                <a:latin typeface="+mn-lt"/>
              </a:rPr>
              <a:t>Assign a managed identity to the Azure App Configuration instance</a:t>
            </a:r>
          </a:p>
          <a:p>
            <a:pPr marL="342900" indent="-342900">
              <a:buFont typeface="Arial" panose="020B0604020202020204" pitchFamily="34" charset="0"/>
              <a:buChar char="•"/>
            </a:pPr>
            <a:r>
              <a:rPr lang="en-US" sz="2000" dirty="0">
                <a:latin typeface="+mn-lt"/>
              </a:rPr>
              <a:t>Grant the identity permissions in the target Key Vault's access policy.</a:t>
            </a:r>
          </a:p>
        </p:txBody>
      </p:sp>
      <p:sp>
        <p:nvSpPr>
          <p:cNvPr id="4" name="Content Placeholder 2">
            <a:extLst>
              <a:ext uri="{FF2B5EF4-FFF2-40B4-BE49-F238E27FC236}">
                <a16:creationId xmlns:a16="http://schemas.microsoft.com/office/drawing/2014/main" id="{91357F39-D863-41A6-BED2-97132E70CDBF}"/>
              </a:ext>
            </a:extLst>
          </p:cNvPr>
          <p:cNvSpPr txBox="1">
            <a:spLocks/>
          </p:cNvSpPr>
          <p:nvPr/>
        </p:nvSpPr>
        <p:spPr>
          <a:xfrm>
            <a:off x="432089" y="1006390"/>
            <a:ext cx="11340811" cy="492443"/>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000" dirty="0">
                <a:solidFill>
                  <a:srgbClr val="0078D4"/>
                </a:solidFill>
              </a:rPr>
              <a:t>Encrypt configuration data by using customer-managed keys</a:t>
            </a:r>
            <a:endParaRPr lang="en-US" sz="1600" dirty="0">
              <a:solidFill>
                <a:srgbClr val="0078D4"/>
              </a:solidFill>
              <a:latin typeface="+mn-lt"/>
            </a:endParaRPr>
          </a:p>
        </p:txBody>
      </p:sp>
    </p:spTree>
    <p:extLst>
      <p:ext uri="{BB962C8B-B14F-4D97-AF65-F5344CB8AC3E}">
        <p14:creationId xmlns:p14="http://schemas.microsoft.com/office/powerpoint/2010/main" val="226907109"/>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Secure app configuration data (2 / 2)</a:t>
            </a:r>
          </a:p>
        </p:txBody>
      </p:sp>
      <p:sp>
        <p:nvSpPr>
          <p:cNvPr id="6" name="Content Placeholder 2">
            <a:extLst>
              <a:ext uri="{FF2B5EF4-FFF2-40B4-BE49-F238E27FC236}">
                <a16:creationId xmlns:a16="http://schemas.microsoft.com/office/drawing/2014/main" id="{6F061B53-3921-4F2B-A9AD-DC6E663E1BC5}"/>
              </a:ext>
            </a:extLst>
          </p:cNvPr>
          <p:cNvSpPr txBox="1">
            <a:spLocks/>
          </p:cNvSpPr>
          <p:nvPr/>
        </p:nvSpPr>
        <p:spPr>
          <a:xfrm>
            <a:off x="418643" y="1435686"/>
            <a:ext cx="11340811" cy="2477601"/>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Use private endpoints for Azure App Configuration</a:t>
            </a:r>
          </a:p>
          <a:p>
            <a:pPr marL="342900" indent="-342900">
              <a:buFont typeface="Arial" panose="020B0604020202020204" pitchFamily="34" charset="0"/>
              <a:buChar char="•"/>
            </a:pPr>
            <a:r>
              <a:rPr lang="en-US" sz="2000" dirty="0">
                <a:latin typeface="+mn-lt"/>
              </a:rPr>
              <a:t>Secure your application configuration details by configuring the firewall to block all connections to App Configuration on the public endpoint.</a:t>
            </a:r>
          </a:p>
          <a:p>
            <a:pPr marL="342900" indent="-342900">
              <a:buFont typeface="Arial" panose="020B0604020202020204" pitchFamily="34" charset="0"/>
              <a:buChar char="•"/>
            </a:pPr>
            <a:r>
              <a:rPr lang="en-US" sz="2000" dirty="0">
                <a:latin typeface="+mn-lt"/>
              </a:rPr>
              <a:t>Increase security for the virtual network (</a:t>
            </a:r>
            <a:r>
              <a:rPr lang="en-US" sz="2000" dirty="0" err="1">
                <a:latin typeface="+mn-lt"/>
              </a:rPr>
              <a:t>VNet</a:t>
            </a:r>
            <a:r>
              <a:rPr lang="en-US" sz="2000" dirty="0">
                <a:latin typeface="+mn-lt"/>
              </a:rPr>
              <a:t>) ensuring data doesn't escape from the </a:t>
            </a:r>
            <a:r>
              <a:rPr lang="en-US" sz="2000" dirty="0" err="1">
                <a:latin typeface="+mn-lt"/>
              </a:rPr>
              <a:t>VNet</a:t>
            </a:r>
            <a:r>
              <a:rPr lang="en-US" sz="2000" dirty="0">
                <a:latin typeface="+mn-lt"/>
              </a:rPr>
              <a:t>.</a:t>
            </a:r>
          </a:p>
          <a:p>
            <a:pPr marL="342900" indent="-342900">
              <a:buFont typeface="Arial" panose="020B0604020202020204" pitchFamily="34" charset="0"/>
              <a:buChar char="•"/>
            </a:pPr>
            <a:r>
              <a:rPr lang="en-US" sz="2000" dirty="0">
                <a:latin typeface="+mn-lt"/>
              </a:rPr>
              <a:t>Securely connect to the App Configuration store from on-premises networks that connect to the </a:t>
            </a:r>
            <a:r>
              <a:rPr lang="en-US" sz="2000" dirty="0" err="1">
                <a:latin typeface="+mn-lt"/>
              </a:rPr>
              <a:t>VNet</a:t>
            </a:r>
            <a:r>
              <a:rPr lang="en-US" sz="2000" dirty="0">
                <a:latin typeface="+mn-lt"/>
              </a:rPr>
              <a:t> using VPN or </a:t>
            </a:r>
            <a:r>
              <a:rPr lang="en-US" sz="2000" dirty="0" err="1">
                <a:latin typeface="+mn-lt"/>
              </a:rPr>
              <a:t>ExpressRoutes</a:t>
            </a:r>
            <a:r>
              <a:rPr lang="en-US" sz="2000" dirty="0">
                <a:latin typeface="+mn-lt"/>
              </a:rPr>
              <a:t> with private-peering.</a:t>
            </a:r>
          </a:p>
        </p:txBody>
      </p:sp>
      <p:sp>
        <p:nvSpPr>
          <p:cNvPr id="12" name="Content Placeholder 2">
            <a:extLst>
              <a:ext uri="{FF2B5EF4-FFF2-40B4-BE49-F238E27FC236}">
                <a16:creationId xmlns:a16="http://schemas.microsoft.com/office/drawing/2014/main" id="{4BFC0C79-3FCE-4A64-92E3-973B143AAAD3}"/>
              </a:ext>
            </a:extLst>
          </p:cNvPr>
          <p:cNvSpPr txBox="1">
            <a:spLocks/>
          </p:cNvSpPr>
          <p:nvPr/>
        </p:nvSpPr>
        <p:spPr>
          <a:xfrm>
            <a:off x="432089" y="3810025"/>
            <a:ext cx="11340811" cy="2041585"/>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Managed identities</a:t>
            </a:r>
          </a:p>
          <a:p>
            <a:pPr marL="342900" indent="-342900">
              <a:buFont typeface="Arial" panose="020B0604020202020204" pitchFamily="34" charset="0"/>
              <a:buChar char="•"/>
            </a:pPr>
            <a:r>
              <a:rPr lang="en-US" sz="2000" dirty="0">
                <a:latin typeface="+mn-lt"/>
              </a:rPr>
              <a:t>A system-assigned identity is tied to your configuration store. It's deleted if your configuration store is deleted. A configuration store can only have one system-assigned identity.</a:t>
            </a:r>
          </a:p>
          <a:p>
            <a:pPr marL="342900" indent="-342900">
              <a:buFont typeface="Arial" panose="020B0604020202020204" pitchFamily="34" charset="0"/>
              <a:buChar char="•"/>
            </a:pPr>
            <a:r>
              <a:rPr lang="en-US" sz="2000" dirty="0">
                <a:latin typeface="+mn-lt"/>
              </a:rPr>
              <a:t>A user-assigned identity is a standalone Azure resource that can be assigned to your configuration store. A configuration store can have multiple user-assigned identities.</a:t>
            </a:r>
          </a:p>
        </p:txBody>
      </p:sp>
      <p:sp>
        <p:nvSpPr>
          <p:cNvPr id="2" name="Content Placeholder 2">
            <a:extLst>
              <a:ext uri="{FF2B5EF4-FFF2-40B4-BE49-F238E27FC236}">
                <a16:creationId xmlns:a16="http://schemas.microsoft.com/office/drawing/2014/main" id="{43764E4B-812F-4FC6-B3F5-37A932369A03}"/>
              </a:ext>
            </a:extLst>
          </p:cNvPr>
          <p:cNvSpPr txBox="1">
            <a:spLocks/>
          </p:cNvSpPr>
          <p:nvPr/>
        </p:nvSpPr>
        <p:spPr>
          <a:xfrm>
            <a:off x="432089" y="1006390"/>
            <a:ext cx="11340811" cy="492443"/>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000" dirty="0">
                <a:solidFill>
                  <a:srgbClr val="0078D4"/>
                </a:solidFill>
              </a:rPr>
              <a:t>Private endpoints and managed identities</a:t>
            </a:r>
            <a:endParaRPr lang="en-US" sz="1600" dirty="0">
              <a:solidFill>
                <a:srgbClr val="0078D4"/>
              </a:solidFill>
              <a:latin typeface="+mn-lt"/>
            </a:endParaRPr>
          </a:p>
        </p:txBody>
      </p:sp>
    </p:spTree>
    <p:extLst>
      <p:ext uri="{BB962C8B-B14F-4D97-AF65-F5344CB8AC3E}">
        <p14:creationId xmlns:p14="http://schemas.microsoft.com/office/powerpoint/2010/main" val="1307415389"/>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2763834"/>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Explain the benefits of using Azure App Configuration</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Describe how Azure App Configuration stores information</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Implement feature management</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Securely access your app configuration information</a:t>
            </a: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2631804536"/>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7A37852-3E5D-476A-9754-5D207DB20DA0}"/>
              </a:ext>
            </a:extLst>
          </p:cNvPr>
          <p:cNvSpPr>
            <a:spLocks noGrp="1"/>
          </p:cNvSpPr>
          <p:nvPr>
            <p:ph type="title"/>
          </p:nvPr>
        </p:nvSpPr>
        <p:spPr/>
        <p:txBody>
          <a:bodyPr/>
          <a:lstStyle/>
          <a:p>
            <a:r>
              <a:rPr lang="en-US" dirty="0"/>
              <a:t>Group discussion questions</a:t>
            </a:r>
          </a:p>
        </p:txBody>
      </p:sp>
      <p:sp>
        <p:nvSpPr>
          <p:cNvPr id="17" name="Text Placeholder 16">
            <a:extLst>
              <a:ext uri="{FF2B5EF4-FFF2-40B4-BE49-F238E27FC236}">
                <a16:creationId xmlns:a16="http://schemas.microsoft.com/office/drawing/2014/main" id="{12BD6222-9B15-44D1-A8B5-8BE81D694D6D}"/>
              </a:ext>
            </a:extLst>
          </p:cNvPr>
          <p:cNvSpPr>
            <a:spLocks noGrp="1"/>
          </p:cNvSpPr>
          <p:nvPr>
            <p:ph type="body" sz="quarter" idx="11"/>
          </p:nvPr>
        </p:nvSpPr>
        <p:spPr/>
        <p:txBody>
          <a:bodyPr/>
          <a:lstStyle/>
          <a:p>
            <a:r>
              <a:rPr lang="en-US" dirty="0"/>
              <a:t>Contoso Inc has a web app where each developer has contributor access. What can be done in order to prevent developers from accessing application secrets?</a:t>
            </a:r>
          </a:p>
        </p:txBody>
      </p:sp>
      <p:sp>
        <p:nvSpPr>
          <p:cNvPr id="18" name="Text Placeholder 17">
            <a:extLst>
              <a:ext uri="{FF2B5EF4-FFF2-40B4-BE49-F238E27FC236}">
                <a16:creationId xmlns:a16="http://schemas.microsoft.com/office/drawing/2014/main" id="{B6E258F1-C3AB-4134-97B8-E481A1BB7434}"/>
              </a:ext>
            </a:extLst>
          </p:cNvPr>
          <p:cNvSpPr>
            <a:spLocks noGrp="1"/>
          </p:cNvSpPr>
          <p:nvPr>
            <p:ph type="body" sz="quarter" idx="15"/>
          </p:nvPr>
        </p:nvSpPr>
        <p:spPr/>
        <p:txBody>
          <a:bodyPr/>
          <a:lstStyle/>
          <a:p>
            <a:r>
              <a:rPr lang="en-US" dirty="0"/>
              <a:t>Managed identities are generally recommended to handle authentication between Azure resources in a solution. In what situations would you want to use a different authentication solution? </a:t>
            </a:r>
          </a:p>
        </p:txBody>
      </p:sp>
      <p:sp>
        <p:nvSpPr>
          <p:cNvPr id="19" name="Text Placeholder 18">
            <a:extLst>
              <a:ext uri="{FF2B5EF4-FFF2-40B4-BE49-F238E27FC236}">
                <a16:creationId xmlns:a16="http://schemas.microsoft.com/office/drawing/2014/main" id="{9E6624FB-9445-403D-A87E-100F6B30EB05}"/>
              </a:ext>
            </a:extLst>
          </p:cNvPr>
          <p:cNvSpPr>
            <a:spLocks noGrp="1"/>
          </p:cNvSpPr>
          <p:nvPr>
            <p:ph type="body" sz="quarter" idx="17"/>
          </p:nvPr>
        </p:nvSpPr>
        <p:spPr/>
        <p:txBody>
          <a:bodyPr/>
          <a:lstStyle/>
          <a:p>
            <a:r>
              <a:rPr lang="en-US" dirty="0"/>
              <a:t>Contoso Inc wants to perform A/B testing on a new feature for their app. What service(s) should they use and what kind of changes do they need to make to their code?</a:t>
            </a:r>
          </a:p>
        </p:txBody>
      </p:sp>
      <p:grpSp>
        <p:nvGrpSpPr>
          <p:cNvPr id="20" name="Group 19">
            <a:extLst>
              <a:ext uri="{FF2B5EF4-FFF2-40B4-BE49-F238E27FC236}">
                <a16:creationId xmlns:a16="http://schemas.microsoft.com/office/drawing/2014/main" id="{A086C9EB-DE29-44B9-92BA-28D6DED7FB2F}"/>
              </a:ext>
              <a:ext uri="{C183D7F6-B498-43B3-948B-1728B52AA6E4}">
                <adec:decorative xmlns:adec="http://schemas.microsoft.com/office/drawing/2017/decorative" val="1"/>
              </a:ext>
            </a:extLst>
          </p:cNvPr>
          <p:cNvGrpSpPr/>
          <p:nvPr/>
        </p:nvGrpSpPr>
        <p:grpSpPr>
          <a:xfrm>
            <a:off x="418643" y="1525653"/>
            <a:ext cx="657589" cy="657683"/>
            <a:chOff x="418643" y="4623409"/>
            <a:chExt cx="717140" cy="717242"/>
          </a:xfrm>
        </p:grpSpPr>
        <p:grpSp>
          <p:nvGrpSpPr>
            <p:cNvPr id="21" name="Group 20">
              <a:extLst>
                <a:ext uri="{FF2B5EF4-FFF2-40B4-BE49-F238E27FC236}">
                  <a16:creationId xmlns:a16="http://schemas.microsoft.com/office/drawing/2014/main" id="{7BB38924-346B-4DF1-868E-A50D57850857}"/>
                </a:ext>
                <a:ext uri="{C183D7F6-B498-43B3-948B-1728B52AA6E4}">
                  <adec:decorative xmlns:adec="http://schemas.microsoft.com/office/drawing/2017/decorative" val="1"/>
                </a:ext>
              </a:extLst>
            </p:cNvPr>
            <p:cNvGrpSpPr/>
            <p:nvPr/>
          </p:nvGrpSpPr>
          <p:grpSpPr>
            <a:xfrm>
              <a:off x="418643" y="4623409"/>
              <a:ext cx="717140" cy="717242"/>
              <a:chOff x="7962901" y="3032919"/>
              <a:chExt cx="981074" cy="981076"/>
            </a:xfrm>
          </p:grpSpPr>
          <p:sp>
            <p:nvSpPr>
              <p:cNvPr id="23" name="Freeform 5">
                <a:extLst>
                  <a:ext uri="{FF2B5EF4-FFF2-40B4-BE49-F238E27FC236}">
                    <a16:creationId xmlns:a16="http://schemas.microsoft.com/office/drawing/2014/main" id="{9471B15A-7C3F-41EE-A7CD-51BF86FF862B}"/>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4" name="Freeform 6">
                <a:extLst>
                  <a:ext uri="{FF2B5EF4-FFF2-40B4-BE49-F238E27FC236}">
                    <a16:creationId xmlns:a16="http://schemas.microsoft.com/office/drawing/2014/main" id="{AF9A658F-BBA8-460D-8726-B030039B3B52}"/>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2" name="Picture 21" descr="Icon of a bulb">
              <a:extLst>
                <a:ext uri="{FF2B5EF4-FFF2-40B4-BE49-F238E27FC236}">
                  <a16:creationId xmlns:a16="http://schemas.microsoft.com/office/drawing/2014/main" id="{7E65FF85-017D-4839-88E9-1225862F7508}"/>
                </a:ext>
              </a:extLst>
            </p:cNvPr>
            <p:cNvPicPr>
              <a:picLocks noChangeAspect="1"/>
            </p:cNvPicPr>
            <p:nvPr/>
          </p:nvPicPr>
          <p:blipFill>
            <a:blip r:embed="rId3"/>
            <a:stretch>
              <a:fillRect/>
            </a:stretch>
          </p:blipFill>
          <p:spPr>
            <a:xfrm>
              <a:off x="619369" y="4762500"/>
              <a:ext cx="315688" cy="439060"/>
            </a:xfrm>
            <a:prstGeom prst="rect">
              <a:avLst/>
            </a:prstGeom>
          </p:spPr>
        </p:pic>
      </p:grpSp>
      <p:grpSp>
        <p:nvGrpSpPr>
          <p:cNvPr id="25" name="Group 24">
            <a:extLst>
              <a:ext uri="{FF2B5EF4-FFF2-40B4-BE49-F238E27FC236}">
                <a16:creationId xmlns:a16="http://schemas.microsoft.com/office/drawing/2014/main" id="{DFB2480C-209A-4A19-BFE9-4B9C637CB0B5}"/>
              </a:ext>
              <a:ext uri="{C183D7F6-B498-43B3-948B-1728B52AA6E4}">
                <adec:decorative xmlns:adec="http://schemas.microsoft.com/office/drawing/2017/decorative" val="1"/>
              </a:ext>
            </a:extLst>
          </p:cNvPr>
          <p:cNvGrpSpPr/>
          <p:nvPr/>
        </p:nvGrpSpPr>
        <p:grpSpPr>
          <a:xfrm>
            <a:off x="418643" y="2575599"/>
            <a:ext cx="657589" cy="657683"/>
            <a:chOff x="418643" y="4842674"/>
            <a:chExt cx="717140" cy="717242"/>
          </a:xfrm>
        </p:grpSpPr>
        <p:grpSp>
          <p:nvGrpSpPr>
            <p:cNvPr id="26" name="Group 25">
              <a:extLst>
                <a:ext uri="{FF2B5EF4-FFF2-40B4-BE49-F238E27FC236}">
                  <a16:creationId xmlns:a16="http://schemas.microsoft.com/office/drawing/2014/main" id="{3F677DD1-EC2F-4ECE-9993-456168AB6C6D}"/>
                </a:ext>
                <a:ext uri="{C183D7F6-B498-43B3-948B-1728B52AA6E4}">
                  <adec:decorative xmlns:adec="http://schemas.microsoft.com/office/drawing/2017/decorative" val="1"/>
                </a:ext>
              </a:extLst>
            </p:cNvPr>
            <p:cNvGrpSpPr/>
            <p:nvPr/>
          </p:nvGrpSpPr>
          <p:grpSpPr>
            <a:xfrm>
              <a:off x="418643" y="4842674"/>
              <a:ext cx="717140" cy="717242"/>
              <a:chOff x="7962901" y="3032919"/>
              <a:chExt cx="981074" cy="981076"/>
            </a:xfrm>
          </p:grpSpPr>
          <p:sp>
            <p:nvSpPr>
              <p:cNvPr id="28" name="Freeform 5">
                <a:extLst>
                  <a:ext uri="{FF2B5EF4-FFF2-40B4-BE49-F238E27FC236}">
                    <a16:creationId xmlns:a16="http://schemas.microsoft.com/office/drawing/2014/main" id="{4EC25961-0644-4370-9444-2C5AA83B0857}"/>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9" name="Freeform 6">
                <a:extLst>
                  <a:ext uri="{FF2B5EF4-FFF2-40B4-BE49-F238E27FC236}">
                    <a16:creationId xmlns:a16="http://schemas.microsoft.com/office/drawing/2014/main" id="{C8DEF24E-7F54-434E-A2C8-778C9A76F52B}"/>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7" name="Picture 26" descr="Icon of coding brackets">
              <a:extLst>
                <a:ext uri="{FF2B5EF4-FFF2-40B4-BE49-F238E27FC236}">
                  <a16:creationId xmlns:a16="http://schemas.microsoft.com/office/drawing/2014/main" id="{D94CED3E-013D-4F26-BF4A-00929AA8B0BA}"/>
                </a:ext>
              </a:extLst>
            </p:cNvPr>
            <p:cNvPicPr>
              <a:picLocks noChangeAspect="1"/>
            </p:cNvPicPr>
            <p:nvPr/>
          </p:nvPicPr>
          <p:blipFill>
            <a:blip r:embed="rId4"/>
            <a:stretch>
              <a:fillRect/>
            </a:stretch>
          </p:blipFill>
          <p:spPr>
            <a:xfrm>
              <a:off x="568446" y="4992528"/>
              <a:ext cx="417534" cy="417534"/>
            </a:xfrm>
            <a:prstGeom prst="rect">
              <a:avLst/>
            </a:prstGeom>
          </p:spPr>
        </p:pic>
      </p:grpSp>
      <p:grpSp>
        <p:nvGrpSpPr>
          <p:cNvPr id="30" name="Group 29">
            <a:extLst>
              <a:ext uri="{FF2B5EF4-FFF2-40B4-BE49-F238E27FC236}">
                <a16:creationId xmlns:a16="http://schemas.microsoft.com/office/drawing/2014/main" id="{4729668C-AD27-474C-BBB8-62D7EA564F6E}"/>
              </a:ext>
              <a:ext uri="{C183D7F6-B498-43B3-948B-1728B52AA6E4}">
                <adec:decorative xmlns:adec="http://schemas.microsoft.com/office/drawing/2017/decorative" val="1"/>
              </a:ext>
            </a:extLst>
          </p:cNvPr>
          <p:cNvGrpSpPr/>
          <p:nvPr/>
        </p:nvGrpSpPr>
        <p:grpSpPr>
          <a:xfrm>
            <a:off x="418644" y="3735776"/>
            <a:ext cx="657589" cy="657683"/>
            <a:chOff x="418644" y="4872395"/>
            <a:chExt cx="657589" cy="657683"/>
          </a:xfrm>
        </p:grpSpPr>
        <p:grpSp>
          <p:nvGrpSpPr>
            <p:cNvPr id="31" name="Group 30">
              <a:extLst>
                <a:ext uri="{FF2B5EF4-FFF2-40B4-BE49-F238E27FC236}">
                  <a16:creationId xmlns:a16="http://schemas.microsoft.com/office/drawing/2014/main" id="{77B09C3B-1E39-4FEE-8188-5A236C76227F}"/>
                </a:ext>
                <a:ext uri="{C183D7F6-B498-43B3-948B-1728B52AA6E4}">
                  <adec:decorative xmlns:adec="http://schemas.microsoft.com/office/drawing/2017/decorative" val="1"/>
                </a:ext>
              </a:extLst>
            </p:cNvPr>
            <p:cNvGrpSpPr/>
            <p:nvPr/>
          </p:nvGrpSpPr>
          <p:grpSpPr>
            <a:xfrm>
              <a:off x="418644" y="4872395"/>
              <a:ext cx="657589" cy="657683"/>
              <a:chOff x="7962901" y="3032919"/>
              <a:chExt cx="981074" cy="981076"/>
            </a:xfrm>
          </p:grpSpPr>
          <p:sp>
            <p:nvSpPr>
              <p:cNvPr id="33" name="Freeform 5">
                <a:extLst>
                  <a:ext uri="{FF2B5EF4-FFF2-40B4-BE49-F238E27FC236}">
                    <a16:creationId xmlns:a16="http://schemas.microsoft.com/office/drawing/2014/main" id="{450B065B-DC94-44F5-BBC1-EE5A58462359}"/>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4" name="Freeform 6">
                <a:extLst>
                  <a:ext uri="{FF2B5EF4-FFF2-40B4-BE49-F238E27FC236}">
                    <a16:creationId xmlns:a16="http://schemas.microsoft.com/office/drawing/2014/main" id="{6A14E0CD-651A-4A3F-85B0-9EBB015D5ED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2" name="Picture 31" descr="Icon of a screen with a square enclosed by outward pointing chevrons on left and right">
              <a:extLst>
                <a:ext uri="{FF2B5EF4-FFF2-40B4-BE49-F238E27FC236}">
                  <a16:creationId xmlns:a16="http://schemas.microsoft.com/office/drawing/2014/main" id="{4DAAAFA0-7FB5-4427-B4E7-42745C765392}"/>
                </a:ext>
              </a:extLst>
            </p:cNvPr>
            <p:cNvPicPr>
              <a:picLocks noChangeAspect="1"/>
            </p:cNvPicPr>
            <p:nvPr/>
          </p:nvPicPr>
          <p:blipFill>
            <a:blip r:embed="rId5"/>
            <a:stretch>
              <a:fillRect/>
            </a:stretch>
          </p:blipFill>
          <p:spPr>
            <a:xfrm>
              <a:off x="558289" y="5059297"/>
              <a:ext cx="378298" cy="283878"/>
            </a:xfrm>
            <a:prstGeom prst="rect">
              <a:avLst/>
            </a:prstGeom>
          </p:spPr>
        </p:pic>
      </p:grpSp>
    </p:spTree>
    <p:extLst>
      <p:ext uri="{BB962C8B-B14F-4D97-AF65-F5344CB8AC3E}">
        <p14:creationId xmlns:p14="http://schemas.microsoft.com/office/powerpoint/2010/main" val="304795648"/>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labtitle">
            <a:extLst>
              <a:ext uri="{FF2B5EF4-FFF2-40B4-BE49-F238E27FC236}">
                <a16:creationId xmlns:a16="http://schemas.microsoft.com/office/drawing/2014/main" id="{55059DC2-20FC-4CB1-A57D-08DF2575E743}"/>
              </a:ext>
            </a:extLst>
          </p:cNvPr>
          <p:cNvSpPr txBox="1">
            <a:spLocks/>
          </p:cNvSpPr>
          <p:nvPr/>
        </p:nvSpPr>
        <p:spPr>
          <a:xfrm>
            <a:off x="584025" y="1828563"/>
            <a:ext cx="4161981" cy="3200876"/>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dirty="0">
                <a:solidFill>
                  <a:srgbClr val="FFFFFF"/>
                </a:solidFill>
              </a:rPr>
              <a:t>Lab 04: Constructing a polyglot data solution</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
        <p:nvSpPr>
          <p:cNvPr id="10" name="Duration">
            <a:extLst>
              <a:ext uri="{FF2B5EF4-FFF2-40B4-BE49-F238E27FC236}">
                <a16:creationId xmlns:a16="http://schemas.microsoft.com/office/drawing/2014/main" id="{B1C4998D-BE04-4394-A85B-2A60A91973F8}"/>
              </a:ext>
            </a:extLst>
          </p:cNvPr>
          <p:cNvSpPr txBox="1">
            <a:spLocks/>
          </p:cNvSpPr>
          <p:nvPr/>
        </p:nvSpPr>
        <p:spPr>
          <a:xfrm>
            <a:off x="7114970" y="1613119"/>
            <a:ext cx="4161981" cy="430887"/>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rPr>
              <a:t>Duration</a:t>
            </a:r>
            <a:endParaRPr kumimoji="0" lang="en-US" sz="36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endParaRPr>
          </a:p>
        </p:txBody>
      </p:sp>
      <p:graphicFrame>
        <p:nvGraphicFramePr>
          <p:cNvPr id="11" name="!!timer" descr="Pie chart indicating that students have 45 minutes (out of 60 minutes total) to complete the lab.">
            <a:extLst>
              <a:ext uri="{FF2B5EF4-FFF2-40B4-BE49-F238E27FC236}">
                <a16:creationId xmlns:a16="http://schemas.microsoft.com/office/drawing/2014/main" id="{48042A11-51A0-47C3-A51C-7ADBFF72B958}"/>
              </a:ext>
            </a:extLst>
          </p:cNvPr>
          <p:cNvGraphicFramePr/>
          <p:nvPr/>
        </p:nvGraphicFramePr>
        <p:xfrm>
          <a:off x="7711853" y="2359339"/>
          <a:ext cx="2968215" cy="1978810"/>
        </p:xfrm>
        <a:graphic>
          <a:graphicData uri="http://schemas.openxmlformats.org/drawingml/2006/chart">
            <c:chart xmlns:c="http://schemas.openxmlformats.org/drawingml/2006/chart" xmlns:r="http://schemas.openxmlformats.org/officeDocument/2006/relationships" r:id="rId2"/>
          </a:graphicData>
        </a:graphic>
      </p:graphicFrame>
      <p:sp>
        <p:nvSpPr>
          <p:cNvPr id="18" name="Rectangle 17">
            <a:extLst>
              <a:ext uri="{FF2B5EF4-FFF2-40B4-BE49-F238E27FC236}">
                <a16:creationId xmlns:a16="http://schemas.microsoft.com/office/drawing/2014/main" id="{2305120E-76F1-4C6E-8157-5D17B7BB171C}"/>
              </a:ext>
            </a:extLst>
          </p:cNvPr>
          <p:cNvSpPr/>
          <p:nvPr/>
        </p:nvSpPr>
        <p:spPr bwMode="auto">
          <a:xfrm>
            <a:off x="-19244" y="-11723"/>
            <a:ext cx="6096000" cy="56622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labtitle">
            <a:extLst>
              <a:ext uri="{FF2B5EF4-FFF2-40B4-BE49-F238E27FC236}">
                <a16:creationId xmlns:a16="http://schemas.microsoft.com/office/drawing/2014/main" id="{1A46D413-E917-4FDF-A7B4-6D35443556CF}"/>
              </a:ext>
            </a:extLst>
          </p:cNvPr>
          <p:cNvSpPr txBox="1">
            <a:spLocks/>
          </p:cNvSpPr>
          <p:nvPr/>
        </p:nvSpPr>
        <p:spPr>
          <a:xfrm>
            <a:off x="259492" y="1289203"/>
            <a:ext cx="5508262" cy="3077766"/>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sz="3400" dirty="0">
                <a:solidFill>
                  <a:srgbClr val="FFFFFF"/>
                </a:solidFill>
              </a:rPr>
              <a:t>Lab 07:  Access resource secrets more securely across services</a:t>
            </a:r>
          </a:p>
          <a:p>
            <a:pPr lvl="0">
              <a:defRPr/>
            </a:pPr>
            <a:endParaRPr kumimoji="0" lang="en-US" sz="34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Tree>
    <p:extLst>
      <p:ext uri="{BB962C8B-B14F-4D97-AF65-F5344CB8AC3E}">
        <p14:creationId xmlns:p14="http://schemas.microsoft.com/office/powerpoint/2010/main" val="3268415516"/>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FD3162-DA9E-4D67-9F87-E583DE6D64AE}"/>
              </a:ext>
            </a:extLst>
          </p:cNvPr>
          <p:cNvSpPr txBox="1">
            <a:spLocks noGrp="1"/>
          </p:cNvSpPr>
          <p:nvPr>
            <p:ph type="title" idx="4294967295"/>
          </p:nvPr>
        </p:nvSpPr>
        <p:spPr>
          <a:xfrm>
            <a:off x="261257" y="-517065"/>
            <a:ext cx="1507464" cy="517065"/>
          </a:xfrm>
          <a:prstGeom prst="rect">
            <a:avLst/>
          </a:prstGeom>
          <a:noFill/>
          <a:ln>
            <a:noFill/>
            <a:prstDash/>
          </a:ln>
          <a:effectLst/>
        </p:spPr>
        <p:txBody>
          <a:bodyPr rot="0" spcFirstLastPara="0" vertOverflow="overflow" horzOverflow="overflow" vert="horz" wrap="none" lIns="182880" tIns="146304" rIns="182880" bIns="146304"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Closing slide</a:t>
            </a:r>
            <a:endParaRPr kumimoji="0" lang="fr-FR" sz="1600" b="0" i="0" u="none" strike="noStrike" kern="1200" cap="none" spc="0" normalizeH="0" baseline="0" noProof="0" dirty="0" err="1">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59232178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9100" y="1456897"/>
            <a:ext cx="11340811" cy="1862048"/>
          </a:xfrm>
        </p:spPr>
        <p:txBody>
          <a:bodyPr/>
          <a:lstStyle/>
          <a:p>
            <a:r>
              <a:rPr lang="en-US" dirty="0"/>
              <a:t>After completing this module, you'll be able to:</a:t>
            </a:r>
          </a:p>
          <a:p>
            <a:pPr marL="342900" lvl="1" indent="-342900">
              <a:buFont typeface="Arial" panose="020B0604020202020204" pitchFamily="34" charset="0"/>
              <a:buChar char="•"/>
            </a:pPr>
            <a:r>
              <a:rPr lang="en-US" dirty="0"/>
              <a:t>Describe the benefits of using Azure Key Vault</a:t>
            </a:r>
          </a:p>
          <a:p>
            <a:pPr marL="342900" lvl="1" indent="-342900">
              <a:buFont typeface="Arial" panose="020B0604020202020204" pitchFamily="34" charset="0"/>
              <a:buChar char="•"/>
            </a:pPr>
            <a:r>
              <a:rPr lang="en-US" dirty="0"/>
              <a:t>Explain how to authenticate to Azure Key Vault</a:t>
            </a:r>
          </a:p>
          <a:p>
            <a:pPr marL="342900" lvl="1" indent="-342900">
              <a:buFont typeface="Arial" panose="020B0604020202020204" pitchFamily="34" charset="0"/>
              <a:buChar char="•"/>
            </a:pPr>
            <a:r>
              <a:rPr lang="en-US" dirty="0"/>
              <a:t>Set and retrieve a secret from Azure Key Vault by using the Azure CLI</a:t>
            </a:r>
          </a:p>
        </p:txBody>
      </p:sp>
    </p:spTree>
    <p:extLst>
      <p:ext uri="{BB962C8B-B14F-4D97-AF65-F5344CB8AC3E}">
        <p14:creationId xmlns:p14="http://schemas.microsoft.com/office/powerpoint/2010/main" val="369474483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Azure Key Vault</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29276" y="1530048"/>
            <a:ext cx="5543785" cy="3858816"/>
          </a:xfrm>
        </p:spPr>
        <p:txBody>
          <a:bodyPr/>
          <a:lstStyle/>
          <a:p>
            <a:r>
              <a:rPr lang="en-US" dirty="0"/>
              <a:t>Azure Key Vault provides</a:t>
            </a:r>
          </a:p>
          <a:p>
            <a:pPr marL="342900" lvl="1" indent="-342900">
              <a:buFont typeface="Arial" panose="020B0604020202020204" pitchFamily="34" charset="0"/>
              <a:buChar char="•"/>
            </a:pPr>
            <a:r>
              <a:rPr lang="en-US" dirty="0">
                <a:latin typeface="+mj-lt"/>
              </a:rPr>
              <a:t>Secrets Management: </a:t>
            </a:r>
            <a:r>
              <a:rPr lang="en-US" altLang="zh-CN" dirty="0"/>
              <a:t>For safe storage and strict control</a:t>
            </a:r>
            <a:endParaRPr lang="en-US" dirty="0"/>
          </a:p>
          <a:p>
            <a:pPr marL="342900" lvl="1" indent="-342900">
              <a:buFont typeface="Arial" panose="020B0604020202020204" pitchFamily="34" charset="0"/>
              <a:buChar char="•"/>
            </a:pPr>
            <a:r>
              <a:rPr lang="en-US" dirty="0">
                <a:latin typeface="+mj-lt"/>
              </a:rPr>
              <a:t>Key Management</a:t>
            </a:r>
            <a:r>
              <a:rPr lang="en-US" altLang="zh-CN" dirty="0">
                <a:latin typeface="+mj-lt"/>
              </a:rPr>
              <a:t>: </a:t>
            </a:r>
            <a:r>
              <a:rPr lang="en-US" altLang="zh-CN" dirty="0"/>
              <a:t>Used as a key management solution</a:t>
            </a:r>
            <a:endParaRPr lang="en-US" dirty="0"/>
          </a:p>
          <a:p>
            <a:pPr marL="342900" lvl="1" indent="-342900">
              <a:buFont typeface="Arial" panose="020B0604020202020204" pitchFamily="34" charset="0"/>
              <a:buChar char="•"/>
            </a:pPr>
            <a:r>
              <a:rPr lang="en-US" dirty="0">
                <a:latin typeface="+mj-lt"/>
              </a:rPr>
              <a:t>Certificate Management</a:t>
            </a:r>
            <a:r>
              <a:rPr lang="en-US" altLang="zh-CN" dirty="0">
                <a:latin typeface="+mj-lt"/>
              </a:rPr>
              <a:t>: P</a:t>
            </a:r>
            <a:r>
              <a:rPr lang="en-US" altLang="zh-CN" dirty="0"/>
              <a:t>rovision, manage, and deploy public and private SSL/TLS certificates</a:t>
            </a:r>
            <a:endParaRPr lang="en-US" dirty="0"/>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1"/>
          </p:nvPr>
        </p:nvSpPr>
        <p:spPr>
          <a:xfrm>
            <a:off x="6217158" y="1530048"/>
            <a:ext cx="5543550" cy="3858816"/>
          </a:xfrm>
        </p:spPr>
        <p:txBody>
          <a:bodyPr/>
          <a:lstStyle/>
          <a:p>
            <a:r>
              <a:rPr lang="en-US" dirty="0"/>
              <a:t>Key benefits of using Azure Key Vault</a:t>
            </a:r>
            <a:r>
              <a:rPr lang="zh-CN" altLang="en-US" dirty="0"/>
              <a:t>：</a:t>
            </a:r>
            <a:r>
              <a:rPr lang="en-US" dirty="0"/>
              <a:t> </a:t>
            </a:r>
          </a:p>
          <a:p>
            <a:pPr marL="342900" lvl="1" indent="-342900">
              <a:buFont typeface="Arial" panose="020B0604020202020204" pitchFamily="34" charset="0"/>
              <a:buChar char="•"/>
            </a:pPr>
            <a:r>
              <a:rPr lang="en-US" sz="1800" dirty="0">
                <a:latin typeface="+mj-lt"/>
              </a:rPr>
              <a:t>Centralized application secrets</a:t>
            </a:r>
            <a:r>
              <a:rPr lang="zh-CN" altLang="en-US" sz="1800" dirty="0">
                <a:latin typeface="+mj-lt"/>
              </a:rPr>
              <a:t>：</a:t>
            </a:r>
            <a:r>
              <a:rPr lang="en-US" altLang="zh-CN" sz="1800" dirty="0"/>
              <a:t>Control their distribution.</a:t>
            </a:r>
            <a:endParaRPr lang="en-US" sz="1800" dirty="0"/>
          </a:p>
          <a:p>
            <a:pPr marL="342900" lvl="1" indent="-342900">
              <a:buFont typeface="Arial" panose="020B0604020202020204" pitchFamily="34" charset="0"/>
              <a:buChar char="•"/>
            </a:pPr>
            <a:r>
              <a:rPr lang="en-US" sz="1800" dirty="0">
                <a:latin typeface="+mj-lt"/>
              </a:rPr>
              <a:t>Securely store secrets and keys</a:t>
            </a:r>
            <a:r>
              <a:rPr lang="zh-CN" altLang="en-US" sz="1800" dirty="0">
                <a:latin typeface="+mj-lt"/>
              </a:rPr>
              <a:t>：</a:t>
            </a:r>
            <a:r>
              <a:rPr lang="en-US" altLang="zh-CN" sz="1800" dirty="0"/>
              <a:t>Requires proper authentication and authorization to gain access</a:t>
            </a:r>
          </a:p>
          <a:p>
            <a:pPr marL="342900" lvl="1" indent="-342900">
              <a:buFont typeface="Arial" panose="020B0604020202020204" pitchFamily="34" charset="0"/>
              <a:buChar char="•"/>
            </a:pPr>
            <a:r>
              <a:rPr lang="en-US" sz="1800" dirty="0">
                <a:latin typeface="+mj-lt"/>
              </a:rPr>
              <a:t>Monitor access and use</a:t>
            </a:r>
            <a:r>
              <a:rPr lang="zh-CN" altLang="en-US" sz="1800" dirty="0">
                <a:latin typeface="+mj-lt"/>
              </a:rPr>
              <a:t>：</a:t>
            </a:r>
            <a:r>
              <a:rPr lang="en-US" altLang="zh-CN" sz="1800" dirty="0"/>
              <a:t>Enable logging to monitor activity.</a:t>
            </a:r>
            <a:endParaRPr lang="en-US" sz="1800" dirty="0"/>
          </a:p>
          <a:p>
            <a:pPr marL="342900" lvl="1" indent="-342900">
              <a:buFont typeface="Arial" panose="020B0604020202020204" pitchFamily="34" charset="0"/>
              <a:buChar char="•"/>
            </a:pPr>
            <a:r>
              <a:rPr lang="en-US" sz="1800" dirty="0">
                <a:latin typeface="+mj-lt"/>
              </a:rPr>
              <a:t>Simplified administration of application secrets</a:t>
            </a:r>
            <a:r>
              <a:rPr lang="zh-CN" altLang="en-US" sz="1800" dirty="0">
                <a:latin typeface="+mj-lt"/>
              </a:rPr>
              <a:t>：</a:t>
            </a:r>
            <a:r>
              <a:rPr lang="en-US" altLang="zh-CN" sz="1800" dirty="0"/>
              <a:t>Follow the life cycle and have high availability.</a:t>
            </a:r>
            <a:endParaRPr lang="en-US" sz="1800" dirty="0"/>
          </a:p>
        </p:txBody>
      </p:sp>
    </p:spTree>
    <p:extLst>
      <p:ext uri="{BB962C8B-B14F-4D97-AF65-F5344CB8AC3E}">
        <p14:creationId xmlns:p14="http://schemas.microsoft.com/office/powerpoint/2010/main" val="577997913"/>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Discover Azure Key Vault best practices (1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type="body" sz="quarter" idx="10"/>
          </p:nvPr>
        </p:nvSpPr>
        <p:spPr>
          <a:xfrm>
            <a:off x="432089" y="1083334"/>
            <a:ext cx="11341268" cy="400110"/>
          </a:xfrm>
        </p:spPr>
        <p:txBody>
          <a:bodyPr/>
          <a:lstStyle/>
          <a:p>
            <a:r>
              <a:rPr lang="en-US" dirty="0">
                <a:solidFill>
                  <a:srgbClr val="0078D4"/>
                </a:solidFill>
              </a:rPr>
              <a:t>Authenticating to Azure Key Vault</a:t>
            </a:r>
          </a:p>
        </p:txBody>
      </p:sp>
      <p:sp>
        <p:nvSpPr>
          <p:cNvPr id="4" name="Content Placeholder 2">
            <a:extLst>
              <a:ext uri="{FF2B5EF4-FFF2-40B4-BE49-F238E27FC236}">
                <a16:creationId xmlns:a16="http://schemas.microsoft.com/office/drawing/2014/main" id="{22D2ABEE-44FE-46CD-9294-258CB5C93B31}"/>
              </a:ext>
            </a:extLst>
          </p:cNvPr>
          <p:cNvSpPr txBox="1">
            <a:spLocks/>
          </p:cNvSpPr>
          <p:nvPr/>
        </p:nvSpPr>
        <p:spPr>
          <a:xfrm>
            <a:off x="418643" y="1936283"/>
            <a:ext cx="11341268" cy="2985433"/>
          </a:xfrm>
          <a:prstGeom prst="rect">
            <a:avLst/>
          </a:prstGeom>
        </p:spPr>
        <p:txBody>
          <a:bodyPr vert="horz" wrap="square" lIns="0" tIns="45720" rIns="0" bIns="45720" rtlCol="0">
            <a:spAutoFit/>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000" kern="1200" spc="-49" baseline="0">
                <a:solidFill>
                  <a:schemeClr val="tx1"/>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800" dirty="0"/>
              <a:t>Three ways to authenticate</a:t>
            </a:r>
          </a:p>
          <a:p>
            <a:endParaRPr lang="en-US" dirty="0"/>
          </a:p>
          <a:p>
            <a:pPr marL="342900" lvl="1" indent="-342900">
              <a:buFont typeface="Arial" panose="020B0604020202020204" pitchFamily="34" charset="0"/>
              <a:buChar char="•"/>
            </a:pPr>
            <a:r>
              <a:rPr lang="en-US" dirty="0">
                <a:latin typeface="+mj-lt"/>
              </a:rPr>
              <a:t>Managed identities for Azure resources</a:t>
            </a:r>
            <a:r>
              <a:rPr lang="en-US" dirty="0"/>
              <a:t>: When you deploy an app on a virtual machine in Azure, you can assign an identity to your virtual machine that has access to Key Vault.</a:t>
            </a:r>
          </a:p>
          <a:p>
            <a:pPr marL="342900" lvl="1" indent="-342900">
              <a:buFont typeface="Arial" panose="020B0604020202020204" pitchFamily="34" charset="0"/>
              <a:buChar char="•"/>
            </a:pPr>
            <a:r>
              <a:rPr lang="en-US" dirty="0">
                <a:latin typeface="+mj-lt"/>
              </a:rPr>
              <a:t>Service principal and certificate</a:t>
            </a:r>
            <a:r>
              <a:rPr lang="en-US" dirty="0"/>
              <a:t>: You can use a service principal and an associated certificate that has access to Key Vault. </a:t>
            </a:r>
          </a:p>
          <a:p>
            <a:pPr marL="342900" lvl="1" indent="-342900">
              <a:buFont typeface="Arial" panose="020B0604020202020204" pitchFamily="34" charset="0"/>
              <a:buChar char="•"/>
            </a:pPr>
            <a:r>
              <a:rPr lang="en-US" dirty="0">
                <a:latin typeface="+mj-lt"/>
              </a:rPr>
              <a:t>Service principal and secret</a:t>
            </a:r>
            <a:r>
              <a:rPr lang="en-US" dirty="0"/>
              <a:t>: Although you can use a service principal and a secret to authenticate to Key Vault, we don't recommend it.</a:t>
            </a:r>
          </a:p>
        </p:txBody>
      </p:sp>
    </p:spTree>
    <p:extLst>
      <p:ext uri="{BB962C8B-B14F-4D97-AF65-F5344CB8AC3E}">
        <p14:creationId xmlns:p14="http://schemas.microsoft.com/office/powerpoint/2010/main" val="2068064929"/>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Discover Azure Key Vault best practices (2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type="body" sz="quarter" idx="10"/>
          </p:nvPr>
        </p:nvSpPr>
        <p:spPr>
          <a:xfrm>
            <a:off x="432089" y="1083334"/>
            <a:ext cx="11341268" cy="400110"/>
          </a:xfrm>
        </p:spPr>
        <p:txBody>
          <a:bodyPr/>
          <a:lstStyle/>
          <a:p>
            <a:r>
              <a:rPr lang="en-US" dirty="0">
                <a:solidFill>
                  <a:srgbClr val="0078D4"/>
                </a:solidFill>
              </a:rPr>
              <a:t>Best practices</a:t>
            </a:r>
          </a:p>
        </p:txBody>
      </p:sp>
      <p:sp>
        <p:nvSpPr>
          <p:cNvPr id="5" name="Content Placeholder 1">
            <a:extLst>
              <a:ext uri="{FF2B5EF4-FFF2-40B4-BE49-F238E27FC236}">
                <a16:creationId xmlns:a16="http://schemas.microsoft.com/office/drawing/2014/main" id="{390A7C8B-12DD-4BE3-B701-F1061A0AA564}"/>
              </a:ext>
            </a:extLst>
          </p:cNvPr>
          <p:cNvSpPr txBox="1">
            <a:spLocks/>
          </p:cNvSpPr>
          <p:nvPr/>
        </p:nvSpPr>
        <p:spPr>
          <a:xfrm>
            <a:off x="418643" y="1726174"/>
            <a:ext cx="9175300" cy="4118864"/>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342900" lvl="1" indent="-342900">
              <a:buFont typeface="Arial" panose="020B0604020202020204" pitchFamily="34" charset="0"/>
              <a:buChar char="•"/>
            </a:pPr>
            <a:r>
              <a:rPr lang="en-US" dirty="0">
                <a:latin typeface="+mj-lt"/>
              </a:rPr>
              <a:t>Use separate key vaults: </a:t>
            </a:r>
            <a:r>
              <a:rPr lang="en-US" dirty="0"/>
              <a:t>Recommended to use a vault per application per environment</a:t>
            </a:r>
            <a:r>
              <a:rPr lang="en-US" altLang="zh-CN" dirty="0"/>
              <a:t>.</a:t>
            </a:r>
            <a:endParaRPr lang="en-US" dirty="0"/>
          </a:p>
          <a:p>
            <a:pPr marL="342900" lvl="1" indent="-342900">
              <a:buFont typeface="Arial" panose="020B0604020202020204" pitchFamily="34" charset="0"/>
              <a:buChar char="•"/>
            </a:pPr>
            <a:r>
              <a:rPr lang="en-US" dirty="0">
                <a:latin typeface="+mj-lt"/>
              </a:rPr>
              <a:t>Control access to your vault: </a:t>
            </a:r>
            <a:r>
              <a:rPr lang="en-US" dirty="0"/>
              <a:t>Key Vault data is sensitive and business critical.</a:t>
            </a:r>
          </a:p>
          <a:p>
            <a:pPr marL="342900" lvl="1" indent="-342900">
              <a:buFont typeface="Arial" panose="020B0604020202020204" pitchFamily="34" charset="0"/>
              <a:buChar char="•"/>
            </a:pPr>
            <a:r>
              <a:rPr lang="en-US" dirty="0">
                <a:latin typeface="+mj-lt"/>
              </a:rPr>
              <a:t>Backup: </a:t>
            </a:r>
            <a:r>
              <a:rPr lang="en-US" dirty="0"/>
              <a:t>Create regular back ups of your vault on update/delete/create of objects within a Vault.</a:t>
            </a:r>
          </a:p>
          <a:p>
            <a:pPr marL="342900" lvl="1" indent="-342900">
              <a:buFont typeface="Arial" panose="020B0604020202020204" pitchFamily="34" charset="0"/>
              <a:buChar char="•"/>
            </a:pPr>
            <a:r>
              <a:rPr lang="en-US" dirty="0">
                <a:latin typeface="+mj-lt"/>
              </a:rPr>
              <a:t>Logging: </a:t>
            </a:r>
            <a:r>
              <a:rPr lang="en-US" dirty="0"/>
              <a:t>Be sure to turn on logging and alerts.</a:t>
            </a:r>
          </a:p>
          <a:p>
            <a:pPr marL="342900" lvl="1" indent="-342900">
              <a:buFont typeface="Arial" panose="020B0604020202020204" pitchFamily="34" charset="0"/>
              <a:buChar char="•"/>
            </a:pPr>
            <a:r>
              <a:rPr lang="en-US" dirty="0">
                <a:latin typeface="+mj-lt"/>
              </a:rPr>
              <a:t>Recovery options</a:t>
            </a:r>
            <a:r>
              <a:rPr lang="en-US" dirty="0"/>
              <a:t>: Turn on soft-delete and purge protection if you want to guard against force deletion of the secret.</a:t>
            </a:r>
          </a:p>
        </p:txBody>
      </p:sp>
    </p:spTree>
    <p:extLst>
      <p:ext uri="{BB962C8B-B14F-4D97-AF65-F5344CB8AC3E}">
        <p14:creationId xmlns:p14="http://schemas.microsoft.com/office/powerpoint/2010/main" val="1965811197"/>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Authenticate to Azure Key Vault (1 / 2)</a:t>
            </a:r>
          </a:p>
        </p:txBody>
      </p:sp>
      <p:sp>
        <p:nvSpPr>
          <p:cNvPr id="6" name="Text Placeholder 5"/>
          <p:cNvSpPr>
            <a:spLocks noGrp="1"/>
          </p:cNvSpPr>
          <p:nvPr>
            <p:ph type="body" sz="quarter" idx="11"/>
          </p:nvPr>
        </p:nvSpPr>
        <p:spPr>
          <a:xfrm>
            <a:off x="1568744" y="3615896"/>
            <a:ext cx="10204614" cy="867204"/>
          </a:xfrm>
        </p:spPr>
        <p:txBody>
          <a:bodyPr anchor="ct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sz="2000" dirty="0"/>
              <a:t>Note: </a:t>
            </a:r>
            <a:r>
              <a:rPr lang="en-US" sz="2000" dirty="0">
                <a:latin typeface="+mn-lt"/>
              </a:rPr>
              <a:t>It is recommended to use a system-assigned managed identity.</a:t>
            </a:r>
          </a:p>
        </p:txBody>
      </p:sp>
      <p:sp>
        <p:nvSpPr>
          <p:cNvPr id="2" name="Text Placeholder 1"/>
          <p:cNvSpPr>
            <a:spLocks noGrp="1"/>
          </p:cNvSpPr>
          <p:nvPr>
            <p:ph type="body" sz="quarter" idx="15"/>
          </p:nvPr>
        </p:nvSpPr>
        <p:spPr>
          <a:xfrm>
            <a:off x="418643" y="1399230"/>
            <a:ext cx="11341268" cy="1628348"/>
          </a:xfrm>
        </p:spPr>
        <p:txBody>
          <a:body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Two ways to obtain a service principal</a:t>
            </a:r>
          </a:p>
          <a:p>
            <a:pPr marL="342900" marR="0" lvl="1" indent="-34290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sz="2000" dirty="0">
                <a:latin typeface="+mn-lt"/>
              </a:rPr>
              <a:t>Enable a system-assigned managed identity for the application. deployed to a variety of services.</a:t>
            </a:r>
          </a:p>
          <a:p>
            <a:pPr marL="342900" marR="0" lvl="1" indent="-34290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sz="2000" dirty="0">
                <a:latin typeface="+mn-lt"/>
              </a:rPr>
              <a:t>If you cannot use managed identity, you instead register the application with your Azure AD tenant. </a:t>
            </a:r>
          </a:p>
        </p:txBody>
      </p:sp>
      <p:grpSp>
        <p:nvGrpSpPr>
          <p:cNvPr id="22" name="Group 21" descr="Icon of a bulb">
            <a:extLst>
              <a:ext uri="{FF2B5EF4-FFF2-40B4-BE49-F238E27FC236}">
                <a16:creationId xmlns:a16="http://schemas.microsoft.com/office/drawing/2014/main" id="{532636F5-FEE9-4794-A28F-4B991A3E3012}"/>
              </a:ext>
            </a:extLst>
          </p:cNvPr>
          <p:cNvGrpSpPr/>
          <p:nvPr/>
        </p:nvGrpSpPr>
        <p:grpSpPr>
          <a:xfrm>
            <a:off x="418643" y="3615896"/>
            <a:ext cx="896424" cy="896550"/>
            <a:chOff x="3031669" y="4181240"/>
            <a:chExt cx="702132" cy="702231"/>
          </a:xfrm>
        </p:grpSpPr>
        <p:grpSp>
          <p:nvGrpSpPr>
            <p:cNvPr id="23" name="Group 22">
              <a:extLst>
                <a:ext uri="{FF2B5EF4-FFF2-40B4-BE49-F238E27FC236}">
                  <a16:creationId xmlns:a16="http://schemas.microsoft.com/office/drawing/2014/main" id="{4968E878-80EC-45B0-90F5-557E321293C7}"/>
                </a:ext>
                <a:ext uri="{C183D7F6-B498-43B3-948B-1728B52AA6E4}">
                  <adec:decorative xmlns:adec="http://schemas.microsoft.com/office/drawing/2017/decorative" val="1"/>
                </a:ext>
              </a:extLst>
            </p:cNvPr>
            <p:cNvGrpSpPr/>
            <p:nvPr/>
          </p:nvGrpSpPr>
          <p:grpSpPr>
            <a:xfrm>
              <a:off x="3031669" y="4181240"/>
              <a:ext cx="702132" cy="702231"/>
              <a:chOff x="7962901" y="3032919"/>
              <a:chExt cx="981074" cy="981076"/>
            </a:xfrm>
          </p:grpSpPr>
          <p:sp>
            <p:nvSpPr>
              <p:cNvPr id="25" name="Freeform 5">
                <a:extLst>
                  <a:ext uri="{FF2B5EF4-FFF2-40B4-BE49-F238E27FC236}">
                    <a16:creationId xmlns:a16="http://schemas.microsoft.com/office/drawing/2014/main" id="{27C23F06-B917-4EB8-9B2F-B33416B6EBA5}"/>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6" name="Freeform 6">
                <a:extLst>
                  <a:ext uri="{FF2B5EF4-FFF2-40B4-BE49-F238E27FC236}">
                    <a16:creationId xmlns:a16="http://schemas.microsoft.com/office/drawing/2014/main" id="{383D5909-A731-4FF6-8FE2-656861218C16}"/>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4" name="Picture 23" descr="Icon of a bulb">
              <a:extLst>
                <a:ext uri="{FF2B5EF4-FFF2-40B4-BE49-F238E27FC236}">
                  <a16:creationId xmlns:a16="http://schemas.microsoft.com/office/drawing/2014/main" id="{8CEED23D-F446-4B18-9872-F167497CCB50}"/>
                </a:ext>
              </a:extLst>
            </p:cNvPr>
            <p:cNvPicPr>
              <a:picLocks noChangeAspect="1"/>
            </p:cNvPicPr>
            <p:nvPr/>
          </p:nvPicPr>
          <p:blipFill>
            <a:blip r:embed="rId3"/>
            <a:stretch>
              <a:fillRect/>
            </a:stretch>
          </p:blipFill>
          <p:spPr>
            <a:xfrm>
              <a:off x="3248883" y="4346193"/>
              <a:ext cx="267705" cy="372325"/>
            </a:xfrm>
            <a:prstGeom prst="rect">
              <a:avLst/>
            </a:prstGeom>
          </p:spPr>
        </p:pic>
      </p:grpSp>
    </p:spTree>
    <p:extLst>
      <p:ext uri="{BB962C8B-B14F-4D97-AF65-F5344CB8AC3E}">
        <p14:creationId xmlns:p14="http://schemas.microsoft.com/office/powerpoint/2010/main" val="2690299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Authenticate to Azure Key Vault (2 / 2)</a:t>
            </a:r>
          </a:p>
        </p:txBody>
      </p:sp>
      <p:sp>
        <p:nvSpPr>
          <p:cNvPr id="2" name="Text Placeholder 1"/>
          <p:cNvSpPr>
            <a:spLocks noGrp="1"/>
          </p:cNvSpPr>
          <p:nvPr>
            <p:ph type="body" sz="quarter" idx="15"/>
          </p:nvPr>
        </p:nvSpPr>
        <p:spPr>
          <a:xfrm>
            <a:off x="418643" y="1221796"/>
            <a:ext cx="11100257" cy="1247348"/>
          </a:xfrm>
        </p:spPr>
        <p:txBody>
          <a:body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Authentication to Key Vault in application code</a:t>
            </a:r>
          </a:p>
          <a:p>
            <a:pPr marR="0" lvl="1" algn="l" defTabSz="914367" rtl="0" eaLnBrk="1" fontAlgn="auto" latinLnBrk="0" hangingPunct="1">
              <a:lnSpc>
                <a:spcPct val="100000"/>
              </a:lnSpc>
              <a:spcBef>
                <a:spcPts val="392"/>
              </a:spcBef>
              <a:spcAft>
                <a:spcPts val="588"/>
              </a:spcAft>
              <a:buClrTx/>
              <a:buSzPct val="90000"/>
              <a:tabLst/>
            </a:pPr>
            <a:r>
              <a:rPr lang="en-US" sz="2000" dirty="0">
                <a:latin typeface="+mn-lt"/>
              </a:rPr>
              <a:t>Key Vault SDK is using Azure Identity client library, which allows seamless authentication to Key Vault across environments with same code. </a:t>
            </a:r>
          </a:p>
        </p:txBody>
      </p:sp>
      <p:graphicFrame>
        <p:nvGraphicFramePr>
          <p:cNvPr id="4" name="Table 4">
            <a:extLst>
              <a:ext uri="{FF2B5EF4-FFF2-40B4-BE49-F238E27FC236}">
                <a16:creationId xmlns:a16="http://schemas.microsoft.com/office/drawing/2014/main" id="{547D00EB-AF34-434F-9351-D3F7CC692148}"/>
              </a:ext>
            </a:extLst>
          </p:cNvPr>
          <p:cNvGraphicFramePr>
            <a:graphicFrameLocks noGrp="1"/>
          </p:cNvGraphicFramePr>
          <p:nvPr>
            <p:extLst>
              <p:ext uri="{D42A27DB-BD31-4B8C-83A1-F6EECF244321}">
                <p14:modId xmlns:p14="http://schemas.microsoft.com/office/powerpoint/2010/main" val="662396344"/>
              </p:ext>
            </p:extLst>
          </p:nvPr>
        </p:nvGraphicFramePr>
        <p:xfrm>
          <a:off x="418643" y="2594808"/>
          <a:ext cx="10782757" cy="767080"/>
        </p:xfrm>
        <a:graphic>
          <a:graphicData uri="http://schemas.openxmlformats.org/drawingml/2006/table">
            <a:tbl>
              <a:tblPr firstRow="1" bandRow="1">
                <a:tableStyleId>{5C22544A-7EE6-4342-B048-85BDC9FD1C3A}</a:tableStyleId>
              </a:tblPr>
              <a:tblGrid>
                <a:gridCol w="2476500">
                  <a:extLst>
                    <a:ext uri="{9D8B030D-6E8A-4147-A177-3AD203B41FA5}">
                      <a16:colId xmlns:a16="http://schemas.microsoft.com/office/drawing/2014/main" val="162825046"/>
                    </a:ext>
                  </a:extLst>
                </a:gridCol>
                <a:gridCol w="2768600">
                  <a:extLst>
                    <a:ext uri="{9D8B030D-6E8A-4147-A177-3AD203B41FA5}">
                      <a16:colId xmlns:a16="http://schemas.microsoft.com/office/drawing/2014/main" val="1915354319"/>
                    </a:ext>
                  </a:extLst>
                </a:gridCol>
                <a:gridCol w="2425700">
                  <a:extLst>
                    <a:ext uri="{9D8B030D-6E8A-4147-A177-3AD203B41FA5}">
                      <a16:colId xmlns:a16="http://schemas.microsoft.com/office/drawing/2014/main" val="1913819766"/>
                    </a:ext>
                  </a:extLst>
                </a:gridCol>
                <a:gridCol w="3111957">
                  <a:extLst>
                    <a:ext uri="{9D8B030D-6E8A-4147-A177-3AD203B41FA5}">
                      <a16:colId xmlns:a16="http://schemas.microsoft.com/office/drawing/2014/main" val="2315508222"/>
                    </a:ext>
                  </a:extLst>
                </a:gridCol>
              </a:tblGrid>
              <a:tr h="370840">
                <a:tc>
                  <a:txBody>
                    <a:bodyPr/>
                    <a:lstStyle/>
                    <a:p>
                      <a:r>
                        <a:rPr lang="en-US" sz="2000" dirty="0">
                          <a:latin typeface="+mj-lt"/>
                        </a:rPr>
                        <a:t>.NET</a:t>
                      </a: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tcPr>
                </a:tc>
                <a:tc>
                  <a:txBody>
                    <a:bodyPr/>
                    <a:lstStyle/>
                    <a:p>
                      <a:r>
                        <a:rPr lang="en-US" sz="2000" dirty="0">
                          <a:latin typeface="+mj-lt"/>
                        </a:rPr>
                        <a:t>Python</a:t>
                      </a:r>
                    </a:p>
                  </a:txBody>
                  <a:tcPr>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tcPr>
                </a:tc>
                <a:tc>
                  <a:txBody>
                    <a:bodyPr/>
                    <a:lstStyle/>
                    <a:p>
                      <a:r>
                        <a:rPr lang="en-US" sz="2000" dirty="0">
                          <a:latin typeface="+mj-lt"/>
                        </a:rPr>
                        <a:t>Java</a:t>
                      </a:r>
                    </a:p>
                  </a:txBody>
                  <a:tcPr>
                    <a:lnL w="12700" cmpd="sng">
                      <a:noFill/>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tcPr>
                </a:tc>
                <a:tc>
                  <a:txBody>
                    <a:bodyPr/>
                    <a:lstStyle/>
                    <a:p>
                      <a:r>
                        <a:rPr lang="en-US" sz="2000" dirty="0">
                          <a:latin typeface="+mj-lt"/>
                        </a:rPr>
                        <a:t>JavaScript</a:t>
                      </a: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1043906203"/>
                  </a:ext>
                </a:extLst>
              </a:tr>
              <a:tr h="370840">
                <a:tc>
                  <a:txBody>
                    <a:bodyPr/>
                    <a:lstStyle/>
                    <a:p>
                      <a:r>
                        <a:rPr lang="en-US" sz="1700" b="0" i="0" u="none" strike="noStrike" kern="1200" dirty="0">
                          <a:solidFill>
                            <a:schemeClr val="dk1"/>
                          </a:solidFill>
                          <a:effectLst/>
                          <a:latin typeface="+mn-lt"/>
                          <a:ea typeface="+mn-ea"/>
                          <a:cs typeface="+mn-cs"/>
                          <a:hlinkClick r:id="rId3"/>
                        </a:rPr>
                        <a:t>Azure Identity SDK .NET</a:t>
                      </a:r>
                      <a:endParaRPr lang="en-US" sz="1700" dirty="0"/>
                    </a:p>
                  </a:txBody>
                  <a:tcPr>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700" b="0" i="0" u="none" strike="noStrike" kern="1200" dirty="0">
                          <a:solidFill>
                            <a:schemeClr val="dk1"/>
                          </a:solidFill>
                          <a:effectLst/>
                          <a:latin typeface="+mn-lt"/>
                          <a:ea typeface="+mn-ea"/>
                          <a:cs typeface="+mn-cs"/>
                          <a:hlinkClick r:id="rId4"/>
                        </a:rPr>
                        <a:t>Azure Identity SDK Python</a:t>
                      </a:r>
                      <a:endParaRPr lang="en-US" sz="1700" dirty="0"/>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700" b="0" i="0" u="none" strike="noStrike" kern="1200" dirty="0">
                          <a:solidFill>
                            <a:schemeClr val="dk1"/>
                          </a:solidFill>
                          <a:effectLst/>
                          <a:latin typeface="+mn-lt"/>
                          <a:ea typeface="+mn-ea"/>
                          <a:cs typeface="+mn-cs"/>
                          <a:hlinkClick r:id="rId5"/>
                        </a:rPr>
                        <a:t>Azure Identity SDK Java</a:t>
                      </a:r>
                      <a:endParaRPr lang="en-US" sz="1700" dirty="0"/>
                    </a:p>
                  </a:txBody>
                  <a:tcPr>
                    <a:lnL w="12700" cmpd="sng">
                      <a:noFill/>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t"/>
                      <a:r>
                        <a:rPr lang="en-US" sz="1700" u="none" strike="noStrike" dirty="0">
                          <a:effectLst/>
                          <a:hlinkClick r:id="rId6"/>
                        </a:rPr>
                        <a:t>Azure Identity SDK JavaScript</a:t>
                      </a:r>
                      <a:endParaRPr lang="en-US" sz="1700" dirty="0">
                        <a:effectLst/>
                      </a:endParaRPr>
                    </a:p>
                  </a:txBody>
                  <a:tcPr>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52293534"/>
                  </a:ext>
                </a:extLst>
              </a:tr>
            </a:tbl>
          </a:graphicData>
        </a:graphic>
      </p:graphicFrame>
      <p:sp>
        <p:nvSpPr>
          <p:cNvPr id="12" name="Text Placeholder 1">
            <a:extLst>
              <a:ext uri="{FF2B5EF4-FFF2-40B4-BE49-F238E27FC236}">
                <a16:creationId xmlns:a16="http://schemas.microsoft.com/office/drawing/2014/main" id="{BB3E268E-A1D3-49AF-8EB9-DB3C1486CC65}"/>
              </a:ext>
            </a:extLst>
          </p:cNvPr>
          <p:cNvSpPr txBox="1">
            <a:spLocks/>
          </p:cNvSpPr>
          <p:nvPr/>
        </p:nvSpPr>
        <p:spPr>
          <a:xfrm>
            <a:off x="418642" y="3730573"/>
            <a:ext cx="11100257" cy="1631096"/>
          </a:xfrm>
          <a:prstGeom prst="rect">
            <a:avLst/>
          </a:prstGeom>
        </p:spPr>
        <p:txBody>
          <a:bodyPr vert="horz" wrap="square" lIns="0" tIns="0" rIns="0" bIns="0" rtlCol="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kern="1200" spc="0" baseline="0">
                <a:solidFill>
                  <a:schemeClr val="tx1"/>
                </a:solidFill>
                <a:latin typeface="+mj-lt"/>
                <a:ea typeface="+mn-ea"/>
                <a:cs typeface="+mn-cs"/>
              </a:defRPr>
            </a:lvl2pPr>
            <a:lvl3pPr marL="448193"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67229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Bef>
                <a:spcPts val="392"/>
              </a:spcBef>
              <a:spcAft>
                <a:spcPts val="588"/>
              </a:spcAft>
            </a:pPr>
            <a:r>
              <a:rPr lang="en-US" dirty="0"/>
              <a:t>Authentication to Key Vault with REST</a:t>
            </a:r>
          </a:p>
          <a:p>
            <a:pPr lvl="1">
              <a:spcBef>
                <a:spcPts val="392"/>
              </a:spcBef>
              <a:spcAft>
                <a:spcPts val="588"/>
              </a:spcAft>
            </a:pPr>
            <a:r>
              <a:rPr lang="en-US" sz="2000" dirty="0">
                <a:latin typeface="+mn-lt"/>
              </a:rPr>
              <a:t>Access tokens must be sent to the service using the HTTP Authorization header:</a:t>
            </a:r>
          </a:p>
          <a:p>
            <a:pPr lvl="1">
              <a:spcBef>
                <a:spcPts val="392"/>
              </a:spcBef>
              <a:spcAft>
                <a:spcPts val="588"/>
              </a:spcAft>
            </a:pPr>
            <a:r>
              <a:rPr lang="en-US" sz="2000" b="0" i="0" dirty="0">
                <a:effectLst/>
                <a:latin typeface="Consolas" panose="020B0609020204030204" pitchFamily="49" charset="0"/>
              </a:rPr>
              <a:t>PUT /keys/</a:t>
            </a:r>
            <a:r>
              <a:rPr lang="en-US" sz="2000" b="0" i="0" dirty="0" err="1">
                <a:effectLst/>
                <a:latin typeface="Consolas" panose="020B0609020204030204" pitchFamily="49" charset="0"/>
              </a:rPr>
              <a:t>MYKEY?api-version</a:t>
            </a:r>
            <a:r>
              <a:rPr lang="en-US" sz="2000" b="0" i="0" dirty="0">
                <a:effectLst/>
                <a:latin typeface="Consolas" panose="020B0609020204030204" pitchFamily="49" charset="0"/>
              </a:rPr>
              <a:t>=&lt;</a:t>
            </a:r>
            <a:r>
              <a:rPr lang="en-US" sz="2000" b="0" i="0" dirty="0" err="1">
                <a:effectLst/>
                <a:latin typeface="Consolas" panose="020B0609020204030204" pitchFamily="49" charset="0"/>
              </a:rPr>
              <a:t>api_version</a:t>
            </a:r>
            <a:r>
              <a:rPr lang="en-US" sz="2000" b="0" i="0" dirty="0">
                <a:effectLst/>
                <a:latin typeface="Consolas" panose="020B0609020204030204" pitchFamily="49" charset="0"/>
              </a:rPr>
              <a:t>&gt; HTTP/1.1 </a:t>
            </a:r>
          </a:p>
          <a:p>
            <a:pPr lvl="1">
              <a:spcBef>
                <a:spcPts val="392"/>
              </a:spcBef>
              <a:spcAft>
                <a:spcPts val="588"/>
              </a:spcAft>
            </a:pPr>
            <a:r>
              <a:rPr lang="en-US" sz="2000" b="0" i="0" dirty="0">
                <a:effectLst/>
                <a:latin typeface="Consolas" panose="020B0609020204030204" pitchFamily="49" charset="0"/>
              </a:rPr>
              <a:t>Authorization: Bearer &lt;</a:t>
            </a:r>
            <a:r>
              <a:rPr lang="en-US" sz="2000" b="0" i="0" dirty="0" err="1">
                <a:effectLst/>
                <a:latin typeface="Consolas" panose="020B0609020204030204" pitchFamily="49" charset="0"/>
              </a:rPr>
              <a:t>access_token</a:t>
            </a:r>
            <a:r>
              <a:rPr lang="en-US" sz="2000" b="0" i="0" dirty="0">
                <a:effectLst/>
                <a:latin typeface="Consolas" panose="020B0609020204030204" pitchFamily="49" charset="0"/>
              </a:rPr>
              <a:t>&gt;</a:t>
            </a:r>
            <a:endParaRPr lang="en-US" sz="2800" dirty="0">
              <a:latin typeface="Consolas" panose="020B0609020204030204" pitchFamily="49" charset="0"/>
            </a:endParaRPr>
          </a:p>
        </p:txBody>
      </p:sp>
    </p:spTree>
    <p:extLst>
      <p:ext uri="{BB962C8B-B14F-4D97-AF65-F5344CB8AC3E}">
        <p14:creationId xmlns:p14="http://schemas.microsoft.com/office/powerpoint/2010/main" val="201555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icrosoft Power Platform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1_Microsoft Power Platform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3941</Words>
  <Application>Microsoft Office PowerPoint</Application>
  <PresentationFormat>Widescreen</PresentationFormat>
  <Paragraphs>414</Paragraphs>
  <Slides>36</Slides>
  <Notes>33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36</vt:i4>
      </vt:variant>
    </vt:vector>
  </HeadingPairs>
  <TitlesOfParts>
    <vt:vector size="45" baseType="lpstr">
      <vt:lpstr>Arial</vt:lpstr>
      <vt:lpstr>Calibri</vt:lpstr>
      <vt:lpstr>Consolas</vt:lpstr>
      <vt:lpstr>Segoe UI</vt:lpstr>
      <vt:lpstr>Segoe UI Light</vt:lpstr>
      <vt:lpstr>Segoe UI Semibold</vt:lpstr>
      <vt:lpstr>Wingdings</vt:lpstr>
      <vt:lpstr>Microsoft Power Platform Template</vt:lpstr>
      <vt:lpstr>1_Microsoft Power Platform Template</vt:lpstr>
      <vt:lpstr>Learning Path 07: Implement secure cloud solutions</vt:lpstr>
      <vt:lpstr>Agenda</vt:lpstr>
      <vt:lpstr>Module 1: Implement Azure Key Vault</vt:lpstr>
      <vt:lpstr>Introduction</vt:lpstr>
      <vt:lpstr>Explore Azure Key Vault</vt:lpstr>
      <vt:lpstr>Discover Azure Key Vault best practices (1 / 2)</vt:lpstr>
      <vt:lpstr>Discover Azure Key Vault best practices (2 / 2)</vt:lpstr>
      <vt:lpstr>Authenticate to Azure Key Vault (1 / 2)</vt:lpstr>
      <vt:lpstr>Authenticate to Azure Key Vault (2 / 2)</vt:lpstr>
      <vt:lpstr>Exercise: Set and retrieve a secret from Azure Key Vault by using Azure CLI</vt:lpstr>
      <vt:lpstr>Summary and knowledge check</vt:lpstr>
      <vt:lpstr>Module 2: Implement managed identities</vt:lpstr>
      <vt:lpstr>Introduction</vt:lpstr>
      <vt:lpstr>Explore managed identities (1 / 2)</vt:lpstr>
      <vt:lpstr>Explore managed identities (2 / 2)</vt:lpstr>
      <vt:lpstr>Discover the managed identities authentication flow</vt:lpstr>
      <vt:lpstr>Configure managed identities (1 / 3)</vt:lpstr>
      <vt:lpstr>Configure managed identities (2 / 3)</vt:lpstr>
      <vt:lpstr>Configure managed identities (3 / 3)</vt:lpstr>
      <vt:lpstr>Acquire an access token (1 / 3)</vt:lpstr>
      <vt:lpstr>Acquire an access token (2 / 3)</vt:lpstr>
      <vt:lpstr>Acquire an access token (3 / 3)</vt:lpstr>
      <vt:lpstr>Summary and knowledge check</vt:lpstr>
      <vt:lpstr>Module 3: Implement Azure App Configuration</vt:lpstr>
      <vt:lpstr>Introduction</vt:lpstr>
      <vt:lpstr>Explore the Azure App Configuration service (1 / 2)</vt:lpstr>
      <vt:lpstr>Explore the Azure App Configuration service (2 / 2)</vt:lpstr>
      <vt:lpstr>Create paired keys and values</vt:lpstr>
      <vt:lpstr>Manage application features (1 / 2)</vt:lpstr>
      <vt:lpstr>Manage application features (2 / 2)</vt:lpstr>
      <vt:lpstr>Secure app configuration data (1 / 2)</vt:lpstr>
      <vt:lpstr>Secure app configuration data (2 / 2)</vt:lpstr>
      <vt:lpstr>Summary and knowledge check</vt:lpstr>
      <vt:lpstr>Group discussion questions</vt:lpstr>
      <vt:lpstr>PowerPoint Presentation</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2021-12-14T19:59:08Z</dcterms:created>
  <dcterms:modified xsi:type="dcterms:W3CDTF">2022-11-05T20:31:31Z</dcterms:modified>
</cp:coreProperties>
</file>