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34"/>
  </p:notesMasterIdLst>
  <p:handoutMasterIdLst>
    <p:handoutMasterId r:id="rId35"/>
  </p:handoutMasterIdLst>
  <p:sldIdLst>
    <p:sldId id="1627" r:id="rId2"/>
    <p:sldId id="1778" r:id="rId3"/>
    <p:sldId id="1684" r:id="rId4"/>
    <p:sldId id="1702" r:id="rId5"/>
    <p:sldId id="4647" r:id="rId6"/>
    <p:sldId id="1699" r:id="rId7"/>
    <p:sldId id="1881" r:id="rId8"/>
    <p:sldId id="1759" r:id="rId9"/>
    <p:sldId id="1950" r:id="rId10"/>
    <p:sldId id="1951" r:id="rId11"/>
    <p:sldId id="1775" r:id="rId12"/>
    <p:sldId id="1845" r:id="rId13"/>
    <p:sldId id="1789" r:id="rId14"/>
    <p:sldId id="1790" r:id="rId15"/>
    <p:sldId id="1791" r:id="rId16"/>
    <p:sldId id="1792" r:id="rId17"/>
    <p:sldId id="4648" r:id="rId18"/>
    <p:sldId id="1793" r:id="rId19"/>
    <p:sldId id="4649" r:id="rId20"/>
    <p:sldId id="1794" r:id="rId21"/>
    <p:sldId id="1795" r:id="rId22"/>
    <p:sldId id="4650" r:id="rId23"/>
    <p:sldId id="1798" r:id="rId24"/>
    <p:sldId id="1799" r:id="rId25"/>
    <p:sldId id="1800" r:id="rId26"/>
    <p:sldId id="1776" r:id="rId27"/>
    <p:sldId id="1801" r:id="rId28"/>
    <p:sldId id="1802" r:id="rId29"/>
    <p:sldId id="4651" r:id="rId30"/>
    <p:sldId id="1943" r:id="rId31"/>
    <p:sldId id="1865" r:id="rId32"/>
    <p:sldId id="1786" r:id="rId33"/>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243A5E"/>
    <a:srgbClr val="4BCBEE"/>
    <a:srgbClr val="1392B4"/>
    <a:srgbClr val="0B556A"/>
    <a:srgbClr val="59B4D9"/>
    <a:srgbClr val="EBEBEB"/>
    <a:srgbClr val="FFFFFF"/>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4" autoAdjust="0"/>
    <p:restoredTop sz="76751" autoAdjust="0"/>
  </p:normalViewPr>
  <p:slideViewPr>
    <p:cSldViewPr snapToGrid="0">
      <p:cViewPr varScale="1">
        <p:scale>
          <a:sx n="85" d="100"/>
          <a:sy n="85" d="100"/>
        </p:scale>
        <p:origin x="1554" y="7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1:32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azure.com/fre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docs.microsoft.com/en-us/rest/api/storageservices/copy-blob"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docs.microsoft.com/en-us/rest/api/storageservices/get-blob-properties" TargetMode="External"/><Relationship Id="rId5" Type="http://schemas.openxmlformats.org/officeDocument/2006/relationships/hyperlink" Target="https://docs.microsoft.com/en-us/rest/api/storageservices/set-blob-tier" TargetMode="External"/><Relationship Id="rId4" Type="http://schemas.openxmlformats.org/officeDocument/2006/relationships/hyperlink" Target="https://docs.microsoft.com/en-us/rest/api/storageservices/copy-blob-from-url"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azure.com/free"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https://dotnet.microsoft.com/download" TargetMode="External"/><Relationship Id="rId5" Type="http://schemas.openxmlformats.org/officeDocument/2006/relationships/hyperlink" Target="https://docs.microsoft.com/en-us/cli/azure/install-azure-cli" TargetMode="External"/><Relationship Id="rId4" Type="http://schemas.openxmlformats.org/officeDocument/2006/relationships/hyperlink" Target="https://code.visualstudio.com/"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Geographically zone-redundant storage (GZRS) combines the high availability of ZRS with the protection from regional outages that GRS provides. A GZRS storage account replicates data across three Azure AZs in the primary region, and to a secondary geographic region for protection from regional disasters.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Optionally, you can enable read access to data in the secondary region with read-access geographically zone-redundant storage (RA-GZRS) if your applications must read data in the event of a disaster in the primary region.</a:t>
            </a:r>
            <a:endParaRPr lang="en-US" b="0" dirty="0"/>
          </a:p>
        </p:txBody>
      </p:sp>
      <p:sp>
        <p:nvSpPr>
          <p:cNvPr id="4" name="Slide Number Placeholder 3"/>
          <p:cNvSpPr>
            <a:spLocks noGrp="1"/>
          </p:cNvSpPr>
          <p:nvPr>
            <p:ph type="sldNum" sz="quarter" idx="5"/>
          </p:nvPr>
        </p:nvSpPr>
        <p:spPr/>
        <p:txBody>
          <a:bodyPr/>
          <a:lstStyle/>
          <a:p>
            <a:fld id="{C36DE848-917B-4977-8FFB-D5973E30E536}" type="slidenum">
              <a:rPr lang="en-US" smtClean="0"/>
              <a:t>10</a:t>
            </a:fld>
            <a:endParaRPr lang="en-US" dirty="0"/>
          </a:p>
        </p:txBody>
      </p:sp>
    </p:spTree>
    <p:extLst>
      <p:ext uri="{BB962C8B-B14F-4D97-AF65-F5344CB8AC3E}">
        <p14:creationId xmlns:p14="http://schemas.microsoft.com/office/powerpoint/2010/main" val="312138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Prerequisites</a:t>
            </a:r>
          </a:p>
          <a:p>
            <a:pPr algn="l"/>
            <a:r>
              <a:rPr lang="en-US" b="0" i="0" dirty="0">
                <a:solidFill>
                  <a:srgbClr val="171717"/>
                </a:solidFill>
                <a:effectLst/>
                <a:latin typeface="Segoe UI" panose="020B0502040204020203" pitchFamily="34" charset="0"/>
              </a:rPr>
              <a:t>Before you begin make sure you have the following requirements in place: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An Azure account with an active subscription. If you don't already have one, you can sign up for a free trial at </a:t>
            </a:r>
            <a:r>
              <a:rPr lang="en-US" b="0" i="0" u="none" strike="noStrike" dirty="0">
                <a:solidFill>
                  <a:srgbClr val="171717"/>
                </a:solidFill>
                <a:effectLst/>
                <a:latin typeface="Segoe UI" panose="020B0502040204020203" pitchFamily="34" charset="0"/>
                <a:hlinkClick r:id="rId3"/>
              </a:rPr>
              <a:t>https://azure.com/free</a:t>
            </a:r>
            <a:r>
              <a:rPr lang="en-US" b="0" i="0" dirty="0">
                <a:solidFill>
                  <a:srgbClr val="171717"/>
                </a:solidFill>
                <a:effectLst/>
                <a:latin typeface="Segoe UI" panose="020B0502040204020203" pitchFamily="34" charset="0"/>
              </a:rPr>
              <a:t>.</a:t>
            </a:r>
          </a:p>
          <a:p>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342461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good opportunity to answer as a group and discuss.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The following considerations apply to the different access tiers: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access tier can be set on a blob during or after upload.</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Only the hot and cool access tiers can be set at the account level. The archive access tier can only be set at the blob level.</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Data in the cool access tier has slightly lower availability, but still has high durability, retrieval latency, and throughput characteristics similar to hot data.</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Data in the archive access tier is stored offline. The archive tier offers the lowest storage costs but also the highest access costs and latency.</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hot and cool tiers support all redundancy options. The archive tier supports only LRS, GRS, and RA-GRS.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Data storage limits are set at the account level and not per access tier. You can choose to use all of your limit in one tier or across all three tiers.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Consider a scenario where data gets frequent access during the early stages of the lifecycle but only occasionally after two weeks. Beyond the first month, the dataset is rarely accessed.</a:t>
            </a:r>
          </a:p>
          <a:p>
            <a:endParaRPr lang="en-US" dirty="0"/>
          </a:p>
          <a:p>
            <a:r>
              <a:rPr lang="en-US" dirty="0"/>
              <a:t>In this scenario, hot storage is best during the early stages. Cool storage is most appropriate for occasional access. Archive storage is the best tier option after the data ages more than a month.</a:t>
            </a:r>
          </a:p>
          <a:p>
            <a:endParaRPr lang="en-US" dirty="0"/>
          </a:p>
          <a:p>
            <a:r>
              <a:rPr lang="en-US" dirty="0"/>
              <a:t>By adjusting storage tiers with respect to the age of data, you can design the least expensive storage options for your needs. To achieve this transition, lifecycle management policy rules are available to move aging data to cooler tiers.</a:t>
            </a:r>
          </a:p>
          <a:p>
            <a:endParaRPr lang="en-US" dirty="0"/>
          </a:p>
          <a:p>
            <a:r>
              <a:rPr lang="en-US" sz="900" b="0" i="0" kern="1200" dirty="0">
                <a:solidFill>
                  <a:schemeClr val="tx1"/>
                </a:solidFill>
                <a:effectLst/>
                <a:latin typeface="+mn-lt"/>
                <a:ea typeface="+mn-ea"/>
                <a:cs typeface="+mn-cs"/>
              </a:rPr>
              <a:t>While a blob is in the archive access tier, it's considered offline and can't be read or modified. To read data in archive storage, you must first change the tier of the blob to hot or cool. This process is known as </a:t>
            </a:r>
            <a:r>
              <a:rPr lang="en-US" sz="900" b="0" i="1" kern="1200" dirty="0">
                <a:solidFill>
                  <a:schemeClr val="tx1"/>
                </a:solidFill>
                <a:effectLst/>
                <a:latin typeface="+mn-lt"/>
                <a:ea typeface="+mn-ea"/>
                <a:cs typeface="+mn-cs"/>
              </a:rPr>
              <a:t>rehydration</a:t>
            </a:r>
            <a:r>
              <a:rPr lang="en-US" sz="900" b="0" i="0" kern="1200" dirty="0">
                <a:solidFill>
                  <a:schemeClr val="tx1"/>
                </a:solidFill>
                <a:effectLst/>
                <a:latin typeface="+mn-lt"/>
                <a:ea typeface="+mn-ea"/>
                <a:cs typeface="+mn-cs"/>
              </a:rPr>
              <a:t> and can take hours to complete. Rehydrating several small blobs concurrently might add additional time.</a:t>
            </a:r>
          </a:p>
          <a:p>
            <a:endParaRPr lang="en-US" sz="900" b="0" i="0" kern="1200" dirty="0">
              <a:solidFill>
                <a:schemeClr val="tx1"/>
              </a:solidFill>
              <a:effectLst/>
              <a:latin typeface="+mn-lt"/>
              <a:ea typeface="+mn-ea"/>
              <a:cs typeface="+mn-cs"/>
            </a:endParaRPr>
          </a:p>
          <a:p>
            <a:r>
              <a:rPr lang="en-US" sz="900" b="0" i="0" kern="1200" dirty="0">
                <a:solidFill>
                  <a:schemeClr val="tx1"/>
                </a:solidFill>
                <a:effectLst/>
                <a:latin typeface="+mn-lt"/>
                <a:ea typeface="+mn-ea"/>
                <a:cs typeface="+mn-cs"/>
              </a:rPr>
              <a:t>Data in Block blob storage at the Premium performance tier doesn't support the hot/cool/archive access tiers. The options for lifecycle management in this scenario is to set policies to delete data after a period of time. Alternatively, the data can be copied to another storage account in the Standard performance tier (GPv2) and managed using the access tiers.</a:t>
            </a:r>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1872988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endParaRPr lang="en-US" b="0"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i="0" dirty="0">
                <a:solidFill>
                  <a:srgbClr val="171717"/>
                </a:solidFill>
                <a:effectLst/>
                <a:latin typeface="Segoe UI" panose="020B0502040204020203" pitchFamily="34" charset="0"/>
              </a:rPr>
              <a:t>Rule filters</a:t>
            </a:r>
          </a:p>
          <a:p>
            <a:pPr marL="171450" indent="-171450" algn="l">
              <a:buFont typeface="Arial" panose="020B0604020202020204" pitchFamily="34" charset="0"/>
              <a:buChar char="•"/>
            </a:pPr>
            <a:r>
              <a:rPr lang="en-US" b="0" i="0" dirty="0" err="1">
                <a:solidFill>
                  <a:srgbClr val="171717"/>
                </a:solidFill>
                <a:effectLst/>
                <a:latin typeface="Segoe UI" panose="020B0502040204020203" pitchFamily="34" charset="0"/>
              </a:rPr>
              <a:t>blobTypes</a:t>
            </a:r>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0" i="0" dirty="0" err="1">
                <a:solidFill>
                  <a:srgbClr val="171717"/>
                </a:solidFill>
                <a:effectLst/>
                <a:latin typeface="Segoe UI" panose="020B0502040204020203" pitchFamily="34" charset="0"/>
              </a:rPr>
              <a:t>prefixMatch</a:t>
            </a:r>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0" i="0" dirty="0" err="1">
                <a:solidFill>
                  <a:srgbClr val="171717"/>
                </a:solidFill>
                <a:effectLst/>
                <a:latin typeface="Segoe UI" panose="020B0502040204020203" pitchFamily="34" charset="0"/>
              </a:rPr>
              <a:t>blobIndexMatch</a:t>
            </a:r>
            <a:endParaRPr lang="en-US" b="0" i="0" dirty="0">
              <a:solidFill>
                <a:srgbClr val="171717"/>
              </a:solidFill>
              <a:effectLst/>
              <a:latin typeface="Segoe UI" panose="020B0502040204020203" pitchFamily="34" charset="0"/>
            </a:endParaRP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71717"/>
                </a:solidFill>
                <a:effectLst/>
                <a:latin typeface="Segoe UI" panose="020B0502040204020203" pitchFamily="34" charset="0"/>
              </a:rPr>
              <a:t>Rule actions</a:t>
            </a:r>
          </a:p>
          <a:p>
            <a:pPr marL="171450" indent="-171450">
              <a:buFont typeface="Arial" panose="020B0604020202020204" pitchFamily="34" charset="0"/>
              <a:buChar char="•"/>
            </a:pPr>
            <a:r>
              <a:rPr lang="en-US" dirty="0" err="1"/>
              <a:t>tierToCool</a:t>
            </a:r>
            <a:endParaRPr lang="en-US" dirty="0"/>
          </a:p>
          <a:p>
            <a:pPr marL="171450" indent="-171450">
              <a:buFont typeface="Arial" panose="020B0604020202020204" pitchFamily="34" charset="0"/>
              <a:buChar char="•"/>
            </a:pPr>
            <a:r>
              <a:rPr lang="en-US" dirty="0" err="1"/>
              <a:t>enableAutoTierToHotFromCool</a:t>
            </a:r>
            <a:endParaRPr lang="en-US" dirty="0"/>
          </a:p>
          <a:p>
            <a:pPr marL="171450" indent="-171450">
              <a:buFont typeface="Arial" panose="020B0604020202020204" pitchFamily="34" charset="0"/>
              <a:buChar char="•"/>
            </a:pPr>
            <a:r>
              <a:rPr lang="en-US" dirty="0" err="1"/>
              <a:t>tierToArchive</a:t>
            </a:r>
            <a:r>
              <a:rPr lang="en-US" dirty="0"/>
              <a:t>	</a:t>
            </a:r>
          </a:p>
          <a:p>
            <a:pPr marL="171450" indent="-171450">
              <a:buFont typeface="Arial" panose="020B0604020202020204" pitchFamily="34" charset="0"/>
              <a:buChar char="•"/>
            </a:pPr>
            <a:r>
              <a:rPr lang="en-US" dirty="0"/>
              <a:t>delete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42747234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dirty="0">
                <a:effectLst/>
              </a:rPr>
              <a:t>A policy must include at least one rule. You can define up to 100 rules in a policy.</a:t>
            </a:r>
          </a:p>
          <a:p>
            <a:endParaRPr lang="en-US" dirty="0"/>
          </a:p>
          <a:p>
            <a:pPr rtl="0" eaLnBrk="1" fontAlgn="ctr" latinLnBrk="0" hangingPunct="1"/>
            <a:r>
              <a:rPr lang="en-US" sz="900" b="0" i="0" u="none" strike="noStrike" kern="1200" dirty="0">
                <a:solidFill>
                  <a:schemeClr val="tx1"/>
                </a:solidFill>
                <a:effectLst/>
                <a:latin typeface="+mn-lt"/>
                <a:ea typeface="+mn-ea"/>
                <a:cs typeface="+mn-cs"/>
              </a:rPr>
              <a:t>A rule name can include up to 256 alphanumeric characters, and the name is case-sensitive. It must be unique within a policy.</a:t>
            </a:r>
          </a:p>
          <a:p>
            <a:pPr rtl="0" eaLnBrk="1" fontAlgn="ctr" latinLnBrk="0" hangingPunct="1"/>
            <a:endParaRPr lang="en-US" sz="900" b="0" i="0" u="none" strike="noStrike" kern="1200" dirty="0">
              <a:solidFill>
                <a:schemeClr val="tx1"/>
              </a:solidFill>
              <a:effectLst/>
              <a:latin typeface="+mn-lt"/>
              <a:ea typeface="+mn-ea"/>
              <a:cs typeface="+mn-cs"/>
            </a:endParaRPr>
          </a:p>
          <a:p>
            <a:pPr rtl="0" eaLnBrk="1" fontAlgn="ctr" latinLnBrk="0" hangingPunct="1"/>
            <a:r>
              <a:rPr lang="en-US" sz="900" b="0" i="0" u="none" strike="noStrike" kern="1200" dirty="0">
                <a:solidFill>
                  <a:schemeClr val="tx1"/>
                </a:solidFill>
                <a:effectLst/>
                <a:latin typeface="+mn-lt"/>
                <a:ea typeface="+mn-ea"/>
                <a:cs typeface="+mn-cs"/>
              </a:rPr>
              <a:t>Each rule definition is made up of a filter set and an action set.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1449246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You can add, edit, or remove a policy by using any of the following methods: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Azure portal</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Azure PowerShell</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Azure CLI</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REST APIs</a:t>
            </a:r>
          </a:p>
          <a:p>
            <a:endParaRPr lang="en-US" dirty="0"/>
          </a:p>
          <a:p>
            <a:pPr algn="l"/>
            <a:r>
              <a:rPr lang="en-US" b="1" i="0" dirty="0">
                <a:solidFill>
                  <a:srgbClr val="171717"/>
                </a:solidFill>
                <a:effectLst/>
                <a:latin typeface="Segoe UI" panose="020B0502040204020203" pitchFamily="34" charset="0"/>
              </a:rPr>
              <a:t>Azure portal</a:t>
            </a:r>
          </a:p>
          <a:p>
            <a:pPr algn="l"/>
            <a:r>
              <a:rPr lang="en-US" b="0" i="0" dirty="0">
                <a:solidFill>
                  <a:srgbClr val="171717"/>
                </a:solidFill>
                <a:effectLst/>
                <a:latin typeface="Segoe UI" panose="020B0502040204020203" pitchFamily="34" charset="0"/>
              </a:rPr>
              <a:t>There are two ways to add a policy through the Azure portal: Azure portal List view, and Azure portal Code view.</a:t>
            </a:r>
          </a:p>
          <a:p>
            <a:pPr algn="l"/>
            <a:endParaRPr lang="en-US" b="0" i="0" dirty="0">
              <a:solidFill>
                <a:srgbClr val="171717"/>
              </a:solidFill>
              <a:effectLst/>
              <a:latin typeface="Segoe UI" panose="020B0502040204020203" pitchFamily="34" charset="0"/>
            </a:endParaRP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While a blob is in the archive access tier, it's considered to be offline and can't be read or modified. In order to read or modify data in an archived blob, you must first rehydrate the blob to an online tier, either the hot or cool tier. There are two options for rehydrating a blob that is stored in the archive tier:</a:t>
            </a:r>
          </a:p>
          <a:p>
            <a:pPr algn="l"/>
            <a:endParaRPr lang="en-US" b="0" i="0" dirty="0">
              <a:solidFill>
                <a:srgbClr val="171717"/>
              </a:solidFill>
              <a:effectLst/>
              <a:latin typeface="Segoe UI" panose="020B0502040204020203" pitchFamily="34" charset="0"/>
            </a:endParaRP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Copy an archived blob to an online tier</a:t>
            </a:r>
            <a:r>
              <a:rPr lang="en-US" b="0" i="0" dirty="0">
                <a:solidFill>
                  <a:srgbClr val="171717"/>
                </a:solidFill>
                <a:effectLst/>
                <a:latin typeface="Segoe UI" panose="020B0502040204020203" pitchFamily="34" charset="0"/>
              </a:rPr>
              <a:t>: You can rehydrate an archived blob by copying it to a new blob in the hot or cool tier with the </a:t>
            </a:r>
            <a:r>
              <a:rPr lang="en-US" b="0" i="0" u="none" strike="noStrike" dirty="0">
                <a:solidFill>
                  <a:srgbClr val="171717"/>
                </a:solidFill>
                <a:effectLst/>
                <a:latin typeface="Segoe UI" panose="020B0502040204020203" pitchFamily="34" charset="0"/>
                <a:hlinkClick r:id="rId3"/>
              </a:rPr>
              <a:t>Copy Blob</a:t>
            </a:r>
            <a:r>
              <a:rPr lang="en-US" b="0" i="0" dirty="0">
                <a:solidFill>
                  <a:srgbClr val="171717"/>
                </a:solidFill>
                <a:effectLst/>
                <a:latin typeface="Segoe UI" panose="020B0502040204020203" pitchFamily="34" charset="0"/>
              </a:rPr>
              <a:t> or </a:t>
            </a:r>
            <a:r>
              <a:rPr lang="en-US" b="0" i="0" u="none" strike="noStrike" dirty="0">
                <a:solidFill>
                  <a:srgbClr val="171717"/>
                </a:solidFill>
                <a:effectLst/>
                <a:latin typeface="Segoe UI" panose="020B0502040204020203" pitchFamily="34" charset="0"/>
                <a:hlinkClick r:id="rId4"/>
              </a:rPr>
              <a:t>Copy Blob from URL</a:t>
            </a:r>
            <a:r>
              <a:rPr lang="en-US" b="0" i="0" dirty="0">
                <a:solidFill>
                  <a:srgbClr val="171717"/>
                </a:solidFill>
                <a:effectLst/>
                <a:latin typeface="Segoe UI" panose="020B0502040204020203" pitchFamily="34" charset="0"/>
              </a:rPr>
              <a:t> operation. Microsoft recommends this option for most scenarios.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Change a blob's access tier to an online tier</a:t>
            </a:r>
            <a:r>
              <a:rPr lang="en-US" b="0" i="0" dirty="0">
                <a:solidFill>
                  <a:srgbClr val="171717"/>
                </a:solidFill>
                <a:effectLst/>
                <a:latin typeface="Segoe UI" panose="020B0502040204020203" pitchFamily="34" charset="0"/>
              </a:rPr>
              <a:t>: You can rehydrate an archived blob to hot or cool by changing its tier using the </a:t>
            </a:r>
            <a:r>
              <a:rPr lang="en-US" b="0" i="0" u="none" strike="noStrike" dirty="0">
                <a:solidFill>
                  <a:srgbClr val="171717"/>
                </a:solidFill>
                <a:effectLst/>
                <a:latin typeface="Segoe UI" panose="020B0502040204020203" pitchFamily="34" charset="0"/>
                <a:hlinkClick r:id="rId5"/>
              </a:rPr>
              <a:t>Set Blob Tier</a:t>
            </a:r>
            <a:r>
              <a:rPr lang="en-US" b="0" i="0" dirty="0">
                <a:solidFill>
                  <a:srgbClr val="171717"/>
                </a:solidFill>
                <a:effectLst/>
                <a:latin typeface="Segoe UI" panose="020B0502040204020203" pitchFamily="34" charset="0"/>
              </a:rPr>
              <a:t> operation.</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Rehydrating a blob from the archive tier can take several hours to complete. Microsoft recommends rehydrating larger blobs for optimal performance. Rehydrating several small blobs concurrently may require additional time.</a:t>
            </a:r>
          </a:p>
          <a:p>
            <a:pPr algn="l"/>
            <a:endParaRPr lang="en-US" dirty="0"/>
          </a:p>
          <a:p>
            <a:pPr algn="l"/>
            <a:r>
              <a:rPr lang="en-US" b="1" i="0" dirty="0">
                <a:solidFill>
                  <a:srgbClr val="171717"/>
                </a:solidFill>
                <a:effectLst/>
                <a:latin typeface="Segoe UI" panose="020B0502040204020203" pitchFamily="34" charset="0"/>
              </a:rPr>
              <a:t>Rehydration priority</a:t>
            </a:r>
          </a:p>
          <a:p>
            <a:pPr algn="l"/>
            <a:r>
              <a:rPr lang="en-US" b="0" i="0" dirty="0">
                <a:solidFill>
                  <a:srgbClr val="171717"/>
                </a:solidFill>
                <a:effectLst/>
                <a:latin typeface="Segoe UI" panose="020B0502040204020203" pitchFamily="34" charset="0"/>
              </a:rPr>
              <a:t>When you rehydrate a blob, you can set the priority for the rehydration operation via the optional x-</a:t>
            </a:r>
            <a:r>
              <a:rPr lang="en-US" b="0" i="0" dirty="0" err="1">
                <a:solidFill>
                  <a:srgbClr val="171717"/>
                </a:solidFill>
                <a:effectLst/>
                <a:latin typeface="Segoe UI" panose="020B0502040204020203" pitchFamily="34" charset="0"/>
              </a:rPr>
              <a:t>ms</a:t>
            </a:r>
            <a:r>
              <a:rPr lang="en-US" b="0" i="0" dirty="0">
                <a:solidFill>
                  <a:srgbClr val="171717"/>
                </a:solidFill>
                <a:effectLst/>
                <a:latin typeface="Segoe UI" panose="020B0502040204020203" pitchFamily="34" charset="0"/>
              </a:rPr>
              <a:t>-rehydrate-priority header on a </a:t>
            </a:r>
            <a:r>
              <a:rPr lang="en-US" b="0" i="0" u="none" strike="noStrike" dirty="0">
                <a:solidFill>
                  <a:srgbClr val="171717"/>
                </a:solidFill>
                <a:effectLst/>
                <a:latin typeface="Segoe UI" panose="020B0502040204020203" pitchFamily="34" charset="0"/>
                <a:hlinkClick r:id="rId5"/>
              </a:rPr>
              <a:t>Set Blob Tier</a:t>
            </a:r>
            <a:r>
              <a:rPr lang="en-US" b="0" i="0" dirty="0">
                <a:solidFill>
                  <a:srgbClr val="171717"/>
                </a:solidFill>
                <a:effectLst/>
                <a:latin typeface="Segoe UI" panose="020B0502040204020203" pitchFamily="34" charset="0"/>
              </a:rPr>
              <a:t> or </a:t>
            </a:r>
            <a:r>
              <a:rPr lang="en-US" b="1" i="0" dirty="0">
                <a:solidFill>
                  <a:srgbClr val="171717"/>
                </a:solidFill>
                <a:effectLst/>
                <a:latin typeface="Segoe UI" panose="020B0502040204020203" pitchFamily="34" charset="0"/>
              </a:rPr>
              <a:t>Copy Blob/Copy Blob From URL</a:t>
            </a:r>
            <a:r>
              <a:rPr lang="en-US" b="0" i="0" dirty="0">
                <a:solidFill>
                  <a:srgbClr val="171717"/>
                </a:solidFill>
                <a:effectLst/>
                <a:latin typeface="Segoe UI" panose="020B0502040204020203" pitchFamily="34" charset="0"/>
              </a:rPr>
              <a:t> operation. Rehydration priority options include:</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Standard priority</a:t>
            </a:r>
            <a:r>
              <a:rPr lang="en-US" b="0" i="0" dirty="0">
                <a:solidFill>
                  <a:srgbClr val="171717"/>
                </a:solidFill>
                <a:effectLst/>
                <a:latin typeface="Segoe UI" panose="020B0502040204020203" pitchFamily="34" charset="0"/>
              </a:rPr>
              <a:t>: The rehydration request will be processed in the order it was received and may take up to 15 hours.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High priority</a:t>
            </a:r>
            <a:r>
              <a:rPr lang="en-US" b="0" i="0" dirty="0">
                <a:solidFill>
                  <a:srgbClr val="171717"/>
                </a:solidFill>
                <a:effectLst/>
                <a:latin typeface="Segoe UI" panose="020B0502040204020203" pitchFamily="34" charset="0"/>
              </a:rPr>
              <a:t>: The rehydration request will be prioritized over standard priority requests and may complete in under one hour for objects under 10 GB in size.</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To check the rehydration priority while the rehydration operation is underway, call </a:t>
            </a:r>
            <a:r>
              <a:rPr lang="en-US" b="0" i="0" u="none" strike="noStrike" dirty="0">
                <a:solidFill>
                  <a:srgbClr val="171717"/>
                </a:solidFill>
                <a:effectLst/>
                <a:latin typeface="Segoe UI" panose="020B0502040204020203" pitchFamily="34" charset="0"/>
                <a:hlinkClick r:id="rId6"/>
              </a:rPr>
              <a:t>Get Blob Properties</a:t>
            </a:r>
            <a:r>
              <a:rPr lang="en-US" b="0" i="0" dirty="0">
                <a:solidFill>
                  <a:srgbClr val="171717"/>
                </a:solidFill>
                <a:effectLst/>
                <a:latin typeface="Segoe UI" panose="020B0502040204020203" pitchFamily="34" charset="0"/>
              </a:rPr>
              <a:t> to return the value of the x-</a:t>
            </a:r>
            <a:r>
              <a:rPr lang="en-US" b="0" i="0" dirty="0" err="1">
                <a:solidFill>
                  <a:srgbClr val="171717"/>
                </a:solidFill>
                <a:effectLst/>
                <a:latin typeface="Segoe UI" panose="020B0502040204020203" pitchFamily="34" charset="0"/>
              </a:rPr>
              <a:t>ms</a:t>
            </a:r>
            <a:r>
              <a:rPr lang="en-US" b="0" i="0" dirty="0">
                <a:solidFill>
                  <a:srgbClr val="171717"/>
                </a:solidFill>
                <a:effectLst/>
                <a:latin typeface="Segoe UI" panose="020B0502040204020203" pitchFamily="34" charset="0"/>
              </a:rPr>
              <a:t>-rehydrate-priority header. The rehydration priority property returns either </a:t>
            </a:r>
            <a:r>
              <a:rPr lang="en-US" b="0" i="1" dirty="0">
                <a:solidFill>
                  <a:srgbClr val="171717"/>
                </a:solidFill>
                <a:effectLst/>
                <a:latin typeface="Segoe UI" panose="020B0502040204020203" pitchFamily="34" charset="0"/>
              </a:rPr>
              <a:t>Standard</a:t>
            </a:r>
            <a:r>
              <a:rPr lang="en-US" b="0" i="0" dirty="0">
                <a:solidFill>
                  <a:srgbClr val="171717"/>
                </a:solidFill>
                <a:effectLst/>
                <a:latin typeface="Segoe UI" panose="020B0502040204020203" pitchFamily="34" charset="0"/>
              </a:rPr>
              <a:t> or </a:t>
            </a:r>
            <a:r>
              <a:rPr lang="en-US" b="0" i="1" dirty="0">
                <a:solidFill>
                  <a:srgbClr val="171717"/>
                </a:solidFill>
                <a:effectLst/>
                <a:latin typeface="Segoe UI" panose="020B0502040204020203" pitchFamily="34" charset="0"/>
              </a:rPr>
              <a:t>High</a:t>
            </a:r>
            <a:r>
              <a:rPr lang="en-US" b="0" i="0" dirty="0">
                <a:solidFill>
                  <a:srgbClr val="171717"/>
                </a:solidFill>
                <a:effectLst/>
                <a:latin typeface="Segoe UI" panose="020B0502040204020203" pitchFamily="34" charset="0"/>
              </a:rPr>
              <a:t>.</a:t>
            </a:r>
          </a:p>
          <a:p>
            <a:pPr algn="l"/>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4274723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5145804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The Azure Storage client libraries for .NET offer a convenient interface for making calls to Azure Storage. The latest version of the Azure Storage client library is version 12.x. Microsoft recommends using version 12.x for new applications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3905286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This exercise uses the Azure Blob storage client library to show you how to perform the following actions on Azure Blob storage in a console app:</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Create a container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Upload blobs to a container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List the blobs in a container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Download blobs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Delete a container</a:t>
            </a:r>
          </a:p>
          <a:p>
            <a:pPr algn="l">
              <a:buFont typeface="Arial" panose="020B0604020202020204" pitchFamily="34" charset="0"/>
              <a:buChar char="•"/>
            </a:pPr>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Prerequisites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An Azure account with an active subscription. If you don't already have one, you can sign up for a free trial at </a:t>
            </a:r>
            <a:r>
              <a:rPr lang="en-US" b="0" i="0" u="none" strike="noStrike" dirty="0">
                <a:solidFill>
                  <a:srgbClr val="171717"/>
                </a:solidFill>
                <a:effectLst/>
                <a:latin typeface="Segoe UI" panose="020B0502040204020203" pitchFamily="34" charset="0"/>
                <a:hlinkClick r:id="rId3"/>
              </a:rPr>
              <a:t>https://azure.com/free</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Visual Studio Code</a:t>
            </a:r>
            <a:r>
              <a:rPr lang="en-US" b="0" i="0" dirty="0">
                <a:solidFill>
                  <a:srgbClr val="171717"/>
                </a:solidFill>
                <a:effectLst/>
                <a:latin typeface="Segoe UI" panose="020B0502040204020203" pitchFamily="34" charset="0"/>
              </a:rPr>
              <a:t>: You can install Visual Studio Code from </a:t>
            </a:r>
            <a:r>
              <a:rPr lang="en-US" b="0" i="0" u="none" strike="noStrike" dirty="0">
                <a:solidFill>
                  <a:srgbClr val="171717"/>
                </a:solidFill>
                <a:effectLst/>
                <a:latin typeface="Segoe UI" panose="020B0502040204020203" pitchFamily="34" charset="0"/>
                <a:hlinkClick r:id="rId4"/>
              </a:rPr>
              <a:t>https://code.visualstudio.com</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Azure CLI</a:t>
            </a:r>
            <a:r>
              <a:rPr lang="en-US" b="0" i="0" dirty="0">
                <a:solidFill>
                  <a:srgbClr val="171717"/>
                </a:solidFill>
                <a:effectLst/>
                <a:latin typeface="Segoe UI" panose="020B0502040204020203" pitchFamily="34" charset="0"/>
              </a:rPr>
              <a:t>: You can install the Azure CLI from </a:t>
            </a:r>
            <a:r>
              <a:rPr lang="en-US" b="0" i="0" u="none" strike="noStrike" dirty="0">
                <a:solidFill>
                  <a:srgbClr val="171717"/>
                </a:solidFill>
                <a:effectLst/>
                <a:latin typeface="Segoe UI" panose="020B0502040204020203" pitchFamily="34" charset="0"/>
                <a:hlinkClick r:id="rId5"/>
              </a:rPr>
              <a:t>https://docs.microsoft.com/cli/azure/install-azure-cli</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.NET Core 3.1 SDK</a:t>
            </a:r>
            <a:r>
              <a:rPr lang="en-US" b="0" i="0" dirty="0">
                <a:solidFill>
                  <a:srgbClr val="171717"/>
                </a:solidFill>
                <a:effectLst/>
                <a:latin typeface="Segoe UI" panose="020B0502040204020203" pitchFamily="34" charset="0"/>
              </a:rPr>
              <a:t>, or </a:t>
            </a:r>
            <a:r>
              <a:rPr lang="en-US" b="1" i="0" dirty="0">
                <a:solidFill>
                  <a:srgbClr val="171717"/>
                </a:solidFill>
                <a:effectLst/>
                <a:latin typeface="Segoe UI" panose="020B0502040204020203" pitchFamily="34" charset="0"/>
              </a:rPr>
              <a:t>.NET 5.0 SDK</a:t>
            </a:r>
            <a:r>
              <a:rPr lang="en-US" b="0" i="0" dirty="0">
                <a:solidFill>
                  <a:srgbClr val="171717"/>
                </a:solidFill>
                <a:effectLst/>
                <a:latin typeface="Segoe UI" panose="020B0502040204020203" pitchFamily="34" charset="0"/>
              </a:rPr>
              <a:t>. You can install from </a:t>
            </a:r>
            <a:r>
              <a:rPr lang="en-US" b="0" i="0" u="none" strike="noStrike" dirty="0">
                <a:solidFill>
                  <a:srgbClr val="171717"/>
                </a:solidFill>
                <a:effectLst/>
                <a:latin typeface="Segoe UI" panose="020B0502040204020203" pitchFamily="34" charset="0"/>
                <a:hlinkClick r:id="rId6"/>
              </a:rPr>
              <a:t>https://dotnet.microsoft.com/download</a:t>
            </a:r>
            <a:r>
              <a:rPr lang="en-US" b="0" i="0" dirty="0">
                <a:solidFill>
                  <a:srgbClr val="171717"/>
                </a:solidFill>
                <a:effectLst/>
                <a:latin typeface="Segoe UI" panose="020B0502040204020203" pitchFamily="34" charset="0"/>
              </a:rPr>
              <a: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8182297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System properties</a:t>
            </a:r>
            <a:r>
              <a:rPr lang="en-US" b="0" i="0" dirty="0">
                <a:solidFill>
                  <a:srgbClr val="171717"/>
                </a:solidFill>
                <a:effectLst/>
                <a:latin typeface="Segoe UI" panose="020B0502040204020203" pitchFamily="34" charset="0"/>
              </a:rPr>
              <a:t>: System properties exist on each Blob storage resource. Some of them can be read or set, while others are read-only. Under the covers, some system properties correspond to certain standard HTTP headers. The Azure Storage client library for .NET maintains these properties for you.</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User-defined metadata</a:t>
            </a:r>
            <a:r>
              <a:rPr lang="en-US" b="0" i="0" dirty="0">
                <a:solidFill>
                  <a:srgbClr val="171717"/>
                </a:solidFill>
                <a:effectLst/>
                <a:latin typeface="Segoe UI" panose="020B0502040204020203" pitchFamily="34" charset="0"/>
              </a:rPr>
              <a:t>: User-defined metadata consists of one or more name-value pairs that you specify for a Blob storage resource. You can use metadata to store additional values with the resource. Metadata values are for your own purposes only, and do not affect how the resource behaves.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Light" panose="020B0502040204020203" pitchFamily="34" charset="0"/>
                <a:cs typeface="Segoe UI Light" panose="020B0502040204020203" pitchFamily="34" charset="0"/>
              </a:rPr>
              <a:t>Operations on metadata</a:t>
            </a:r>
          </a:p>
          <a:p>
            <a:pPr algn="l"/>
            <a:r>
              <a:rPr lang="en-US" b="0" i="0" dirty="0">
                <a:solidFill>
                  <a:srgbClr val="171717"/>
                </a:solidFill>
                <a:effectLst/>
                <a:latin typeface="Segoe UI Light" panose="020B0502040204020203" pitchFamily="34" charset="0"/>
                <a:cs typeface="Segoe UI Light" panose="020B0502040204020203" pitchFamily="34" charset="0"/>
              </a:rPr>
              <a:t>Metadata on a blob or container resource can be retrieved or set directly, without returning or altering the content of the resource.</a:t>
            </a:r>
          </a:p>
          <a:p>
            <a:pPr algn="l"/>
            <a:r>
              <a:rPr lang="en-US" b="0" i="0" dirty="0">
                <a:solidFill>
                  <a:srgbClr val="171717"/>
                </a:solidFill>
                <a:effectLst/>
                <a:latin typeface="Segoe UI Light" panose="020B0502040204020203" pitchFamily="34" charset="0"/>
                <a:cs typeface="Segoe UI Light" panose="020B0502040204020203" pitchFamily="34" charset="0"/>
              </a:rPr>
              <a:t>Note that metadata values can only be read or written in full; partial updates are not supported. Setting metadata on a resource overwrites any existing metadata values for that resource.</a:t>
            </a:r>
          </a:p>
          <a:p>
            <a:pPr algn="l"/>
            <a:endParaRPr lang="en-US" b="0" i="0" dirty="0">
              <a:solidFill>
                <a:srgbClr val="171717"/>
              </a:solidFill>
              <a:effectLst/>
              <a:latin typeface="Segoe UI Light" panose="020B0502040204020203" pitchFamily="34" charset="0"/>
              <a:cs typeface="Segoe UI Light" panose="020B0502040204020203" pitchFamily="34" charset="0"/>
            </a:endParaRPr>
          </a:p>
          <a:p>
            <a:pPr algn="l"/>
            <a:r>
              <a:rPr lang="en-US" b="1" i="0" dirty="0">
                <a:solidFill>
                  <a:srgbClr val="171717"/>
                </a:solidFill>
                <a:effectLst/>
                <a:latin typeface="Segoe UI Light" panose="020B0502040204020203" pitchFamily="34" charset="0"/>
                <a:cs typeface="Segoe UI Light" panose="020B0502040204020203" pitchFamily="34" charset="0"/>
              </a:rPr>
              <a:t>Retrieving properties and metadata</a:t>
            </a:r>
          </a:p>
          <a:p>
            <a:pPr algn="l"/>
            <a:r>
              <a:rPr lang="en-US" b="0" i="0" dirty="0">
                <a:solidFill>
                  <a:srgbClr val="171717"/>
                </a:solidFill>
                <a:effectLst/>
                <a:latin typeface="Segoe UI Light" panose="020B0502040204020203" pitchFamily="34" charset="0"/>
                <a:cs typeface="Segoe UI Light" panose="020B0502040204020203" pitchFamily="34" charset="0"/>
              </a:rPr>
              <a:t>The GET and HEAD operations both retrieve metadata headers for the specified container or blob. These operations return headers only; they do not return a response body. The URI syntax for retrieving metadata headers on a container is as follows:</a:t>
            </a:r>
          </a:p>
          <a:p>
            <a:pPr algn="l"/>
            <a:r>
              <a:rPr lang="en-US" b="1" dirty="0">
                <a:latin typeface="Segoe UI Light" panose="020B0502040204020203" pitchFamily="34" charset="0"/>
                <a:cs typeface="Segoe UI Light" panose="020B0502040204020203" pitchFamily="34" charset="0"/>
              </a:rPr>
              <a:t>GET/HEAD https://myaccount.blob.core.windows.net/mycontainer?restype=container </a:t>
            </a:r>
          </a:p>
          <a:p>
            <a:pPr algn="l"/>
            <a:endParaRPr lang="en-US" b="0" i="0" dirty="0">
              <a:solidFill>
                <a:srgbClr val="171717"/>
              </a:solidFill>
              <a:effectLst/>
              <a:latin typeface="Segoe UI Light" panose="020B0502040204020203" pitchFamily="34" charset="0"/>
              <a:cs typeface="Segoe UI Light" panose="020B0502040204020203" pitchFamily="34" charset="0"/>
            </a:endParaRPr>
          </a:p>
          <a:p>
            <a:pPr algn="l"/>
            <a:r>
              <a:rPr lang="en-US" b="0" i="0" dirty="0">
                <a:solidFill>
                  <a:srgbClr val="171717"/>
                </a:solidFill>
                <a:effectLst/>
                <a:latin typeface="Segoe UI Light" panose="020B0502040204020203" pitchFamily="34" charset="0"/>
                <a:cs typeface="Segoe UI Light" panose="020B0502040204020203" pitchFamily="34" charset="0"/>
              </a:rPr>
              <a:t>The URI syntax for retrieving metadata headers on a blob is as follows:</a:t>
            </a:r>
          </a:p>
          <a:p>
            <a:pPr algn="l"/>
            <a:r>
              <a:rPr lang="en-US" b="1" dirty="0">
                <a:latin typeface="Segoe UI Light" panose="020B0502040204020203" pitchFamily="34" charset="0"/>
                <a:cs typeface="Segoe UI Light" panose="020B0502040204020203" pitchFamily="34" charset="0"/>
              </a:rPr>
              <a:t>GET/HEAD https://myaccount.blob.core.windows.net/mycontainer/myblob?comp=metadata </a:t>
            </a:r>
          </a:p>
          <a:p>
            <a:pPr algn="l"/>
            <a:endParaRPr lang="en-US" dirty="0">
              <a:latin typeface="Segoe UI Light" panose="020B0502040204020203" pitchFamily="34" charset="0"/>
              <a:cs typeface="Segoe UI Light" panose="020B0502040204020203" pitchFamily="34" charset="0"/>
            </a:endParaRPr>
          </a:p>
          <a:p>
            <a:pPr algn="l"/>
            <a:r>
              <a:rPr lang="en-US" b="1" i="0" dirty="0">
                <a:solidFill>
                  <a:srgbClr val="171717"/>
                </a:solidFill>
                <a:effectLst/>
                <a:latin typeface="Segoe UI Light" panose="020B0502040204020203" pitchFamily="34" charset="0"/>
                <a:cs typeface="Segoe UI Light" panose="020B0502040204020203" pitchFamily="34" charset="0"/>
              </a:rPr>
              <a:t>Setting Metadata Headers</a:t>
            </a:r>
          </a:p>
          <a:p>
            <a:pPr algn="l"/>
            <a:r>
              <a:rPr lang="en-US" b="0" i="0" dirty="0">
                <a:solidFill>
                  <a:srgbClr val="171717"/>
                </a:solidFill>
                <a:effectLst/>
                <a:latin typeface="Segoe UI Light" panose="020B0502040204020203" pitchFamily="34" charset="0"/>
                <a:cs typeface="Segoe UI Light" panose="020B0502040204020203" pitchFamily="34" charset="0"/>
              </a:rPr>
              <a:t>The PUT operation sets metadata headers on the specified container or blob, overwriting any existing metadata on the resource. Calling PUT without any headers on the request clears all existing metadata on the resource.</a:t>
            </a:r>
          </a:p>
          <a:p>
            <a:pPr algn="l"/>
            <a:r>
              <a:rPr lang="en-US" b="0" i="0" dirty="0">
                <a:solidFill>
                  <a:srgbClr val="171717"/>
                </a:solidFill>
                <a:effectLst/>
                <a:latin typeface="Segoe UI Light" panose="020B0502040204020203" pitchFamily="34" charset="0"/>
                <a:cs typeface="Segoe UI Light" panose="020B0502040204020203" pitchFamily="34" charset="0"/>
              </a:rPr>
              <a:t>The URI syntax for setting metadata headers on a container is as follows:</a:t>
            </a:r>
          </a:p>
          <a:p>
            <a:pPr algn="l"/>
            <a:r>
              <a:rPr lang="en-US" b="1" dirty="0">
                <a:latin typeface="Segoe UI Light" panose="020B0502040204020203" pitchFamily="34" charset="0"/>
                <a:cs typeface="Segoe UI Light" panose="020B0502040204020203" pitchFamily="34" charset="0"/>
              </a:rPr>
              <a:t>PUT https://myaccount.blob.core.windows.net/mycontainer?comp=metadata?restype=container </a:t>
            </a:r>
          </a:p>
          <a:p>
            <a:pPr algn="l"/>
            <a:endParaRPr lang="en-US" b="0" i="0" dirty="0">
              <a:solidFill>
                <a:srgbClr val="171717"/>
              </a:solidFill>
              <a:effectLst/>
              <a:latin typeface="Segoe UI Light" panose="020B0502040204020203" pitchFamily="34" charset="0"/>
              <a:cs typeface="Segoe UI Light" panose="020B0502040204020203" pitchFamily="34" charset="0"/>
            </a:endParaRPr>
          </a:p>
          <a:p>
            <a:pPr algn="l"/>
            <a:r>
              <a:rPr lang="en-US" b="0" i="0" dirty="0">
                <a:solidFill>
                  <a:srgbClr val="171717"/>
                </a:solidFill>
                <a:effectLst/>
                <a:latin typeface="Segoe UI Light" panose="020B0502040204020203" pitchFamily="34" charset="0"/>
                <a:cs typeface="Segoe UI Light" panose="020B0502040204020203" pitchFamily="34" charset="0"/>
              </a:rPr>
              <a:t>The URI syntax for setting metadata headers on a blob is as follows:</a:t>
            </a:r>
          </a:p>
          <a:p>
            <a:r>
              <a:rPr lang="en-US" b="1" dirty="0">
                <a:latin typeface="Segoe UI Light" panose="020B0502040204020203" pitchFamily="34" charset="0"/>
                <a:cs typeface="Segoe UI Light" panose="020B0502040204020203" pitchFamily="34" charset="0"/>
              </a:rPr>
              <a:t>PUT https://myaccount.blob.core.windows.net/mycontainer/myblob?comp=metadata</a:t>
            </a:r>
            <a:endParaRPr lang="en-US" b="1" i="0" dirty="0">
              <a:solidFill>
                <a:srgbClr val="171717"/>
              </a:solidFill>
              <a:effectLst/>
              <a:latin typeface="Segoe UI Light" panose="020B0502040204020203" pitchFamily="34" charset="0"/>
              <a:cs typeface="Segoe UI Light" panose="020B0502040204020203" pitchFamily="34" charset="0"/>
            </a:endParaRPr>
          </a:p>
          <a:p>
            <a:pPr algn="l"/>
            <a:endParaRPr lang="en-US" b="1" i="0" dirty="0">
              <a:solidFill>
                <a:srgbClr val="171717"/>
              </a:solidFill>
              <a:effectLst/>
              <a:latin typeface="Segoe UI Light" panose="020B0502040204020203" pitchFamily="34" charset="0"/>
              <a:cs typeface="Segoe UI Light" panose="020B0502040204020203" pitchFamily="34" charset="0"/>
            </a:endParaRPr>
          </a:p>
          <a:p>
            <a:pPr algn="l"/>
            <a:r>
              <a:rPr lang="en-US" b="1" i="0" dirty="0">
                <a:solidFill>
                  <a:srgbClr val="171717"/>
                </a:solidFill>
                <a:effectLst/>
                <a:latin typeface="Segoe UI Light" panose="020B0502040204020203" pitchFamily="34" charset="0"/>
                <a:cs typeface="Segoe UI Light" panose="020B0502040204020203" pitchFamily="34" charset="0"/>
              </a:rPr>
              <a:t>Standard HTTP properties for containers and blobs</a:t>
            </a:r>
          </a:p>
          <a:p>
            <a:pPr algn="l"/>
            <a:r>
              <a:rPr lang="en-US" b="0" i="0" dirty="0">
                <a:solidFill>
                  <a:srgbClr val="171717"/>
                </a:solidFill>
                <a:effectLst/>
                <a:latin typeface="Segoe UI Light" panose="020B0502040204020203" pitchFamily="34" charset="0"/>
                <a:cs typeface="Segoe UI Light" panose="020B0502040204020203" pitchFamily="34" charset="0"/>
              </a:rPr>
              <a:t>Containers and blobs also support certain standard HTTP properties. Properties and metadata are both represented as standard HTTP headers; the difference between them is in the naming of the headers. Metadata headers are named with the header prefix x-</a:t>
            </a:r>
            <a:r>
              <a:rPr lang="en-US" b="0" i="0" dirty="0" err="1">
                <a:solidFill>
                  <a:srgbClr val="171717"/>
                </a:solidFill>
                <a:effectLst/>
                <a:latin typeface="Segoe UI Light" panose="020B0502040204020203" pitchFamily="34" charset="0"/>
                <a:cs typeface="Segoe UI Light" panose="020B0502040204020203" pitchFamily="34" charset="0"/>
              </a:rPr>
              <a:t>ms</a:t>
            </a:r>
            <a:r>
              <a:rPr lang="en-US" b="0" i="0" dirty="0">
                <a:solidFill>
                  <a:srgbClr val="171717"/>
                </a:solidFill>
                <a:effectLst/>
                <a:latin typeface="Segoe UI Light" panose="020B0502040204020203" pitchFamily="34" charset="0"/>
                <a:cs typeface="Segoe UI Light" panose="020B0502040204020203" pitchFamily="34" charset="0"/>
              </a:rPr>
              <a:t>-meta- and a custom name. Property headers use standard HTTP header names, as specified in the Header Field Definitions section 14 of the HTTP/1.1 protocol specification.</a:t>
            </a:r>
          </a:p>
          <a:p>
            <a:pPr algn="l"/>
            <a:r>
              <a:rPr lang="en-US" b="0" i="0" dirty="0">
                <a:solidFill>
                  <a:srgbClr val="171717"/>
                </a:solidFill>
                <a:effectLst/>
                <a:latin typeface="Segoe UI Light" panose="020B0502040204020203" pitchFamily="34" charset="0"/>
                <a:cs typeface="Segoe UI Light" panose="020B0502040204020203" pitchFamily="34" charset="0"/>
              </a:rPr>
              <a:t>The standard HTTP headers supported on containers include:</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ETag</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Last-Modified</a:t>
            </a:r>
          </a:p>
          <a:p>
            <a:pPr algn="l"/>
            <a:r>
              <a:rPr lang="en-US" b="0" i="0" dirty="0">
                <a:solidFill>
                  <a:srgbClr val="171717"/>
                </a:solidFill>
                <a:effectLst/>
                <a:latin typeface="Segoe UI Light" panose="020B0502040204020203" pitchFamily="34" charset="0"/>
                <a:cs typeface="Segoe UI Light" panose="020B0502040204020203" pitchFamily="34" charset="0"/>
              </a:rPr>
              <a:t>The standard HTTP headers supported on blobs include:</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ETag</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Last-Modified</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Content-Length</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Content-Type</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Content-MD5</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Content-Encoding</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Content-Language</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Cache-Control</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Origin</a:t>
            </a:r>
          </a:p>
          <a:p>
            <a:pPr marL="171450" indent="-171450" algn="l">
              <a:buFont typeface="Arial" panose="020B0604020202020204" pitchFamily="34" charset="0"/>
              <a:buChar char="•"/>
            </a:pPr>
            <a:r>
              <a:rPr lang="en-US" b="0" i="0" dirty="0">
                <a:solidFill>
                  <a:srgbClr val="171717"/>
                </a:solidFill>
                <a:effectLst/>
                <a:latin typeface="Segoe UI Light" panose="020B0502040204020203" pitchFamily="34" charset="0"/>
                <a:cs typeface="Segoe UI Light" panose="020B0502040204020203" pitchFamily="34" charset="0"/>
              </a:rPr>
              <a:t>Range</a:t>
            </a:r>
          </a:p>
          <a:p>
            <a:endParaRPr lang="en-US"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good opportunity to answer as a group and discuss.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467974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E3E3E3"/>
                </a:solidFill>
                <a:effectLst/>
                <a:latin typeface="Segoe UI" panose="020B0502040204020203" pitchFamily="34" charset="0"/>
              </a:rPr>
              <a:t>An Azure storage account contains all of your Azure Storage data objects: blobs, files, queues, tables, and disks. The storage account provides a unique namespace for your Azure Storage data that is accessible from anywhere in the world over HTTP or HTTPS. Data in your Azure storage account is durable and highly available, secure, and massively scalable.</a:t>
            </a:r>
            <a:endParaRPr lang="en-US" dirty="0"/>
          </a:p>
        </p:txBody>
      </p:sp>
      <p:sp>
        <p:nvSpPr>
          <p:cNvPr id="4" name="Slide Number Placeholder 3"/>
          <p:cNvSpPr>
            <a:spLocks noGrp="1"/>
          </p:cNvSpPr>
          <p:nvPr>
            <p:ph type="sldNum" sz="quarter" idx="5"/>
          </p:nvPr>
        </p:nvSpPr>
        <p:spPr/>
        <p:txBody>
          <a:bodyPr/>
          <a:lstStyle/>
          <a:p>
            <a:fld id="{C36DE848-917B-4977-8FFB-D5973E30E536}" type="slidenum">
              <a:rPr lang="en-US" smtClean="0"/>
              <a:t>5</a:t>
            </a:fld>
            <a:endParaRPr lang="en-US" dirty="0"/>
          </a:p>
        </p:txBody>
      </p:sp>
    </p:spTree>
    <p:extLst>
      <p:ext uri="{BB962C8B-B14F-4D97-AF65-F5344CB8AC3E}">
        <p14:creationId xmlns:p14="http://schemas.microsoft.com/office/powerpoint/2010/main" val="877343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Blob storage is designed for: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Serving images or documents directly to a browser.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Storing files for distributed access.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Streaming video and audio.</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Writing to log files.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Storing data for backup and restore, disaster recovery, and archiving.</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Storing data for analysis by an on-premises or Azure-hosted service.</a:t>
            </a:r>
          </a:p>
          <a:p>
            <a:endParaRPr lang="en-US" dirty="0"/>
          </a:p>
          <a:p>
            <a:pPr algn="l"/>
            <a:r>
              <a:rPr lang="en-US" b="1" i="0" dirty="0">
                <a:solidFill>
                  <a:srgbClr val="171717"/>
                </a:solidFill>
                <a:effectLst/>
                <a:latin typeface="Segoe UI" panose="020B0502040204020203" pitchFamily="34" charset="0"/>
              </a:rPr>
              <a:t>Two performance levels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Standard</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Premium</a:t>
            </a:r>
          </a:p>
          <a:p>
            <a:pPr algn="l"/>
            <a:endParaRPr lang="en-US" b="1"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Types of storage accounts</a:t>
            </a:r>
          </a:p>
          <a:p>
            <a:pPr algn="l"/>
            <a:r>
              <a:rPr lang="en-US" b="0" i="0" dirty="0">
                <a:solidFill>
                  <a:srgbClr val="171717"/>
                </a:solidFill>
                <a:effectLst/>
                <a:latin typeface="Segoe UI" panose="020B0502040204020203" pitchFamily="34" charset="0"/>
              </a:rPr>
              <a:t>Azure Storage offers several types of storage accounts. Each type supports different features and has its own pricing model.</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General-purpose v2 accounts</a:t>
            </a:r>
            <a:r>
              <a:rPr lang="en-US" b="0" i="0" dirty="0">
                <a:solidFill>
                  <a:srgbClr val="171717"/>
                </a:solidFill>
                <a:effectLst/>
                <a:latin typeface="Segoe UI" panose="020B0502040204020203" pitchFamily="34" charset="0"/>
              </a:rPr>
              <a:t>: Basic storage account type for blobs, files, queues, and tables. Recommended for most scenarios using Azure Storage.</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Premium block blob storage accounts</a:t>
            </a:r>
            <a:r>
              <a:rPr lang="en-US" b="0" i="0" dirty="0">
                <a:solidFill>
                  <a:srgbClr val="171717"/>
                </a:solidFill>
                <a:effectLst/>
                <a:latin typeface="Segoe UI" panose="020B0502040204020203" pitchFamily="34" charset="0"/>
              </a:rPr>
              <a:t>: Blob-only storage accounts with premium performance characteristics. Recommended for scenarios with high transactions rates, using smaller objects, or requiring consistently low storage latency.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i="0" dirty="0">
                <a:solidFill>
                  <a:srgbClr val="171717"/>
                </a:solidFill>
                <a:effectLst/>
                <a:latin typeface="Segoe UI" panose="020B0502040204020203" pitchFamily="34" charset="0"/>
              </a:rPr>
              <a:t>Premium page blobs:</a:t>
            </a:r>
            <a:r>
              <a:rPr lang="en-US" b="0" i="0" dirty="0">
                <a:solidFill>
                  <a:srgbClr val="171717"/>
                </a:solidFill>
                <a:effectLst/>
                <a:latin typeface="Segoe UI" panose="020B0502040204020203" pitchFamily="34" charset="0"/>
              </a:rPr>
              <a:t> </a:t>
            </a:r>
            <a:r>
              <a:rPr lang="en-US" sz="900" dirty="0">
                <a:solidFill>
                  <a:schemeClr val="tx1"/>
                </a:solidFill>
              </a:rPr>
              <a:t>Premium storage account type for page blobs only.</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sz="900" dirty="0">
              <a:solidFill>
                <a:schemeClr val="tx1"/>
              </a:solidFill>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b="1" dirty="0">
                <a:solidFill>
                  <a:schemeClr val="tx1"/>
                </a:solidFill>
              </a:rPr>
              <a:t>Not listed in chart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sz="900" b="1" i="0" dirty="0">
                <a:solidFill>
                  <a:srgbClr val="171717"/>
                </a:solidFill>
                <a:effectLst/>
                <a:latin typeface="Segoe UI" panose="020B0502040204020203" pitchFamily="34" charset="0"/>
              </a:rPr>
              <a:t>General-purpose v1 accounts</a:t>
            </a:r>
            <a:r>
              <a:rPr lang="en-US" sz="900" b="0" i="0" dirty="0">
                <a:solidFill>
                  <a:srgbClr val="171717"/>
                </a:solidFill>
                <a:effectLst/>
                <a:latin typeface="Segoe UI" panose="020B0502040204020203" pitchFamily="34" charset="0"/>
              </a:rPr>
              <a:t>: Legacy account type for blobs, files, queues, and tables. Use general-purpose v2 accounts instead when possible.</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Premium File Storage storage accounts</a:t>
            </a:r>
            <a:r>
              <a:rPr lang="en-US" b="0" i="0" dirty="0">
                <a:solidFill>
                  <a:srgbClr val="171717"/>
                </a:solidFill>
                <a:effectLst/>
                <a:latin typeface="Segoe UI" panose="020B0502040204020203" pitchFamily="34" charset="0"/>
              </a:rPr>
              <a:t>: Files-only storage accounts with premium performance characteristics. Recommended for enterprise or high-performance scale applications.</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71717"/>
                </a:solidFill>
                <a:effectLst/>
                <a:latin typeface="Segoe UI" panose="020B0502040204020203" pitchFamily="34" charset="0"/>
              </a:rPr>
              <a:t>Access tiers for block blob data</a:t>
            </a:r>
          </a:p>
          <a:p>
            <a:pPr algn="l"/>
            <a:r>
              <a:rPr lang="en-US" b="0" i="0" dirty="0">
                <a:solidFill>
                  <a:srgbClr val="171717"/>
                </a:solidFill>
                <a:effectLst/>
                <a:latin typeface="Segoe UI" panose="020B0502040204020203" pitchFamily="34" charset="0"/>
              </a:rPr>
              <a:t>he available access tiers are:</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Hot</a:t>
            </a:r>
            <a:r>
              <a:rPr lang="en-US" b="0" i="0" dirty="0">
                <a:solidFill>
                  <a:srgbClr val="171717"/>
                </a:solidFill>
                <a:effectLst/>
                <a:latin typeface="Segoe UI" panose="020B0502040204020203" pitchFamily="34" charset="0"/>
              </a:rPr>
              <a:t> access tier, which is optimized for frequent access of objects in the storage account. Accessing data in the hot tier is most cost-effective, while storage costs are higher. New storage accounts are created in the hot tier by default.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Cool</a:t>
            </a:r>
            <a:r>
              <a:rPr lang="en-US" b="0" i="0" dirty="0">
                <a:solidFill>
                  <a:srgbClr val="171717"/>
                </a:solidFill>
                <a:effectLst/>
                <a:latin typeface="Segoe UI" panose="020B0502040204020203" pitchFamily="34" charset="0"/>
              </a:rPr>
              <a:t> access tier, which is optimized for storing large amounts of data that is infrequently accessed and stored for at least 30 days. Storing data in the cool tier is more cost-effective, but accessing that data may be more expensive than accessing data in the hot tier.</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Archive</a:t>
            </a:r>
            <a:r>
              <a:rPr lang="en-US" b="0" i="0" dirty="0">
                <a:solidFill>
                  <a:srgbClr val="171717"/>
                </a:solidFill>
                <a:effectLst/>
                <a:latin typeface="Segoe UI" panose="020B0502040204020203" pitchFamily="34" charset="0"/>
              </a:rPr>
              <a:t> tier, which is available only for individual block blobs. The archive tier is optimized for data that can tolerate several hours of retrieval latency and will remain in the Archive tier for at least 180 days. The archive tier is the most cost-effective option for storing data, but accessing that data is more expensive than accessing data in the hot or cool tiers.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905286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kern="1200" dirty="0">
                <a:solidFill>
                  <a:schemeClr val="tx1"/>
                </a:solidFill>
                <a:effectLst/>
                <a:latin typeface="Segoe UI Light" pitchFamily="34" charset="0"/>
                <a:ea typeface="+mn-ea"/>
                <a:cs typeface="+mn-cs"/>
              </a:rPr>
              <a:t>Azure Blob storage allows access to stored data through its resources. Azure Blob storage contains the following components:</a:t>
            </a:r>
          </a:p>
          <a:p>
            <a:pPr marL="0" marR="0" indent="0" algn="l" defTabSz="914367" rtl="0" eaLnBrk="1" fontAlgn="auto" latinLnBrk="0" hangingPunct="1">
              <a:lnSpc>
                <a:spcPct val="90000"/>
              </a:lnSpc>
              <a:spcBef>
                <a:spcPts val="0"/>
              </a:spcBef>
              <a:spcAft>
                <a:spcPts val="333"/>
              </a:spcAft>
              <a:buClrTx/>
              <a:buSzTx/>
              <a:buFontTx/>
              <a:buNone/>
              <a:tabLst/>
              <a:defRPr/>
            </a:pPr>
            <a:endParaRPr lang="en-US" sz="882" b="1" kern="1200" dirty="0">
              <a:solidFill>
                <a:schemeClr val="tx1"/>
              </a:solidFill>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latin typeface="Segoe UI Light" pitchFamily="34" charset="0"/>
                <a:ea typeface="+mn-ea"/>
                <a:cs typeface="+mn-cs"/>
              </a:rPr>
              <a:t>Storage account</a:t>
            </a:r>
            <a:r>
              <a:rPr lang="en-US" sz="882" kern="1200" dirty="0">
                <a:solidFill>
                  <a:schemeClr val="tx1"/>
                </a:solidFill>
                <a:latin typeface="Segoe UI Light" pitchFamily="34" charset="0"/>
                <a:ea typeface="+mn-ea"/>
                <a:cs typeface="+mn-cs"/>
              </a:rPr>
              <a:t>: </a:t>
            </a:r>
            <a:r>
              <a:rPr lang="en-IN" sz="882" kern="1200" dirty="0">
                <a:solidFill>
                  <a:schemeClr val="tx1"/>
                </a:solidFill>
                <a:latin typeface="Segoe UI Light" pitchFamily="34" charset="0"/>
                <a:ea typeface="+mn-ea"/>
                <a:cs typeface="+mn-cs"/>
              </a:rPr>
              <a:t>This refers to an account that you can use to access Azure Storage.</a:t>
            </a:r>
            <a:r>
              <a:rPr lang="en-US" sz="882" kern="1200" dirty="0">
                <a:solidFill>
                  <a:schemeClr val="tx1"/>
                </a:solidFill>
                <a:latin typeface="Segoe UI Light" pitchFamily="34" charset="0"/>
                <a:ea typeface="+mn-ea"/>
                <a:cs typeface="+mn-cs"/>
              </a:rPr>
              <a:t> </a:t>
            </a:r>
            <a:r>
              <a:rPr lang="en-US" sz="882" kern="1200" dirty="0">
                <a:solidFill>
                  <a:schemeClr val="tx1"/>
                </a:solidFill>
                <a:effectLst/>
                <a:latin typeface="Segoe UI Light" pitchFamily="34" charset="0"/>
                <a:ea typeface="+mn-ea"/>
                <a:cs typeface="+mn-cs"/>
              </a:rPr>
              <a:t>In terms of hierarchy, it’s the parent account of the container and blob resources.</a:t>
            </a:r>
            <a:endParaRPr lang="en-IN" sz="882" kern="1200" dirty="0">
              <a:solidFill>
                <a:schemeClr val="tx1"/>
              </a:solidFill>
              <a:effectLst/>
              <a:latin typeface="Segoe UI Light" pitchFamily="34" charset="0"/>
              <a:ea typeface="+mn-ea"/>
              <a:cs typeface="+mn-cs"/>
            </a:endParaRPr>
          </a:p>
          <a:p>
            <a:pPr marL="0" marR="0" indent="0" algn="l" defTabSz="914367" rtl="0" eaLnBrk="1" fontAlgn="auto" latinLnBrk="0" hangingPunct="1">
              <a:lnSpc>
                <a:spcPct val="90000"/>
              </a:lnSpc>
              <a:spcBef>
                <a:spcPts val="0"/>
              </a:spcBef>
              <a:spcAft>
                <a:spcPts val="333"/>
              </a:spcAft>
              <a:buClrTx/>
              <a:buSzTx/>
              <a:buFontTx/>
              <a:buNone/>
              <a:tabLst/>
              <a:defRPr/>
            </a:pPr>
            <a:r>
              <a:rPr lang="en-US" sz="882" b="1" kern="1200" dirty="0">
                <a:solidFill>
                  <a:schemeClr val="tx1"/>
                </a:solidFill>
                <a:latin typeface="Segoe UI Light" pitchFamily="34" charset="0"/>
                <a:ea typeface="+mn-ea"/>
                <a:cs typeface="+mn-cs"/>
              </a:rPr>
              <a:t>Container</a:t>
            </a:r>
            <a:r>
              <a:rPr lang="en-US" sz="882" kern="1200" dirty="0">
                <a:solidFill>
                  <a:schemeClr val="tx1"/>
                </a:solidFill>
                <a:latin typeface="Segoe UI Light" pitchFamily="34" charset="0"/>
                <a:ea typeface="+mn-ea"/>
                <a:cs typeface="+mn-cs"/>
              </a:rPr>
              <a:t>: </a:t>
            </a:r>
            <a:r>
              <a:rPr lang="en-US" sz="882" kern="1200" dirty="0">
                <a:solidFill>
                  <a:schemeClr val="tx1"/>
                </a:solidFill>
                <a:effectLst/>
                <a:latin typeface="Segoe UI Light" pitchFamily="34" charset="0"/>
                <a:ea typeface="+mn-ea"/>
                <a:cs typeface="+mn-cs"/>
              </a:rPr>
              <a:t>This refers to a collection of objects that are grouped together and accessed by using the same base Uniform Resource Identifier (URI). </a:t>
            </a:r>
            <a:endParaRPr lang="en-IN" sz="882" kern="1200" dirty="0">
              <a:solidFill>
                <a:schemeClr val="tx1"/>
              </a:solidFill>
              <a:effectLst/>
              <a:latin typeface="Segoe UI Light" pitchFamily="34" charset="0"/>
              <a:ea typeface="+mn-ea"/>
              <a:cs typeface="+mn-cs"/>
            </a:endParaRPr>
          </a:p>
          <a:p>
            <a:r>
              <a:rPr lang="en-US" sz="882" b="1" kern="1200" dirty="0">
                <a:solidFill>
                  <a:schemeClr val="tx1"/>
                </a:solidFill>
                <a:latin typeface="Segoe UI Light" pitchFamily="34" charset="0"/>
                <a:ea typeface="+mn-ea"/>
                <a:cs typeface="+mn-cs"/>
              </a:rPr>
              <a:t>Blob</a:t>
            </a:r>
            <a:r>
              <a:rPr lang="en-US" sz="882" kern="1200" dirty="0">
                <a:solidFill>
                  <a:schemeClr val="tx1"/>
                </a:solidFill>
                <a:latin typeface="Segoe UI Light" pitchFamily="34" charset="0"/>
                <a:ea typeface="+mn-ea"/>
                <a:cs typeface="+mn-cs"/>
              </a:rPr>
              <a:t>: </a:t>
            </a:r>
            <a:r>
              <a:rPr lang="en-US" sz="882" kern="1200" dirty="0">
                <a:solidFill>
                  <a:schemeClr val="tx1"/>
                </a:solidFill>
                <a:effectLst/>
                <a:latin typeface="Segoe UI Light" pitchFamily="34" charset="0"/>
                <a:ea typeface="+mn-ea"/>
                <a:cs typeface="+mn-cs"/>
              </a:rPr>
              <a:t>This refers to an object, typically a media file or a disk, that is stored in the container.</a:t>
            </a:r>
            <a:endParaRPr lang="en-IN" sz="882" kern="1200" dirty="0">
              <a:solidFill>
                <a:schemeClr val="tx1"/>
              </a:solidFill>
              <a:effectLst/>
              <a:latin typeface="Segoe UI Light" pitchFamily="34" charset="0"/>
              <a:ea typeface="+mn-ea"/>
              <a:cs typeface="+mn-cs"/>
            </a:endParaRPr>
          </a:p>
          <a:p>
            <a:r>
              <a:rPr lang="en-US" sz="882" kern="1200" dirty="0">
                <a:solidFill>
                  <a:schemeClr val="tx1"/>
                </a:solidFill>
                <a:effectLst/>
                <a:latin typeface="Segoe UI Light" pitchFamily="34" charset="0"/>
                <a:ea typeface="+mn-ea"/>
                <a:cs typeface="+mn-cs"/>
              </a:rPr>
              <a:t> </a:t>
            </a:r>
            <a:endParaRPr lang="en-IN" sz="882"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US" dirty="0"/>
          </a:p>
          <a:p>
            <a:pPr lvl="0"/>
            <a:endParaRPr lang="en-IN" sz="882" kern="1200" dirty="0">
              <a:solidFill>
                <a:schemeClr val="tx1"/>
              </a:solidFill>
              <a:effectLst/>
              <a:latin typeface="Segoe UI Light" pitchFamily="34" charset="0"/>
              <a:ea typeface="+mn-ea"/>
              <a:cs typeface="+mn-cs"/>
            </a:endParaRP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11/5/2022 1:32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0541322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Encryption key management</a:t>
            </a:r>
          </a:p>
          <a:p>
            <a:pPr algn="l"/>
            <a:r>
              <a:rPr lang="en-US" b="0" i="0" dirty="0">
                <a:solidFill>
                  <a:srgbClr val="171717"/>
                </a:solidFill>
                <a:effectLst/>
                <a:latin typeface="Segoe UI" panose="020B0502040204020203" pitchFamily="34" charset="0"/>
              </a:rPr>
              <a:t>You can rely on Microsoft-managed keys for the encryption of your storage account, or you can manage encryption with your own keys. If you choose to manage encryption with your own keys, you have two options: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You can specify a </a:t>
            </a:r>
            <a:r>
              <a:rPr lang="en-US" b="0" i="1" dirty="0">
                <a:solidFill>
                  <a:srgbClr val="171717"/>
                </a:solidFill>
                <a:effectLst/>
                <a:latin typeface="Segoe UI" panose="020B0502040204020203" pitchFamily="34" charset="0"/>
              </a:rPr>
              <a:t>customer-managed</a:t>
            </a:r>
            <a:r>
              <a:rPr lang="en-US" b="0" i="0" dirty="0">
                <a:solidFill>
                  <a:srgbClr val="171717"/>
                </a:solidFill>
                <a:effectLst/>
                <a:latin typeface="Segoe UI" panose="020B0502040204020203" pitchFamily="34" charset="0"/>
              </a:rPr>
              <a:t> key to use for encrypting and decrypting all data in the storage account. A customer-managed key is used to encrypt all data in all services in your storage account.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You can specify a </a:t>
            </a:r>
            <a:r>
              <a:rPr lang="en-US" b="0" i="1" dirty="0">
                <a:solidFill>
                  <a:srgbClr val="171717"/>
                </a:solidFill>
                <a:effectLst/>
                <a:latin typeface="Segoe UI" panose="020B0502040204020203" pitchFamily="34" charset="0"/>
              </a:rPr>
              <a:t>customer-provided</a:t>
            </a:r>
            <a:r>
              <a:rPr lang="en-US" b="0" i="0" dirty="0">
                <a:solidFill>
                  <a:srgbClr val="171717"/>
                </a:solidFill>
                <a:effectLst/>
                <a:latin typeface="Segoe UI" panose="020B0502040204020203" pitchFamily="34" charset="0"/>
              </a:rPr>
              <a:t> key on Blob storage operations. A client making a read or write request against Blob storage can include an encryption key on the request for granular control over how blob data is encrypted and decrypted.</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4274723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 Azure Storage account always replicates your data to help ensure durability and high availability. Azure Storage copies data so that it’s protected from planned and unplanned events, including transient hardware failures, network or power outages, and natural disasters.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You can replicate data within the same datacenter, across zonal datacenters within the same region, or across geographically separated regions.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Locally redundant storage (LRS) replicates data three times within a single datacenter. LRS provides at least 99.999999999 (11 nines) percent durability of objects over a given year. LRS is the lowest-cost replication option, and it offers the least durability compared to other options.</a:t>
            </a:r>
          </a:p>
          <a:p>
            <a:br>
              <a:rPr lang="en-US" b="0" dirty="0"/>
            </a:br>
            <a:r>
              <a:rPr lang="en-US" sz="1200" b="0" i="0" kern="1200" dirty="0">
                <a:solidFill>
                  <a:schemeClr val="tx1"/>
                </a:solidFill>
                <a:effectLst/>
                <a:latin typeface="+mn-lt"/>
                <a:ea typeface="+mn-ea"/>
                <a:cs typeface="+mn-cs"/>
              </a:rPr>
              <a:t>Zone-redundant storage (ZRS) replicates data synchronously across three storage clusters in a single region. Each storage cluster is physically separated from the others and is in its own availability zone (AZ).</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Geo-redundant storage (GRS) is designed to provide at least 99.99999999999999 (16 nines) percent durability of objects over a given year by replicating data to a secondary region that’s hundreds of miles away from the primary region.</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Read-access geo-redundant storage (RA-GRS) is based on GRS. RA-GRS replicates data to another datacenter in a secondary region, and it also provides the option to read from the secondary region.</a:t>
            </a:r>
            <a:endParaRPr lang="en-US" b="0" dirty="0"/>
          </a:p>
        </p:txBody>
      </p:sp>
      <p:sp>
        <p:nvSpPr>
          <p:cNvPr id="4" name="Slide Number Placeholder 3"/>
          <p:cNvSpPr>
            <a:spLocks noGrp="1"/>
          </p:cNvSpPr>
          <p:nvPr>
            <p:ph type="sldNum" sz="quarter" idx="5"/>
          </p:nvPr>
        </p:nvSpPr>
        <p:spPr/>
        <p:txBody>
          <a:bodyPr/>
          <a:lstStyle/>
          <a:p>
            <a:fld id="{C36DE848-917B-4977-8FFB-D5973E30E536}" type="slidenum">
              <a:rPr lang="en-US" smtClean="0"/>
              <a:t>9</a:t>
            </a:fld>
            <a:endParaRPr lang="en-US" dirty="0"/>
          </a:p>
        </p:txBody>
      </p:sp>
    </p:spTree>
    <p:extLst>
      <p:ext uri="{BB962C8B-B14F-4D97-AF65-F5344CB8AC3E}">
        <p14:creationId xmlns:p14="http://schemas.microsoft.com/office/powerpoint/2010/main" val="28165920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84200" y="1435497"/>
            <a:ext cx="11018520" cy="23083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9259138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48216102"/>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0004039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3062189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3" name="TextBox 2">
            <a:extLst>
              <a:ext uri="{FF2B5EF4-FFF2-40B4-BE49-F238E27FC236}">
                <a16:creationId xmlns:a16="http://schemas.microsoft.com/office/drawing/2014/main" id="{54172DCE-C261-46FB-9AB6-74D6BB4CBD42}"/>
              </a:ext>
            </a:extLst>
          </p:cNvPr>
          <p:cNvSpPr txBox="1"/>
          <p:nvPr userDrawn="1"/>
        </p:nvSpPr>
        <p:spPr>
          <a:xfrm rot="16200000">
            <a:off x="-543855"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5" name="Straight Connector 4">
            <a:extLst>
              <a:ext uri="{FF2B5EF4-FFF2-40B4-BE49-F238E27FC236}">
                <a16:creationId xmlns:a16="http://schemas.microsoft.com/office/drawing/2014/main" id="{558585EC-7825-456F-9940-A4AB19BD6B01}"/>
              </a:ext>
            </a:extLst>
          </p:cNvPr>
          <p:cNvCxnSpPr>
            <a:cxnSpLocks/>
          </p:cNvCxnSpPr>
          <p:nvPr userDrawn="1"/>
        </p:nvCxnSpPr>
        <p:spPr>
          <a:xfrm>
            <a:off x="-52387"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04" r:id="rId45"/>
    <p:sldLayoutId id="2147484705" r:id="rId46"/>
    <p:sldLayoutId id="2147484706" r:id="rId47"/>
    <p:sldLayoutId id="2147484707" r:id="rId48"/>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6.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1.emf"/><Relationship Id="rId4" Type="http://schemas.openxmlformats.org/officeDocument/2006/relationships/image" Target="../media/image10.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2.xml"/><Relationship Id="rId1" Type="http://schemas.openxmlformats.org/officeDocument/2006/relationships/slideLayout" Target="../slideLayouts/slideLayout47.xml"/></Relationships>
</file>

<file path=ppt/slides/_rels/slide2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26.xml"/><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9.xml"/><Relationship Id="rId1" Type="http://schemas.openxmlformats.org/officeDocument/2006/relationships/slideLayout" Target="../slideLayouts/slideLayout47.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34.xml"/><Relationship Id="rId4" Type="http://schemas.openxmlformats.org/officeDocument/2006/relationships/image" Target="../media/image20.emf"/></Relationships>
</file>

<file path=ppt/slides/_rels/slide3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6.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6.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428680" y="2532448"/>
            <a:ext cx="5994697" cy="1793104"/>
          </a:xfrm>
        </p:spPr>
        <p:txBody>
          <a:bodyPr/>
          <a:lstStyle/>
          <a:p>
            <a:r>
              <a:rPr lang="en-US" sz="4000" dirty="0">
                <a:solidFill>
                  <a:schemeClr val="tx1"/>
                </a:solidFill>
              </a:rPr>
              <a:t>Learning Path 03: Develop solutions that use Blob storage</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57">
            <a:extLst>
              <a:ext uri="{FF2B5EF4-FFF2-40B4-BE49-F238E27FC236}">
                <a16:creationId xmlns:a16="http://schemas.microsoft.com/office/drawing/2014/main" id="{481E6AC7-4CA9-499A-B6D2-226954A9DC93}"/>
              </a:ext>
            </a:extLst>
          </p:cNvPr>
          <p:cNvSpPr>
            <a:spLocks noGrp="1"/>
          </p:cNvSpPr>
          <p:nvPr>
            <p:ph type="title"/>
          </p:nvPr>
        </p:nvSpPr>
        <p:spPr>
          <a:xfrm>
            <a:off x="588263" y="457200"/>
            <a:ext cx="11018520" cy="553998"/>
          </a:xfrm>
        </p:spPr>
        <p:txBody>
          <a:bodyPr/>
          <a:lstStyle/>
          <a:p>
            <a:r>
              <a:rPr lang="en-US" dirty="0"/>
              <a:t>Evaluate Azure Storage redundancy options (2 / 2)</a:t>
            </a:r>
          </a:p>
        </p:txBody>
      </p:sp>
      <p:sp>
        <p:nvSpPr>
          <p:cNvPr id="59" name="Rectangle 58">
            <a:extLst>
              <a:ext uri="{FF2B5EF4-FFF2-40B4-BE49-F238E27FC236}">
                <a16:creationId xmlns:a16="http://schemas.microsoft.com/office/drawing/2014/main" id="{634504BE-E85C-446A-ADDD-2B9FB035FA0C}"/>
              </a:ext>
            </a:extLst>
          </p:cNvPr>
          <p:cNvSpPr/>
          <p:nvPr/>
        </p:nvSpPr>
        <p:spPr bwMode="auto">
          <a:xfrm>
            <a:off x="4594807" y="1316892"/>
            <a:ext cx="2795062" cy="3743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lvl="0" algn="ctr" defTabSz="914102" fontAlgn="base">
              <a:spcBef>
                <a:spcPct val="0"/>
              </a:spcBef>
              <a:spcAft>
                <a:spcPct val="0"/>
              </a:spcAft>
              <a:defRPr/>
            </a:pPr>
            <a:r>
              <a:rPr lang="en-US" sz="1765" dirty="0">
                <a:solidFill>
                  <a:schemeClr val="tx1"/>
                </a:solidFill>
                <a:latin typeface="Segoe UI Semibold" panose="020B0702040204020203" pitchFamily="34" charset="0"/>
                <a:ea typeface="Segoe UI" pitchFamily="34" charset="0"/>
                <a:cs typeface="Segoe UI Semibold" panose="020B0702040204020203" pitchFamily="34" charset="0"/>
              </a:rPr>
              <a:t>Multiple regions</a:t>
            </a:r>
          </a:p>
        </p:txBody>
      </p:sp>
      <p:grpSp>
        <p:nvGrpSpPr>
          <p:cNvPr id="111" name="Group 110" descr="Illustration depicting multiple copies of data spread out among multiple zones in multiple regions.">
            <a:extLst>
              <a:ext uri="{FF2B5EF4-FFF2-40B4-BE49-F238E27FC236}">
                <a16:creationId xmlns:a16="http://schemas.microsoft.com/office/drawing/2014/main" id="{C8314A5F-9375-4F45-84C5-139E2A56CB6E}"/>
              </a:ext>
            </a:extLst>
          </p:cNvPr>
          <p:cNvGrpSpPr/>
          <p:nvPr/>
        </p:nvGrpSpPr>
        <p:grpSpPr>
          <a:xfrm>
            <a:off x="1788062" y="1697598"/>
            <a:ext cx="3191035" cy="4477706"/>
            <a:chOff x="3915727" y="1627028"/>
            <a:chExt cx="3191035" cy="4477706"/>
          </a:xfrm>
        </p:grpSpPr>
        <p:grpSp>
          <p:nvGrpSpPr>
            <p:cNvPr id="112" name="Group 111">
              <a:extLst>
                <a:ext uri="{FF2B5EF4-FFF2-40B4-BE49-F238E27FC236}">
                  <a16:creationId xmlns:a16="http://schemas.microsoft.com/office/drawing/2014/main" id="{B00ED073-6D96-4B52-8103-B5B81B464738}"/>
                </a:ext>
              </a:extLst>
            </p:cNvPr>
            <p:cNvGrpSpPr/>
            <p:nvPr/>
          </p:nvGrpSpPr>
          <p:grpSpPr>
            <a:xfrm>
              <a:off x="3915727" y="1627028"/>
              <a:ext cx="2571650" cy="4477706"/>
              <a:chOff x="2436079" y="1537498"/>
              <a:chExt cx="2571650" cy="4477706"/>
            </a:xfrm>
          </p:grpSpPr>
          <p:cxnSp>
            <p:nvCxnSpPr>
              <p:cNvPr id="120" name="Straight Arrow Connector 119">
                <a:extLst>
                  <a:ext uri="{FF2B5EF4-FFF2-40B4-BE49-F238E27FC236}">
                    <a16:creationId xmlns:a16="http://schemas.microsoft.com/office/drawing/2014/main" id="{C1A1FF69-D726-4651-93F8-1C8F9FAE44BD}"/>
                  </a:ext>
                </a:extLst>
              </p:cNvPr>
              <p:cNvCxnSpPr>
                <a:cxnSpLocks/>
              </p:cNvCxnSpPr>
              <p:nvPr/>
            </p:nvCxnSpPr>
            <p:spPr>
              <a:xfrm>
                <a:off x="3279103" y="1537498"/>
                <a:ext cx="0" cy="465270"/>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21" name="Group 120">
                <a:extLst>
                  <a:ext uri="{FF2B5EF4-FFF2-40B4-BE49-F238E27FC236}">
                    <a16:creationId xmlns:a16="http://schemas.microsoft.com/office/drawing/2014/main" id="{602A8A64-95FE-4439-8A90-FA886B90B1E1}"/>
                  </a:ext>
                </a:extLst>
              </p:cNvPr>
              <p:cNvGrpSpPr/>
              <p:nvPr/>
            </p:nvGrpSpPr>
            <p:grpSpPr>
              <a:xfrm>
                <a:off x="2436079" y="1680845"/>
                <a:ext cx="2571650" cy="4334359"/>
                <a:chOff x="3928842" y="1998747"/>
                <a:chExt cx="2571650" cy="4334359"/>
              </a:xfrm>
            </p:grpSpPr>
            <p:grpSp>
              <p:nvGrpSpPr>
                <p:cNvPr id="122" name="Group 121">
                  <a:extLst>
                    <a:ext uri="{FF2B5EF4-FFF2-40B4-BE49-F238E27FC236}">
                      <a16:creationId xmlns:a16="http://schemas.microsoft.com/office/drawing/2014/main" id="{F6D5964E-C117-4197-9A00-4C59D87D3C90}"/>
                    </a:ext>
                  </a:extLst>
                </p:cNvPr>
                <p:cNvGrpSpPr/>
                <p:nvPr/>
              </p:nvGrpSpPr>
              <p:grpSpPr>
                <a:xfrm>
                  <a:off x="3928842" y="2899305"/>
                  <a:ext cx="660731" cy="679743"/>
                  <a:chOff x="2307514" y="2517191"/>
                  <a:chExt cx="918875" cy="911809"/>
                </a:xfrm>
              </p:grpSpPr>
              <p:sp>
                <p:nvSpPr>
                  <p:cNvPr id="134" name="Database_EFC7" title="Icon of a cylinder">
                    <a:extLst>
                      <a:ext uri="{FF2B5EF4-FFF2-40B4-BE49-F238E27FC236}">
                        <a16:creationId xmlns:a16="http://schemas.microsoft.com/office/drawing/2014/main" id="{0DAFDA1C-D81B-4BE7-8EEE-48FD6526D79B}"/>
                      </a:ext>
                    </a:extLst>
                  </p:cNvPr>
                  <p:cNvSpPr>
                    <a:spLocks noChangeAspect="1" noEditPoints="1"/>
                  </p:cNvSpPr>
                  <p:nvPr/>
                </p:nvSpPr>
                <p:spPr bwMode="auto">
                  <a:xfrm>
                    <a:off x="2503827"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35" name="Rectangle 134">
                    <a:extLst>
                      <a:ext uri="{FF2B5EF4-FFF2-40B4-BE49-F238E27FC236}">
                        <a16:creationId xmlns:a16="http://schemas.microsoft.com/office/drawing/2014/main" id="{31EAE317-D3E1-40FC-B2BB-4BF56EC46242}"/>
                      </a:ext>
                    </a:extLst>
                  </p:cNvPr>
                  <p:cNvSpPr/>
                  <p:nvPr/>
                </p:nvSpPr>
                <p:spPr bwMode="auto">
                  <a:xfrm>
                    <a:off x="2307514" y="2517191"/>
                    <a:ext cx="918875"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Z2</a:t>
                    </a:r>
                  </a:p>
                </p:txBody>
              </p:sp>
            </p:grpSp>
            <p:cxnSp>
              <p:nvCxnSpPr>
                <p:cNvPr id="123" name="Straight Arrow Connector 122">
                  <a:extLst>
                    <a:ext uri="{FF2B5EF4-FFF2-40B4-BE49-F238E27FC236}">
                      <a16:creationId xmlns:a16="http://schemas.microsoft.com/office/drawing/2014/main" id="{DBB7A66D-3468-44D9-9CEA-4B48C47C92A4}"/>
                    </a:ext>
                  </a:extLst>
                </p:cNvPr>
                <p:cNvCxnSpPr>
                  <a:cxnSpLocks/>
                </p:cNvCxnSpPr>
                <p:nvPr/>
              </p:nvCxnSpPr>
              <p:spPr>
                <a:xfrm flipH="1">
                  <a:off x="4222735" y="1998747"/>
                  <a:ext cx="443640" cy="878617"/>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24" name="Group 123">
                  <a:extLst>
                    <a:ext uri="{FF2B5EF4-FFF2-40B4-BE49-F238E27FC236}">
                      <a16:creationId xmlns:a16="http://schemas.microsoft.com/office/drawing/2014/main" id="{0C6C68CF-F9BF-4147-9627-1C3F5363D5BF}"/>
                    </a:ext>
                  </a:extLst>
                </p:cNvPr>
                <p:cNvGrpSpPr/>
                <p:nvPr/>
              </p:nvGrpSpPr>
              <p:grpSpPr>
                <a:xfrm>
                  <a:off x="4179327" y="2429107"/>
                  <a:ext cx="2321165" cy="3903999"/>
                  <a:chOff x="1323367" y="2486357"/>
                  <a:chExt cx="2321165" cy="3903999"/>
                </a:xfrm>
              </p:grpSpPr>
              <p:sp>
                <p:nvSpPr>
                  <p:cNvPr id="132" name="Rectangle 131">
                    <a:extLst>
                      <a:ext uri="{FF2B5EF4-FFF2-40B4-BE49-F238E27FC236}">
                        <a16:creationId xmlns:a16="http://schemas.microsoft.com/office/drawing/2014/main" id="{AD2D99D5-3F83-4427-BE32-DB815A336476}"/>
                      </a:ext>
                    </a:extLst>
                  </p:cNvPr>
                  <p:cNvSpPr/>
                  <p:nvPr/>
                </p:nvSpPr>
                <p:spPr bwMode="auto">
                  <a:xfrm>
                    <a:off x="1323367" y="3887729"/>
                    <a:ext cx="2321165" cy="25026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rPr>
                      <a:t>         GZRS</a:t>
                    </a:r>
                    <a:endParaRPr kumimoji="0" lang="en-US" sz="16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endParaRPr>
                  </a:p>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Six replicas, 3+1 zones, two regions</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Protects against disk, node, rack, zone, and region failures</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Synchronous writes to all three zones and a</a:t>
                    </a: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mn-ea"/>
                        <a:cs typeface="Segoe UI" panose="020B0502040204020203" pitchFamily="34" charset="0"/>
                      </a:rPr>
                      <a:t>synchronous copy to secondary</a:t>
                    </a:r>
                    <a:endPar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endParaRPr>
                  </a:p>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56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33" name="Rectangle 132">
                    <a:extLst>
                      <a:ext uri="{FF2B5EF4-FFF2-40B4-BE49-F238E27FC236}">
                        <a16:creationId xmlns:a16="http://schemas.microsoft.com/office/drawing/2014/main" id="{C70D36D0-16BA-4134-9D27-47FB34C53736}"/>
                      </a:ext>
                    </a:extLst>
                  </p:cNvPr>
                  <p:cNvSpPr>
                    <a:spLocks noChangeAspect="1"/>
                  </p:cNvSpPr>
                  <p:nvPr/>
                </p:nvSpPr>
                <p:spPr bwMode="auto">
                  <a:xfrm>
                    <a:off x="1448626" y="2486357"/>
                    <a:ext cx="1045829" cy="993538"/>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125" name="Group 124">
                  <a:extLst>
                    <a:ext uri="{FF2B5EF4-FFF2-40B4-BE49-F238E27FC236}">
                      <a16:creationId xmlns:a16="http://schemas.microsoft.com/office/drawing/2014/main" id="{51E477C4-9847-47A3-B0C5-0AF98DD365D1}"/>
                    </a:ext>
                  </a:extLst>
                </p:cNvPr>
                <p:cNvGrpSpPr/>
                <p:nvPr/>
              </p:nvGrpSpPr>
              <p:grpSpPr>
                <a:xfrm>
                  <a:off x="4441501" y="2320670"/>
                  <a:ext cx="660731" cy="679743"/>
                  <a:chOff x="2307514" y="2517191"/>
                  <a:chExt cx="918875" cy="911809"/>
                </a:xfrm>
              </p:grpSpPr>
              <p:sp>
                <p:nvSpPr>
                  <p:cNvPr id="130" name="Database_EFC7" title="Icon of a cylinder">
                    <a:extLst>
                      <a:ext uri="{FF2B5EF4-FFF2-40B4-BE49-F238E27FC236}">
                        <a16:creationId xmlns:a16="http://schemas.microsoft.com/office/drawing/2014/main" id="{077D4069-0975-47D2-A2FD-20213B4062B0}"/>
                      </a:ext>
                    </a:extLst>
                  </p:cNvPr>
                  <p:cNvSpPr>
                    <a:spLocks noChangeAspect="1" noEditPoints="1"/>
                  </p:cNvSpPr>
                  <p:nvPr/>
                </p:nvSpPr>
                <p:spPr bwMode="auto">
                  <a:xfrm>
                    <a:off x="2503827"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31" name="Rectangle 130">
                    <a:extLst>
                      <a:ext uri="{FF2B5EF4-FFF2-40B4-BE49-F238E27FC236}">
                        <a16:creationId xmlns:a16="http://schemas.microsoft.com/office/drawing/2014/main" id="{D9473CDD-A61D-4087-A5D0-9DB04560E27E}"/>
                      </a:ext>
                    </a:extLst>
                  </p:cNvPr>
                  <p:cNvSpPr/>
                  <p:nvPr/>
                </p:nvSpPr>
                <p:spPr bwMode="auto">
                  <a:xfrm>
                    <a:off x="2307514" y="2517191"/>
                    <a:ext cx="918875"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Z1</a:t>
                    </a:r>
                  </a:p>
                </p:txBody>
              </p:sp>
            </p:grpSp>
            <p:grpSp>
              <p:nvGrpSpPr>
                <p:cNvPr id="126" name="Group 125">
                  <a:extLst>
                    <a:ext uri="{FF2B5EF4-FFF2-40B4-BE49-F238E27FC236}">
                      <a16:creationId xmlns:a16="http://schemas.microsoft.com/office/drawing/2014/main" id="{94BF548C-F44B-4333-A93F-3BED0E3357DD}"/>
                    </a:ext>
                  </a:extLst>
                </p:cNvPr>
                <p:cNvGrpSpPr/>
                <p:nvPr/>
              </p:nvGrpSpPr>
              <p:grpSpPr>
                <a:xfrm>
                  <a:off x="4955812" y="2906078"/>
                  <a:ext cx="660731" cy="679743"/>
                  <a:chOff x="2307514" y="2517191"/>
                  <a:chExt cx="918875" cy="911809"/>
                </a:xfrm>
              </p:grpSpPr>
              <p:sp>
                <p:nvSpPr>
                  <p:cNvPr id="128" name="Database_EFC7" title="Icon of a cylinder">
                    <a:extLst>
                      <a:ext uri="{FF2B5EF4-FFF2-40B4-BE49-F238E27FC236}">
                        <a16:creationId xmlns:a16="http://schemas.microsoft.com/office/drawing/2014/main" id="{21D68BB4-3CC4-4A70-9DE4-3E1D9B12FCB2}"/>
                      </a:ext>
                    </a:extLst>
                  </p:cNvPr>
                  <p:cNvSpPr>
                    <a:spLocks noChangeAspect="1" noEditPoints="1"/>
                  </p:cNvSpPr>
                  <p:nvPr/>
                </p:nvSpPr>
                <p:spPr bwMode="auto">
                  <a:xfrm>
                    <a:off x="2503827"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29" name="Rectangle 128">
                    <a:extLst>
                      <a:ext uri="{FF2B5EF4-FFF2-40B4-BE49-F238E27FC236}">
                        <a16:creationId xmlns:a16="http://schemas.microsoft.com/office/drawing/2014/main" id="{CDA9BAC6-4A20-414E-B7DC-928A48A071BE}"/>
                      </a:ext>
                    </a:extLst>
                  </p:cNvPr>
                  <p:cNvSpPr/>
                  <p:nvPr/>
                </p:nvSpPr>
                <p:spPr bwMode="auto">
                  <a:xfrm>
                    <a:off x="2307514" y="2517191"/>
                    <a:ext cx="918875"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Z3</a:t>
                    </a:r>
                  </a:p>
                </p:txBody>
              </p:sp>
            </p:grpSp>
            <p:cxnSp>
              <p:nvCxnSpPr>
                <p:cNvPr id="127" name="Straight Arrow Connector 126">
                  <a:extLst>
                    <a:ext uri="{FF2B5EF4-FFF2-40B4-BE49-F238E27FC236}">
                      <a16:creationId xmlns:a16="http://schemas.microsoft.com/office/drawing/2014/main" id="{A9EC4FE1-2061-426A-93AB-694B54EE44F1}"/>
                    </a:ext>
                  </a:extLst>
                </p:cNvPr>
                <p:cNvCxnSpPr>
                  <a:cxnSpLocks/>
                </p:cNvCxnSpPr>
                <p:nvPr/>
              </p:nvCxnSpPr>
              <p:spPr>
                <a:xfrm>
                  <a:off x="4878555" y="1998747"/>
                  <a:ext cx="405073" cy="892284"/>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sp>
          <p:nvSpPr>
            <p:cNvPr id="113" name="TextBox 112">
              <a:extLst>
                <a:ext uri="{FF2B5EF4-FFF2-40B4-BE49-F238E27FC236}">
                  <a16:creationId xmlns:a16="http://schemas.microsoft.com/office/drawing/2014/main" id="{4F0729A7-182F-41B0-B820-80E571A417E0}"/>
                </a:ext>
              </a:extLst>
            </p:cNvPr>
            <p:cNvSpPr txBox="1"/>
            <p:nvPr/>
          </p:nvSpPr>
          <p:spPr>
            <a:xfrm>
              <a:off x="5192204" y="2003182"/>
              <a:ext cx="1475819"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Typically &gt;300mi</a:t>
              </a:r>
            </a:p>
          </p:txBody>
        </p:sp>
        <p:sp>
          <p:nvSpPr>
            <p:cNvPr id="114" name="TextBox 113">
              <a:extLst>
                <a:ext uri="{FF2B5EF4-FFF2-40B4-BE49-F238E27FC236}">
                  <a16:creationId xmlns:a16="http://schemas.microsoft.com/office/drawing/2014/main" id="{D13DD411-294D-4401-9109-2633B2F1CF09}"/>
                </a:ext>
              </a:extLst>
            </p:cNvPr>
            <p:cNvSpPr txBox="1"/>
            <p:nvPr/>
          </p:nvSpPr>
          <p:spPr>
            <a:xfrm>
              <a:off x="5645269" y="3027837"/>
              <a:ext cx="750230"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Async</a:t>
              </a:r>
            </a:p>
          </p:txBody>
        </p:sp>
        <p:sp>
          <p:nvSpPr>
            <p:cNvPr id="115" name="TextBox 114">
              <a:extLst>
                <a:ext uri="{FF2B5EF4-FFF2-40B4-BE49-F238E27FC236}">
                  <a16:creationId xmlns:a16="http://schemas.microsoft.com/office/drawing/2014/main" id="{636C51C0-42B4-4EDF-B3DA-AAED4EC0EB3D}"/>
                </a:ext>
              </a:extLst>
            </p:cNvPr>
            <p:cNvSpPr txBox="1"/>
            <p:nvPr/>
          </p:nvSpPr>
          <p:spPr>
            <a:xfrm>
              <a:off x="6047200" y="3235996"/>
              <a:ext cx="1059562"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Secondary</a:t>
              </a:r>
            </a:p>
          </p:txBody>
        </p:sp>
        <p:sp>
          <p:nvSpPr>
            <p:cNvPr id="116" name="Database_EFC7" title="Icon of a cylinder">
              <a:extLst>
                <a:ext uri="{FF2B5EF4-FFF2-40B4-BE49-F238E27FC236}">
                  <a16:creationId xmlns:a16="http://schemas.microsoft.com/office/drawing/2014/main" id="{01FC8375-42E1-4932-A0AA-3D248053C553}"/>
                </a:ext>
              </a:extLst>
            </p:cNvPr>
            <p:cNvSpPr>
              <a:spLocks noChangeAspect="1" noEditPoints="1"/>
            </p:cNvSpPr>
            <p:nvPr/>
          </p:nvSpPr>
          <p:spPr bwMode="auto">
            <a:xfrm>
              <a:off x="6201508" y="2420401"/>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7" name="Database_EFC7" title="Icon of a cylinder">
              <a:extLst>
                <a:ext uri="{FF2B5EF4-FFF2-40B4-BE49-F238E27FC236}">
                  <a16:creationId xmlns:a16="http://schemas.microsoft.com/office/drawing/2014/main" id="{68C7CFF3-4CBF-4CF0-94BC-7FB7B38F639D}"/>
                </a:ext>
              </a:extLst>
            </p:cNvPr>
            <p:cNvSpPr>
              <a:spLocks noChangeAspect="1" noEditPoints="1"/>
            </p:cNvSpPr>
            <p:nvPr/>
          </p:nvSpPr>
          <p:spPr bwMode="auto">
            <a:xfrm>
              <a:off x="6353908" y="2572801"/>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18" name="Database_EFC7" title="Icon of a cylinder">
              <a:extLst>
                <a:ext uri="{FF2B5EF4-FFF2-40B4-BE49-F238E27FC236}">
                  <a16:creationId xmlns:a16="http://schemas.microsoft.com/office/drawing/2014/main" id="{150DC6A9-CD24-48BC-8D50-747A3B0CDE01}"/>
                </a:ext>
              </a:extLst>
            </p:cNvPr>
            <p:cNvSpPr>
              <a:spLocks noChangeAspect="1" noEditPoints="1"/>
            </p:cNvSpPr>
            <p:nvPr/>
          </p:nvSpPr>
          <p:spPr bwMode="auto">
            <a:xfrm>
              <a:off x="6506308" y="2725201"/>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119" name="Straight Arrow Connector 118">
              <a:extLst>
                <a:ext uri="{FF2B5EF4-FFF2-40B4-BE49-F238E27FC236}">
                  <a16:creationId xmlns:a16="http://schemas.microsoft.com/office/drawing/2014/main" id="{BCE0FD44-A828-4871-8834-AD8C14551E6E}"/>
                </a:ext>
              </a:extLst>
            </p:cNvPr>
            <p:cNvCxnSpPr>
              <a:cxnSpLocks/>
            </p:cNvCxnSpPr>
            <p:nvPr/>
          </p:nvCxnSpPr>
          <p:spPr>
            <a:xfrm>
              <a:off x="5658445" y="3071245"/>
              <a:ext cx="653622"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136" name="Group 135" descr="Illustration depicting multiple copies of data spread out among multiple zones in multiple regions, with read access available in every region.">
            <a:extLst>
              <a:ext uri="{FF2B5EF4-FFF2-40B4-BE49-F238E27FC236}">
                <a16:creationId xmlns:a16="http://schemas.microsoft.com/office/drawing/2014/main" id="{F1273B79-9467-434C-A751-907005A438A7}"/>
              </a:ext>
            </a:extLst>
          </p:cNvPr>
          <p:cNvGrpSpPr/>
          <p:nvPr/>
        </p:nvGrpSpPr>
        <p:grpSpPr>
          <a:xfrm>
            <a:off x="7121837" y="1697598"/>
            <a:ext cx="3191035" cy="4477706"/>
            <a:chOff x="3915727" y="1627028"/>
            <a:chExt cx="3191035" cy="4477706"/>
          </a:xfrm>
        </p:grpSpPr>
        <p:grpSp>
          <p:nvGrpSpPr>
            <p:cNvPr id="137" name="Group 136">
              <a:extLst>
                <a:ext uri="{FF2B5EF4-FFF2-40B4-BE49-F238E27FC236}">
                  <a16:creationId xmlns:a16="http://schemas.microsoft.com/office/drawing/2014/main" id="{D2F4592F-FD52-4891-861D-48FC7E50AA75}"/>
                </a:ext>
              </a:extLst>
            </p:cNvPr>
            <p:cNvGrpSpPr/>
            <p:nvPr/>
          </p:nvGrpSpPr>
          <p:grpSpPr>
            <a:xfrm>
              <a:off x="3915727" y="1627028"/>
              <a:ext cx="2865164" cy="4477706"/>
              <a:chOff x="2436079" y="1537498"/>
              <a:chExt cx="2865164" cy="4477706"/>
            </a:xfrm>
          </p:grpSpPr>
          <p:cxnSp>
            <p:nvCxnSpPr>
              <p:cNvPr id="145" name="Straight Arrow Connector 144">
                <a:extLst>
                  <a:ext uri="{FF2B5EF4-FFF2-40B4-BE49-F238E27FC236}">
                    <a16:creationId xmlns:a16="http://schemas.microsoft.com/office/drawing/2014/main" id="{A0A3E8EC-E9FA-46E0-A464-3CB8AC382258}"/>
                  </a:ext>
                </a:extLst>
              </p:cNvPr>
              <p:cNvCxnSpPr>
                <a:cxnSpLocks/>
              </p:cNvCxnSpPr>
              <p:nvPr/>
            </p:nvCxnSpPr>
            <p:spPr>
              <a:xfrm>
                <a:off x="3279103" y="1537498"/>
                <a:ext cx="0" cy="465270"/>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46" name="Group 145">
                <a:extLst>
                  <a:ext uri="{FF2B5EF4-FFF2-40B4-BE49-F238E27FC236}">
                    <a16:creationId xmlns:a16="http://schemas.microsoft.com/office/drawing/2014/main" id="{E3CB160B-A169-4D65-B88F-C06BFC556340}"/>
                  </a:ext>
                </a:extLst>
              </p:cNvPr>
              <p:cNvGrpSpPr/>
              <p:nvPr/>
            </p:nvGrpSpPr>
            <p:grpSpPr>
              <a:xfrm>
                <a:off x="2436079" y="1680845"/>
                <a:ext cx="2865164" cy="4334359"/>
                <a:chOff x="3928842" y="1998747"/>
                <a:chExt cx="2865164" cy="4334359"/>
              </a:xfrm>
            </p:grpSpPr>
            <p:grpSp>
              <p:nvGrpSpPr>
                <p:cNvPr id="147" name="Group 146">
                  <a:extLst>
                    <a:ext uri="{FF2B5EF4-FFF2-40B4-BE49-F238E27FC236}">
                      <a16:creationId xmlns:a16="http://schemas.microsoft.com/office/drawing/2014/main" id="{E83A1CC7-E684-4EEB-9E86-8F2478F21128}"/>
                    </a:ext>
                  </a:extLst>
                </p:cNvPr>
                <p:cNvGrpSpPr/>
                <p:nvPr/>
              </p:nvGrpSpPr>
              <p:grpSpPr>
                <a:xfrm>
                  <a:off x="3928842" y="2899305"/>
                  <a:ext cx="660731" cy="679743"/>
                  <a:chOff x="2307514" y="2517191"/>
                  <a:chExt cx="918875" cy="911809"/>
                </a:xfrm>
              </p:grpSpPr>
              <p:sp>
                <p:nvSpPr>
                  <p:cNvPr id="159" name="Database_EFC7" title="Icon of a cylinder">
                    <a:extLst>
                      <a:ext uri="{FF2B5EF4-FFF2-40B4-BE49-F238E27FC236}">
                        <a16:creationId xmlns:a16="http://schemas.microsoft.com/office/drawing/2014/main" id="{C11FFDED-8A23-43F8-8AE8-1763CB479598}"/>
                      </a:ext>
                    </a:extLst>
                  </p:cNvPr>
                  <p:cNvSpPr>
                    <a:spLocks noChangeAspect="1" noEditPoints="1"/>
                  </p:cNvSpPr>
                  <p:nvPr/>
                </p:nvSpPr>
                <p:spPr bwMode="auto">
                  <a:xfrm>
                    <a:off x="2503827"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60" name="Rectangle 159">
                    <a:extLst>
                      <a:ext uri="{FF2B5EF4-FFF2-40B4-BE49-F238E27FC236}">
                        <a16:creationId xmlns:a16="http://schemas.microsoft.com/office/drawing/2014/main" id="{25FF83FC-BC26-4E9F-A68C-A882CBA646E5}"/>
                      </a:ext>
                    </a:extLst>
                  </p:cNvPr>
                  <p:cNvSpPr/>
                  <p:nvPr/>
                </p:nvSpPr>
                <p:spPr bwMode="auto">
                  <a:xfrm>
                    <a:off x="2307514" y="2517191"/>
                    <a:ext cx="918875"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Z2</a:t>
                    </a:r>
                  </a:p>
                </p:txBody>
              </p:sp>
            </p:grpSp>
            <p:cxnSp>
              <p:nvCxnSpPr>
                <p:cNvPr id="148" name="Straight Arrow Connector 147">
                  <a:extLst>
                    <a:ext uri="{FF2B5EF4-FFF2-40B4-BE49-F238E27FC236}">
                      <a16:creationId xmlns:a16="http://schemas.microsoft.com/office/drawing/2014/main" id="{24FBC4AD-951E-4CD8-9904-A2A2177632BD}"/>
                    </a:ext>
                  </a:extLst>
                </p:cNvPr>
                <p:cNvCxnSpPr>
                  <a:cxnSpLocks/>
                </p:cNvCxnSpPr>
                <p:nvPr/>
              </p:nvCxnSpPr>
              <p:spPr>
                <a:xfrm flipH="1">
                  <a:off x="4222735" y="1998747"/>
                  <a:ext cx="443640" cy="878617"/>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49" name="Group 148">
                  <a:extLst>
                    <a:ext uri="{FF2B5EF4-FFF2-40B4-BE49-F238E27FC236}">
                      <a16:creationId xmlns:a16="http://schemas.microsoft.com/office/drawing/2014/main" id="{99E1120E-B7E5-4B0F-96F5-E4450D03E67F}"/>
                    </a:ext>
                  </a:extLst>
                </p:cNvPr>
                <p:cNvGrpSpPr/>
                <p:nvPr/>
              </p:nvGrpSpPr>
              <p:grpSpPr>
                <a:xfrm>
                  <a:off x="4304586" y="2429107"/>
                  <a:ext cx="2489420" cy="3903999"/>
                  <a:chOff x="1448626" y="2486357"/>
                  <a:chExt cx="2489420" cy="3903999"/>
                </a:xfrm>
              </p:grpSpPr>
              <p:sp>
                <p:nvSpPr>
                  <p:cNvPr id="157" name="Rectangle 156">
                    <a:extLst>
                      <a:ext uri="{FF2B5EF4-FFF2-40B4-BE49-F238E27FC236}">
                        <a16:creationId xmlns:a16="http://schemas.microsoft.com/office/drawing/2014/main" id="{7697DBDF-2EB8-445E-A1D0-2EE1647A136F}"/>
                      </a:ext>
                    </a:extLst>
                  </p:cNvPr>
                  <p:cNvSpPr/>
                  <p:nvPr/>
                </p:nvSpPr>
                <p:spPr bwMode="auto">
                  <a:xfrm>
                    <a:off x="1616881" y="3887729"/>
                    <a:ext cx="2321165" cy="25026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rPr>
                      <a:t>         RA-GZRS</a:t>
                    </a:r>
                    <a:endParaRPr kumimoji="0" lang="en-US" sz="16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endParaRPr>
                  </a:p>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GZRS + read access to secondary</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Separate secondary endpoint</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RPO delay to secondary can be queried</a:t>
                    </a:r>
                    <a:endParaRPr kumimoji="0" lang="en-US" sz="1400" b="0" i="0" u="none" strike="noStrike" kern="1200" cap="none" spc="0" normalizeH="0" baseline="0" noProof="0" dirty="0">
                      <a:ln>
                        <a:noFill/>
                      </a:ln>
                      <a:solidFill>
                        <a:srgbClr val="2F2F2F"/>
                      </a:solidFill>
                      <a:effectLst/>
                      <a:uLnTx/>
                      <a:uFillTx/>
                      <a:latin typeface="Segoe UI Semilight"/>
                      <a:ea typeface="+mn-ea"/>
                      <a:cs typeface="+mn-cs"/>
                    </a:endParaRPr>
                  </a:p>
                </p:txBody>
              </p:sp>
              <p:sp>
                <p:nvSpPr>
                  <p:cNvPr id="158" name="Rectangle 157">
                    <a:extLst>
                      <a:ext uri="{FF2B5EF4-FFF2-40B4-BE49-F238E27FC236}">
                        <a16:creationId xmlns:a16="http://schemas.microsoft.com/office/drawing/2014/main" id="{220D9020-7F2A-4568-A1EC-860FBAC6CF8B}"/>
                      </a:ext>
                    </a:extLst>
                  </p:cNvPr>
                  <p:cNvSpPr>
                    <a:spLocks noChangeAspect="1"/>
                  </p:cNvSpPr>
                  <p:nvPr/>
                </p:nvSpPr>
                <p:spPr bwMode="auto">
                  <a:xfrm>
                    <a:off x="1448626" y="2486357"/>
                    <a:ext cx="1045829" cy="993538"/>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150" name="Group 149">
                  <a:extLst>
                    <a:ext uri="{FF2B5EF4-FFF2-40B4-BE49-F238E27FC236}">
                      <a16:creationId xmlns:a16="http://schemas.microsoft.com/office/drawing/2014/main" id="{55FADF9D-1A9C-4967-8FDC-10DC7783B0E0}"/>
                    </a:ext>
                  </a:extLst>
                </p:cNvPr>
                <p:cNvGrpSpPr/>
                <p:nvPr/>
              </p:nvGrpSpPr>
              <p:grpSpPr>
                <a:xfrm>
                  <a:off x="4441501" y="2320670"/>
                  <a:ext cx="660731" cy="679743"/>
                  <a:chOff x="2307514" y="2517191"/>
                  <a:chExt cx="918875" cy="911809"/>
                </a:xfrm>
              </p:grpSpPr>
              <p:sp>
                <p:nvSpPr>
                  <p:cNvPr id="155" name="Database_EFC7" title="Icon of a cylinder">
                    <a:extLst>
                      <a:ext uri="{FF2B5EF4-FFF2-40B4-BE49-F238E27FC236}">
                        <a16:creationId xmlns:a16="http://schemas.microsoft.com/office/drawing/2014/main" id="{E00DDE21-831C-4446-977D-D98035DA8121}"/>
                      </a:ext>
                    </a:extLst>
                  </p:cNvPr>
                  <p:cNvSpPr>
                    <a:spLocks noChangeAspect="1" noEditPoints="1"/>
                  </p:cNvSpPr>
                  <p:nvPr/>
                </p:nvSpPr>
                <p:spPr bwMode="auto">
                  <a:xfrm>
                    <a:off x="2503827"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56" name="Rectangle 155">
                    <a:extLst>
                      <a:ext uri="{FF2B5EF4-FFF2-40B4-BE49-F238E27FC236}">
                        <a16:creationId xmlns:a16="http://schemas.microsoft.com/office/drawing/2014/main" id="{6F76EB92-7546-44BA-86D0-0D82AD3AA419}"/>
                      </a:ext>
                    </a:extLst>
                  </p:cNvPr>
                  <p:cNvSpPr/>
                  <p:nvPr/>
                </p:nvSpPr>
                <p:spPr bwMode="auto">
                  <a:xfrm>
                    <a:off x="2307514" y="2517191"/>
                    <a:ext cx="918875"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Z1</a:t>
                    </a:r>
                  </a:p>
                </p:txBody>
              </p:sp>
            </p:grpSp>
            <p:grpSp>
              <p:nvGrpSpPr>
                <p:cNvPr id="151" name="Group 150">
                  <a:extLst>
                    <a:ext uri="{FF2B5EF4-FFF2-40B4-BE49-F238E27FC236}">
                      <a16:creationId xmlns:a16="http://schemas.microsoft.com/office/drawing/2014/main" id="{3D213987-3895-42F5-B3D3-927FB2171043}"/>
                    </a:ext>
                  </a:extLst>
                </p:cNvPr>
                <p:cNvGrpSpPr/>
                <p:nvPr/>
              </p:nvGrpSpPr>
              <p:grpSpPr>
                <a:xfrm>
                  <a:off x="4955812" y="2906078"/>
                  <a:ext cx="660731" cy="679743"/>
                  <a:chOff x="2307514" y="2517191"/>
                  <a:chExt cx="918875" cy="911809"/>
                </a:xfrm>
              </p:grpSpPr>
              <p:sp>
                <p:nvSpPr>
                  <p:cNvPr id="153" name="Database_EFC7" title="Icon of a cylinder">
                    <a:extLst>
                      <a:ext uri="{FF2B5EF4-FFF2-40B4-BE49-F238E27FC236}">
                        <a16:creationId xmlns:a16="http://schemas.microsoft.com/office/drawing/2014/main" id="{E6C4759A-B5A0-4AB7-8559-E986D46A629D}"/>
                      </a:ext>
                    </a:extLst>
                  </p:cNvPr>
                  <p:cNvSpPr>
                    <a:spLocks noChangeAspect="1" noEditPoints="1"/>
                  </p:cNvSpPr>
                  <p:nvPr/>
                </p:nvSpPr>
                <p:spPr bwMode="auto">
                  <a:xfrm>
                    <a:off x="2503827"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54" name="Rectangle 153">
                    <a:extLst>
                      <a:ext uri="{FF2B5EF4-FFF2-40B4-BE49-F238E27FC236}">
                        <a16:creationId xmlns:a16="http://schemas.microsoft.com/office/drawing/2014/main" id="{25019DEB-C0BF-4077-A416-38BD41A4ADD8}"/>
                      </a:ext>
                    </a:extLst>
                  </p:cNvPr>
                  <p:cNvSpPr/>
                  <p:nvPr/>
                </p:nvSpPr>
                <p:spPr bwMode="auto">
                  <a:xfrm>
                    <a:off x="2307514" y="2517191"/>
                    <a:ext cx="918875"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Z3</a:t>
                    </a:r>
                  </a:p>
                </p:txBody>
              </p:sp>
            </p:grpSp>
            <p:cxnSp>
              <p:nvCxnSpPr>
                <p:cNvPr id="152" name="Straight Arrow Connector 151">
                  <a:extLst>
                    <a:ext uri="{FF2B5EF4-FFF2-40B4-BE49-F238E27FC236}">
                      <a16:creationId xmlns:a16="http://schemas.microsoft.com/office/drawing/2014/main" id="{24D781B0-921C-4788-9C74-A310DD2D6923}"/>
                    </a:ext>
                  </a:extLst>
                </p:cNvPr>
                <p:cNvCxnSpPr>
                  <a:cxnSpLocks/>
                </p:cNvCxnSpPr>
                <p:nvPr/>
              </p:nvCxnSpPr>
              <p:spPr>
                <a:xfrm>
                  <a:off x="4878555" y="1998747"/>
                  <a:ext cx="405073" cy="892284"/>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sp>
          <p:nvSpPr>
            <p:cNvPr id="138" name="TextBox 137">
              <a:extLst>
                <a:ext uri="{FF2B5EF4-FFF2-40B4-BE49-F238E27FC236}">
                  <a16:creationId xmlns:a16="http://schemas.microsoft.com/office/drawing/2014/main" id="{C7BBC525-2A7C-410A-ACDC-7C7EB36D0E79}"/>
                </a:ext>
              </a:extLst>
            </p:cNvPr>
            <p:cNvSpPr txBox="1"/>
            <p:nvPr/>
          </p:nvSpPr>
          <p:spPr>
            <a:xfrm>
              <a:off x="5192204" y="2003182"/>
              <a:ext cx="1475819"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Typically &gt;300mi</a:t>
              </a:r>
            </a:p>
          </p:txBody>
        </p:sp>
        <p:sp>
          <p:nvSpPr>
            <p:cNvPr id="139" name="TextBox 138">
              <a:extLst>
                <a:ext uri="{FF2B5EF4-FFF2-40B4-BE49-F238E27FC236}">
                  <a16:creationId xmlns:a16="http://schemas.microsoft.com/office/drawing/2014/main" id="{77DFDAD8-66D3-4C28-AFC4-D41D1F405946}"/>
                </a:ext>
              </a:extLst>
            </p:cNvPr>
            <p:cNvSpPr txBox="1"/>
            <p:nvPr/>
          </p:nvSpPr>
          <p:spPr>
            <a:xfrm>
              <a:off x="5645269" y="3027837"/>
              <a:ext cx="750230"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Async</a:t>
              </a:r>
            </a:p>
          </p:txBody>
        </p:sp>
        <p:sp>
          <p:nvSpPr>
            <p:cNvPr id="140" name="TextBox 139">
              <a:extLst>
                <a:ext uri="{FF2B5EF4-FFF2-40B4-BE49-F238E27FC236}">
                  <a16:creationId xmlns:a16="http://schemas.microsoft.com/office/drawing/2014/main" id="{50D1E592-8749-420E-8E44-27A592D3EB04}"/>
                </a:ext>
              </a:extLst>
            </p:cNvPr>
            <p:cNvSpPr txBox="1"/>
            <p:nvPr/>
          </p:nvSpPr>
          <p:spPr>
            <a:xfrm>
              <a:off x="6047200" y="3235996"/>
              <a:ext cx="1059562"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Secondary</a:t>
              </a:r>
            </a:p>
          </p:txBody>
        </p:sp>
        <p:sp>
          <p:nvSpPr>
            <p:cNvPr id="141" name="Database_EFC7" title="Icon of a cylinder">
              <a:extLst>
                <a:ext uri="{FF2B5EF4-FFF2-40B4-BE49-F238E27FC236}">
                  <a16:creationId xmlns:a16="http://schemas.microsoft.com/office/drawing/2014/main" id="{610797FC-F96C-438F-A8AF-712F8437D5EF}"/>
                </a:ext>
              </a:extLst>
            </p:cNvPr>
            <p:cNvSpPr>
              <a:spLocks noChangeAspect="1" noEditPoints="1"/>
            </p:cNvSpPr>
            <p:nvPr/>
          </p:nvSpPr>
          <p:spPr bwMode="auto">
            <a:xfrm>
              <a:off x="6201508" y="2420401"/>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42" name="Database_EFC7" title="Icon of a cylinder">
              <a:extLst>
                <a:ext uri="{FF2B5EF4-FFF2-40B4-BE49-F238E27FC236}">
                  <a16:creationId xmlns:a16="http://schemas.microsoft.com/office/drawing/2014/main" id="{B82DF049-6CA2-4B4D-8B1D-9074FD20ADFA}"/>
                </a:ext>
              </a:extLst>
            </p:cNvPr>
            <p:cNvSpPr>
              <a:spLocks noChangeAspect="1" noEditPoints="1"/>
            </p:cNvSpPr>
            <p:nvPr/>
          </p:nvSpPr>
          <p:spPr bwMode="auto">
            <a:xfrm>
              <a:off x="6353908" y="2572801"/>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143" name="Database_EFC7" title="Icon of a cylinder">
              <a:extLst>
                <a:ext uri="{FF2B5EF4-FFF2-40B4-BE49-F238E27FC236}">
                  <a16:creationId xmlns:a16="http://schemas.microsoft.com/office/drawing/2014/main" id="{851023B1-0B4C-4601-98CA-0B82808230F2}"/>
                </a:ext>
              </a:extLst>
            </p:cNvPr>
            <p:cNvSpPr>
              <a:spLocks noChangeAspect="1" noEditPoints="1"/>
            </p:cNvSpPr>
            <p:nvPr/>
          </p:nvSpPr>
          <p:spPr bwMode="auto">
            <a:xfrm>
              <a:off x="6506308" y="2725201"/>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144" name="Straight Arrow Connector 143">
              <a:extLst>
                <a:ext uri="{FF2B5EF4-FFF2-40B4-BE49-F238E27FC236}">
                  <a16:creationId xmlns:a16="http://schemas.microsoft.com/office/drawing/2014/main" id="{19EE37D4-44FF-4B43-84BC-7728668F04D2}"/>
                </a:ext>
              </a:extLst>
            </p:cNvPr>
            <p:cNvCxnSpPr>
              <a:cxnSpLocks/>
            </p:cNvCxnSpPr>
            <p:nvPr/>
          </p:nvCxnSpPr>
          <p:spPr>
            <a:xfrm>
              <a:off x="5658445" y="3071245"/>
              <a:ext cx="653622"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2" name="Straight Arrow Connector 1">
            <a:extLst>
              <a:ext uri="{FF2B5EF4-FFF2-40B4-BE49-F238E27FC236}">
                <a16:creationId xmlns:a16="http://schemas.microsoft.com/office/drawing/2014/main" id="{18394927-873E-4AB3-8A77-4AB916888068}"/>
              </a:ext>
            </a:extLst>
          </p:cNvPr>
          <p:cNvCxnSpPr>
            <a:cxnSpLocks/>
          </p:cNvCxnSpPr>
          <p:nvPr/>
        </p:nvCxnSpPr>
        <p:spPr>
          <a:xfrm flipV="1">
            <a:off x="9787633" y="1907845"/>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585601492"/>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Create a block blob storage account</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p:txBody>
          <a:bodyPr/>
          <a:lstStyle/>
          <a:p>
            <a:r>
              <a:rPr lang="en-US" dirty="0"/>
              <a:t>Task1 : Create account in the Azure portal</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p:txBody>
          <a:bodyPr/>
          <a:lstStyle/>
          <a:p>
            <a:r>
              <a:rPr lang="en-US" dirty="0"/>
              <a:t>Task 2: Create account by using Azure Cloud Shell</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p:txBody>
          <a:bodyPr/>
          <a:lstStyle/>
          <a:p>
            <a:r>
              <a:rPr lang="en-US" dirty="0"/>
              <a:t>Task 3: Clean up resources</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3166954" y="3156043"/>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7033889" y="3156043"/>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855326" y="3156043"/>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124232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686889"/>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the different types of storage accounts and the resource hierarchy for blob storage.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data is securely stored and protected through redundancy.</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 block blob storage account by using the Azure Cloud Shell.</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2: Manage the Azure Blob storage lifecycle</a:t>
            </a:r>
          </a:p>
        </p:txBody>
      </p:sp>
      <p:pic>
        <p:nvPicPr>
          <p:cNvPr id="2" name="Picture 1" descr="Icon of a arrow in a circular path with a timer inside the circle">
            <a:extLst>
              <a:ext uri="{FF2B5EF4-FFF2-40B4-BE49-F238E27FC236}">
                <a16:creationId xmlns:a16="http://schemas.microsoft.com/office/drawing/2014/main" id="{ABC2AB88-B9C2-40DF-818B-6E2B8230C698}"/>
              </a:ext>
            </a:extLst>
          </p:cNvPr>
          <p:cNvPicPr>
            <a:picLocks noChangeAspect="1"/>
          </p:cNvPicPr>
          <p:nvPr/>
        </p:nvPicPr>
        <p:blipFill>
          <a:blip r:embed="rId3"/>
          <a:stretch>
            <a:fillRect/>
          </a:stretch>
        </p:blipFill>
        <p:spPr>
          <a:xfrm>
            <a:off x="10113565" y="2778590"/>
            <a:ext cx="1280160" cy="1280160"/>
          </a:xfrm>
          <a:prstGeom prst="rect">
            <a:avLst/>
          </a:prstGeom>
        </p:spPr>
      </p:pic>
    </p:spTree>
    <p:extLst>
      <p:ext uri="{BB962C8B-B14F-4D97-AF65-F5344CB8AC3E}">
        <p14:creationId xmlns:p14="http://schemas.microsoft.com/office/powerpoint/2010/main" val="78438237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862048"/>
          </a:xfrm>
        </p:spPr>
        <p:txBody>
          <a:bodyPr/>
          <a:lstStyle/>
          <a:p>
            <a:r>
              <a:rPr lang="en-US" dirty="0"/>
              <a:t>After completing this module, you'll be able to:</a:t>
            </a:r>
          </a:p>
          <a:p>
            <a:pPr marL="342900" lvl="1" indent="-342900">
              <a:buFont typeface="Arial" panose="020B0604020202020204" pitchFamily="34" charset="0"/>
              <a:buChar char="•"/>
            </a:pPr>
            <a:r>
              <a:rPr lang="en-US" dirty="0"/>
              <a:t>Describe how each of the access tiers are optimized.</a:t>
            </a:r>
          </a:p>
          <a:p>
            <a:pPr marL="342900" lvl="1" indent="-342900">
              <a:buFont typeface="Arial" panose="020B0604020202020204" pitchFamily="34" charset="0"/>
              <a:buChar char="•"/>
            </a:pPr>
            <a:r>
              <a:rPr lang="en-US" dirty="0"/>
              <a:t>Create and implement a lifecycle policy.</a:t>
            </a:r>
          </a:p>
          <a:p>
            <a:pPr marL="342900" lvl="1" indent="-342900">
              <a:buFont typeface="Arial" panose="020B0604020202020204" pitchFamily="34" charset="0"/>
              <a:buChar char="•"/>
            </a:pPr>
            <a:r>
              <a:rPr lang="en-US" dirty="0"/>
              <a:t>Rehydrate blob data stored in an archive tier.</a:t>
            </a:r>
          </a:p>
        </p:txBody>
      </p:sp>
    </p:spTree>
    <p:extLst>
      <p:ext uri="{BB962C8B-B14F-4D97-AF65-F5344CB8AC3E}">
        <p14:creationId xmlns:p14="http://schemas.microsoft.com/office/powerpoint/2010/main" val="3562708020"/>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C95C8D7-890D-4F22-8DD3-6BCB3414DFAD}"/>
              </a:ext>
              <a:ext uri="{C183D7F6-B498-43B3-948B-1728B52AA6E4}">
                <adec:decorative xmlns:adec="http://schemas.microsoft.com/office/drawing/2017/decorative" val="1"/>
              </a:ext>
            </a:extLst>
          </p:cNvPr>
          <p:cNvSpPr/>
          <p:nvPr/>
        </p:nvSpPr>
        <p:spPr bwMode="auto">
          <a:xfrm>
            <a:off x="2703803" y="1456895"/>
            <a:ext cx="5899355" cy="3944210"/>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Azure Blob storage lifecycle (1 / 2)</a:t>
            </a:r>
          </a:p>
        </p:txBody>
      </p:sp>
      <p:sp>
        <p:nvSpPr>
          <p:cNvPr id="8" name="Rectangle 7">
            <a:extLst>
              <a:ext uri="{FF2B5EF4-FFF2-40B4-BE49-F238E27FC236}">
                <a16:creationId xmlns:a16="http://schemas.microsoft.com/office/drawing/2014/main" id="{CC0FCCD8-D7A2-4122-AA8D-1E74D78F72A0}"/>
              </a:ext>
            </a:extLst>
          </p:cNvPr>
          <p:cNvSpPr/>
          <p:nvPr/>
        </p:nvSpPr>
        <p:spPr bwMode="auto">
          <a:xfrm>
            <a:off x="3269153" y="3624182"/>
            <a:ext cx="1673407"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Hot </a:t>
            </a:r>
          </a:p>
        </p:txBody>
      </p:sp>
      <p:grpSp>
        <p:nvGrpSpPr>
          <p:cNvPr id="35" name="Group 34">
            <a:extLst>
              <a:ext uri="{FF2B5EF4-FFF2-40B4-BE49-F238E27FC236}">
                <a16:creationId xmlns:a16="http://schemas.microsoft.com/office/drawing/2014/main" id="{180A2929-987B-448E-8B3A-7E40C9CD02D8}"/>
              </a:ext>
              <a:ext uri="{C183D7F6-B498-43B3-948B-1728B52AA6E4}">
                <adec:decorative xmlns:adec="http://schemas.microsoft.com/office/drawing/2017/decorative" val="1"/>
              </a:ext>
            </a:extLst>
          </p:cNvPr>
          <p:cNvGrpSpPr/>
          <p:nvPr/>
        </p:nvGrpSpPr>
        <p:grpSpPr>
          <a:xfrm>
            <a:off x="3062679" y="1739103"/>
            <a:ext cx="5215176" cy="3334342"/>
            <a:chOff x="5696138" y="1435769"/>
            <a:chExt cx="5926412" cy="3469069"/>
          </a:xfrm>
        </p:grpSpPr>
        <p:sp>
          <p:nvSpPr>
            <p:cNvPr id="6" name="Archive_F03F">
              <a:extLst>
                <a:ext uri="{FF2B5EF4-FFF2-40B4-BE49-F238E27FC236}">
                  <a16:creationId xmlns:a16="http://schemas.microsoft.com/office/drawing/2014/main" id="{5FF71C5C-A3EE-46A3-8572-F731870F53BD}"/>
                </a:ext>
              </a:extLst>
            </p:cNvPr>
            <p:cNvSpPr>
              <a:spLocks noChangeAspect="1" noEditPoints="1"/>
            </p:cNvSpPr>
            <p:nvPr/>
          </p:nvSpPr>
          <p:spPr bwMode="auto">
            <a:xfrm>
              <a:off x="10157881" y="2836693"/>
              <a:ext cx="592301" cy="513637"/>
            </a:xfrm>
            <a:custGeom>
              <a:avLst/>
              <a:gdLst>
                <a:gd name="T0" fmla="*/ 4721 w 4721"/>
                <a:gd name="T1" fmla="*/ 1260 h 4094"/>
                <a:gd name="T2" fmla="*/ 0 w 4721"/>
                <a:gd name="T3" fmla="*/ 1260 h 4094"/>
                <a:gd name="T4" fmla="*/ 0 w 4721"/>
                <a:gd name="T5" fmla="*/ 0 h 4094"/>
                <a:gd name="T6" fmla="*/ 4721 w 4721"/>
                <a:gd name="T7" fmla="*/ 0 h 4094"/>
                <a:gd name="T8" fmla="*/ 4721 w 4721"/>
                <a:gd name="T9" fmla="*/ 1260 h 4094"/>
                <a:gd name="T10" fmla="*/ 315 w 4721"/>
                <a:gd name="T11" fmla="*/ 1260 h 4094"/>
                <a:gd name="T12" fmla="*/ 315 w 4721"/>
                <a:gd name="T13" fmla="*/ 4094 h 4094"/>
                <a:gd name="T14" fmla="*/ 4407 w 4721"/>
                <a:gd name="T15" fmla="*/ 4094 h 4094"/>
                <a:gd name="T16" fmla="*/ 4407 w 4721"/>
                <a:gd name="T17" fmla="*/ 1260 h 4094"/>
                <a:gd name="T18" fmla="*/ 1417 w 4721"/>
                <a:gd name="T19" fmla="*/ 2205 h 4094"/>
                <a:gd name="T20" fmla="*/ 3305 w 4721"/>
                <a:gd name="T21" fmla="*/ 2205 h 4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1" h="4094">
                  <a:moveTo>
                    <a:pt x="4721" y="1260"/>
                  </a:moveTo>
                  <a:lnTo>
                    <a:pt x="0" y="1260"/>
                  </a:lnTo>
                  <a:lnTo>
                    <a:pt x="0" y="0"/>
                  </a:lnTo>
                  <a:lnTo>
                    <a:pt x="4721" y="0"/>
                  </a:lnTo>
                  <a:lnTo>
                    <a:pt x="4721" y="1260"/>
                  </a:lnTo>
                  <a:moveTo>
                    <a:pt x="315" y="1260"/>
                  </a:moveTo>
                  <a:lnTo>
                    <a:pt x="315" y="4094"/>
                  </a:lnTo>
                  <a:lnTo>
                    <a:pt x="4407" y="4094"/>
                  </a:lnTo>
                  <a:lnTo>
                    <a:pt x="4407" y="1260"/>
                  </a:lnTo>
                  <a:moveTo>
                    <a:pt x="1417" y="2205"/>
                  </a:moveTo>
                  <a:lnTo>
                    <a:pt x="3305" y="2205"/>
                  </a:lnTo>
                </a:path>
              </a:pathLst>
            </a:custGeom>
            <a:noFill/>
            <a:ln w="19050" cap="flat">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53535"/>
                </a:solidFill>
                <a:effectLst/>
                <a:uLnTx/>
                <a:uFillTx/>
                <a:latin typeface="Segoe UI Semilight"/>
                <a:ea typeface="+mn-ea"/>
                <a:cs typeface="+mn-cs"/>
              </a:endParaRPr>
            </a:p>
          </p:txBody>
        </p:sp>
        <p:sp>
          <p:nvSpPr>
            <p:cNvPr id="10" name="Rectangle 9">
              <a:extLst>
                <a:ext uri="{FF2B5EF4-FFF2-40B4-BE49-F238E27FC236}">
                  <a16:creationId xmlns:a16="http://schemas.microsoft.com/office/drawing/2014/main" id="{737831B9-52D2-4CFF-A5B1-C05DAF12BE62}"/>
                </a:ext>
              </a:extLst>
            </p:cNvPr>
            <p:cNvSpPr/>
            <p:nvPr/>
          </p:nvSpPr>
          <p:spPr bwMode="auto">
            <a:xfrm>
              <a:off x="7514727" y="3491447"/>
              <a:ext cx="2330044"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Cool</a:t>
              </a:r>
            </a:p>
          </p:txBody>
        </p:sp>
        <p:sp>
          <p:nvSpPr>
            <p:cNvPr id="12" name="Rectangle 11">
              <a:extLst>
                <a:ext uri="{FF2B5EF4-FFF2-40B4-BE49-F238E27FC236}">
                  <a16:creationId xmlns:a16="http://schemas.microsoft.com/office/drawing/2014/main" id="{964FAE62-8BC8-4280-A3EB-51747690BDB5}"/>
                </a:ext>
              </a:extLst>
            </p:cNvPr>
            <p:cNvSpPr/>
            <p:nvPr/>
          </p:nvSpPr>
          <p:spPr bwMode="auto">
            <a:xfrm>
              <a:off x="9292506" y="3491447"/>
              <a:ext cx="2330044"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fr-FR" sz="24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Archive</a:t>
              </a:r>
              <a:endParaRPr kumimoji="0" lang="en-US" sz="24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endParaRPr>
            </a:p>
          </p:txBody>
        </p:sp>
        <p:sp>
          <p:nvSpPr>
            <p:cNvPr id="16" name="Temperature_mild">
              <a:extLst>
                <a:ext uri="{FF2B5EF4-FFF2-40B4-BE49-F238E27FC236}">
                  <a16:creationId xmlns:a16="http://schemas.microsoft.com/office/drawing/2014/main" id="{73FB2A5F-3E77-4E10-9E7E-556E5E83A898}"/>
                </a:ext>
              </a:extLst>
            </p:cNvPr>
            <p:cNvSpPr>
              <a:spLocks noChangeAspect="1" noEditPoints="1"/>
            </p:cNvSpPr>
            <p:nvPr/>
          </p:nvSpPr>
          <p:spPr bwMode="auto">
            <a:xfrm>
              <a:off x="8564210" y="2772490"/>
              <a:ext cx="231081" cy="577839"/>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193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1931"/>
                  </a:moveTo>
                  <a:cubicBezTo>
                    <a:pt x="748" y="2716"/>
                    <a:pt x="748" y="2716"/>
                    <a:pt x="748" y="2716"/>
                  </a:cubicBezTo>
                </a:path>
              </a:pathLst>
            </a:custGeom>
            <a:solidFill>
              <a:schemeClr val="accent1">
                <a:lumMod val="20000"/>
                <a:lumOff val="80000"/>
              </a:schemeClr>
            </a:solidFill>
            <a:ln w="19050" cap="flat">
              <a:solidFill>
                <a:schemeClr val="accent1"/>
              </a:solid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53535"/>
                </a:solidFill>
                <a:effectLst/>
                <a:uLnTx/>
                <a:uFillTx/>
                <a:latin typeface="Segoe UI Semilight"/>
                <a:ea typeface="+mn-ea"/>
                <a:cs typeface="+mn-cs"/>
              </a:endParaRPr>
            </a:p>
          </p:txBody>
        </p:sp>
        <p:sp>
          <p:nvSpPr>
            <p:cNvPr id="18" name="Temperature_hot">
              <a:extLst>
                <a:ext uri="{FF2B5EF4-FFF2-40B4-BE49-F238E27FC236}">
                  <a16:creationId xmlns:a16="http://schemas.microsoft.com/office/drawing/2014/main" id="{A1B02CE6-21B0-4F81-BB4C-E4A3C453830A}"/>
                </a:ext>
              </a:extLst>
            </p:cNvPr>
            <p:cNvSpPr>
              <a:spLocks noChangeAspect="1" noEditPoints="1"/>
            </p:cNvSpPr>
            <p:nvPr/>
          </p:nvSpPr>
          <p:spPr bwMode="auto">
            <a:xfrm>
              <a:off x="6728434" y="2772490"/>
              <a:ext cx="231081" cy="577839"/>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49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491"/>
                  </a:moveTo>
                  <a:cubicBezTo>
                    <a:pt x="748" y="2716"/>
                    <a:pt x="748" y="2716"/>
                    <a:pt x="748" y="2716"/>
                  </a:cubicBezTo>
                </a:path>
              </a:pathLst>
            </a:custGeom>
            <a:solidFill>
              <a:srgbClr val="FFC000"/>
            </a:solidFill>
            <a:ln w="19050" cap="flat">
              <a:solidFill>
                <a:schemeClr val="accent1"/>
              </a:solid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353535"/>
                </a:solidFill>
                <a:effectLst/>
                <a:uLnTx/>
                <a:uFillTx/>
                <a:latin typeface="Segoe UI Semilight"/>
                <a:ea typeface="+mn-ea"/>
                <a:cs typeface="+mn-cs"/>
              </a:endParaRPr>
            </a:p>
          </p:txBody>
        </p:sp>
        <p:sp>
          <p:nvSpPr>
            <p:cNvPr id="20" name="Freeform: Shape 19">
              <a:extLst>
                <a:ext uri="{FF2B5EF4-FFF2-40B4-BE49-F238E27FC236}">
                  <a16:creationId xmlns:a16="http://schemas.microsoft.com/office/drawing/2014/main" id="{E9620131-5B32-47F5-B453-86A000BDD25F}"/>
                </a:ext>
              </a:extLst>
            </p:cNvPr>
            <p:cNvSpPr/>
            <p:nvPr/>
          </p:nvSpPr>
          <p:spPr bwMode="auto">
            <a:xfrm>
              <a:off x="6465850" y="3476833"/>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22" name="Freeform: Shape 21">
              <a:extLst>
                <a:ext uri="{FF2B5EF4-FFF2-40B4-BE49-F238E27FC236}">
                  <a16:creationId xmlns:a16="http://schemas.microsoft.com/office/drawing/2014/main" id="{C52BD024-B80B-4BA7-8EE5-87CEFF56CD85}"/>
                </a:ext>
              </a:extLst>
            </p:cNvPr>
            <p:cNvSpPr/>
            <p:nvPr/>
          </p:nvSpPr>
          <p:spPr bwMode="auto">
            <a:xfrm>
              <a:off x="8301626" y="3476833"/>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24" name="Freeform: Shape 23">
              <a:extLst>
                <a:ext uri="{FF2B5EF4-FFF2-40B4-BE49-F238E27FC236}">
                  <a16:creationId xmlns:a16="http://schemas.microsoft.com/office/drawing/2014/main" id="{4185C014-08C2-4DF9-BA1C-8882BADECB21}"/>
                </a:ext>
              </a:extLst>
            </p:cNvPr>
            <p:cNvSpPr/>
            <p:nvPr/>
          </p:nvSpPr>
          <p:spPr bwMode="auto">
            <a:xfrm>
              <a:off x="10079404" y="3476833"/>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26" name="TextBox 25">
              <a:extLst>
                <a:ext uri="{FF2B5EF4-FFF2-40B4-BE49-F238E27FC236}">
                  <a16:creationId xmlns:a16="http://schemas.microsoft.com/office/drawing/2014/main" id="{76F83193-43AC-459B-BAEA-8A523C43DF6D}"/>
                </a:ext>
              </a:extLst>
            </p:cNvPr>
            <p:cNvSpPr txBox="1"/>
            <p:nvPr/>
          </p:nvSpPr>
          <p:spPr>
            <a:xfrm>
              <a:off x="5696138" y="4061266"/>
              <a:ext cx="2288436" cy="843572"/>
            </a:xfrm>
            <a:prstGeom prst="rect">
              <a:avLst/>
            </a:prstGeom>
            <a:noFill/>
          </p:spPr>
          <p:txBody>
            <a:bodyPr wrap="square" lIns="179234" tIns="143387" rIns="179234" bIns="143387" rtlCol="0">
              <a:spAutoFit/>
            </a:bodyPr>
            <a:lstStyle/>
            <a:p>
              <a:pPr marL="0" marR="0" lvl="0" indent="0" algn="ctr" defTabSz="913576" rtl="0"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Frequently </a:t>
              </a:r>
              <a:b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br>
              <a: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accessed data</a:t>
              </a:r>
            </a:p>
          </p:txBody>
        </p:sp>
        <p:sp>
          <p:nvSpPr>
            <p:cNvPr id="28" name="TextBox 27">
              <a:extLst>
                <a:ext uri="{FF2B5EF4-FFF2-40B4-BE49-F238E27FC236}">
                  <a16:creationId xmlns:a16="http://schemas.microsoft.com/office/drawing/2014/main" id="{FE2F61B6-DAFD-4055-820E-1CFE322444AA}"/>
                </a:ext>
              </a:extLst>
            </p:cNvPr>
            <p:cNvSpPr txBox="1"/>
            <p:nvPr/>
          </p:nvSpPr>
          <p:spPr>
            <a:xfrm>
              <a:off x="7535531" y="4061266"/>
              <a:ext cx="2288436" cy="843572"/>
            </a:xfrm>
            <a:prstGeom prst="rect">
              <a:avLst/>
            </a:prstGeom>
            <a:noFill/>
          </p:spPr>
          <p:txBody>
            <a:bodyPr wrap="square" lIns="179234" tIns="143387" rIns="179234" bIns="143387" rtlCol="0">
              <a:spAutoFit/>
            </a:bodyPr>
            <a:lstStyle/>
            <a:p>
              <a:pPr marL="0" marR="0" lvl="0" indent="0" algn="ctr" defTabSz="913576" rtl="0"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Less frequently accessed data</a:t>
              </a:r>
            </a:p>
          </p:txBody>
        </p:sp>
        <p:sp>
          <p:nvSpPr>
            <p:cNvPr id="30" name="TextBox 29">
              <a:extLst>
                <a:ext uri="{FF2B5EF4-FFF2-40B4-BE49-F238E27FC236}">
                  <a16:creationId xmlns:a16="http://schemas.microsoft.com/office/drawing/2014/main" id="{2DE7E149-5165-49D1-BB18-0DCEC4936982}"/>
                </a:ext>
              </a:extLst>
            </p:cNvPr>
            <p:cNvSpPr txBox="1"/>
            <p:nvPr/>
          </p:nvSpPr>
          <p:spPr>
            <a:xfrm>
              <a:off x="9313311" y="4061266"/>
              <a:ext cx="2288436" cy="843572"/>
            </a:xfrm>
            <a:prstGeom prst="rect">
              <a:avLst/>
            </a:prstGeom>
            <a:noFill/>
          </p:spPr>
          <p:txBody>
            <a:bodyPr wrap="square" lIns="179234" tIns="143387" rIns="179234" bIns="143387" rtlCol="0">
              <a:spAutoFit/>
            </a:bodyPr>
            <a:lstStyle/>
            <a:p>
              <a:pPr marL="0" marR="0" lvl="0" indent="0" algn="ctr" defTabSz="913576" rtl="0" eaLnBrk="1" fontAlgn="base" latinLnBrk="0" hangingPunct="1">
                <a:lnSpc>
                  <a:spcPct val="90000"/>
                </a:lnSpc>
                <a:spcBef>
                  <a:spcPct val="0"/>
                </a:spcBef>
                <a:spcAft>
                  <a:spcPct val="0"/>
                </a:spcAft>
                <a:buClrTx/>
                <a:buSzTx/>
                <a:buFontTx/>
                <a:buNone/>
                <a:tabLst/>
                <a:defRPr/>
              </a:pPr>
              <a: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Rarely </a:t>
              </a:r>
              <a:b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br>
              <a:r>
                <a:rPr kumimoji="0" lang="en-US" sz="1800"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a:ea typeface="+mn-ea"/>
                  <a:cs typeface="Segoe UI" panose="020B0502040204020203" pitchFamily="34" charset="0"/>
                </a:rPr>
                <a:t>accessed data</a:t>
              </a:r>
            </a:p>
          </p:txBody>
        </p:sp>
        <p:sp>
          <p:nvSpPr>
            <p:cNvPr id="32" name="Right Brace 31">
              <a:extLst>
                <a:ext uri="{FF2B5EF4-FFF2-40B4-BE49-F238E27FC236}">
                  <a16:creationId xmlns:a16="http://schemas.microsoft.com/office/drawing/2014/main" id="{C5E7D8A0-E76D-4EC2-91E1-F9C18F3D2E70}"/>
                </a:ext>
              </a:extLst>
            </p:cNvPr>
            <p:cNvSpPr/>
            <p:nvPr/>
          </p:nvSpPr>
          <p:spPr>
            <a:xfrm rot="16200000">
              <a:off x="8455464" y="127802"/>
              <a:ext cx="493665" cy="4110110"/>
            </a:xfrm>
            <a:prstGeom prst="rightBrace">
              <a:avLst/>
            </a:prstGeom>
            <a:ln>
              <a:solidFill>
                <a:schemeClr val="tx1"/>
              </a:solidFill>
              <a:headEnd type="non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Text Placeholder 2">
              <a:extLst>
                <a:ext uri="{FF2B5EF4-FFF2-40B4-BE49-F238E27FC236}">
                  <a16:creationId xmlns:a16="http://schemas.microsoft.com/office/drawing/2014/main" id="{22A70541-7CAF-4C50-9C13-2F2D30599F55}"/>
                </a:ext>
              </a:extLst>
            </p:cNvPr>
            <p:cNvSpPr txBox="1">
              <a:spLocks/>
            </p:cNvSpPr>
            <p:nvPr/>
          </p:nvSpPr>
          <p:spPr>
            <a:xfrm>
              <a:off x="6654411" y="1435769"/>
              <a:ext cx="4102941" cy="94795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Segoe UI Semilight" panose="020B0402040204020203" pitchFamily="34" charset="0"/>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pPr>
              <a:r>
                <a:rPr lang="en-US" dirty="0"/>
                <a:t>Access tiers</a:t>
              </a:r>
            </a:p>
            <a:p>
              <a:pPr marL="0" indent="0">
                <a:buFont typeface="Wingdings" panose="05000000000000000000" pitchFamily="2" charset="2"/>
                <a:buNone/>
              </a:pPr>
              <a:endParaRPr lang="en-US" dirty="0"/>
            </a:p>
          </p:txBody>
        </p:sp>
      </p:grpSp>
    </p:spTree>
    <p:extLst>
      <p:ext uri="{BB962C8B-B14F-4D97-AF65-F5344CB8AC3E}">
        <p14:creationId xmlns:p14="http://schemas.microsoft.com/office/powerpoint/2010/main" val="391776079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Azure Blob storage lifecycle (2 / 3)</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5"/>
            <a:ext cx="10744274" cy="3524042"/>
          </a:xfrm>
          <a:solidFill>
            <a:schemeClr val="bg1"/>
          </a:solidFill>
        </p:spPr>
        <p:txBody>
          <a:bodyPr/>
          <a:lstStyle/>
          <a:p>
            <a:r>
              <a:rPr lang="en-US" dirty="0"/>
              <a:t>The lifecycle management policy lets you:</a:t>
            </a:r>
          </a:p>
          <a:p>
            <a:pPr lvl="2">
              <a:spcBef>
                <a:spcPts val="600"/>
              </a:spcBef>
              <a:spcAft>
                <a:spcPts val="0"/>
              </a:spcAft>
            </a:pPr>
            <a:r>
              <a:rPr lang="en-US" sz="1800" dirty="0"/>
              <a:t>Transition blobs to a cooler storage tier (hot to cool, hot to archive, or cool to archive) to optimize for performance and cost</a:t>
            </a:r>
          </a:p>
          <a:p>
            <a:pPr lvl="2">
              <a:spcBef>
                <a:spcPts val="600"/>
              </a:spcBef>
              <a:spcAft>
                <a:spcPts val="0"/>
              </a:spcAft>
            </a:pPr>
            <a:r>
              <a:rPr lang="en-US" sz="1800" dirty="0"/>
              <a:t>Delete blobs at the end of their lifecycles</a:t>
            </a:r>
          </a:p>
          <a:p>
            <a:pPr lvl="2">
              <a:spcBef>
                <a:spcPts val="600"/>
              </a:spcBef>
              <a:spcAft>
                <a:spcPts val="0"/>
              </a:spcAft>
            </a:pPr>
            <a:r>
              <a:rPr lang="en-US" sz="1800" dirty="0"/>
              <a:t>Define rules to be run once per day at the storage account level</a:t>
            </a:r>
          </a:p>
          <a:p>
            <a:pPr lvl="2">
              <a:spcBef>
                <a:spcPts val="600"/>
              </a:spcBef>
              <a:spcAft>
                <a:spcPts val="0"/>
              </a:spcAft>
            </a:pPr>
            <a:r>
              <a:rPr lang="en-US" sz="1800" dirty="0"/>
              <a:t>Apply rules to containers or a subset of blobs (using prefixes as filters)</a:t>
            </a:r>
          </a:p>
        </p:txBody>
      </p:sp>
    </p:spTree>
    <p:extLst>
      <p:ext uri="{BB962C8B-B14F-4D97-AF65-F5344CB8AC3E}">
        <p14:creationId xmlns:p14="http://schemas.microsoft.com/office/powerpoint/2010/main" val="168513613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the Azure Blob storage lifecycle (3 / 3)</a:t>
            </a:r>
          </a:p>
        </p:txBody>
      </p:sp>
      <p:grpSp>
        <p:nvGrpSpPr>
          <p:cNvPr id="30" name="Group 29" descr="Illustration depicting several lifecycle management flows that can exist for a storage account.">
            <a:extLst>
              <a:ext uri="{FF2B5EF4-FFF2-40B4-BE49-F238E27FC236}">
                <a16:creationId xmlns:a16="http://schemas.microsoft.com/office/drawing/2014/main" id="{33F1389D-42B6-4DD1-AA58-31C5700C22DC}"/>
              </a:ext>
            </a:extLst>
          </p:cNvPr>
          <p:cNvGrpSpPr/>
          <p:nvPr/>
        </p:nvGrpSpPr>
        <p:grpSpPr>
          <a:xfrm>
            <a:off x="1726184" y="1322064"/>
            <a:ext cx="6766463" cy="4371036"/>
            <a:chOff x="1726184" y="1322064"/>
            <a:chExt cx="6766463" cy="4371036"/>
          </a:xfrm>
        </p:grpSpPr>
        <p:grpSp>
          <p:nvGrpSpPr>
            <p:cNvPr id="4" name="Group 3" descr="Illustration depicting several lifecycle management flows that can exist for a storage account.">
              <a:extLst>
                <a:ext uri="{FF2B5EF4-FFF2-40B4-BE49-F238E27FC236}">
                  <a16:creationId xmlns:a16="http://schemas.microsoft.com/office/drawing/2014/main" id="{A94F3936-C9CC-4B3F-8C8C-CCBEAD4C5746}"/>
                </a:ext>
              </a:extLst>
            </p:cNvPr>
            <p:cNvGrpSpPr/>
            <p:nvPr/>
          </p:nvGrpSpPr>
          <p:grpSpPr>
            <a:xfrm>
              <a:off x="1726184" y="1322064"/>
              <a:ext cx="6766463" cy="4371036"/>
              <a:chOff x="2152069" y="1417732"/>
              <a:chExt cx="7887862" cy="5095443"/>
            </a:xfrm>
          </p:grpSpPr>
          <p:grpSp>
            <p:nvGrpSpPr>
              <p:cNvPr id="5" name="Group 4">
                <a:extLst>
                  <a:ext uri="{FF2B5EF4-FFF2-40B4-BE49-F238E27FC236}">
                    <a16:creationId xmlns:a16="http://schemas.microsoft.com/office/drawing/2014/main" id="{A03D1C5F-73F1-472E-BECA-72CE08586288}"/>
                  </a:ext>
                </a:extLst>
              </p:cNvPr>
              <p:cNvGrpSpPr/>
              <p:nvPr/>
            </p:nvGrpSpPr>
            <p:grpSpPr>
              <a:xfrm>
                <a:off x="3960001" y="1430295"/>
                <a:ext cx="2330044" cy="1316235"/>
                <a:chOff x="4203038" y="3345626"/>
                <a:chExt cx="2330044" cy="1316235"/>
              </a:xfrm>
            </p:grpSpPr>
            <p:sp>
              <p:nvSpPr>
                <p:cNvPr id="24" name="Rectangle 23">
                  <a:extLst>
                    <a:ext uri="{FF2B5EF4-FFF2-40B4-BE49-F238E27FC236}">
                      <a16:creationId xmlns:a16="http://schemas.microsoft.com/office/drawing/2014/main" id="{FFF0699B-E143-4630-90EA-0E569BCD1536}"/>
                    </a:ext>
                  </a:extLst>
                </p:cNvPr>
                <p:cNvSpPr/>
                <p:nvPr/>
              </p:nvSpPr>
              <p:spPr bwMode="auto">
                <a:xfrm>
                  <a:off x="4203038" y="4064583"/>
                  <a:ext cx="2330044"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panose="020B0402040204020203" pitchFamily="34" charset="0"/>
                      <a:cs typeface="Segoe UI Semilight" panose="020B0402040204020203" pitchFamily="34" charset="0"/>
                    </a:rPr>
                    <a:t>Hot </a:t>
                  </a:r>
                </a:p>
              </p:txBody>
            </p:sp>
            <p:sp>
              <p:nvSpPr>
                <p:cNvPr id="25" name="Temperature_hot">
                  <a:extLst>
                    <a:ext uri="{FF2B5EF4-FFF2-40B4-BE49-F238E27FC236}">
                      <a16:creationId xmlns:a16="http://schemas.microsoft.com/office/drawing/2014/main" id="{7F9A1936-1EEC-467E-95AF-AC20618ADFA0}"/>
                    </a:ext>
                  </a:extLst>
                </p:cNvPr>
                <p:cNvSpPr>
                  <a:spLocks noChangeAspect="1" noEditPoints="1"/>
                </p:cNvSpPr>
                <p:nvPr/>
              </p:nvSpPr>
              <p:spPr bwMode="auto">
                <a:xfrm>
                  <a:off x="5256137" y="3345626"/>
                  <a:ext cx="231081" cy="577839"/>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49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491"/>
                      </a:moveTo>
                      <a:cubicBezTo>
                        <a:pt x="748" y="2716"/>
                        <a:pt x="748" y="2716"/>
                        <a:pt x="748" y="2716"/>
                      </a:cubicBezTo>
                    </a:path>
                  </a:pathLst>
                </a:custGeom>
                <a:solidFill>
                  <a:srgbClr val="FFC000"/>
                </a:solidFill>
                <a:ln w="19050" cap="flat">
                  <a:solidFill>
                    <a:schemeClr val="accent1"/>
                  </a:solid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353535"/>
                    </a:solidFill>
                    <a:effectLst/>
                    <a:uLnTx/>
                    <a:uFillTx/>
                    <a:latin typeface="Segoe UI Semilight" panose="020B0402040204020203" pitchFamily="34" charset="0"/>
                    <a:cs typeface="Segoe UI Semilight" panose="020B0402040204020203" pitchFamily="34" charset="0"/>
                  </a:endParaRPr>
                </a:p>
              </p:txBody>
            </p:sp>
            <p:sp>
              <p:nvSpPr>
                <p:cNvPr id="26" name="Freeform: Shape 25">
                  <a:extLst>
                    <a:ext uri="{FF2B5EF4-FFF2-40B4-BE49-F238E27FC236}">
                      <a16:creationId xmlns:a16="http://schemas.microsoft.com/office/drawing/2014/main" id="{6C8348E0-734F-4B71-ABB6-C5C5DD2579EE}"/>
                    </a:ext>
                  </a:extLst>
                </p:cNvPr>
                <p:cNvSpPr/>
                <p:nvPr/>
              </p:nvSpPr>
              <p:spPr bwMode="auto">
                <a:xfrm>
                  <a:off x="4993553" y="4049969"/>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endParaRPr>
                </a:p>
              </p:txBody>
            </p:sp>
          </p:grpSp>
          <p:grpSp>
            <p:nvGrpSpPr>
              <p:cNvPr id="6" name="Group 5">
                <a:extLst>
                  <a:ext uri="{FF2B5EF4-FFF2-40B4-BE49-F238E27FC236}">
                    <a16:creationId xmlns:a16="http://schemas.microsoft.com/office/drawing/2014/main" id="{D3BE3343-B7CA-4352-8440-20E1D3779E11}"/>
                  </a:ext>
                </a:extLst>
              </p:cNvPr>
              <p:cNvGrpSpPr/>
              <p:nvPr/>
            </p:nvGrpSpPr>
            <p:grpSpPr>
              <a:xfrm>
                <a:off x="6840784" y="1430295"/>
                <a:ext cx="2330044" cy="1316235"/>
                <a:chOff x="6042430" y="3345626"/>
                <a:chExt cx="2330044" cy="1316235"/>
              </a:xfrm>
            </p:grpSpPr>
            <p:sp>
              <p:nvSpPr>
                <p:cNvPr id="21" name="Rectangle 20">
                  <a:extLst>
                    <a:ext uri="{FF2B5EF4-FFF2-40B4-BE49-F238E27FC236}">
                      <a16:creationId xmlns:a16="http://schemas.microsoft.com/office/drawing/2014/main" id="{40D7EE80-5798-4EB6-8D7E-798DF797A401}"/>
                    </a:ext>
                  </a:extLst>
                </p:cNvPr>
                <p:cNvSpPr/>
                <p:nvPr/>
              </p:nvSpPr>
              <p:spPr bwMode="auto">
                <a:xfrm>
                  <a:off x="6042430" y="4064583"/>
                  <a:ext cx="2330044"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panose="020B0402040204020203" pitchFamily="34" charset="0"/>
                      <a:cs typeface="Segoe UI Semilight" panose="020B0402040204020203" pitchFamily="34" charset="0"/>
                    </a:rPr>
                    <a:t>Cool</a:t>
                  </a:r>
                </a:p>
              </p:txBody>
            </p:sp>
            <p:sp>
              <p:nvSpPr>
                <p:cNvPr id="22" name="Temperature_mild">
                  <a:extLst>
                    <a:ext uri="{FF2B5EF4-FFF2-40B4-BE49-F238E27FC236}">
                      <a16:creationId xmlns:a16="http://schemas.microsoft.com/office/drawing/2014/main" id="{9230C270-537A-48CA-8DB6-00E76931E633}"/>
                    </a:ext>
                  </a:extLst>
                </p:cNvPr>
                <p:cNvSpPr>
                  <a:spLocks noChangeAspect="1" noEditPoints="1"/>
                </p:cNvSpPr>
                <p:nvPr/>
              </p:nvSpPr>
              <p:spPr bwMode="auto">
                <a:xfrm>
                  <a:off x="7091913" y="3345626"/>
                  <a:ext cx="231081" cy="577839"/>
                </a:xfrm>
                <a:custGeom>
                  <a:avLst/>
                  <a:gdLst>
                    <a:gd name="T0" fmla="*/ 748 w 1496"/>
                    <a:gd name="T1" fmla="*/ 3274 h 3743"/>
                    <a:gd name="T2" fmla="*/ 469 w 1496"/>
                    <a:gd name="T3" fmla="*/ 2995 h 3743"/>
                    <a:gd name="T4" fmla="*/ 748 w 1496"/>
                    <a:gd name="T5" fmla="*/ 2716 h 3743"/>
                    <a:gd name="T6" fmla="*/ 1027 w 1496"/>
                    <a:gd name="T7" fmla="*/ 2995 h 3743"/>
                    <a:gd name="T8" fmla="*/ 748 w 1496"/>
                    <a:gd name="T9" fmla="*/ 3274 h 3743"/>
                    <a:gd name="T10" fmla="*/ 1248 w 1496"/>
                    <a:gd name="T11" fmla="*/ 2439 h 3743"/>
                    <a:gd name="T12" fmla="*/ 1248 w 1496"/>
                    <a:gd name="T13" fmla="*/ 500 h 3743"/>
                    <a:gd name="T14" fmla="*/ 748 w 1496"/>
                    <a:gd name="T15" fmla="*/ 0 h 3743"/>
                    <a:gd name="T16" fmla="*/ 748 w 1496"/>
                    <a:gd name="T17" fmla="*/ 0 h 3743"/>
                    <a:gd name="T18" fmla="*/ 248 w 1496"/>
                    <a:gd name="T19" fmla="*/ 500 h 3743"/>
                    <a:gd name="T20" fmla="*/ 248 w 1496"/>
                    <a:gd name="T21" fmla="*/ 2439 h 3743"/>
                    <a:gd name="T22" fmla="*/ 0 w 1496"/>
                    <a:gd name="T23" fmla="*/ 2995 h 3743"/>
                    <a:gd name="T24" fmla="*/ 748 w 1496"/>
                    <a:gd name="T25" fmla="*/ 3743 h 3743"/>
                    <a:gd name="T26" fmla="*/ 1496 w 1496"/>
                    <a:gd name="T27" fmla="*/ 2995 h 3743"/>
                    <a:gd name="T28" fmla="*/ 1248 w 1496"/>
                    <a:gd name="T29" fmla="*/ 2439 h 3743"/>
                    <a:gd name="T30" fmla="*/ 748 w 1496"/>
                    <a:gd name="T31" fmla="*/ 1931 h 3743"/>
                    <a:gd name="T32" fmla="*/ 748 w 1496"/>
                    <a:gd name="T33" fmla="*/ 2716 h 3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6" h="3743">
                      <a:moveTo>
                        <a:pt x="748" y="3274"/>
                      </a:moveTo>
                      <a:cubicBezTo>
                        <a:pt x="594" y="3274"/>
                        <a:pt x="469" y="3149"/>
                        <a:pt x="469" y="2995"/>
                      </a:cubicBezTo>
                      <a:cubicBezTo>
                        <a:pt x="469" y="2841"/>
                        <a:pt x="594" y="2716"/>
                        <a:pt x="748" y="2716"/>
                      </a:cubicBezTo>
                      <a:cubicBezTo>
                        <a:pt x="902" y="2716"/>
                        <a:pt x="1027" y="2841"/>
                        <a:pt x="1027" y="2995"/>
                      </a:cubicBezTo>
                      <a:cubicBezTo>
                        <a:pt x="1027" y="3149"/>
                        <a:pt x="902" y="3274"/>
                        <a:pt x="748" y="3274"/>
                      </a:cubicBezTo>
                      <a:close/>
                      <a:moveTo>
                        <a:pt x="1248" y="2439"/>
                      </a:moveTo>
                      <a:cubicBezTo>
                        <a:pt x="1248" y="500"/>
                        <a:pt x="1248" y="500"/>
                        <a:pt x="1248" y="500"/>
                      </a:cubicBezTo>
                      <a:cubicBezTo>
                        <a:pt x="1248" y="224"/>
                        <a:pt x="1024" y="0"/>
                        <a:pt x="748" y="0"/>
                      </a:cubicBezTo>
                      <a:cubicBezTo>
                        <a:pt x="748" y="0"/>
                        <a:pt x="748" y="0"/>
                        <a:pt x="748" y="0"/>
                      </a:cubicBezTo>
                      <a:cubicBezTo>
                        <a:pt x="472" y="0"/>
                        <a:pt x="248" y="224"/>
                        <a:pt x="248" y="500"/>
                      </a:cubicBezTo>
                      <a:cubicBezTo>
                        <a:pt x="248" y="2439"/>
                        <a:pt x="248" y="2439"/>
                        <a:pt x="248" y="2439"/>
                      </a:cubicBezTo>
                      <a:cubicBezTo>
                        <a:pt x="96" y="2576"/>
                        <a:pt x="0" y="2774"/>
                        <a:pt x="0" y="2995"/>
                      </a:cubicBezTo>
                      <a:cubicBezTo>
                        <a:pt x="0" y="3408"/>
                        <a:pt x="335" y="3743"/>
                        <a:pt x="748" y="3743"/>
                      </a:cubicBezTo>
                      <a:cubicBezTo>
                        <a:pt x="1161" y="3743"/>
                        <a:pt x="1496" y="3408"/>
                        <a:pt x="1496" y="2995"/>
                      </a:cubicBezTo>
                      <a:cubicBezTo>
                        <a:pt x="1496" y="2774"/>
                        <a:pt x="1400" y="2576"/>
                        <a:pt x="1248" y="2439"/>
                      </a:cubicBezTo>
                      <a:close/>
                      <a:moveTo>
                        <a:pt x="748" y="1931"/>
                      </a:moveTo>
                      <a:cubicBezTo>
                        <a:pt x="748" y="2716"/>
                        <a:pt x="748" y="2716"/>
                        <a:pt x="748" y="2716"/>
                      </a:cubicBezTo>
                    </a:path>
                  </a:pathLst>
                </a:custGeom>
                <a:solidFill>
                  <a:schemeClr val="accent1">
                    <a:lumMod val="20000"/>
                    <a:lumOff val="80000"/>
                  </a:schemeClr>
                </a:solidFill>
                <a:ln w="19050" cap="flat">
                  <a:solidFill>
                    <a:schemeClr val="accent1"/>
                  </a:solidFill>
                  <a:prstDash val="solid"/>
                  <a:miter lim="800000"/>
                  <a:headEnd/>
                  <a:tailEnd/>
                </a:ln>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353535"/>
                    </a:solidFill>
                    <a:effectLst/>
                    <a:uLnTx/>
                    <a:uFillTx/>
                    <a:latin typeface="Segoe UI Semilight" panose="020B0402040204020203" pitchFamily="34" charset="0"/>
                    <a:cs typeface="Segoe UI Semilight" panose="020B0402040204020203" pitchFamily="34" charset="0"/>
                  </a:endParaRPr>
                </a:p>
              </p:txBody>
            </p:sp>
            <p:sp>
              <p:nvSpPr>
                <p:cNvPr id="23" name="Freeform: Shape 22">
                  <a:extLst>
                    <a:ext uri="{FF2B5EF4-FFF2-40B4-BE49-F238E27FC236}">
                      <a16:creationId xmlns:a16="http://schemas.microsoft.com/office/drawing/2014/main" id="{C87297F0-A3A9-4C71-8B6D-48A902A8730C}"/>
                    </a:ext>
                  </a:extLst>
                </p:cNvPr>
                <p:cNvSpPr/>
                <p:nvPr/>
              </p:nvSpPr>
              <p:spPr bwMode="auto">
                <a:xfrm>
                  <a:off x="6829329" y="4049969"/>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endParaRPr>
                </a:p>
              </p:txBody>
            </p:sp>
          </p:grpSp>
          <p:grpSp>
            <p:nvGrpSpPr>
              <p:cNvPr id="7" name="Group 6">
                <a:extLst>
                  <a:ext uri="{FF2B5EF4-FFF2-40B4-BE49-F238E27FC236}">
                    <a16:creationId xmlns:a16="http://schemas.microsoft.com/office/drawing/2014/main" id="{7DEEF21E-9D3A-40C6-8DD3-71FDE24279F3}"/>
                  </a:ext>
                </a:extLst>
              </p:cNvPr>
              <p:cNvGrpSpPr/>
              <p:nvPr/>
            </p:nvGrpSpPr>
            <p:grpSpPr>
              <a:xfrm>
                <a:off x="7709887" y="5203199"/>
                <a:ext cx="2330044" cy="1252032"/>
                <a:chOff x="7820209" y="3409829"/>
                <a:chExt cx="2330044" cy="1252032"/>
              </a:xfrm>
            </p:grpSpPr>
            <p:sp>
              <p:nvSpPr>
                <p:cNvPr id="18" name="Archive_F03F">
                  <a:extLst>
                    <a:ext uri="{FF2B5EF4-FFF2-40B4-BE49-F238E27FC236}">
                      <a16:creationId xmlns:a16="http://schemas.microsoft.com/office/drawing/2014/main" id="{D6C3969B-C93E-4EE2-9F1C-CFB46D835B04}"/>
                    </a:ext>
                  </a:extLst>
                </p:cNvPr>
                <p:cNvSpPr>
                  <a:spLocks noChangeAspect="1" noEditPoints="1"/>
                </p:cNvSpPr>
                <p:nvPr/>
              </p:nvSpPr>
              <p:spPr bwMode="auto">
                <a:xfrm>
                  <a:off x="8685584" y="3409829"/>
                  <a:ext cx="592301" cy="513637"/>
                </a:xfrm>
                <a:custGeom>
                  <a:avLst/>
                  <a:gdLst>
                    <a:gd name="T0" fmla="*/ 4721 w 4721"/>
                    <a:gd name="T1" fmla="*/ 1260 h 4094"/>
                    <a:gd name="T2" fmla="*/ 0 w 4721"/>
                    <a:gd name="T3" fmla="*/ 1260 h 4094"/>
                    <a:gd name="T4" fmla="*/ 0 w 4721"/>
                    <a:gd name="T5" fmla="*/ 0 h 4094"/>
                    <a:gd name="T6" fmla="*/ 4721 w 4721"/>
                    <a:gd name="T7" fmla="*/ 0 h 4094"/>
                    <a:gd name="T8" fmla="*/ 4721 w 4721"/>
                    <a:gd name="T9" fmla="*/ 1260 h 4094"/>
                    <a:gd name="T10" fmla="*/ 315 w 4721"/>
                    <a:gd name="T11" fmla="*/ 1260 h 4094"/>
                    <a:gd name="T12" fmla="*/ 315 w 4721"/>
                    <a:gd name="T13" fmla="*/ 4094 h 4094"/>
                    <a:gd name="T14" fmla="*/ 4407 w 4721"/>
                    <a:gd name="T15" fmla="*/ 4094 h 4094"/>
                    <a:gd name="T16" fmla="*/ 4407 w 4721"/>
                    <a:gd name="T17" fmla="*/ 1260 h 4094"/>
                    <a:gd name="T18" fmla="*/ 1417 w 4721"/>
                    <a:gd name="T19" fmla="*/ 2205 h 4094"/>
                    <a:gd name="T20" fmla="*/ 3305 w 4721"/>
                    <a:gd name="T21" fmla="*/ 2205 h 4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1" h="4094">
                      <a:moveTo>
                        <a:pt x="4721" y="1260"/>
                      </a:moveTo>
                      <a:lnTo>
                        <a:pt x="0" y="1260"/>
                      </a:lnTo>
                      <a:lnTo>
                        <a:pt x="0" y="0"/>
                      </a:lnTo>
                      <a:lnTo>
                        <a:pt x="4721" y="0"/>
                      </a:lnTo>
                      <a:lnTo>
                        <a:pt x="4721" y="1260"/>
                      </a:lnTo>
                      <a:moveTo>
                        <a:pt x="315" y="1260"/>
                      </a:moveTo>
                      <a:lnTo>
                        <a:pt x="315" y="4094"/>
                      </a:lnTo>
                      <a:lnTo>
                        <a:pt x="4407" y="4094"/>
                      </a:lnTo>
                      <a:lnTo>
                        <a:pt x="4407" y="1260"/>
                      </a:lnTo>
                      <a:moveTo>
                        <a:pt x="1417" y="2205"/>
                      </a:moveTo>
                      <a:lnTo>
                        <a:pt x="3305" y="2205"/>
                      </a:lnTo>
                    </a:path>
                  </a:pathLst>
                </a:custGeom>
                <a:noFill/>
                <a:ln w="19050"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9630" tIns="44814" rIns="89630" bIns="44814" numCol="1" anchor="t" anchorCtr="0" compatLnSpc="1">
                  <a:prstTxWarp prst="textNoShape">
                    <a:avLst/>
                  </a:prstTxWarp>
                </a:bodyPr>
                <a:lstStyle/>
                <a:p>
                  <a:pPr marL="0" marR="0" lvl="0" indent="0" algn="l"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353535"/>
                    </a:solidFill>
                    <a:effectLst/>
                    <a:uLnTx/>
                    <a:uFillTx/>
                    <a:latin typeface="Segoe UI Semilight" panose="020B0402040204020203" pitchFamily="34" charset="0"/>
                    <a:cs typeface="Segoe UI Semilight" panose="020B0402040204020203" pitchFamily="34" charset="0"/>
                  </a:endParaRPr>
                </a:p>
              </p:txBody>
            </p:sp>
            <p:sp>
              <p:nvSpPr>
                <p:cNvPr id="19" name="Rectangle 18">
                  <a:extLst>
                    <a:ext uri="{FF2B5EF4-FFF2-40B4-BE49-F238E27FC236}">
                      <a16:creationId xmlns:a16="http://schemas.microsoft.com/office/drawing/2014/main" id="{5E45AE75-7FC1-4E65-8F87-D9DF1361F4C4}"/>
                    </a:ext>
                  </a:extLst>
                </p:cNvPr>
                <p:cNvSpPr/>
                <p:nvPr/>
              </p:nvSpPr>
              <p:spPr bwMode="auto">
                <a:xfrm>
                  <a:off x="7820209" y="4064583"/>
                  <a:ext cx="2330044"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fr-FR" sz="1961"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panose="020B0402040204020203" pitchFamily="34" charset="0"/>
                      <a:cs typeface="Segoe UI Semilight" panose="020B0402040204020203" pitchFamily="34" charset="0"/>
                    </a:rPr>
                    <a:t>Archive</a:t>
                  </a:r>
                  <a:endParaRPr kumimoji="0" lang="en-US" sz="1961"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panose="020B0402040204020203" pitchFamily="34" charset="0"/>
                    <a:cs typeface="Segoe UI Semilight" panose="020B0402040204020203" pitchFamily="34" charset="0"/>
                  </a:endParaRPr>
                </a:p>
              </p:txBody>
            </p:sp>
            <p:sp>
              <p:nvSpPr>
                <p:cNvPr id="20" name="Freeform: Shape 19">
                  <a:extLst>
                    <a:ext uri="{FF2B5EF4-FFF2-40B4-BE49-F238E27FC236}">
                      <a16:creationId xmlns:a16="http://schemas.microsoft.com/office/drawing/2014/main" id="{F2C5D17C-0F15-4981-A21C-1B9E73B995C4}"/>
                    </a:ext>
                  </a:extLst>
                </p:cNvPr>
                <p:cNvSpPr/>
                <p:nvPr/>
              </p:nvSpPr>
              <p:spPr bwMode="auto">
                <a:xfrm>
                  <a:off x="8607107" y="4049969"/>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endParaRPr>
                </a:p>
              </p:txBody>
            </p:sp>
          </p:grpSp>
          <p:grpSp>
            <p:nvGrpSpPr>
              <p:cNvPr id="8" name="Group 7">
                <a:extLst>
                  <a:ext uri="{FF2B5EF4-FFF2-40B4-BE49-F238E27FC236}">
                    <a16:creationId xmlns:a16="http://schemas.microsoft.com/office/drawing/2014/main" id="{6AFAE673-B68D-46A7-866E-DFF3A83EE851}"/>
                  </a:ext>
                </a:extLst>
              </p:cNvPr>
              <p:cNvGrpSpPr/>
              <p:nvPr/>
            </p:nvGrpSpPr>
            <p:grpSpPr>
              <a:xfrm>
                <a:off x="4668828" y="5196940"/>
                <a:ext cx="2376171" cy="1316235"/>
                <a:chOff x="2597053" y="4293825"/>
                <a:chExt cx="2376171" cy="1316235"/>
              </a:xfrm>
            </p:grpSpPr>
            <p:sp>
              <p:nvSpPr>
                <p:cNvPr id="15" name="Rectangle 14">
                  <a:extLst>
                    <a:ext uri="{FF2B5EF4-FFF2-40B4-BE49-F238E27FC236}">
                      <a16:creationId xmlns:a16="http://schemas.microsoft.com/office/drawing/2014/main" id="{6A0A62CB-6086-4BC7-ACCF-69FBDD54E9F3}"/>
                    </a:ext>
                  </a:extLst>
                </p:cNvPr>
                <p:cNvSpPr/>
                <p:nvPr/>
              </p:nvSpPr>
              <p:spPr bwMode="auto">
                <a:xfrm>
                  <a:off x="2597053" y="5012782"/>
                  <a:ext cx="2376171" cy="59727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34" tIns="143387" rIns="179234" bIns="143387" numCol="1" spcCol="0" rtlCol="0" fromWordArt="0" anchor="t" anchorCtr="0" forceAA="0" compatLnSpc="1">
                  <a:prstTxWarp prst="textNoShape">
                    <a:avLst/>
                  </a:prstTxWarp>
                  <a:noAutofit/>
                </a:bodyPr>
                <a:lstStyle/>
                <a:p>
                  <a:pPr marL="0" marR="0" lvl="0" indent="0" algn="ctr" defTabSz="913400" rtl="0" eaLnBrk="1" fontAlgn="base" latinLnBrk="0" hangingPunct="1">
                    <a:lnSpc>
                      <a:spcPct val="90000"/>
                    </a:lnSpc>
                    <a:spcBef>
                      <a:spcPct val="0"/>
                    </a:spcBef>
                    <a:spcAft>
                      <a:spcPct val="0"/>
                    </a:spcAft>
                    <a:buClrTx/>
                    <a:buSzTx/>
                    <a:buFontTx/>
                    <a:buNone/>
                    <a:tabLst/>
                    <a:defRPr/>
                  </a:pPr>
                  <a:r>
                    <a:rPr kumimoji="0" lang="en-US" sz="1961" b="0" i="0" u="none" strike="noStrike" kern="0" cap="none" spc="0" normalizeH="0" baseline="0" noProof="0" dirty="0">
                      <a:ln>
                        <a:noFill/>
                      </a:ln>
                      <a:gradFill>
                        <a:gsLst>
                          <a:gs pos="6195">
                            <a:srgbClr val="E6E6E6">
                              <a:lumMod val="25000"/>
                            </a:srgbClr>
                          </a:gs>
                          <a:gs pos="100000">
                            <a:srgbClr val="E6E6E6">
                              <a:lumMod val="25000"/>
                            </a:srgbClr>
                          </a:gs>
                        </a:gsLst>
                        <a:lin ang="5400000" scaled="0"/>
                      </a:gradFill>
                      <a:effectLst/>
                      <a:uLnTx/>
                      <a:uFillTx/>
                      <a:latin typeface="Segoe UI Semilight" panose="020B0402040204020203" pitchFamily="34" charset="0"/>
                      <a:cs typeface="Segoe UI Semilight" panose="020B0402040204020203" pitchFamily="34" charset="0"/>
                    </a:rPr>
                    <a:t>Premium </a:t>
                  </a:r>
                </a:p>
              </p:txBody>
            </p:sp>
            <p:sp>
              <p:nvSpPr>
                <p:cNvPr id="16" name="Freeform: Shape 15">
                  <a:extLst>
                    <a:ext uri="{FF2B5EF4-FFF2-40B4-BE49-F238E27FC236}">
                      <a16:creationId xmlns:a16="http://schemas.microsoft.com/office/drawing/2014/main" id="{F4997104-2CDA-4C07-A342-685D63F55A88}"/>
                    </a:ext>
                  </a:extLst>
                </p:cNvPr>
                <p:cNvSpPr/>
                <p:nvPr/>
              </p:nvSpPr>
              <p:spPr bwMode="auto">
                <a:xfrm>
                  <a:off x="3421556" y="5060037"/>
                  <a:ext cx="756251" cy="0"/>
                </a:xfrm>
                <a:custGeom>
                  <a:avLst/>
                  <a:gdLst>
                    <a:gd name="connsiteX0" fmla="*/ 0 w 771525"/>
                    <a:gd name="connsiteY0" fmla="*/ 0 h 0"/>
                    <a:gd name="connsiteX1" fmla="*/ 771525 w 771525"/>
                    <a:gd name="connsiteY1" fmla="*/ 0 h 0"/>
                  </a:gdLst>
                  <a:ahLst/>
                  <a:cxnLst>
                    <a:cxn ang="0">
                      <a:pos x="connsiteX0" y="connsiteY0"/>
                    </a:cxn>
                    <a:cxn ang="0">
                      <a:pos x="connsiteX1" y="connsiteY1"/>
                    </a:cxn>
                  </a:cxnLst>
                  <a:rect l="l" t="t" r="r" b="b"/>
                  <a:pathLst>
                    <a:path w="771525">
                      <a:moveTo>
                        <a:pt x="0" y="0"/>
                      </a:moveTo>
                      <a:lnTo>
                        <a:pt x="771525" y="0"/>
                      </a:lnTo>
                    </a:path>
                  </a:pathLst>
                </a:custGeom>
                <a:noFill/>
                <a:ln w="12700" cap="rnd">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192" rtl="0" eaLnBrk="1" fontAlgn="auto" latinLnBrk="0" hangingPunct="1">
                    <a:lnSpc>
                      <a:spcPct val="100000"/>
                    </a:lnSpc>
                    <a:spcBef>
                      <a:spcPts val="0"/>
                    </a:spcBef>
                    <a:spcAft>
                      <a:spcPts val="0"/>
                    </a:spcAft>
                    <a:buClrTx/>
                    <a:buSzTx/>
                    <a:buFontTx/>
                    <a:buNone/>
                    <a:tabLst/>
                    <a:defRPr/>
                  </a:pPr>
                  <a:endParaRPr kumimoji="0" lang="en-US" sz="1730" b="0" i="0" u="none" strike="noStrike" kern="1200" cap="none" spc="0" normalizeH="0" baseline="0" noProof="0" dirty="0">
                    <a:ln>
                      <a:noFill/>
                    </a:ln>
                    <a:solidFill>
                      <a:srgbClr val="FFFFFF"/>
                    </a:solidFill>
                    <a:effectLst/>
                    <a:uLnTx/>
                    <a:uFillTx/>
                    <a:latin typeface="Segoe UI Semilight" panose="020B0402040204020203" pitchFamily="34" charset="0"/>
                    <a:cs typeface="Segoe UI Semilight" panose="020B0402040204020203" pitchFamily="34" charset="0"/>
                  </a:endParaRPr>
                </a:p>
              </p:txBody>
            </p:sp>
            <p:pic>
              <p:nvPicPr>
                <p:cNvPr id="17" name="Graphic 16" descr="Fire">
                  <a:extLst>
                    <a:ext uri="{FF2B5EF4-FFF2-40B4-BE49-F238E27FC236}">
                      <a16:creationId xmlns:a16="http://schemas.microsoft.com/office/drawing/2014/main" id="{0B345564-1BC9-4904-A60C-16D92C8D7571}"/>
                    </a:ext>
                  </a:extLst>
                </p:cNvPr>
                <p:cNvPicPr>
                  <a:picLocks noChangeAspect="1"/>
                </p:cNvPicPr>
                <p:nvPr/>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519238" y="4293825"/>
                  <a:ext cx="577923" cy="577923"/>
                </a:xfrm>
                <a:prstGeom prst="rect">
                  <a:avLst/>
                </a:prstGeom>
              </p:spPr>
            </p:pic>
          </p:grpSp>
          <p:pic>
            <p:nvPicPr>
              <p:cNvPr id="9" name="Graphic 8">
                <a:extLst>
                  <a:ext uri="{FF2B5EF4-FFF2-40B4-BE49-F238E27FC236}">
                    <a16:creationId xmlns:a16="http://schemas.microsoft.com/office/drawing/2014/main" id="{7E2A1404-6592-49A0-B991-DA12DAE7DC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2069" y="3924075"/>
                <a:ext cx="660152" cy="731520"/>
              </a:xfrm>
              <a:prstGeom prst="rect">
                <a:avLst/>
              </a:prstGeom>
            </p:spPr>
          </p:pic>
          <p:sp>
            <p:nvSpPr>
              <p:cNvPr id="10" name="Arrow: Left-Right 9">
                <a:extLst>
                  <a:ext uri="{FF2B5EF4-FFF2-40B4-BE49-F238E27FC236}">
                    <a16:creationId xmlns:a16="http://schemas.microsoft.com/office/drawing/2014/main" id="{B648A2B6-6C73-4F78-8F11-1E1F6E7DE32E}"/>
                  </a:ext>
                </a:extLst>
              </p:cNvPr>
              <p:cNvSpPr/>
              <p:nvPr/>
            </p:nvSpPr>
            <p:spPr bwMode="auto">
              <a:xfrm>
                <a:off x="5493331" y="1417732"/>
                <a:ext cx="2103120" cy="731520"/>
              </a:xfrm>
              <a:prstGeom prst="leftRightArrow">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Hot to cool</a:t>
                </a:r>
              </a:p>
            </p:txBody>
          </p:sp>
          <p:sp>
            <p:nvSpPr>
              <p:cNvPr id="11" name="Arrow: Left-Right 10">
                <a:extLst>
                  <a:ext uri="{FF2B5EF4-FFF2-40B4-BE49-F238E27FC236}">
                    <a16:creationId xmlns:a16="http://schemas.microsoft.com/office/drawing/2014/main" id="{D5AFE99A-01C2-457E-8B25-DFDE0C97930B}"/>
                  </a:ext>
                </a:extLst>
              </p:cNvPr>
              <p:cNvSpPr/>
              <p:nvPr/>
            </p:nvSpPr>
            <p:spPr bwMode="auto">
              <a:xfrm rot="4500000">
                <a:off x="7333378" y="3446665"/>
                <a:ext cx="2468880" cy="731520"/>
              </a:xfrm>
              <a:prstGeom prst="leftRightArrow">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Cool to archive</a:t>
                </a:r>
              </a:p>
            </p:txBody>
          </p:sp>
          <p:sp>
            <p:nvSpPr>
              <p:cNvPr id="12" name="Arrow: Left-Right 11">
                <a:extLst>
                  <a:ext uri="{FF2B5EF4-FFF2-40B4-BE49-F238E27FC236}">
                    <a16:creationId xmlns:a16="http://schemas.microsoft.com/office/drawing/2014/main" id="{0149D588-CC4F-4608-94F8-754FF6BE77F7}"/>
                  </a:ext>
                </a:extLst>
              </p:cNvPr>
              <p:cNvSpPr/>
              <p:nvPr/>
            </p:nvSpPr>
            <p:spPr bwMode="auto">
              <a:xfrm rot="2738520">
                <a:off x="5129140" y="3491354"/>
                <a:ext cx="3749040" cy="731520"/>
              </a:xfrm>
              <a:prstGeom prst="leftRightArrow">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Hot to archive</a:t>
                </a:r>
              </a:p>
            </p:txBody>
          </p:sp>
          <p:sp>
            <p:nvSpPr>
              <p:cNvPr id="13" name="Arrow: Left-Right 12">
                <a:extLst>
                  <a:ext uri="{FF2B5EF4-FFF2-40B4-BE49-F238E27FC236}">
                    <a16:creationId xmlns:a16="http://schemas.microsoft.com/office/drawing/2014/main" id="{11393AE4-3847-49B3-9A50-E09805477EA3}"/>
                  </a:ext>
                </a:extLst>
              </p:cNvPr>
              <p:cNvSpPr/>
              <p:nvPr/>
            </p:nvSpPr>
            <p:spPr bwMode="auto">
              <a:xfrm rot="18900000">
                <a:off x="2538139" y="2853158"/>
                <a:ext cx="2651760" cy="731520"/>
              </a:xfrm>
              <a:prstGeom prst="leftRightArrow">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Deletion</a:t>
                </a:r>
              </a:p>
            </p:txBody>
          </p:sp>
        </p:grpSp>
        <p:sp>
          <p:nvSpPr>
            <p:cNvPr id="29" name="Arrow: Left-Right 28">
              <a:extLst>
                <a:ext uri="{FF2B5EF4-FFF2-40B4-BE49-F238E27FC236}">
                  <a16:creationId xmlns:a16="http://schemas.microsoft.com/office/drawing/2014/main" id="{577A7129-6DB1-4F65-8C85-8652EF10E74C}"/>
                </a:ext>
              </a:extLst>
            </p:cNvPr>
            <p:cNvSpPr/>
            <p:nvPr/>
          </p:nvSpPr>
          <p:spPr bwMode="auto">
            <a:xfrm rot="1404752">
              <a:off x="2112346" y="4355697"/>
              <a:ext cx="2276602" cy="628028"/>
            </a:xfrm>
            <a:prstGeom prst="leftRightArrow">
              <a:avLst>
                <a:gd name="adj1" fmla="val 50000"/>
                <a:gd name="adj2" fmla="val 50000"/>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1600" dirty="0">
                  <a:gradFill>
                    <a:gsLst>
                      <a:gs pos="0">
                        <a:srgbClr val="FFFFFF"/>
                      </a:gs>
                      <a:gs pos="100000">
                        <a:srgbClr val="FFFFFF"/>
                      </a:gs>
                    </a:gsLst>
                    <a:lin ang="5400000" scaled="0"/>
                  </a:gradFill>
                  <a:latin typeface="Segoe UI Semilight" panose="020B0402040204020203" pitchFamily="34" charset="0"/>
                  <a:ea typeface="Segoe UI" pitchFamily="34" charset="0"/>
                  <a:cs typeface="Segoe UI Semilight" panose="020B0402040204020203" pitchFamily="34" charset="0"/>
                </a:rPr>
                <a:t>Deletion</a:t>
              </a:r>
            </a:p>
          </p:txBody>
        </p:sp>
      </p:grpSp>
    </p:spTree>
    <p:extLst>
      <p:ext uri="{BB962C8B-B14F-4D97-AF65-F5344CB8AC3E}">
        <p14:creationId xmlns:p14="http://schemas.microsoft.com/office/powerpoint/2010/main" val="3285430505"/>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Blob storage lifecycle policies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3" y="1456897"/>
            <a:ext cx="5394960" cy="3164969"/>
          </a:xfrm>
        </p:spPr>
        <p:txBody>
          <a:bodyPr/>
          <a:lstStyle/>
          <a:p>
            <a:pPr marL="342900" indent="-342900">
              <a:buFont typeface="Arial" panose="020B0604020202020204" pitchFamily="34" charset="0"/>
              <a:buChar char="•"/>
            </a:pPr>
            <a:r>
              <a:rPr lang="en-US" dirty="0"/>
              <a:t>A policy is a collection of rules</a:t>
            </a:r>
          </a:p>
          <a:p>
            <a:pPr marL="342900" indent="-342900">
              <a:buFont typeface="Arial" panose="020B0604020202020204" pitchFamily="34" charset="0"/>
              <a:buChar char="•"/>
            </a:pPr>
            <a:r>
              <a:rPr lang="en-US" dirty="0"/>
              <a:t>Each rule within the policy has several parameters</a:t>
            </a:r>
          </a:p>
          <a:p>
            <a:pPr marL="679045" lvl="1" indent="-342900"/>
            <a:r>
              <a:rPr lang="en-US" dirty="0"/>
              <a:t>name</a:t>
            </a:r>
          </a:p>
          <a:p>
            <a:pPr marL="679045" lvl="1" indent="-342900"/>
            <a:r>
              <a:rPr lang="en-US" dirty="0"/>
              <a:t>enabled</a:t>
            </a:r>
          </a:p>
          <a:p>
            <a:pPr marL="679045" lvl="1" indent="-342900"/>
            <a:r>
              <a:rPr lang="en-US" dirty="0"/>
              <a:t>type</a:t>
            </a:r>
          </a:p>
          <a:p>
            <a:pPr marL="679045" lvl="1" indent="-342900"/>
            <a:r>
              <a:rPr lang="en-US" dirty="0"/>
              <a:t>definition</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3529171"/>
          </a:xfrm>
        </p:spPr>
        <p:txBody>
          <a:bodyPr/>
          <a:lstStyle/>
          <a:p>
            <a:r>
              <a:rPr lang="en-US" dirty="0"/>
              <a:t>Rules</a:t>
            </a:r>
          </a:p>
          <a:p>
            <a:pPr lvl="1"/>
            <a:r>
              <a:rPr lang="en-US" dirty="0"/>
              <a:t>Each rule definition includes a filter set and an action set. </a:t>
            </a:r>
          </a:p>
          <a:p>
            <a:pPr lvl="1"/>
            <a:r>
              <a:rPr lang="en-US" dirty="0"/>
              <a:t>The filter set limits rule actions to a certain set of objects within a container or objects names. </a:t>
            </a:r>
          </a:p>
          <a:p>
            <a:pPr lvl="1"/>
            <a:r>
              <a:rPr lang="en-US" dirty="0"/>
              <a:t>The action set applies the tier or delete actions to the filtered set of objects.</a:t>
            </a:r>
          </a:p>
          <a:p>
            <a:pPr lvl="1"/>
            <a:endParaRPr lang="en-US" dirty="0"/>
          </a:p>
        </p:txBody>
      </p:sp>
    </p:spTree>
    <p:extLst>
      <p:ext uri="{BB962C8B-B14F-4D97-AF65-F5344CB8AC3E}">
        <p14:creationId xmlns:p14="http://schemas.microsoft.com/office/powerpoint/2010/main" val="406710095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7EB83D6-8443-45FB-B63E-E4D76304CB27}"/>
              </a:ext>
            </a:extLst>
          </p:cNvPr>
          <p:cNvSpPr>
            <a:spLocks noGrp="1"/>
          </p:cNvSpPr>
          <p:nvPr>
            <p:ph type="title"/>
          </p:nvPr>
        </p:nvSpPr>
        <p:spPr/>
        <p:txBody>
          <a:bodyPr/>
          <a:lstStyle/>
          <a:p>
            <a:r>
              <a:rPr lang="en-US" dirty="0"/>
              <a:t>Discover Blob storage lifecycle policies (2 / 2)</a:t>
            </a:r>
          </a:p>
        </p:txBody>
      </p:sp>
      <p:sp>
        <p:nvSpPr>
          <p:cNvPr id="10" name="Content Placeholder 9">
            <a:extLst>
              <a:ext uri="{FF2B5EF4-FFF2-40B4-BE49-F238E27FC236}">
                <a16:creationId xmlns:a16="http://schemas.microsoft.com/office/drawing/2014/main" id="{C001FFE8-E21D-4E5B-AA85-1A39B7CD9563}"/>
              </a:ext>
            </a:extLst>
          </p:cNvPr>
          <p:cNvSpPr>
            <a:spLocks noGrp="1"/>
          </p:cNvSpPr>
          <p:nvPr>
            <p:ph sz="quarter" idx="10"/>
          </p:nvPr>
        </p:nvSpPr>
        <p:spPr>
          <a:solidFill>
            <a:schemeClr val="bg1"/>
          </a:solidFill>
        </p:spPr>
        <p:txBody>
          <a:bodyPr/>
          <a:lstStyle/>
          <a:p>
            <a:pPr>
              <a:spcBef>
                <a:spcPts val="0"/>
              </a:spcBef>
              <a:spcAft>
                <a:spcPts val="0"/>
              </a:spcAft>
            </a:pP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"rules"</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"rule1"</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"enabled"</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true</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"type"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"Lifecycle"</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"definition"</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"rule2"</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"type"</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"Lifecycle"</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451A5"/>
                </a:solidFill>
                <a:effectLst/>
                <a:latin typeface="Consolas" panose="020B0609020204030204" pitchFamily="49" charset="0"/>
              </a:rPr>
              <a:t>"definition"</a:t>
            </a:r>
            <a:r>
              <a:rPr lang="en-US" sz="1600" b="0" dirty="0">
                <a:solidFill>
                  <a:srgbClr val="000000"/>
                </a:solidFill>
                <a:effectLst/>
                <a:latin typeface="Consolas" panose="020B0609020204030204" pitchFamily="49" charset="0"/>
              </a:rPr>
              <a:t>: {</a:t>
            </a:r>
            <a:r>
              <a:rPr lang="en-US" sz="1600" b="0" dirty="0">
                <a:solidFill>
                  <a:srgbClr val="CD3131"/>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a:t>
            </a:r>
          </a:p>
          <a:p>
            <a:endParaRPr lang="en-US" dirty="0"/>
          </a:p>
        </p:txBody>
      </p:sp>
      <p:graphicFrame>
        <p:nvGraphicFramePr>
          <p:cNvPr id="14" name="Content Placeholder 13">
            <a:extLst>
              <a:ext uri="{FF2B5EF4-FFF2-40B4-BE49-F238E27FC236}">
                <a16:creationId xmlns:a16="http://schemas.microsoft.com/office/drawing/2014/main" id="{AB20CFFA-FD3E-4363-B52F-A668CE47CD10}"/>
              </a:ext>
            </a:extLst>
          </p:cNvPr>
          <p:cNvGraphicFramePr>
            <a:graphicFrameLocks noGrp="1"/>
          </p:cNvGraphicFramePr>
          <p:nvPr>
            <p:ph sz="quarter" idx="11"/>
            <p:extLst>
              <p:ext uri="{D42A27DB-BD31-4B8C-83A1-F6EECF244321}">
                <p14:modId xmlns:p14="http://schemas.microsoft.com/office/powerpoint/2010/main" val="3068793010"/>
              </p:ext>
            </p:extLst>
          </p:nvPr>
        </p:nvGraphicFramePr>
        <p:xfrm>
          <a:off x="5815991" y="1485825"/>
          <a:ext cx="5543549" cy="2473670"/>
        </p:xfrm>
        <a:graphic>
          <a:graphicData uri="http://schemas.openxmlformats.org/drawingml/2006/table">
            <a:tbl>
              <a:tblPr firstRow="1" firstCol="1">
                <a:tableStyleId>{F2DE63D5-997A-4646-A377-4702673A728D}</a:tableStyleId>
              </a:tblPr>
              <a:tblGrid>
                <a:gridCol w="2084922">
                  <a:extLst>
                    <a:ext uri="{9D8B030D-6E8A-4147-A177-3AD203B41FA5}">
                      <a16:colId xmlns:a16="http://schemas.microsoft.com/office/drawing/2014/main" val="3196811669"/>
                    </a:ext>
                  </a:extLst>
                </a:gridCol>
                <a:gridCol w="2203285">
                  <a:extLst>
                    <a:ext uri="{9D8B030D-6E8A-4147-A177-3AD203B41FA5}">
                      <a16:colId xmlns:a16="http://schemas.microsoft.com/office/drawing/2014/main" val="2611657579"/>
                    </a:ext>
                  </a:extLst>
                </a:gridCol>
                <a:gridCol w="1255342">
                  <a:extLst>
                    <a:ext uri="{9D8B030D-6E8A-4147-A177-3AD203B41FA5}">
                      <a16:colId xmlns:a16="http://schemas.microsoft.com/office/drawing/2014/main" val="94463334"/>
                    </a:ext>
                  </a:extLst>
                </a:gridCol>
              </a:tblGrid>
              <a:tr h="146627">
                <a:tc>
                  <a:txBody>
                    <a:bodyPr/>
                    <a:lstStyle/>
                    <a:p>
                      <a:pPr algn="l"/>
                      <a:r>
                        <a:rPr lang="en-US" sz="1800" dirty="0">
                          <a:effectLst/>
                        </a:rPr>
                        <a:t>Parameter name</a:t>
                      </a:r>
                      <a:endParaRPr lang="en-US" sz="1800" b="1" dirty="0">
                        <a:effectLst/>
                      </a:endParaRPr>
                    </a:p>
                  </a:txBody>
                  <a:tcPr marL="26015" marR="26015" marT="30744" marB="30744" anchor="ctr"/>
                </a:tc>
                <a:tc>
                  <a:txBody>
                    <a:bodyPr/>
                    <a:lstStyle/>
                    <a:p>
                      <a:pPr algn="l"/>
                      <a:r>
                        <a:rPr lang="en-US" sz="1800" dirty="0">
                          <a:effectLst/>
                        </a:rPr>
                        <a:t>Parameter type</a:t>
                      </a:r>
                      <a:endParaRPr lang="en-US" sz="1800" b="1" dirty="0">
                        <a:effectLst/>
                      </a:endParaRPr>
                    </a:p>
                  </a:txBody>
                  <a:tcPr marL="26015" marR="26015" marT="30744" marB="30744" anchor="ctr"/>
                </a:tc>
                <a:tc>
                  <a:txBody>
                    <a:bodyPr/>
                    <a:lstStyle/>
                    <a:p>
                      <a:pPr algn="l"/>
                      <a:r>
                        <a:rPr lang="en-US" sz="1800" dirty="0">
                          <a:effectLst/>
                        </a:rPr>
                        <a:t>Required</a:t>
                      </a:r>
                      <a:endParaRPr lang="en-US" sz="1800" b="1" dirty="0">
                        <a:effectLst/>
                      </a:endParaRPr>
                    </a:p>
                  </a:txBody>
                  <a:tcPr marL="26015" marR="26015" marT="30744" marB="30744" anchor="ctr"/>
                </a:tc>
                <a:extLst>
                  <a:ext uri="{0D108BD9-81ED-4DB2-BD59-A6C34878D82A}">
                    <a16:rowId xmlns:a16="http://schemas.microsoft.com/office/drawing/2014/main" val="1792059202"/>
                  </a:ext>
                </a:extLst>
              </a:tr>
              <a:tr h="472991">
                <a:tc>
                  <a:txBody>
                    <a:bodyPr/>
                    <a:lstStyle/>
                    <a:p>
                      <a:pPr algn="l"/>
                      <a:r>
                        <a:rPr lang="en-US" sz="1800" b="0" i="1" dirty="0">
                          <a:effectLst/>
                        </a:rPr>
                        <a:t>name</a:t>
                      </a:r>
                    </a:p>
                  </a:txBody>
                  <a:tcPr marL="30744" marR="30744" marT="23650" marB="23650" anchor="ctr"/>
                </a:tc>
                <a:tc>
                  <a:txBody>
                    <a:bodyPr/>
                    <a:lstStyle/>
                    <a:p>
                      <a:pPr algn="l"/>
                      <a:r>
                        <a:rPr lang="en-US" sz="1800" dirty="0">
                          <a:effectLst/>
                        </a:rPr>
                        <a:t>String</a:t>
                      </a:r>
                    </a:p>
                  </a:txBody>
                  <a:tcPr marL="30744" marR="30744" marT="23650" marB="23650" anchor="ctr"/>
                </a:tc>
                <a:tc>
                  <a:txBody>
                    <a:bodyPr/>
                    <a:lstStyle/>
                    <a:p>
                      <a:pPr algn="r"/>
                      <a:r>
                        <a:rPr lang="en-US" sz="1800" dirty="0">
                          <a:effectLst/>
                          <a:latin typeface="Consolas" panose="020B0609020204030204" pitchFamily="49" charset="0"/>
                        </a:rPr>
                        <a:t>True</a:t>
                      </a:r>
                    </a:p>
                  </a:txBody>
                  <a:tcPr marL="30744" marR="30744" marT="23650" marB="23650" anchor="ctr"/>
                </a:tc>
                <a:extLst>
                  <a:ext uri="{0D108BD9-81ED-4DB2-BD59-A6C34878D82A}">
                    <a16:rowId xmlns:a16="http://schemas.microsoft.com/office/drawing/2014/main" val="4097090851"/>
                  </a:ext>
                </a:extLst>
              </a:tr>
              <a:tr h="472991">
                <a:tc>
                  <a:txBody>
                    <a:bodyPr/>
                    <a:lstStyle/>
                    <a:p>
                      <a:pPr algn="l"/>
                      <a:r>
                        <a:rPr lang="en-US" sz="1800" b="0" i="1" dirty="0">
                          <a:effectLst/>
                        </a:rPr>
                        <a:t>enabled</a:t>
                      </a:r>
                    </a:p>
                  </a:txBody>
                  <a:tcPr marL="30744" marR="30744" marT="23650" marB="23650" anchor="ctr"/>
                </a:tc>
                <a:tc>
                  <a:txBody>
                    <a:bodyPr/>
                    <a:lstStyle/>
                    <a:p>
                      <a:pPr algn="l"/>
                      <a:r>
                        <a:rPr lang="en-US" sz="1800" dirty="0">
                          <a:effectLst/>
                        </a:rPr>
                        <a:t>Boolean</a:t>
                      </a:r>
                    </a:p>
                  </a:txBody>
                  <a:tcPr marL="30744" marR="30744" marT="23650" marB="23650" anchor="ctr"/>
                </a:tc>
                <a:tc>
                  <a:txBody>
                    <a:bodyPr/>
                    <a:lstStyle/>
                    <a:p>
                      <a:pPr algn="r"/>
                      <a:r>
                        <a:rPr lang="en-US" sz="1800" dirty="0">
                          <a:effectLst/>
                          <a:latin typeface="Consolas" panose="020B0609020204030204" pitchFamily="49" charset="0"/>
                        </a:rPr>
                        <a:t>False</a:t>
                      </a:r>
                    </a:p>
                  </a:txBody>
                  <a:tcPr marL="30744" marR="30744" marT="23650" marB="23650" anchor="ctr"/>
                </a:tc>
                <a:extLst>
                  <a:ext uri="{0D108BD9-81ED-4DB2-BD59-A6C34878D82A}">
                    <a16:rowId xmlns:a16="http://schemas.microsoft.com/office/drawing/2014/main" val="592475194"/>
                  </a:ext>
                </a:extLst>
              </a:tr>
              <a:tr h="217576">
                <a:tc>
                  <a:txBody>
                    <a:bodyPr/>
                    <a:lstStyle/>
                    <a:p>
                      <a:pPr algn="l"/>
                      <a:r>
                        <a:rPr lang="en-US" sz="1800" b="0" i="1" dirty="0">
                          <a:effectLst/>
                        </a:rPr>
                        <a:t>type</a:t>
                      </a:r>
                    </a:p>
                  </a:txBody>
                  <a:tcPr marL="30744" marR="30744" marT="23650" marB="23650" anchor="ctr"/>
                </a:tc>
                <a:tc>
                  <a:txBody>
                    <a:bodyPr/>
                    <a:lstStyle/>
                    <a:p>
                      <a:pPr algn="l"/>
                      <a:r>
                        <a:rPr lang="en-US" sz="1800" dirty="0">
                          <a:effectLst/>
                        </a:rPr>
                        <a:t>An enum value</a:t>
                      </a:r>
                    </a:p>
                  </a:txBody>
                  <a:tcPr marL="30744" marR="30744" marT="23650" marB="23650" anchor="ctr"/>
                </a:tc>
                <a:tc>
                  <a:txBody>
                    <a:bodyPr/>
                    <a:lstStyle/>
                    <a:p>
                      <a:pPr algn="r"/>
                      <a:r>
                        <a:rPr lang="en-US" sz="1800" dirty="0">
                          <a:effectLst/>
                          <a:latin typeface="Consolas" panose="020B0609020204030204" pitchFamily="49" charset="0"/>
                        </a:rPr>
                        <a:t>True</a:t>
                      </a:r>
                    </a:p>
                  </a:txBody>
                  <a:tcPr marL="30744" marR="30744" marT="23650" marB="23650" anchor="ctr"/>
                </a:tc>
                <a:extLst>
                  <a:ext uri="{0D108BD9-81ED-4DB2-BD59-A6C34878D82A}">
                    <a16:rowId xmlns:a16="http://schemas.microsoft.com/office/drawing/2014/main" val="2516752567"/>
                  </a:ext>
                </a:extLst>
              </a:tr>
              <a:tr h="302714">
                <a:tc>
                  <a:txBody>
                    <a:bodyPr/>
                    <a:lstStyle/>
                    <a:p>
                      <a:pPr algn="l"/>
                      <a:r>
                        <a:rPr lang="en-US" sz="1800" b="0" i="1" dirty="0">
                          <a:effectLst/>
                        </a:rPr>
                        <a:t>definition</a:t>
                      </a:r>
                    </a:p>
                  </a:txBody>
                  <a:tcPr marL="30744" marR="30744" marT="23650" marB="23650" anchor="ctr"/>
                </a:tc>
                <a:tc>
                  <a:txBody>
                    <a:bodyPr/>
                    <a:lstStyle/>
                    <a:p>
                      <a:pPr algn="l"/>
                      <a:r>
                        <a:rPr lang="en-US" sz="1800" dirty="0">
                          <a:effectLst/>
                        </a:rPr>
                        <a:t>An object that defines the lifecycle rule</a:t>
                      </a:r>
                    </a:p>
                  </a:txBody>
                  <a:tcPr marL="30744" marR="30744" marT="23650" marB="23650" anchor="ctr"/>
                </a:tc>
                <a:tc>
                  <a:txBody>
                    <a:bodyPr/>
                    <a:lstStyle/>
                    <a:p>
                      <a:pPr algn="r"/>
                      <a:r>
                        <a:rPr lang="en-US" sz="1800" dirty="0">
                          <a:effectLst/>
                          <a:latin typeface="Consolas" panose="020B0609020204030204" pitchFamily="49" charset="0"/>
                        </a:rPr>
                        <a:t>True</a:t>
                      </a:r>
                    </a:p>
                  </a:txBody>
                  <a:tcPr marL="30744" marR="30744" marT="23650" marB="23650" anchor="ctr"/>
                </a:tc>
                <a:extLst>
                  <a:ext uri="{0D108BD9-81ED-4DB2-BD59-A6C34878D82A}">
                    <a16:rowId xmlns:a16="http://schemas.microsoft.com/office/drawing/2014/main" val="647672330"/>
                  </a:ext>
                </a:extLst>
              </a:tr>
            </a:tbl>
          </a:graphicData>
        </a:graphic>
      </p:graphicFrame>
      <p:sp>
        <p:nvSpPr>
          <p:cNvPr id="12" name="TextBox 11">
            <a:extLst>
              <a:ext uri="{FF2B5EF4-FFF2-40B4-BE49-F238E27FC236}">
                <a16:creationId xmlns:a16="http://schemas.microsoft.com/office/drawing/2014/main" id="{BB4CC427-BDA4-4002-9DB2-EB9B8355E779}"/>
              </a:ext>
            </a:extLst>
          </p:cNvPr>
          <p:cNvSpPr txBox="1"/>
          <p:nvPr/>
        </p:nvSpPr>
        <p:spPr>
          <a:xfrm>
            <a:off x="225469" y="956395"/>
            <a:ext cx="2530257" cy="664797"/>
          </a:xfrm>
          <a:prstGeom prst="rect">
            <a:avLst/>
          </a:prstGeom>
          <a:noFill/>
        </p:spPr>
        <p:txBody>
          <a:bodyPr wrap="square" lIns="182880" tIns="146304" rIns="182880" bIns="146304" rtlCol="0">
            <a:spAutoFit/>
          </a:bodyPr>
          <a:lstStyle/>
          <a:p>
            <a:pPr marL="0" marR="0" lvl="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a:pPr>
            <a:r>
              <a:rPr kumimoji="0" lang="en-US" sz="2400" b="0" i="0" u="none" strike="noStrike" kern="1200" cap="none" spc="-49" normalizeH="0" baseline="0" noProof="0" dirty="0">
                <a:ln>
                  <a:noFill/>
                </a:ln>
                <a:solidFill>
                  <a:srgbClr val="0078D4"/>
                </a:solidFill>
                <a:effectLst/>
                <a:uLnTx/>
                <a:uFillTx/>
                <a:latin typeface="Segoe UI Semibold"/>
                <a:ea typeface="+mn-ea"/>
                <a:cs typeface="+mn-cs"/>
              </a:rPr>
              <a:t>Policy example</a:t>
            </a:r>
          </a:p>
        </p:txBody>
      </p:sp>
    </p:spTree>
    <p:extLst>
      <p:ext uri="{BB962C8B-B14F-4D97-AF65-F5344CB8AC3E}">
        <p14:creationId xmlns:p14="http://schemas.microsoft.com/office/powerpoint/2010/main" val="146942779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1"/>
          </p:nvPr>
        </p:nvSpPr>
        <p:spPr/>
        <p:txBody>
          <a:bodyPr/>
          <a:lstStyle/>
          <a:p>
            <a:pPr lvl="1"/>
            <a:r>
              <a:rPr lang="en-US" dirty="0"/>
              <a:t>Explore Azure Blob storage</a:t>
            </a:r>
          </a:p>
        </p:txBody>
      </p:sp>
      <p:sp>
        <p:nvSpPr>
          <p:cNvPr id="2" name="Text Placeholder 1"/>
          <p:cNvSpPr>
            <a:spLocks noGrp="1"/>
          </p:cNvSpPr>
          <p:nvPr>
            <p:ph type="body" sz="quarter" idx="15"/>
          </p:nvPr>
        </p:nvSpPr>
        <p:spPr/>
        <p:txBody>
          <a:bodyPr/>
          <a:lstStyle/>
          <a:p>
            <a:pPr lvl="1"/>
            <a:r>
              <a:rPr lang="en-US" dirty="0"/>
              <a:t>Manage the Azure Blob storage lifecycle</a:t>
            </a:r>
          </a:p>
        </p:txBody>
      </p:sp>
      <p:sp>
        <p:nvSpPr>
          <p:cNvPr id="3" name="Text Placeholder 2"/>
          <p:cNvSpPr>
            <a:spLocks noGrp="1"/>
          </p:cNvSpPr>
          <p:nvPr>
            <p:ph type="body" sz="quarter" idx="20"/>
          </p:nvPr>
        </p:nvSpPr>
        <p:spPr/>
        <p:txBody>
          <a:bodyPr/>
          <a:lstStyle/>
          <a:p>
            <a:pPr lvl="1"/>
            <a:r>
              <a:rPr lang="en-US" dirty="0"/>
              <a:t>Work with Azure Blob storage</a:t>
            </a:r>
          </a:p>
        </p:txBody>
      </p:sp>
      <p:grpSp>
        <p:nvGrpSpPr>
          <p:cNvPr id="15" name="Group 14" descr="Icon of three concentric arcs">
            <a:extLst>
              <a:ext uri="{FF2B5EF4-FFF2-40B4-BE49-F238E27FC236}">
                <a16:creationId xmlns:a16="http://schemas.microsoft.com/office/drawing/2014/main" id="{608CDF18-AECC-4FDF-A8F1-216844CC0AD2}"/>
              </a:ext>
            </a:extLst>
          </p:cNvPr>
          <p:cNvGrpSpPr/>
          <p:nvPr/>
        </p:nvGrpSpPr>
        <p:grpSpPr>
          <a:xfrm>
            <a:off x="3031669" y="1620003"/>
            <a:ext cx="702132" cy="702231"/>
            <a:chOff x="3031669" y="1620003"/>
            <a:chExt cx="702132" cy="702231"/>
          </a:xfrm>
        </p:grpSpPr>
        <p:grpSp>
          <p:nvGrpSpPr>
            <p:cNvPr id="21" name="Group 20">
              <a:extLst>
                <a:ext uri="{FF2B5EF4-FFF2-40B4-BE49-F238E27FC236}">
                  <a16:creationId xmlns:a16="http://schemas.microsoft.com/office/drawing/2014/main" id="{6B02610C-D743-4EC3-ADB6-968702F1329E}"/>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22" name="Freeform 5">
                <a:extLst>
                  <a:ext uri="{FF2B5EF4-FFF2-40B4-BE49-F238E27FC236}">
                    <a16:creationId xmlns:a16="http://schemas.microsoft.com/office/drawing/2014/main" id="{24D747FB-14BE-4011-9D02-705EBB6A6635}"/>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3" name="Freeform 6">
                <a:extLst>
                  <a:ext uri="{FF2B5EF4-FFF2-40B4-BE49-F238E27FC236}">
                    <a16:creationId xmlns:a16="http://schemas.microsoft.com/office/drawing/2014/main" id="{F5D5C1AD-C8B4-4F2F-8083-999CEE96BA0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9" name="Picture 38" descr="Icon of three concentric arcs">
              <a:extLst>
                <a:ext uri="{FF2B5EF4-FFF2-40B4-BE49-F238E27FC236}">
                  <a16:creationId xmlns:a16="http://schemas.microsoft.com/office/drawing/2014/main" id="{1BC5CA9F-5934-4A70-A2A3-E3718198A66A}"/>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11" name="Group 10" descr="Icon of a arrow in a circular path with a timer inside the circle">
            <a:extLst>
              <a:ext uri="{FF2B5EF4-FFF2-40B4-BE49-F238E27FC236}">
                <a16:creationId xmlns:a16="http://schemas.microsoft.com/office/drawing/2014/main" id="{FC017999-7DC8-4D1B-A26F-62835FFE6CF3}"/>
              </a:ext>
            </a:extLst>
          </p:cNvPr>
          <p:cNvGrpSpPr/>
          <p:nvPr/>
        </p:nvGrpSpPr>
        <p:grpSpPr>
          <a:xfrm>
            <a:off x="3031669" y="3077886"/>
            <a:ext cx="702132" cy="702231"/>
            <a:chOff x="3031669" y="2473749"/>
            <a:chExt cx="702132" cy="702231"/>
          </a:xfrm>
        </p:grpSpPr>
        <p:grpSp>
          <p:nvGrpSpPr>
            <p:cNvPr id="24" name="Group 23">
              <a:extLst>
                <a:ext uri="{FF2B5EF4-FFF2-40B4-BE49-F238E27FC236}">
                  <a16:creationId xmlns:a16="http://schemas.microsoft.com/office/drawing/2014/main" id="{646B0845-DACE-4AD9-B87E-9327F2C41B27}"/>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25" name="Freeform 5">
                <a:extLst>
                  <a:ext uri="{FF2B5EF4-FFF2-40B4-BE49-F238E27FC236}">
                    <a16:creationId xmlns:a16="http://schemas.microsoft.com/office/drawing/2014/main" id="{11EBADAE-9708-4DC9-8FEB-C782DE5B703C}"/>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56FB454F-D1C4-4F80-A58B-C84A04A0BFE4}"/>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0" name="Picture 39" descr="Icon of a arrow in a circular path with a timer inside the circle">
              <a:extLst>
                <a:ext uri="{FF2B5EF4-FFF2-40B4-BE49-F238E27FC236}">
                  <a16:creationId xmlns:a16="http://schemas.microsoft.com/office/drawing/2014/main" id="{BB3CF780-F1A8-4400-B921-4B77AF2BC0B3}"/>
                </a:ext>
              </a:extLst>
            </p:cNvPr>
            <p:cNvPicPr>
              <a:picLocks noChangeAspect="1"/>
            </p:cNvPicPr>
            <p:nvPr/>
          </p:nvPicPr>
          <p:blipFill>
            <a:blip r:embed="rId4"/>
            <a:stretch>
              <a:fillRect/>
            </a:stretch>
          </p:blipFill>
          <p:spPr>
            <a:xfrm>
              <a:off x="3196572" y="2638702"/>
              <a:ext cx="372325" cy="372325"/>
            </a:xfrm>
            <a:prstGeom prst="rect">
              <a:avLst/>
            </a:prstGeom>
          </p:spPr>
        </p:pic>
      </p:grpSp>
      <p:grpSp>
        <p:nvGrpSpPr>
          <p:cNvPr id="10" name="Group 9" descr="Icon of a gear inside a circle">
            <a:extLst>
              <a:ext uri="{FF2B5EF4-FFF2-40B4-BE49-F238E27FC236}">
                <a16:creationId xmlns:a16="http://schemas.microsoft.com/office/drawing/2014/main" id="{C1AFB548-8788-4370-96AC-F28BA9E146E9}"/>
              </a:ext>
            </a:extLst>
          </p:cNvPr>
          <p:cNvGrpSpPr/>
          <p:nvPr/>
        </p:nvGrpSpPr>
        <p:grpSpPr>
          <a:xfrm>
            <a:off x="3031669" y="4535769"/>
            <a:ext cx="702132" cy="702231"/>
            <a:chOff x="3031669" y="3327494"/>
            <a:chExt cx="702132" cy="702231"/>
          </a:xfrm>
        </p:grpSpPr>
        <p:grpSp>
          <p:nvGrpSpPr>
            <p:cNvPr id="27" name="Group 26">
              <a:extLst>
                <a:ext uri="{FF2B5EF4-FFF2-40B4-BE49-F238E27FC236}">
                  <a16:creationId xmlns:a16="http://schemas.microsoft.com/office/drawing/2014/main" id="{4AD06F13-142A-4FC6-8B42-47462E9D5598}"/>
                </a:ext>
                <a:ext uri="{C183D7F6-B498-43B3-948B-1728B52AA6E4}">
                  <adec:decorative xmlns:adec="http://schemas.microsoft.com/office/drawing/2017/decorative" val="1"/>
                </a:ext>
              </a:extLst>
            </p:cNvPr>
            <p:cNvGrpSpPr/>
            <p:nvPr/>
          </p:nvGrpSpPr>
          <p:grpSpPr>
            <a:xfrm>
              <a:off x="3031669" y="3327494"/>
              <a:ext cx="702132" cy="702231"/>
              <a:chOff x="7962901" y="3032919"/>
              <a:chExt cx="981074" cy="981076"/>
            </a:xfrm>
          </p:grpSpPr>
          <p:sp>
            <p:nvSpPr>
              <p:cNvPr id="28" name="Freeform 5">
                <a:extLst>
                  <a:ext uri="{FF2B5EF4-FFF2-40B4-BE49-F238E27FC236}">
                    <a16:creationId xmlns:a16="http://schemas.microsoft.com/office/drawing/2014/main" id="{3A3E126B-F647-42AE-B54B-C554A8A6DBF6}"/>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E0168C3C-E3DF-44D3-BA7F-AE06ABAD5DC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1" name="Picture 40" descr="Icon of a gear inside a circle">
              <a:extLst>
                <a:ext uri="{FF2B5EF4-FFF2-40B4-BE49-F238E27FC236}">
                  <a16:creationId xmlns:a16="http://schemas.microsoft.com/office/drawing/2014/main" id="{A0B6B2A7-4A74-49C2-9CBB-AE6CA11982F1}"/>
                </a:ext>
              </a:extLst>
            </p:cNvPr>
            <p:cNvPicPr>
              <a:picLocks noChangeAspect="1"/>
            </p:cNvPicPr>
            <p:nvPr/>
          </p:nvPicPr>
          <p:blipFill>
            <a:blip r:embed="rId5"/>
            <a:stretch>
              <a:fillRect/>
            </a:stretch>
          </p:blipFill>
          <p:spPr>
            <a:xfrm>
              <a:off x="3196572" y="3492375"/>
              <a:ext cx="372325" cy="372325"/>
            </a:xfrm>
            <a:prstGeom prst="rect">
              <a:avLst/>
            </a:prstGeom>
          </p:spPr>
        </p:pic>
      </p:grpSp>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Implement Blob storage lifecycle policies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6"/>
            <a:ext cx="5543785" cy="3416320"/>
          </a:xfrm>
          <a:noFill/>
        </p:spPr>
        <p:txBody>
          <a:bodyPr/>
          <a:lstStyle/>
          <a:p>
            <a:pPr marL="342900" indent="-342900">
              <a:buFont typeface="Arial" panose="020B0604020202020204" pitchFamily="34" charset="0"/>
              <a:buChar char="•"/>
            </a:pPr>
            <a:r>
              <a:rPr lang="en-US" dirty="0"/>
              <a:t>Azure portal</a:t>
            </a:r>
          </a:p>
          <a:p>
            <a:pPr marL="679045" lvl="1" indent="-342900"/>
            <a:r>
              <a:rPr lang="en-US" dirty="0"/>
              <a:t>Azure portal List view</a:t>
            </a:r>
          </a:p>
          <a:p>
            <a:pPr marL="679045" lvl="1" indent="-342900"/>
            <a:r>
              <a:rPr lang="en-US" dirty="0"/>
              <a:t>Azure portal Code view</a:t>
            </a:r>
          </a:p>
          <a:p>
            <a:pPr marL="342900" indent="-342900">
              <a:buFont typeface="Arial" panose="020B0604020202020204" pitchFamily="34" charset="0"/>
              <a:buChar char="•"/>
            </a:pPr>
            <a:r>
              <a:rPr lang="en-US" dirty="0"/>
              <a:t>Command line</a:t>
            </a:r>
          </a:p>
          <a:p>
            <a:pPr marL="679045" lvl="1" indent="-342900"/>
            <a:r>
              <a:rPr lang="en-US" dirty="0"/>
              <a:t>PowerShell</a:t>
            </a:r>
          </a:p>
          <a:p>
            <a:pPr marL="679045" lvl="1" indent="-342900"/>
            <a:r>
              <a:rPr lang="en-US" dirty="0"/>
              <a:t>Azure CLI</a:t>
            </a:r>
          </a:p>
          <a:p>
            <a:pPr marL="342900" indent="-342900">
              <a:buFont typeface="Arial" panose="020B0604020202020204" pitchFamily="34" charset="0"/>
              <a:buChar char="•"/>
            </a:pPr>
            <a:r>
              <a:rPr lang="en-US" dirty="0"/>
              <a:t>REST APIs</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5390107" y="1456896"/>
            <a:ext cx="5657850" cy="1292662"/>
          </a:xfrm>
          <a:noFill/>
          <a:ln w="25400">
            <a:solidFill>
              <a:srgbClr val="0078D4"/>
            </a:solidFill>
          </a:ln>
        </p:spPr>
        <p:txBody>
          <a:bodyPr lIns="91440" rIns="91440"/>
          <a:lstStyle/>
          <a:p>
            <a:pPr>
              <a:spcBef>
                <a:spcPts val="0"/>
              </a:spcBef>
              <a:spcAft>
                <a:spcPts val="0"/>
              </a:spcAft>
            </a:pPr>
            <a:r>
              <a:rPr lang="en-US" sz="1800" b="0" dirty="0" err="1">
                <a:solidFill>
                  <a:srgbClr val="0000FF"/>
                </a:solidFill>
                <a:effectLst/>
                <a:latin typeface="Consolas" panose="020B0609020204030204" pitchFamily="49" charset="0"/>
              </a:rPr>
              <a:t>az</a:t>
            </a:r>
            <a:r>
              <a:rPr lang="en-US" sz="1800" b="0" dirty="0">
                <a:solidFill>
                  <a:srgbClr val="0000FF"/>
                </a:solidFill>
                <a:effectLst/>
                <a:latin typeface="Consolas" panose="020B0609020204030204" pitchFamily="49" charset="0"/>
              </a:rPr>
              <a:t> storage account management-policy create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--account-name </a:t>
            </a:r>
            <a:r>
              <a:rPr lang="en-US" sz="1800" b="0" dirty="0">
                <a:solidFill>
                  <a:srgbClr val="A31515"/>
                </a:solidFill>
                <a:effectLst/>
                <a:latin typeface="Consolas" panose="020B0609020204030204" pitchFamily="49" charset="0"/>
              </a:rPr>
              <a:t>&lt;storage-account&gt;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--policy </a:t>
            </a:r>
            <a:r>
              <a:rPr lang="en-US" sz="1800" b="0" dirty="0">
                <a:solidFill>
                  <a:srgbClr val="A31515"/>
                </a:solidFill>
                <a:effectLst/>
                <a:latin typeface="Consolas" panose="020B0609020204030204" pitchFamily="49" charset="0"/>
              </a:rPr>
              <a:t>@policy.json \</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FF"/>
                </a:solidFill>
                <a:effectLst/>
                <a:latin typeface="Consolas" panose="020B0609020204030204" pitchFamily="49" charset="0"/>
              </a:rPr>
              <a:t>    </a:t>
            </a:r>
            <a:r>
              <a:rPr lang="en-US" sz="1800" b="0" dirty="0">
                <a:solidFill>
                  <a:srgbClr val="001080"/>
                </a:solidFill>
                <a:effectLst/>
                <a:latin typeface="Consolas" panose="020B0609020204030204" pitchFamily="49" charset="0"/>
              </a:rPr>
              <a:t>--resource-group </a:t>
            </a:r>
            <a:r>
              <a:rPr lang="en-US" sz="1800" b="0" dirty="0">
                <a:solidFill>
                  <a:srgbClr val="A31515"/>
                </a:solidFill>
                <a:effectLst/>
                <a:latin typeface="Consolas" panose="020B0609020204030204" pitchFamily="49" charset="0"/>
              </a:rPr>
              <a:t>&lt;resource-group&gt;</a:t>
            </a:r>
            <a:endParaRPr lang="en-US" sz="16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295930044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Rehydrate blob data from the archive tier</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3" y="1456897"/>
            <a:ext cx="5394960" cy="1795363"/>
          </a:xfrm>
        </p:spPr>
        <p:txBody>
          <a:bodyPr/>
          <a:lstStyle/>
          <a:p>
            <a:r>
              <a:rPr lang="en-US" dirty="0"/>
              <a:t>Two options for rehydrating a blob that is stored in the archive tier:</a:t>
            </a:r>
          </a:p>
          <a:p>
            <a:pPr lvl="1"/>
            <a:r>
              <a:rPr lang="en-US" dirty="0"/>
              <a:t>Copy an archived blob to an online tier</a:t>
            </a:r>
          </a:p>
          <a:p>
            <a:pPr lvl="1"/>
            <a:r>
              <a:rPr lang="en-US" dirty="0"/>
              <a:t>Change a blob's access tier to an online tier</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1426031"/>
          </a:xfrm>
        </p:spPr>
        <p:txBody>
          <a:bodyPr/>
          <a:lstStyle/>
          <a:p>
            <a:r>
              <a:rPr lang="en-US" dirty="0"/>
              <a:t>Rehydration priority</a:t>
            </a:r>
          </a:p>
          <a:p>
            <a:pPr lvl="1"/>
            <a:r>
              <a:rPr lang="en-US" dirty="0"/>
              <a:t>Standard priority</a:t>
            </a:r>
          </a:p>
          <a:p>
            <a:pPr lvl="1"/>
            <a:r>
              <a:rPr lang="en-US" dirty="0"/>
              <a:t>High priority</a:t>
            </a:r>
          </a:p>
        </p:txBody>
      </p:sp>
    </p:spTree>
    <p:extLst>
      <p:ext uri="{BB962C8B-B14F-4D97-AF65-F5344CB8AC3E}">
        <p14:creationId xmlns:p14="http://schemas.microsoft.com/office/powerpoint/2010/main" val="259281520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1855893"/>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how each of the access tiers are optimized.</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and implement a lifecycle policy.</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Rehydrate blob data stored in an archive tier.</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93258589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3: Work with Azure Blob storage</a:t>
            </a:r>
          </a:p>
        </p:txBody>
      </p:sp>
      <p:pic>
        <p:nvPicPr>
          <p:cNvPr id="3" name="Picture 2" descr="Icon of a gear inside a circle">
            <a:extLst>
              <a:ext uri="{FF2B5EF4-FFF2-40B4-BE49-F238E27FC236}">
                <a16:creationId xmlns:a16="http://schemas.microsoft.com/office/drawing/2014/main" id="{E4B0F18D-7232-4770-9928-42A69E18FECD}"/>
              </a:ext>
            </a:extLst>
          </p:cNvPr>
          <p:cNvPicPr>
            <a:picLocks noChangeAspect="1"/>
          </p:cNvPicPr>
          <p:nvPr/>
        </p:nvPicPr>
        <p:blipFill>
          <a:blip r:embed="rId3"/>
          <a:stretch>
            <a:fillRect/>
          </a:stretch>
        </p:blipFill>
        <p:spPr>
          <a:xfrm>
            <a:off x="10164930" y="2788920"/>
            <a:ext cx="1280160" cy="1280160"/>
          </a:xfrm>
          <a:prstGeom prst="rect">
            <a:avLst/>
          </a:prstGeom>
        </p:spPr>
      </p:pic>
    </p:spTree>
    <p:extLst>
      <p:ext uri="{BB962C8B-B14F-4D97-AF65-F5344CB8AC3E}">
        <p14:creationId xmlns:p14="http://schemas.microsoft.com/office/powerpoint/2010/main" val="83584258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733808"/>
          </a:xfrm>
        </p:spPr>
        <p:txBody>
          <a:bodyPr/>
          <a:lstStyle/>
          <a:p>
            <a:r>
              <a:rPr lang="en-US" dirty="0"/>
              <a:t>After completing this module, you'll be able to:</a:t>
            </a:r>
          </a:p>
          <a:p>
            <a:pPr marL="342900" lvl="1" indent="-342900">
              <a:buFont typeface="Arial" panose="020B0604020202020204" pitchFamily="34" charset="0"/>
              <a:buChar char="•"/>
            </a:pPr>
            <a:r>
              <a:rPr lang="en-US" dirty="0"/>
              <a:t>Create an application to create and manipulate data by using the Azure Storage client library for Blob storage.</a:t>
            </a:r>
          </a:p>
          <a:p>
            <a:pPr marL="342900" lvl="1" indent="-342900">
              <a:buFont typeface="Arial" panose="020B0604020202020204" pitchFamily="34" charset="0"/>
              <a:buChar char="•"/>
            </a:pPr>
            <a:r>
              <a:rPr lang="en-US" dirty="0"/>
              <a:t>Manage container properties and metadata by using .NET and REST.</a:t>
            </a:r>
          </a:p>
        </p:txBody>
      </p:sp>
    </p:spTree>
    <p:extLst>
      <p:ext uri="{BB962C8B-B14F-4D97-AF65-F5344CB8AC3E}">
        <p14:creationId xmlns:p14="http://schemas.microsoft.com/office/powerpoint/2010/main" val="370770178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EBDD6-414C-454C-9FE7-20496BF5D795}"/>
              </a:ext>
            </a:extLst>
          </p:cNvPr>
          <p:cNvSpPr>
            <a:spLocks noGrp="1"/>
          </p:cNvSpPr>
          <p:nvPr>
            <p:ph type="title"/>
          </p:nvPr>
        </p:nvSpPr>
        <p:spPr/>
        <p:txBody>
          <a:bodyPr/>
          <a:lstStyle/>
          <a:p>
            <a:r>
              <a:rPr lang="en-US" dirty="0"/>
              <a:t>Explore Azure Blob storage client library</a:t>
            </a:r>
          </a:p>
        </p:txBody>
      </p:sp>
      <p:graphicFrame>
        <p:nvGraphicFramePr>
          <p:cNvPr id="12" name="Table 12">
            <a:extLst>
              <a:ext uri="{FF2B5EF4-FFF2-40B4-BE49-F238E27FC236}">
                <a16:creationId xmlns:a16="http://schemas.microsoft.com/office/drawing/2014/main" id="{8C2914AC-C00F-4ABC-99BF-3EA1E0922CF6}"/>
              </a:ext>
            </a:extLst>
          </p:cNvPr>
          <p:cNvGraphicFramePr>
            <a:graphicFrameLocks noGrp="1"/>
          </p:cNvGraphicFramePr>
          <p:nvPr>
            <p:extLst>
              <p:ext uri="{D42A27DB-BD31-4B8C-83A1-F6EECF244321}">
                <p14:modId xmlns:p14="http://schemas.microsoft.com/office/powerpoint/2010/main" val="847252350"/>
              </p:ext>
            </p:extLst>
          </p:nvPr>
        </p:nvGraphicFramePr>
        <p:xfrm>
          <a:off x="418644" y="1457177"/>
          <a:ext cx="11200542" cy="3615346"/>
        </p:xfrm>
        <a:graphic>
          <a:graphicData uri="http://schemas.openxmlformats.org/drawingml/2006/table">
            <a:tbl>
              <a:tblPr firstRow="1" bandRow="1">
                <a:tableStyleId>{5C22544A-7EE6-4342-B048-85BDC9FD1C3A}</a:tableStyleId>
              </a:tblPr>
              <a:tblGrid>
                <a:gridCol w="2513742">
                  <a:extLst>
                    <a:ext uri="{9D8B030D-6E8A-4147-A177-3AD203B41FA5}">
                      <a16:colId xmlns:a16="http://schemas.microsoft.com/office/drawing/2014/main" val="2356772570"/>
                    </a:ext>
                  </a:extLst>
                </a:gridCol>
                <a:gridCol w="8686800">
                  <a:extLst>
                    <a:ext uri="{9D8B030D-6E8A-4147-A177-3AD203B41FA5}">
                      <a16:colId xmlns:a16="http://schemas.microsoft.com/office/drawing/2014/main" val="2248324712"/>
                    </a:ext>
                  </a:extLst>
                </a:gridCol>
              </a:tblGrid>
              <a:tr h="536085">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Class</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Description</a:t>
                      </a:r>
                    </a:p>
                  </a:txBody>
                  <a:tcPr marL="89642" marR="89642" marT="89642" marB="89642">
                    <a:lnL w="6350" cap="flat" cmpd="sng" algn="ctr">
                      <a:solidFill>
                        <a:schemeClr val="bg1"/>
                      </a:solid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490569">
                <a:tc>
                  <a:txBody>
                    <a:bodyPr/>
                    <a:lstStyle/>
                    <a:p>
                      <a:r>
                        <a:rPr lang="en-US" sz="1700" dirty="0" err="1">
                          <a:solidFill>
                            <a:schemeClr val="tx1"/>
                          </a:solidFill>
                        </a:rPr>
                        <a:t>BlobClient</a:t>
                      </a:r>
                      <a:endParaRPr lang="en-US" sz="17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The </a:t>
                      </a:r>
                      <a:r>
                        <a:rPr lang="en-US" sz="1700" dirty="0" err="1">
                          <a:solidFill>
                            <a:schemeClr val="tx1"/>
                          </a:solidFill>
                        </a:rPr>
                        <a:t>BlobClient</a:t>
                      </a:r>
                      <a:r>
                        <a:rPr lang="en-US" sz="1700" dirty="0">
                          <a:solidFill>
                            <a:schemeClr val="tx1"/>
                          </a:solidFill>
                        </a:rPr>
                        <a:t> allows you to manipulate Azure Storage blobs.</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96360">
                <a:tc>
                  <a:txBody>
                    <a:bodyPr/>
                    <a:lstStyle/>
                    <a:p>
                      <a:r>
                        <a:rPr lang="en-US" sz="1700" dirty="0" err="1">
                          <a:solidFill>
                            <a:schemeClr val="tx1"/>
                          </a:solidFill>
                        </a:rPr>
                        <a:t>BlobClientOptions</a:t>
                      </a:r>
                      <a:endParaRPr lang="en-US" sz="17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Provides the client configuration options for connecting to Azure Blob Storage.</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96360">
                <a:tc>
                  <a:txBody>
                    <a:bodyPr/>
                    <a:lstStyle/>
                    <a:p>
                      <a:r>
                        <a:rPr lang="en-US" sz="1700" dirty="0" err="1">
                          <a:solidFill>
                            <a:schemeClr val="tx1"/>
                          </a:solidFill>
                        </a:rPr>
                        <a:t>BlobContainerClient</a:t>
                      </a:r>
                      <a:endParaRPr lang="en-US" sz="17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The </a:t>
                      </a:r>
                      <a:r>
                        <a:rPr lang="en-US" sz="1700" dirty="0" err="1">
                          <a:solidFill>
                            <a:schemeClr val="tx1"/>
                          </a:solidFill>
                        </a:rPr>
                        <a:t>BlobContainerClient</a:t>
                      </a:r>
                      <a:r>
                        <a:rPr lang="en-US" sz="1700" dirty="0">
                          <a:solidFill>
                            <a:schemeClr val="tx1"/>
                          </a:solidFill>
                        </a:rPr>
                        <a:t> allows you to manipulate Azure Storage containers and their blobs.</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96360">
                <a:tc>
                  <a:txBody>
                    <a:bodyPr/>
                    <a:lstStyle/>
                    <a:p>
                      <a:r>
                        <a:rPr lang="en-US" sz="1700" dirty="0" err="1">
                          <a:solidFill>
                            <a:schemeClr val="tx1"/>
                          </a:solidFill>
                        </a:rPr>
                        <a:t>BlobServiceClient</a:t>
                      </a:r>
                      <a:endParaRPr lang="en-US" sz="17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The </a:t>
                      </a:r>
                      <a:r>
                        <a:rPr lang="en-US" sz="1700" dirty="0" err="1">
                          <a:solidFill>
                            <a:schemeClr val="tx1"/>
                          </a:solidFill>
                        </a:rPr>
                        <a:t>BlobServiceClient</a:t>
                      </a:r>
                      <a:r>
                        <a:rPr lang="en-US" sz="1700" dirty="0">
                          <a:solidFill>
                            <a:schemeClr val="tx1"/>
                          </a:solidFill>
                        </a:rPr>
                        <a:t> allows you to manipulate Azure Storage service resources and blob containers. The storage account provides the top-level namespace for the Blob service.</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96360">
                <a:tc>
                  <a:txBody>
                    <a:bodyPr/>
                    <a:lstStyle/>
                    <a:p>
                      <a:r>
                        <a:rPr lang="en-US" sz="1700" dirty="0" err="1">
                          <a:solidFill>
                            <a:schemeClr val="tx1"/>
                          </a:solidFill>
                        </a:rPr>
                        <a:t>BlobUriBuilder</a:t>
                      </a:r>
                      <a:endParaRPr lang="en-US" sz="17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The </a:t>
                      </a:r>
                      <a:r>
                        <a:rPr lang="en-US" sz="1700" dirty="0" err="1">
                          <a:solidFill>
                            <a:schemeClr val="tx1"/>
                          </a:solidFill>
                        </a:rPr>
                        <a:t>BlobUriBuilder</a:t>
                      </a:r>
                      <a:r>
                        <a:rPr lang="en-US" sz="1700" dirty="0">
                          <a:solidFill>
                            <a:schemeClr val="tx1"/>
                          </a:solidFill>
                        </a:rPr>
                        <a:t> class provides a convenient way to modify the contents of a Uri instance to point to different Azure Storage resources like an account, container, or blob.</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572498597"/>
                  </a:ext>
                </a:extLst>
              </a:tr>
            </a:tbl>
          </a:graphicData>
        </a:graphic>
      </p:graphicFrame>
    </p:spTree>
    <p:extLst>
      <p:ext uri="{BB962C8B-B14F-4D97-AF65-F5344CB8AC3E}">
        <p14:creationId xmlns:p14="http://schemas.microsoft.com/office/powerpoint/2010/main" val="779692702"/>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440494"/>
            <a:ext cx="11341268" cy="1016402"/>
          </a:xfrm>
        </p:spPr>
        <p:txBody>
          <a:bodyPr/>
          <a:lstStyle/>
          <a:p>
            <a:r>
              <a:rPr lang="en-US" dirty="0"/>
              <a:t>Exercise: Create Blob storage resources by using the .NET client library</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852180"/>
            <a:ext cx="3650357" cy="1752428"/>
          </a:xfrm>
        </p:spPr>
        <p:txBody>
          <a:bodyPr/>
          <a:lstStyle/>
          <a:p>
            <a:r>
              <a:rPr lang="en-US" dirty="0"/>
              <a:t>Task 1: Setting up</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852180"/>
            <a:ext cx="3650357" cy="1752428"/>
          </a:xfrm>
        </p:spPr>
        <p:txBody>
          <a:bodyPr/>
          <a:lstStyle/>
          <a:p>
            <a:r>
              <a:rPr lang="en-US" dirty="0"/>
              <a:t>Task 2: Prepare the .NET project</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a:xfrm>
            <a:off x="8123000" y="1852180"/>
            <a:ext cx="3650357" cy="1752428"/>
          </a:xfrm>
        </p:spPr>
        <p:txBody>
          <a:bodyPr/>
          <a:lstStyle/>
          <a:p>
            <a:r>
              <a:rPr lang="en-US" dirty="0"/>
              <a:t>Task 3 : Build the full app</a:t>
            </a:r>
          </a:p>
          <a:p>
            <a:pPr marL="171450" lvl="1" indent="-171450">
              <a:spcBef>
                <a:spcPts val="0"/>
              </a:spcBef>
              <a:spcAft>
                <a:spcPts val="0"/>
              </a:spcAft>
              <a:buFont typeface="Arial" panose="020B0604020202020204" pitchFamily="34" charset="0"/>
              <a:buChar char="•"/>
            </a:pPr>
            <a:r>
              <a:rPr lang="en-US" sz="1400" dirty="0"/>
              <a:t>Create a container</a:t>
            </a:r>
          </a:p>
          <a:p>
            <a:pPr marL="171450" lvl="1" indent="-171450">
              <a:spcBef>
                <a:spcPts val="0"/>
              </a:spcBef>
              <a:spcAft>
                <a:spcPts val="0"/>
              </a:spcAft>
              <a:buFont typeface="Arial" panose="020B0604020202020204" pitchFamily="34" charset="0"/>
              <a:buChar char="•"/>
            </a:pPr>
            <a:r>
              <a:rPr lang="en-US" sz="1400" dirty="0"/>
              <a:t>Upload blobs to a container</a:t>
            </a:r>
          </a:p>
          <a:p>
            <a:pPr marL="171450" lvl="1" indent="-171450">
              <a:spcBef>
                <a:spcPts val="0"/>
              </a:spcBef>
              <a:spcAft>
                <a:spcPts val="0"/>
              </a:spcAft>
              <a:buFont typeface="Arial" panose="020B0604020202020204" pitchFamily="34" charset="0"/>
              <a:buChar char="•"/>
            </a:pPr>
            <a:r>
              <a:rPr lang="en-US" sz="1400" dirty="0"/>
              <a:t>List the blobs in a container</a:t>
            </a:r>
          </a:p>
          <a:p>
            <a:pPr marL="171450" lvl="1" indent="-171450">
              <a:spcBef>
                <a:spcPts val="0"/>
              </a:spcBef>
              <a:spcAft>
                <a:spcPts val="0"/>
              </a:spcAft>
              <a:buFont typeface="Arial" panose="020B0604020202020204" pitchFamily="34" charset="0"/>
              <a:buChar char="•"/>
            </a:pPr>
            <a:r>
              <a:rPr lang="en-US" sz="1400" dirty="0"/>
              <a:t>Download blobs</a:t>
            </a:r>
          </a:p>
          <a:p>
            <a:pPr marL="171450" lvl="1" indent="-171450">
              <a:spcBef>
                <a:spcPts val="0"/>
              </a:spcBef>
              <a:spcAft>
                <a:spcPts val="0"/>
              </a:spcAft>
              <a:buFont typeface="Arial" panose="020B0604020202020204" pitchFamily="34" charset="0"/>
              <a:buChar char="•"/>
            </a:pPr>
            <a:r>
              <a:rPr lang="en-US" sz="1400" dirty="0"/>
              <a:t>Delete a container</a:t>
            </a:r>
          </a:p>
          <a:p>
            <a:pPr lvl="1"/>
            <a:endParaRPr lang="en-US" sz="1200" dirty="0"/>
          </a:p>
          <a:p>
            <a:pPr lvl="1"/>
            <a:endParaRPr lang="en-US" sz="1200" dirty="0"/>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a:xfrm>
            <a:off x="432089" y="3782580"/>
            <a:ext cx="3650357" cy="1752428"/>
          </a:xfrm>
        </p:spPr>
        <p:txBody>
          <a:bodyPr/>
          <a:lstStyle/>
          <a:p>
            <a:r>
              <a:rPr lang="en-US" dirty="0"/>
              <a:t>Task 4: Run the code</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a:xfrm>
            <a:off x="4277544" y="3782580"/>
            <a:ext cx="3650357" cy="1752428"/>
          </a:xfrm>
        </p:spPr>
        <p:txBody>
          <a:bodyPr/>
          <a:lstStyle/>
          <a:p>
            <a:r>
              <a:rPr lang="en-US" dirty="0"/>
              <a:t>Task 5: Clean up other resources</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166954" y="2791636"/>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033889" y="2791636"/>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0855326" y="2791636"/>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166954" y="4743519"/>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033889" y="4743519"/>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1353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Manage container properties and metadata by using .NET</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373767"/>
            <a:ext cx="11340811" cy="3539430"/>
          </a:xfrm>
        </p:spPr>
        <p:txBody>
          <a:bodyPr/>
          <a:lstStyle/>
          <a:p>
            <a:pPr marL="342900" indent="-342900">
              <a:buFont typeface="Arial" panose="020B0604020202020204" pitchFamily="34" charset="0"/>
              <a:buChar char="•"/>
            </a:pPr>
            <a:r>
              <a:rPr lang="en-US" sz="2200" dirty="0">
                <a:latin typeface="+mn-lt"/>
              </a:rPr>
              <a:t>Blob containers support system properties and user-defined metadata, in addition to the data they contain.</a:t>
            </a:r>
          </a:p>
          <a:p>
            <a:pPr marL="342900" lvl="1" indent="-342900">
              <a:buFont typeface="Arial" panose="020B0604020202020204" pitchFamily="34" charset="0"/>
              <a:buChar char="•"/>
            </a:pPr>
            <a:r>
              <a:rPr lang="en-US" sz="2200" dirty="0"/>
              <a:t>Retrieve container properties</a:t>
            </a:r>
          </a:p>
          <a:p>
            <a:pPr marL="852488" lvl="1" indent="-225425">
              <a:buFont typeface="Arial" panose="020B0604020202020204" pitchFamily="34" charset="0"/>
              <a:buChar char="•"/>
            </a:pPr>
            <a:r>
              <a:rPr lang="en-US" dirty="0" err="1">
                <a:latin typeface="Consolas" panose="020B0609020204030204" pitchFamily="49" charset="0"/>
              </a:rPr>
              <a:t>GetProperties</a:t>
            </a:r>
            <a:endParaRPr lang="en-US" dirty="0">
              <a:latin typeface="Consolas" panose="020B0609020204030204" pitchFamily="49" charset="0"/>
            </a:endParaRPr>
          </a:p>
          <a:p>
            <a:pPr marL="852488" lvl="1" indent="-225425">
              <a:buFont typeface="Arial" panose="020B0604020202020204" pitchFamily="34" charset="0"/>
              <a:buChar char="•"/>
            </a:pPr>
            <a:r>
              <a:rPr lang="en-US" dirty="0" err="1">
                <a:latin typeface="Consolas" panose="020B0609020204030204" pitchFamily="49" charset="0"/>
              </a:rPr>
              <a:t>GetPropertiesAsync</a:t>
            </a:r>
            <a:endParaRPr lang="en-US" dirty="0">
              <a:latin typeface="Consolas" panose="020B0609020204030204" pitchFamily="49" charset="0"/>
            </a:endParaRPr>
          </a:p>
          <a:p>
            <a:pPr marL="342900" lvl="1" indent="-342900">
              <a:buFont typeface="Arial" panose="020B0604020202020204" pitchFamily="34" charset="0"/>
              <a:buChar char="•"/>
            </a:pPr>
            <a:r>
              <a:rPr lang="en-US" sz="2200" dirty="0"/>
              <a:t>Set metadata</a:t>
            </a:r>
          </a:p>
          <a:p>
            <a:pPr marL="852488" lvl="1" indent="-225425">
              <a:buFont typeface="Arial" panose="020B0604020202020204" pitchFamily="34" charset="0"/>
              <a:buChar char="•"/>
            </a:pPr>
            <a:r>
              <a:rPr lang="en-US" dirty="0" err="1">
                <a:latin typeface="Consolas" panose="020B0609020204030204" pitchFamily="49" charset="0"/>
              </a:rPr>
              <a:t>SetMetadata</a:t>
            </a:r>
            <a:endParaRPr lang="en-US" dirty="0">
              <a:latin typeface="Consolas" panose="020B0609020204030204" pitchFamily="49" charset="0"/>
            </a:endParaRPr>
          </a:p>
          <a:p>
            <a:pPr marL="852488" lvl="1" indent="-225425">
              <a:buFont typeface="Arial" panose="020B0604020202020204" pitchFamily="34" charset="0"/>
              <a:buChar char="•"/>
            </a:pPr>
            <a:r>
              <a:rPr lang="en-US" dirty="0" err="1">
                <a:latin typeface="Consolas" panose="020B0609020204030204" pitchFamily="49" charset="0"/>
              </a:rPr>
              <a:t>SetMetadataAsync</a:t>
            </a:r>
            <a:endParaRPr lang="en-US" dirty="0">
              <a:latin typeface="Consolas" panose="020B0609020204030204" pitchFamily="49" charset="0"/>
            </a:endParaRPr>
          </a:p>
        </p:txBody>
      </p:sp>
    </p:spTree>
    <p:extLst>
      <p:ext uri="{BB962C8B-B14F-4D97-AF65-F5344CB8AC3E}">
        <p14:creationId xmlns:p14="http://schemas.microsoft.com/office/powerpoint/2010/main" val="357388529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a:xfrm>
            <a:off x="418643" y="440493"/>
            <a:ext cx="11341268" cy="1016403"/>
          </a:xfrm>
        </p:spPr>
        <p:txBody>
          <a:bodyPr/>
          <a:lstStyle/>
          <a:p>
            <a:r>
              <a:rPr lang="en-US" dirty="0"/>
              <a:t>Set and retrieve properties and metadata for blob resources by using REST</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25594" y="1780678"/>
            <a:ext cx="11340811" cy="523220"/>
          </a:xfrm>
        </p:spPr>
        <p:txBody>
          <a:bodyPr/>
          <a:lstStyle/>
          <a:p>
            <a:pPr marL="342900" indent="-342900">
              <a:buFont typeface="Arial" panose="020B0604020202020204" pitchFamily="34" charset="0"/>
              <a:buChar char="•"/>
            </a:pPr>
            <a:r>
              <a:rPr lang="en-US" sz="2200" dirty="0">
                <a:latin typeface="+mn-lt"/>
              </a:rPr>
              <a:t>Metadata header format: </a:t>
            </a:r>
            <a:r>
              <a:rPr lang="en-US" sz="2000" spc="-49" dirty="0" err="1">
                <a:solidFill>
                  <a:srgbClr val="000000"/>
                </a:solidFill>
                <a:latin typeface="Consolas" panose="020B0609020204030204" pitchFamily="49" charset="0"/>
              </a:rPr>
              <a:t>x-ms-meta-name:string-value</a:t>
            </a:r>
            <a:r>
              <a:rPr lang="en-US" sz="2200" spc="-49" dirty="0">
                <a:solidFill>
                  <a:srgbClr val="000000"/>
                </a:solidFill>
                <a:latin typeface="Consolas" panose="020B0609020204030204" pitchFamily="49" charset="0"/>
              </a:rPr>
              <a:t> </a:t>
            </a:r>
          </a:p>
        </p:txBody>
      </p:sp>
      <p:sp>
        <p:nvSpPr>
          <p:cNvPr id="4" name="Content Placeholder 2">
            <a:extLst>
              <a:ext uri="{FF2B5EF4-FFF2-40B4-BE49-F238E27FC236}">
                <a16:creationId xmlns:a16="http://schemas.microsoft.com/office/drawing/2014/main" id="{46EBD9E4-2A61-4277-B371-F23865E447FA}"/>
              </a:ext>
            </a:extLst>
          </p:cNvPr>
          <p:cNvSpPr txBox="1">
            <a:spLocks/>
          </p:cNvSpPr>
          <p:nvPr/>
        </p:nvSpPr>
        <p:spPr>
          <a:xfrm>
            <a:off x="418643" y="2532240"/>
            <a:ext cx="11340811" cy="523220"/>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sz="2200" dirty="0">
                <a:latin typeface="+mn-lt"/>
              </a:rPr>
              <a:t>URI syntax to retrieve properties and metadata from containers and blobs</a:t>
            </a:r>
          </a:p>
        </p:txBody>
      </p:sp>
      <p:sp>
        <p:nvSpPr>
          <p:cNvPr id="2" name="TextBox 1">
            <a:extLst>
              <a:ext uri="{FF2B5EF4-FFF2-40B4-BE49-F238E27FC236}">
                <a16:creationId xmlns:a16="http://schemas.microsoft.com/office/drawing/2014/main" id="{7155FE79-2E19-45A8-A3DD-3F5FC4A49F78}"/>
              </a:ext>
            </a:extLst>
          </p:cNvPr>
          <p:cNvSpPr txBox="1"/>
          <p:nvPr/>
        </p:nvSpPr>
        <p:spPr>
          <a:xfrm>
            <a:off x="814192" y="2986933"/>
            <a:ext cx="10784909" cy="871008"/>
          </a:xfrm>
          <a:prstGeom prst="rect">
            <a:avLst/>
          </a:prstGeom>
          <a:noFill/>
        </p:spPr>
        <p:txBody>
          <a:bodyPr wrap="square" lIns="182880" tIns="146304" rIns="182880" bIns="146304" rtlCol="0">
            <a:spAutoFit/>
          </a:bodyPr>
          <a:lstStyle/>
          <a:p>
            <a:pPr>
              <a:lnSpc>
                <a:spcPct val="90000"/>
              </a:lnSpc>
              <a:spcAft>
                <a:spcPts val="600"/>
              </a:spcAft>
            </a:pPr>
            <a:r>
              <a:rPr lang="en-US" sz="1800" dirty="0">
                <a:gradFill>
                  <a:gsLst>
                    <a:gs pos="2917">
                      <a:schemeClr val="tx1"/>
                    </a:gs>
                    <a:gs pos="30000">
                      <a:schemeClr val="tx1"/>
                    </a:gs>
                  </a:gsLst>
                  <a:lin ang="5400000" scaled="0"/>
                </a:gradFill>
                <a:latin typeface="Consolas" panose="020B0609020204030204" pitchFamily="49" charset="0"/>
              </a:rPr>
              <a:t>GET/HEAD https://myaccount.blob.core.windows.net/mycontainer?restype=container</a:t>
            </a:r>
          </a:p>
          <a:p>
            <a:pPr>
              <a:lnSpc>
                <a:spcPct val="90000"/>
              </a:lnSpc>
              <a:spcAft>
                <a:spcPts val="600"/>
              </a:spcAft>
            </a:pPr>
            <a:r>
              <a:rPr lang="en-US" sz="1800" dirty="0">
                <a:gradFill>
                  <a:gsLst>
                    <a:gs pos="2917">
                      <a:schemeClr val="tx1"/>
                    </a:gs>
                    <a:gs pos="30000">
                      <a:schemeClr val="tx1"/>
                    </a:gs>
                  </a:gsLst>
                  <a:lin ang="5400000" scaled="0"/>
                </a:gradFill>
                <a:latin typeface="Consolas" panose="020B0609020204030204" pitchFamily="49" charset="0"/>
              </a:rPr>
              <a:t>GET/HEAD https://myaccount.blob.core.windows.net/mycontainer/myblob?comp=metadata</a:t>
            </a:r>
          </a:p>
        </p:txBody>
      </p:sp>
      <p:sp>
        <p:nvSpPr>
          <p:cNvPr id="6" name="Content Placeholder 2">
            <a:extLst>
              <a:ext uri="{FF2B5EF4-FFF2-40B4-BE49-F238E27FC236}">
                <a16:creationId xmlns:a16="http://schemas.microsoft.com/office/drawing/2014/main" id="{85F4505D-3C31-4375-993A-42ED87340598}"/>
              </a:ext>
            </a:extLst>
          </p:cNvPr>
          <p:cNvSpPr txBox="1">
            <a:spLocks/>
          </p:cNvSpPr>
          <p:nvPr/>
        </p:nvSpPr>
        <p:spPr>
          <a:xfrm>
            <a:off x="425594" y="3955440"/>
            <a:ext cx="11340811" cy="523220"/>
          </a:xfrm>
          <a:prstGeom prst="rect">
            <a:avLst/>
          </a:prstGeom>
        </p:spPr>
        <p:txBody>
          <a:bodyPr vert="horz" wrap="square" lIns="0" tIns="91440" rIns="146304" bIns="91440" rtlCol="0">
            <a:spAutoFit/>
          </a:bodyPr>
          <a:lstStyle>
            <a:lvl1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342900" indent="-342900">
              <a:buFont typeface="Arial" panose="020B0604020202020204" pitchFamily="34" charset="0"/>
              <a:buChar char="•"/>
            </a:pPr>
            <a:r>
              <a:rPr lang="en-US" sz="2200" dirty="0">
                <a:latin typeface="+mn-lt"/>
              </a:rPr>
              <a:t>URI syntax to set properties and metadata from containers and blobs</a:t>
            </a:r>
          </a:p>
        </p:txBody>
      </p:sp>
      <p:sp>
        <p:nvSpPr>
          <p:cNvPr id="7" name="TextBox 6">
            <a:extLst>
              <a:ext uri="{FF2B5EF4-FFF2-40B4-BE49-F238E27FC236}">
                <a16:creationId xmlns:a16="http://schemas.microsoft.com/office/drawing/2014/main" id="{55ACE3CA-72FC-4E45-B764-A8102FC439DC}"/>
              </a:ext>
            </a:extLst>
          </p:cNvPr>
          <p:cNvSpPr txBox="1"/>
          <p:nvPr/>
        </p:nvSpPr>
        <p:spPr>
          <a:xfrm>
            <a:off x="821143" y="4410133"/>
            <a:ext cx="10784909" cy="871008"/>
          </a:xfrm>
          <a:prstGeom prst="rect">
            <a:avLst/>
          </a:prstGeom>
          <a:noFill/>
        </p:spPr>
        <p:txBody>
          <a:bodyPr wrap="square" lIns="182880" tIns="146304" rIns="182880" bIns="146304" rtlCol="0">
            <a:spAutoFit/>
          </a:bodyPr>
          <a:lstStyle/>
          <a:p>
            <a:pPr>
              <a:lnSpc>
                <a:spcPct val="90000"/>
              </a:lnSpc>
              <a:spcAft>
                <a:spcPts val="600"/>
              </a:spcAft>
            </a:pPr>
            <a:r>
              <a:rPr lang="en-US" sz="1800" dirty="0">
                <a:gradFill>
                  <a:gsLst>
                    <a:gs pos="2917">
                      <a:schemeClr val="tx1"/>
                    </a:gs>
                    <a:gs pos="30000">
                      <a:schemeClr val="tx1"/>
                    </a:gs>
                  </a:gsLst>
                  <a:lin ang="5400000" scaled="0"/>
                </a:gradFill>
                <a:latin typeface="Consolas" panose="020B0609020204030204" pitchFamily="49" charset="0"/>
              </a:rPr>
              <a:t>PUT https://myaccount.blob.core.windows.net/mycontainer?restype=container</a:t>
            </a:r>
          </a:p>
          <a:p>
            <a:pPr>
              <a:lnSpc>
                <a:spcPct val="90000"/>
              </a:lnSpc>
              <a:spcAft>
                <a:spcPts val="600"/>
              </a:spcAft>
            </a:pPr>
            <a:r>
              <a:rPr lang="en-US" sz="1800" dirty="0">
                <a:gradFill>
                  <a:gsLst>
                    <a:gs pos="2917">
                      <a:schemeClr val="tx1"/>
                    </a:gs>
                    <a:gs pos="30000">
                      <a:schemeClr val="tx1"/>
                    </a:gs>
                  </a:gsLst>
                  <a:lin ang="5400000" scaled="0"/>
                </a:gradFill>
                <a:latin typeface="Consolas" panose="020B0609020204030204" pitchFamily="49" charset="0"/>
              </a:rPr>
              <a:t>PUT https://myaccount.blob.core.windows.net/mycontainer/myblob?comp=metadata</a:t>
            </a:r>
          </a:p>
        </p:txBody>
      </p:sp>
    </p:spTree>
    <p:extLst>
      <p:ext uri="{BB962C8B-B14F-4D97-AF65-F5344CB8AC3E}">
        <p14:creationId xmlns:p14="http://schemas.microsoft.com/office/powerpoint/2010/main" val="2519783377"/>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055947"/>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an application to create and manipulate data by using the Azure Storage client library for Blob storage.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Manage container properties and metadata by using .NET and REST</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4772240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Explore Azure Blob storage</a:t>
            </a:r>
          </a:p>
        </p:txBody>
      </p:sp>
      <p:pic>
        <p:nvPicPr>
          <p:cNvPr id="2" name="Picture 1" descr="Icon of three concentric arcs">
            <a:extLst>
              <a:ext uri="{FF2B5EF4-FFF2-40B4-BE49-F238E27FC236}">
                <a16:creationId xmlns:a16="http://schemas.microsoft.com/office/drawing/2014/main" id="{48D68733-2978-46E2-89D1-659B81516D78}"/>
              </a:ext>
            </a:extLst>
          </p:cNvPr>
          <p:cNvPicPr>
            <a:picLocks noChangeAspect="1"/>
          </p:cNvPicPr>
          <p:nvPr/>
        </p:nvPicPr>
        <p:blipFill>
          <a:blip r:embed="rId3"/>
          <a:stretch>
            <a:fillRect/>
          </a:stretch>
        </p:blipFill>
        <p:spPr>
          <a:xfrm>
            <a:off x="10172558" y="2785533"/>
            <a:ext cx="1280160" cy="1280160"/>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Which redundancy option would you choose in Azure Storage if your application requires high availability?</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How would/could you apply access tiers and lifecycle management policies to data your apps are currently using?</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Contoso Inc wants to manage the data encryption in their storage account with their own keys. Can you describe a scenario where they would want to use a customer-managed key over a customer-provided key?</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33340"/>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129032"/>
            <a:ext cx="5622324" cy="360098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03: Retrieve Azure Storage resources and metadata by using the Azure Storage SDK for .NET</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1862048"/>
          </a:xfrm>
        </p:spPr>
        <p:txBody>
          <a:bodyPr/>
          <a:lstStyle/>
          <a:p>
            <a:r>
              <a:rPr lang="en-US" dirty="0"/>
              <a:t>After completing this module, you'll be able to:</a:t>
            </a:r>
          </a:p>
          <a:p>
            <a:pPr marL="342900" lvl="1" indent="-342900">
              <a:buFont typeface="Arial" panose="020B0604020202020204" pitchFamily="34" charset="0"/>
              <a:buChar char="•"/>
            </a:pPr>
            <a:r>
              <a:rPr lang="en-US" dirty="0"/>
              <a:t>Identify the different types of storage accounts and the resource hierarchy for blob storage.</a:t>
            </a:r>
          </a:p>
          <a:p>
            <a:pPr marL="342900" lvl="1" indent="-342900">
              <a:buFont typeface="Arial" panose="020B0604020202020204" pitchFamily="34" charset="0"/>
              <a:buChar char="•"/>
            </a:pPr>
            <a:r>
              <a:rPr lang="en-US" dirty="0"/>
              <a:t>Explain how data is securely stored and protected through redundancy.</a:t>
            </a:r>
          </a:p>
          <a:p>
            <a:pPr marL="342900" lvl="1" indent="-342900">
              <a:buFont typeface="Arial" panose="020B0604020202020204" pitchFamily="34" charset="0"/>
              <a:buChar char="•"/>
            </a:pPr>
            <a:r>
              <a:rPr lang="en-US" dirty="0"/>
              <a:t>Create a block blob storage account by using the Azure Cloud Shell.</a:t>
            </a:r>
          </a:p>
        </p:txBody>
      </p:sp>
    </p:spTree>
    <p:extLst>
      <p:ext uri="{BB962C8B-B14F-4D97-AF65-F5344CB8AC3E}">
        <p14:creationId xmlns:p14="http://schemas.microsoft.com/office/powerpoint/2010/main" val="36947448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E5850D5-30A4-4D0A-BE11-3FF605C1CF01}"/>
              </a:ext>
            </a:extLst>
          </p:cNvPr>
          <p:cNvSpPr>
            <a:spLocks noGrp="1"/>
          </p:cNvSpPr>
          <p:nvPr>
            <p:ph type="title"/>
          </p:nvPr>
        </p:nvSpPr>
        <p:spPr/>
        <p:txBody>
          <a:bodyPr/>
          <a:lstStyle/>
          <a:p>
            <a:r>
              <a:rPr lang="en-US" dirty="0"/>
              <a:t>Explore Azure Blob storage (1 / 2)</a:t>
            </a:r>
          </a:p>
        </p:txBody>
      </p:sp>
      <p:grpSp>
        <p:nvGrpSpPr>
          <p:cNvPr id="2" name="Group 1">
            <a:extLst>
              <a:ext uri="{FF2B5EF4-FFF2-40B4-BE49-F238E27FC236}">
                <a16:creationId xmlns:a16="http://schemas.microsoft.com/office/drawing/2014/main" id="{06BE86C4-A1DE-4654-B9D7-6EF2E71E9249}"/>
              </a:ext>
            </a:extLst>
          </p:cNvPr>
          <p:cNvGrpSpPr/>
          <p:nvPr/>
        </p:nvGrpSpPr>
        <p:grpSpPr>
          <a:xfrm>
            <a:off x="418643" y="1156540"/>
            <a:ext cx="9720658" cy="4544920"/>
            <a:chOff x="588263" y="1492625"/>
            <a:chExt cx="10774500" cy="5042646"/>
          </a:xfrm>
        </p:grpSpPr>
        <p:sp>
          <p:nvSpPr>
            <p:cNvPr id="17" name="Rectangle 16">
              <a:extLst>
                <a:ext uri="{FF2B5EF4-FFF2-40B4-BE49-F238E27FC236}">
                  <a16:creationId xmlns:a16="http://schemas.microsoft.com/office/drawing/2014/main" id="{1476C4E0-0B67-47AD-9B65-F849EBE5BD5C}"/>
                </a:ext>
              </a:extLst>
            </p:cNvPr>
            <p:cNvSpPr/>
            <p:nvPr/>
          </p:nvSpPr>
          <p:spPr bwMode="auto">
            <a:xfrm>
              <a:off x="588263" y="1492625"/>
              <a:ext cx="2074256" cy="640123"/>
            </a:xfrm>
            <a:prstGeom prst="rect">
              <a:avLst/>
            </a:prstGeom>
            <a:solidFill>
              <a:schemeClr val="accent6">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400" dirty="0">
                  <a:solidFill>
                    <a:schemeClr val="tx1"/>
                  </a:solidFill>
                  <a:ea typeface="Segoe UI" pitchFamily="34" charset="0"/>
                  <a:cs typeface="Segoe UI" pitchFamily="34" charset="0"/>
                </a:rPr>
                <a:t>Disks</a:t>
              </a:r>
            </a:p>
          </p:txBody>
        </p:sp>
        <p:sp>
          <p:nvSpPr>
            <p:cNvPr id="11" name="Rectangle 10">
              <a:extLst>
                <a:ext uri="{FF2B5EF4-FFF2-40B4-BE49-F238E27FC236}">
                  <a16:creationId xmlns:a16="http://schemas.microsoft.com/office/drawing/2014/main" id="{E677ADFB-A925-42B1-924D-66BE4BDE9706}"/>
                </a:ext>
              </a:extLst>
            </p:cNvPr>
            <p:cNvSpPr/>
            <p:nvPr/>
          </p:nvSpPr>
          <p:spPr bwMode="auto">
            <a:xfrm>
              <a:off x="588263" y="2132748"/>
              <a:ext cx="2074255" cy="3418221"/>
            </a:xfrm>
            <a:prstGeom prst="rect">
              <a:avLst/>
            </a:prstGeom>
            <a:solidFill>
              <a:schemeClr val="accent6">
                <a:lumMod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0" rIns="182880" bIns="146304" numCol="1" spcCol="0" rtlCol="0" fromWordArt="0" anchor="t" anchorCtr="0" forceAA="0" compatLnSpc="1">
              <a:prstTxWarp prst="textNoShape">
                <a:avLst/>
              </a:prstTxWarp>
              <a:noAutofit/>
            </a:bodyPr>
            <a:lstStyle/>
            <a:p>
              <a:pPr defTabSz="932472" fontAlgn="base">
                <a:spcBef>
                  <a:spcPct val="0"/>
                </a:spcBef>
                <a:spcAft>
                  <a:spcPts val="1200"/>
                </a:spcAft>
              </a:pPr>
              <a:r>
                <a:rPr lang="en-US" sz="1400" dirty="0">
                  <a:solidFill>
                    <a:schemeClr val="tx1"/>
                  </a:solidFill>
                  <a:cs typeface="Segoe UI" pitchFamily="34" charset="0"/>
                </a:rPr>
                <a:t>Persistent disks for Azure IaaS VMs</a:t>
              </a:r>
            </a:p>
            <a:p>
              <a:pPr defTabSz="932472" fontAlgn="base">
                <a:spcBef>
                  <a:spcPct val="0"/>
                </a:spcBef>
                <a:spcAft>
                  <a:spcPts val="1200"/>
                </a:spcAft>
              </a:pPr>
              <a:r>
                <a:rPr lang="en-US" sz="1400" dirty="0">
                  <a:solidFill>
                    <a:schemeClr val="tx1"/>
                  </a:solidFill>
                  <a:cs typeface="Segoe UI" pitchFamily="34" charset="0"/>
                </a:rPr>
                <a:t>Premium storage disk options</a:t>
              </a:r>
            </a:p>
          </p:txBody>
        </p:sp>
        <p:sp>
          <p:nvSpPr>
            <p:cNvPr id="12" name="Rectangle 11">
              <a:extLst>
                <a:ext uri="{FF2B5EF4-FFF2-40B4-BE49-F238E27FC236}">
                  <a16:creationId xmlns:a16="http://schemas.microsoft.com/office/drawing/2014/main" id="{BCD1DACE-7E18-4323-8CF3-2B9A918D52DA}"/>
                </a:ext>
              </a:extLst>
            </p:cNvPr>
            <p:cNvSpPr/>
            <p:nvPr/>
          </p:nvSpPr>
          <p:spPr bwMode="auto">
            <a:xfrm>
              <a:off x="2763324" y="2229545"/>
              <a:ext cx="2074255" cy="33214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Files</a:t>
              </a:r>
            </a:p>
            <a:p>
              <a:pPr algn="l" defTabSz="932472" fontAlgn="base">
                <a:spcBef>
                  <a:spcPct val="0"/>
                </a:spcBef>
                <a:spcAft>
                  <a:spcPts val="1200"/>
                </a:spcAft>
              </a:pPr>
              <a:r>
                <a:rPr lang="en-US" sz="1400" dirty="0">
                  <a:gradFill>
                    <a:gsLst>
                      <a:gs pos="0">
                        <a:srgbClr val="FFFFFF"/>
                      </a:gs>
                      <a:gs pos="100000">
                        <a:srgbClr val="FFFFFF"/>
                      </a:gs>
                    </a:gsLst>
                    <a:lin ang="5400000" scaled="0"/>
                  </a:gradFill>
                  <a:ea typeface="Segoe UI" pitchFamily="34" charset="0"/>
                  <a:cs typeface="Segoe UI" pitchFamily="34" charset="0"/>
                </a:rPr>
                <a:t>Fully managed file shares in the cloud</a:t>
              </a:r>
            </a:p>
            <a:p>
              <a:pPr algn="l" defTabSz="932472" fontAlgn="base">
                <a:spcBef>
                  <a:spcPct val="0"/>
                </a:spcBef>
                <a:spcAft>
                  <a:spcPts val="1200"/>
                </a:spcAft>
              </a:pPr>
              <a:r>
                <a:rPr lang="en-US" sz="1400" dirty="0">
                  <a:gradFill>
                    <a:gsLst>
                      <a:gs pos="0">
                        <a:srgbClr val="FFFFFF"/>
                      </a:gs>
                      <a:gs pos="100000">
                        <a:srgbClr val="FFFFFF"/>
                      </a:gs>
                    </a:gsLst>
                    <a:lin ang="5400000" scaled="0"/>
                  </a:gradFill>
                  <a:ea typeface="Segoe UI" pitchFamily="34" charset="0"/>
                  <a:cs typeface="Segoe UI" pitchFamily="34" charset="0"/>
                </a:rPr>
                <a:t>SMB and REST access</a:t>
              </a:r>
            </a:p>
            <a:p>
              <a:pPr algn="l" defTabSz="932472" fontAlgn="base">
                <a:spcBef>
                  <a:spcPct val="0"/>
                </a:spcBef>
                <a:spcAft>
                  <a:spcPts val="1200"/>
                </a:spcAft>
              </a:pPr>
              <a:r>
                <a:rPr lang="en-US" sz="1400" dirty="0">
                  <a:gradFill>
                    <a:gsLst>
                      <a:gs pos="0">
                        <a:srgbClr val="FFFFFF"/>
                      </a:gs>
                      <a:gs pos="100000">
                        <a:srgbClr val="FFFFFF"/>
                      </a:gs>
                    </a:gsLst>
                    <a:lin ang="5400000" scaled="0"/>
                  </a:gradFill>
                  <a:ea typeface="Segoe UI" pitchFamily="34" charset="0"/>
                  <a:cs typeface="Segoe UI" pitchFamily="34" charset="0"/>
                </a:rPr>
                <a:t>"Lift and shift" legacy apps</a:t>
              </a:r>
            </a:p>
            <a:p>
              <a:pPr algn="l" defTabSz="932472" fontAlgn="base">
                <a:spcBef>
                  <a:spcPct val="0"/>
                </a:spcBef>
                <a:spcAft>
                  <a:spcPts val="1200"/>
                </a:spcAft>
              </a:pPr>
              <a:r>
                <a:rPr lang="en-US" sz="1400" dirty="0">
                  <a:gradFill>
                    <a:gsLst>
                      <a:gs pos="0">
                        <a:srgbClr val="FFFFFF"/>
                      </a:gs>
                      <a:gs pos="100000">
                        <a:srgbClr val="FFFFFF"/>
                      </a:gs>
                    </a:gsLst>
                    <a:lin ang="5400000" scaled="0"/>
                  </a:gradFill>
                  <a:ea typeface="Segoe UI" pitchFamily="34" charset="0"/>
                  <a:cs typeface="Segoe UI" pitchFamily="34" charset="0"/>
                </a:rPr>
                <a:t>Sync with on-premises</a:t>
              </a:r>
            </a:p>
          </p:txBody>
        </p:sp>
        <p:sp>
          <p:nvSpPr>
            <p:cNvPr id="13" name="Rectangle 12">
              <a:extLst>
                <a:ext uri="{FF2B5EF4-FFF2-40B4-BE49-F238E27FC236}">
                  <a16:creationId xmlns:a16="http://schemas.microsoft.com/office/drawing/2014/main" id="{664B3722-D626-49FC-9C9B-D3EE765EECB1}"/>
                </a:ext>
              </a:extLst>
            </p:cNvPr>
            <p:cNvSpPr/>
            <p:nvPr/>
          </p:nvSpPr>
          <p:spPr bwMode="auto">
            <a:xfrm>
              <a:off x="4938385" y="2229545"/>
              <a:ext cx="2074255" cy="33214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Blobs</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Highly scalable, REST-based cloud object store</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Block blobs: Sequential file I/O</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Page blobs: Random-write pattern data</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Append blobs</a:t>
              </a:r>
            </a:p>
          </p:txBody>
        </p:sp>
        <p:sp>
          <p:nvSpPr>
            <p:cNvPr id="14" name="Rectangle 13">
              <a:extLst>
                <a:ext uri="{FF2B5EF4-FFF2-40B4-BE49-F238E27FC236}">
                  <a16:creationId xmlns:a16="http://schemas.microsoft.com/office/drawing/2014/main" id="{4648F1FA-1149-4FA1-8249-28F6E8FBEC87}"/>
                </a:ext>
              </a:extLst>
            </p:cNvPr>
            <p:cNvSpPr/>
            <p:nvPr/>
          </p:nvSpPr>
          <p:spPr bwMode="auto">
            <a:xfrm>
              <a:off x="7113446" y="2229545"/>
              <a:ext cx="2074255" cy="33214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Tables</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Massive auto-scaling NoSQL store</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Dynamic scaling based on load</a:t>
              </a:r>
            </a:p>
            <a:p>
              <a:pPr algn="l" defTabSz="932472" fontAlgn="base">
                <a:spcBef>
                  <a:spcPct val="0"/>
                </a:spcBef>
                <a:spcAft>
                  <a:spcPct val="0"/>
                </a:spcAft>
              </a:pPr>
              <a:endParaRPr lang="en-US" sz="1400" dirty="0">
                <a:gradFill>
                  <a:gsLst>
                    <a:gs pos="0">
                      <a:srgbClr val="FFFFFF"/>
                    </a:gs>
                    <a:gs pos="100000">
                      <a:srgbClr val="FFFFFF"/>
                    </a:gs>
                  </a:gsLst>
                  <a:lin ang="5400000" scaled="0"/>
                </a:gradFill>
                <a:cs typeface="Segoe UI" pitchFamily="34" charset="0"/>
              </a:endParaRPr>
            </a:p>
          </p:txBody>
        </p:sp>
        <p:sp>
          <p:nvSpPr>
            <p:cNvPr id="15" name="Rectangle 14">
              <a:extLst>
                <a:ext uri="{FF2B5EF4-FFF2-40B4-BE49-F238E27FC236}">
                  <a16:creationId xmlns:a16="http://schemas.microsoft.com/office/drawing/2014/main" id="{94743FCA-AADC-4029-A43F-9143674B3369}"/>
                </a:ext>
              </a:extLst>
            </p:cNvPr>
            <p:cNvSpPr/>
            <p:nvPr/>
          </p:nvSpPr>
          <p:spPr bwMode="auto">
            <a:xfrm>
              <a:off x="9288508" y="2229545"/>
              <a:ext cx="2074255" cy="33214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Queues</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Reliable queues at scale for cloud services</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Decouple and scale components</a:t>
              </a:r>
            </a:p>
            <a:p>
              <a:pPr defTabSz="932472" fontAlgn="base">
                <a:spcBef>
                  <a:spcPct val="0"/>
                </a:spcBef>
                <a:spcAft>
                  <a:spcPts val="1200"/>
                </a:spcAft>
              </a:pPr>
              <a:r>
                <a:rPr lang="en-US" sz="1400" dirty="0">
                  <a:gradFill>
                    <a:gsLst>
                      <a:gs pos="0">
                        <a:srgbClr val="FFFFFF"/>
                      </a:gs>
                      <a:gs pos="100000">
                        <a:srgbClr val="FFFFFF"/>
                      </a:gs>
                    </a:gsLst>
                    <a:lin ang="5400000" scaled="0"/>
                  </a:gradFill>
                  <a:cs typeface="Segoe UI" pitchFamily="34" charset="0"/>
                </a:rPr>
                <a:t>Message visibility</a:t>
              </a:r>
            </a:p>
          </p:txBody>
        </p:sp>
        <p:sp>
          <p:nvSpPr>
            <p:cNvPr id="16" name="Rectangle 15">
              <a:extLst>
                <a:ext uri="{FF2B5EF4-FFF2-40B4-BE49-F238E27FC236}">
                  <a16:creationId xmlns:a16="http://schemas.microsoft.com/office/drawing/2014/main" id="{3AE50EED-A7CB-4E36-9E1A-227DAD96BB9B}"/>
                </a:ext>
              </a:extLst>
            </p:cNvPr>
            <p:cNvSpPr/>
            <p:nvPr/>
          </p:nvSpPr>
          <p:spPr bwMode="auto">
            <a:xfrm>
              <a:off x="2763324" y="1492626"/>
              <a:ext cx="8599439" cy="65473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Storage Accounts</a:t>
              </a:r>
            </a:p>
          </p:txBody>
        </p:sp>
        <p:sp>
          <p:nvSpPr>
            <p:cNvPr id="18" name="Rectangle 17">
              <a:extLst>
                <a:ext uri="{FF2B5EF4-FFF2-40B4-BE49-F238E27FC236}">
                  <a16:creationId xmlns:a16="http://schemas.microsoft.com/office/drawing/2014/main" id="{60522CA4-B9C9-423C-BC15-BA2E3E8E3942}"/>
                </a:ext>
              </a:extLst>
            </p:cNvPr>
            <p:cNvSpPr/>
            <p:nvPr/>
          </p:nvSpPr>
          <p:spPr bwMode="auto">
            <a:xfrm>
              <a:off x="588263" y="5647766"/>
              <a:ext cx="10774500" cy="887505"/>
            </a:xfrm>
            <a:prstGeom prst="rect">
              <a:avLst/>
            </a:prstGeom>
            <a:solidFill>
              <a:schemeClr val="accent6">
                <a:lumMod val="1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Built on a unified Distributed Storage System</a:t>
              </a:r>
            </a:p>
            <a:p>
              <a:pPr algn="ctr" defTabSz="932472"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Durability, Encryption at Rest, Strongly Consistent Replication, Fault Tolerance, Auto Load-Balancing</a:t>
              </a:r>
            </a:p>
          </p:txBody>
        </p:sp>
      </p:grpSp>
    </p:spTree>
    <p:extLst>
      <p:ext uri="{BB962C8B-B14F-4D97-AF65-F5344CB8AC3E}">
        <p14:creationId xmlns:p14="http://schemas.microsoft.com/office/powerpoint/2010/main" val="1860505527"/>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EBDD6-414C-454C-9FE7-20496BF5D795}"/>
              </a:ext>
            </a:extLst>
          </p:cNvPr>
          <p:cNvSpPr>
            <a:spLocks noGrp="1"/>
          </p:cNvSpPr>
          <p:nvPr>
            <p:ph type="title"/>
          </p:nvPr>
        </p:nvSpPr>
        <p:spPr/>
        <p:txBody>
          <a:bodyPr/>
          <a:lstStyle/>
          <a:p>
            <a:r>
              <a:rPr lang="en-US" dirty="0"/>
              <a:t>Explore Azure Blob storage (2 / 2)</a:t>
            </a:r>
          </a:p>
        </p:txBody>
      </p:sp>
      <p:graphicFrame>
        <p:nvGraphicFramePr>
          <p:cNvPr id="12" name="Table 12">
            <a:extLst>
              <a:ext uri="{FF2B5EF4-FFF2-40B4-BE49-F238E27FC236}">
                <a16:creationId xmlns:a16="http://schemas.microsoft.com/office/drawing/2014/main" id="{8C2914AC-C00F-4ABC-99BF-3EA1E0922CF6}"/>
              </a:ext>
            </a:extLst>
          </p:cNvPr>
          <p:cNvGraphicFramePr>
            <a:graphicFrameLocks noGrp="1"/>
          </p:cNvGraphicFramePr>
          <p:nvPr>
            <p:extLst>
              <p:ext uri="{D42A27DB-BD31-4B8C-83A1-F6EECF244321}">
                <p14:modId xmlns:p14="http://schemas.microsoft.com/office/powerpoint/2010/main" val="2471100382"/>
              </p:ext>
            </p:extLst>
          </p:nvPr>
        </p:nvGraphicFramePr>
        <p:xfrm>
          <a:off x="418644" y="1457176"/>
          <a:ext cx="11113713" cy="2731014"/>
        </p:xfrm>
        <a:graphic>
          <a:graphicData uri="http://schemas.openxmlformats.org/drawingml/2006/table">
            <a:tbl>
              <a:tblPr firstRow="1" bandRow="1">
                <a:tableStyleId>{5C22544A-7EE6-4342-B048-85BDC9FD1C3A}</a:tableStyleId>
              </a:tblPr>
              <a:tblGrid>
                <a:gridCol w="2261926">
                  <a:extLst>
                    <a:ext uri="{9D8B030D-6E8A-4147-A177-3AD203B41FA5}">
                      <a16:colId xmlns:a16="http://schemas.microsoft.com/office/drawing/2014/main" val="1695194842"/>
                    </a:ext>
                  </a:extLst>
                </a:gridCol>
                <a:gridCol w="3092433">
                  <a:extLst>
                    <a:ext uri="{9D8B030D-6E8A-4147-A177-3AD203B41FA5}">
                      <a16:colId xmlns:a16="http://schemas.microsoft.com/office/drawing/2014/main" val="2356772570"/>
                    </a:ext>
                  </a:extLst>
                </a:gridCol>
                <a:gridCol w="5759354">
                  <a:extLst>
                    <a:ext uri="{9D8B030D-6E8A-4147-A177-3AD203B41FA5}">
                      <a16:colId xmlns:a16="http://schemas.microsoft.com/office/drawing/2014/main" val="2248324712"/>
                    </a:ext>
                  </a:extLst>
                </a:gridCol>
              </a:tblGrid>
              <a:tr h="584566">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Performance level</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Storage account type</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Supported storage services</a:t>
                      </a:r>
                    </a:p>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srgbClr val="FFFFFF"/>
                        </a:solidFill>
                        <a:effectLst/>
                        <a:uLnTx/>
                        <a:uFillTx/>
                        <a:latin typeface="+mj-lt"/>
                        <a:ea typeface="+mn-ea"/>
                        <a:cs typeface="+mn-cs"/>
                      </a:endParaRPr>
                    </a:p>
                  </a:txBody>
                  <a:tcPr marL="89642" marR="89642" marT="89642" marB="89642">
                    <a:lnL w="6350" cap="flat" cmpd="sng" algn="ctr">
                      <a:solidFill>
                        <a:schemeClr val="bg1"/>
                      </a:solid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4185272790"/>
                  </a:ext>
                </a:extLst>
              </a:tr>
              <a:tr h="630756">
                <a:tc>
                  <a:txBody>
                    <a:bodyPr/>
                    <a:lstStyle/>
                    <a:p>
                      <a:r>
                        <a:rPr lang="en-US" sz="1700" dirty="0">
                          <a:solidFill>
                            <a:schemeClr val="tx1"/>
                          </a:solidFill>
                        </a:rPr>
                        <a:t>Standard</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700" dirty="0">
                          <a:solidFill>
                            <a:schemeClr val="tx1"/>
                          </a:solidFill>
                        </a:rPr>
                        <a:t>Standard general-purpose v2</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lang="en-US" sz="1700" dirty="0">
                          <a:solidFill>
                            <a:schemeClr val="tx1"/>
                          </a:solidFill>
                        </a:rPr>
                        <a:t>Blob, Queue, and Table storage, Azure Files</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655687">
                <a:tc>
                  <a:txBody>
                    <a:bodyPr/>
                    <a:lstStyle/>
                    <a:p>
                      <a:r>
                        <a:rPr lang="en-US" dirty="0"/>
                        <a:t>Premium</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Premium block blobs</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Blob storage</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655687">
                <a:tc>
                  <a:txBody>
                    <a:bodyPr/>
                    <a:lstStyle/>
                    <a:p>
                      <a:r>
                        <a:rPr lang="en-US" dirty="0"/>
                        <a:t>Premium</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Premium page blobs</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Page blobs only</a:t>
                      </a:r>
                    </a:p>
                  </a:txBody>
                  <a:tcPr marL="89642" marR="89642" marT="89642" marB="8964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bl>
          </a:graphicData>
        </a:graphic>
      </p:graphicFrame>
    </p:spTree>
    <p:extLst>
      <p:ext uri="{BB962C8B-B14F-4D97-AF65-F5344CB8AC3E}">
        <p14:creationId xmlns:p14="http://schemas.microsoft.com/office/powerpoint/2010/main" val="143754510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Azure Blob storage resource hierarchy">
            <a:extLst>
              <a:ext uri="{FF2B5EF4-FFF2-40B4-BE49-F238E27FC236}">
                <a16:creationId xmlns:a16="http://schemas.microsoft.com/office/drawing/2014/main" id="{A438A1DA-B905-4407-811F-A29D82069FE6}"/>
              </a:ext>
            </a:extLst>
          </p:cNvPr>
          <p:cNvSpPr>
            <a:spLocks noGrp="1"/>
          </p:cNvSpPr>
          <p:nvPr>
            <p:ph type="title"/>
          </p:nvPr>
        </p:nvSpPr>
        <p:spPr>
          <a:xfrm>
            <a:off x="588263" y="424543"/>
            <a:ext cx="11018520" cy="553998"/>
          </a:xfrm>
        </p:spPr>
        <p:txBody>
          <a:bodyPr/>
          <a:lstStyle/>
          <a:p>
            <a:r>
              <a:rPr lang="en-US" dirty="0"/>
              <a:t>Discover Azure Blob storage resource types</a:t>
            </a:r>
          </a:p>
        </p:txBody>
      </p:sp>
      <p:grpSp>
        <p:nvGrpSpPr>
          <p:cNvPr id="22" name="Group 21" descr="This diagram depicts the hierarchy of a Blob storage resource. The parent account, depicted as a storage account, contains an item named Media. The container child resource includes two items: Images and Videos. The blob child resource includes names of media files, such as Header.jpg and Intro.mp4.&#10;"/>
          <p:cNvGrpSpPr/>
          <p:nvPr/>
        </p:nvGrpSpPr>
        <p:grpSpPr>
          <a:xfrm>
            <a:off x="1498750" y="1398001"/>
            <a:ext cx="8309130" cy="4097126"/>
            <a:chOff x="1561380" y="1698626"/>
            <a:chExt cx="9069240" cy="4471926"/>
          </a:xfrm>
        </p:grpSpPr>
        <p:sp>
          <p:nvSpPr>
            <p:cNvPr id="3" name="Rectangle 2">
              <a:extLst>
                <a:ext uri="{FF2B5EF4-FFF2-40B4-BE49-F238E27FC236}">
                  <a16:creationId xmlns:a16="http://schemas.microsoft.com/office/drawing/2014/main" id="{88B2B729-5F29-4D9D-A10D-C3293591C1ED}"/>
                </a:ext>
              </a:extLst>
            </p:cNvPr>
            <p:cNvSpPr/>
            <p:nvPr/>
          </p:nvSpPr>
          <p:spPr bwMode="auto">
            <a:xfrm>
              <a:off x="1561381" y="1698626"/>
              <a:ext cx="2268747" cy="4468812"/>
            </a:xfrm>
            <a:prstGeom prst="rect">
              <a:avLst/>
            </a:prstGeom>
            <a:solidFill>
              <a:srgbClr val="E6E6E6"/>
            </a:solidFill>
            <a:ln>
              <a:solidFill>
                <a:srgbClr val="D2D2D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88000" tIns="146304" rIns="182880" bIns="146304" numCol="1" spcCol="0" rtlCol="0" fromWordArt="0" anchor="t" anchorCtr="0" forceAA="0" compatLnSpc="1">
              <a:prstTxWarp prst="textNoShape">
                <a:avLst/>
              </a:prstTxWarp>
              <a:noAutofit/>
            </a:bodyPr>
            <a:lstStyle/>
            <a:p>
              <a:pPr lvl="0"/>
              <a:endParaRPr lang="en-US" sz="1800" dirty="0">
                <a:solidFill>
                  <a:schemeClr val="bg1"/>
                </a:solidFill>
              </a:endParaRPr>
            </a:p>
          </p:txBody>
        </p:sp>
        <p:sp>
          <p:nvSpPr>
            <p:cNvPr id="4" name="Rectangle 3">
              <a:extLst>
                <a:ext uri="{FF2B5EF4-FFF2-40B4-BE49-F238E27FC236}">
                  <a16:creationId xmlns:a16="http://schemas.microsoft.com/office/drawing/2014/main" id="{5AF9307A-3C26-41C2-A1F1-508C4B6AC0AD}"/>
                </a:ext>
              </a:extLst>
            </p:cNvPr>
            <p:cNvSpPr/>
            <p:nvPr/>
          </p:nvSpPr>
          <p:spPr bwMode="auto">
            <a:xfrm>
              <a:off x="1561380" y="1698626"/>
              <a:ext cx="2272433" cy="540000"/>
            </a:xfrm>
            <a:prstGeom prst="rect">
              <a:avLst/>
            </a:prstGeom>
            <a:solidFill>
              <a:srgbClr val="52525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60000" tIns="146304" rIns="182880" bIns="146304" numCol="1" spcCol="0" rtlCol="0" fromWordArt="0" anchor="t" anchorCtr="0" forceAA="0" compatLnSpc="1">
              <a:prstTxWarp prst="textNoShape">
                <a:avLst/>
              </a:prstTxWarp>
              <a:noAutofit/>
            </a:bodyPr>
            <a:lstStyle/>
            <a:p>
              <a:pPr lvl="0"/>
              <a:r>
                <a:rPr lang="en-US" sz="1600" dirty="0">
                  <a:solidFill>
                    <a:schemeClr val="bg1"/>
                  </a:solidFill>
                </a:rPr>
                <a:t>Storage account</a:t>
              </a:r>
            </a:p>
          </p:txBody>
        </p:sp>
        <p:sp>
          <p:nvSpPr>
            <p:cNvPr id="5" name="Rectangle 4">
              <a:extLst>
                <a:ext uri="{FF2B5EF4-FFF2-40B4-BE49-F238E27FC236}">
                  <a16:creationId xmlns:a16="http://schemas.microsoft.com/office/drawing/2014/main" id="{5042EC6E-84DB-4F57-BD8E-3383123F0722}"/>
                </a:ext>
              </a:extLst>
            </p:cNvPr>
            <p:cNvSpPr/>
            <p:nvPr/>
          </p:nvSpPr>
          <p:spPr bwMode="auto">
            <a:xfrm>
              <a:off x="1846053" y="4065311"/>
              <a:ext cx="1794294" cy="720000"/>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08000" rIns="216000" bIns="108000" numCol="1" spcCol="0" rtlCol="0" fromWordArt="0" anchor="ctr" anchorCtr="1" forceAA="0" compatLnSpc="1">
              <a:prstTxWarp prst="textNoShape">
                <a:avLst/>
              </a:prstTxWarp>
              <a:noAutofit/>
            </a:bodyPr>
            <a:lstStyle/>
            <a:p>
              <a:pPr lvl="0" algn="ctr"/>
              <a:r>
                <a:rPr lang="en-US" sz="1600" dirty="0">
                  <a:solidFill>
                    <a:schemeClr val="bg1"/>
                  </a:solidFill>
                </a:rPr>
                <a:t>Media</a:t>
              </a:r>
            </a:p>
          </p:txBody>
        </p:sp>
        <p:sp>
          <p:nvSpPr>
            <p:cNvPr id="6" name="Rectangle 5">
              <a:extLst>
                <a:ext uri="{FF2B5EF4-FFF2-40B4-BE49-F238E27FC236}">
                  <a16:creationId xmlns:a16="http://schemas.microsoft.com/office/drawing/2014/main" id="{E6D3FB9C-5762-453A-8F4D-3F531F4D57C8}"/>
                </a:ext>
              </a:extLst>
            </p:cNvPr>
            <p:cNvSpPr/>
            <p:nvPr/>
          </p:nvSpPr>
          <p:spPr bwMode="auto">
            <a:xfrm>
              <a:off x="4961627" y="1698626"/>
              <a:ext cx="2268747" cy="4471926"/>
            </a:xfrm>
            <a:prstGeom prst="rect">
              <a:avLst/>
            </a:prstGeom>
            <a:solidFill>
              <a:srgbClr val="E6E6E6"/>
            </a:solidFill>
            <a:ln>
              <a:solidFill>
                <a:srgbClr val="D2D2D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180000" rIns="182880" bIns="146304" numCol="1" spcCol="0" rtlCol="0" fromWordArt="0" anchor="t" anchorCtr="0" forceAA="0" compatLnSpc="1">
              <a:prstTxWarp prst="textNoShape">
                <a:avLst/>
              </a:prstTxWarp>
              <a:noAutofit/>
            </a:bodyPr>
            <a:lstStyle/>
            <a:p>
              <a:pPr lvl="0" algn="ctr"/>
              <a:endParaRPr lang="en-US" sz="1800" dirty="0">
                <a:solidFill>
                  <a:schemeClr val="bg1"/>
                </a:solidFill>
              </a:endParaRPr>
            </a:p>
          </p:txBody>
        </p:sp>
        <p:sp>
          <p:nvSpPr>
            <p:cNvPr id="8" name="Rectangle 7">
              <a:extLst>
                <a:ext uri="{FF2B5EF4-FFF2-40B4-BE49-F238E27FC236}">
                  <a16:creationId xmlns:a16="http://schemas.microsoft.com/office/drawing/2014/main" id="{8A6DFA6D-0F86-4B2E-9B5B-04F44BEA291C}"/>
                </a:ext>
              </a:extLst>
            </p:cNvPr>
            <p:cNvSpPr/>
            <p:nvPr/>
          </p:nvSpPr>
          <p:spPr bwMode="auto">
            <a:xfrm>
              <a:off x="5198853" y="3149468"/>
              <a:ext cx="1794294" cy="720000"/>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08000" rIns="216000" bIns="108000" numCol="1" spcCol="0" rtlCol="0" fromWordArt="0" anchor="ctr" anchorCtr="1" forceAA="0" compatLnSpc="1">
              <a:prstTxWarp prst="textNoShape">
                <a:avLst/>
              </a:prstTxWarp>
              <a:noAutofit/>
            </a:bodyPr>
            <a:lstStyle/>
            <a:p>
              <a:pPr lvl="0" algn="ctr"/>
              <a:r>
                <a:rPr lang="en-US" sz="1600" dirty="0">
                  <a:solidFill>
                    <a:schemeClr val="bg1"/>
                  </a:solidFill>
                </a:rPr>
                <a:t>Images</a:t>
              </a:r>
            </a:p>
          </p:txBody>
        </p:sp>
        <p:sp>
          <p:nvSpPr>
            <p:cNvPr id="9" name="Rectangle 8">
              <a:extLst>
                <a:ext uri="{FF2B5EF4-FFF2-40B4-BE49-F238E27FC236}">
                  <a16:creationId xmlns:a16="http://schemas.microsoft.com/office/drawing/2014/main" id="{52EDD46B-375B-47E1-BD43-A1792F366AED}"/>
                </a:ext>
              </a:extLst>
            </p:cNvPr>
            <p:cNvSpPr/>
            <p:nvPr/>
          </p:nvSpPr>
          <p:spPr bwMode="auto">
            <a:xfrm>
              <a:off x="5198853" y="5110031"/>
              <a:ext cx="1794294" cy="720000"/>
            </a:xfrm>
            <a:prstGeom prst="rect">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08000" rIns="216000" bIns="108000" numCol="1" spcCol="0" rtlCol="0" fromWordArt="0" anchor="ctr" anchorCtr="1" forceAA="0" compatLnSpc="1">
              <a:prstTxWarp prst="textNoShape">
                <a:avLst/>
              </a:prstTxWarp>
              <a:noAutofit/>
            </a:bodyPr>
            <a:lstStyle/>
            <a:p>
              <a:pPr lvl="0" algn="ctr"/>
              <a:r>
                <a:rPr lang="en-US" sz="1600" dirty="0">
                  <a:solidFill>
                    <a:schemeClr val="bg1"/>
                  </a:solidFill>
                </a:rPr>
                <a:t>Videos</a:t>
              </a:r>
            </a:p>
          </p:txBody>
        </p:sp>
        <p:sp>
          <p:nvSpPr>
            <p:cNvPr id="10" name="Rectangle 9">
              <a:extLst>
                <a:ext uri="{FF2B5EF4-FFF2-40B4-BE49-F238E27FC236}">
                  <a16:creationId xmlns:a16="http://schemas.microsoft.com/office/drawing/2014/main" id="{2A959D34-AE81-4C03-9CC2-66EB7C9EC38E}"/>
                </a:ext>
              </a:extLst>
            </p:cNvPr>
            <p:cNvSpPr/>
            <p:nvPr/>
          </p:nvSpPr>
          <p:spPr bwMode="auto">
            <a:xfrm>
              <a:off x="8361873" y="1698626"/>
              <a:ext cx="2268747" cy="4468476"/>
            </a:xfrm>
            <a:prstGeom prst="rect">
              <a:avLst/>
            </a:prstGeom>
            <a:solidFill>
              <a:srgbClr val="E6E6E6"/>
            </a:solidFill>
            <a:ln>
              <a:solidFill>
                <a:srgbClr val="D2D2D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0000" tIns="180000" rIns="182880" bIns="146304" numCol="1" spcCol="0" rtlCol="0" fromWordArt="0" anchor="t" anchorCtr="0" forceAA="0" compatLnSpc="1">
              <a:prstTxWarp prst="textNoShape">
                <a:avLst/>
              </a:prstTxWarp>
              <a:noAutofit/>
            </a:bodyPr>
            <a:lstStyle/>
            <a:p>
              <a:pPr lvl="0" algn="ctr"/>
              <a:endParaRPr lang="en-US" sz="1800" dirty="0">
                <a:solidFill>
                  <a:schemeClr val="bg1"/>
                </a:solidFill>
              </a:endParaRPr>
            </a:p>
          </p:txBody>
        </p:sp>
        <p:sp>
          <p:nvSpPr>
            <p:cNvPr id="12" name="Rectangle 11">
              <a:extLst>
                <a:ext uri="{FF2B5EF4-FFF2-40B4-BE49-F238E27FC236}">
                  <a16:creationId xmlns:a16="http://schemas.microsoft.com/office/drawing/2014/main" id="{5EACF306-577D-4C7C-A440-EDD966E61FA4}"/>
                </a:ext>
              </a:extLst>
            </p:cNvPr>
            <p:cNvSpPr/>
            <p:nvPr/>
          </p:nvSpPr>
          <p:spPr bwMode="auto">
            <a:xfrm>
              <a:off x="8599099" y="2687077"/>
              <a:ext cx="1794294" cy="464331"/>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08000" rIns="216000" bIns="108000" numCol="1" spcCol="0" rtlCol="0" fromWordArt="0" anchor="ctr" anchorCtr="1" forceAA="0" compatLnSpc="1">
              <a:prstTxWarp prst="textNoShape">
                <a:avLst/>
              </a:prstTxWarp>
              <a:spAutoFit/>
            </a:bodyPr>
            <a:lstStyle/>
            <a:p>
              <a:pPr lvl="0" algn="ctr">
                <a:spcAft>
                  <a:spcPts val="600"/>
                </a:spcAft>
              </a:pPr>
              <a:r>
                <a:rPr lang="en-US" sz="1600" dirty="0">
                  <a:solidFill>
                    <a:schemeClr val="bg1"/>
                  </a:solidFill>
                </a:rPr>
                <a:t>Header.jpg</a:t>
              </a:r>
            </a:p>
          </p:txBody>
        </p:sp>
        <p:sp>
          <p:nvSpPr>
            <p:cNvPr id="13" name="Rectangle 12">
              <a:extLst>
                <a:ext uri="{FF2B5EF4-FFF2-40B4-BE49-F238E27FC236}">
                  <a16:creationId xmlns:a16="http://schemas.microsoft.com/office/drawing/2014/main" id="{0B2C505C-1D2F-4363-8C59-0D59D6353879}"/>
                </a:ext>
              </a:extLst>
            </p:cNvPr>
            <p:cNvSpPr/>
            <p:nvPr/>
          </p:nvSpPr>
          <p:spPr bwMode="auto">
            <a:xfrm>
              <a:off x="8599099" y="3961950"/>
              <a:ext cx="1794294" cy="464331"/>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08000" rIns="216000" bIns="108000" numCol="1" spcCol="0" rtlCol="0" fromWordArt="0" anchor="ctr" anchorCtr="1" forceAA="0" compatLnSpc="1">
              <a:prstTxWarp prst="textNoShape">
                <a:avLst/>
              </a:prstTxWarp>
              <a:spAutoFit/>
            </a:bodyPr>
            <a:lstStyle/>
            <a:p>
              <a:pPr lvl="0" algn="ctr">
                <a:spcAft>
                  <a:spcPts val="600"/>
                </a:spcAft>
              </a:pPr>
              <a:r>
                <a:rPr lang="en-US" sz="1600" dirty="0">
                  <a:solidFill>
                    <a:schemeClr val="bg1"/>
                  </a:solidFill>
                </a:rPr>
                <a:t>Ad1.png</a:t>
              </a:r>
            </a:p>
          </p:txBody>
        </p:sp>
        <p:sp>
          <p:nvSpPr>
            <p:cNvPr id="14" name="Rectangle 13">
              <a:extLst>
                <a:ext uri="{FF2B5EF4-FFF2-40B4-BE49-F238E27FC236}">
                  <a16:creationId xmlns:a16="http://schemas.microsoft.com/office/drawing/2014/main" id="{EA38F6F6-F1F1-44E5-B649-533312CB9406}"/>
                </a:ext>
              </a:extLst>
            </p:cNvPr>
            <p:cNvSpPr/>
            <p:nvPr/>
          </p:nvSpPr>
          <p:spPr bwMode="auto">
            <a:xfrm>
              <a:off x="8599099" y="5236824"/>
              <a:ext cx="1794294" cy="464331"/>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08000" rIns="216000" bIns="108000" numCol="1" spcCol="0" rtlCol="0" fromWordArt="0" anchor="ctr" anchorCtr="1" forceAA="0" compatLnSpc="1">
              <a:prstTxWarp prst="textNoShape">
                <a:avLst/>
              </a:prstTxWarp>
              <a:spAutoFit/>
            </a:bodyPr>
            <a:lstStyle/>
            <a:p>
              <a:pPr lvl="0" algn="ctr">
                <a:spcAft>
                  <a:spcPts val="600"/>
                </a:spcAft>
              </a:pPr>
              <a:r>
                <a:rPr lang="en-US" sz="1600" dirty="0">
                  <a:solidFill>
                    <a:schemeClr val="bg1"/>
                  </a:solidFill>
                </a:rPr>
                <a:t>Intro.mp4</a:t>
              </a:r>
            </a:p>
          </p:txBody>
        </p:sp>
        <p:sp>
          <p:nvSpPr>
            <p:cNvPr id="15" name="Rectangle 14">
              <a:extLst>
                <a:ext uri="{FF2B5EF4-FFF2-40B4-BE49-F238E27FC236}">
                  <a16:creationId xmlns:a16="http://schemas.microsoft.com/office/drawing/2014/main" id="{D7D83D05-6290-43A5-858A-6D042DA18AC4}"/>
                </a:ext>
              </a:extLst>
            </p:cNvPr>
            <p:cNvSpPr/>
            <p:nvPr/>
          </p:nvSpPr>
          <p:spPr bwMode="auto">
            <a:xfrm>
              <a:off x="4961626" y="1698626"/>
              <a:ext cx="2268747" cy="540000"/>
            </a:xfrm>
            <a:prstGeom prst="rect">
              <a:avLst/>
            </a:prstGeom>
            <a:solidFill>
              <a:srgbClr val="52525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46304" rIns="182880" bIns="146304" numCol="1" spcCol="0" rtlCol="0" fromWordArt="0" anchor="t" anchorCtr="0" forceAA="0" compatLnSpc="1">
              <a:prstTxWarp prst="textNoShape">
                <a:avLst/>
              </a:prstTxWarp>
              <a:noAutofit/>
            </a:bodyPr>
            <a:lstStyle/>
            <a:p>
              <a:pPr lvl="0" algn="ctr"/>
              <a:r>
                <a:rPr lang="en-US" sz="1600" dirty="0">
                  <a:solidFill>
                    <a:schemeClr val="bg1"/>
                  </a:solidFill>
                </a:rPr>
                <a:t>Container</a:t>
              </a:r>
            </a:p>
          </p:txBody>
        </p:sp>
        <p:sp>
          <p:nvSpPr>
            <p:cNvPr id="16" name="Rectangle 15">
              <a:extLst>
                <a:ext uri="{FF2B5EF4-FFF2-40B4-BE49-F238E27FC236}">
                  <a16:creationId xmlns:a16="http://schemas.microsoft.com/office/drawing/2014/main" id="{0E238AE7-5523-4311-9BCB-CA174C9EDC33}"/>
                </a:ext>
              </a:extLst>
            </p:cNvPr>
            <p:cNvSpPr/>
            <p:nvPr/>
          </p:nvSpPr>
          <p:spPr bwMode="auto">
            <a:xfrm>
              <a:off x="8361873" y="1698626"/>
              <a:ext cx="2268747" cy="540000"/>
            </a:xfrm>
            <a:prstGeom prst="rect">
              <a:avLst/>
            </a:prstGeom>
            <a:solidFill>
              <a:srgbClr val="52525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16000" tIns="146304" rIns="182880" bIns="146304" numCol="1" spcCol="0" rtlCol="0" fromWordArt="0" anchor="t" anchorCtr="0" forceAA="0" compatLnSpc="1">
              <a:prstTxWarp prst="textNoShape">
                <a:avLst/>
              </a:prstTxWarp>
              <a:noAutofit/>
            </a:bodyPr>
            <a:lstStyle/>
            <a:p>
              <a:pPr lvl="0" algn="ctr"/>
              <a:r>
                <a:rPr lang="en-US" sz="1600" dirty="0">
                  <a:solidFill>
                    <a:schemeClr val="bg1"/>
                  </a:solidFill>
                </a:rPr>
                <a:t>Blob</a:t>
              </a:r>
            </a:p>
          </p:txBody>
        </p:sp>
        <p:cxnSp>
          <p:nvCxnSpPr>
            <p:cNvPr id="17" name="Straight Connector 16">
              <a:extLst>
                <a:ext uri="{FF2B5EF4-FFF2-40B4-BE49-F238E27FC236}">
                  <a16:creationId xmlns:a16="http://schemas.microsoft.com/office/drawing/2014/main" id="{D96E1A6F-8952-4A0F-A251-D673FBA01279}"/>
                </a:ext>
              </a:extLst>
            </p:cNvPr>
            <p:cNvCxnSpPr>
              <a:cxnSpLocks/>
              <a:stCxn id="5" idx="3"/>
              <a:endCxn id="8" idx="1"/>
            </p:cNvCxnSpPr>
            <p:nvPr/>
          </p:nvCxnSpPr>
          <p:spPr>
            <a:xfrm flipV="1">
              <a:off x="3640347" y="3509468"/>
              <a:ext cx="1558506" cy="915843"/>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59FED28-41FE-4583-B886-8FAC2C2AC423}"/>
                </a:ext>
              </a:extLst>
            </p:cNvPr>
            <p:cNvCxnSpPr>
              <a:stCxn id="5" idx="3"/>
              <a:endCxn id="9" idx="1"/>
            </p:cNvCxnSpPr>
            <p:nvPr/>
          </p:nvCxnSpPr>
          <p:spPr>
            <a:xfrm>
              <a:off x="3640347" y="4425311"/>
              <a:ext cx="1558506" cy="1044720"/>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6421E33-4028-48B9-A0D5-61199FDE9B38}"/>
                </a:ext>
              </a:extLst>
            </p:cNvPr>
            <p:cNvCxnSpPr>
              <a:cxnSpLocks/>
              <a:stCxn id="8" idx="3"/>
              <a:endCxn id="12" idx="1"/>
            </p:cNvCxnSpPr>
            <p:nvPr/>
          </p:nvCxnSpPr>
          <p:spPr>
            <a:xfrm flipV="1">
              <a:off x="6993147" y="2919243"/>
              <a:ext cx="1605952" cy="590225"/>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3EC972AB-C03D-4752-B19C-396A654894EF}"/>
                </a:ext>
              </a:extLst>
            </p:cNvPr>
            <p:cNvCxnSpPr>
              <a:cxnSpLocks/>
              <a:stCxn id="8" idx="3"/>
              <a:endCxn id="13" idx="1"/>
            </p:cNvCxnSpPr>
            <p:nvPr/>
          </p:nvCxnSpPr>
          <p:spPr>
            <a:xfrm>
              <a:off x="6993147" y="3509468"/>
              <a:ext cx="1605952" cy="684648"/>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830E98-98E9-49DB-A0C1-8DC25561AA66}"/>
                </a:ext>
              </a:extLst>
            </p:cNvPr>
            <p:cNvCxnSpPr>
              <a:stCxn id="9" idx="3"/>
              <a:endCxn id="14" idx="1"/>
            </p:cNvCxnSpPr>
            <p:nvPr/>
          </p:nvCxnSpPr>
          <p:spPr>
            <a:xfrm flipV="1">
              <a:off x="6993147" y="5468990"/>
              <a:ext cx="1605952" cy="1041"/>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78212533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Storage security features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3" y="1456897"/>
            <a:ext cx="5394960" cy="2908489"/>
          </a:xfrm>
        </p:spPr>
        <p:txBody>
          <a:bodyPr/>
          <a:lstStyle/>
          <a:p>
            <a:r>
              <a:rPr lang="en-US" sz="2000" dirty="0"/>
              <a:t>Azure Storage provides a comprehensive set of security capabilities:</a:t>
            </a:r>
          </a:p>
          <a:p>
            <a:pPr lvl="1"/>
            <a:r>
              <a:rPr lang="en-US" sz="1600" dirty="0"/>
              <a:t>Azure Active Directory (Azure AD) and Role-Based Access Control (RBAC) are supported for Azure Storage</a:t>
            </a:r>
          </a:p>
          <a:p>
            <a:pPr lvl="1"/>
            <a:r>
              <a:rPr lang="en-US" sz="1600" dirty="0"/>
              <a:t>Data can be secured in transit between an application and Azure </a:t>
            </a:r>
          </a:p>
          <a:p>
            <a:pPr lvl="1"/>
            <a:r>
              <a:rPr lang="en-US" sz="1600" dirty="0"/>
              <a:t>Delegated access to the data objects in Azure Storage can be granted using a shared access signature</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2975173"/>
          </a:xfrm>
        </p:spPr>
        <p:txBody>
          <a:bodyPr/>
          <a:lstStyle/>
          <a:p>
            <a:r>
              <a:rPr lang="en-US" sz="2000" dirty="0"/>
              <a:t>Azure Storage encryption for data at rest</a:t>
            </a:r>
          </a:p>
          <a:p>
            <a:pPr lvl="1"/>
            <a:r>
              <a:rPr lang="en-US" sz="1600" dirty="0"/>
              <a:t>Azure Storage automatically encrypts your data </a:t>
            </a:r>
          </a:p>
          <a:p>
            <a:pPr lvl="1"/>
            <a:r>
              <a:rPr lang="en-US" sz="1600" dirty="0"/>
              <a:t>Azure Storage encryption is enabled for all new and existing storage accounts and cannot be disabled.</a:t>
            </a:r>
          </a:p>
          <a:p>
            <a:pPr lvl="1"/>
            <a:r>
              <a:rPr lang="en-US" sz="1600" dirty="0"/>
              <a:t>Storage accounts are encrypted regardless of their performance tier (standard or premium) or deployment model</a:t>
            </a:r>
          </a:p>
          <a:p>
            <a:pPr lvl="1"/>
            <a:r>
              <a:rPr lang="en-US" sz="1600" dirty="0"/>
              <a:t>Encryption does not affect Azure Storage performance. </a:t>
            </a:r>
          </a:p>
        </p:txBody>
      </p:sp>
    </p:spTree>
    <p:extLst>
      <p:ext uri="{BB962C8B-B14F-4D97-AF65-F5344CB8AC3E}">
        <p14:creationId xmlns:p14="http://schemas.microsoft.com/office/powerpoint/2010/main" val="2318166991"/>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D7DEEC-15BD-4AA6-A1A8-ED10A02AFC32}"/>
              </a:ext>
            </a:extLst>
          </p:cNvPr>
          <p:cNvSpPr>
            <a:spLocks noGrp="1"/>
          </p:cNvSpPr>
          <p:nvPr>
            <p:ph type="title"/>
          </p:nvPr>
        </p:nvSpPr>
        <p:spPr/>
        <p:txBody>
          <a:bodyPr/>
          <a:lstStyle/>
          <a:p>
            <a:r>
              <a:rPr lang="en-US" dirty="0"/>
              <a:t>Evaluate Azure Storage redundancy options (1 / 2)</a:t>
            </a:r>
          </a:p>
        </p:txBody>
      </p:sp>
      <p:grpSp>
        <p:nvGrpSpPr>
          <p:cNvPr id="3" name="Group 2" descr="Illustration depicting three copies of data in a single region.">
            <a:extLst>
              <a:ext uri="{FF2B5EF4-FFF2-40B4-BE49-F238E27FC236}">
                <a16:creationId xmlns:a16="http://schemas.microsoft.com/office/drawing/2014/main" id="{CF827161-72AF-4C6B-A284-424BCDD0A06B}"/>
              </a:ext>
            </a:extLst>
          </p:cNvPr>
          <p:cNvGrpSpPr/>
          <p:nvPr/>
        </p:nvGrpSpPr>
        <p:grpSpPr>
          <a:xfrm>
            <a:off x="401935" y="1861284"/>
            <a:ext cx="2558082" cy="4267459"/>
            <a:chOff x="868057" y="2122897"/>
            <a:chExt cx="2558082" cy="4267459"/>
          </a:xfrm>
        </p:grpSpPr>
        <p:sp>
          <p:nvSpPr>
            <p:cNvPr id="4" name="Rectangle 3">
              <a:extLst>
                <a:ext uri="{FF2B5EF4-FFF2-40B4-BE49-F238E27FC236}">
                  <a16:creationId xmlns:a16="http://schemas.microsoft.com/office/drawing/2014/main" id="{FD4E110A-8573-4099-B67E-487931949E82}"/>
                </a:ext>
              </a:extLst>
            </p:cNvPr>
            <p:cNvSpPr/>
            <p:nvPr/>
          </p:nvSpPr>
          <p:spPr bwMode="auto">
            <a:xfrm>
              <a:off x="868057" y="3887729"/>
              <a:ext cx="2558082" cy="25026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rPr>
                <a:t>       LRS</a:t>
              </a:r>
              <a:endParaRPr kumimoji="0" lang="en-US" sz="16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endParaRPr>
            </a:p>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Three replicas, one region</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Protects against disk, node, rack failures</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Write is acknowledged when all replicas are committed</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Superior to dual-parity RAID</a:t>
              </a:r>
            </a:p>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56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 name="Rectangle 4">
              <a:extLst>
                <a:ext uri="{FF2B5EF4-FFF2-40B4-BE49-F238E27FC236}">
                  <a16:creationId xmlns:a16="http://schemas.microsoft.com/office/drawing/2014/main" id="{6C6AF43B-BCBD-4C59-A22F-D157720D8F7E}"/>
                </a:ext>
              </a:extLst>
            </p:cNvPr>
            <p:cNvSpPr>
              <a:spLocks noChangeAspect="1"/>
            </p:cNvSpPr>
            <p:nvPr/>
          </p:nvSpPr>
          <p:spPr bwMode="auto">
            <a:xfrm>
              <a:off x="1448626" y="2486357"/>
              <a:ext cx="1045829" cy="993538"/>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6" name="Database_EFC7" title="Icon of a cylinder">
              <a:extLst>
                <a:ext uri="{FF2B5EF4-FFF2-40B4-BE49-F238E27FC236}">
                  <a16:creationId xmlns:a16="http://schemas.microsoft.com/office/drawing/2014/main" id="{EBEA1E8F-157E-4DAB-A971-F76AE9516F37}"/>
                </a:ext>
              </a:extLst>
            </p:cNvPr>
            <p:cNvSpPr>
              <a:spLocks noChangeAspect="1" noEditPoints="1"/>
            </p:cNvSpPr>
            <p:nvPr/>
          </p:nvSpPr>
          <p:spPr bwMode="auto">
            <a:xfrm>
              <a:off x="1499903" y="2840833"/>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7" name="Database_EFC7" title="Icon of a cylinder">
              <a:extLst>
                <a:ext uri="{FF2B5EF4-FFF2-40B4-BE49-F238E27FC236}">
                  <a16:creationId xmlns:a16="http://schemas.microsoft.com/office/drawing/2014/main" id="{A9B1EB3E-90B8-4768-9D38-BAE6A76CBD61}"/>
                </a:ext>
              </a:extLst>
            </p:cNvPr>
            <p:cNvSpPr>
              <a:spLocks noChangeAspect="1" noEditPoints="1"/>
            </p:cNvSpPr>
            <p:nvPr/>
          </p:nvSpPr>
          <p:spPr bwMode="auto">
            <a:xfrm>
              <a:off x="1652303" y="2993233"/>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8" name="Database_EFC7" title="Icon of a cylinder">
              <a:extLst>
                <a:ext uri="{FF2B5EF4-FFF2-40B4-BE49-F238E27FC236}">
                  <a16:creationId xmlns:a16="http://schemas.microsoft.com/office/drawing/2014/main" id="{A55671CF-7A7C-4977-9AE7-B6B950AA6C25}"/>
                </a:ext>
              </a:extLst>
            </p:cNvPr>
            <p:cNvSpPr>
              <a:spLocks noChangeAspect="1" noEditPoints="1"/>
            </p:cNvSpPr>
            <p:nvPr/>
          </p:nvSpPr>
          <p:spPr bwMode="auto">
            <a:xfrm>
              <a:off x="1804703" y="3145633"/>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9" name="Straight Arrow Connector 8">
              <a:extLst>
                <a:ext uri="{FF2B5EF4-FFF2-40B4-BE49-F238E27FC236}">
                  <a16:creationId xmlns:a16="http://schemas.microsoft.com/office/drawing/2014/main" id="{44225306-D914-401F-895C-D814AC2D4F99}"/>
                </a:ext>
              </a:extLst>
            </p:cNvPr>
            <p:cNvCxnSpPr>
              <a:cxnSpLocks/>
            </p:cNvCxnSpPr>
            <p:nvPr/>
          </p:nvCxnSpPr>
          <p:spPr>
            <a:xfrm flipV="1">
              <a:off x="1971140" y="2122897"/>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75F169A-C125-4882-BCB1-C358CB3CDB70}"/>
                </a:ext>
              </a:extLst>
            </p:cNvPr>
            <p:cNvCxnSpPr>
              <a:cxnSpLocks/>
            </p:cNvCxnSpPr>
            <p:nvPr/>
          </p:nvCxnSpPr>
          <p:spPr>
            <a:xfrm flipH="1">
              <a:off x="1686487" y="2122897"/>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11" name="Group 10" descr="Illustration depicting six copies of data split evenly between regions.">
            <a:extLst>
              <a:ext uri="{FF2B5EF4-FFF2-40B4-BE49-F238E27FC236}">
                <a16:creationId xmlns:a16="http://schemas.microsoft.com/office/drawing/2014/main" id="{CA5C8CD5-7128-48CF-AC4B-45E0C3BD24EF}"/>
              </a:ext>
            </a:extLst>
          </p:cNvPr>
          <p:cNvGrpSpPr/>
          <p:nvPr/>
        </p:nvGrpSpPr>
        <p:grpSpPr>
          <a:xfrm>
            <a:off x="6162257" y="1914084"/>
            <a:ext cx="2758305" cy="4356575"/>
            <a:chOff x="4525412" y="2033782"/>
            <a:chExt cx="2758305" cy="4356575"/>
          </a:xfrm>
        </p:grpSpPr>
        <p:sp>
          <p:nvSpPr>
            <p:cNvPr id="12" name="Rectangle 11">
              <a:extLst>
                <a:ext uri="{FF2B5EF4-FFF2-40B4-BE49-F238E27FC236}">
                  <a16:creationId xmlns:a16="http://schemas.microsoft.com/office/drawing/2014/main" id="{0A0D0FC9-C3C3-42EC-91F3-84256B768264}"/>
                </a:ext>
              </a:extLst>
            </p:cNvPr>
            <p:cNvSpPr/>
            <p:nvPr/>
          </p:nvSpPr>
          <p:spPr bwMode="auto">
            <a:xfrm>
              <a:off x="4525413" y="3887730"/>
              <a:ext cx="2758304" cy="25026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50">
                      <a:lumMod val="50000"/>
                      <a:lumOff val="50000"/>
                    </a:srgbClr>
                  </a:solidFill>
                  <a:effectLst/>
                  <a:uLnTx/>
                  <a:uFillTx/>
                  <a:latin typeface="Segoe UI Semibold" panose="020B0702040204020203" pitchFamily="34" charset="0"/>
                  <a:ea typeface="+mn-ea"/>
                  <a:cs typeface="Segoe UI Semibold" panose="020B0702040204020203" pitchFamily="34" charset="0"/>
                </a:rPr>
                <a:t>              GRS</a:t>
              </a:r>
            </a:p>
            <a:p>
              <a:pPr marL="285750" marR="0" lvl="0" indent="-285750" algn="l"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765" b="0" i="0" u="none" strike="noStrike" kern="1200" cap="none" spc="0" normalizeH="0" baseline="0" noProof="0" dirty="0">
                <a:ln>
                  <a:noFill/>
                </a:ln>
                <a:solidFill>
                  <a:srgbClr val="FFFFFF"/>
                </a:solidFill>
                <a:effectLst/>
                <a:uLnTx/>
                <a:uFillTx/>
                <a:latin typeface="Segoe UI Semilight"/>
                <a:ea typeface="+mn-ea"/>
                <a:cs typeface="+mn-cs"/>
              </a:endParaRPr>
            </a:p>
            <a:p>
              <a:pPr marL="285750" marR="0" lvl="0" indent="-28575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US" sz="1400" dirty="0">
                  <a:solidFill>
                    <a:srgbClr val="2F2F2F"/>
                  </a:solidFill>
                  <a:latin typeface="Segoe UI" panose="020B0502040204020203" pitchFamily="34" charset="0"/>
                  <a:cs typeface="Segoe UI" panose="020B0502040204020203" pitchFamily="34" charset="0"/>
                </a:rPr>
                <a:t>Six</a:t>
              </a: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mn-ea"/>
                  <a:cs typeface="Segoe UI" panose="020B0502040204020203" pitchFamily="34" charset="0"/>
                </a:rPr>
                <a:t> replicas, two regions (three per region)</a:t>
              </a:r>
            </a:p>
            <a:p>
              <a:pPr marL="285750" marR="0" lvl="0" indent="-28575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mn-ea"/>
                  <a:cs typeface="Segoe UI" panose="020B0502040204020203" pitchFamily="34" charset="0"/>
                </a:rPr>
                <a:t>Protects against major regional disasters</a:t>
              </a:r>
            </a:p>
            <a:p>
              <a:pPr marL="285750" marR="0" lvl="0" indent="-285750" algn="l" defTabSz="914367"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mn-ea"/>
                  <a:cs typeface="Segoe UI" panose="020B0502040204020203" pitchFamily="34" charset="0"/>
                </a:rPr>
                <a:t>Asynchronous copy to secondary</a:t>
              </a:r>
            </a:p>
            <a:p>
              <a:pPr marL="280121" marR="0" lvl="0" indent="-280121" algn="l" defTabSz="91436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dirty="0">
                <a:ln>
                  <a:noFill/>
                </a:ln>
                <a:solidFill>
                  <a:srgbClr val="2F2F2F"/>
                </a:solidFill>
                <a:effectLst/>
                <a:uLnTx/>
                <a:uFillTx/>
                <a:latin typeface="Segoe UI Semilight"/>
                <a:ea typeface="+mn-ea"/>
                <a:cs typeface="+mn-cs"/>
              </a:endParaRPr>
            </a:p>
            <a:p>
              <a:pPr marL="0" marR="0" lvl="0" indent="0" algn="l" defTabSz="914367" rtl="0" eaLnBrk="1" fontAlgn="auto" latinLnBrk="0" hangingPunct="1">
                <a:lnSpc>
                  <a:spcPct val="90000"/>
                </a:lnSpc>
                <a:spcBef>
                  <a:spcPts val="0"/>
                </a:spcBef>
                <a:spcAft>
                  <a:spcPts val="588"/>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Semilight"/>
                <a:ea typeface="+mn-ea"/>
                <a:cs typeface="+mn-cs"/>
              </a:endParaRPr>
            </a:p>
            <a:p>
              <a:pPr marL="0" marR="0" lvl="0" indent="0" algn="l" defTabSz="914367" rtl="0" eaLnBrk="1" fontAlgn="auto" latinLnBrk="0" hangingPunct="1">
                <a:lnSpc>
                  <a:spcPct val="90000"/>
                </a:lnSpc>
                <a:spcBef>
                  <a:spcPts val="0"/>
                </a:spcBef>
                <a:spcAft>
                  <a:spcPts val="588"/>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13" name="Rectangle 12">
              <a:extLst>
                <a:ext uri="{FF2B5EF4-FFF2-40B4-BE49-F238E27FC236}">
                  <a16:creationId xmlns:a16="http://schemas.microsoft.com/office/drawing/2014/main" id="{E2CC7B60-55E6-4A2A-86C7-2D13D867FBE1}"/>
                </a:ext>
              </a:extLst>
            </p:cNvPr>
            <p:cNvSpPr>
              <a:spLocks noChangeAspect="1"/>
            </p:cNvSpPr>
            <p:nvPr/>
          </p:nvSpPr>
          <p:spPr bwMode="auto">
            <a:xfrm>
              <a:off x="4619894" y="2601298"/>
              <a:ext cx="1045829" cy="993538"/>
            </a:xfrm>
            <a:prstGeom prst="rect">
              <a:avLst/>
            </a:prstGeom>
            <a:noFill/>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4" name="TextBox 13">
              <a:extLst>
                <a:ext uri="{FF2B5EF4-FFF2-40B4-BE49-F238E27FC236}">
                  <a16:creationId xmlns:a16="http://schemas.microsoft.com/office/drawing/2014/main" id="{B3CA7A34-D154-4F87-9CA5-DAA2AB70D0EC}"/>
                </a:ext>
              </a:extLst>
            </p:cNvPr>
            <p:cNvSpPr txBox="1"/>
            <p:nvPr/>
          </p:nvSpPr>
          <p:spPr>
            <a:xfrm>
              <a:off x="4842799" y="2405287"/>
              <a:ext cx="1475819"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Typically &gt;300mi</a:t>
              </a:r>
            </a:p>
          </p:txBody>
        </p:sp>
        <p:sp>
          <p:nvSpPr>
            <p:cNvPr id="15" name="TextBox 14">
              <a:extLst>
                <a:ext uri="{FF2B5EF4-FFF2-40B4-BE49-F238E27FC236}">
                  <a16:creationId xmlns:a16="http://schemas.microsoft.com/office/drawing/2014/main" id="{DA1B1187-4FC6-4DC4-95D9-C01D2A06C875}"/>
                </a:ext>
              </a:extLst>
            </p:cNvPr>
            <p:cNvSpPr txBox="1"/>
            <p:nvPr/>
          </p:nvSpPr>
          <p:spPr>
            <a:xfrm>
              <a:off x="5260153" y="2855250"/>
              <a:ext cx="750230"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Async</a:t>
              </a:r>
            </a:p>
          </p:txBody>
        </p:sp>
        <p:sp>
          <p:nvSpPr>
            <p:cNvPr id="16" name="TextBox 15">
              <a:extLst>
                <a:ext uri="{FF2B5EF4-FFF2-40B4-BE49-F238E27FC236}">
                  <a16:creationId xmlns:a16="http://schemas.microsoft.com/office/drawing/2014/main" id="{43DBF20F-D8F3-440E-8283-D6BB1635E9D0}"/>
                </a:ext>
              </a:extLst>
            </p:cNvPr>
            <p:cNvSpPr txBox="1"/>
            <p:nvPr/>
          </p:nvSpPr>
          <p:spPr>
            <a:xfrm>
              <a:off x="4729191" y="3509842"/>
              <a:ext cx="872555"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Primary</a:t>
              </a:r>
            </a:p>
          </p:txBody>
        </p:sp>
        <p:sp>
          <p:nvSpPr>
            <p:cNvPr id="17" name="TextBox 16">
              <a:extLst>
                <a:ext uri="{FF2B5EF4-FFF2-40B4-BE49-F238E27FC236}">
                  <a16:creationId xmlns:a16="http://schemas.microsoft.com/office/drawing/2014/main" id="{DC9D8381-88B6-4510-A8F2-F1C24DF455EB}"/>
                </a:ext>
              </a:extLst>
            </p:cNvPr>
            <p:cNvSpPr txBox="1"/>
            <p:nvPr/>
          </p:nvSpPr>
          <p:spPr>
            <a:xfrm>
              <a:off x="5891564" y="3526679"/>
              <a:ext cx="1059562"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Secondary</a:t>
              </a:r>
            </a:p>
          </p:txBody>
        </p:sp>
        <p:sp>
          <p:nvSpPr>
            <p:cNvPr id="18" name="Rectangle 17">
              <a:extLst>
                <a:ext uri="{FF2B5EF4-FFF2-40B4-BE49-F238E27FC236}">
                  <a16:creationId xmlns:a16="http://schemas.microsoft.com/office/drawing/2014/main" id="{39FB99B4-E66C-468F-B712-006F46575B4F}"/>
                </a:ext>
              </a:extLst>
            </p:cNvPr>
            <p:cNvSpPr>
              <a:spLocks noChangeAspect="1"/>
            </p:cNvSpPr>
            <p:nvPr/>
          </p:nvSpPr>
          <p:spPr bwMode="auto">
            <a:xfrm>
              <a:off x="4525412" y="2543828"/>
              <a:ext cx="1045829" cy="993538"/>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19" name="Database_EFC7" title="Icon of a cylinder">
              <a:extLst>
                <a:ext uri="{FF2B5EF4-FFF2-40B4-BE49-F238E27FC236}">
                  <a16:creationId xmlns:a16="http://schemas.microsoft.com/office/drawing/2014/main" id="{F1173F8D-7502-4F4D-96F5-78034AA7A375}"/>
                </a:ext>
              </a:extLst>
            </p:cNvPr>
            <p:cNvSpPr>
              <a:spLocks noChangeAspect="1" noEditPoints="1"/>
            </p:cNvSpPr>
            <p:nvPr/>
          </p:nvSpPr>
          <p:spPr bwMode="auto">
            <a:xfrm>
              <a:off x="4660456" y="2694247"/>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20" name="Database_EFC7" title="Icon of a cylinder">
              <a:extLst>
                <a:ext uri="{FF2B5EF4-FFF2-40B4-BE49-F238E27FC236}">
                  <a16:creationId xmlns:a16="http://schemas.microsoft.com/office/drawing/2014/main" id="{6F425934-3AB0-4965-89D8-59B1AB68CC2E}"/>
                </a:ext>
              </a:extLst>
            </p:cNvPr>
            <p:cNvSpPr>
              <a:spLocks noChangeAspect="1" noEditPoints="1"/>
            </p:cNvSpPr>
            <p:nvPr/>
          </p:nvSpPr>
          <p:spPr bwMode="auto">
            <a:xfrm>
              <a:off x="4812856" y="2846647"/>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21" name="Database_EFC7" title="Icon of a cylinder">
              <a:extLst>
                <a:ext uri="{FF2B5EF4-FFF2-40B4-BE49-F238E27FC236}">
                  <a16:creationId xmlns:a16="http://schemas.microsoft.com/office/drawing/2014/main" id="{8072FDB5-2C31-4FFD-B316-8E9B75C48FA3}"/>
                </a:ext>
              </a:extLst>
            </p:cNvPr>
            <p:cNvSpPr>
              <a:spLocks noChangeAspect="1" noEditPoints="1"/>
            </p:cNvSpPr>
            <p:nvPr/>
          </p:nvSpPr>
          <p:spPr bwMode="auto">
            <a:xfrm>
              <a:off x="4965256" y="2999047"/>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22" name="Straight Arrow Connector 21">
              <a:extLst>
                <a:ext uri="{FF2B5EF4-FFF2-40B4-BE49-F238E27FC236}">
                  <a16:creationId xmlns:a16="http://schemas.microsoft.com/office/drawing/2014/main" id="{7B20CC4D-73AB-43BF-80EC-79750C451609}"/>
                </a:ext>
              </a:extLst>
            </p:cNvPr>
            <p:cNvCxnSpPr>
              <a:cxnSpLocks/>
            </p:cNvCxnSpPr>
            <p:nvPr/>
          </p:nvCxnSpPr>
          <p:spPr>
            <a:xfrm flipV="1">
              <a:off x="4965256" y="2033782"/>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BAC4C654-E5C5-4918-925D-F9978938ED39}"/>
                </a:ext>
              </a:extLst>
            </p:cNvPr>
            <p:cNvCxnSpPr>
              <a:cxnSpLocks/>
            </p:cNvCxnSpPr>
            <p:nvPr/>
          </p:nvCxnSpPr>
          <p:spPr>
            <a:xfrm flipH="1">
              <a:off x="4737317" y="2057910"/>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Database_EFC7" title="Icon of a cylinder">
              <a:extLst>
                <a:ext uri="{FF2B5EF4-FFF2-40B4-BE49-F238E27FC236}">
                  <a16:creationId xmlns:a16="http://schemas.microsoft.com/office/drawing/2014/main" id="{51C20421-8C6C-4A36-ADB7-5CD4D1D7C544}"/>
                </a:ext>
              </a:extLst>
            </p:cNvPr>
            <p:cNvSpPr>
              <a:spLocks noChangeAspect="1" noEditPoints="1"/>
            </p:cNvSpPr>
            <p:nvPr/>
          </p:nvSpPr>
          <p:spPr bwMode="auto">
            <a:xfrm>
              <a:off x="6045872" y="2711084"/>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25" name="Database_EFC7" title="Icon of a cylinder">
              <a:extLst>
                <a:ext uri="{FF2B5EF4-FFF2-40B4-BE49-F238E27FC236}">
                  <a16:creationId xmlns:a16="http://schemas.microsoft.com/office/drawing/2014/main" id="{F6AE8D94-5647-43E7-BF68-DF5AB83C34B3}"/>
                </a:ext>
              </a:extLst>
            </p:cNvPr>
            <p:cNvSpPr>
              <a:spLocks noChangeAspect="1" noEditPoints="1"/>
            </p:cNvSpPr>
            <p:nvPr/>
          </p:nvSpPr>
          <p:spPr bwMode="auto">
            <a:xfrm>
              <a:off x="6198272" y="2863484"/>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26" name="Database_EFC7" title="Icon of a cylinder">
              <a:extLst>
                <a:ext uri="{FF2B5EF4-FFF2-40B4-BE49-F238E27FC236}">
                  <a16:creationId xmlns:a16="http://schemas.microsoft.com/office/drawing/2014/main" id="{40F3F6A8-D332-4640-8DD0-E8304FDDD401}"/>
                </a:ext>
              </a:extLst>
            </p:cNvPr>
            <p:cNvSpPr>
              <a:spLocks noChangeAspect="1" noEditPoints="1"/>
            </p:cNvSpPr>
            <p:nvPr/>
          </p:nvSpPr>
          <p:spPr bwMode="auto">
            <a:xfrm>
              <a:off x="6350672" y="3015884"/>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27" name="Straight Arrow Connector 26">
              <a:extLst>
                <a:ext uri="{FF2B5EF4-FFF2-40B4-BE49-F238E27FC236}">
                  <a16:creationId xmlns:a16="http://schemas.microsoft.com/office/drawing/2014/main" id="{2EF64D43-C12C-4D05-81BA-9F9850107574}"/>
                </a:ext>
              </a:extLst>
            </p:cNvPr>
            <p:cNvCxnSpPr>
              <a:cxnSpLocks/>
            </p:cNvCxnSpPr>
            <p:nvPr/>
          </p:nvCxnSpPr>
          <p:spPr>
            <a:xfrm>
              <a:off x="5329936" y="2844405"/>
              <a:ext cx="653622"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28" name="Group 27" descr="Illustration depicting three copies of data spread out among zones in a single region.">
            <a:extLst>
              <a:ext uri="{FF2B5EF4-FFF2-40B4-BE49-F238E27FC236}">
                <a16:creationId xmlns:a16="http://schemas.microsoft.com/office/drawing/2014/main" id="{24F37301-B5D1-4EBC-B1FF-3DCFA4002EEA}"/>
              </a:ext>
            </a:extLst>
          </p:cNvPr>
          <p:cNvGrpSpPr/>
          <p:nvPr/>
        </p:nvGrpSpPr>
        <p:grpSpPr>
          <a:xfrm>
            <a:off x="3384861" y="1717937"/>
            <a:ext cx="2333500" cy="4410806"/>
            <a:chOff x="2463397" y="1537498"/>
            <a:chExt cx="2333500" cy="4410806"/>
          </a:xfrm>
        </p:grpSpPr>
        <p:cxnSp>
          <p:nvCxnSpPr>
            <p:cNvPr id="29" name="Straight Arrow Connector 28">
              <a:extLst>
                <a:ext uri="{FF2B5EF4-FFF2-40B4-BE49-F238E27FC236}">
                  <a16:creationId xmlns:a16="http://schemas.microsoft.com/office/drawing/2014/main" id="{330F8381-DFEF-419D-BF63-D6668620FF73}"/>
                </a:ext>
              </a:extLst>
            </p:cNvPr>
            <p:cNvCxnSpPr>
              <a:cxnSpLocks/>
            </p:cNvCxnSpPr>
            <p:nvPr/>
          </p:nvCxnSpPr>
          <p:spPr>
            <a:xfrm>
              <a:off x="3306421" y="1537498"/>
              <a:ext cx="0" cy="465270"/>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30" name="Group 29">
              <a:extLst>
                <a:ext uri="{FF2B5EF4-FFF2-40B4-BE49-F238E27FC236}">
                  <a16:creationId xmlns:a16="http://schemas.microsoft.com/office/drawing/2014/main" id="{F76F9EC4-4ADA-4CB4-880C-3F45DB35D920}"/>
                </a:ext>
              </a:extLst>
            </p:cNvPr>
            <p:cNvGrpSpPr/>
            <p:nvPr/>
          </p:nvGrpSpPr>
          <p:grpSpPr>
            <a:xfrm>
              <a:off x="2463397" y="1680845"/>
              <a:ext cx="2333500" cy="4267459"/>
              <a:chOff x="3956160" y="1998747"/>
              <a:chExt cx="2333500" cy="4267459"/>
            </a:xfrm>
          </p:grpSpPr>
          <p:grpSp>
            <p:nvGrpSpPr>
              <p:cNvPr id="31" name="Group 30">
                <a:extLst>
                  <a:ext uri="{FF2B5EF4-FFF2-40B4-BE49-F238E27FC236}">
                    <a16:creationId xmlns:a16="http://schemas.microsoft.com/office/drawing/2014/main" id="{13BA1778-D5C1-4779-B65C-CEDD938C1F46}"/>
                  </a:ext>
                </a:extLst>
              </p:cNvPr>
              <p:cNvGrpSpPr/>
              <p:nvPr/>
            </p:nvGrpSpPr>
            <p:grpSpPr>
              <a:xfrm>
                <a:off x="3956160" y="2899305"/>
                <a:ext cx="660730" cy="679743"/>
                <a:chOff x="2345503" y="2517191"/>
                <a:chExt cx="918874" cy="911809"/>
              </a:xfrm>
            </p:grpSpPr>
            <p:sp>
              <p:nvSpPr>
                <p:cNvPr id="43" name="Database_EFC7" title="Icon of a cylinder">
                  <a:extLst>
                    <a:ext uri="{FF2B5EF4-FFF2-40B4-BE49-F238E27FC236}">
                      <a16:creationId xmlns:a16="http://schemas.microsoft.com/office/drawing/2014/main" id="{68FFE1CD-4515-458C-BBBB-264A2103779B}"/>
                    </a:ext>
                  </a:extLst>
                </p:cNvPr>
                <p:cNvSpPr>
                  <a:spLocks noChangeAspect="1" noEditPoints="1"/>
                </p:cNvSpPr>
                <p:nvPr/>
              </p:nvSpPr>
              <p:spPr bwMode="auto">
                <a:xfrm>
                  <a:off x="2541816"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44" name="Rectangle 43">
                  <a:extLst>
                    <a:ext uri="{FF2B5EF4-FFF2-40B4-BE49-F238E27FC236}">
                      <a16:creationId xmlns:a16="http://schemas.microsoft.com/office/drawing/2014/main" id="{C89EDB5C-398D-4495-9C01-62F3CBD85FC3}"/>
                    </a:ext>
                  </a:extLst>
                </p:cNvPr>
                <p:cNvSpPr/>
                <p:nvPr/>
              </p:nvSpPr>
              <p:spPr bwMode="auto">
                <a:xfrm>
                  <a:off x="2345503" y="2517191"/>
                  <a:ext cx="918874"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Z2</a:t>
                  </a:r>
                </a:p>
              </p:txBody>
            </p:sp>
          </p:grpSp>
          <p:cxnSp>
            <p:nvCxnSpPr>
              <p:cNvPr id="32" name="Straight Arrow Connector 31">
                <a:extLst>
                  <a:ext uri="{FF2B5EF4-FFF2-40B4-BE49-F238E27FC236}">
                    <a16:creationId xmlns:a16="http://schemas.microsoft.com/office/drawing/2014/main" id="{F7ACBB2D-DFB5-4837-B5D7-122B2CE8F6C5}"/>
                  </a:ext>
                </a:extLst>
              </p:cNvPr>
              <p:cNvCxnSpPr>
                <a:cxnSpLocks/>
              </p:cNvCxnSpPr>
              <p:nvPr/>
            </p:nvCxnSpPr>
            <p:spPr>
              <a:xfrm flipH="1">
                <a:off x="4250053" y="1998747"/>
                <a:ext cx="443640" cy="878617"/>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19CF996E-97E0-4C30-9FCD-3AA490DB0BD1}"/>
                  </a:ext>
                </a:extLst>
              </p:cNvPr>
              <p:cNvGrpSpPr/>
              <p:nvPr/>
            </p:nvGrpSpPr>
            <p:grpSpPr>
              <a:xfrm>
                <a:off x="3968495" y="2429107"/>
                <a:ext cx="2321165" cy="3837099"/>
                <a:chOff x="1112535" y="2486357"/>
                <a:chExt cx="2321165" cy="3837099"/>
              </a:xfrm>
            </p:grpSpPr>
            <p:sp>
              <p:nvSpPr>
                <p:cNvPr id="41" name="Rectangle 40">
                  <a:extLst>
                    <a:ext uri="{FF2B5EF4-FFF2-40B4-BE49-F238E27FC236}">
                      <a16:creationId xmlns:a16="http://schemas.microsoft.com/office/drawing/2014/main" id="{48D10DF9-8798-4F25-9B04-1ADDDEF5A8C3}"/>
                    </a:ext>
                  </a:extLst>
                </p:cNvPr>
                <p:cNvSpPr/>
                <p:nvPr/>
              </p:nvSpPr>
              <p:spPr bwMode="auto">
                <a:xfrm>
                  <a:off x="1112535" y="3820829"/>
                  <a:ext cx="2321165" cy="25026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l" defTabSz="91410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rPr>
                    <a:t>        ZRS</a:t>
                  </a:r>
                  <a:endParaRPr kumimoji="0" lang="en-US" sz="1600" b="0" i="0" u="none" strike="noStrike" kern="1200" cap="none" spc="0" normalizeH="0" baseline="0" noProof="0" dirty="0">
                    <a:ln>
                      <a:noFill/>
                    </a:ln>
                    <a:solidFill>
                      <a:srgbClr val="0078D7"/>
                    </a:solidFill>
                    <a:effectLst/>
                    <a:uLnTx/>
                    <a:uFillTx/>
                    <a:latin typeface="Segoe UI Semibold" panose="020B0702040204020203" pitchFamily="34" charset="0"/>
                    <a:ea typeface="Segoe UI" pitchFamily="34" charset="0"/>
                    <a:cs typeface="Segoe UI Semibold" panose="020B0702040204020203" pitchFamily="34" charset="0"/>
                  </a:endParaRPr>
                </a:p>
                <a:p>
                  <a:pPr marL="285750" marR="0" lvl="0" indent="-285750" algn="l" defTabSz="914102"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765"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lang="en-US" sz="1400" dirty="0">
                      <a:solidFill>
                        <a:srgbClr val="2F2F2F"/>
                      </a:solidFill>
                      <a:latin typeface="Segoe UI" panose="020B0502040204020203" pitchFamily="34" charset="0"/>
                      <a:ea typeface="Segoe UI" panose="020B0502040204020203" pitchFamily="34" charset="0"/>
                      <a:cs typeface="Segoe UI" panose="020B0502040204020203" pitchFamily="34" charset="0"/>
                    </a:rPr>
                    <a:t>Three</a:t>
                  </a: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 replicas, three zones, one region</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Protects against disk, node, rack, and </a:t>
                  </a:r>
                  <a:r>
                    <a:rPr kumimoji="0" lang="en-US" sz="140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zone</a:t>
                  </a: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 failures</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Synchronous writes to all three zones</a:t>
                  </a:r>
                </a:p>
                <a:p>
                  <a:pPr marL="0" marR="0" lvl="0" indent="0" algn="l" defTabSz="914102" rtl="0" eaLnBrk="1" fontAlgn="base" latinLnBrk="0" hangingPunct="1">
                    <a:lnSpc>
                      <a:spcPct val="100000"/>
                    </a:lnSpc>
                    <a:spcBef>
                      <a:spcPct val="0"/>
                    </a:spcBef>
                    <a:spcAft>
                      <a:spcPct val="0"/>
                    </a:spcAft>
                    <a:buClrTx/>
                    <a:buSzTx/>
                    <a:buFontTx/>
                    <a:buNone/>
                    <a:tabLst/>
                    <a:defRPr/>
                  </a:pPr>
                  <a:endParaRPr kumimoji="0" lang="en-US" sz="1568"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42" name="Rectangle 41">
                  <a:extLst>
                    <a:ext uri="{FF2B5EF4-FFF2-40B4-BE49-F238E27FC236}">
                      <a16:creationId xmlns:a16="http://schemas.microsoft.com/office/drawing/2014/main" id="{450DC561-7D63-4C6D-B6AC-9E6CFED7E2C9}"/>
                    </a:ext>
                  </a:extLst>
                </p:cNvPr>
                <p:cNvSpPr>
                  <a:spLocks noChangeAspect="1"/>
                </p:cNvSpPr>
                <p:nvPr/>
              </p:nvSpPr>
              <p:spPr bwMode="auto">
                <a:xfrm>
                  <a:off x="1448626" y="2486357"/>
                  <a:ext cx="1045829" cy="993538"/>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grpSp>
          <p:grpSp>
            <p:nvGrpSpPr>
              <p:cNvPr id="34" name="Group 33">
                <a:extLst>
                  <a:ext uri="{FF2B5EF4-FFF2-40B4-BE49-F238E27FC236}">
                    <a16:creationId xmlns:a16="http://schemas.microsoft.com/office/drawing/2014/main" id="{2701AA83-A968-4B91-ACCA-FA2B2EAC6CEF}"/>
                  </a:ext>
                </a:extLst>
              </p:cNvPr>
              <p:cNvGrpSpPr/>
              <p:nvPr/>
            </p:nvGrpSpPr>
            <p:grpSpPr>
              <a:xfrm>
                <a:off x="4468819" y="2320670"/>
                <a:ext cx="660730" cy="679743"/>
                <a:chOff x="2345503" y="2517191"/>
                <a:chExt cx="918874" cy="911809"/>
              </a:xfrm>
            </p:grpSpPr>
            <p:sp>
              <p:nvSpPr>
                <p:cNvPr id="39" name="Database_EFC7" title="Icon of a cylinder">
                  <a:extLst>
                    <a:ext uri="{FF2B5EF4-FFF2-40B4-BE49-F238E27FC236}">
                      <a16:creationId xmlns:a16="http://schemas.microsoft.com/office/drawing/2014/main" id="{54BA4A37-112C-4121-84B7-04547E084DBB}"/>
                    </a:ext>
                  </a:extLst>
                </p:cNvPr>
                <p:cNvSpPr>
                  <a:spLocks noChangeAspect="1" noEditPoints="1"/>
                </p:cNvSpPr>
                <p:nvPr/>
              </p:nvSpPr>
              <p:spPr bwMode="auto">
                <a:xfrm>
                  <a:off x="2541816"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40" name="Rectangle 39">
                  <a:extLst>
                    <a:ext uri="{FF2B5EF4-FFF2-40B4-BE49-F238E27FC236}">
                      <a16:creationId xmlns:a16="http://schemas.microsoft.com/office/drawing/2014/main" id="{D7265039-B843-4ACD-A675-F6C2D12FD0E9}"/>
                    </a:ext>
                  </a:extLst>
                </p:cNvPr>
                <p:cNvSpPr/>
                <p:nvPr/>
              </p:nvSpPr>
              <p:spPr bwMode="auto">
                <a:xfrm>
                  <a:off x="2345503" y="2517191"/>
                  <a:ext cx="918874"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Z1</a:t>
                  </a:r>
                </a:p>
              </p:txBody>
            </p:sp>
          </p:grpSp>
          <p:grpSp>
            <p:nvGrpSpPr>
              <p:cNvPr id="35" name="Group 34">
                <a:extLst>
                  <a:ext uri="{FF2B5EF4-FFF2-40B4-BE49-F238E27FC236}">
                    <a16:creationId xmlns:a16="http://schemas.microsoft.com/office/drawing/2014/main" id="{B26DDE57-EC6F-42F6-B765-3BF9B9C5C6CC}"/>
                  </a:ext>
                </a:extLst>
              </p:cNvPr>
              <p:cNvGrpSpPr/>
              <p:nvPr/>
            </p:nvGrpSpPr>
            <p:grpSpPr>
              <a:xfrm>
                <a:off x="4983130" y="2906078"/>
                <a:ext cx="660730" cy="679743"/>
                <a:chOff x="2345503" y="2517191"/>
                <a:chExt cx="918874" cy="911809"/>
              </a:xfrm>
            </p:grpSpPr>
            <p:sp>
              <p:nvSpPr>
                <p:cNvPr id="37" name="Database_EFC7" title="Icon of a cylinder">
                  <a:extLst>
                    <a:ext uri="{FF2B5EF4-FFF2-40B4-BE49-F238E27FC236}">
                      <a16:creationId xmlns:a16="http://schemas.microsoft.com/office/drawing/2014/main" id="{05FC921B-DCAC-4D58-A00D-4801E670B9F3}"/>
                    </a:ext>
                  </a:extLst>
                </p:cNvPr>
                <p:cNvSpPr>
                  <a:spLocks noChangeAspect="1" noEditPoints="1"/>
                </p:cNvSpPr>
                <p:nvPr/>
              </p:nvSpPr>
              <p:spPr bwMode="auto">
                <a:xfrm>
                  <a:off x="2541816" y="2654089"/>
                  <a:ext cx="543271" cy="683410"/>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38" name="Rectangle 37">
                  <a:extLst>
                    <a:ext uri="{FF2B5EF4-FFF2-40B4-BE49-F238E27FC236}">
                      <a16:creationId xmlns:a16="http://schemas.microsoft.com/office/drawing/2014/main" id="{C91C5571-FC6A-459B-B147-F35134D3AE18}"/>
                    </a:ext>
                  </a:extLst>
                </p:cNvPr>
                <p:cNvSpPr/>
                <p:nvPr/>
              </p:nvSpPr>
              <p:spPr bwMode="auto">
                <a:xfrm>
                  <a:off x="2345503" y="2517191"/>
                  <a:ext cx="918874" cy="911809"/>
                </a:xfrm>
                <a:prstGeom prst="rect">
                  <a:avLst/>
                </a:prstGeom>
                <a:noFill/>
                <a:ln w="28575">
                  <a:solidFill>
                    <a:srgbClr val="0078D7"/>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b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br>
                  <a:r>
                    <a:rPr kumimoji="0" lang="en-US" sz="1400" b="1" i="0" u="none" strike="noStrike" kern="1200" cap="none" spc="0" normalizeH="0" baseline="0" noProof="0" dirty="0">
                      <a:ln>
                        <a:noFill/>
                      </a:ln>
                      <a:solidFill>
                        <a:srgbClr val="002050">
                          <a:lumMod val="50000"/>
                          <a:lumOff val="50000"/>
                        </a:srgbClr>
                      </a:solidFill>
                      <a:effectLst/>
                      <a:uLnTx/>
                      <a:uFillTx/>
                      <a:latin typeface="Segoe UI"/>
                      <a:ea typeface="Segoe UI" pitchFamily="34" charset="0"/>
                      <a:cs typeface="Segoe UI" pitchFamily="34" charset="0"/>
                    </a:rPr>
                    <a:t>Z3</a:t>
                  </a:r>
                </a:p>
              </p:txBody>
            </p:sp>
          </p:grpSp>
          <p:cxnSp>
            <p:nvCxnSpPr>
              <p:cNvPr id="36" name="Straight Arrow Connector 35">
                <a:extLst>
                  <a:ext uri="{FF2B5EF4-FFF2-40B4-BE49-F238E27FC236}">
                    <a16:creationId xmlns:a16="http://schemas.microsoft.com/office/drawing/2014/main" id="{E3341885-A8E7-4FED-B2D0-6D362795CEB1}"/>
                  </a:ext>
                </a:extLst>
              </p:cNvPr>
              <p:cNvCxnSpPr>
                <a:cxnSpLocks/>
              </p:cNvCxnSpPr>
              <p:nvPr/>
            </p:nvCxnSpPr>
            <p:spPr>
              <a:xfrm>
                <a:off x="4905873" y="1998747"/>
                <a:ext cx="405073" cy="892284"/>
              </a:xfrm>
              <a:prstGeom prst="straightConnector1">
                <a:avLst/>
              </a:prstGeom>
              <a:ln w="28575">
                <a:solidFill>
                  <a:schemeClr val="accent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grpSp>
      <p:grpSp>
        <p:nvGrpSpPr>
          <p:cNvPr id="45" name="Group 44" descr="Illustration depicting six copies of data spread evenly between regions with read access available in every region.">
            <a:extLst>
              <a:ext uri="{FF2B5EF4-FFF2-40B4-BE49-F238E27FC236}">
                <a16:creationId xmlns:a16="http://schemas.microsoft.com/office/drawing/2014/main" id="{879E84DB-21E5-46EA-BAE5-F4119E3EF1D7}"/>
              </a:ext>
            </a:extLst>
          </p:cNvPr>
          <p:cNvGrpSpPr/>
          <p:nvPr/>
        </p:nvGrpSpPr>
        <p:grpSpPr>
          <a:xfrm>
            <a:off x="9172860" y="1880157"/>
            <a:ext cx="2758305" cy="4359119"/>
            <a:chOff x="9215046" y="1748852"/>
            <a:chExt cx="2758305" cy="4359119"/>
          </a:xfrm>
        </p:grpSpPr>
        <p:grpSp>
          <p:nvGrpSpPr>
            <p:cNvPr id="46" name="Group 45">
              <a:extLst>
                <a:ext uri="{FF2B5EF4-FFF2-40B4-BE49-F238E27FC236}">
                  <a16:creationId xmlns:a16="http://schemas.microsoft.com/office/drawing/2014/main" id="{E33235E5-385D-473A-88DA-9C5790191924}"/>
                </a:ext>
              </a:extLst>
            </p:cNvPr>
            <p:cNvGrpSpPr/>
            <p:nvPr/>
          </p:nvGrpSpPr>
          <p:grpSpPr>
            <a:xfrm>
              <a:off x="9215046" y="1748852"/>
              <a:ext cx="2758305" cy="4359119"/>
              <a:chOff x="4525412" y="2031238"/>
              <a:chExt cx="2758305" cy="4359119"/>
            </a:xfrm>
          </p:grpSpPr>
          <p:sp>
            <p:nvSpPr>
              <p:cNvPr id="48" name="Rectangle 47">
                <a:extLst>
                  <a:ext uri="{FF2B5EF4-FFF2-40B4-BE49-F238E27FC236}">
                    <a16:creationId xmlns:a16="http://schemas.microsoft.com/office/drawing/2014/main" id="{21B3E5DA-84AA-4B4C-ACB6-2F82677A83E9}"/>
                  </a:ext>
                </a:extLst>
              </p:cNvPr>
              <p:cNvSpPr/>
              <p:nvPr/>
            </p:nvSpPr>
            <p:spPr bwMode="auto">
              <a:xfrm>
                <a:off x="4525413" y="3887730"/>
                <a:ext cx="2758304" cy="250262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50">
                        <a:lumMod val="50000"/>
                        <a:lumOff val="50000"/>
                      </a:srgbClr>
                    </a:solidFill>
                    <a:effectLst/>
                    <a:uLnTx/>
                    <a:uFillTx/>
                    <a:latin typeface="Segoe UI Semibold" panose="020B0702040204020203" pitchFamily="34" charset="0"/>
                    <a:ea typeface="+mn-ea"/>
                    <a:cs typeface="Segoe UI Semibold" panose="020B0702040204020203" pitchFamily="34" charset="0"/>
                  </a:rPr>
                  <a:t>             RA-GRS</a:t>
                </a:r>
              </a:p>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Semilight"/>
                  <a:ea typeface="+mn-ea"/>
                  <a:cs typeface="+mn-cs"/>
                </a:endParaRP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GRS + read access to secondary</a:t>
                </a:r>
              </a:p>
              <a:p>
                <a:pPr marL="285750" marR="0" lvl="0" indent="-285750" algn="l" defTabSz="914102" rtl="0" eaLnBrk="1" fontAlgn="base" latinLnBrk="0" hangingPunct="1">
                  <a:lnSpc>
                    <a:spcPct val="100000"/>
                  </a:lnSpc>
                  <a:spcBef>
                    <a:spcPct val="0"/>
                  </a:spcBef>
                  <a:spcAft>
                    <a:spcPts val="60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Separate secondary endpoint</a:t>
                </a:r>
              </a:p>
              <a:p>
                <a:pPr marL="285750" lvl="0" indent="-285750" defTabSz="914102" fontAlgn="base">
                  <a:spcBef>
                    <a:spcPct val="0"/>
                  </a:spcBef>
                  <a:spcAft>
                    <a:spcPts val="600"/>
                  </a:spcAft>
                  <a:buFont typeface="Arial" panose="020B0604020202020204" pitchFamily="34" charset="0"/>
                  <a:buChar char="•"/>
                  <a:defRPr/>
                </a:pPr>
                <a:r>
                  <a:rPr lang="en-US" sz="1400" dirty="0">
                    <a:solidFill>
                      <a:srgbClr val="2F2F2F"/>
                    </a:solidFill>
                    <a:latin typeface="Segoe UI" panose="020B0502040204020203" pitchFamily="34" charset="0"/>
                    <a:ea typeface="Segoe UI" panose="020B0502040204020203" pitchFamily="34" charset="0"/>
                    <a:cs typeface="Segoe UI" panose="020B0502040204020203" pitchFamily="34" charset="0"/>
                  </a:rPr>
                  <a:t>Recovery point objective (RPO) </a:t>
                </a:r>
                <a:r>
                  <a:rPr kumimoji="0" lang="en-US" sz="1400" b="0" i="0" u="none" strike="noStrike" kern="1200" cap="none" spc="0" normalizeH="0" baseline="0" noProof="0" dirty="0">
                    <a:ln>
                      <a:noFill/>
                    </a:ln>
                    <a:solidFill>
                      <a:srgbClr val="2F2F2F"/>
                    </a:solidFill>
                    <a:effectLst/>
                    <a:uLnTx/>
                    <a:uFillTx/>
                    <a:latin typeface="Segoe UI" panose="020B0502040204020203" pitchFamily="34" charset="0"/>
                    <a:ea typeface="Segoe UI" panose="020B0502040204020203" pitchFamily="34" charset="0"/>
                    <a:cs typeface="Segoe UI" panose="020B0502040204020203" pitchFamily="34" charset="0"/>
                  </a:rPr>
                  <a:t>delay to secondary can be queried</a:t>
                </a:r>
                <a:endParaRPr kumimoji="0" lang="en-US" sz="1400" b="0" i="0" u="none" strike="noStrike" kern="1200" cap="none" spc="0" normalizeH="0" baseline="0" noProof="0" dirty="0">
                  <a:ln>
                    <a:noFill/>
                  </a:ln>
                  <a:solidFill>
                    <a:srgbClr val="2F2F2F"/>
                  </a:solidFill>
                  <a:effectLst/>
                  <a:uLnTx/>
                  <a:uFillTx/>
                  <a:latin typeface="Segoe UI Semilight"/>
                  <a:ea typeface="+mn-ea"/>
                  <a:cs typeface="+mn-cs"/>
                </a:endParaRPr>
              </a:p>
              <a:p>
                <a:pPr marL="0" marR="0" lvl="0" indent="0" algn="l" defTabSz="914367" rtl="0" eaLnBrk="1" fontAlgn="auto" latinLnBrk="0" hangingPunct="1">
                  <a:lnSpc>
                    <a:spcPct val="90000"/>
                  </a:lnSpc>
                  <a:spcBef>
                    <a:spcPts val="0"/>
                  </a:spcBef>
                  <a:spcAft>
                    <a:spcPts val="588"/>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Semilight"/>
                  <a:ea typeface="+mn-ea"/>
                  <a:cs typeface="+mn-cs"/>
                </a:endParaRPr>
              </a:p>
              <a:p>
                <a:pPr marL="0" marR="0" lvl="0" indent="0" algn="l" defTabSz="914367" rtl="0" eaLnBrk="1" fontAlgn="auto" latinLnBrk="0" hangingPunct="1">
                  <a:lnSpc>
                    <a:spcPct val="90000"/>
                  </a:lnSpc>
                  <a:spcBef>
                    <a:spcPts val="0"/>
                  </a:spcBef>
                  <a:spcAft>
                    <a:spcPts val="588"/>
                  </a:spcAft>
                  <a:buClrTx/>
                  <a:buSzTx/>
                  <a:buFontTx/>
                  <a:buNone/>
                  <a:tabLst/>
                  <a:defRPr/>
                </a:pPr>
                <a:endParaRPr kumimoji="0" lang="en-US" sz="1765" b="0" i="0" u="none" strike="noStrike" kern="1200" cap="none" spc="0" normalizeH="0" baseline="0" noProof="0" dirty="0">
                  <a:ln>
                    <a:noFill/>
                  </a:ln>
                  <a:solidFill>
                    <a:srgbClr val="FFFFFF"/>
                  </a:solidFill>
                  <a:effectLst/>
                  <a:uLnTx/>
                  <a:uFillTx/>
                  <a:latin typeface="Segoe UI Semilight"/>
                  <a:ea typeface="+mn-ea"/>
                  <a:cs typeface="+mn-cs"/>
                </a:endParaRPr>
              </a:p>
            </p:txBody>
          </p:sp>
          <p:sp>
            <p:nvSpPr>
              <p:cNvPr id="49" name="Rectangle 48">
                <a:extLst>
                  <a:ext uri="{FF2B5EF4-FFF2-40B4-BE49-F238E27FC236}">
                    <a16:creationId xmlns:a16="http://schemas.microsoft.com/office/drawing/2014/main" id="{996B3E57-35EA-4FFE-A476-A5CD38A63C1B}"/>
                  </a:ext>
                </a:extLst>
              </p:cNvPr>
              <p:cNvSpPr>
                <a:spLocks noChangeAspect="1"/>
              </p:cNvSpPr>
              <p:nvPr/>
            </p:nvSpPr>
            <p:spPr bwMode="auto">
              <a:xfrm>
                <a:off x="4619894" y="2601298"/>
                <a:ext cx="1045829" cy="993538"/>
              </a:xfrm>
              <a:prstGeom prst="rect">
                <a:avLst/>
              </a:prstGeom>
              <a:noFill/>
              <a:ln>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0" name="TextBox 49">
                <a:extLst>
                  <a:ext uri="{FF2B5EF4-FFF2-40B4-BE49-F238E27FC236}">
                    <a16:creationId xmlns:a16="http://schemas.microsoft.com/office/drawing/2014/main" id="{F8B54B12-ED89-4EE0-8528-4BDB100FAA4A}"/>
                  </a:ext>
                </a:extLst>
              </p:cNvPr>
              <p:cNvSpPr txBox="1"/>
              <p:nvPr/>
            </p:nvSpPr>
            <p:spPr>
              <a:xfrm>
                <a:off x="4842799" y="2405287"/>
                <a:ext cx="1475819"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Typically &gt;300mi</a:t>
                </a:r>
              </a:p>
            </p:txBody>
          </p:sp>
          <p:sp>
            <p:nvSpPr>
              <p:cNvPr id="51" name="TextBox 50">
                <a:extLst>
                  <a:ext uri="{FF2B5EF4-FFF2-40B4-BE49-F238E27FC236}">
                    <a16:creationId xmlns:a16="http://schemas.microsoft.com/office/drawing/2014/main" id="{CD2E673F-FA46-4EE7-B0D4-53AE25F22787}"/>
                  </a:ext>
                </a:extLst>
              </p:cNvPr>
              <p:cNvSpPr txBox="1"/>
              <p:nvPr/>
            </p:nvSpPr>
            <p:spPr>
              <a:xfrm>
                <a:off x="5260153" y="2855250"/>
                <a:ext cx="750230"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Async</a:t>
                </a:r>
              </a:p>
            </p:txBody>
          </p:sp>
          <p:sp>
            <p:nvSpPr>
              <p:cNvPr id="52" name="TextBox 51">
                <a:extLst>
                  <a:ext uri="{FF2B5EF4-FFF2-40B4-BE49-F238E27FC236}">
                    <a16:creationId xmlns:a16="http://schemas.microsoft.com/office/drawing/2014/main" id="{A41BC2A0-B464-446B-BB54-5A0ABF7DEAF2}"/>
                  </a:ext>
                </a:extLst>
              </p:cNvPr>
              <p:cNvSpPr txBox="1"/>
              <p:nvPr/>
            </p:nvSpPr>
            <p:spPr>
              <a:xfrm>
                <a:off x="4729191" y="3509842"/>
                <a:ext cx="872555"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Primary</a:t>
                </a:r>
              </a:p>
            </p:txBody>
          </p:sp>
          <p:sp>
            <p:nvSpPr>
              <p:cNvPr id="53" name="TextBox 52">
                <a:extLst>
                  <a:ext uri="{FF2B5EF4-FFF2-40B4-BE49-F238E27FC236}">
                    <a16:creationId xmlns:a16="http://schemas.microsoft.com/office/drawing/2014/main" id="{6D9965F9-E879-4F01-8287-189EBC91E269}"/>
                  </a:ext>
                </a:extLst>
              </p:cNvPr>
              <p:cNvSpPr txBox="1"/>
              <p:nvPr/>
            </p:nvSpPr>
            <p:spPr>
              <a:xfrm>
                <a:off x="5891564" y="3526679"/>
                <a:ext cx="1059562" cy="452590"/>
              </a:xfrm>
              <a:prstGeom prst="rect">
                <a:avLst/>
              </a:prstGeom>
              <a:noFill/>
            </p:spPr>
            <p:txBody>
              <a:bodyPr wrap="none" lIns="179285" tIns="143428" rIns="179285" bIns="143428" rtlCol="0">
                <a:spAutoFit/>
              </a:bodyPr>
              <a:lstStyle/>
              <a:p>
                <a:pPr marL="0" marR="0" lvl="0" indent="0" algn="l" defTabSz="914367" rtl="0" eaLnBrk="1" fontAlgn="auto" latinLnBrk="0" hangingPunct="1">
                  <a:lnSpc>
                    <a:spcPct val="90000"/>
                  </a:lnSpc>
                  <a:spcBef>
                    <a:spcPts val="0"/>
                  </a:spcBef>
                  <a:spcAft>
                    <a:spcPts val="588"/>
                  </a:spcAft>
                  <a:buClrTx/>
                  <a:buSzTx/>
                  <a:buFontTx/>
                  <a:buNone/>
                  <a:tabLst/>
                  <a:defRPr/>
                </a:pPr>
                <a:r>
                  <a:rPr kumimoji="0" lang="en-US" sz="1176"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Semilight"/>
                    <a:ea typeface="+mn-ea"/>
                    <a:cs typeface="+mn-cs"/>
                  </a:rPr>
                  <a:t>Secondary</a:t>
                </a:r>
              </a:p>
            </p:txBody>
          </p:sp>
          <p:sp>
            <p:nvSpPr>
              <p:cNvPr id="54" name="Rectangle 53">
                <a:extLst>
                  <a:ext uri="{FF2B5EF4-FFF2-40B4-BE49-F238E27FC236}">
                    <a16:creationId xmlns:a16="http://schemas.microsoft.com/office/drawing/2014/main" id="{042DE131-C600-4966-9DDE-6AD1FB4D04BB}"/>
                  </a:ext>
                </a:extLst>
              </p:cNvPr>
              <p:cNvSpPr>
                <a:spLocks noChangeAspect="1"/>
              </p:cNvSpPr>
              <p:nvPr/>
            </p:nvSpPr>
            <p:spPr bwMode="auto">
              <a:xfrm>
                <a:off x="4525412" y="2543828"/>
                <a:ext cx="1045829" cy="993538"/>
              </a:xfrm>
              <a:prstGeom prst="rect">
                <a:avLst/>
              </a:prstGeom>
              <a:noFill/>
              <a:ln>
                <a:noFill/>
                <a:headEnd type="none" w="med" len="med"/>
                <a:tailEnd type="none" w="med" len="med"/>
              </a:ln>
            </p:spPr>
            <p:style>
              <a:lnRef idx="3">
                <a:schemeClr val="lt1"/>
              </a:lnRef>
              <a:fillRef idx="1">
                <a:schemeClr val="dk1"/>
              </a:fillRef>
              <a:effectRef idx="1">
                <a:schemeClr val="dk1"/>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endParaRPr kumimoji="0" lang="en-US" sz="2353"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Semilight"/>
                  <a:ea typeface="Segoe UI" pitchFamily="34" charset="0"/>
                  <a:cs typeface="Segoe UI" pitchFamily="34" charset="0"/>
                </a:endParaRPr>
              </a:p>
            </p:txBody>
          </p:sp>
          <p:sp>
            <p:nvSpPr>
              <p:cNvPr id="55" name="Database_EFC7" title="Icon of a cylinder">
                <a:extLst>
                  <a:ext uri="{FF2B5EF4-FFF2-40B4-BE49-F238E27FC236}">
                    <a16:creationId xmlns:a16="http://schemas.microsoft.com/office/drawing/2014/main" id="{4EF9980E-06FC-4996-919C-032C694844D7}"/>
                  </a:ext>
                </a:extLst>
              </p:cNvPr>
              <p:cNvSpPr>
                <a:spLocks noChangeAspect="1" noEditPoints="1"/>
              </p:cNvSpPr>
              <p:nvPr/>
            </p:nvSpPr>
            <p:spPr bwMode="auto">
              <a:xfrm>
                <a:off x="4660456" y="2694247"/>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noFill/>
              <a:ln w="19050" cap="sq">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56" name="Database_EFC7" title="Icon of a cylinder">
                <a:extLst>
                  <a:ext uri="{FF2B5EF4-FFF2-40B4-BE49-F238E27FC236}">
                    <a16:creationId xmlns:a16="http://schemas.microsoft.com/office/drawing/2014/main" id="{94EFC49E-B185-45B8-ACDB-92000FB7FCAA}"/>
                  </a:ext>
                </a:extLst>
              </p:cNvPr>
              <p:cNvSpPr>
                <a:spLocks noChangeAspect="1" noEditPoints="1"/>
              </p:cNvSpPr>
              <p:nvPr/>
            </p:nvSpPr>
            <p:spPr bwMode="auto">
              <a:xfrm>
                <a:off x="4812856" y="2846647"/>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57" name="Database_EFC7" title="Icon of a cylinder">
                <a:extLst>
                  <a:ext uri="{FF2B5EF4-FFF2-40B4-BE49-F238E27FC236}">
                    <a16:creationId xmlns:a16="http://schemas.microsoft.com/office/drawing/2014/main" id="{C02399F0-70AF-4E17-AA05-8D9E1F4B0012}"/>
                  </a:ext>
                </a:extLst>
              </p:cNvPr>
              <p:cNvSpPr>
                <a:spLocks noChangeAspect="1" noEditPoints="1"/>
              </p:cNvSpPr>
              <p:nvPr/>
            </p:nvSpPr>
            <p:spPr bwMode="auto">
              <a:xfrm>
                <a:off x="4965256" y="2999047"/>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9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58" name="Straight Arrow Connector 57">
                <a:extLst>
                  <a:ext uri="{FF2B5EF4-FFF2-40B4-BE49-F238E27FC236}">
                    <a16:creationId xmlns:a16="http://schemas.microsoft.com/office/drawing/2014/main" id="{AD3CA4C0-A1D3-4C87-B441-44E7CD4A965B}"/>
                  </a:ext>
                </a:extLst>
              </p:cNvPr>
              <p:cNvCxnSpPr>
                <a:cxnSpLocks/>
              </p:cNvCxnSpPr>
              <p:nvPr/>
            </p:nvCxnSpPr>
            <p:spPr>
              <a:xfrm flipV="1">
                <a:off x="4943338" y="2031238"/>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2DD0494E-3892-49DA-A5D5-B5120BAFD9DB}"/>
                  </a:ext>
                </a:extLst>
              </p:cNvPr>
              <p:cNvCxnSpPr>
                <a:cxnSpLocks/>
              </p:cNvCxnSpPr>
              <p:nvPr/>
            </p:nvCxnSpPr>
            <p:spPr>
              <a:xfrm flipH="1">
                <a:off x="4729191" y="2055366"/>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0" name="Database_EFC7" title="Icon of a cylinder">
                <a:extLst>
                  <a:ext uri="{FF2B5EF4-FFF2-40B4-BE49-F238E27FC236}">
                    <a16:creationId xmlns:a16="http://schemas.microsoft.com/office/drawing/2014/main" id="{B77EB9CD-A562-4BEF-AF0C-586D61063D05}"/>
                  </a:ext>
                </a:extLst>
              </p:cNvPr>
              <p:cNvSpPr>
                <a:spLocks noChangeAspect="1" noEditPoints="1"/>
              </p:cNvSpPr>
              <p:nvPr/>
            </p:nvSpPr>
            <p:spPr bwMode="auto">
              <a:xfrm>
                <a:off x="6045872" y="2711084"/>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61" name="Database_EFC7" title="Icon of a cylinder">
                <a:extLst>
                  <a:ext uri="{FF2B5EF4-FFF2-40B4-BE49-F238E27FC236}">
                    <a16:creationId xmlns:a16="http://schemas.microsoft.com/office/drawing/2014/main" id="{F8F71878-43E3-45FE-BD45-42B1B91EB606}"/>
                  </a:ext>
                </a:extLst>
              </p:cNvPr>
              <p:cNvSpPr>
                <a:spLocks noChangeAspect="1" noEditPoints="1"/>
              </p:cNvSpPr>
              <p:nvPr/>
            </p:nvSpPr>
            <p:spPr bwMode="auto">
              <a:xfrm>
                <a:off x="6198272" y="2863484"/>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sp>
            <p:nvSpPr>
              <p:cNvPr id="62" name="Database_EFC7" title="Icon of a cylinder">
                <a:extLst>
                  <a:ext uri="{FF2B5EF4-FFF2-40B4-BE49-F238E27FC236}">
                    <a16:creationId xmlns:a16="http://schemas.microsoft.com/office/drawing/2014/main" id="{1F91B0D3-0A22-4745-B4F5-998E47A607D3}"/>
                  </a:ext>
                </a:extLst>
              </p:cNvPr>
              <p:cNvSpPr>
                <a:spLocks noChangeAspect="1" noEditPoints="1"/>
              </p:cNvSpPr>
              <p:nvPr/>
            </p:nvSpPr>
            <p:spPr bwMode="auto">
              <a:xfrm>
                <a:off x="6350672" y="3015884"/>
                <a:ext cx="380015" cy="493958"/>
              </a:xfrm>
              <a:custGeom>
                <a:avLst/>
                <a:gdLst>
                  <a:gd name="T0" fmla="*/ 2470 w 2511"/>
                  <a:gd name="T1" fmla="*/ 627 h 3264"/>
                  <a:gd name="T2" fmla="*/ 2511 w 2511"/>
                  <a:gd name="T3" fmla="*/ 627 h 3264"/>
                  <a:gd name="T4" fmla="*/ 2511 w 2511"/>
                  <a:gd name="T5" fmla="*/ 2762 h 3264"/>
                  <a:gd name="T6" fmla="*/ 1255 w 2511"/>
                  <a:gd name="T7" fmla="*/ 3264 h 3264"/>
                  <a:gd name="T8" fmla="*/ 0 w 2511"/>
                  <a:gd name="T9" fmla="*/ 2762 h 3264"/>
                  <a:gd name="T10" fmla="*/ 0 w 2511"/>
                  <a:gd name="T11" fmla="*/ 627 h 3264"/>
                  <a:gd name="T12" fmla="*/ 41 w 2511"/>
                  <a:gd name="T13" fmla="*/ 627 h 3264"/>
                  <a:gd name="T14" fmla="*/ 1255 w 2511"/>
                  <a:gd name="T15" fmla="*/ 1004 h 3264"/>
                  <a:gd name="T16" fmla="*/ 2470 w 2511"/>
                  <a:gd name="T17" fmla="*/ 627 h 3264"/>
                  <a:gd name="T18" fmla="*/ 1255 w 2511"/>
                  <a:gd name="T19" fmla="*/ 0 h 3264"/>
                  <a:gd name="T20" fmla="*/ 0 w 2511"/>
                  <a:gd name="T21" fmla="*/ 502 h 3264"/>
                  <a:gd name="T22" fmla="*/ 1255 w 2511"/>
                  <a:gd name="T23" fmla="*/ 1004 h 3264"/>
                  <a:gd name="T24" fmla="*/ 2511 w 2511"/>
                  <a:gd name="T25" fmla="*/ 502 h 3264"/>
                  <a:gd name="T26" fmla="*/ 1255 w 2511"/>
                  <a:gd name="T27" fmla="*/ 0 h 3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1" h="3264">
                    <a:moveTo>
                      <a:pt x="2470" y="627"/>
                    </a:moveTo>
                    <a:cubicBezTo>
                      <a:pt x="2511" y="627"/>
                      <a:pt x="2511" y="627"/>
                      <a:pt x="2511" y="627"/>
                    </a:cubicBezTo>
                    <a:cubicBezTo>
                      <a:pt x="2511" y="2762"/>
                      <a:pt x="2511" y="2762"/>
                      <a:pt x="2511" y="2762"/>
                    </a:cubicBezTo>
                    <a:cubicBezTo>
                      <a:pt x="2511" y="3040"/>
                      <a:pt x="1949" y="3264"/>
                      <a:pt x="1255" y="3264"/>
                    </a:cubicBezTo>
                    <a:cubicBezTo>
                      <a:pt x="562" y="3264"/>
                      <a:pt x="0" y="3040"/>
                      <a:pt x="0" y="2762"/>
                    </a:cubicBezTo>
                    <a:cubicBezTo>
                      <a:pt x="0" y="627"/>
                      <a:pt x="0" y="627"/>
                      <a:pt x="0" y="627"/>
                    </a:cubicBezTo>
                    <a:cubicBezTo>
                      <a:pt x="41" y="627"/>
                      <a:pt x="41" y="627"/>
                      <a:pt x="41" y="627"/>
                    </a:cubicBezTo>
                    <a:cubicBezTo>
                      <a:pt x="180" y="844"/>
                      <a:pt x="671" y="1004"/>
                      <a:pt x="1255" y="1004"/>
                    </a:cubicBezTo>
                    <a:cubicBezTo>
                      <a:pt x="1840" y="1004"/>
                      <a:pt x="2330" y="844"/>
                      <a:pt x="2470" y="627"/>
                    </a:cubicBezTo>
                    <a:close/>
                    <a:moveTo>
                      <a:pt x="1255" y="0"/>
                    </a:moveTo>
                    <a:cubicBezTo>
                      <a:pt x="562" y="0"/>
                      <a:pt x="0" y="224"/>
                      <a:pt x="0" y="502"/>
                    </a:cubicBezTo>
                    <a:cubicBezTo>
                      <a:pt x="0" y="779"/>
                      <a:pt x="562" y="1004"/>
                      <a:pt x="1255" y="1004"/>
                    </a:cubicBezTo>
                    <a:cubicBezTo>
                      <a:pt x="1949" y="1004"/>
                      <a:pt x="2511" y="779"/>
                      <a:pt x="2511" y="502"/>
                    </a:cubicBezTo>
                    <a:cubicBezTo>
                      <a:pt x="2511" y="224"/>
                      <a:pt x="1949" y="0"/>
                      <a:pt x="1255" y="0"/>
                    </a:cubicBezTo>
                    <a:close/>
                  </a:path>
                </a:pathLst>
              </a:custGeom>
              <a:solidFill>
                <a:schemeClr val="bg1">
                  <a:lumMod val="85000"/>
                </a:schemeClr>
              </a:solidFill>
              <a:ln w="19050" cap="sq">
                <a:solidFill>
                  <a:schemeClr val="accent1"/>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F2F2F"/>
                  </a:solidFill>
                  <a:effectLst/>
                  <a:uLnTx/>
                  <a:uFillTx/>
                  <a:latin typeface="Segoe UI"/>
                  <a:ea typeface="+mn-ea"/>
                  <a:cs typeface="+mn-cs"/>
                </a:endParaRPr>
              </a:p>
            </p:txBody>
          </p:sp>
          <p:cxnSp>
            <p:nvCxnSpPr>
              <p:cNvPr id="63" name="Straight Arrow Connector 62">
                <a:extLst>
                  <a:ext uri="{FF2B5EF4-FFF2-40B4-BE49-F238E27FC236}">
                    <a16:creationId xmlns:a16="http://schemas.microsoft.com/office/drawing/2014/main" id="{B9A9B3A0-461E-4602-BC27-EC149D4E8F57}"/>
                  </a:ext>
                </a:extLst>
              </p:cNvPr>
              <p:cNvCxnSpPr>
                <a:cxnSpLocks/>
              </p:cNvCxnSpPr>
              <p:nvPr/>
            </p:nvCxnSpPr>
            <p:spPr>
              <a:xfrm>
                <a:off x="5329936" y="2844405"/>
                <a:ext cx="653622" cy="0"/>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cxnSp>
          <p:nvCxnSpPr>
            <p:cNvPr id="47" name="Straight Arrow Connector 46">
              <a:extLst>
                <a:ext uri="{FF2B5EF4-FFF2-40B4-BE49-F238E27FC236}">
                  <a16:creationId xmlns:a16="http://schemas.microsoft.com/office/drawing/2014/main" id="{090700A4-559B-4CD2-AE5E-CEBA11884266}"/>
                </a:ext>
              </a:extLst>
            </p:cNvPr>
            <p:cNvCxnSpPr>
              <a:cxnSpLocks/>
            </p:cNvCxnSpPr>
            <p:nvPr/>
          </p:nvCxnSpPr>
          <p:spPr>
            <a:xfrm flipV="1">
              <a:off x="10984185" y="1763744"/>
              <a:ext cx="0" cy="510046"/>
            </a:xfrm>
            <a:prstGeom prst="straightConnector1">
              <a:avLst/>
            </a:prstGeom>
            <a:ln w="28575">
              <a:solidFill>
                <a:schemeClr val="accent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64" name="Rectangle 63">
            <a:extLst>
              <a:ext uri="{FF2B5EF4-FFF2-40B4-BE49-F238E27FC236}">
                <a16:creationId xmlns:a16="http://schemas.microsoft.com/office/drawing/2014/main" id="{B555D60E-B23B-48FF-9602-7C6B83C6A068}"/>
              </a:ext>
            </a:extLst>
          </p:cNvPr>
          <p:cNvSpPr/>
          <p:nvPr/>
        </p:nvSpPr>
        <p:spPr bwMode="auto">
          <a:xfrm>
            <a:off x="1263006" y="1288811"/>
            <a:ext cx="2795062" cy="3743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14102" rtl="0" eaLnBrk="1" fontAlgn="base" latinLnBrk="0" hangingPunct="1">
              <a:lnSpc>
                <a:spcPct val="100000"/>
              </a:lnSpc>
              <a:spcBef>
                <a:spcPct val="0"/>
              </a:spcBef>
              <a:spcAft>
                <a:spcPct val="0"/>
              </a:spcAft>
              <a:buClrTx/>
              <a:buSzTx/>
              <a:buFontTx/>
              <a:buNone/>
              <a:tabLst/>
              <a:defRPr/>
            </a:pPr>
            <a:r>
              <a:rPr kumimoji="0" lang="en-US" sz="1765" b="0" i="0" u="none" strike="noStrike" kern="1200" cap="none" spc="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Single region</a:t>
            </a:r>
          </a:p>
        </p:txBody>
      </p:sp>
      <p:sp>
        <p:nvSpPr>
          <p:cNvPr id="65" name="Rectangle 64">
            <a:extLst>
              <a:ext uri="{FF2B5EF4-FFF2-40B4-BE49-F238E27FC236}">
                <a16:creationId xmlns:a16="http://schemas.microsoft.com/office/drawing/2014/main" id="{0E4B901D-D2C6-4A7F-8355-B6C92737B3BB}"/>
              </a:ext>
            </a:extLst>
          </p:cNvPr>
          <p:cNvSpPr/>
          <p:nvPr/>
        </p:nvSpPr>
        <p:spPr bwMode="auto">
          <a:xfrm>
            <a:off x="7152848" y="1404402"/>
            <a:ext cx="2795062" cy="37433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79285" tIns="143428" rIns="179285" bIns="143428"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marL="0" marR="0" lvl="0" indent="0" algn="ctr" defTabSz="914102" rtl="0" eaLnBrk="1" fontAlgn="base" latinLnBrk="0" hangingPunct="1">
              <a:lnSpc>
                <a:spcPct val="100000"/>
              </a:lnSpc>
              <a:spcBef>
                <a:spcPct val="0"/>
              </a:spcBef>
              <a:spcAft>
                <a:spcPct val="0"/>
              </a:spcAft>
              <a:buClrTx/>
              <a:buSzTx/>
              <a:buFontTx/>
              <a:buNone/>
              <a:tabLst/>
              <a:defRPr/>
            </a:pPr>
            <a:r>
              <a:rPr kumimoji="0" lang="en-US" sz="1765" b="0" i="0" u="none" strike="noStrike" kern="1200" cap="none" spc="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Multiple regions</a:t>
            </a:r>
          </a:p>
        </p:txBody>
      </p:sp>
    </p:spTree>
    <p:custDataLst>
      <p:tags r:id="rId1"/>
    </p:custDataLst>
    <p:extLst>
      <p:ext uri="{BB962C8B-B14F-4D97-AF65-F5344CB8AC3E}">
        <p14:creationId xmlns:p14="http://schemas.microsoft.com/office/powerpoint/2010/main" val="49906330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down)">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par>
                                <p:cTn id="19" presetID="2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down)">
                                      <p:cBhvr>
                                        <p:cTn id="2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4550</Words>
  <Application>Microsoft Office PowerPoint</Application>
  <PresentationFormat>Widescreen</PresentationFormat>
  <Paragraphs>517</Paragraphs>
  <Slides>32</Slides>
  <Notes>29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Consolas</vt:lpstr>
      <vt:lpstr>Segoe UI</vt:lpstr>
      <vt:lpstr>Segoe UI Light</vt:lpstr>
      <vt:lpstr>Segoe UI Semibold</vt:lpstr>
      <vt:lpstr>Segoe UI Semilight</vt:lpstr>
      <vt:lpstr>Wingdings</vt:lpstr>
      <vt:lpstr>Microsoft Power Platform Template</vt:lpstr>
      <vt:lpstr>Learning Path 03: Develop solutions that use Blob storage</vt:lpstr>
      <vt:lpstr>Agenda</vt:lpstr>
      <vt:lpstr>Module 1: Explore Azure Blob storage</vt:lpstr>
      <vt:lpstr>Introduction</vt:lpstr>
      <vt:lpstr>Explore Azure Blob storage (1 / 2)</vt:lpstr>
      <vt:lpstr>Explore Azure Blob storage (2 / 2)</vt:lpstr>
      <vt:lpstr>Discover Azure Blob storage resource types</vt:lpstr>
      <vt:lpstr>Explore Azure Storage security features</vt:lpstr>
      <vt:lpstr>Evaluate Azure Storage redundancy options (1 / 2)</vt:lpstr>
      <vt:lpstr>Evaluate Azure Storage redundancy options (2 / 2)</vt:lpstr>
      <vt:lpstr>Exercise: Create a block blob storage account</vt:lpstr>
      <vt:lpstr>Summary and knowledge check</vt:lpstr>
      <vt:lpstr>Module 2: Manage the Azure Blob storage lifecycle</vt:lpstr>
      <vt:lpstr>Introduction</vt:lpstr>
      <vt:lpstr>Explore the Azure Blob storage lifecycle (1 / 2)</vt:lpstr>
      <vt:lpstr>Explore the Azure Blob storage lifecycle (2 / 3)</vt:lpstr>
      <vt:lpstr>Explore the Azure Blob storage lifecycle (3 / 3)</vt:lpstr>
      <vt:lpstr>Discover Blob storage lifecycle policies (1 / 2)</vt:lpstr>
      <vt:lpstr>Discover Blob storage lifecycle policies (2 / 2)</vt:lpstr>
      <vt:lpstr>Implement Blob storage lifecycle policies</vt:lpstr>
      <vt:lpstr>Rehydrate blob data from the archive tier</vt:lpstr>
      <vt:lpstr>Summary and knowledge check</vt:lpstr>
      <vt:lpstr>Module 3: Work with Azure Blob storage</vt:lpstr>
      <vt:lpstr>Introduction</vt:lpstr>
      <vt:lpstr>Explore Azure Blob storage client library</vt:lpstr>
      <vt:lpstr>Exercise: Create Blob storage resources by using the .NET client library</vt:lpstr>
      <vt:lpstr>Manage container properties and metadata by using .NET</vt:lpstr>
      <vt:lpstr>Set and retrieve properties and metadata for blob resources by using REST</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2021-12-14T19:56:53Z</dcterms:created>
  <dcterms:modified xsi:type="dcterms:W3CDTF">2022-11-05T20:32:20Z</dcterms:modified>
</cp:coreProperties>
</file>