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39"/>
  </p:notesMasterIdLst>
  <p:handoutMasterIdLst>
    <p:handoutMasterId r:id="rId40"/>
  </p:handoutMasterIdLst>
  <p:sldIdLst>
    <p:sldId id="1627" r:id="rId2"/>
    <p:sldId id="1778" r:id="rId3"/>
    <p:sldId id="1684" r:id="rId4"/>
    <p:sldId id="1835" r:id="rId5"/>
    <p:sldId id="1860" r:id="rId6"/>
    <p:sldId id="1837" r:id="rId7"/>
    <p:sldId id="1862" r:id="rId8"/>
    <p:sldId id="1838" r:id="rId9"/>
    <p:sldId id="1861" r:id="rId10"/>
    <p:sldId id="1839" r:id="rId11"/>
    <p:sldId id="1840" r:id="rId12"/>
    <p:sldId id="1841" r:id="rId13"/>
    <p:sldId id="1842" r:id="rId14"/>
    <p:sldId id="1859" r:id="rId15"/>
    <p:sldId id="1833" r:id="rId16"/>
    <p:sldId id="1846" r:id="rId17"/>
    <p:sldId id="1847" r:id="rId18"/>
    <p:sldId id="1866" r:id="rId19"/>
    <p:sldId id="1848" r:id="rId20"/>
    <p:sldId id="1849" r:id="rId21"/>
    <p:sldId id="1863" r:id="rId22"/>
    <p:sldId id="1834" r:id="rId23"/>
    <p:sldId id="1850" r:id="rId24"/>
    <p:sldId id="1867" r:id="rId25"/>
    <p:sldId id="1868" r:id="rId26"/>
    <p:sldId id="1869" r:id="rId27"/>
    <p:sldId id="1854" r:id="rId28"/>
    <p:sldId id="1857" r:id="rId29"/>
    <p:sldId id="1870" r:id="rId30"/>
    <p:sldId id="1871" r:id="rId31"/>
    <p:sldId id="1872" r:id="rId32"/>
    <p:sldId id="1873" r:id="rId33"/>
    <p:sldId id="1874" r:id="rId34"/>
    <p:sldId id="1864" r:id="rId35"/>
    <p:sldId id="1943" r:id="rId36"/>
    <p:sldId id="1865" r:id="rId37"/>
    <p:sldId id="1786" r:id="rId38"/>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243A5E"/>
    <a:srgbClr val="3C3C41"/>
    <a:srgbClr val="4BCBEE"/>
    <a:srgbClr val="1392B4"/>
    <a:srgbClr val="0B556A"/>
    <a:srgbClr val="59B4D9"/>
    <a:srgbClr val="EBEBEB"/>
    <a:srgbClr val="FFFFFF"/>
    <a:srgbClr val="FFF100"/>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4855D94-4198-4A21-9D6C-09D21AEC147F}" v="10" dt="2021-10-11T09:33:34.3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139" autoAdjust="0"/>
  </p:normalViewPr>
  <p:slideViewPr>
    <p:cSldViewPr snapToGrid="0">
      <p:cViewPr varScale="1">
        <p:scale>
          <a:sx n="89" d="100"/>
          <a:sy n="89" d="100"/>
        </p:scale>
        <p:origin x="1398" y="9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11/15/2022 1:27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11/15/2022 12:07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For details on consistency level mapping between Cassandra API or the API for MongoDB and Azure Cosmos DB's consistency levels see, </a:t>
            </a:r>
            <a:r>
              <a:rPr lang="en-US" b="1" dirty="0">
                <a:solidFill>
                  <a:srgbClr val="CE9178"/>
                </a:solidFill>
                <a:effectLst/>
                <a:latin typeface="Consolas" panose="020B0609020204030204" pitchFamily="49" charset="0"/>
              </a:rPr>
              <a:t>Cassandra API consistency mapping</a:t>
            </a:r>
            <a:r>
              <a:rPr lang="en-US" b="0" dirty="0">
                <a:solidFill>
                  <a:srgbClr val="CE9178"/>
                </a:solidFill>
                <a:effectLst/>
                <a:latin typeface="Consolas" panose="020B0609020204030204" pitchFamily="49" charset="0"/>
              </a:rPr>
              <a:t> </a:t>
            </a:r>
            <a:r>
              <a:rPr lang="en-US" b="0" dirty="0">
                <a:solidFill>
                  <a:srgbClr val="D4D4D4"/>
                </a:solidFill>
                <a:effectLst/>
                <a:latin typeface="Consolas" panose="020B0609020204030204" pitchFamily="49" charset="0"/>
              </a:rPr>
              <a:t>(</a:t>
            </a:r>
            <a:r>
              <a:rPr lang="en-US" b="0" u="sng" dirty="0">
                <a:solidFill>
                  <a:srgbClr val="D4D4D4"/>
                </a:solidFill>
                <a:effectLst/>
                <a:latin typeface="Consolas" panose="020B0609020204030204" pitchFamily="49" charset="0"/>
              </a:rPr>
              <a:t>https://docs.microsoft.com/azure/cosmos-db/cassandra/apache-cassandra-consistency-mapping</a:t>
            </a:r>
            <a:r>
              <a:rPr lang="en-US" b="0" dirty="0">
                <a:solidFill>
                  <a:srgbClr val="D4D4D4"/>
                </a:solidFill>
                <a:effectLst/>
                <a:latin typeface="Consolas" panose="020B0609020204030204" pitchFamily="49" charset="0"/>
              </a:rPr>
              <a:t>) and </a:t>
            </a:r>
            <a:r>
              <a:rPr lang="en-US" b="1" dirty="0">
                <a:solidFill>
                  <a:srgbClr val="CE9178"/>
                </a:solidFill>
                <a:effectLst/>
                <a:latin typeface="Consolas" panose="020B0609020204030204" pitchFamily="49" charset="0"/>
              </a:rPr>
              <a:t>API for MongoDB consistency mapping</a:t>
            </a:r>
            <a:r>
              <a:rPr lang="en-US" b="0" dirty="0">
                <a:solidFill>
                  <a:srgbClr val="CE9178"/>
                </a:solidFill>
                <a:effectLst/>
                <a:latin typeface="Consolas" panose="020B0609020204030204" pitchFamily="49" charset="0"/>
              </a:rPr>
              <a:t> </a:t>
            </a:r>
            <a:r>
              <a:rPr lang="en-US" b="0" dirty="0">
                <a:solidFill>
                  <a:srgbClr val="D4D4D4"/>
                </a:solidFill>
                <a:effectLst/>
                <a:latin typeface="Consolas" panose="020B0609020204030204" pitchFamily="49" charset="0"/>
              </a:rPr>
              <a:t>(</a:t>
            </a:r>
            <a:r>
              <a:rPr lang="en-US" b="0" u="sng" dirty="0">
                <a:solidFill>
                  <a:srgbClr val="D4D4D4"/>
                </a:solidFill>
                <a:effectLst/>
                <a:latin typeface="Consolas" panose="020B0609020204030204" pitchFamily="49" charset="0"/>
              </a:rPr>
              <a:t>https://docs.microsoft.com/azure/cosmos-db/mongodb/consistency-mapping</a:t>
            </a:r>
            <a:r>
              <a:rPr lang="en-US" b="0" dirty="0">
                <a:solidFill>
                  <a:srgbClr val="D4D4D4"/>
                </a:solidFill>
                <a:effectLst/>
                <a:latin typeface="Consolas" panose="020B0609020204030204" pitchFamily="49" charset="0"/>
              </a:rPr>
              <a: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660515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Azure Cosmos DB offers multiple database APIs, which include the Core (SQL) API, API for MongoDB, Cassandra API, Gremlin API, and Table API.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1:36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161028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b="1" dirty="0"/>
              <a:t>Request unit:</a:t>
            </a:r>
            <a:r>
              <a:rPr lang="en-US" sz="900" dirty="0"/>
              <a:t> A request unit represents the system resources such as CPU, IOPS, and memory that are required to perform the database operations supported by Azure Cosmos DB.</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2000" b="0" dirty="0">
                <a:solidFill>
                  <a:srgbClr val="D4D4D4"/>
                </a:solidFill>
                <a:effectLst/>
                <a:latin typeface="Consolas" panose="020B0609020204030204" pitchFamily="49" charset="0"/>
              </a:rPr>
              <a:t>The type of Azure Cosmos account you're using determines the way consumed RUs get charged. There are three modes in which you can create an account:</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2000" b="0" dirty="0">
              <a:solidFill>
                <a:srgbClr val="D4D4D4"/>
              </a:solidFill>
              <a:effectLst/>
              <a:latin typeface="Consolas" panose="020B0609020204030204" pitchFamily="49" charset="0"/>
            </a:endParaRPr>
          </a:p>
          <a:p>
            <a:pPr marL="342900" indent="-342900">
              <a:buFont typeface="Arial" panose="020B0604020202020204" pitchFamily="34" charset="0"/>
              <a:buChar char="•"/>
            </a:pPr>
            <a:r>
              <a:rPr lang="en-US" sz="2000" b="1" dirty="0">
                <a:solidFill>
                  <a:srgbClr val="569CD6"/>
                </a:solidFill>
                <a:effectLst/>
                <a:latin typeface="Consolas" panose="020B0609020204030204" pitchFamily="49" charset="0"/>
              </a:rPr>
              <a:t>Provisioned throughput mode</a:t>
            </a:r>
            <a:r>
              <a:rPr lang="en-US" sz="2000" b="0" dirty="0">
                <a:solidFill>
                  <a:srgbClr val="D4D4D4"/>
                </a:solidFill>
                <a:effectLst/>
                <a:latin typeface="Consolas" panose="020B0609020204030204" pitchFamily="49" charset="0"/>
              </a:rPr>
              <a:t>: In this mode, you provision the number of RUs for your application on a per-second basis in increments of 100 RUs per second. To scale the provisioned throughput for your application, you can increase or decrease the number of RUs at any time in increments or decrements of 100 </a:t>
            </a:r>
            <a:r>
              <a:rPr lang="en-US" sz="2000" b="0" dirty="0" err="1">
                <a:solidFill>
                  <a:srgbClr val="D4D4D4"/>
                </a:solidFill>
                <a:effectLst/>
                <a:latin typeface="Consolas" panose="020B0609020204030204" pitchFamily="49" charset="0"/>
              </a:rPr>
              <a:t>RUs.</a:t>
            </a:r>
            <a:r>
              <a:rPr lang="en-US" sz="2000" b="0" dirty="0">
                <a:solidFill>
                  <a:srgbClr val="D4D4D4"/>
                </a:solidFill>
                <a:effectLst/>
                <a:latin typeface="Consolas" panose="020B0609020204030204" pitchFamily="49" charset="0"/>
              </a:rPr>
              <a:t> You can make your changes either programmatically or by using the Azure portal. You can provision throughput at container and database granularity level.</a:t>
            </a:r>
          </a:p>
          <a:p>
            <a:pPr marL="342900" indent="-342900">
              <a:buFont typeface="Arial" panose="020B0604020202020204" pitchFamily="34" charset="0"/>
              <a:buChar char="•"/>
            </a:pPr>
            <a:r>
              <a:rPr lang="en-US" sz="2000" b="1" dirty="0">
                <a:solidFill>
                  <a:srgbClr val="569CD6"/>
                </a:solidFill>
                <a:effectLst/>
                <a:latin typeface="Consolas" panose="020B0609020204030204" pitchFamily="49" charset="0"/>
              </a:rPr>
              <a:t>Serverless mode</a:t>
            </a:r>
            <a:r>
              <a:rPr lang="en-US" sz="2000" b="0" dirty="0">
                <a:solidFill>
                  <a:srgbClr val="D4D4D4"/>
                </a:solidFill>
                <a:effectLst/>
                <a:latin typeface="Consolas" panose="020B0609020204030204" pitchFamily="49" charset="0"/>
              </a:rPr>
              <a:t>: In this mode, you don't have to provision any throughput when creating resources in your Azure Cosmos account. At the end of your billing period, you get billed for the amount of request units that has been consumed by your database operations.</a:t>
            </a:r>
          </a:p>
          <a:p>
            <a:pPr marL="342900" indent="-342900">
              <a:buFont typeface="Arial" panose="020B0604020202020204" pitchFamily="34" charset="0"/>
              <a:buChar char="•"/>
            </a:pPr>
            <a:r>
              <a:rPr lang="en-US" sz="2000" b="1" dirty="0" err="1">
                <a:solidFill>
                  <a:srgbClr val="569CD6"/>
                </a:solidFill>
                <a:effectLst/>
                <a:latin typeface="Consolas" panose="020B0609020204030204" pitchFamily="49" charset="0"/>
              </a:rPr>
              <a:t>Autoscale</a:t>
            </a:r>
            <a:r>
              <a:rPr lang="en-US" sz="2000" b="1" dirty="0">
                <a:solidFill>
                  <a:srgbClr val="569CD6"/>
                </a:solidFill>
                <a:effectLst/>
                <a:latin typeface="Consolas" panose="020B0609020204030204" pitchFamily="49" charset="0"/>
              </a:rPr>
              <a:t> mode</a:t>
            </a:r>
            <a:r>
              <a:rPr lang="en-US" sz="2000" b="0" dirty="0">
                <a:solidFill>
                  <a:srgbClr val="D4D4D4"/>
                </a:solidFill>
                <a:effectLst/>
                <a:latin typeface="Consolas" panose="020B0609020204030204" pitchFamily="49" charset="0"/>
              </a:rPr>
              <a:t>: In this mode, you can automatically and instantly scale the throughput (RU/s) of your database or container based on its usage. This mode is well suited for mission-critical workloads that have variable or unpredictable traffic patterns, and require SLAs on high performance and scale.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sz="900"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492953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12:07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23424611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good opportunity to answer as a group and discuss.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377772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items in a container are divided into distinct subsets called </a:t>
            </a:r>
            <a:r>
              <a:rPr lang="en-US" b="0" i="1" dirty="0">
                <a:solidFill>
                  <a:srgbClr val="D4D4D4"/>
                </a:solidFill>
                <a:effectLst/>
                <a:latin typeface="Consolas" panose="020B0609020204030204" pitchFamily="49" charset="0"/>
              </a:rPr>
              <a:t>logical partitions</a:t>
            </a:r>
            <a:r>
              <a:rPr lang="en-US" b="0" dirty="0">
                <a:solidFill>
                  <a:srgbClr val="D4D4D4"/>
                </a:solidFill>
                <a:effectLst/>
                <a:latin typeface="Consolas" panose="020B0609020204030204" pitchFamily="49" charset="0"/>
              </a:rPr>
              <a:t>. Logical partitions are formed based on the value of a </a:t>
            </a:r>
            <a:r>
              <a:rPr lang="en-US" b="0" i="1" dirty="0">
                <a:solidFill>
                  <a:srgbClr val="D4D4D4"/>
                </a:solidFill>
                <a:effectLst/>
                <a:latin typeface="Consolas" panose="020B0609020204030204" pitchFamily="49" charset="0"/>
              </a:rPr>
              <a:t>partition key</a:t>
            </a:r>
            <a:r>
              <a:rPr lang="en-US" b="0" dirty="0">
                <a:solidFill>
                  <a:srgbClr val="D4D4D4"/>
                </a:solidFill>
                <a:effectLst/>
                <a:latin typeface="Consolas" panose="020B0609020204030204" pitchFamily="49" charset="0"/>
              </a:rPr>
              <a:t> that is associated with each item in a container. All the items in a logical partition have the same partition key value.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A container is scaled by distributing data and throughput across physical partitions. </a:t>
            </a:r>
            <a:r>
              <a:rPr lang="en-US" b="0" dirty="0">
                <a:solidFill>
                  <a:srgbClr val="D4D4D4"/>
                </a:solidFill>
                <a:effectLst/>
                <a:latin typeface="Consolas" panose="020B0609020204030204" pitchFamily="49" charset="0"/>
              </a:rPr>
              <a:t>Throughput provisioned for a container is divided evenly among physical partitions. </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0910429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0" i="0" kern="1200" dirty="0">
                <a:solidFill>
                  <a:schemeClr val="tx1"/>
                </a:solidFill>
                <a:effectLst/>
                <a:latin typeface="Segoe UI Light" pitchFamily="34" charset="0"/>
                <a:ea typeface="+mn-ea"/>
                <a:cs typeface="+mn-cs"/>
              </a:rPr>
              <a:t>Partition ranges can be dynamically subdivided to seamlessly grow the database as the application grows while simultaneously maintaining high availability. When a container meets the partitioning prerequisites, partitioning is completely transparent to your application. Azure Cosmos DB handles distributing data across physical and logical partitions and routing query requests to the right partition.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8951377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partition key has two components: partition key path and the partition key value. For example, consider an item { "</a:t>
            </a:r>
            <a:r>
              <a:rPr lang="en-US" dirty="0" err="1"/>
              <a:t>userId</a:t>
            </a:r>
            <a:r>
              <a:rPr lang="en-US" dirty="0"/>
              <a:t>" : "Andrew", "</a:t>
            </a:r>
            <a:r>
              <a:rPr lang="en-US" dirty="0" err="1"/>
              <a:t>worksFor</a:t>
            </a:r>
            <a:r>
              <a:rPr lang="en-US" dirty="0"/>
              <a:t>": "Microsoft" } if you choose "</a:t>
            </a:r>
            <a:r>
              <a:rPr lang="en-US" dirty="0" err="1"/>
              <a:t>userId</a:t>
            </a:r>
            <a:r>
              <a:rPr lang="en-US" dirty="0"/>
              <a:t>" as the partition key, the following are the two partition key components:</a:t>
            </a:r>
          </a:p>
          <a:p>
            <a:pPr marL="171450" indent="-171450">
              <a:buFont typeface="Arial" panose="020B0604020202020204" pitchFamily="34" charset="0"/>
              <a:buChar char="•"/>
            </a:pPr>
            <a:r>
              <a:rPr lang="en-US" dirty="0"/>
              <a:t>The partition key path (for example: "/</a:t>
            </a:r>
            <a:r>
              <a:rPr lang="en-US" dirty="0" err="1"/>
              <a:t>userId</a:t>
            </a:r>
            <a:r>
              <a:rPr lang="en-US" dirty="0"/>
              <a:t>"). The partition key path accepts alphanumeric and underscore(_) characters. You can also use nested objects by using the standard path notation(/).</a:t>
            </a:r>
          </a:p>
          <a:p>
            <a:pPr marL="171450" indent="-171450">
              <a:buFont typeface="Arial" panose="020B0604020202020204" pitchFamily="34" charset="0"/>
              <a:buChar char="•"/>
            </a:pPr>
            <a:r>
              <a:rPr lang="en-US" dirty="0"/>
              <a:t>The partition key value (for example: "Andrew"). The partition key value can be of string or numeric types.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1091042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12:07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862578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It's the best practice to have a partition key with many distinct values, such as hundreds or thousands. The goal is to distribute your data and workload evenly across the items associated with these partition key values.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If such a property doesn’t exist in your data, you can construct a </a:t>
            </a:r>
            <a:r>
              <a:rPr lang="en-US" b="0" i="1" dirty="0">
                <a:solidFill>
                  <a:srgbClr val="D4D4D4"/>
                </a:solidFill>
                <a:effectLst/>
                <a:latin typeface="Consolas" panose="020B0609020204030204" pitchFamily="49" charset="0"/>
              </a:rPr>
              <a:t>synthetic partition key</a:t>
            </a:r>
            <a:r>
              <a:rPr lang="en-US" b="0" dirty="0">
                <a:solidFill>
                  <a:srgbClr val="D4D4D4"/>
                </a:solidFill>
                <a:effectLst/>
                <a:latin typeface="Consolas" panose="020B0609020204030204" pitchFamily="49" charset="0"/>
              </a:rPr>
              <a:t>.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12:07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071154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13539140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377772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0" i="0" kern="1200" dirty="0">
                <a:solidFill>
                  <a:schemeClr val="tx1"/>
                </a:solidFill>
                <a:effectLst/>
                <a:latin typeface="Segoe UI Light" pitchFamily="34" charset="0"/>
                <a:ea typeface="+mn-ea"/>
                <a:cs typeface="+mn-cs"/>
              </a:rPr>
              <a:t>Now, you can use the </a:t>
            </a:r>
            <a:r>
              <a:rPr lang="en-US" sz="882" b="1" i="0" kern="1200" dirty="0" err="1">
                <a:solidFill>
                  <a:schemeClr val="tx1"/>
                </a:solidFill>
                <a:effectLst/>
                <a:latin typeface="Segoe UI Light" pitchFamily="34" charset="0"/>
                <a:ea typeface="+mn-ea"/>
                <a:cs typeface="+mn-cs"/>
              </a:rPr>
              <a:t>CreateItemAsync</a:t>
            </a:r>
            <a:r>
              <a:rPr lang="en-US" sz="882" b="1" i="0" kern="1200" dirty="0">
                <a:solidFill>
                  <a:schemeClr val="tx1"/>
                </a:solidFill>
                <a:effectLst/>
                <a:latin typeface="Segoe UI Light" pitchFamily="34" charset="0"/>
                <a:ea typeface="+mn-ea"/>
                <a:cs typeface="+mn-cs"/>
              </a:rPr>
              <a:t> </a:t>
            </a:r>
            <a:r>
              <a:rPr lang="en-US" sz="882" b="0" i="0" kern="1200" dirty="0">
                <a:solidFill>
                  <a:schemeClr val="tx1"/>
                </a:solidFill>
                <a:effectLst/>
                <a:latin typeface="Segoe UI Light" pitchFamily="34" charset="0"/>
                <a:ea typeface="+mn-ea"/>
                <a:cs typeface="+mn-cs"/>
              </a:rPr>
              <a:t>method of the </a:t>
            </a:r>
            <a:r>
              <a:rPr lang="en-US" sz="882" b="1" i="0" kern="1200" dirty="0">
                <a:solidFill>
                  <a:schemeClr val="tx1"/>
                </a:solidFill>
                <a:effectLst/>
                <a:latin typeface="Segoe UI Light" pitchFamily="34" charset="0"/>
                <a:ea typeface="+mn-ea"/>
                <a:cs typeface="+mn-cs"/>
              </a:rPr>
              <a:t>Container </a:t>
            </a:r>
            <a:r>
              <a:rPr lang="en-US" sz="882" b="0" i="0" kern="1200" dirty="0">
                <a:solidFill>
                  <a:schemeClr val="tx1"/>
                </a:solidFill>
                <a:effectLst/>
                <a:latin typeface="Segoe UI Light" pitchFamily="34" charset="0"/>
                <a:ea typeface="+mn-ea"/>
                <a:cs typeface="+mn-cs"/>
              </a:rPr>
              <a:t>class to insert a C# object into the collection. You can use any C# type you want for your items because the SDK doesn't require a specific base type. </a:t>
            </a:r>
          </a:p>
          <a:p>
            <a:endParaRPr lang="en-US" sz="882" b="0" i="0" kern="1200" dirty="0">
              <a:solidFill>
                <a:schemeClr val="tx1"/>
              </a:solidFill>
              <a:effectLst/>
              <a:latin typeface="Segoe UI Light" pitchFamily="34" charset="0"/>
              <a:ea typeface="+mn-ea"/>
              <a:cs typeface="+mn-cs"/>
            </a:endParaRPr>
          </a:p>
          <a:p>
            <a:r>
              <a:rPr lang="en-US" sz="882" b="0" i="0" kern="1200" dirty="0">
                <a:solidFill>
                  <a:schemeClr val="tx1"/>
                </a:solidFill>
                <a:effectLst/>
                <a:latin typeface="Segoe UI Light" pitchFamily="34" charset="0"/>
                <a:ea typeface="+mn-ea"/>
                <a:cs typeface="+mn-cs"/>
              </a:rPr>
              <a:t>Alternatively, you can use </a:t>
            </a:r>
            <a:r>
              <a:rPr lang="en-US" sz="882" b="1" i="0" kern="1200" dirty="0" err="1">
                <a:solidFill>
                  <a:schemeClr val="tx1"/>
                </a:solidFill>
                <a:effectLst/>
                <a:latin typeface="Segoe UI Light" pitchFamily="34" charset="0"/>
                <a:ea typeface="+mn-ea"/>
                <a:cs typeface="+mn-cs"/>
              </a:rPr>
              <a:t>UpsertItemAsync</a:t>
            </a:r>
            <a:r>
              <a:rPr lang="en-US" sz="882" b="1" i="0" kern="1200" dirty="0">
                <a:solidFill>
                  <a:schemeClr val="tx1"/>
                </a:solidFill>
                <a:effectLst/>
                <a:latin typeface="Segoe UI Light" pitchFamily="34" charset="0"/>
                <a:ea typeface="+mn-ea"/>
                <a:cs typeface="+mn-cs"/>
              </a:rPr>
              <a:t> </a:t>
            </a:r>
            <a:r>
              <a:rPr lang="en-US" sz="882" b="0" i="0" kern="1200" dirty="0">
                <a:solidFill>
                  <a:schemeClr val="tx1"/>
                </a:solidFill>
                <a:effectLst/>
                <a:latin typeface="Segoe UI Light" pitchFamily="34" charset="0"/>
                <a:ea typeface="+mn-ea"/>
                <a:cs typeface="+mn-cs"/>
              </a:rPr>
              <a:t>to </a:t>
            </a:r>
            <a:r>
              <a:rPr lang="en-US" sz="882" b="1" i="0" kern="1200" dirty="0">
                <a:solidFill>
                  <a:schemeClr val="tx1"/>
                </a:solidFill>
                <a:effectLst/>
                <a:latin typeface="Segoe UI Light" pitchFamily="34" charset="0"/>
                <a:ea typeface="+mn-ea"/>
                <a:cs typeface="+mn-cs"/>
              </a:rPr>
              <a:t>create or replace</a:t>
            </a:r>
            <a:r>
              <a:rPr lang="en-US" sz="882" b="0" i="0" kern="1200" dirty="0">
                <a:solidFill>
                  <a:schemeClr val="tx1"/>
                </a:solidFill>
                <a:effectLst/>
                <a:latin typeface="Segoe UI Light" pitchFamily="34" charset="0"/>
                <a:ea typeface="+mn-ea"/>
                <a:cs typeface="+mn-cs"/>
              </a:rPr>
              <a:t> the item based on the unique identifier.</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12:07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22916511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access individual items (documents) by referencing their unique </a:t>
            </a:r>
            <a:r>
              <a:rPr lang="en-US" b="1" dirty="0"/>
              <a:t>id</a:t>
            </a:r>
            <a:r>
              <a:rPr lang="en-US" b="0" dirty="0"/>
              <a:t> property and their </a:t>
            </a:r>
            <a:r>
              <a:rPr lang="en-US" b="1" dirty="0"/>
              <a:t>partition key</a:t>
            </a:r>
            <a:r>
              <a:rPr lang="en-US" b="0" dirty="0"/>
              <a:t>.</a:t>
            </a:r>
            <a:endParaRPr lang="en-US" dirty="0"/>
          </a:p>
          <a:p>
            <a:endParaRPr lang="en-US" dirty="0"/>
          </a:p>
          <a:p>
            <a:r>
              <a:rPr lang="en-US" dirty="0"/>
              <a:t>In this example, you serialize a document into a specific C# type.</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12:07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17933283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i="0" kern="1200" dirty="0">
                <a:solidFill>
                  <a:schemeClr val="tx1"/>
                </a:solidFill>
                <a:effectLst/>
                <a:latin typeface="Segoe UI Light" pitchFamily="34" charset="0"/>
                <a:ea typeface="+mn-ea"/>
                <a:cs typeface="+mn-cs"/>
              </a:rPr>
              <a:t>If you want to query the database, you can perform SQL queries by using the </a:t>
            </a:r>
            <a:r>
              <a:rPr lang="en-US" sz="1200" b="1" kern="1200" dirty="0" err="1">
                <a:solidFill>
                  <a:schemeClr val="tx1"/>
                </a:solidFill>
                <a:effectLst/>
                <a:latin typeface="+mn-lt"/>
                <a:ea typeface="+mn-ea"/>
                <a:cs typeface="+mn-cs"/>
              </a:rPr>
              <a:t>GetItemQueryIterator</a:t>
            </a:r>
            <a:r>
              <a:rPr lang="en-US" sz="1200" b="0" i="0" kern="1200" dirty="0">
                <a:solidFill>
                  <a:schemeClr val="tx1"/>
                </a:solidFill>
                <a:effectLst/>
                <a:latin typeface="+mn-lt"/>
                <a:ea typeface="+mn-ea"/>
                <a:cs typeface="+mn-cs"/>
              </a:rPr>
              <a:t> method of the </a:t>
            </a:r>
            <a:r>
              <a:rPr lang="en-US" sz="1200" b="1" i="0" kern="1200" dirty="0">
                <a:solidFill>
                  <a:schemeClr val="tx1"/>
                </a:solidFill>
                <a:effectLst/>
                <a:latin typeface="+mn-lt"/>
                <a:ea typeface="+mn-ea"/>
                <a:cs typeface="+mn-cs"/>
              </a:rPr>
              <a:t>Container </a:t>
            </a:r>
            <a:r>
              <a:rPr lang="en-US" sz="1200" b="0" i="0" kern="1200" dirty="0">
                <a:solidFill>
                  <a:schemeClr val="tx1"/>
                </a:solidFill>
                <a:effectLst/>
                <a:latin typeface="+mn-lt"/>
                <a:ea typeface="+mn-ea"/>
                <a:cs typeface="+mn-cs"/>
              </a:rPr>
              <a:t>class</a:t>
            </a:r>
            <a:r>
              <a:rPr lang="en-US" sz="882" b="0" i="0" kern="1200" dirty="0">
                <a:solidFill>
                  <a:schemeClr val="tx1"/>
                </a:solidFill>
                <a:effectLst/>
                <a:latin typeface="Segoe UI Light" pitchFamily="34" charset="0"/>
                <a:ea typeface="+mn-ea"/>
                <a:cs typeface="+mn-cs"/>
              </a:rPr>
              <a:t>.</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12:07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33602876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12:07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8182297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In a typical database, a transaction can be defined as a sequence of operations that are performed as a single, logical unit of work. Each transaction provides atomicity, consistency, isolation, and durability (ACID) guarantees. Let’s understand ACID in some detail. </a:t>
            </a:r>
          </a:p>
          <a:p>
            <a:endParaRPr lang="en-US" dirty="0"/>
          </a:p>
          <a:p>
            <a:r>
              <a:rPr lang="en-US" b="1" dirty="0"/>
              <a:t>ACID</a:t>
            </a:r>
            <a:r>
              <a:rPr lang="en-US" b="0" dirty="0"/>
              <a:t>:</a:t>
            </a:r>
          </a:p>
          <a:p>
            <a:pPr marL="171450" lvl="0" indent="-171450">
              <a:lnSpc>
                <a:spcPct val="107000"/>
              </a:lnSpc>
              <a:spcAft>
                <a:spcPts val="800"/>
              </a:spcAft>
              <a:buFont typeface="Arial" panose="020B0604020202020204" pitchFamily="34" charset="0"/>
              <a:buChar char="•"/>
              <a:tabLst>
                <a:tab pos="457200" algn="l"/>
              </a:tabLst>
            </a:pPr>
            <a:r>
              <a:rPr lang="en-US" sz="800" i="1" dirty="0">
                <a:effectLst/>
                <a:latin typeface="Calibri" panose="020F0502020204030204" pitchFamily="34" charset="0"/>
                <a:ea typeface="Calibri" panose="020F0502020204030204" pitchFamily="34" charset="0"/>
                <a:cs typeface="Times New Roman" panose="02020603050405020304" pitchFamily="18" charset="0"/>
              </a:rPr>
              <a:t>Atomicity</a:t>
            </a:r>
            <a:r>
              <a:rPr lang="en-US" sz="800" dirty="0">
                <a:effectLst/>
                <a:latin typeface="Calibri" panose="020F0502020204030204" pitchFamily="34" charset="0"/>
                <a:ea typeface="Calibri" panose="020F0502020204030204" pitchFamily="34" charset="0"/>
                <a:cs typeface="Times New Roman" panose="02020603050405020304" pitchFamily="18" charset="0"/>
              </a:rPr>
              <a:t> guarantees that all the work done inside a transaction is treated as a single unit where either all of it is committed or none is.</a:t>
            </a:r>
          </a:p>
          <a:p>
            <a:pPr marL="171450" lvl="0" indent="-171450">
              <a:lnSpc>
                <a:spcPct val="107000"/>
              </a:lnSpc>
              <a:spcAft>
                <a:spcPts val="800"/>
              </a:spcAft>
              <a:buFont typeface="Arial" panose="020B0604020202020204" pitchFamily="34" charset="0"/>
              <a:buChar char="•"/>
              <a:tabLst>
                <a:tab pos="457200" algn="l"/>
              </a:tabLst>
            </a:pPr>
            <a:r>
              <a:rPr lang="en-US" sz="800" i="1" dirty="0">
                <a:effectLst/>
                <a:latin typeface="Calibri" panose="020F0502020204030204" pitchFamily="34" charset="0"/>
                <a:ea typeface="Calibri" panose="020F0502020204030204" pitchFamily="34" charset="0"/>
                <a:cs typeface="Times New Roman" panose="02020603050405020304" pitchFamily="18" charset="0"/>
              </a:rPr>
              <a:t>Consistency</a:t>
            </a:r>
            <a:r>
              <a:rPr lang="en-US" sz="800" dirty="0">
                <a:effectLst/>
                <a:latin typeface="Calibri" panose="020F0502020204030204" pitchFamily="34" charset="0"/>
                <a:ea typeface="Calibri" panose="020F0502020204030204" pitchFamily="34" charset="0"/>
                <a:cs typeface="Times New Roman" panose="02020603050405020304" pitchFamily="18" charset="0"/>
              </a:rPr>
              <a:t> makes sure that the data is always in a good internal state across transactions.</a:t>
            </a:r>
          </a:p>
          <a:p>
            <a:pPr marL="171450" lvl="0" indent="-171450">
              <a:lnSpc>
                <a:spcPct val="107000"/>
              </a:lnSpc>
              <a:spcAft>
                <a:spcPts val="800"/>
              </a:spcAft>
              <a:buFont typeface="Arial" panose="020B0604020202020204" pitchFamily="34" charset="0"/>
              <a:buChar char="•"/>
              <a:tabLst>
                <a:tab pos="457200" algn="l"/>
              </a:tabLst>
            </a:pPr>
            <a:r>
              <a:rPr lang="en-US" sz="800" i="1" dirty="0">
                <a:effectLst/>
                <a:latin typeface="Calibri" panose="020F0502020204030204" pitchFamily="34" charset="0"/>
                <a:ea typeface="Calibri" panose="020F0502020204030204" pitchFamily="34" charset="0"/>
                <a:cs typeface="Times New Roman" panose="02020603050405020304" pitchFamily="18" charset="0"/>
              </a:rPr>
              <a:t>Isolation</a:t>
            </a:r>
            <a:r>
              <a:rPr lang="en-US" sz="800" dirty="0">
                <a:effectLst/>
                <a:latin typeface="Calibri" panose="020F0502020204030204" pitchFamily="34" charset="0"/>
                <a:ea typeface="Calibri" panose="020F0502020204030204" pitchFamily="34" charset="0"/>
                <a:cs typeface="Times New Roman" panose="02020603050405020304" pitchFamily="18" charset="0"/>
              </a:rPr>
              <a:t> guarantees that no two transactions interfere with each other. Generally, most commercial systems provide multiple isolation levels that can be used as per the application needs.</a:t>
            </a:r>
          </a:p>
          <a:p>
            <a:pPr marL="171450" lvl="0" indent="-171450">
              <a:lnSpc>
                <a:spcPct val="107000"/>
              </a:lnSpc>
              <a:spcAft>
                <a:spcPts val="800"/>
              </a:spcAft>
              <a:buFont typeface="Arial" panose="020B0604020202020204" pitchFamily="34" charset="0"/>
              <a:buChar char="•"/>
              <a:tabLst>
                <a:tab pos="457200" algn="l"/>
              </a:tabLst>
            </a:pPr>
            <a:r>
              <a:rPr lang="en-US" sz="800" i="1" dirty="0">
                <a:effectLst/>
                <a:latin typeface="Calibri" panose="020F0502020204030204" pitchFamily="34" charset="0"/>
                <a:ea typeface="Calibri" panose="020F0502020204030204" pitchFamily="34" charset="0"/>
                <a:cs typeface="Times New Roman" panose="02020603050405020304" pitchFamily="18" charset="0"/>
              </a:rPr>
              <a:t>Durability</a:t>
            </a:r>
            <a:r>
              <a:rPr lang="en-US" sz="800" dirty="0">
                <a:effectLst/>
                <a:latin typeface="Calibri" panose="020F0502020204030204" pitchFamily="34" charset="0"/>
                <a:ea typeface="Calibri" panose="020F0502020204030204" pitchFamily="34" charset="0"/>
                <a:cs typeface="Times New Roman" panose="02020603050405020304" pitchFamily="18" charset="0"/>
              </a:rPr>
              <a:t> ensures that any change that is committed in the database will always be present.</a:t>
            </a:r>
          </a:p>
          <a:p>
            <a:pPr>
              <a:lnSpc>
                <a:spcPct val="107000"/>
              </a:lnSpc>
              <a:spcAft>
                <a:spcPts val="80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800" dirty="0">
                <a:effectLst/>
                <a:latin typeface="Calibri" panose="020F0502020204030204" pitchFamily="34" charset="0"/>
                <a:ea typeface="Calibri" panose="020F0502020204030204" pitchFamily="34" charset="0"/>
                <a:cs typeface="Times New Roman" panose="02020603050405020304" pitchFamily="18" charset="0"/>
              </a:rPr>
              <a:t>Because requests made within stored procedures and triggers run in the same scope of a database session, the services guarantee ACID for all operations that are part of a single stored procedure trigger.</a:t>
            </a:r>
          </a:p>
          <a:p>
            <a:pPr>
              <a:lnSpc>
                <a:spcPct val="107000"/>
              </a:lnSpc>
              <a:spcAft>
                <a:spcPts val="800"/>
              </a:spcAft>
            </a:pPr>
            <a:endParaRPr lang="en-US" sz="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800" dirty="0">
                <a:effectLst/>
                <a:latin typeface="Calibri" panose="020F0502020204030204" pitchFamily="34" charset="0"/>
                <a:ea typeface="Calibri" panose="020F0502020204030204" pitchFamily="34" charset="0"/>
                <a:cs typeface="Times New Roman" panose="02020603050405020304" pitchFamily="18" charset="0"/>
              </a:rPr>
              <a:t>This diagram illustrates the process of running a stored JavaScript procedure on Azure Cosmos DB servers and common tasks that might run within the stored procedures’ scoped transaction, such as creating, querying, updating, or deleting documents.</a:t>
            </a: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3999513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This stored procedure takes an input parameter named </a:t>
            </a:r>
            <a:r>
              <a:rPr lang="en-US" b="1" dirty="0" err="1"/>
              <a:t>documentToCreate</a:t>
            </a:r>
            <a:r>
              <a:rPr lang="en-US" b="0" dirty="0"/>
              <a:t>. In this example, the parameter’s value is</a:t>
            </a:r>
            <a:r>
              <a:rPr lang="en-US" dirty="0"/>
              <a:t> the body of a document to be created in the current collection. </a:t>
            </a:r>
          </a:p>
          <a:p>
            <a:endParaRPr lang="en-US" dirty="0"/>
          </a:p>
          <a:p>
            <a:r>
              <a:rPr lang="en-US" dirty="0"/>
              <a:t>All operations are asynchronous and depend on JavaScript function callbacks. The callback function has two parameters:</a:t>
            </a:r>
          </a:p>
          <a:p>
            <a:pPr marL="228600" indent="-228600">
              <a:buFont typeface="Arial" panose="020B0604020202020204" pitchFamily="34" charset="0"/>
              <a:buChar char="•"/>
            </a:pPr>
            <a:r>
              <a:rPr lang="en-US" dirty="0"/>
              <a:t>One for the error object in case the operation fails.</a:t>
            </a:r>
          </a:p>
          <a:p>
            <a:pPr marL="228600" indent="-228600">
              <a:buFont typeface="Arial" panose="020B0604020202020204" pitchFamily="34" charset="0"/>
              <a:buChar char="•"/>
            </a:pPr>
            <a:r>
              <a:rPr lang="en-US" dirty="0"/>
              <a:t>One for the created object. </a:t>
            </a:r>
          </a:p>
          <a:p>
            <a:pPr marL="228600" indent="-228600">
              <a:buFont typeface="+mj-lt"/>
              <a:buAutoNum type="arabicPeriod"/>
            </a:pPr>
            <a:endParaRPr lang="en-US" dirty="0"/>
          </a:p>
          <a:p>
            <a:pPr marL="0" indent="0">
              <a:buFont typeface="+mj-lt"/>
              <a:buNone/>
            </a:pPr>
            <a:r>
              <a:rPr lang="en-US" dirty="0"/>
              <a:t>Inside the callback, users can either handle the exception or throw an error. In case a callback isn’t provided and there’s an error, the Azure Cosmos DB runtime throws an error.</a:t>
            </a:r>
          </a:p>
          <a:p>
            <a:endParaRPr lang="en-US" dirty="0"/>
          </a:p>
          <a:p>
            <a:r>
              <a:rPr lang="en-US" dirty="0"/>
              <a:t>In the example on the slide, the callback throws an error if the operation fails. Otherwise, it sets the id of the created document as the body of the response to the client.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588379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t>Specifically, stored procedures have a limited amount of time to run on the server</a:t>
            </a:r>
          </a:p>
          <a:p>
            <a:pPr algn="l"/>
            <a:endParaRPr lang="en-US" dirty="0"/>
          </a:p>
          <a:p>
            <a:pPr algn="l"/>
            <a:r>
              <a:rPr lang="en-US" dirty="0"/>
              <a:t>If an operation doesn’t complete within this time limit, the transaction is rolled back. </a:t>
            </a: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All functions under the collection object (for create, read, replace, and delete documents and attachments) return a Boolean value that represents whether that operation will complete or not.</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Next, let’s understand transaction continuation. </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22369070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400" b="0" dirty="0"/>
              <a:t>Functions can return any value. You can use this value to resume long-running functions after the server-specified time is over. For example, you might have a function to upload millions of documents. If the server-specified time is over before all documents upload, you can return a pointer to indicate how far your function progressed in the document upload. This will make it easier to resume processing in a new function iteration.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25237148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1" dirty="0"/>
              <a:t>Pre-trigger:</a:t>
            </a:r>
            <a:r>
              <a:rPr lang="en-US" dirty="0"/>
              <a:t> </a:t>
            </a:r>
            <a:r>
              <a:rPr lang="en-US" b="0" dirty="0">
                <a:solidFill>
                  <a:srgbClr val="D4D4D4"/>
                </a:solidFill>
                <a:effectLst/>
                <a:latin typeface="Consolas" panose="020B0609020204030204" pitchFamily="49" charset="0"/>
              </a:rPr>
              <a:t>Can be used to validate the properties of an Azure Cosmos item that is being created, for example. Pre-triggers cannot have any input parameters. The request object in the trigger is used to manipulate the request message associated with the operation.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1" dirty="0"/>
              <a:t>Post-trigger:</a:t>
            </a:r>
            <a:r>
              <a:rPr lang="en-US" dirty="0"/>
              <a:t> Can be used to </a:t>
            </a:r>
            <a:r>
              <a:rPr lang="en-US" b="0" dirty="0">
                <a:solidFill>
                  <a:srgbClr val="D4D4D4"/>
                </a:solidFill>
                <a:effectLst/>
                <a:latin typeface="Consolas" panose="020B0609020204030204" pitchFamily="49" charset="0"/>
              </a:rPr>
              <a:t>query for the metadata item and updates it with details about the newly created item.</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sz="800" b="1" kern="1200" dirty="0">
                <a:solidFill>
                  <a:schemeClr val="tx1"/>
                </a:solidFill>
                <a:latin typeface="Segoe UI Light" pitchFamily="34" charset="0"/>
                <a:ea typeface="+mn-ea"/>
                <a:cs typeface="Segoe UI Semibold" panose="020B0702040204020203" pitchFamily="34" charset="0"/>
              </a:rPr>
              <a:t>User-defined functions:</a:t>
            </a:r>
            <a:r>
              <a:rPr lang="en-US" sz="800" b="0" kern="1200" dirty="0">
                <a:solidFill>
                  <a:schemeClr val="tx1"/>
                </a:solidFill>
                <a:latin typeface="Segoe UI Light" pitchFamily="34" charset="0"/>
                <a:ea typeface="+mn-ea"/>
                <a:cs typeface="Segoe UI Semibold" panose="020B0702040204020203" pitchFamily="34" charset="0"/>
              </a:rPr>
              <a:t>  Can only be called from inside queries. They don’t have access to the context object and are meant to be used as compute-only code.</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14066675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D4D4D4"/>
                </a:solidFill>
                <a:effectLst/>
                <a:latin typeface="Consolas" panose="020B0609020204030204" pitchFamily="49" charset="0"/>
              </a:rPr>
              <a:t>The example shows how a pre-trigger is used to validate the properties of an Azure Cosmos item that is being created, it adds a timestamp property to a newly added item if it doesn't contain one. </a:t>
            </a:r>
          </a:p>
          <a:p>
            <a:endParaRPr lang="en-US" dirty="0"/>
          </a:p>
          <a:p>
            <a:r>
              <a:rPr lang="en-US" dirty="0"/>
              <a:t>In the example on the slide, the callback throws an error if the operation fails. Otherwise, it sets the id of the created document as the body of the response to the client.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19473668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793947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77772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3810215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Azure Cosmos account is the fundamental unit of global distribution and high availability. Your Azure Cosmos account contains a unique DNS name and you can manage an account by using the Azure portal or the Azure CLI, or by using different language-specific SDKs. For globally distributing your data and throughput across multiple Azure regions, you can add and remove Azure regions to your account at any time.</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12:07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491087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11/15/2022 12:07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4277766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Strong consistency and eventual consistency are at the ends of the spectrum, but there are many consistency choices along the spectrum.</a:t>
            </a:r>
          </a:p>
          <a:p>
            <a:endParaRPr lang="en-US" dirty="0"/>
          </a:p>
          <a:p>
            <a:r>
              <a:rPr lang="en-US" dirty="0"/>
              <a:t>The consistency levels are region-agnostic and are guaranteed for all operations regardless of the region from which the reads and writes are served, </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2887960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882" b="0" i="0" kern="1200" dirty="0">
                <a:solidFill>
                  <a:schemeClr val="tx1"/>
                </a:solidFill>
                <a:effectLst/>
                <a:latin typeface="Segoe UI Light" pitchFamily="34" charset="0"/>
                <a:ea typeface="+mn-ea"/>
                <a:cs typeface="+mn-cs"/>
              </a:rPr>
              <a:t>The consistency levels range from very strong consistency—where reads are guaranteed to be visible across replicas before a write is fully committed across all replicas—to eventual consistency, where writes are readable immediately, and replicas are eventually consistent with the primary.</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41062248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tx2"/>
                </a:solidFill>
              </a:defRPr>
            </a:lvl1pPr>
          </a:lstStyle>
          <a:p>
            <a:r>
              <a:rPr lang="en-US">
                <a:solidFill>
                  <a:schemeClr val="tx1"/>
                </a:solidFill>
              </a:rPr>
              <a:t>Microsoft Azure title</a:t>
            </a:r>
            <a:endParaRPr lang="en-US"/>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F8B43D0D-A719-438E-B092-F8DB6E9C956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D668B8DE-8869-4679-AEE9-FFC840F28501}"/>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8" name="Text Placeholder 7">
            <a:extLst>
              <a:ext uri="{FF2B5EF4-FFF2-40B4-BE49-F238E27FC236}">
                <a16:creationId xmlns:a16="http://schemas.microsoft.com/office/drawing/2014/main" id="{48CAB561-C133-479D-8083-6FF5A870672B}"/>
              </a:ext>
            </a:extLst>
          </p:cNvPr>
          <p:cNvSpPr>
            <a:spLocks noGrp="1"/>
          </p:cNvSpPr>
          <p:nvPr>
            <p:ph type="body" sz="quarter" idx="12"/>
          </p:nvPr>
        </p:nvSpPr>
        <p:spPr>
          <a:xfrm>
            <a:off x="418643" y="1457325"/>
            <a:ext cx="11354257" cy="1808637"/>
          </a:xfrm>
          <a:prstGeom prst="rect">
            <a:avLst/>
          </a:prstGeo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4991100"/>
            <a:ext cx="12192000" cy="533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057746"/>
            <a:ext cx="11341268" cy="400110"/>
          </a:xfrm>
          <a:prstGeom prst="rect">
            <a:avLst/>
          </a:prstGeom>
        </p:spPr>
        <p:txBody>
          <a:bodyPr lIns="0" rIns="0" anchor="ctr"/>
          <a:lstStyle>
            <a:lvl1pPr>
              <a:defRPr sz="2000"/>
            </a:lvl1pPr>
          </a:lstStyle>
          <a:p>
            <a:pPr lvl="0"/>
            <a:r>
              <a:rPr lang="en-US"/>
              <a:t>Click to edit Master text styles</a:t>
            </a:r>
          </a:p>
        </p:txBody>
      </p:sp>
      <p:sp>
        <p:nvSpPr>
          <p:cNvPr id="10" name="Footer Placeholder 1">
            <a:extLst>
              <a:ext uri="{FF2B5EF4-FFF2-40B4-BE49-F238E27FC236}">
                <a16:creationId xmlns:a16="http://schemas.microsoft.com/office/drawing/2014/main" id="{D2D727ED-2407-4339-9A8E-2F5298EDCC0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oftware Co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Software code</a:t>
            </a:r>
          </a:p>
        </p:txBody>
      </p:sp>
      <p:sp>
        <p:nvSpPr>
          <p:cNvPr id="10" name="Text Placeholder 9">
            <a:extLst>
              <a:ext uri="{FF2B5EF4-FFF2-40B4-BE49-F238E27FC236}">
                <a16:creationId xmlns:a16="http://schemas.microsoft.com/office/drawing/2014/main" id="{F8047BC8-CD6A-41DD-B8E0-4737DD93BABF}"/>
              </a:ext>
            </a:extLst>
          </p:cNvPr>
          <p:cNvSpPr>
            <a:spLocks noGrp="1"/>
          </p:cNvSpPr>
          <p:nvPr>
            <p:ph type="body" sz="quarter" idx="10" hasCustomPrompt="1"/>
          </p:nvPr>
        </p:nvSpPr>
        <p:spPr>
          <a:xfrm>
            <a:off x="418643" y="1457325"/>
            <a:ext cx="11354257" cy="2339102"/>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p:txBody>
      </p:sp>
      <p:sp>
        <p:nvSpPr>
          <p:cNvPr id="4" name="Footer Placeholder 1">
            <a:extLst>
              <a:ext uri="{FF2B5EF4-FFF2-40B4-BE49-F238E27FC236}">
                <a16:creationId xmlns:a16="http://schemas.microsoft.com/office/drawing/2014/main" id="{D1EEFE0E-1172-4AF0-9FFA-3C7C1783C53A}"/>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0948243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3 rows</a:t>
            </a:r>
          </a:p>
        </p:txBody>
      </p:sp>
      <p:sp>
        <p:nvSpPr>
          <p:cNvPr id="7" name="Text Placeholder 6">
            <a:extLst>
              <a:ext uri="{FF2B5EF4-FFF2-40B4-BE49-F238E27FC236}">
                <a16:creationId xmlns:a16="http://schemas.microsoft.com/office/drawing/2014/main" id="{C40C1B65-53AE-4559-BCFE-31C83CB9F548}"/>
              </a:ext>
            </a:extLst>
          </p:cNvPr>
          <p:cNvSpPr>
            <a:spLocks noGrp="1"/>
          </p:cNvSpPr>
          <p:nvPr>
            <p:ph type="body" sz="quarter" idx="21" hasCustomPrompt="1"/>
          </p:nvPr>
        </p:nvSpPr>
        <p:spPr>
          <a:xfrm>
            <a:off x="4078287" y="1358899"/>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0" name="Text Placeholder 6">
            <a:extLst>
              <a:ext uri="{FF2B5EF4-FFF2-40B4-BE49-F238E27FC236}">
                <a16:creationId xmlns:a16="http://schemas.microsoft.com/office/drawing/2014/main" id="{5928BA4F-8E21-4EC4-B084-5A923473F5E3}"/>
              </a:ext>
            </a:extLst>
          </p:cNvPr>
          <p:cNvSpPr>
            <a:spLocks noGrp="1"/>
          </p:cNvSpPr>
          <p:nvPr>
            <p:ph type="body" sz="quarter" idx="22" hasCustomPrompt="1"/>
          </p:nvPr>
        </p:nvSpPr>
        <p:spPr>
          <a:xfrm>
            <a:off x="4078287" y="2829482"/>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1" name="Text Placeholder 6">
            <a:extLst>
              <a:ext uri="{FF2B5EF4-FFF2-40B4-BE49-F238E27FC236}">
                <a16:creationId xmlns:a16="http://schemas.microsoft.com/office/drawing/2014/main" id="{C91E4A05-D2EB-4AB5-879E-7AC83F36E133}"/>
              </a:ext>
            </a:extLst>
          </p:cNvPr>
          <p:cNvSpPr>
            <a:spLocks noGrp="1"/>
          </p:cNvSpPr>
          <p:nvPr>
            <p:ph type="body" sz="quarter" idx="23" hasCustomPrompt="1"/>
          </p:nvPr>
        </p:nvSpPr>
        <p:spPr>
          <a:xfrm>
            <a:off x="4078287" y="4300064"/>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5" name="Footer Placeholder 1">
            <a:extLst>
              <a:ext uri="{FF2B5EF4-FFF2-40B4-BE49-F238E27FC236}">
                <a16:creationId xmlns:a16="http://schemas.microsoft.com/office/drawing/2014/main" id="{36632599-4450-4B26-B416-F73BFDC6D15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4 rows</a:t>
            </a:r>
          </a:p>
        </p:txBody>
      </p:sp>
      <p:sp>
        <p:nvSpPr>
          <p:cNvPr id="5" name="Text Placeholder 4"/>
          <p:cNvSpPr>
            <a:spLocks noGrp="1"/>
          </p:cNvSpPr>
          <p:nvPr>
            <p:ph type="body" sz="quarter" idx="11" hasCustomPrompt="1"/>
          </p:nvPr>
        </p:nvSpPr>
        <p:spPr>
          <a:xfrm>
            <a:off x="4078288" y="948613"/>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175058"/>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401503"/>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627948"/>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2A601E66-ACB9-41E6-B7CB-F4F28DD371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4078288" y="457424"/>
            <a:ext cx="7695070" cy="741783"/>
          </a:xfrm>
          <a:prstGeom prst="rect">
            <a:avLst/>
          </a:prstGeo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322483"/>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187542"/>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052601"/>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3917660"/>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782717"/>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FFCA3FBD-1532-48BD-BD00-2733D2FFA23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4078288" y="466348"/>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4" name="Text Placeholder 4"/>
          <p:cNvSpPr>
            <a:spLocks noGrp="1"/>
          </p:cNvSpPr>
          <p:nvPr>
            <p:ph type="body" sz="quarter" idx="15" hasCustomPrompt="1"/>
          </p:nvPr>
        </p:nvSpPr>
        <p:spPr>
          <a:xfrm>
            <a:off x="4078288" y="1195667"/>
            <a:ext cx="7695069" cy="675889"/>
          </a:xfrm>
          <a:prstGeom prst="rect">
            <a:avLst/>
          </a:prstGeom>
        </p:spPr>
        <p:txBody>
          <a:bodyPr vert="horz" wrap="square" lIns="0" tIns="0" rIns="0" bIns="0" rtlCol="0" anchor="ctr">
            <a:noAutofit/>
          </a:bodyPr>
          <a:lstStyle>
            <a:lvl2pPr>
              <a:defRPr lang="en-US" sz="1600" b="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6" name="Text Placeholder 4"/>
          <p:cNvSpPr>
            <a:spLocks noGrp="1"/>
          </p:cNvSpPr>
          <p:nvPr>
            <p:ph type="body" sz="quarter" idx="17" hasCustomPrompt="1"/>
          </p:nvPr>
        </p:nvSpPr>
        <p:spPr>
          <a:xfrm>
            <a:off x="4078288" y="1924986"/>
            <a:ext cx="7695069" cy="675889"/>
          </a:xfrm>
          <a:prstGeom prst="rect">
            <a:avLst/>
          </a:prstGeo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8" name="Text Placeholder 4"/>
          <p:cNvSpPr>
            <a:spLocks noGrp="1"/>
          </p:cNvSpPr>
          <p:nvPr>
            <p:ph type="body" sz="quarter" idx="19" hasCustomPrompt="1"/>
          </p:nvPr>
        </p:nvSpPr>
        <p:spPr>
          <a:xfrm>
            <a:off x="4078288" y="2654305"/>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20" name="Text Placeholder 4"/>
          <p:cNvSpPr>
            <a:spLocks noGrp="1"/>
          </p:cNvSpPr>
          <p:nvPr>
            <p:ph type="body" sz="quarter" idx="21" hasCustomPrompt="1"/>
          </p:nvPr>
        </p:nvSpPr>
        <p:spPr>
          <a:xfrm>
            <a:off x="4078288" y="3383624"/>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112943"/>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842261"/>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6" name="Footer Placeholder 1">
            <a:extLst>
              <a:ext uri="{FF2B5EF4-FFF2-40B4-BE49-F238E27FC236}">
                <a16:creationId xmlns:a16="http://schemas.microsoft.com/office/drawing/2014/main" id="{0E805036-ED99-4D06-B338-B8D2F2944F4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bg2"/>
                </a:solidFill>
              </a:defRPr>
            </a:lvl1pPr>
          </a:lstStyle>
          <a:p>
            <a:r>
              <a:rPr lang="en-US"/>
              <a:t>Microsoft Azure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0AA712FF-FC9D-46B5-A459-E64B25CB6DF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2" name="Picture 1" descr="Microsoft Azure logo">
            <a:extLst>
              <a:ext uri="{FF2B5EF4-FFF2-40B4-BE49-F238E27FC236}">
                <a16:creationId xmlns:a16="http://schemas.microsoft.com/office/drawing/2014/main" id="{02DCC0E7-1C9C-415C-8C35-2CC155580D7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3619500" y="458411"/>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4" name="Text Placeholder 4"/>
          <p:cNvSpPr>
            <a:spLocks noGrp="1"/>
          </p:cNvSpPr>
          <p:nvPr>
            <p:ph type="body" sz="quarter" idx="15" hasCustomPrompt="1"/>
          </p:nvPr>
        </p:nvSpPr>
        <p:spPr>
          <a:xfrm>
            <a:off x="3619500" y="1302262"/>
            <a:ext cx="3330574"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6" name="Text Placeholder 4"/>
          <p:cNvSpPr>
            <a:spLocks noGrp="1"/>
          </p:cNvSpPr>
          <p:nvPr>
            <p:ph type="body" sz="quarter" idx="17" hasCustomPrompt="1"/>
          </p:nvPr>
        </p:nvSpPr>
        <p:spPr>
          <a:xfrm>
            <a:off x="3619500" y="2146113"/>
            <a:ext cx="3330574"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8" name="Text Placeholder 4"/>
          <p:cNvSpPr>
            <a:spLocks noGrp="1"/>
          </p:cNvSpPr>
          <p:nvPr>
            <p:ph type="body" sz="quarter" idx="19" hasCustomPrompt="1"/>
          </p:nvPr>
        </p:nvSpPr>
        <p:spPr>
          <a:xfrm>
            <a:off x="3619500" y="2989964"/>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0" name="Text Placeholder 4"/>
          <p:cNvSpPr>
            <a:spLocks noGrp="1"/>
          </p:cNvSpPr>
          <p:nvPr>
            <p:ph type="body" sz="quarter" idx="21" hasCustomPrompt="1"/>
          </p:nvPr>
        </p:nvSpPr>
        <p:spPr>
          <a:xfrm>
            <a:off x="3619500" y="3833815"/>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58411"/>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2262"/>
            <a:ext cx="3442157"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46113"/>
            <a:ext cx="3442157"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89964"/>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3815"/>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6" name="Footer Placeholder 1">
            <a:extLst>
              <a:ext uri="{FF2B5EF4-FFF2-40B4-BE49-F238E27FC236}">
                <a16:creationId xmlns:a16="http://schemas.microsoft.com/office/drawing/2014/main" id="{20AEC5E9-15FA-4088-BD82-723F6A9F15A1}"/>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4889029"/>
            <a:ext cx="365293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8" name="Text Placeholder 4">
            <a:extLst>
              <a:ext uri="{FF2B5EF4-FFF2-40B4-BE49-F238E27FC236}">
                <a16:creationId xmlns:a16="http://schemas.microsoft.com/office/drawing/2014/main" id="{6B0E7A2A-440B-4386-BA99-0E3495B2C78A}"/>
              </a:ext>
            </a:extLst>
          </p:cNvPr>
          <p:cNvSpPr>
            <a:spLocks noGrp="1"/>
          </p:cNvSpPr>
          <p:nvPr>
            <p:ph type="body" sz="quarter" idx="28" hasCustomPrompt="1"/>
          </p:nvPr>
        </p:nvSpPr>
        <p:spPr>
          <a:xfrm>
            <a:off x="418643" y="4582416"/>
            <a:ext cx="365293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84B94875-0E5C-4E1B-9009-179D2480580A}"/>
              </a:ext>
            </a:extLst>
          </p:cNvPr>
          <p:cNvSpPr>
            <a:spLocks noGrp="1"/>
          </p:cNvSpPr>
          <p:nvPr>
            <p:ph type="body" sz="quarter" idx="29" hasCustomPrompt="1"/>
          </p:nvPr>
        </p:nvSpPr>
        <p:spPr>
          <a:xfrm>
            <a:off x="4293969"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3" name="Text Placeholder 4">
            <a:extLst>
              <a:ext uri="{FF2B5EF4-FFF2-40B4-BE49-F238E27FC236}">
                <a16:creationId xmlns:a16="http://schemas.microsoft.com/office/drawing/2014/main" id="{122C2A87-F659-470C-9A84-C24B6596BF30}"/>
              </a:ext>
            </a:extLst>
          </p:cNvPr>
          <p:cNvSpPr>
            <a:spLocks noGrp="1"/>
          </p:cNvSpPr>
          <p:nvPr>
            <p:ph type="body" sz="quarter" idx="30" hasCustomPrompt="1"/>
          </p:nvPr>
        </p:nvSpPr>
        <p:spPr>
          <a:xfrm>
            <a:off x="8144083"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4" name="Footer Placeholder 1">
            <a:extLst>
              <a:ext uri="{FF2B5EF4-FFF2-40B4-BE49-F238E27FC236}">
                <a16:creationId xmlns:a16="http://schemas.microsoft.com/office/drawing/2014/main" id="{078D6B2E-04FF-44FF-92BF-A50AB63F5A8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a:prstGeom prst="rect">
            <a:avLst/>
          </a:prstGeom>
        </p:spPr>
        <p:txBody>
          <a:bodyPr anchor="ctr">
            <a:noAutofit/>
          </a:bodyPr>
          <a:lstStyle>
            <a:lvl1pPr algn="ctr">
              <a:defRPr/>
            </a:lvl1pPr>
          </a:lstStyle>
          <a:p>
            <a:endParaRPr lang="en-US"/>
          </a:p>
        </p:txBody>
      </p:sp>
      <p:sp>
        <p:nvSpPr>
          <p:cNvPr id="5" name="Footer Placeholder 1">
            <a:extLst>
              <a:ext uri="{FF2B5EF4-FFF2-40B4-BE49-F238E27FC236}">
                <a16:creationId xmlns:a16="http://schemas.microsoft.com/office/drawing/2014/main" id="{53F6734B-2BB9-44E4-A8BF-B0683C3D0A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0" name="Text Placeholder 4">
            <a:extLst>
              <a:ext uri="{FF2B5EF4-FFF2-40B4-BE49-F238E27FC236}">
                <a16:creationId xmlns:a16="http://schemas.microsoft.com/office/drawing/2014/main" id="{2274B3EB-A97B-4219-A55A-84453528FE77}"/>
              </a:ext>
            </a:extLst>
          </p:cNvPr>
          <p:cNvSpPr>
            <a:spLocks noGrp="1"/>
          </p:cNvSpPr>
          <p:nvPr>
            <p:ph type="body" sz="quarter" idx="45" hasCustomPrompt="1"/>
          </p:nvPr>
        </p:nvSpPr>
        <p:spPr>
          <a:xfrm>
            <a:off x="418643" y="2161629"/>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6B19B2E5-E29A-4169-8CDD-80FC79D1C862}"/>
              </a:ext>
            </a:extLst>
          </p:cNvPr>
          <p:cNvSpPr>
            <a:spLocks noGrp="1"/>
          </p:cNvSpPr>
          <p:nvPr>
            <p:ph type="body" sz="quarter" idx="46" hasCustomPrompt="1"/>
          </p:nvPr>
        </p:nvSpPr>
        <p:spPr>
          <a:xfrm>
            <a:off x="418643" y="3628878"/>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440494"/>
            <a:ext cx="5973053" cy="5084006"/>
          </a:xfrm>
          <a:prstGeom prst="rect">
            <a:avLst/>
          </a:prstGeom>
          <a:blipFill>
            <a:blip r:embed="rId2"/>
            <a:stretch>
              <a:fillRect t="-12412" b="-12412"/>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Footer Placeholder 1">
            <a:extLst>
              <a:ext uri="{FF2B5EF4-FFF2-40B4-BE49-F238E27FC236}">
                <a16:creationId xmlns:a16="http://schemas.microsoft.com/office/drawing/2014/main" id="{C06943B8-583F-41EC-BDD0-C4B2F2271C0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0634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158965"/>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3896362"/>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048984"/>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478638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4939001"/>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7"/>
            <a:ext cx="5543514" cy="4066880"/>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71850"/>
            <a:ext cx="5303845" cy="3836974"/>
          </a:xfrm>
          <a:prstGeom prst="rect">
            <a:avLst/>
          </a:prstGeom>
          <a:blipFill dpi="0" rotWithShape="1">
            <a:blip r:embed="rId2"/>
            <a:srcRect/>
            <a:stretch>
              <a:fillRect t="-12167" b="-1152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41DA22E1-F19A-4866-9903-D39B8BC0754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43835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147005"/>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70884"/>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39795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103417"/>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4812071"/>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4935948"/>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457324"/>
            <a:ext cx="5973053" cy="4063399"/>
          </a:xfrm>
          <a:prstGeom prst="rect">
            <a:avLst/>
          </a:prstGeom>
          <a:blipFill>
            <a:blip r:embed="rId2"/>
            <a:stretch>
              <a:fillRect t="-33991" b="-34785"/>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a:t>Photo layout 1</a:t>
            </a:r>
          </a:p>
        </p:txBody>
      </p:sp>
      <p:sp>
        <p:nvSpPr>
          <p:cNvPr id="13" name="Text Placeholder 4">
            <a:extLst>
              <a:ext uri="{FF2B5EF4-FFF2-40B4-BE49-F238E27FC236}">
                <a16:creationId xmlns:a16="http://schemas.microsoft.com/office/drawing/2014/main" id="{22D1B7D7-06FD-4F28-9BBD-A26349C88491}"/>
              </a:ext>
            </a:extLst>
          </p:cNvPr>
          <p:cNvSpPr>
            <a:spLocks noGrp="1"/>
          </p:cNvSpPr>
          <p:nvPr>
            <p:ph type="body" sz="quarter" idx="47" hasCustomPrompt="1"/>
          </p:nvPr>
        </p:nvSpPr>
        <p:spPr>
          <a:xfrm>
            <a:off x="418644" y="1389750"/>
            <a:ext cx="5579310" cy="361539"/>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2000" b="0" i="0" spc="0">
                <a:solidFill>
                  <a:schemeClr val="tx1"/>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a:t>
            </a:r>
            <a:r>
              <a:rPr lang="en-US" err="1"/>
              <a:t>Semibold</a:t>
            </a:r>
            <a:r>
              <a:rPr lang="en-US"/>
              <a:t> 18/20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885051"/>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723597"/>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865519"/>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7040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84598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468453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82645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8" b="-1177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8DC7018-F39B-4B6A-8195-1144FFF36B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511910"/>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566923"/>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62193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7" b="-11779"/>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56D26C9-E199-4EBA-8CF2-616AA349D95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669" b="-12027"/>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EF6BF2FC-D0DF-43FB-898E-872D6CBB08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885924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2/3">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3659644"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303713" y="1456897"/>
            <a:ext cx="7469643"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4432300" y="1564130"/>
            <a:ext cx="7221223" cy="3836974"/>
          </a:xfrm>
          <a:prstGeom prst="rect">
            <a:avLst/>
          </a:prstGeom>
          <a:blipFill dpi="0" rotWithShape="1">
            <a:blip r:embed="rId2"/>
            <a:srcRect/>
            <a:stretch>
              <a:fillRect t="-34423" b="-33990"/>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55197CAA-02CC-4CFA-8726-E127D7D4F56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818823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with 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rgbClr val="000000"/>
                </a:solidFill>
              </a:defRPr>
            </a:lvl1pPr>
          </a:lstStyle>
          <a:p>
            <a:r>
              <a:rPr lang="en-US"/>
              <a:t>Microsoft Azure title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3" name="Picture 2" descr="Microsoft Azure logo">
            <a:extLst>
              <a:ext uri="{FF2B5EF4-FFF2-40B4-BE49-F238E27FC236}">
                <a16:creationId xmlns:a16="http://schemas.microsoft.com/office/drawing/2014/main" id="{CF49581D-D3CF-40EF-B525-95539EB7C2D1}"/>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98CDC23F-FCF7-47E1-B4DA-D74A0C28B5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layout with text in vertical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9"/>
            <a:ext cx="11354712" cy="702102"/>
          </a:xfrm>
          <a:prstGeom prst="rect">
            <a:avLst/>
          </a:prstGeom>
          <a:noFill/>
        </p:spPr>
        <p:txBody>
          <a:bodyPr lIns="0" tIns="91440" rIns="0" bIns="91440" anchor="t">
            <a:noAutofit/>
          </a:bodyPr>
          <a:lstStyle>
            <a:lvl1pPr marL="0" indent="0">
              <a:lnSpc>
                <a:spcPct val="100000"/>
              </a:lnSpc>
              <a:spcBef>
                <a:spcPts val="0"/>
              </a:spcBef>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18642" y="2354883"/>
            <a:ext cx="11354714" cy="316961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554987" y="2494391"/>
            <a:ext cx="11082024" cy="2890599"/>
          </a:xfrm>
          <a:prstGeom prst="rect">
            <a:avLst/>
          </a:prstGeom>
          <a:blipFill dpi="0" rotWithShape="1">
            <a:blip r:embed="rId2"/>
            <a:srcRect/>
            <a:stretch>
              <a:fillRect t="-11979" b="-9425"/>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F058022C-C488-4C60-8FED-6334EDFD868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09942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with text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p>
        </p:txBody>
      </p:sp>
      <p:sp>
        <p:nvSpPr>
          <p:cNvPr id="4" name="Text Placeholder 3"/>
          <p:cNvSpPr>
            <a:spLocks noGrp="1"/>
          </p:cNvSpPr>
          <p:nvPr>
            <p:ph type="body" sz="quarter" idx="10" hasCustomPrompt="1"/>
          </p:nvPr>
        </p:nvSpPr>
        <p:spPr>
          <a:xfrm>
            <a:off x="418644" y="1456898"/>
            <a:ext cx="6410781" cy="307777"/>
          </a:xfrm>
          <a:prstGeom prst="rect">
            <a:avLst/>
          </a:prstGeom>
        </p:spPr>
        <p:txBody>
          <a:bodyPr wrap="square" lIns="0" tIns="0" rIns="0" bIns="0">
            <a:spAutoFit/>
          </a:bodyPr>
          <a:lstStyle>
            <a:lvl1pPr marL="0" indent="0">
              <a:lnSpc>
                <a:spcPts val="2353"/>
              </a:lnSpc>
              <a:buNone/>
              <a:defRPr sz="20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err="1"/>
              <a:t>Large</a:t>
            </a:r>
            <a:r>
              <a:rPr lang="pt-BR"/>
              <a:t> </a:t>
            </a:r>
            <a:r>
              <a:rPr lang="pt-BR" err="1"/>
              <a:t>subhead</a:t>
            </a:r>
            <a:r>
              <a:rPr lang="pt-BR"/>
              <a:t> Segoe UI </a:t>
            </a:r>
            <a:r>
              <a:rPr lang="pt-BR" err="1"/>
              <a:t>Semibold</a:t>
            </a:r>
            <a:r>
              <a:rPr lang="pt-BR"/>
              <a:t> 18/20</a:t>
            </a:r>
            <a:endParaRPr lang="en-US"/>
          </a:p>
        </p:txBody>
      </p:sp>
      <p:sp>
        <p:nvSpPr>
          <p:cNvPr id="5" name="Text Placeholder 4"/>
          <p:cNvSpPr>
            <a:spLocks noGrp="1"/>
          </p:cNvSpPr>
          <p:nvPr>
            <p:ph type="body" sz="quarter" idx="11" hasCustomPrompt="1"/>
          </p:nvPr>
        </p:nvSpPr>
        <p:spPr>
          <a:xfrm>
            <a:off x="418643" y="1820432"/>
            <a:ext cx="6410782" cy="3704068"/>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21206" t="13438" b="10994"/>
          <a:stretch/>
        </p:blipFill>
        <p:spPr>
          <a:xfrm>
            <a:off x="7048500" y="1452563"/>
            <a:ext cx="5143501" cy="407193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7277100" y="1663700"/>
            <a:ext cx="4914900" cy="3603625"/>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6" name="Footer Placeholder 1">
            <a:extLst>
              <a:ext uri="{FF2B5EF4-FFF2-40B4-BE49-F238E27FC236}">
                <a16:creationId xmlns:a16="http://schemas.microsoft.com/office/drawing/2014/main" id="{9DD1EFE7-3AE2-4E6F-A2DA-B6AD63EAB12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232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5023" t="13668" r="9098" b="10044"/>
          <a:stretch/>
        </p:blipFill>
        <p:spPr>
          <a:xfrm>
            <a:off x="2399822" y="1168401"/>
            <a:ext cx="7392356" cy="4356100"/>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660650" y="1388269"/>
            <a:ext cx="6870700" cy="3869531"/>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4" name="Footer Placeholder 1">
            <a:extLst>
              <a:ext uri="{FF2B5EF4-FFF2-40B4-BE49-F238E27FC236}">
                <a16:creationId xmlns:a16="http://schemas.microsoft.com/office/drawing/2014/main" id="{59B4A147-D1B7-4B10-BC9F-A628EC66D4A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examples</a:t>
            </a:r>
          </a:p>
        </p:txBody>
      </p:sp>
      <p:sp>
        <p:nvSpPr>
          <p:cNvPr id="7" name="Chart Placeholder 6"/>
          <p:cNvSpPr>
            <a:spLocks noGrp="1"/>
          </p:cNvSpPr>
          <p:nvPr>
            <p:ph type="chart" sz="quarter" idx="21"/>
          </p:nvPr>
        </p:nvSpPr>
        <p:spPr>
          <a:xfrm>
            <a:off x="419100" y="1950781"/>
            <a:ext cx="3655273"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9099" y="4794081"/>
            <a:ext cx="3666169"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9" name="Text Placeholder 4"/>
          <p:cNvSpPr>
            <a:spLocks noGrp="1"/>
          </p:cNvSpPr>
          <p:nvPr>
            <p:ph type="body" sz="quarter" idx="12" hasCustomPrompt="1"/>
          </p:nvPr>
        </p:nvSpPr>
        <p:spPr>
          <a:xfrm>
            <a:off x="419100" y="5071080"/>
            <a:ext cx="3655273"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1"/>
            <a:ext cx="3607487"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4794081"/>
            <a:ext cx="3596595"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17" name="Text Placeholder 4"/>
          <p:cNvSpPr>
            <a:spLocks noGrp="1"/>
          </p:cNvSpPr>
          <p:nvPr>
            <p:ph type="body" sz="quarter" idx="18" hasCustomPrompt="1"/>
          </p:nvPr>
        </p:nvSpPr>
        <p:spPr>
          <a:xfrm>
            <a:off x="4303152" y="50710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1"/>
            <a:ext cx="3623051"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071080"/>
            <a:ext cx="3633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4794081"/>
            <a:ext cx="3629278"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5" name="Footer Placeholder 1">
            <a:extLst>
              <a:ext uri="{FF2B5EF4-FFF2-40B4-BE49-F238E27FC236}">
                <a16:creationId xmlns:a16="http://schemas.microsoft.com/office/drawing/2014/main" id="{453ADA6D-9E40-4A03-8A63-73B6DFA34FE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5"/>
            <a:ext cx="11343820" cy="4067176"/>
          </a:xfrm>
          <a:prstGeom prst="rect">
            <a:avLst/>
          </a:prstGeom>
        </p:spPr>
        <p:txBody>
          <a:bodyPr anchor="ctr" anchorCtr="0"/>
          <a:lstStyle>
            <a:lvl1pPr algn="ctr">
              <a:defRPr sz="2400"/>
            </a:lvl1pPr>
          </a:lstStyle>
          <a:p>
            <a:r>
              <a:rPr lang="en-US"/>
              <a:t>Click icon to add table</a:t>
            </a:r>
          </a:p>
        </p:txBody>
      </p:sp>
      <p:sp>
        <p:nvSpPr>
          <p:cNvPr id="6" name="Footer Placeholder 1">
            <a:extLst>
              <a:ext uri="{FF2B5EF4-FFF2-40B4-BE49-F238E27FC236}">
                <a16:creationId xmlns:a16="http://schemas.microsoft.com/office/drawing/2014/main" id="{6A78ED9F-8DCD-4BC7-9021-4DDB0C8C43C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ext option - 4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1" hasCustomPrompt="1"/>
          </p:nvPr>
        </p:nvSpPr>
        <p:spPr>
          <a:xfrm>
            <a:off x="431095" y="2740881"/>
            <a:ext cx="2603367" cy="2785036"/>
          </a:xfrm>
          <a:prstGeom prst="rect">
            <a:avLst/>
          </a:prstGeo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userDrawn="1"/>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3344578" y="2739465"/>
            <a:ext cx="2603367" cy="2785036"/>
          </a:xfrm>
          <a:prstGeom prst="rect">
            <a:avLst/>
          </a:prstGeo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userDrawn="1"/>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6258062" y="2739465"/>
            <a:ext cx="2603367" cy="2785036"/>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userDrawn="1"/>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9171546" y="2739465"/>
            <a:ext cx="2603367" cy="2785036"/>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19D8CB66-B611-4CE7-A43F-AA9D9AFBFDA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7219192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two rows</a:t>
            </a:r>
          </a:p>
        </p:txBody>
      </p:sp>
      <p:sp>
        <p:nvSpPr>
          <p:cNvPr id="5" name="Text Placeholder 4"/>
          <p:cNvSpPr>
            <a:spLocks noGrp="1"/>
          </p:cNvSpPr>
          <p:nvPr>
            <p:ph type="body" sz="quarter" idx="11" hasCustomPrompt="1"/>
          </p:nvPr>
        </p:nvSpPr>
        <p:spPr>
          <a:xfrm>
            <a:off x="1568744" y="1456896"/>
            <a:ext cx="10204614" cy="896552"/>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a:t>Body copy Segoe UI </a:t>
            </a:r>
            <a:r>
              <a:rPr lang="en-US" err="1"/>
              <a:t>Semibold</a:t>
            </a:r>
            <a:r>
              <a:rPr lang="en-US"/>
              <a:t> 20/24. </a:t>
            </a:r>
          </a:p>
          <a:p>
            <a:pPr lvl="1"/>
            <a:r>
              <a:rPr lang="en-US"/>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6" name="Footer Placeholder 1">
            <a:extLst>
              <a:ext uri="{FF2B5EF4-FFF2-40B4-BE49-F238E27FC236}">
                <a16:creationId xmlns:a16="http://schemas.microsoft.com/office/drawing/2014/main" id="{68B75876-CF77-420E-95A4-0C529E40885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B5425D6F-5786-43B6-A96D-5D9F5E69378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F2E41971-C1D5-428F-BAD7-1B3A7C763E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layout with 5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454471"/>
            <a:ext cx="11328812" cy="369332"/>
          </a:xfrm>
          <a:prstGeom prst="rect">
            <a:avLst/>
          </a:prstGeom>
        </p:spPr>
        <p:txBody>
          <a:bodyPr vert="horz" lIns="0" tIns="0" rIns="0" bIns="0" rtlCol="0">
            <a:spAutoFit/>
          </a:bodyPr>
          <a:lstStyle>
            <a:lvl1pPr>
              <a:defRPr lang="en-US" sz="2400" dirty="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6" y="2160416"/>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2729786" y="2159000"/>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502847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732716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9625854"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BE795F1-CEE6-456B-ABC9-7B95E386339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5311690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4" name="Footer Placeholder 1">
            <a:extLst>
              <a:ext uri="{FF2B5EF4-FFF2-40B4-BE49-F238E27FC236}">
                <a16:creationId xmlns:a16="http://schemas.microsoft.com/office/drawing/2014/main" id="{54FD6A87-9742-4B26-A085-EB77376E3B5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11" name="Group 10">
            <a:extLst>
              <a:ext uri="{FF2B5EF4-FFF2-40B4-BE49-F238E27FC236}">
                <a16:creationId xmlns:a16="http://schemas.microsoft.com/office/drawing/2014/main" id="{DBCFDBAA-F2E9-4E84-AF9D-6B3ABCD9121B}"/>
              </a:ext>
            </a:extLst>
          </p:cNvPr>
          <p:cNvGrpSpPr/>
          <p:nvPr userDrawn="1"/>
        </p:nvGrpSpPr>
        <p:grpSpPr>
          <a:xfrm>
            <a:off x="6383137" y="589416"/>
            <a:ext cx="5671978" cy="5679168"/>
            <a:chOff x="6383137" y="589416"/>
            <a:chExt cx="5671978" cy="5679168"/>
          </a:xfrm>
        </p:grpSpPr>
        <p:sp>
          <p:nvSpPr>
            <p:cNvPr id="12" name="Oval 11">
              <a:extLst>
                <a:ext uri="{FF2B5EF4-FFF2-40B4-BE49-F238E27FC236}">
                  <a16:creationId xmlns:a16="http://schemas.microsoft.com/office/drawing/2014/main" id="{7F4A7F08-7570-4702-A949-4835CCE9B03E}"/>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a:extLst>
                <a:ext uri="{FF2B5EF4-FFF2-40B4-BE49-F238E27FC236}">
                  <a16:creationId xmlns:a16="http://schemas.microsoft.com/office/drawing/2014/main" id="{9E06BEA2-ABC1-4CD4-B9FC-F45A71AC9859}"/>
                </a:ext>
              </a:extLst>
            </p:cNvPr>
            <p:cNvGrpSpPr/>
            <p:nvPr userDrawn="1"/>
          </p:nvGrpSpPr>
          <p:grpSpPr>
            <a:xfrm>
              <a:off x="6600946" y="859776"/>
              <a:ext cx="5148588" cy="5138447"/>
              <a:chOff x="6600946" y="859776"/>
              <a:chExt cx="5148588" cy="5138447"/>
            </a:xfrm>
          </p:grpSpPr>
          <p:grpSp>
            <p:nvGrpSpPr>
              <p:cNvPr id="14" name="Graphic 1">
                <a:extLst>
                  <a:ext uri="{FF2B5EF4-FFF2-40B4-BE49-F238E27FC236}">
                    <a16:creationId xmlns:a16="http://schemas.microsoft.com/office/drawing/2014/main" id="{F9BAC21C-F989-4EBD-81C6-7EE9418B8FA2}"/>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26" name="Freeform: Shape 25">
                  <a:extLst>
                    <a:ext uri="{FF2B5EF4-FFF2-40B4-BE49-F238E27FC236}">
                      <a16:creationId xmlns:a16="http://schemas.microsoft.com/office/drawing/2014/main" id="{D8DED2E4-1305-4F89-A5A3-E9F04ED34E0F}"/>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27" name="Freeform: Shape 26">
                  <a:extLst>
                    <a:ext uri="{FF2B5EF4-FFF2-40B4-BE49-F238E27FC236}">
                      <a16:creationId xmlns:a16="http://schemas.microsoft.com/office/drawing/2014/main" id="{8B8FDFD2-6DC2-46C3-BEBA-C3C38CB0E8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28" name="Freeform: Shape 27">
                  <a:extLst>
                    <a:ext uri="{FF2B5EF4-FFF2-40B4-BE49-F238E27FC236}">
                      <a16:creationId xmlns:a16="http://schemas.microsoft.com/office/drawing/2014/main" id="{6E4C7E11-B3E1-4D45-B156-5EC4DE2F6D98}"/>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29" name="Freeform: Shape 28">
                  <a:extLst>
                    <a:ext uri="{FF2B5EF4-FFF2-40B4-BE49-F238E27FC236}">
                      <a16:creationId xmlns:a16="http://schemas.microsoft.com/office/drawing/2014/main" id="{539C0DAE-0A7B-47B1-9D94-46CF71201782}"/>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30" name="Freeform: Shape 29">
                  <a:extLst>
                    <a:ext uri="{FF2B5EF4-FFF2-40B4-BE49-F238E27FC236}">
                      <a16:creationId xmlns:a16="http://schemas.microsoft.com/office/drawing/2014/main" id="{9ED92269-8257-43A2-A5A6-A5D8531C86D9}"/>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31" name="Freeform: Shape 30">
                  <a:extLst>
                    <a:ext uri="{FF2B5EF4-FFF2-40B4-BE49-F238E27FC236}">
                      <a16:creationId xmlns:a16="http://schemas.microsoft.com/office/drawing/2014/main" id="{210A87AF-2A78-4E38-9F04-A90BA7EFCCF9}"/>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32" name="Freeform: Shape 31">
                  <a:extLst>
                    <a:ext uri="{FF2B5EF4-FFF2-40B4-BE49-F238E27FC236}">
                      <a16:creationId xmlns:a16="http://schemas.microsoft.com/office/drawing/2014/main" id="{68AB032E-C55A-479E-967C-DDD3EBD31ACC}"/>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33" name="Freeform: Shape 32">
                  <a:extLst>
                    <a:ext uri="{FF2B5EF4-FFF2-40B4-BE49-F238E27FC236}">
                      <a16:creationId xmlns:a16="http://schemas.microsoft.com/office/drawing/2014/main" id="{0E920397-911B-4B13-9B54-DE6B738DA0C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34" name="Freeform: Shape 33">
                  <a:extLst>
                    <a:ext uri="{FF2B5EF4-FFF2-40B4-BE49-F238E27FC236}">
                      <a16:creationId xmlns:a16="http://schemas.microsoft.com/office/drawing/2014/main" id="{96906B36-03C9-4D78-9F2B-7404A5256EC0}"/>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35" name="Freeform: Shape 34">
                  <a:extLst>
                    <a:ext uri="{FF2B5EF4-FFF2-40B4-BE49-F238E27FC236}">
                      <a16:creationId xmlns:a16="http://schemas.microsoft.com/office/drawing/2014/main" id="{45B1856C-F96B-402D-875F-EFB4AD53D798}"/>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36" name="Freeform: Shape 35">
                  <a:extLst>
                    <a:ext uri="{FF2B5EF4-FFF2-40B4-BE49-F238E27FC236}">
                      <a16:creationId xmlns:a16="http://schemas.microsoft.com/office/drawing/2014/main" id="{527EA758-0E18-46FC-B237-13A9D2CFBA88}"/>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37" name="Freeform: Shape 36">
                  <a:extLst>
                    <a:ext uri="{FF2B5EF4-FFF2-40B4-BE49-F238E27FC236}">
                      <a16:creationId xmlns:a16="http://schemas.microsoft.com/office/drawing/2014/main" id="{908C230E-B5F2-4289-94E6-3AA7884E2C18}"/>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38" name="Freeform: Shape 37">
                  <a:extLst>
                    <a:ext uri="{FF2B5EF4-FFF2-40B4-BE49-F238E27FC236}">
                      <a16:creationId xmlns:a16="http://schemas.microsoft.com/office/drawing/2014/main" id="{E4EA9F46-94E7-46E0-BE8E-F6DCFF2545C1}"/>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39" name="Freeform: Shape 38">
                  <a:extLst>
                    <a:ext uri="{FF2B5EF4-FFF2-40B4-BE49-F238E27FC236}">
                      <a16:creationId xmlns:a16="http://schemas.microsoft.com/office/drawing/2014/main" id="{39AEC4BE-26B9-48DE-994D-6F2CF0101081}"/>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40" name="Freeform: Shape 39">
                  <a:extLst>
                    <a:ext uri="{FF2B5EF4-FFF2-40B4-BE49-F238E27FC236}">
                      <a16:creationId xmlns:a16="http://schemas.microsoft.com/office/drawing/2014/main" id="{F0BD796C-8AF4-40D5-BB9A-908F59971CD7}"/>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41" name="Freeform: Shape 40">
                  <a:extLst>
                    <a:ext uri="{FF2B5EF4-FFF2-40B4-BE49-F238E27FC236}">
                      <a16:creationId xmlns:a16="http://schemas.microsoft.com/office/drawing/2014/main" id="{448D5FB5-0EA7-4531-99EE-40DBB5DB06B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42" name="Freeform: Shape 41">
                  <a:extLst>
                    <a:ext uri="{FF2B5EF4-FFF2-40B4-BE49-F238E27FC236}">
                      <a16:creationId xmlns:a16="http://schemas.microsoft.com/office/drawing/2014/main" id="{0C1669B7-9FDA-4884-A519-157D40BC91A3}"/>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43" name="Freeform: Shape 42">
                  <a:extLst>
                    <a:ext uri="{FF2B5EF4-FFF2-40B4-BE49-F238E27FC236}">
                      <a16:creationId xmlns:a16="http://schemas.microsoft.com/office/drawing/2014/main" id="{DDF47D3A-C39D-447A-A0B5-A64D6B0BB3A7}"/>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44" name="Freeform: Shape 43">
                  <a:extLst>
                    <a:ext uri="{FF2B5EF4-FFF2-40B4-BE49-F238E27FC236}">
                      <a16:creationId xmlns:a16="http://schemas.microsoft.com/office/drawing/2014/main" id="{DBAD286D-44FA-469A-951B-64F495B9A811}"/>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45" name="Freeform: Shape 44">
                  <a:extLst>
                    <a:ext uri="{FF2B5EF4-FFF2-40B4-BE49-F238E27FC236}">
                      <a16:creationId xmlns:a16="http://schemas.microsoft.com/office/drawing/2014/main" id="{2E176131-CAD3-45CC-BEDF-6B6611AB620E}"/>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46" name="Freeform: Shape 45">
                  <a:extLst>
                    <a:ext uri="{FF2B5EF4-FFF2-40B4-BE49-F238E27FC236}">
                      <a16:creationId xmlns:a16="http://schemas.microsoft.com/office/drawing/2014/main" id="{4F78C6ED-873A-4154-B15B-2BC408976511}"/>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47" name="Freeform: Shape 46">
                  <a:extLst>
                    <a:ext uri="{FF2B5EF4-FFF2-40B4-BE49-F238E27FC236}">
                      <a16:creationId xmlns:a16="http://schemas.microsoft.com/office/drawing/2014/main" id="{04A7B95B-7472-40B2-854E-027E7157863B}"/>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48" name="Freeform: Shape 47">
                  <a:extLst>
                    <a:ext uri="{FF2B5EF4-FFF2-40B4-BE49-F238E27FC236}">
                      <a16:creationId xmlns:a16="http://schemas.microsoft.com/office/drawing/2014/main" id="{D1E0D023-04AB-4EA7-86EB-5DC683506A93}"/>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133E4CB6-70DA-48B3-919F-934A01EAB393}"/>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15" name="Oval 14">
                <a:extLst>
                  <a:ext uri="{FF2B5EF4-FFF2-40B4-BE49-F238E27FC236}">
                    <a16:creationId xmlns:a16="http://schemas.microsoft.com/office/drawing/2014/main" id="{EBEFECB7-4083-436F-9B0E-F4A5179D71CD}"/>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Oval 15">
                <a:extLst>
                  <a:ext uri="{FF2B5EF4-FFF2-40B4-BE49-F238E27FC236}">
                    <a16:creationId xmlns:a16="http://schemas.microsoft.com/office/drawing/2014/main" id="{BEB8C8F2-2DD9-4204-9366-0C9D26A0AD87}"/>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Oval 16">
                <a:extLst>
                  <a:ext uri="{FF2B5EF4-FFF2-40B4-BE49-F238E27FC236}">
                    <a16:creationId xmlns:a16="http://schemas.microsoft.com/office/drawing/2014/main" id="{65AFF4B0-EBFA-4304-9DEC-A9026312408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8" name="Oval 17">
                <a:extLst>
                  <a:ext uri="{FF2B5EF4-FFF2-40B4-BE49-F238E27FC236}">
                    <a16:creationId xmlns:a16="http://schemas.microsoft.com/office/drawing/2014/main" id="{D73375B9-2A69-4279-BA8B-9EC491045BEE}"/>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Oval 18">
                <a:extLst>
                  <a:ext uri="{FF2B5EF4-FFF2-40B4-BE49-F238E27FC236}">
                    <a16:creationId xmlns:a16="http://schemas.microsoft.com/office/drawing/2014/main" id="{D8A2E957-C140-4B29-99D3-6FD7746A180A}"/>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Oval 19">
                <a:extLst>
                  <a:ext uri="{FF2B5EF4-FFF2-40B4-BE49-F238E27FC236}">
                    <a16:creationId xmlns:a16="http://schemas.microsoft.com/office/drawing/2014/main" id="{16300C53-36AA-4E7E-AD14-AC9AE750D286}"/>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Oval 20">
                <a:extLst>
                  <a:ext uri="{FF2B5EF4-FFF2-40B4-BE49-F238E27FC236}">
                    <a16:creationId xmlns:a16="http://schemas.microsoft.com/office/drawing/2014/main" id="{88B58FA7-A703-425C-9BB9-EBB81A1881A8}"/>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2" name="Oval 21">
                <a:extLst>
                  <a:ext uri="{FF2B5EF4-FFF2-40B4-BE49-F238E27FC236}">
                    <a16:creationId xmlns:a16="http://schemas.microsoft.com/office/drawing/2014/main" id="{D546F9A5-1FE0-4E97-B232-0045AB1672E9}"/>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3" name="Oval 22">
                <a:extLst>
                  <a:ext uri="{FF2B5EF4-FFF2-40B4-BE49-F238E27FC236}">
                    <a16:creationId xmlns:a16="http://schemas.microsoft.com/office/drawing/2014/main" id="{DA46D431-056B-4B33-A543-EB40F0760605}"/>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layout with 3 columns &amp; 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183948"/>
            <a:ext cx="11328812" cy="369332"/>
          </a:xfrm>
          <a:prstGeom prst="rect">
            <a:avLst/>
          </a:prstGeom>
        </p:spPr>
        <p:txBody>
          <a:bodyPr lIns="0" tIns="0" rIns="0" bIns="0"/>
          <a:lstStyle>
            <a:lvl1pPr>
              <a:defRPr sz="240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5" y="216041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16726" y="215900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8139113" y="215900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5479F1E5-8DBD-42CA-8DB4-7162193F8C0A}"/>
              </a:ext>
            </a:extLst>
          </p:cNvPr>
          <p:cNvSpPr>
            <a:spLocks noGrp="1"/>
          </p:cNvSpPr>
          <p:nvPr>
            <p:ph type="body" sz="quarter" idx="22" hasCustomPrompt="1"/>
          </p:nvPr>
        </p:nvSpPr>
        <p:spPr>
          <a:xfrm>
            <a:off x="431095" y="391936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430DC868-B118-4581-BA96-109541166BC7}"/>
              </a:ext>
            </a:extLst>
          </p:cNvPr>
          <p:cNvSpPr>
            <a:spLocks noGrp="1"/>
          </p:cNvSpPr>
          <p:nvPr>
            <p:ph type="body" sz="quarter" idx="23" hasCustomPrompt="1"/>
          </p:nvPr>
        </p:nvSpPr>
        <p:spPr>
          <a:xfrm>
            <a:off x="4316726" y="391795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0E392D1A-3E35-41BC-B1EF-3D6540738A56}"/>
              </a:ext>
            </a:extLst>
          </p:cNvPr>
          <p:cNvSpPr>
            <a:spLocks noGrp="1"/>
          </p:cNvSpPr>
          <p:nvPr>
            <p:ph type="body" sz="quarter" idx="24" hasCustomPrompt="1"/>
          </p:nvPr>
        </p:nvSpPr>
        <p:spPr>
          <a:xfrm>
            <a:off x="8139113" y="391795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28EE5F4A-1B04-4820-BD3C-7D490911B9A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4592120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option_1 row">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FD518D6-99EB-4710-922A-114B4B8AE24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0569733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8" name="Text Placeholder 4">
            <a:extLst>
              <a:ext uri="{FF2B5EF4-FFF2-40B4-BE49-F238E27FC236}">
                <a16:creationId xmlns:a16="http://schemas.microsoft.com/office/drawing/2014/main" id="{E0D97F89-BA86-43A7-A7B3-2CF8545F30C6}"/>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49921517-D7BF-470F-8192-8993860D6A21}"/>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F445D872-5C62-4C26-AD2B-01EB7B98341B}"/>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5" name="Footer Placeholder 1">
            <a:extLst>
              <a:ext uri="{FF2B5EF4-FFF2-40B4-BE49-F238E27FC236}">
                <a16:creationId xmlns:a16="http://schemas.microsoft.com/office/drawing/2014/main" id="{1B54719B-2572-45A7-ABB5-97669FD1C54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ED3D99F1-12B5-4EF9-8BE8-147D2E7B2576}"/>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98187A1F-B2AD-4B43-A8E1-57229F13A30C}"/>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6" name="Footer Placeholder 1">
            <a:extLst>
              <a:ext uri="{FF2B5EF4-FFF2-40B4-BE49-F238E27FC236}">
                <a16:creationId xmlns:a16="http://schemas.microsoft.com/office/drawing/2014/main" id="{0E0DC65D-E249-41EE-9D86-9F9E7C5CF6D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userDrawn="1"/>
        </p:nvCxnSpPr>
        <p:spPr>
          <a:xfrm>
            <a:off x="1389695" y="445894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59" y="4591438"/>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7" name="Footer Placeholder 1">
            <a:extLst>
              <a:ext uri="{FF2B5EF4-FFF2-40B4-BE49-F238E27FC236}">
                <a16:creationId xmlns:a16="http://schemas.microsoft.com/office/drawing/2014/main" id="{F47DE134-5243-4F01-808B-AB1879BD793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a:t>
            </a:r>
          </a:p>
        </p:txBody>
      </p:sp>
      <p:sp>
        <p:nvSpPr>
          <p:cNvPr id="5" name="Text Placeholder 4"/>
          <p:cNvSpPr>
            <a:spLocks noGrp="1"/>
          </p:cNvSpPr>
          <p:nvPr>
            <p:ph type="body" sz="quarter" idx="11" hasCustomPrompt="1"/>
          </p:nvPr>
        </p:nvSpPr>
        <p:spPr>
          <a:xfrm>
            <a:off x="1389459" y="1456896"/>
            <a:ext cx="10383899"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9426"/>
            <a:ext cx="10383899"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65232"/>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21038"/>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76845"/>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9" name="Footer Placeholder 1">
            <a:extLst>
              <a:ext uri="{FF2B5EF4-FFF2-40B4-BE49-F238E27FC236}">
                <a16:creationId xmlns:a16="http://schemas.microsoft.com/office/drawing/2014/main" id="{CFB65DA9-1720-4FF6-B1EF-542DF58141A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six rows</a:t>
            </a:r>
          </a:p>
        </p:txBody>
      </p:sp>
      <p:sp>
        <p:nvSpPr>
          <p:cNvPr id="5" name="Text Placeholder 4"/>
          <p:cNvSpPr>
            <a:spLocks noGrp="1"/>
          </p:cNvSpPr>
          <p:nvPr>
            <p:ph type="body" sz="quarter" idx="11" hasCustomPrompt="1"/>
          </p:nvPr>
        </p:nvSpPr>
        <p:spPr>
          <a:xfrm>
            <a:off x="1389459" y="1456896"/>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0064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168159"/>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271773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2879422"/>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42899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590685"/>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140262"/>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301948"/>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85152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13213"/>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EB1E284F-9162-46B6-B477-B48009211F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 &amp; two columns</a:t>
            </a:r>
          </a:p>
        </p:txBody>
      </p:sp>
      <p:sp>
        <p:nvSpPr>
          <p:cNvPr id="5" name="Text Placeholder 4"/>
          <p:cNvSpPr>
            <a:spLocks noGrp="1"/>
          </p:cNvSpPr>
          <p:nvPr>
            <p:ph type="body" sz="quarter" idx="11" hasCustomPrompt="1"/>
          </p:nvPr>
        </p:nvSpPr>
        <p:spPr>
          <a:xfrm>
            <a:off x="1389459" y="1456896"/>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90327" y="2745493"/>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49547"/>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90327" y="4238144"/>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442200"/>
            <a:ext cx="4608115"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64782" y="274549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949547"/>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64782" y="423814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4442200"/>
            <a:ext cx="4608576"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7" name="Footer Placeholder 1">
            <a:extLst>
              <a:ext uri="{FF2B5EF4-FFF2-40B4-BE49-F238E27FC236}">
                <a16:creationId xmlns:a16="http://schemas.microsoft.com/office/drawing/2014/main" id="{C7F30D2F-8DA3-4CC5-9423-292C558FE3F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9731049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 &amp; two columns</a:t>
            </a:r>
          </a:p>
        </p:txBody>
      </p:sp>
      <p:sp>
        <p:nvSpPr>
          <p:cNvPr id="5" name="Text Placeholder 4"/>
          <p:cNvSpPr>
            <a:spLocks noGrp="1"/>
          </p:cNvSpPr>
          <p:nvPr>
            <p:ph type="body" sz="quarter" idx="11" hasCustomPrompt="1"/>
          </p:nvPr>
        </p:nvSpPr>
        <p:spPr>
          <a:xfrm>
            <a:off x="1389459"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164782"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164782"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164782"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164782"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164782"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164782"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99F3FB3-BA05-48E6-AD17-EFFD842061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4167398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option_2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6" name="Text Placeholder 5">
            <a:extLst>
              <a:ext uri="{FF2B5EF4-FFF2-40B4-BE49-F238E27FC236}">
                <a16:creationId xmlns:a16="http://schemas.microsoft.com/office/drawing/2014/main" id="{EB98E8DE-0491-4598-AAA1-CD35695840E7}"/>
              </a:ext>
            </a:extLst>
          </p:cNvPr>
          <p:cNvSpPr>
            <a:spLocks noGrp="1"/>
          </p:cNvSpPr>
          <p:nvPr>
            <p:ph type="body" sz="quarter" idx="17"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9EBE6B1A-FAB8-401E-9D5D-DF0AEF8510BC}"/>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3C7167C2-B8AD-42C6-B0C0-09AF8C1B00B5}"/>
              </a:ext>
            </a:extLst>
          </p:cNvPr>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CB3A300F-58D1-4152-B258-F80AED027D7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9457986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50" name="Rectangle 49">
            <a:extLst>
              <a:ext uri="{FF2B5EF4-FFF2-40B4-BE49-F238E27FC236}">
                <a16:creationId xmlns:a16="http://schemas.microsoft.com/office/drawing/2014/main" id="{37A90BB7-A791-4B6C-91BF-8EF300476D7D}"/>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51" name="Picture 50">
            <a:extLst>
              <a:ext uri="{FF2B5EF4-FFF2-40B4-BE49-F238E27FC236}">
                <a16:creationId xmlns:a16="http://schemas.microsoft.com/office/drawing/2014/main" id="{C19A079F-8B9D-449D-B420-F4EF7A1D5E9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52" name="Graphic 1">
            <a:extLst>
              <a:ext uri="{FF2B5EF4-FFF2-40B4-BE49-F238E27FC236}">
                <a16:creationId xmlns:a16="http://schemas.microsoft.com/office/drawing/2014/main" id="{5A01E4FF-5A22-4C56-92F1-ED8F3BCB3235}"/>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53" name="Freeform: Shape 52">
              <a:extLst>
                <a:ext uri="{FF2B5EF4-FFF2-40B4-BE49-F238E27FC236}">
                  <a16:creationId xmlns:a16="http://schemas.microsoft.com/office/drawing/2014/main" id="{C711E0EF-4FC5-4891-9FB4-432207A728CB}"/>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EE57641A-AF3E-400C-8AA7-F20209F92A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512C9A55-F38D-4E3B-9DE0-DD7DDD71FA33}"/>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7E03F946-CF4F-4204-BF2F-E0902150AD1D}"/>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49B09F87-946A-433D-9992-D7E3FD05FD8E}"/>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C1337210-8357-4989-A7CC-EB827443CBC2}"/>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154D1046-5571-428F-B448-271030D0E9A0}"/>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819848F5-A2B8-443D-AF22-97FB2DF4876B}"/>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F986B27C-1D7B-46FA-94A0-188DCF22FF5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88941C66-D972-4E5A-B7CD-58766B53DD2B}"/>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CC2E0FF5-A5BB-4D0F-8410-10DCCFA64505}"/>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0A798B21-078E-4812-94B9-30093D70246A}"/>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AC19297F-DA07-4516-9BBF-8659DF752EE0}"/>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A3AE18E5-A02F-40DE-8341-C45B4B2DA52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54B1BE0D-C50F-42D3-A3BE-D285180D9CB2}"/>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4AC3DEFB-97DD-4FF8-B76B-919126D6964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F623C448-0661-484F-B7A8-47CBF1594BD4}"/>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188BFF0F-1D22-4EED-8860-C0B3607D7819}"/>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DB04FF8B-5663-4D9F-8998-56DE013503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72" name="Freeform: Shape 71">
              <a:extLst>
                <a:ext uri="{FF2B5EF4-FFF2-40B4-BE49-F238E27FC236}">
                  <a16:creationId xmlns:a16="http://schemas.microsoft.com/office/drawing/2014/main" id="{C0D23933-3442-4AC6-93FA-7696EEE1947F}"/>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73" name="Freeform: Shape 72">
              <a:extLst>
                <a:ext uri="{FF2B5EF4-FFF2-40B4-BE49-F238E27FC236}">
                  <a16:creationId xmlns:a16="http://schemas.microsoft.com/office/drawing/2014/main" id="{DC167EC8-E930-4642-820D-FDD0E733567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74" name="Freeform: Shape 73">
              <a:extLst>
                <a:ext uri="{FF2B5EF4-FFF2-40B4-BE49-F238E27FC236}">
                  <a16:creationId xmlns:a16="http://schemas.microsoft.com/office/drawing/2014/main" id="{84E621B6-517E-4FA3-B245-DCC6EF568FBA}"/>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5" name="Freeform: Shape 74">
              <a:extLst>
                <a:ext uri="{FF2B5EF4-FFF2-40B4-BE49-F238E27FC236}">
                  <a16:creationId xmlns:a16="http://schemas.microsoft.com/office/drawing/2014/main" id="{9BC4E032-2A0F-4F5F-80CC-02979FEE603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66E38735-30F9-43CF-A0FB-835E4191BCA9}"/>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 name="Footer Placeholder 1">
            <a:extLst>
              <a:ext uri="{FF2B5EF4-FFF2-40B4-BE49-F238E27FC236}">
                <a16:creationId xmlns:a16="http://schemas.microsoft.com/office/drawing/2014/main" id="{8B88EB9B-5426-4E42-BCAA-53723B726B44}"/>
              </a:ext>
            </a:extLst>
          </p:cNvPr>
          <p:cNvSpPr txBox="1">
            <a:spLocks/>
          </p:cNvSpPr>
          <p:nvPr userDrawn="1"/>
        </p:nvSpPr>
        <p:spPr>
          <a:xfrm>
            <a:off x="442466"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p>
        </p:txBody>
      </p:sp>
    </p:spTree>
    <p:extLst>
      <p:ext uri="{BB962C8B-B14F-4D97-AF65-F5344CB8AC3E}">
        <p14:creationId xmlns:p14="http://schemas.microsoft.com/office/powerpoint/2010/main" val="3650107847"/>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ption_3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1" name="Text Placeholder 5">
            <a:extLst>
              <a:ext uri="{FF2B5EF4-FFF2-40B4-BE49-F238E27FC236}">
                <a16:creationId xmlns:a16="http://schemas.microsoft.com/office/drawing/2014/main" id="{F7BF94CC-2D76-4590-8D23-583370E56601}"/>
              </a:ext>
            </a:extLst>
          </p:cNvPr>
          <p:cNvSpPr>
            <a:spLocks noGrp="1"/>
          </p:cNvSpPr>
          <p:nvPr>
            <p:ph type="body" sz="quarter" idx="18"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603E4A63-916B-46C0-8814-35F99E0A4F7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1868840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option_4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5" name="Text Placeholder 5">
            <a:extLst>
              <a:ext uri="{FF2B5EF4-FFF2-40B4-BE49-F238E27FC236}">
                <a16:creationId xmlns:a16="http://schemas.microsoft.com/office/drawing/2014/main" id="{C26D22CE-EFD0-4FAA-95AC-F37D3BED6618}"/>
              </a:ext>
            </a:extLst>
          </p:cNvPr>
          <p:cNvSpPr>
            <a:spLocks noGrp="1"/>
          </p:cNvSpPr>
          <p:nvPr>
            <p:ph type="body" sz="quarter" idx="20"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389695" y="46573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801506"/>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5F35E7E5-1784-40DE-92EF-E9874E810C3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216485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option_5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a:t>
            </a:r>
          </a:p>
        </p:txBody>
      </p:sp>
      <p:sp>
        <p:nvSpPr>
          <p:cNvPr id="17" name="Text Placeholder 5">
            <a:extLst>
              <a:ext uri="{FF2B5EF4-FFF2-40B4-BE49-F238E27FC236}">
                <a16:creationId xmlns:a16="http://schemas.microsoft.com/office/drawing/2014/main" id="{9615BA4B-6D68-4728-AF5E-96CF426BDBDE}"/>
              </a:ext>
            </a:extLst>
          </p:cNvPr>
          <p:cNvSpPr>
            <a:spLocks noGrp="1"/>
          </p:cNvSpPr>
          <p:nvPr>
            <p:ph type="body" sz="quarter" idx="22"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389695" y="26014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722313"/>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389695" y="336241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483304"/>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389695" y="412340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244295"/>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88439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5005283"/>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ED9039A-1F5F-4C3E-8088-C5C6AC71B3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0816430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option_6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six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3"/>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48823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588661"/>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1155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215999"/>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74291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843337"/>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37024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470675"/>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997587"/>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98014"/>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46CCDEFC-B6DB-4055-A5EC-0C75CF24B53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42684387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option_7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seven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418643" y="1961323"/>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434818" y="243560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418643" y="2483405"/>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434818" y="2957689"/>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418643" y="3005487"/>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434818" y="3479771"/>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418643" y="3527569"/>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434818" y="4001853"/>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418643" y="4049651"/>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434818" y="504601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418643" y="4571733"/>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E463BEA0-0EFD-486F-81C5-596C2AEEBC26}"/>
              </a:ext>
              <a:ext uri="{C183D7F6-B498-43B3-948B-1728B52AA6E4}">
                <adec:decorative xmlns:adec="http://schemas.microsoft.com/office/drawing/2017/decorative" val="1"/>
              </a:ext>
            </a:extLst>
          </p:cNvPr>
          <p:cNvCxnSpPr>
            <a:cxnSpLocks/>
          </p:cNvCxnSpPr>
          <p:nvPr userDrawn="1"/>
        </p:nvCxnSpPr>
        <p:spPr>
          <a:xfrm>
            <a:off x="434818" y="4523935"/>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935E9A39-1ACF-4C89-9498-11C0EFB1E38A}"/>
              </a:ext>
            </a:extLst>
          </p:cNvPr>
          <p:cNvSpPr>
            <a:spLocks noGrp="1"/>
          </p:cNvSpPr>
          <p:nvPr>
            <p:ph type="body" sz="quarter" idx="32" hasCustomPrompt="1"/>
          </p:nvPr>
        </p:nvSpPr>
        <p:spPr>
          <a:xfrm>
            <a:off x="418643" y="5093812"/>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C3EEA8B3-EE5E-4360-9233-7B76A3C1483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827451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 &amp; two columns</a:t>
            </a:r>
          </a:p>
        </p:txBody>
      </p:sp>
      <p:sp>
        <p:nvSpPr>
          <p:cNvPr id="22" name="Text Placeholder 5">
            <a:extLst>
              <a:ext uri="{FF2B5EF4-FFF2-40B4-BE49-F238E27FC236}">
                <a16:creationId xmlns:a16="http://schemas.microsoft.com/office/drawing/2014/main" id="{FDDCE837-1494-4915-B6F7-9703BBD92279}"/>
              </a:ext>
            </a:extLst>
          </p:cNvPr>
          <p:cNvSpPr>
            <a:spLocks noGrp="1"/>
          </p:cNvSpPr>
          <p:nvPr>
            <p:ph type="body" sz="quarter" idx="34"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89458"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89458"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51335"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51335"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51335"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51335"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51335"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C11A81E-5507-4620-971A-1D6A21B461F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 &amp; two columns</a:t>
            </a:r>
          </a:p>
        </p:txBody>
      </p:sp>
      <p:sp>
        <p:nvSpPr>
          <p:cNvPr id="27" name="Text Placeholder 5">
            <a:extLst>
              <a:ext uri="{FF2B5EF4-FFF2-40B4-BE49-F238E27FC236}">
                <a16:creationId xmlns:a16="http://schemas.microsoft.com/office/drawing/2014/main" id="{CC7F1F9F-BDA7-4D48-A208-64EE1E48039F}"/>
              </a:ext>
            </a:extLst>
          </p:cNvPr>
          <p:cNvSpPr>
            <a:spLocks noGrp="1"/>
          </p:cNvSpPr>
          <p:nvPr>
            <p:ph type="body" sz="quarter" idx="36"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66CECB44-B887-48A3-8002-B5226DEF3E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5"/>
            <a:ext cx="5578933"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9099" y="2628195"/>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9099" y="3664462"/>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9099" y="4700731"/>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229350" y="1457325"/>
            <a:ext cx="5539341"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3F9A6BFB-B229-4081-846A-99BCC21608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s layout with subheadin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Two columns layout</a:t>
            </a:r>
          </a:p>
        </p:txBody>
      </p:sp>
      <p:sp>
        <p:nvSpPr>
          <p:cNvPr id="17" name="Text Placeholder 5">
            <a:extLst>
              <a:ext uri="{FF2B5EF4-FFF2-40B4-BE49-F238E27FC236}">
                <a16:creationId xmlns:a16="http://schemas.microsoft.com/office/drawing/2014/main" id="{55780EB8-2D5B-4DBB-BC6B-E570FB51FFD3}"/>
              </a:ext>
            </a:extLst>
          </p:cNvPr>
          <p:cNvSpPr>
            <a:spLocks noGrp="1"/>
          </p:cNvSpPr>
          <p:nvPr>
            <p:ph type="body" sz="quarter" idx="17" hasCustomPrompt="1"/>
          </p:nvPr>
        </p:nvSpPr>
        <p:spPr>
          <a:xfrm>
            <a:off x="432088" y="1168400"/>
            <a:ext cx="11341267" cy="307777"/>
          </a:xfrm>
          <a:prstGeom prst="rect">
            <a:avLst/>
          </a:prstGeom>
        </p:spPr>
        <p:txBody>
          <a:bodyPr lIns="0" tIns="0" rIns="0" bIns="0"/>
          <a:lstStyle>
            <a:lvl1pPr>
              <a:defRPr sz="2000"/>
            </a:lvl1pPr>
          </a:lstStyle>
          <a:p>
            <a:pPr lvl="0"/>
            <a:r>
              <a:rPr lang="en-US"/>
              <a:t>Add text here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929257"/>
            <a:ext cx="5578933"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82527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729776"/>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861538"/>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766043"/>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897807"/>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929257"/>
            <a:ext cx="5572801"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82527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729776"/>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861539"/>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766043"/>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897807"/>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DAA1992-5E0F-40A3-8DB6-210B74582E0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644906336"/>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Three columns layout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A8C1FEA-45D6-476A-8044-2C9E87D378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5" name="Footer Placeholder 1">
            <a:extLst>
              <a:ext uri="{FF2B5EF4-FFF2-40B4-BE49-F238E27FC236}">
                <a16:creationId xmlns:a16="http://schemas.microsoft.com/office/drawing/2014/main" id="{EC2D8BCE-5DFE-4182-9B53-DC1422F668B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8" name="Footer Placeholder 1">
            <a:extLst>
              <a:ext uri="{FF2B5EF4-FFF2-40B4-BE49-F238E27FC236}">
                <a16:creationId xmlns:a16="http://schemas.microsoft.com/office/drawing/2014/main" id="{7F38B04C-51F1-4590-84FC-A2A65AD60A0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10" name="Footer Placeholder 1">
            <a:extLst>
              <a:ext uri="{FF2B5EF4-FFF2-40B4-BE49-F238E27FC236}">
                <a16:creationId xmlns:a16="http://schemas.microsoft.com/office/drawing/2014/main" id="{557B6B4B-EEB3-4D96-BE6F-33AB2C52662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ubway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B1E50-1996-483F-BDD0-DE09A68472A4}"/>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4" name="Content Placeholder 3">
            <a:extLst>
              <a:ext uri="{FF2B5EF4-FFF2-40B4-BE49-F238E27FC236}">
                <a16:creationId xmlns:a16="http://schemas.microsoft.com/office/drawing/2014/main" id="{D788E95C-185C-4F8A-8DE9-0DDAEC21C04E}"/>
              </a:ext>
            </a:extLst>
          </p:cNvPr>
          <p:cNvSpPr>
            <a:spLocks noGrp="1"/>
          </p:cNvSpPr>
          <p:nvPr>
            <p:ph sz="quarter" idx="10"/>
          </p:nvPr>
        </p:nvSpPr>
        <p:spPr>
          <a:xfrm>
            <a:off x="418642" y="1457325"/>
            <a:ext cx="11354257" cy="1779974"/>
          </a:xfrm>
          <a:prstGeom prst="rect">
            <a:avLst/>
          </a:prstGeom>
        </p:spPr>
        <p:txBody>
          <a:bodyPr lIns="0" rIns="0"/>
          <a:lstStyle>
            <a:lvl1pPr>
              <a:defRPr/>
            </a:lvl1pPr>
            <a:lvl2pPr>
              <a:defRPr lang="en-US" sz="2000" kern="1200" spc="0" baseline="0" dirty="0" smtClean="0">
                <a:solidFill>
                  <a:schemeClr val="tx1"/>
                </a:solidFill>
                <a:latin typeface="+mn-lt"/>
                <a:ea typeface="+mn-ea"/>
                <a:cs typeface="+mn-cs"/>
              </a:defRPr>
            </a:lvl2pPr>
          </a:lstStyle>
          <a:p>
            <a:pPr marL="0" marR="0" lvl="1" indent="0" algn="l" defTabSz="914367" rtl="0" eaLnBrk="1" fontAlgn="auto" latinLnBrk="0" hangingPunct="1">
              <a:lnSpc>
                <a:spcPct val="100000"/>
              </a:lnSpc>
              <a:spcBef>
                <a:spcPts val="392"/>
              </a:spcBef>
              <a:spcAft>
                <a:spcPts val="588"/>
              </a:spcAft>
              <a:buClrTx/>
              <a:buSzPct val="90000"/>
              <a:buFontTx/>
              <a:buNone/>
              <a:tabLst/>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
            <a:extLst>
              <a:ext uri="{FF2B5EF4-FFF2-40B4-BE49-F238E27FC236}">
                <a16:creationId xmlns:a16="http://schemas.microsoft.com/office/drawing/2014/main" id="{D46DE548-3285-4C4B-BE98-A5590C16A7E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6910312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ubway_Software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00C6D-8926-49F1-8719-6EA600510E41}"/>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6B7993F-2CF5-4383-8448-366538173E81}"/>
              </a:ext>
            </a:extLst>
          </p:cNvPr>
          <p:cNvSpPr>
            <a:spLocks noGrp="1"/>
          </p:cNvSpPr>
          <p:nvPr>
            <p:ph type="body" sz="quarter" idx="10" hasCustomPrompt="1"/>
          </p:nvPr>
        </p:nvSpPr>
        <p:spPr>
          <a:xfrm>
            <a:off x="418643" y="1457325"/>
            <a:ext cx="11354257" cy="1723549"/>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a:t>
            </a:r>
          </a:p>
        </p:txBody>
      </p:sp>
      <p:sp>
        <p:nvSpPr>
          <p:cNvPr id="3" name="Footer Placeholder 1">
            <a:extLst>
              <a:ext uri="{FF2B5EF4-FFF2-40B4-BE49-F238E27FC236}">
                <a16:creationId xmlns:a16="http://schemas.microsoft.com/office/drawing/2014/main" id="{CC29DFB0-EA8D-4603-A484-D9FB4215E01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52988049"/>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ubway_Title and content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27730-B186-4E09-8CC9-E0BAF08258EE}"/>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A50C3FC3-08E1-4ECD-93F7-BEA589366B9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08952400"/>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ubway_Title and content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762476EC-9914-4A4C-8D42-063DEFA3369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1821782"/>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ubway_Title and content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778F8-A242-4E29-962E-0728AB843B8D}"/>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EE367760-C9B3-4BF6-9116-4A4C9C42333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32975334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ubway_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4271131"/>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ubway_Title and body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4CDF7-E9D2-499B-957A-1F2A32ECACFC}"/>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459F5A8-FE59-485F-B66B-B588C6FC5A12}"/>
              </a:ext>
            </a:extLst>
          </p:cNvPr>
          <p:cNvSpPr>
            <a:spLocks noGrp="1"/>
          </p:cNvSpPr>
          <p:nvPr>
            <p:ph type="body" sz="quarter" idx="10"/>
          </p:nvPr>
        </p:nvSpPr>
        <p:spPr>
          <a:xfrm>
            <a:off x="418643" y="1457325"/>
            <a:ext cx="11354257" cy="1808637"/>
          </a:xfrm>
          <a:prstGeom prst="rect">
            <a:avLst/>
          </a:prstGeom>
        </p:spPr>
        <p:txBody>
          <a:bodyPr lIns="0" tIns="4572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1">
            <a:extLst>
              <a:ext uri="{FF2B5EF4-FFF2-40B4-BE49-F238E27FC236}">
                <a16:creationId xmlns:a16="http://schemas.microsoft.com/office/drawing/2014/main" id="{4AB14B75-E6F5-49E7-9565-CB0BD8C80FC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0050874"/>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ubway - Title and subhea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8C54D713-4A25-4AF4-BCFA-A4890754311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5817370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91253173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Bulleted 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3046590"/>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half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715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6286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715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90012147"/>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ful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53153291"/>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3" name="Picture 2" descr="Microsoft Azure logo">
            <a:extLst>
              <a:ext uri="{FF2B5EF4-FFF2-40B4-BE49-F238E27FC236}">
                <a16:creationId xmlns:a16="http://schemas.microsoft.com/office/drawing/2014/main" id="{7D35A676-8612-4160-B090-74025308FC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accent4"/>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F1375FA3-68AA-4B3B-BB83-932D76211D4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14D7AC5C-A0C4-4850-8CA1-CF211FDC36CF}"/>
              </a:ext>
            </a:extLst>
          </p:cNvPr>
          <p:cNvSpPr>
            <a:spLocks noGrp="1"/>
          </p:cNvSpPr>
          <p:nvPr>
            <p:ph type="body" sz="quarter" idx="10"/>
          </p:nvPr>
        </p:nvSpPr>
        <p:spPr>
          <a:xfrm>
            <a:off x="419100" y="1457326"/>
            <a:ext cx="11341100" cy="1808637"/>
          </a:xfrm>
          <a:prstGeom prst="rect">
            <a:avLst/>
          </a:prstGeom>
        </p:spPr>
        <p:txBody>
          <a:bodyPr l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a:extLst>
              <a:ext uri="{FF2B5EF4-FFF2-40B4-BE49-F238E27FC236}">
                <a16:creationId xmlns:a16="http://schemas.microsoft.com/office/drawing/2014/main" id="{38846C7A-1465-453E-954F-398A9C85132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theme" Target="../theme/theme1.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3" name="Text Placeholder 2">
            <a:extLst>
              <a:ext uri="{FF2B5EF4-FFF2-40B4-BE49-F238E27FC236}">
                <a16:creationId xmlns:a16="http://schemas.microsoft.com/office/drawing/2014/main" id="{472DFCB5-8236-4BBB-9AAC-3DEE722A5948}"/>
              </a:ext>
            </a:extLst>
          </p:cNvPr>
          <p:cNvSpPr>
            <a:spLocks noGrp="1"/>
          </p:cNvSpPr>
          <p:nvPr>
            <p:ph type="body" idx="1"/>
          </p:nvPr>
        </p:nvSpPr>
        <p:spPr>
          <a:xfrm>
            <a:off x="418643" y="1457325"/>
            <a:ext cx="11341264" cy="1808637"/>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1361B38E-CC75-4B74-AC2B-C0E9D3C55653}"/>
              </a:ext>
            </a:extLst>
          </p:cNvPr>
          <p:cNvSpPr txBox="1"/>
          <p:nvPr userDrawn="1"/>
        </p:nvSpPr>
        <p:spPr>
          <a:xfrm rot="16200000">
            <a:off x="-543855"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16" name="Straight Connector 15">
            <a:extLst>
              <a:ext uri="{FF2B5EF4-FFF2-40B4-BE49-F238E27FC236}">
                <a16:creationId xmlns:a16="http://schemas.microsoft.com/office/drawing/2014/main" id="{C5D3B4B0-D7E4-452E-9052-467D1A357B58}"/>
              </a:ext>
            </a:extLst>
          </p:cNvPr>
          <p:cNvCxnSpPr>
            <a:cxnSpLocks/>
          </p:cNvCxnSpPr>
          <p:nvPr userDrawn="1"/>
        </p:nvCxnSpPr>
        <p:spPr>
          <a:xfrm>
            <a:off x="-97630"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3" name="Straight Connector 22">
            <a:extLst>
              <a:ext uri="{FF2B5EF4-FFF2-40B4-BE49-F238E27FC236}">
                <a16:creationId xmlns:a16="http://schemas.microsoft.com/office/drawing/2014/main" id="{F3819C2B-33CD-4727-8D19-9778546E3FEE}"/>
              </a:ext>
            </a:extLst>
          </p:cNvPr>
          <p:cNvCxnSpPr>
            <a:cxnSpLocks/>
          </p:cNvCxnSpPr>
          <p:nvPr userDrawn="1"/>
        </p:nvCxnSpPr>
        <p:spPr>
          <a:xfrm>
            <a:off x="-97630"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0" name="Straight Connector 19">
            <a:extLst>
              <a:ext uri="{FF2B5EF4-FFF2-40B4-BE49-F238E27FC236}">
                <a16:creationId xmlns:a16="http://schemas.microsoft.com/office/drawing/2014/main" id="{888E9C55-8D94-473F-8786-1C75C667BCFC}"/>
              </a:ext>
            </a:extLst>
          </p:cNvPr>
          <p:cNvCxnSpPr>
            <a:cxnSpLocks/>
          </p:cNvCxnSpPr>
          <p:nvPr userDrawn="1"/>
        </p:nvCxnSpPr>
        <p:spPr>
          <a:xfrm>
            <a:off x="-52387"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9" name="Group 8">
            <a:extLst>
              <a:ext uri="{FF2B5EF4-FFF2-40B4-BE49-F238E27FC236}">
                <a16:creationId xmlns:a16="http://schemas.microsoft.com/office/drawing/2014/main" id="{EA917D29-CA57-449D-A8E9-0E701C224DA1}"/>
              </a:ext>
            </a:extLst>
          </p:cNvPr>
          <p:cNvGrpSpPr/>
          <p:nvPr userDrawn="1"/>
        </p:nvGrpSpPr>
        <p:grpSpPr>
          <a:xfrm rot="5400000">
            <a:off x="9114924" y="3156600"/>
            <a:ext cx="6843276" cy="530076"/>
            <a:chOff x="-2857775" y="8147048"/>
            <a:chExt cx="11623156" cy="1498603"/>
          </a:xfrm>
        </p:grpSpPr>
        <p:sp>
          <p:nvSpPr>
            <p:cNvPr id="10" name="Rectangle 9">
              <a:extLst>
                <a:ext uri="{FF2B5EF4-FFF2-40B4-BE49-F238E27FC236}">
                  <a16:creationId xmlns:a16="http://schemas.microsoft.com/office/drawing/2014/main" id="{D2C5D111-E096-49EA-AEE3-EB0914371B58}"/>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Gray</a:t>
              </a:r>
            </a:p>
            <a:p>
              <a:pPr defTabSz="914102" fontAlgn="base">
                <a:spcBef>
                  <a:spcPct val="0"/>
                </a:spcBef>
                <a:spcAft>
                  <a:spcPts val="98"/>
                </a:spcAft>
              </a:pPr>
              <a:r>
                <a:rPr lang="en-US" sz="588">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a:solidFill>
                    <a:schemeClr val="bg1"/>
                  </a:solidFill>
                  <a:ea typeface="Segoe UI" pitchFamily="34" charset="0"/>
                  <a:cs typeface="Segoe UI" pitchFamily="34" charset="0"/>
                </a:rPr>
                <a:t>Hex #75757A</a:t>
              </a:r>
            </a:p>
          </p:txBody>
        </p:sp>
        <p:sp>
          <p:nvSpPr>
            <p:cNvPr id="11" name="Rectangle 10">
              <a:extLst>
                <a:ext uri="{FF2B5EF4-FFF2-40B4-BE49-F238E27FC236}">
                  <a16:creationId xmlns:a16="http://schemas.microsoft.com/office/drawing/2014/main" id="{5039965E-5253-4C55-AB99-1693A37AE765}"/>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Blue-Gray</a:t>
              </a:r>
            </a:p>
            <a:p>
              <a:pPr defTabSz="914102" fontAlgn="base">
                <a:spcBef>
                  <a:spcPct val="0"/>
                </a:spcBef>
                <a:spcAft>
                  <a:spcPts val="98"/>
                </a:spcAft>
              </a:pPr>
              <a:r>
                <a:rPr lang="en-US" sz="588">
                  <a:solidFill>
                    <a:schemeClr val="bg1"/>
                  </a:solidFill>
                  <a:ea typeface="Segoe UI" pitchFamily="34" charset="0"/>
                  <a:cs typeface="Segoe UI" pitchFamily="34" charset="0"/>
                </a:rPr>
                <a:t>R36 G58 B94</a:t>
              </a:r>
            </a:p>
            <a:p>
              <a:pPr defTabSz="914102" fontAlgn="base">
                <a:spcBef>
                  <a:spcPct val="0"/>
                </a:spcBef>
                <a:spcAft>
                  <a:spcPts val="98"/>
                </a:spcAft>
              </a:pPr>
              <a:r>
                <a:rPr lang="en-US" sz="588">
                  <a:solidFill>
                    <a:schemeClr val="bg1"/>
                  </a:solidFill>
                  <a:ea typeface="Segoe UI" pitchFamily="34" charset="0"/>
                  <a:cs typeface="Segoe UI" pitchFamily="34" charset="0"/>
                </a:rPr>
                <a:t>Hex #243A5E</a:t>
              </a:r>
            </a:p>
          </p:txBody>
        </p:sp>
        <p:sp>
          <p:nvSpPr>
            <p:cNvPr id="12" name="Rectangle 11">
              <a:extLst>
                <a:ext uri="{FF2B5EF4-FFF2-40B4-BE49-F238E27FC236}">
                  <a16:creationId xmlns:a16="http://schemas.microsoft.com/office/drawing/2014/main" id="{AF311DF9-B4D5-4E0A-A6D1-44E590AD6C5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a:t>
              </a:r>
            </a:p>
            <a:p>
              <a:pPr defTabSz="914102" fontAlgn="base">
                <a:spcBef>
                  <a:spcPct val="0"/>
                </a:spcBef>
                <a:spcAft>
                  <a:spcPts val="98"/>
                </a:spcAft>
              </a:pPr>
              <a:r>
                <a:rPr lang="en-US" sz="588">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a:solidFill>
                    <a:schemeClr val="bg1"/>
                  </a:solidFill>
                  <a:ea typeface="Segoe UI" pitchFamily="34" charset="0"/>
                  <a:cs typeface="Segoe UI" pitchFamily="34" charset="0"/>
                </a:rPr>
                <a:t>Hex #0078D4</a:t>
              </a:r>
            </a:p>
          </p:txBody>
        </p:sp>
        <p:grpSp>
          <p:nvGrpSpPr>
            <p:cNvPr id="14" name="Group 13">
              <a:extLst>
                <a:ext uri="{FF2B5EF4-FFF2-40B4-BE49-F238E27FC236}">
                  <a16:creationId xmlns:a16="http://schemas.microsoft.com/office/drawing/2014/main" id="{5C9B25FA-E6F8-40AF-93F8-58C7AF6BEB8A}"/>
                </a:ext>
              </a:extLst>
            </p:cNvPr>
            <p:cNvGrpSpPr/>
            <p:nvPr userDrawn="1"/>
          </p:nvGrpSpPr>
          <p:grpSpPr>
            <a:xfrm>
              <a:off x="-2857775" y="8147048"/>
              <a:ext cx="3321653" cy="1498596"/>
              <a:chOff x="-2857775" y="8250837"/>
              <a:chExt cx="3321653" cy="1394819"/>
            </a:xfrm>
          </p:grpSpPr>
          <p:sp>
            <p:nvSpPr>
              <p:cNvPr id="15" name="Rectangle 14">
                <a:extLst>
                  <a:ext uri="{FF2B5EF4-FFF2-40B4-BE49-F238E27FC236}">
                    <a16:creationId xmlns:a16="http://schemas.microsoft.com/office/drawing/2014/main" id="{D3D95A63-B9A0-4F7F-AFB5-98BD9D5D7C57}"/>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Black</a:t>
                </a:r>
              </a:p>
              <a:p>
                <a:pPr defTabSz="914102" fontAlgn="base">
                  <a:spcBef>
                    <a:spcPct val="0"/>
                  </a:spcBef>
                  <a:spcAft>
                    <a:spcPts val="98"/>
                  </a:spcAft>
                </a:pPr>
                <a:r>
                  <a:rPr lang="en-US" sz="588">
                    <a:solidFill>
                      <a:schemeClr val="bg1"/>
                    </a:solidFill>
                    <a:ea typeface="Segoe UI" pitchFamily="34" charset="0"/>
                    <a:cs typeface="Segoe UI" pitchFamily="34" charset="0"/>
                  </a:rPr>
                  <a:t>R0 G0 B0</a:t>
                </a:r>
              </a:p>
              <a:p>
                <a:pPr defTabSz="914102" fontAlgn="base">
                  <a:spcBef>
                    <a:spcPct val="0"/>
                  </a:spcBef>
                  <a:spcAft>
                    <a:spcPts val="98"/>
                  </a:spcAft>
                </a:pPr>
                <a:r>
                  <a:rPr lang="en-US" sz="588">
                    <a:solidFill>
                      <a:schemeClr val="bg1"/>
                    </a:solidFill>
                    <a:ea typeface="Segoe UI" pitchFamily="34" charset="0"/>
                    <a:cs typeface="Segoe UI" pitchFamily="34" charset="0"/>
                  </a:rPr>
                  <a:t>Hex #000000</a:t>
                </a:r>
              </a:p>
            </p:txBody>
          </p:sp>
          <p:sp>
            <p:nvSpPr>
              <p:cNvPr id="17" name="Rectangle 16">
                <a:extLst>
                  <a:ext uri="{FF2B5EF4-FFF2-40B4-BE49-F238E27FC236}">
                    <a16:creationId xmlns:a16="http://schemas.microsoft.com/office/drawing/2014/main" id="{0CC1517B-C8FA-41CB-889A-1B74C78210A7}"/>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tx1"/>
                    </a:solidFill>
                    <a:ea typeface="Segoe UI" pitchFamily="34" charset="0"/>
                    <a:cs typeface="Segoe UI" pitchFamily="34" charset="0"/>
                  </a:rPr>
                  <a:t>White</a:t>
                </a:r>
              </a:p>
              <a:p>
                <a:pPr defTabSz="914102" fontAlgn="base">
                  <a:spcBef>
                    <a:spcPct val="0"/>
                  </a:spcBef>
                  <a:spcAft>
                    <a:spcPts val="98"/>
                  </a:spcAft>
                </a:pPr>
                <a:r>
                  <a:rPr lang="en-US" sz="588">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34" r:id="rId5"/>
    <p:sldLayoutId id="2147484562" r:id="rId6"/>
    <p:sldLayoutId id="2147484728" r:id="rId7"/>
    <p:sldLayoutId id="2147484680" r:id="rId8"/>
    <p:sldLayoutId id="2147484610" r:id="rId9"/>
    <p:sldLayoutId id="2147484684" r:id="rId10"/>
    <p:sldLayoutId id="2147484670" r:id="rId11"/>
    <p:sldLayoutId id="2147484671" r:id="rId12"/>
    <p:sldLayoutId id="2147484682" r:id="rId13"/>
    <p:sldLayoutId id="2147484677" r:id="rId14"/>
    <p:sldLayoutId id="2147484727" r:id="rId15"/>
    <p:sldLayoutId id="2147484691" r:id="rId16"/>
    <p:sldLayoutId id="2147484692" r:id="rId17"/>
    <p:sldLayoutId id="2147484693" r:id="rId18"/>
    <p:sldLayoutId id="2147484694" r:id="rId19"/>
    <p:sldLayoutId id="2147484695" r:id="rId20"/>
    <p:sldLayoutId id="2147484560" r:id="rId21"/>
    <p:sldLayoutId id="2147484580" r:id="rId22"/>
    <p:sldLayoutId id="2147484566" r:id="rId23"/>
    <p:sldLayoutId id="2147484696" r:id="rId24"/>
    <p:sldLayoutId id="2147484697" r:id="rId25"/>
    <p:sldLayoutId id="2147484675" r:id="rId26"/>
    <p:sldLayoutId id="2147484676" r:id="rId27"/>
    <p:sldLayoutId id="2147484711" r:id="rId28"/>
    <p:sldLayoutId id="2147484721" r:id="rId29"/>
    <p:sldLayoutId id="2147484720" r:id="rId30"/>
    <p:sldLayoutId id="2147484726" r:id="rId31"/>
    <p:sldLayoutId id="2147484570" r:id="rId32"/>
    <p:sldLayoutId id="2147484571" r:id="rId33"/>
    <p:sldLayoutId id="2147484572" r:id="rId34"/>
    <p:sldLayoutId id="2147484668" r:id="rId35"/>
    <p:sldLayoutId id="2147484688" r:id="rId36"/>
    <p:sldLayoutId id="2147484689" r:id="rId37"/>
    <p:sldLayoutId id="2147484690" r:id="rId38"/>
    <p:sldLayoutId id="2147484724" r:id="rId39"/>
    <p:sldLayoutId id="2147484725" r:id="rId40"/>
    <p:sldLayoutId id="2147484722" r:id="rId41"/>
    <p:sldLayoutId id="2147484683" r:id="rId42"/>
    <p:sldLayoutId id="2147484685" r:id="rId43"/>
    <p:sldLayoutId id="2147484673" r:id="rId44"/>
    <p:sldLayoutId id="2147484678" r:id="rId45"/>
    <p:sldLayoutId id="2147484679" r:id="rId46"/>
    <p:sldLayoutId id="2147484717" r:id="rId47"/>
    <p:sldLayoutId id="2147484718" r:id="rId48"/>
    <p:sldLayoutId id="2147484712" r:id="rId49"/>
    <p:sldLayoutId id="2147484713" r:id="rId50"/>
    <p:sldLayoutId id="2147484714" r:id="rId51"/>
    <p:sldLayoutId id="2147484715" r:id="rId52"/>
    <p:sldLayoutId id="2147484716" r:id="rId53"/>
    <p:sldLayoutId id="2147484723" r:id="rId54"/>
    <p:sldLayoutId id="2147484686" r:id="rId55"/>
    <p:sldLayoutId id="2147484674" r:id="rId56"/>
    <p:sldLayoutId id="2147484702" r:id="rId57"/>
    <p:sldLayoutId id="2147484719" r:id="rId58"/>
    <p:sldLayoutId id="2147484701" r:id="rId59"/>
    <p:sldLayoutId id="2147484699" r:id="rId60"/>
    <p:sldLayoutId id="2147484700" r:id="rId61"/>
    <p:sldLayoutId id="2147484703" r:id="rId62"/>
    <p:sldLayoutId id="2147484704" r:id="rId63"/>
    <p:sldLayoutId id="2147484705" r:id="rId64"/>
    <p:sldLayoutId id="2147484706" r:id="rId65"/>
    <p:sldLayoutId id="2147484707" r:id="rId66"/>
    <p:sldLayoutId id="2147484730" r:id="rId67"/>
    <p:sldLayoutId id="2147484710" r:id="rId68"/>
    <p:sldLayoutId id="2147484729" r:id="rId69"/>
    <p:sldLayoutId id="2147484731" r:id="rId70"/>
    <p:sldLayoutId id="2147484732" r:id="rId71"/>
    <p:sldLayoutId id="2147484733" r:id="rId72"/>
    <p:sldLayoutId id="2147484698" r:id="rId73"/>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4" orient="horz" pos="3690" userDrawn="1">
          <p15:clr>
            <a:srgbClr val="5ACBF0"/>
          </p15:clr>
        </p15:guide>
        <p15:guide id="55" orient="horz" pos="918" userDrawn="1">
          <p15:clr>
            <a:srgbClr val="F26B43"/>
          </p15:clr>
        </p15:guide>
        <p15:guide id="56" orient="horz" pos="3480" userDrawn="1">
          <p15:clr>
            <a:srgbClr val="F26B43"/>
          </p15:clr>
        </p15:guide>
        <p15:guide id="57" orient="horz" pos="3572" userDrawn="1">
          <p15:clr>
            <a:srgbClr val="00000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7" Type="http://schemas.openxmlformats.org/officeDocument/2006/relationships/image" Target="../media/image21.emf"/><Relationship Id="rId2" Type="http://schemas.openxmlformats.org/officeDocument/2006/relationships/notesSlide" Target="../notesSlides/notesSlide11.xml"/><Relationship Id="rId1" Type="http://schemas.openxmlformats.org/officeDocument/2006/relationships/slideLayout" Target="../slideLayouts/slideLayout53.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5.emf"/></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16.xml"/><Relationship Id="rId5" Type="http://schemas.openxmlformats.org/officeDocument/2006/relationships/image" Target="../media/image16.emf"/><Relationship Id="rId4" Type="http://schemas.openxmlformats.org/officeDocument/2006/relationships/image" Target="../media/image15.emf"/></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0.xml"/><Relationship Id="rId1" Type="http://schemas.openxmlformats.org/officeDocument/2006/relationships/slideLayout" Target="../slideLayouts/slideLayout43.xml"/><Relationship Id="rId5" Type="http://schemas.openxmlformats.org/officeDocument/2006/relationships/image" Target="../media/image17.emf"/><Relationship Id="rId4" Type="http://schemas.openxmlformats.org/officeDocument/2006/relationships/image" Target="../media/image14.emf"/></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4.emf"/><Relationship Id="rId7"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42.xml"/><Relationship Id="rId6" Type="http://schemas.openxmlformats.org/officeDocument/2006/relationships/image" Target="../media/image26.emf"/><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17.emf"/><Relationship Id="rId9" Type="http://schemas.openxmlformats.org/officeDocument/2006/relationships/image" Target="../media/image29.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emf"/><Relationship Id="rId7" Type="http://schemas.openxmlformats.org/officeDocument/2006/relationships/image" Target="../media/image29.sv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2.xml"/><Relationship Id="rId1" Type="http://schemas.openxmlformats.org/officeDocument/2006/relationships/slideLayout" Target="../slideLayouts/slideLayout43.xml"/><Relationship Id="rId5" Type="http://schemas.openxmlformats.org/officeDocument/2006/relationships/image" Target="../media/image17.emf"/><Relationship Id="rId4" Type="http://schemas.openxmlformats.org/officeDocument/2006/relationships/image" Target="../media/image14.e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8.emf"/><Relationship Id="rId1" Type="http://schemas.openxmlformats.org/officeDocument/2006/relationships/slideLayout" Target="../slideLayouts/slideLayout43.xml"/><Relationship Id="rId4" Type="http://schemas.openxmlformats.org/officeDocument/2006/relationships/image" Target="../media/image31.emf"/></Relationships>
</file>

<file path=ppt/slides/_rels/slide3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5.xml"/><Relationship Id="rId1" Type="http://schemas.openxmlformats.org/officeDocument/2006/relationships/slideLayout" Target="../slideLayouts/slideLayout44.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5.emf"/></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18.emf"/><Relationship Id="rId5" Type="http://schemas.openxmlformats.org/officeDocument/2006/relationships/image" Target="../media/image16.emf"/><Relationship Id="rId4" Type="http://schemas.openxmlformats.org/officeDocument/2006/relationships/image" Target="../media/image15.emf"/></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p:txBody>
          <a:bodyPr/>
          <a:lstStyle/>
          <a:p>
            <a:r>
              <a:rPr lang="en-US" sz="3600" dirty="0">
                <a:solidFill>
                  <a:schemeClr val="tx1"/>
                </a:solidFill>
              </a:rPr>
              <a:t>Learning Path 04</a:t>
            </a:r>
            <a:r>
              <a:rPr lang="en-US" altLang="zh-CN" sz="3600" dirty="0">
                <a:solidFill>
                  <a:schemeClr val="tx1"/>
                </a:solidFill>
              </a:rPr>
              <a:t>: </a:t>
            </a:r>
            <a:r>
              <a:rPr lang="en-US" sz="3600" dirty="0">
                <a:solidFill>
                  <a:schemeClr val="tx1"/>
                </a:solidFill>
              </a:rPr>
              <a:t>Develop solutions that use Azure Cosmos DB</a:t>
            </a:r>
            <a:endParaRPr lang="en-US" dirty="0">
              <a:solidFill>
                <a:schemeClr val="tx1"/>
              </a:solidFill>
            </a:endParaRP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EBDD6-414C-454C-9FE7-20496BF5D795}"/>
              </a:ext>
            </a:extLst>
          </p:cNvPr>
          <p:cNvSpPr>
            <a:spLocks noGrp="1"/>
          </p:cNvSpPr>
          <p:nvPr>
            <p:ph type="title"/>
          </p:nvPr>
        </p:nvSpPr>
        <p:spPr/>
        <p:txBody>
          <a:bodyPr/>
          <a:lstStyle/>
          <a:p>
            <a:r>
              <a:rPr lang="en-US" dirty="0"/>
              <a:t>Choose the right consistency level</a:t>
            </a:r>
          </a:p>
        </p:txBody>
      </p:sp>
      <p:sp>
        <p:nvSpPr>
          <p:cNvPr id="5" name="Text Placeholder 4">
            <a:extLst>
              <a:ext uri="{FF2B5EF4-FFF2-40B4-BE49-F238E27FC236}">
                <a16:creationId xmlns:a16="http://schemas.microsoft.com/office/drawing/2014/main" id="{C5BB18E3-3A27-4ECE-AC6A-48DD26B20F73}"/>
              </a:ext>
            </a:extLst>
          </p:cNvPr>
          <p:cNvSpPr>
            <a:spLocks noGrp="1"/>
          </p:cNvSpPr>
          <p:nvPr>
            <p:ph type="body" sz="quarter" idx="24"/>
          </p:nvPr>
        </p:nvSpPr>
        <p:spPr/>
        <p:txBody>
          <a:bodyPr/>
          <a:lstStyle/>
          <a:p>
            <a:pPr lvl="0"/>
            <a:r>
              <a:rPr lang="en-US" sz="1600" dirty="0"/>
              <a:t>Azure Cosmos DB for NoSQL</a:t>
            </a:r>
          </a:p>
          <a:p>
            <a:pPr lvl="0"/>
            <a:r>
              <a:rPr lang="en-US" sz="1600" dirty="0"/>
              <a:t>Azure Cosmos DB for Table</a:t>
            </a:r>
          </a:p>
        </p:txBody>
      </p:sp>
      <p:sp>
        <p:nvSpPr>
          <p:cNvPr id="20" name="Text Placeholder 19">
            <a:extLst>
              <a:ext uri="{FF2B5EF4-FFF2-40B4-BE49-F238E27FC236}">
                <a16:creationId xmlns:a16="http://schemas.microsoft.com/office/drawing/2014/main" id="{60BD3F2F-CA6F-4017-8301-70E1DB06AF7F}"/>
              </a:ext>
            </a:extLst>
          </p:cNvPr>
          <p:cNvSpPr>
            <a:spLocks noGrp="1"/>
          </p:cNvSpPr>
          <p:nvPr>
            <p:ph type="body" sz="quarter" idx="12"/>
          </p:nvPr>
        </p:nvSpPr>
        <p:spPr/>
        <p:txBody>
          <a:bodyPr/>
          <a:lstStyle/>
          <a:p>
            <a:r>
              <a:rPr lang="en-US" dirty="0"/>
              <a:t>For many real-world scenarios, session consistency is optimal and it's the recommended option.</a:t>
            </a:r>
          </a:p>
        </p:txBody>
      </p:sp>
      <p:sp>
        <p:nvSpPr>
          <p:cNvPr id="23" name="Text Placeholder 22">
            <a:extLst>
              <a:ext uri="{FF2B5EF4-FFF2-40B4-BE49-F238E27FC236}">
                <a16:creationId xmlns:a16="http://schemas.microsoft.com/office/drawing/2014/main" id="{4BEA6C56-4911-4179-A092-64B0CB9C4223}"/>
              </a:ext>
            </a:extLst>
          </p:cNvPr>
          <p:cNvSpPr>
            <a:spLocks noGrp="1"/>
          </p:cNvSpPr>
          <p:nvPr>
            <p:ph type="body" sz="quarter" idx="28"/>
          </p:nvPr>
        </p:nvSpPr>
        <p:spPr/>
        <p:txBody>
          <a:bodyPr/>
          <a:lstStyle/>
          <a:p>
            <a:r>
              <a:rPr lang="en-US" dirty="0"/>
              <a:t>If your application requires strong consistency, it is recommended that you use bounded staleness consistency level.</a:t>
            </a:r>
          </a:p>
        </p:txBody>
      </p:sp>
      <p:sp>
        <p:nvSpPr>
          <p:cNvPr id="26" name="Text Placeholder 25">
            <a:extLst>
              <a:ext uri="{FF2B5EF4-FFF2-40B4-BE49-F238E27FC236}">
                <a16:creationId xmlns:a16="http://schemas.microsoft.com/office/drawing/2014/main" id="{D918311C-8F52-4A54-945F-8BE983F8E92C}"/>
              </a:ext>
            </a:extLst>
          </p:cNvPr>
          <p:cNvSpPr>
            <a:spLocks noGrp="1"/>
          </p:cNvSpPr>
          <p:nvPr>
            <p:ph type="body" sz="quarter" idx="31"/>
          </p:nvPr>
        </p:nvSpPr>
        <p:spPr/>
        <p:txBody>
          <a:bodyPr/>
          <a:lstStyle/>
          <a:p>
            <a:r>
              <a:rPr lang="en-US" dirty="0"/>
              <a:t>If you need the highest availability and the lowest latency, then use eventual consistency level.</a:t>
            </a:r>
          </a:p>
        </p:txBody>
      </p:sp>
      <p:sp>
        <p:nvSpPr>
          <p:cNvPr id="6" name="Text Placeholder 5">
            <a:extLst>
              <a:ext uri="{FF2B5EF4-FFF2-40B4-BE49-F238E27FC236}">
                <a16:creationId xmlns:a16="http://schemas.microsoft.com/office/drawing/2014/main" id="{0E3D4843-1EB4-4B0C-94E0-BC902EB5D549}"/>
              </a:ext>
            </a:extLst>
          </p:cNvPr>
          <p:cNvSpPr>
            <a:spLocks noGrp="1"/>
          </p:cNvSpPr>
          <p:nvPr>
            <p:ph type="body" sz="quarter" idx="25"/>
          </p:nvPr>
        </p:nvSpPr>
        <p:spPr/>
        <p:txBody>
          <a:bodyPr/>
          <a:lstStyle/>
          <a:p>
            <a:pPr lvl="0"/>
            <a:r>
              <a:rPr lang="en-US" sz="1600" dirty="0"/>
              <a:t>Azure Cosmos DB for Cassandra Azure Cosmos DB for MongoDB Azure Cosmos DB for Apache Gremlin</a:t>
            </a:r>
          </a:p>
        </p:txBody>
      </p:sp>
      <p:sp>
        <p:nvSpPr>
          <p:cNvPr id="21" name="Text Placeholder 20">
            <a:extLst>
              <a:ext uri="{FF2B5EF4-FFF2-40B4-BE49-F238E27FC236}">
                <a16:creationId xmlns:a16="http://schemas.microsoft.com/office/drawing/2014/main" id="{D5BF5584-7961-4C7D-9274-3E72CB9508DF}"/>
              </a:ext>
            </a:extLst>
          </p:cNvPr>
          <p:cNvSpPr>
            <a:spLocks noGrp="1"/>
          </p:cNvSpPr>
          <p:nvPr>
            <p:ph type="body" sz="quarter" idx="18"/>
          </p:nvPr>
        </p:nvSpPr>
        <p:spPr/>
        <p:txBody>
          <a:bodyPr/>
          <a:lstStyle/>
          <a:p>
            <a:r>
              <a:rPr lang="en-US" dirty="0"/>
              <a:t>Azure Cosmos DB provides native support for wire protocol-compatible APIs for popular databases. </a:t>
            </a:r>
          </a:p>
        </p:txBody>
      </p:sp>
      <p:sp>
        <p:nvSpPr>
          <p:cNvPr id="24" name="Text Placeholder 23">
            <a:extLst>
              <a:ext uri="{FF2B5EF4-FFF2-40B4-BE49-F238E27FC236}">
                <a16:creationId xmlns:a16="http://schemas.microsoft.com/office/drawing/2014/main" id="{CACCD493-FE18-43CB-95BB-718FC162DCAC}"/>
              </a:ext>
            </a:extLst>
          </p:cNvPr>
          <p:cNvSpPr>
            <a:spLocks noGrp="1"/>
          </p:cNvSpPr>
          <p:nvPr>
            <p:ph type="body" sz="quarter" idx="29"/>
          </p:nvPr>
        </p:nvSpPr>
        <p:spPr/>
        <p:txBody>
          <a:bodyPr/>
          <a:lstStyle/>
          <a:p>
            <a:r>
              <a:rPr lang="en-US" b="0" i="0" dirty="0">
                <a:solidFill>
                  <a:srgbClr val="171717"/>
                </a:solidFill>
                <a:effectLst/>
                <a:latin typeface="Segoe UI" panose="020B0502040204020203" pitchFamily="34" charset="0"/>
              </a:rPr>
              <a:t>These include API for MongoDB, API for Apache Cassandra, and API for Apache Gremlin. </a:t>
            </a:r>
            <a:endParaRPr lang="en-US" dirty="0"/>
          </a:p>
        </p:txBody>
      </p:sp>
      <p:sp>
        <p:nvSpPr>
          <p:cNvPr id="27" name="Text Placeholder 26">
            <a:extLst>
              <a:ext uri="{FF2B5EF4-FFF2-40B4-BE49-F238E27FC236}">
                <a16:creationId xmlns:a16="http://schemas.microsoft.com/office/drawing/2014/main" id="{0B0A57CA-2DAF-4C83-AF55-2CEFAA433862}"/>
              </a:ext>
            </a:extLst>
          </p:cNvPr>
          <p:cNvSpPr>
            <a:spLocks noGrp="1"/>
          </p:cNvSpPr>
          <p:nvPr>
            <p:ph type="body" sz="quarter" idx="32"/>
          </p:nvPr>
        </p:nvSpPr>
        <p:spPr/>
        <p:txBody>
          <a:bodyPr/>
          <a:lstStyle/>
          <a:p>
            <a:r>
              <a:rPr lang="en-US" b="0" i="0" dirty="0">
                <a:solidFill>
                  <a:srgbClr val="171717"/>
                </a:solidFill>
                <a:effectLst/>
                <a:latin typeface="Segoe UI" panose="020B0502040204020203" pitchFamily="34" charset="0"/>
              </a:rPr>
              <a:t>When using API for Apache Gremlin the default consistency level configured on the Azure Cosmos account is used.</a:t>
            </a:r>
            <a:endParaRPr lang="en-US" dirty="0"/>
          </a:p>
        </p:txBody>
      </p:sp>
      <p:sp>
        <p:nvSpPr>
          <p:cNvPr id="7" name="Text Placeholder 6">
            <a:extLst>
              <a:ext uri="{FF2B5EF4-FFF2-40B4-BE49-F238E27FC236}">
                <a16:creationId xmlns:a16="http://schemas.microsoft.com/office/drawing/2014/main" id="{9CB2BACD-54F5-4235-8AEB-AB4F65C78C5E}"/>
              </a:ext>
            </a:extLst>
          </p:cNvPr>
          <p:cNvSpPr>
            <a:spLocks noGrp="1"/>
          </p:cNvSpPr>
          <p:nvPr>
            <p:ph type="body" sz="quarter" idx="26"/>
          </p:nvPr>
        </p:nvSpPr>
        <p:spPr/>
        <p:txBody>
          <a:bodyPr/>
          <a:lstStyle/>
          <a:p>
            <a:pPr lvl="0"/>
            <a:r>
              <a:rPr lang="en-US" dirty="0"/>
              <a:t>Consistency guarantees in practice</a:t>
            </a:r>
          </a:p>
        </p:txBody>
      </p:sp>
      <p:sp>
        <p:nvSpPr>
          <p:cNvPr id="22" name="Text Placeholder 21">
            <a:extLst>
              <a:ext uri="{FF2B5EF4-FFF2-40B4-BE49-F238E27FC236}">
                <a16:creationId xmlns:a16="http://schemas.microsoft.com/office/drawing/2014/main" id="{6668B0E6-1D4A-4DD4-835F-850865A9ACB8}"/>
              </a:ext>
            </a:extLst>
          </p:cNvPr>
          <p:cNvSpPr>
            <a:spLocks noGrp="1"/>
          </p:cNvSpPr>
          <p:nvPr>
            <p:ph type="body" sz="quarter" idx="27"/>
          </p:nvPr>
        </p:nvSpPr>
        <p:spPr/>
        <p:txBody>
          <a:bodyPr/>
          <a:lstStyle/>
          <a:p>
            <a:r>
              <a:rPr lang="en-US" dirty="0"/>
              <a:t>Consistency guarantees for a read operation correspond to the freshness and ordering of the database state that you request. </a:t>
            </a:r>
          </a:p>
        </p:txBody>
      </p:sp>
      <p:sp>
        <p:nvSpPr>
          <p:cNvPr id="25" name="Text Placeholder 24">
            <a:extLst>
              <a:ext uri="{FF2B5EF4-FFF2-40B4-BE49-F238E27FC236}">
                <a16:creationId xmlns:a16="http://schemas.microsoft.com/office/drawing/2014/main" id="{47FFC898-AB08-4F72-8454-6FA7185C50F8}"/>
              </a:ext>
            </a:extLst>
          </p:cNvPr>
          <p:cNvSpPr>
            <a:spLocks noGrp="1"/>
          </p:cNvSpPr>
          <p:nvPr>
            <p:ph type="body" sz="quarter" idx="30"/>
          </p:nvPr>
        </p:nvSpPr>
        <p:spPr/>
        <p:txBody>
          <a:bodyPr/>
          <a:lstStyle/>
          <a:p>
            <a:r>
              <a:rPr lang="en-US" dirty="0"/>
              <a:t>Read-consistency is tied to the ordering and propagation of the write/update operations.</a:t>
            </a:r>
          </a:p>
        </p:txBody>
      </p:sp>
      <p:sp>
        <p:nvSpPr>
          <p:cNvPr id="28" name="Text Placeholder 27">
            <a:extLst>
              <a:ext uri="{FF2B5EF4-FFF2-40B4-BE49-F238E27FC236}">
                <a16:creationId xmlns:a16="http://schemas.microsoft.com/office/drawing/2014/main" id="{6244AE5D-785F-4091-9578-CC8C1627BAD5}"/>
              </a:ext>
            </a:extLst>
          </p:cNvPr>
          <p:cNvSpPr>
            <a:spLocks noGrp="1"/>
          </p:cNvSpPr>
          <p:nvPr>
            <p:ph type="body" sz="quarter" idx="33"/>
          </p:nvPr>
        </p:nvSpPr>
        <p:spPr>
          <a:xfrm>
            <a:off x="8161204" y="4700731"/>
            <a:ext cx="3607487" cy="1054610"/>
          </a:xfrm>
        </p:spPr>
        <p:txBody>
          <a:bodyPr/>
          <a:lstStyle/>
          <a:p>
            <a:r>
              <a:rPr lang="en-US" dirty="0"/>
              <a:t>The Probabilistically Bounded Staleness metric provides an insight into how often you can get a stronger consistency than the level that you have currently configured on your Azure Cosmos account. </a:t>
            </a:r>
          </a:p>
        </p:txBody>
      </p:sp>
    </p:spTree>
    <p:extLst>
      <p:ext uri="{BB962C8B-B14F-4D97-AF65-F5344CB8AC3E}">
        <p14:creationId xmlns:p14="http://schemas.microsoft.com/office/powerpoint/2010/main" val="237483258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supported APIs</a:t>
            </a:r>
          </a:p>
        </p:txBody>
      </p:sp>
      <p:sp>
        <p:nvSpPr>
          <p:cNvPr id="13" name="Text Placeholder 12">
            <a:extLst>
              <a:ext uri="{FF2B5EF4-FFF2-40B4-BE49-F238E27FC236}">
                <a16:creationId xmlns:a16="http://schemas.microsoft.com/office/drawing/2014/main" id="{43C3529E-CB08-16AD-EB38-932AA441AB27}"/>
              </a:ext>
            </a:extLst>
          </p:cNvPr>
          <p:cNvSpPr>
            <a:spLocks noGrp="1"/>
          </p:cNvSpPr>
          <p:nvPr>
            <p:ph type="body" sz="quarter" idx="31"/>
          </p:nvPr>
        </p:nvSpPr>
        <p:spPr/>
        <p:txBody>
          <a:bodyPr/>
          <a:lstStyle/>
          <a:p>
            <a:endParaRPr lang="en-US"/>
          </a:p>
        </p:txBody>
      </p:sp>
      <p:sp>
        <p:nvSpPr>
          <p:cNvPr id="6" name="Text Placeholder 5"/>
          <p:cNvSpPr>
            <a:spLocks noGrp="1"/>
          </p:cNvSpPr>
          <p:nvPr>
            <p:ph type="body" sz="quarter" idx="11"/>
          </p:nvPr>
        </p:nvSpPr>
        <p:spPr/>
        <p:txBody>
          <a:bodyPr/>
          <a:lstStyle/>
          <a:p>
            <a:pPr lvl="1"/>
            <a:r>
              <a:rPr lang="en-US" sz="1600" b="1" dirty="0"/>
              <a:t>API for NoSQL: </a:t>
            </a:r>
            <a:r>
              <a:rPr lang="en-US" sz="1600" dirty="0"/>
              <a:t>This API stores data in document format. It offers the best end-to-end experience as we have full control over the interface, service, and the SDK client libraries.</a:t>
            </a:r>
          </a:p>
        </p:txBody>
      </p:sp>
      <p:sp>
        <p:nvSpPr>
          <p:cNvPr id="2" name="Text Placeholder 1"/>
          <p:cNvSpPr>
            <a:spLocks noGrp="1"/>
          </p:cNvSpPr>
          <p:nvPr>
            <p:ph type="body" sz="quarter" idx="15"/>
          </p:nvPr>
        </p:nvSpPr>
        <p:spPr/>
        <p:txBody>
          <a:bodyPr/>
          <a:lstStyle/>
          <a:p>
            <a:pPr lvl="1"/>
            <a:r>
              <a:rPr lang="en-US" sz="1600" b="1" dirty="0"/>
              <a:t>API for MongoDB: </a:t>
            </a:r>
            <a:r>
              <a:rPr lang="en-US" sz="1600" dirty="0"/>
              <a:t>This API stores data in a document structure, via BSON format. It is compatible with MongoDB wire protocol.</a:t>
            </a:r>
          </a:p>
        </p:txBody>
      </p:sp>
      <p:sp>
        <p:nvSpPr>
          <p:cNvPr id="3" name="Text Placeholder 2"/>
          <p:cNvSpPr>
            <a:spLocks noGrp="1"/>
          </p:cNvSpPr>
          <p:nvPr>
            <p:ph type="body" sz="quarter" idx="17"/>
          </p:nvPr>
        </p:nvSpPr>
        <p:spPr/>
        <p:txBody>
          <a:bodyPr/>
          <a:lstStyle/>
          <a:p>
            <a:pPr lvl="1"/>
            <a:r>
              <a:rPr lang="en-US" sz="1600" b="1" dirty="0"/>
              <a:t>API for Apache Cassandra: </a:t>
            </a:r>
            <a:r>
              <a:rPr lang="en-US" sz="1600" dirty="0"/>
              <a:t>This API stores data in column-oriented schema and is wire protocol compatible with Apache Cassandra</a:t>
            </a:r>
            <a:r>
              <a:rPr lang="en-US" dirty="0"/>
              <a:t>.</a:t>
            </a:r>
          </a:p>
        </p:txBody>
      </p:sp>
      <p:sp>
        <p:nvSpPr>
          <p:cNvPr id="4" name="Text Placeholder 3"/>
          <p:cNvSpPr>
            <a:spLocks noGrp="1"/>
          </p:cNvSpPr>
          <p:nvPr>
            <p:ph type="body" sz="quarter" idx="19"/>
          </p:nvPr>
        </p:nvSpPr>
        <p:spPr/>
        <p:txBody>
          <a:bodyPr/>
          <a:lstStyle/>
          <a:p>
            <a:pPr lvl="1"/>
            <a:r>
              <a:rPr lang="en-US" sz="1600" b="1" dirty="0"/>
              <a:t>API for Table: </a:t>
            </a:r>
            <a:r>
              <a:rPr lang="en-US" sz="1600" dirty="0"/>
              <a:t>This API stores data in key/value format.</a:t>
            </a:r>
          </a:p>
        </p:txBody>
      </p:sp>
      <p:sp>
        <p:nvSpPr>
          <p:cNvPr id="5" name="Text Placeholder 4"/>
          <p:cNvSpPr>
            <a:spLocks noGrp="1"/>
          </p:cNvSpPr>
          <p:nvPr>
            <p:ph type="body" sz="quarter" idx="21"/>
          </p:nvPr>
        </p:nvSpPr>
        <p:spPr/>
        <p:txBody>
          <a:bodyPr/>
          <a:lstStyle/>
          <a:p>
            <a:pPr lvl="1"/>
            <a:r>
              <a:rPr lang="en-US" sz="1600" b="1" dirty="0"/>
              <a:t>API for Apache Gremlin: </a:t>
            </a:r>
            <a:r>
              <a:rPr lang="en-US" sz="1600" dirty="0"/>
              <a:t>This API allows users to make graph queries and stores data as edges and vertices.</a:t>
            </a:r>
          </a:p>
        </p:txBody>
      </p:sp>
      <p:sp>
        <p:nvSpPr>
          <p:cNvPr id="7" name="Text Placeholder 6">
            <a:extLst>
              <a:ext uri="{FF2B5EF4-FFF2-40B4-BE49-F238E27FC236}">
                <a16:creationId xmlns:a16="http://schemas.microsoft.com/office/drawing/2014/main" id="{794F67A3-D474-999F-7415-CE64A08388A1}"/>
              </a:ext>
            </a:extLst>
          </p:cNvPr>
          <p:cNvSpPr>
            <a:spLocks noGrp="1"/>
          </p:cNvSpPr>
          <p:nvPr>
            <p:ph type="body" sz="quarter" idx="30"/>
          </p:nvPr>
        </p:nvSpPr>
        <p:spPr/>
        <p:txBody>
          <a:bodyPr/>
          <a:lstStyle/>
          <a:p>
            <a:r>
              <a:rPr lang="en-US" sz="1600" b="1" dirty="0"/>
              <a:t>API for PostgreSQL: </a:t>
            </a:r>
            <a:r>
              <a:rPr lang="en-US" sz="1600" dirty="0"/>
              <a:t>S</a:t>
            </a:r>
            <a:r>
              <a:rPr lang="en-US" dirty="0"/>
              <a:t>tores data either on a single node, or distributed in a multi-node configuration</a:t>
            </a:r>
          </a:p>
        </p:txBody>
      </p:sp>
      <p:grpSp>
        <p:nvGrpSpPr>
          <p:cNvPr id="15" name="Group 14">
            <a:extLst>
              <a:ext uri="{FF2B5EF4-FFF2-40B4-BE49-F238E27FC236}">
                <a16:creationId xmlns:a16="http://schemas.microsoft.com/office/drawing/2014/main" id="{34341AF2-D6B2-4E11-9E54-3D2762DB17E4}"/>
              </a:ext>
              <a:ext uri="{C183D7F6-B498-43B3-948B-1728B52AA6E4}">
                <adec:decorative xmlns:adec="http://schemas.microsoft.com/office/drawing/2017/decorative" val="1"/>
              </a:ext>
            </a:extLst>
          </p:cNvPr>
          <p:cNvGrpSpPr/>
          <p:nvPr/>
        </p:nvGrpSpPr>
        <p:grpSpPr>
          <a:xfrm>
            <a:off x="689573" y="5056978"/>
            <a:ext cx="577833" cy="577915"/>
            <a:chOff x="418643" y="1931885"/>
            <a:chExt cx="717140" cy="717242"/>
          </a:xfrm>
        </p:grpSpPr>
        <p:grpSp>
          <p:nvGrpSpPr>
            <p:cNvPr id="14" name="Group 13">
              <a:extLst>
                <a:ext uri="{FF2B5EF4-FFF2-40B4-BE49-F238E27FC236}">
                  <a16:creationId xmlns:a16="http://schemas.microsoft.com/office/drawing/2014/main" id="{871C937E-8E77-4C26-BD27-17CCED3160F3}"/>
                </a:ext>
              </a:extLst>
            </p:cNvPr>
            <p:cNvGrpSpPr/>
            <p:nvPr/>
          </p:nvGrpSpPr>
          <p:grpSpPr>
            <a:xfrm>
              <a:off x="418643" y="1931885"/>
              <a:ext cx="717140" cy="717242"/>
              <a:chOff x="418643" y="1931885"/>
              <a:chExt cx="717140" cy="717242"/>
            </a:xfrm>
          </p:grpSpPr>
          <p:sp>
            <p:nvSpPr>
              <p:cNvPr id="193" name="Freeform 5">
                <a:extLst>
                  <a:ext uri="{FF2B5EF4-FFF2-40B4-BE49-F238E27FC236}">
                    <a16:creationId xmlns:a16="http://schemas.microsoft.com/office/drawing/2014/main" id="{63E5D051-76FB-4C9F-91C6-152ED0A96D09}"/>
                  </a:ext>
                </a:extLst>
              </p:cNvPr>
              <p:cNvSpPr>
                <a:spLocks/>
              </p:cNvSpPr>
              <p:nvPr/>
            </p:nvSpPr>
            <p:spPr bwMode="auto">
              <a:xfrm>
                <a:off x="418643" y="1931885"/>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94" name="Freeform 6">
                <a:extLst>
                  <a:ext uri="{FF2B5EF4-FFF2-40B4-BE49-F238E27FC236}">
                    <a16:creationId xmlns:a16="http://schemas.microsoft.com/office/drawing/2014/main" id="{B80E447D-877F-4046-A43E-51E86F6CBE2C}"/>
                  </a:ext>
                </a:extLst>
              </p:cNvPr>
              <p:cNvSpPr>
                <a:spLocks noEditPoints="1"/>
              </p:cNvSpPr>
              <p:nvPr/>
            </p:nvSpPr>
            <p:spPr bwMode="auto">
              <a:xfrm>
                <a:off x="467961" y="1981791"/>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 name="Picture 7" descr="Icon of three concentric arcs">
              <a:extLst>
                <a:ext uri="{FF2B5EF4-FFF2-40B4-BE49-F238E27FC236}">
                  <a16:creationId xmlns:a16="http://schemas.microsoft.com/office/drawing/2014/main" id="{6CDB51C7-9DD7-4E99-9368-D57898623619}"/>
                </a:ext>
              </a:extLst>
            </p:cNvPr>
            <p:cNvPicPr>
              <a:picLocks noChangeAspect="1"/>
            </p:cNvPicPr>
            <p:nvPr/>
          </p:nvPicPr>
          <p:blipFill>
            <a:blip r:embed="rId3"/>
            <a:stretch>
              <a:fillRect/>
            </a:stretch>
          </p:blipFill>
          <p:spPr>
            <a:xfrm>
              <a:off x="591051" y="2104344"/>
              <a:ext cx="372325" cy="372325"/>
            </a:xfrm>
            <a:prstGeom prst="rect">
              <a:avLst/>
            </a:prstGeom>
          </p:spPr>
        </p:pic>
      </p:grpSp>
      <p:grpSp>
        <p:nvGrpSpPr>
          <p:cNvPr id="18" name="Group 17">
            <a:extLst>
              <a:ext uri="{FF2B5EF4-FFF2-40B4-BE49-F238E27FC236}">
                <a16:creationId xmlns:a16="http://schemas.microsoft.com/office/drawing/2014/main" id="{1310162A-A2BB-4552-BF3B-956A1BB39D49}"/>
              </a:ext>
              <a:ext uri="{C183D7F6-B498-43B3-948B-1728B52AA6E4}">
                <adec:decorative xmlns:adec="http://schemas.microsoft.com/office/drawing/2017/decorative" val="1"/>
              </a:ext>
            </a:extLst>
          </p:cNvPr>
          <p:cNvGrpSpPr/>
          <p:nvPr/>
        </p:nvGrpSpPr>
        <p:grpSpPr>
          <a:xfrm>
            <a:off x="689573" y="2521723"/>
            <a:ext cx="577833" cy="577915"/>
            <a:chOff x="418643" y="2674863"/>
            <a:chExt cx="717140" cy="717242"/>
          </a:xfrm>
        </p:grpSpPr>
        <p:grpSp>
          <p:nvGrpSpPr>
            <p:cNvPr id="16" name="Group 15">
              <a:extLst>
                <a:ext uri="{FF2B5EF4-FFF2-40B4-BE49-F238E27FC236}">
                  <a16:creationId xmlns:a16="http://schemas.microsoft.com/office/drawing/2014/main" id="{BA2EFEFB-301D-4E38-8872-752F82E2B24C}"/>
                </a:ext>
              </a:extLst>
            </p:cNvPr>
            <p:cNvGrpSpPr/>
            <p:nvPr/>
          </p:nvGrpSpPr>
          <p:grpSpPr>
            <a:xfrm>
              <a:off x="418643" y="2674863"/>
              <a:ext cx="717140" cy="717242"/>
              <a:chOff x="418643" y="2674863"/>
              <a:chExt cx="717140" cy="717242"/>
            </a:xfrm>
          </p:grpSpPr>
          <p:sp>
            <p:nvSpPr>
              <p:cNvPr id="200" name="Freeform 5">
                <a:extLst>
                  <a:ext uri="{FF2B5EF4-FFF2-40B4-BE49-F238E27FC236}">
                    <a16:creationId xmlns:a16="http://schemas.microsoft.com/office/drawing/2014/main" id="{495A5BA6-8BDD-4D91-A6C3-CD274382EFA5}"/>
                  </a:ext>
                </a:extLst>
              </p:cNvPr>
              <p:cNvSpPr>
                <a:spLocks/>
              </p:cNvSpPr>
              <p:nvPr/>
            </p:nvSpPr>
            <p:spPr bwMode="auto">
              <a:xfrm>
                <a:off x="418643" y="2674863"/>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01" name="Freeform 6">
                <a:extLst>
                  <a:ext uri="{FF2B5EF4-FFF2-40B4-BE49-F238E27FC236}">
                    <a16:creationId xmlns:a16="http://schemas.microsoft.com/office/drawing/2014/main" id="{DAAB1094-3A72-49CC-BEF5-1BE90C2141F0}"/>
                  </a:ext>
                </a:extLst>
              </p:cNvPr>
              <p:cNvSpPr>
                <a:spLocks noEditPoints="1"/>
              </p:cNvSpPr>
              <p:nvPr/>
            </p:nvSpPr>
            <p:spPr bwMode="auto">
              <a:xfrm>
                <a:off x="467961" y="2724769"/>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a arrow in a circular path with a timer inside the circle">
              <a:extLst>
                <a:ext uri="{FF2B5EF4-FFF2-40B4-BE49-F238E27FC236}">
                  <a16:creationId xmlns:a16="http://schemas.microsoft.com/office/drawing/2014/main" id="{5C43BF0D-DABB-47B4-A4CF-D0D3C033F165}"/>
                </a:ext>
              </a:extLst>
            </p:cNvPr>
            <p:cNvPicPr>
              <a:picLocks noChangeAspect="1"/>
            </p:cNvPicPr>
            <p:nvPr/>
          </p:nvPicPr>
          <p:blipFill>
            <a:blip r:embed="rId4"/>
            <a:stretch>
              <a:fillRect/>
            </a:stretch>
          </p:blipFill>
          <p:spPr>
            <a:xfrm>
              <a:off x="591051" y="2847322"/>
              <a:ext cx="372325" cy="372325"/>
            </a:xfrm>
            <a:prstGeom prst="rect">
              <a:avLst/>
            </a:prstGeom>
          </p:spPr>
        </p:pic>
      </p:grpSp>
      <p:grpSp>
        <p:nvGrpSpPr>
          <p:cNvPr id="20" name="Group 19">
            <a:extLst>
              <a:ext uri="{FF2B5EF4-FFF2-40B4-BE49-F238E27FC236}">
                <a16:creationId xmlns:a16="http://schemas.microsoft.com/office/drawing/2014/main" id="{14FFA760-8E1A-4802-A87B-1EB22BA4A7DA}"/>
              </a:ext>
              <a:ext uri="{C183D7F6-B498-43B3-948B-1728B52AA6E4}">
                <adec:decorative xmlns:adec="http://schemas.microsoft.com/office/drawing/2017/decorative" val="1"/>
              </a:ext>
            </a:extLst>
          </p:cNvPr>
          <p:cNvGrpSpPr/>
          <p:nvPr/>
        </p:nvGrpSpPr>
        <p:grpSpPr>
          <a:xfrm>
            <a:off x="689573" y="3139850"/>
            <a:ext cx="577833" cy="577915"/>
            <a:chOff x="418643" y="3417841"/>
            <a:chExt cx="717140" cy="717242"/>
          </a:xfrm>
        </p:grpSpPr>
        <p:grpSp>
          <p:nvGrpSpPr>
            <p:cNvPr id="19" name="Group 18">
              <a:extLst>
                <a:ext uri="{FF2B5EF4-FFF2-40B4-BE49-F238E27FC236}">
                  <a16:creationId xmlns:a16="http://schemas.microsoft.com/office/drawing/2014/main" id="{396809A7-4E0C-4027-9A06-832E2BA62BBA}"/>
                </a:ext>
              </a:extLst>
            </p:cNvPr>
            <p:cNvGrpSpPr/>
            <p:nvPr/>
          </p:nvGrpSpPr>
          <p:grpSpPr>
            <a:xfrm>
              <a:off x="418643" y="3417841"/>
              <a:ext cx="717140" cy="717242"/>
              <a:chOff x="418643" y="3417841"/>
              <a:chExt cx="717140" cy="717242"/>
            </a:xfrm>
          </p:grpSpPr>
          <p:sp>
            <p:nvSpPr>
              <p:cNvPr id="218" name="Freeform 5">
                <a:extLst>
                  <a:ext uri="{FF2B5EF4-FFF2-40B4-BE49-F238E27FC236}">
                    <a16:creationId xmlns:a16="http://schemas.microsoft.com/office/drawing/2014/main" id="{145965DB-56FD-45EC-AF6A-D0124FFC8026}"/>
                  </a:ext>
                </a:extLst>
              </p:cNvPr>
              <p:cNvSpPr>
                <a:spLocks/>
              </p:cNvSpPr>
              <p:nvPr/>
            </p:nvSpPr>
            <p:spPr bwMode="auto">
              <a:xfrm>
                <a:off x="418643" y="3417841"/>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19" name="Freeform 6">
                <a:extLst>
                  <a:ext uri="{FF2B5EF4-FFF2-40B4-BE49-F238E27FC236}">
                    <a16:creationId xmlns:a16="http://schemas.microsoft.com/office/drawing/2014/main" id="{60D060E4-B173-47F5-87A1-49AC095440B4}"/>
                  </a:ext>
                </a:extLst>
              </p:cNvPr>
              <p:cNvSpPr>
                <a:spLocks noEditPoints="1"/>
              </p:cNvSpPr>
              <p:nvPr/>
            </p:nvSpPr>
            <p:spPr bwMode="auto">
              <a:xfrm>
                <a:off x="467961" y="3467747"/>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0" name="Picture 9" descr="Icon of three dots and outward pointing chevrons on left and right">
              <a:extLst>
                <a:ext uri="{FF2B5EF4-FFF2-40B4-BE49-F238E27FC236}">
                  <a16:creationId xmlns:a16="http://schemas.microsoft.com/office/drawing/2014/main" id="{59402177-CB9F-4167-A406-91090C695BC1}"/>
                </a:ext>
              </a:extLst>
            </p:cNvPr>
            <p:cNvPicPr>
              <a:picLocks noChangeAspect="1"/>
            </p:cNvPicPr>
            <p:nvPr/>
          </p:nvPicPr>
          <p:blipFill>
            <a:blip r:embed="rId5"/>
            <a:stretch>
              <a:fillRect/>
            </a:stretch>
          </p:blipFill>
          <p:spPr>
            <a:xfrm>
              <a:off x="529642" y="3667203"/>
              <a:ext cx="495142" cy="218518"/>
            </a:xfrm>
            <a:prstGeom prst="rect">
              <a:avLst/>
            </a:prstGeom>
          </p:spPr>
        </p:pic>
      </p:grpSp>
      <p:grpSp>
        <p:nvGrpSpPr>
          <p:cNvPr id="22" name="Group 21">
            <a:extLst>
              <a:ext uri="{FF2B5EF4-FFF2-40B4-BE49-F238E27FC236}">
                <a16:creationId xmlns:a16="http://schemas.microsoft.com/office/drawing/2014/main" id="{CF8EFA2B-68B8-45C5-81B5-7146EE553FA9}"/>
              </a:ext>
              <a:ext uri="{C183D7F6-B498-43B3-948B-1728B52AA6E4}">
                <adec:decorative xmlns:adec="http://schemas.microsoft.com/office/drawing/2017/decorative" val="1"/>
              </a:ext>
            </a:extLst>
          </p:cNvPr>
          <p:cNvGrpSpPr/>
          <p:nvPr/>
        </p:nvGrpSpPr>
        <p:grpSpPr>
          <a:xfrm>
            <a:off x="689573" y="3811140"/>
            <a:ext cx="577833" cy="577915"/>
            <a:chOff x="418643" y="4160819"/>
            <a:chExt cx="717140" cy="717242"/>
          </a:xfrm>
        </p:grpSpPr>
        <p:grpSp>
          <p:nvGrpSpPr>
            <p:cNvPr id="21" name="Group 20">
              <a:extLst>
                <a:ext uri="{FF2B5EF4-FFF2-40B4-BE49-F238E27FC236}">
                  <a16:creationId xmlns:a16="http://schemas.microsoft.com/office/drawing/2014/main" id="{0795B6EB-6C11-474B-9A95-609D27A51B64}"/>
                </a:ext>
              </a:extLst>
            </p:cNvPr>
            <p:cNvGrpSpPr/>
            <p:nvPr/>
          </p:nvGrpSpPr>
          <p:grpSpPr>
            <a:xfrm>
              <a:off x="418643" y="4160819"/>
              <a:ext cx="717140" cy="717242"/>
              <a:chOff x="418643" y="4160819"/>
              <a:chExt cx="717140" cy="717242"/>
            </a:xfrm>
          </p:grpSpPr>
          <p:sp>
            <p:nvSpPr>
              <p:cNvPr id="235" name="Freeform 5">
                <a:extLst>
                  <a:ext uri="{FF2B5EF4-FFF2-40B4-BE49-F238E27FC236}">
                    <a16:creationId xmlns:a16="http://schemas.microsoft.com/office/drawing/2014/main" id="{8BD5F93A-8CE1-407E-B430-4DC3C70ED491}"/>
                  </a:ext>
                </a:extLst>
              </p:cNvPr>
              <p:cNvSpPr>
                <a:spLocks/>
              </p:cNvSpPr>
              <p:nvPr/>
            </p:nvSpPr>
            <p:spPr bwMode="auto">
              <a:xfrm>
                <a:off x="418643" y="4160819"/>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36" name="Freeform 6">
                <a:extLst>
                  <a:ext uri="{FF2B5EF4-FFF2-40B4-BE49-F238E27FC236}">
                    <a16:creationId xmlns:a16="http://schemas.microsoft.com/office/drawing/2014/main" id="{B7C74069-8E13-4001-A79A-62E6AB781818}"/>
                  </a:ext>
                </a:extLst>
              </p:cNvPr>
              <p:cNvSpPr>
                <a:spLocks noEditPoints="1"/>
              </p:cNvSpPr>
              <p:nvPr/>
            </p:nvSpPr>
            <p:spPr bwMode="auto">
              <a:xfrm>
                <a:off x="467961" y="4210725"/>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1" name="Picture 10" descr="Icon of a bulb">
              <a:extLst>
                <a:ext uri="{FF2B5EF4-FFF2-40B4-BE49-F238E27FC236}">
                  <a16:creationId xmlns:a16="http://schemas.microsoft.com/office/drawing/2014/main" id="{96FEA2AD-9FA0-4345-A259-DEEF21CE7EC4}"/>
                </a:ext>
              </a:extLst>
            </p:cNvPr>
            <p:cNvPicPr>
              <a:picLocks noChangeAspect="1"/>
            </p:cNvPicPr>
            <p:nvPr/>
          </p:nvPicPr>
          <p:blipFill>
            <a:blip r:embed="rId6"/>
            <a:stretch>
              <a:fillRect/>
            </a:stretch>
          </p:blipFill>
          <p:spPr>
            <a:xfrm>
              <a:off x="643361" y="4333278"/>
              <a:ext cx="267704" cy="372324"/>
            </a:xfrm>
            <a:prstGeom prst="rect">
              <a:avLst/>
            </a:prstGeom>
          </p:spPr>
        </p:pic>
      </p:grpSp>
      <p:grpSp>
        <p:nvGrpSpPr>
          <p:cNvPr id="24" name="Group 23">
            <a:extLst>
              <a:ext uri="{FF2B5EF4-FFF2-40B4-BE49-F238E27FC236}">
                <a16:creationId xmlns:a16="http://schemas.microsoft.com/office/drawing/2014/main" id="{1FFF8A61-C8C6-42D0-BD10-365D9019EBF0}"/>
              </a:ext>
              <a:ext uri="{C183D7F6-B498-43B3-948B-1728B52AA6E4}">
                <adec:decorative xmlns:adec="http://schemas.microsoft.com/office/drawing/2017/decorative" val="1"/>
              </a:ext>
            </a:extLst>
          </p:cNvPr>
          <p:cNvGrpSpPr/>
          <p:nvPr/>
        </p:nvGrpSpPr>
        <p:grpSpPr>
          <a:xfrm>
            <a:off x="687580" y="4472743"/>
            <a:ext cx="581818" cy="581900"/>
            <a:chOff x="418643" y="4903797"/>
            <a:chExt cx="722086" cy="722188"/>
          </a:xfrm>
        </p:grpSpPr>
        <p:grpSp>
          <p:nvGrpSpPr>
            <p:cNvPr id="23" name="Group 22">
              <a:extLst>
                <a:ext uri="{FF2B5EF4-FFF2-40B4-BE49-F238E27FC236}">
                  <a16:creationId xmlns:a16="http://schemas.microsoft.com/office/drawing/2014/main" id="{FB59E2F2-A1B1-4AC3-A6F4-A2FCE91D73D1}"/>
                </a:ext>
              </a:extLst>
            </p:cNvPr>
            <p:cNvGrpSpPr/>
            <p:nvPr/>
          </p:nvGrpSpPr>
          <p:grpSpPr>
            <a:xfrm>
              <a:off x="418643" y="4903797"/>
              <a:ext cx="722086" cy="722188"/>
              <a:chOff x="418643" y="4903797"/>
              <a:chExt cx="722086" cy="722188"/>
            </a:xfrm>
          </p:grpSpPr>
          <p:sp>
            <p:nvSpPr>
              <p:cNvPr id="72" name="Freeform 5">
                <a:extLst>
                  <a:ext uri="{FF2B5EF4-FFF2-40B4-BE49-F238E27FC236}">
                    <a16:creationId xmlns:a16="http://schemas.microsoft.com/office/drawing/2014/main" id="{5B32E82C-8D76-4F4C-974C-6B1980A9B63A}"/>
                  </a:ext>
                </a:extLst>
              </p:cNvPr>
              <p:cNvSpPr>
                <a:spLocks/>
              </p:cNvSpPr>
              <p:nvPr/>
            </p:nvSpPr>
            <p:spPr bwMode="auto">
              <a:xfrm>
                <a:off x="418643" y="4903797"/>
                <a:ext cx="722086" cy="722188"/>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73" name="Freeform 6">
                <a:extLst>
                  <a:ext uri="{FF2B5EF4-FFF2-40B4-BE49-F238E27FC236}">
                    <a16:creationId xmlns:a16="http://schemas.microsoft.com/office/drawing/2014/main" id="{4D827793-1F02-4CE0-ABFA-B132EDDA67E0}"/>
                  </a:ext>
                </a:extLst>
              </p:cNvPr>
              <p:cNvSpPr>
                <a:spLocks noEditPoints="1"/>
              </p:cNvSpPr>
              <p:nvPr/>
            </p:nvSpPr>
            <p:spPr bwMode="auto">
              <a:xfrm>
                <a:off x="468301" y="4954047"/>
                <a:ext cx="622770" cy="621689"/>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2" name="Picture 11" descr="Icon of coding brackets">
              <a:extLst>
                <a:ext uri="{FF2B5EF4-FFF2-40B4-BE49-F238E27FC236}">
                  <a16:creationId xmlns:a16="http://schemas.microsoft.com/office/drawing/2014/main" id="{4FF8A500-0F41-4B9C-A656-4867023D7B4E}"/>
                </a:ext>
              </a:extLst>
            </p:cNvPr>
            <p:cNvPicPr>
              <a:picLocks noChangeAspect="1"/>
            </p:cNvPicPr>
            <p:nvPr/>
          </p:nvPicPr>
          <p:blipFill>
            <a:blip r:embed="rId7"/>
            <a:stretch>
              <a:fillRect/>
            </a:stretch>
          </p:blipFill>
          <p:spPr>
            <a:xfrm>
              <a:off x="593935" y="5079141"/>
              <a:ext cx="371502" cy="371501"/>
            </a:xfrm>
            <a:prstGeom prst="rect">
              <a:avLst/>
            </a:prstGeom>
          </p:spPr>
        </p:pic>
      </p:grpSp>
      <p:grpSp>
        <p:nvGrpSpPr>
          <p:cNvPr id="30" name="Group 29">
            <a:extLst>
              <a:ext uri="{FF2B5EF4-FFF2-40B4-BE49-F238E27FC236}">
                <a16:creationId xmlns:a16="http://schemas.microsoft.com/office/drawing/2014/main" id="{D63D3F14-A664-7BDF-24FB-20E78C3A4220}"/>
              </a:ext>
              <a:ext uri="{C183D7F6-B498-43B3-948B-1728B52AA6E4}">
                <adec:decorative xmlns:adec="http://schemas.microsoft.com/office/drawing/2017/decorative" val="1"/>
              </a:ext>
            </a:extLst>
          </p:cNvPr>
          <p:cNvGrpSpPr/>
          <p:nvPr/>
        </p:nvGrpSpPr>
        <p:grpSpPr>
          <a:xfrm>
            <a:off x="687580" y="1863453"/>
            <a:ext cx="577833" cy="577915"/>
            <a:chOff x="418643" y="1931885"/>
            <a:chExt cx="717140" cy="717242"/>
          </a:xfrm>
        </p:grpSpPr>
        <p:grpSp>
          <p:nvGrpSpPr>
            <p:cNvPr id="31" name="Group 30">
              <a:extLst>
                <a:ext uri="{FF2B5EF4-FFF2-40B4-BE49-F238E27FC236}">
                  <a16:creationId xmlns:a16="http://schemas.microsoft.com/office/drawing/2014/main" id="{FF85218B-5DB2-617A-EB35-0C41DA39112F}"/>
                </a:ext>
              </a:extLst>
            </p:cNvPr>
            <p:cNvGrpSpPr/>
            <p:nvPr/>
          </p:nvGrpSpPr>
          <p:grpSpPr>
            <a:xfrm>
              <a:off x="418643" y="1931885"/>
              <a:ext cx="717140" cy="717242"/>
              <a:chOff x="418643" y="1931885"/>
              <a:chExt cx="717140" cy="717242"/>
            </a:xfrm>
          </p:grpSpPr>
          <p:sp>
            <p:nvSpPr>
              <p:cNvPr id="33" name="Freeform 5">
                <a:extLst>
                  <a:ext uri="{FF2B5EF4-FFF2-40B4-BE49-F238E27FC236}">
                    <a16:creationId xmlns:a16="http://schemas.microsoft.com/office/drawing/2014/main" id="{441786A1-7559-9132-CA0B-83CEDEF21625}"/>
                  </a:ext>
                </a:extLst>
              </p:cNvPr>
              <p:cNvSpPr>
                <a:spLocks/>
              </p:cNvSpPr>
              <p:nvPr/>
            </p:nvSpPr>
            <p:spPr bwMode="auto">
              <a:xfrm>
                <a:off x="418643" y="1931885"/>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8540F3A6-69CE-EAA6-2A18-EC02B80012E5}"/>
                  </a:ext>
                </a:extLst>
              </p:cNvPr>
              <p:cNvSpPr>
                <a:spLocks noEditPoints="1"/>
              </p:cNvSpPr>
              <p:nvPr/>
            </p:nvSpPr>
            <p:spPr bwMode="auto">
              <a:xfrm>
                <a:off x="467961" y="1981791"/>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three concentric arcs">
              <a:extLst>
                <a:ext uri="{FF2B5EF4-FFF2-40B4-BE49-F238E27FC236}">
                  <a16:creationId xmlns:a16="http://schemas.microsoft.com/office/drawing/2014/main" id="{48F9E092-B430-D248-043D-D9A048BADE5B}"/>
                </a:ext>
              </a:extLst>
            </p:cNvPr>
            <p:cNvPicPr>
              <a:picLocks noChangeAspect="1"/>
            </p:cNvPicPr>
            <p:nvPr/>
          </p:nvPicPr>
          <p:blipFill>
            <a:blip r:embed="rId3"/>
            <a:stretch>
              <a:fillRect/>
            </a:stretch>
          </p:blipFill>
          <p:spPr>
            <a:xfrm>
              <a:off x="591051" y="2104344"/>
              <a:ext cx="372325" cy="372325"/>
            </a:xfrm>
            <a:prstGeom prst="rect">
              <a:avLst/>
            </a:prstGeom>
          </p:spPr>
        </p:pic>
      </p:grpSp>
    </p:spTree>
    <p:extLst>
      <p:ext uri="{BB962C8B-B14F-4D97-AF65-F5344CB8AC3E}">
        <p14:creationId xmlns:p14="http://schemas.microsoft.com/office/powerpoint/2010/main" val="1910410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2854-46B9-3C46-86ED-051FEA185446}"/>
              </a:ext>
            </a:extLst>
          </p:cNvPr>
          <p:cNvSpPr>
            <a:spLocks noGrp="1"/>
          </p:cNvSpPr>
          <p:nvPr>
            <p:ph type="title"/>
          </p:nvPr>
        </p:nvSpPr>
        <p:spPr>
          <a:xfrm>
            <a:off x="418643" y="440494"/>
            <a:ext cx="11129889" cy="728448"/>
          </a:xfrm>
        </p:spPr>
        <p:txBody>
          <a:bodyPr/>
          <a:lstStyle/>
          <a:p>
            <a:r>
              <a:rPr lang="en-US" dirty="0"/>
              <a:t>Discover request units</a:t>
            </a:r>
          </a:p>
        </p:txBody>
      </p:sp>
      <p:pic>
        <p:nvPicPr>
          <p:cNvPr id="2050" name="Picture 2" descr="Image showing how database operations consume request units.">
            <a:extLst>
              <a:ext uri="{FF2B5EF4-FFF2-40B4-BE49-F238E27FC236}">
                <a16:creationId xmlns:a16="http://schemas.microsoft.com/office/drawing/2014/main" id="{DAAB96C4-F9D3-4082-B109-74AB0D1E33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9342" y="1568221"/>
            <a:ext cx="6704650" cy="388199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CA1B4D49-B807-4499-A7D2-BBA1FB67CABA}"/>
              </a:ext>
              <a:ext uri="{C183D7F6-B498-43B3-948B-1728B52AA6E4}">
                <adec:decorative xmlns:adec="http://schemas.microsoft.com/office/drawing/2017/decorative" val="1"/>
              </a:ext>
            </a:extLst>
          </p:cNvPr>
          <p:cNvSpPr/>
          <p:nvPr/>
        </p:nvSpPr>
        <p:spPr bwMode="auto">
          <a:xfrm>
            <a:off x="2626302" y="1395046"/>
            <a:ext cx="6213054" cy="418931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u="sng">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253945467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Create Azure Cosmos DB resources by using the Azure portal</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ln>
            <a:solidFill>
              <a:schemeClr val="tx2"/>
            </a:solidFill>
          </a:ln>
        </p:spPr>
        <p:txBody>
          <a:bodyPr/>
          <a:lstStyle/>
          <a:p>
            <a:r>
              <a:rPr lang="en-US" dirty="0">
                <a:solidFill>
                  <a:schemeClr val="tx1"/>
                </a:solidFill>
              </a:rPr>
              <a:t>Create an Azure Cosmos DB account.</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ln>
            <a:solidFill>
              <a:schemeClr val="tx2"/>
            </a:solidFill>
          </a:ln>
        </p:spPr>
        <p:txBody>
          <a:bodyPr/>
          <a:lstStyle/>
          <a:p>
            <a:r>
              <a:rPr lang="en-US" dirty="0">
                <a:solidFill>
                  <a:schemeClr val="tx1"/>
                </a:solidFill>
              </a:rPr>
              <a:t>Add a database and a container.</a:t>
            </a:r>
          </a:p>
        </p:txBody>
      </p:sp>
      <p:sp>
        <p:nvSpPr>
          <p:cNvPr id="12" name="Text Placeholder 11">
            <a:extLst>
              <a:ext uri="{FF2B5EF4-FFF2-40B4-BE49-F238E27FC236}">
                <a16:creationId xmlns:a16="http://schemas.microsoft.com/office/drawing/2014/main" id="{7C9A86CF-C391-406A-B53A-F1D6A243EB49}"/>
              </a:ext>
            </a:extLst>
          </p:cNvPr>
          <p:cNvSpPr>
            <a:spLocks noGrp="1"/>
          </p:cNvSpPr>
          <p:nvPr>
            <p:ph type="body" sz="quarter" idx="18"/>
          </p:nvPr>
        </p:nvSpPr>
        <p:spPr>
          <a:ln>
            <a:solidFill>
              <a:schemeClr val="tx2"/>
            </a:solidFill>
          </a:ln>
        </p:spPr>
        <p:txBody>
          <a:bodyPr/>
          <a:lstStyle/>
          <a:p>
            <a:r>
              <a:rPr lang="en-US" dirty="0">
                <a:solidFill>
                  <a:schemeClr val="tx1"/>
                </a:solidFill>
              </a:rPr>
              <a:t>Add data to your database.</a:t>
            </a:r>
          </a:p>
        </p:txBody>
      </p:sp>
      <p:grpSp>
        <p:nvGrpSpPr>
          <p:cNvPr id="9" name="Group 8">
            <a:extLst>
              <a:ext uri="{FF2B5EF4-FFF2-40B4-BE49-F238E27FC236}">
                <a16:creationId xmlns:a16="http://schemas.microsoft.com/office/drawing/2014/main" id="{8ACB2E95-2B43-4278-A6B1-EF95075DBEE4}"/>
              </a:ext>
              <a:ext uri="{C183D7F6-B498-43B3-948B-1728B52AA6E4}">
                <adec:decorative xmlns:adec="http://schemas.microsoft.com/office/drawing/2017/decorative" val="1"/>
              </a:ext>
            </a:extLst>
          </p:cNvPr>
          <p:cNvGrpSpPr/>
          <p:nvPr/>
        </p:nvGrpSpPr>
        <p:grpSpPr>
          <a:xfrm>
            <a:off x="3166954" y="3156043"/>
            <a:ext cx="723714" cy="723714"/>
            <a:chOff x="3166954" y="3156043"/>
            <a:chExt cx="723714" cy="723714"/>
          </a:xfrm>
        </p:grpSpPr>
        <p:grpSp>
          <p:nvGrpSpPr>
            <p:cNvPr id="8" name="Group 7">
              <a:extLst>
                <a:ext uri="{FF2B5EF4-FFF2-40B4-BE49-F238E27FC236}">
                  <a16:creationId xmlns:a16="http://schemas.microsoft.com/office/drawing/2014/main" id="{8B8E46EC-D9DF-4D15-85E9-765AFAA183BD}"/>
                </a:ext>
              </a:extLst>
            </p:cNvPr>
            <p:cNvGrpSpPr/>
            <p:nvPr/>
          </p:nvGrpSpPr>
          <p:grpSpPr>
            <a:xfrm>
              <a:off x="3166954" y="3156043"/>
              <a:ext cx="723714" cy="723714"/>
              <a:chOff x="3166954" y="3156043"/>
              <a:chExt cx="723714" cy="723714"/>
            </a:xfrm>
          </p:grpSpPr>
          <p:sp>
            <p:nvSpPr>
              <p:cNvPr id="32" name="AutoShape 3">
                <a:extLst>
                  <a:ext uri="{FF2B5EF4-FFF2-40B4-BE49-F238E27FC236}">
                    <a16:creationId xmlns:a16="http://schemas.microsoft.com/office/drawing/2014/main" id="{9D6481ED-2F00-4463-937D-3325EEA955DE}"/>
                  </a:ext>
                </a:extLst>
              </p:cNvPr>
              <p:cNvSpPr>
                <a:spLocks noChangeAspect="1" noChangeArrowheads="1" noTextEdit="1"/>
              </p:cNvSpPr>
              <p:nvPr/>
            </p:nvSpPr>
            <p:spPr bwMode="auto">
              <a:xfrm>
                <a:off x="3166954" y="3156043"/>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8" name="Freeform 5">
                <a:extLst>
                  <a:ext uri="{FF2B5EF4-FFF2-40B4-BE49-F238E27FC236}">
                    <a16:creationId xmlns:a16="http://schemas.microsoft.com/office/drawing/2014/main" id="{168C1702-1EE7-41AA-B444-49FE0D5397BD}"/>
                  </a:ext>
                </a:extLst>
              </p:cNvPr>
              <p:cNvSpPr>
                <a:spLocks/>
              </p:cNvSpPr>
              <p:nvPr/>
            </p:nvSpPr>
            <p:spPr bwMode="auto">
              <a:xfrm>
                <a:off x="3166954" y="3156043"/>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9" name="Freeform 6">
                <a:extLst>
                  <a:ext uri="{FF2B5EF4-FFF2-40B4-BE49-F238E27FC236}">
                    <a16:creationId xmlns:a16="http://schemas.microsoft.com/office/drawing/2014/main" id="{A77C703B-9C36-4BBC-98AE-9ED592B150BF}"/>
                  </a:ext>
                </a:extLst>
              </p:cNvPr>
              <p:cNvSpPr>
                <a:spLocks noEditPoints="1"/>
              </p:cNvSpPr>
              <p:nvPr/>
            </p:nvSpPr>
            <p:spPr bwMode="auto">
              <a:xfrm>
                <a:off x="3224205" y="3212560"/>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2" name="Picture 1" descr="Icon of three dots and outward pointing chevrons on left and right">
              <a:extLst>
                <a:ext uri="{FF2B5EF4-FFF2-40B4-BE49-F238E27FC236}">
                  <a16:creationId xmlns:a16="http://schemas.microsoft.com/office/drawing/2014/main" id="{FC4AECE6-5E62-41E2-81B0-DDBFD01A2BC7}"/>
                </a:ext>
              </a:extLst>
            </p:cNvPr>
            <p:cNvPicPr>
              <a:picLocks noChangeAspect="1"/>
            </p:cNvPicPr>
            <p:nvPr/>
          </p:nvPicPr>
          <p:blipFill>
            <a:blip r:embed="rId3"/>
            <a:stretch>
              <a:fillRect/>
            </a:stretch>
          </p:blipFill>
          <p:spPr>
            <a:xfrm>
              <a:off x="3281240" y="3408641"/>
              <a:ext cx="495143" cy="218518"/>
            </a:xfrm>
            <a:prstGeom prst="rect">
              <a:avLst/>
            </a:prstGeom>
          </p:spPr>
        </p:pic>
      </p:grpSp>
      <p:grpSp>
        <p:nvGrpSpPr>
          <p:cNvPr id="7" name="Group 6">
            <a:extLst>
              <a:ext uri="{FF2B5EF4-FFF2-40B4-BE49-F238E27FC236}">
                <a16:creationId xmlns:a16="http://schemas.microsoft.com/office/drawing/2014/main" id="{208699CD-D565-4A5F-9F9F-1EFCB1C64E3D}"/>
              </a:ext>
              <a:ext uri="{C183D7F6-B498-43B3-948B-1728B52AA6E4}">
                <adec:decorative xmlns:adec="http://schemas.microsoft.com/office/drawing/2017/decorative" val="1"/>
              </a:ext>
            </a:extLst>
          </p:cNvPr>
          <p:cNvGrpSpPr/>
          <p:nvPr/>
        </p:nvGrpSpPr>
        <p:grpSpPr>
          <a:xfrm>
            <a:off x="7012307" y="3156043"/>
            <a:ext cx="723714" cy="723714"/>
            <a:chOff x="7012307" y="3156043"/>
            <a:chExt cx="723714" cy="723714"/>
          </a:xfrm>
        </p:grpSpPr>
        <p:grpSp>
          <p:nvGrpSpPr>
            <p:cNvPr id="5" name="Group 4">
              <a:extLst>
                <a:ext uri="{FF2B5EF4-FFF2-40B4-BE49-F238E27FC236}">
                  <a16:creationId xmlns:a16="http://schemas.microsoft.com/office/drawing/2014/main" id="{FC58E253-45D2-4633-9327-98FE36D4D783}"/>
                </a:ext>
              </a:extLst>
            </p:cNvPr>
            <p:cNvGrpSpPr/>
            <p:nvPr/>
          </p:nvGrpSpPr>
          <p:grpSpPr>
            <a:xfrm>
              <a:off x="7012307" y="3156043"/>
              <a:ext cx="723714" cy="723714"/>
              <a:chOff x="7012307" y="3156043"/>
              <a:chExt cx="723714" cy="723714"/>
            </a:xfrm>
          </p:grpSpPr>
          <p:sp>
            <p:nvSpPr>
              <p:cNvPr id="44" name="AutoShape 3">
                <a:extLst>
                  <a:ext uri="{FF2B5EF4-FFF2-40B4-BE49-F238E27FC236}">
                    <a16:creationId xmlns:a16="http://schemas.microsoft.com/office/drawing/2014/main" id="{16E907D9-F80F-402A-85F9-AAFB85E33AFF}"/>
                  </a:ext>
                </a:extLst>
              </p:cNvPr>
              <p:cNvSpPr>
                <a:spLocks noChangeAspect="1" noChangeArrowheads="1" noTextEdit="1"/>
              </p:cNvSpPr>
              <p:nvPr/>
            </p:nvSpPr>
            <p:spPr bwMode="auto">
              <a:xfrm>
                <a:off x="7012307" y="3156043"/>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5" name="Freeform 5">
                <a:extLst>
                  <a:ext uri="{FF2B5EF4-FFF2-40B4-BE49-F238E27FC236}">
                    <a16:creationId xmlns:a16="http://schemas.microsoft.com/office/drawing/2014/main" id="{60F1E3EE-B339-46E3-95B4-A6A659AD4E07}"/>
                  </a:ext>
                </a:extLst>
              </p:cNvPr>
              <p:cNvSpPr>
                <a:spLocks/>
              </p:cNvSpPr>
              <p:nvPr/>
            </p:nvSpPr>
            <p:spPr bwMode="auto">
              <a:xfrm>
                <a:off x="7012307" y="3156043"/>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6" name="Freeform 6">
                <a:extLst>
                  <a:ext uri="{FF2B5EF4-FFF2-40B4-BE49-F238E27FC236}">
                    <a16:creationId xmlns:a16="http://schemas.microsoft.com/office/drawing/2014/main" id="{223050F8-D6F1-4B76-84D8-2A0AEB037296}"/>
                  </a:ext>
                </a:extLst>
              </p:cNvPr>
              <p:cNvSpPr>
                <a:spLocks noEditPoints="1"/>
              </p:cNvSpPr>
              <p:nvPr/>
            </p:nvSpPr>
            <p:spPr bwMode="auto">
              <a:xfrm>
                <a:off x="7069558" y="3212560"/>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30" name="Picture 29" descr="Icon of three dots and outward pointing chevrons on left and right">
              <a:extLst>
                <a:ext uri="{FF2B5EF4-FFF2-40B4-BE49-F238E27FC236}">
                  <a16:creationId xmlns:a16="http://schemas.microsoft.com/office/drawing/2014/main" id="{62BEFEED-92A7-46A1-9105-C9EB345D1CD6}"/>
                </a:ext>
              </a:extLst>
            </p:cNvPr>
            <p:cNvPicPr>
              <a:picLocks noChangeAspect="1"/>
            </p:cNvPicPr>
            <p:nvPr/>
          </p:nvPicPr>
          <p:blipFill>
            <a:blip r:embed="rId3"/>
            <a:stretch>
              <a:fillRect/>
            </a:stretch>
          </p:blipFill>
          <p:spPr>
            <a:xfrm>
              <a:off x="7126593" y="3408641"/>
              <a:ext cx="495143" cy="218518"/>
            </a:xfrm>
            <a:prstGeom prst="rect">
              <a:avLst/>
            </a:prstGeom>
          </p:spPr>
        </p:pic>
      </p:grpSp>
      <p:grpSp>
        <p:nvGrpSpPr>
          <p:cNvPr id="4" name="Group 3">
            <a:extLst>
              <a:ext uri="{FF2B5EF4-FFF2-40B4-BE49-F238E27FC236}">
                <a16:creationId xmlns:a16="http://schemas.microsoft.com/office/drawing/2014/main" id="{B73B942E-66BF-4E62-87E4-4CB5E612A642}"/>
              </a:ext>
              <a:ext uri="{C183D7F6-B498-43B3-948B-1728B52AA6E4}">
                <adec:decorative xmlns:adec="http://schemas.microsoft.com/office/drawing/2017/decorative" val="1"/>
              </a:ext>
            </a:extLst>
          </p:cNvPr>
          <p:cNvGrpSpPr/>
          <p:nvPr/>
        </p:nvGrpSpPr>
        <p:grpSpPr>
          <a:xfrm>
            <a:off x="10833744" y="3156043"/>
            <a:ext cx="723714" cy="723714"/>
            <a:chOff x="10833744" y="3156043"/>
            <a:chExt cx="723714" cy="723714"/>
          </a:xfrm>
        </p:grpSpPr>
        <p:grpSp>
          <p:nvGrpSpPr>
            <p:cNvPr id="3" name="Group 2">
              <a:extLst>
                <a:ext uri="{FF2B5EF4-FFF2-40B4-BE49-F238E27FC236}">
                  <a16:creationId xmlns:a16="http://schemas.microsoft.com/office/drawing/2014/main" id="{53DD4814-239A-4889-B37D-8778F9CECE18}"/>
                </a:ext>
              </a:extLst>
            </p:cNvPr>
            <p:cNvGrpSpPr/>
            <p:nvPr/>
          </p:nvGrpSpPr>
          <p:grpSpPr>
            <a:xfrm>
              <a:off x="10833744" y="3156043"/>
              <a:ext cx="723714" cy="723714"/>
              <a:chOff x="10833744" y="3156043"/>
              <a:chExt cx="723714" cy="723714"/>
            </a:xfrm>
          </p:grpSpPr>
          <p:sp>
            <p:nvSpPr>
              <p:cNvPr id="63" name="AutoShape 3">
                <a:extLst>
                  <a:ext uri="{FF2B5EF4-FFF2-40B4-BE49-F238E27FC236}">
                    <a16:creationId xmlns:a16="http://schemas.microsoft.com/office/drawing/2014/main" id="{DD89D6AE-DCD4-456D-9006-98C66AB3E553}"/>
                  </a:ext>
                </a:extLst>
              </p:cNvPr>
              <p:cNvSpPr>
                <a:spLocks noChangeAspect="1" noChangeArrowheads="1" noTextEdit="1"/>
              </p:cNvSpPr>
              <p:nvPr/>
            </p:nvSpPr>
            <p:spPr bwMode="auto">
              <a:xfrm>
                <a:off x="10833744" y="3156043"/>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64" name="Freeform 5">
                <a:extLst>
                  <a:ext uri="{FF2B5EF4-FFF2-40B4-BE49-F238E27FC236}">
                    <a16:creationId xmlns:a16="http://schemas.microsoft.com/office/drawing/2014/main" id="{E9B0E12F-6669-4D03-AA97-9A38C2D973A3}"/>
                  </a:ext>
                </a:extLst>
              </p:cNvPr>
              <p:cNvSpPr>
                <a:spLocks/>
              </p:cNvSpPr>
              <p:nvPr/>
            </p:nvSpPr>
            <p:spPr bwMode="auto">
              <a:xfrm>
                <a:off x="10833744" y="3156043"/>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5" name="Freeform 6">
                <a:extLst>
                  <a:ext uri="{FF2B5EF4-FFF2-40B4-BE49-F238E27FC236}">
                    <a16:creationId xmlns:a16="http://schemas.microsoft.com/office/drawing/2014/main" id="{0557E44B-60B4-4B8D-B199-042A38682FFA}"/>
                  </a:ext>
                </a:extLst>
              </p:cNvPr>
              <p:cNvSpPr>
                <a:spLocks noEditPoints="1"/>
              </p:cNvSpPr>
              <p:nvPr/>
            </p:nvSpPr>
            <p:spPr bwMode="auto">
              <a:xfrm>
                <a:off x="10890995" y="3212560"/>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33" name="Picture 32" descr="Icon of three dots and outward pointing chevrons on left and right">
              <a:extLst>
                <a:ext uri="{FF2B5EF4-FFF2-40B4-BE49-F238E27FC236}">
                  <a16:creationId xmlns:a16="http://schemas.microsoft.com/office/drawing/2014/main" id="{0A28F368-CE64-4396-8F71-94779AA422AA}"/>
                </a:ext>
              </a:extLst>
            </p:cNvPr>
            <p:cNvPicPr>
              <a:picLocks noChangeAspect="1"/>
            </p:cNvPicPr>
            <p:nvPr/>
          </p:nvPicPr>
          <p:blipFill>
            <a:blip r:embed="rId3"/>
            <a:stretch>
              <a:fillRect/>
            </a:stretch>
          </p:blipFill>
          <p:spPr>
            <a:xfrm>
              <a:off x="10948030" y="3408641"/>
              <a:ext cx="495143" cy="218518"/>
            </a:xfrm>
            <a:prstGeom prst="rect">
              <a:avLst/>
            </a:prstGeom>
          </p:spPr>
        </p:pic>
      </p:grpSp>
    </p:spTree>
    <p:extLst>
      <p:ext uri="{BB962C8B-B14F-4D97-AF65-F5344CB8AC3E}">
        <p14:creationId xmlns:p14="http://schemas.microsoft.com/office/powerpoint/2010/main" val="345553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4256550"/>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Identify the key benefits provided by Azure Cosmos DB.</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the elements in an Azure Cosmos DB account and how they are organized.</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the different consistency levels and choose the correct one for your project.</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Explore the APIs supported in Azure Cosmos DB and choose the appropriate API for your solution.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how request units impact costs.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Azure Cosmos DB resources by using the Azure portal.</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75428337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2: Implement partitioning in Azure Cosmos DB</a:t>
            </a:r>
          </a:p>
        </p:txBody>
      </p:sp>
      <p:grpSp>
        <p:nvGrpSpPr>
          <p:cNvPr id="6" name="Group 5">
            <a:extLst>
              <a:ext uri="{FF2B5EF4-FFF2-40B4-BE49-F238E27FC236}">
                <a16:creationId xmlns:a16="http://schemas.microsoft.com/office/drawing/2014/main" id="{36F27E27-B006-4A5D-B0C0-4350341872D7}"/>
              </a:ext>
              <a:ext uri="{C183D7F6-B498-43B3-948B-1728B52AA6E4}">
                <adec:decorative xmlns:adec="http://schemas.microsoft.com/office/drawing/2017/decorative" val="1"/>
              </a:ext>
            </a:extLst>
          </p:cNvPr>
          <p:cNvGrpSpPr/>
          <p:nvPr/>
        </p:nvGrpSpPr>
        <p:grpSpPr>
          <a:xfrm>
            <a:off x="10103028" y="2761670"/>
            <a:ext cx="1314000" cy="1314000"/>
            <a:chOff x="3031668" y="3077885"/>
            <a:chExt cx="702132" cy="702232"/>
          </a:xfrm>
        </p:grpSpPr>
        <p:grpSp>
          <p:nvGrpSpPr>
            <p:cNvPr id="8" name="Group 7">
              <a:extLst>
                <a:ext uri="{FF2B5EF4-FFF2-40B4-BE49-F238E27FC236}">
                  <a16:creationId xmlns:a16="http://schemas.microsoft.com/office/drawing/2014/main" id="{04329B90-A756-47D9-8F84-13D424C6B4C8}"/>
                </a:ext>
              </a:extLst>
            </p:cNvPr>
            <p:cNvGrpSpPr/>
            <p:nvPr/>
          </p:nvGrpSpPr>
          <p:grpSpPr>
            <a:xfrm>
              <a:off x="3031668" y="3077885"/>
              <a:ext cx="702132" cy="702232"/>
              <a:chOff x="3031668" y="3077885"/>
              <a:chExt cx="702132" cy="702232"/>
            </a:xfrm>
          </p:grpSpPr>
          <p:sp>
            <p:nvSpPr>
              <p:cNvPr id="10" name="Freeform 5">
                <a:extLst>
                  <a:ext uri="{FF2B5EF4-FFF2-40B4-BE49-F238E27FC236}">
                    <a16:creationId xmlns:a16="http://schemas.microsoft.com/office/drawing/2014/main" id="{0A43D8D1-D8C5-4D64-933D-A6388D1131C0}"/>
                  </a:ext>
                </a:extLst>
              </p:cNvPr>
              <p:cNvSpPr>
                <a:spLocks/>
              </p:cNvSpPr>
              <p:nvPr/>
            </p:nvSpPr>
            <p:spPr bwMode="auto">
              <a:xfrm>
                <a:off x="3031668" y="3077885"/>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1" name="Freeform 6">
                <a:extLst>
                  <a:ext uri="{FF2B5EF4-FFF2-40B4-BE49-F238E27FC236}">
                    <a16:creationId xmlns:a16="http://schemas.microsoft.com/office/drawing/2014/main" id="{424FE0F6-775D-42B9-A923-F4EB5603CE51}"/>
                  </a:ext>
                </a:extLst>
              </p:cNvPr>
              <p:cNvSpPr>
                <a:spLocks noEditPoints="1"/>
              </p:cNvSpPr>
              <p:nvPr/>
            </p:nvSpPr>
            <p:spPr bwMode="auto">
              <a:xfrm>
                <a:off x="3080522" y="3127883"/>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a arrow in a circular path with a timer inside the circle">
              <a:extLst>
                <a:ext uri="{FF2B5EF4-FFF2-40B4-BE49-F238E27FC236}">
                  <a16:creationId xmlns:a16="http://schemas.microsoft.com/office/drawing/2014/main" id="{6585EED4-AB88-4ACE-AA45-37669778C746}"/>
                </a:ext>
              </a:extLst>
            </p:cNvPr>
            <p:cNvPicPr>
              <a:picLocks noChangeAspect="1"/>
            </p:cNvPicPr>
            <p:nvPr/>
          </p:nvPicPr>
          <p:blipFill>
            <a:blip r:embed="rId3"/>
            <a:stretch>
              <a:fillRect/>
            </a:stretch>
          </p:blipFill>
          <p:spPr>
            <a:xfrm>
              <a:off x="3196572" y="3242839"/>
              <a:ext cx="372325" cy="372325"/>
            </a:xfrm>
            <a:prstGeom prst="rect">
              <a:avLst/>
            </a:prstGeom>
          </p:spPr>
        </p:pic>
      </p:grpSp>
    </p:spTree>
    <p:extLst>
      <p:ext uri="{BB962C8B-B14F-4D97-AF65-F5344CB8AC3E}">
        <p14:creationId xmlns:p14="http://schemas.microsoft.com/office/powerpoint/2010/main" val="13796769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Introduction</a:t>
            </a:r>
          </a:p>
        </p:txBody>
      </p:sp>
      <p:sp>
        <p:nvSpPr>
          <p:cNvPr id="3" name="Text Placeholder 1">
            <a:extLst>
              <a:ext uri="{FF2B5EF4-FFF2-40B4-BE49-F238E27FC236}">
                <a16:creationId xmlns:a16="http://schemas.microsoft.com/office/drawing/2014/main" id="{7B29B8B4-FF6F-4FFC-B306-DBFB101E7733}"/>
              </a:ext>
            </a:extLst>
          </p:cNvPr>
          <p:cNvSpPr txBox="1">
            <a:spLocks/>
          </p:cNvSpPr>
          <p:nvPr/>
        </p:nvSpPr>
        <p:spPr>
          <a:xfrm>
            <a:off x="418643" y="1120690"/>
            <a:ext cx="10204614" cy="4749532"/>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2400" dirty="0"/>
              <a:t>After completing this module, you'll be able to:</a:t>
            </a:r>
          </a:p>
          <a:p>
            <a:pPr marL="342900" lvl="1" indent="-342900">
              <a:buFont typeface="Arial" panose="020B0604020202020204" pitchFamily="34" charset="0"/>
              <a:buChar char="•"/>
            </a:pPr>
            <a:r>
              <a:rPr lang="en-US" dirty="0"/>
              <a:t>Describe the differences between logical and physical partitions.</a:t>
            </a:r>
          </a:p>
          <a:p>
            <a:pPr marL="342900" lvl="1" indent="-342900">
              <a:buFont typeface="Arial" panose="020B0604020202020204" pitchFamily="34" charset="0"/>
              <a:buChar char="•"/>
            </a:pPr>
            <a:r>
              <a:rPr lang="en-US" dirty="0"/>
              <a:t>Choose the appropriate partition key for your solution.</a:t>
            </a:r>
          </a:p>
          <a:p>
            <a:pPr marL="342900" lvl="1" indent="-342900">
              <a:buFont typeface="Arial" panose="020B0604020202020204" pitchFamily="34" charset="0"/>
              <a:buChar char="•"/>
            </a:pPr>
            <a:r>
              <a:rPr lang="en-US" dirty="0"/>
              <a:t>Create a synthetic partition key.</a:t>
            </a:r>
          </a:p>
        </p:txBody>
      </p:sp>
    </p:spTree>
    <p:extLst>
      <p:ext uri="{BB962C8B-B14F-4D97-AF65-F5344CB8AC3E}">
        <p14:creationId xmlns:p14="http://schemas.microsoft.com/office/powerpoint/2010/main" val="644151060"/>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partitions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2"/>
          </p:nvPr>
        </p:nvSpPr>
        <p:spPr>
          <a:xfrm>
            <a:off x="418643" y="1456895"/>
            <a:ext cx="5578932" cy="2539157"/>
          </a:xfrm>
        </p:spPr>
        <p:txBody>
          <a:bodyPr/>
          <a:lstStyle/>
          <a:p>
            <a:r>
              <a:rPr lang="en-US" dirty="0"/>
              <a:t>Logical partitions</a:t>
            </a:r>
          </a:p>
          <a:p>
            <a:pPr lvl="1"/>
            <a:r>
              <a:rPr lang="en-US" dirty="0"/>
              <a:t>A logical partition consists of a set of items that have the same partition key.</a:t>
            </a:r>
          </a:p>
          <a:p>
            <a:pPr lvl="1"/>
            <a:r>
              <a:rPr lang="en-US" dirty="0"/>
              <a:t>A logical partition also defines the scope of database transactions. </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3"/>
          </p:nvPr>
        </p:nvSpPr>
        <p:spPr>
          <a:xfrm>
            <a:off x="6229350" y="1456896"/>
            <a:ext cx="5543550" cy="1985159"/>
          </a:xfrm>
        </p:spPr>
        <p:txBody>
          <a:bodyPr/>
          <a:lstStyle/>
          <a:p>
            <a:r>
              <a:rPr lang="en-US" dirty="0"/>
              <a:t>Physical partitions</a:t>
            </a:r>
          </a:p>
          <a:p>
            <a:pPr lvl="1"/>
            <a:r>
              <a:rPr lang="en-US" dirty="0"/>
              <a:t>One or more logical partitions are mapped to a single physical partition.</a:t>
            </a:r>
          </a:p>
          <a:p>
            <a:pPr lvl="1"/>
            <a:r>
              <a:rPr lang="en-US" dirty="0"/>
              <a:t>Physical partitions are an internal implementation of the system and they are entirely managed by Azure Cosmos DB.</a:t>
            </a:r>
          </a:p>
        </p:txBody>
      </p:sp>
    </p:spTree>
    <p:extLst>
      <p:ext uri="{BB962C8B-B14F-4D97-AF65-F5344CB8AC3E}">
        <p14:creationId xmlns:p14="http://schemas.microsoft.com/office/powerpoint/2010/main" val="253859485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partitions (2 / 2)</a:t>
            </a:r>
          </a:p>
        </p:txBody>
      </p:sp>
      <p:grpSp>
        <p:nvGrpSpPr>
          <p:cNvPr id="9" name="Group 8" descr="Partitioning implementation for Azure Cosmos DB where the partition key is hashed and pseduo-randomly distributed over physical partitions">
            <a:extLst>
              <a:ext uri="{FF2B5EF4-FFF2-40B4-BE49-F238E27FC236}">
                <a16:creationId xmlns:a16="http://schemas.microsoft.com/office/drawing/2014/main" id="{EDCCBB64-F842-404B-A6C7-BF028BCEDB2C}"/>
              </a:ext>
            </a:extLst>
          </p:cNvPr>
          <p:cNvGrpSpPr/>
          <p:nvPr/>
        </p:nvGrpSpPr>
        <p:grpSpPr>
          <a:xfrm>
            <a:off x="1932495" y="1485900"/>
            <a:ext cx="7865144" cy="4426007"/>
            <a:chOff x="1932495" y="1392159"/>
            <a:chExt cx="8427563" cy="4949916"/>
          </a:xfrm>
        </p:grpSpPr>
        <p:cxnSp>
          <p:nvCxnSpPr>
            <p:cNvPr id="10" name="Straight Connector 9">
              <a:extLst>
                <a:ext uri="{FF2B5EF4-FFF2-40B4-BE49-F238E27FC236}">
                  <a16:creationId xmlns:a16="http://schemas.microsoft.com/office/drawing/2014/main" id="{EB4D07F3-3C95-4591-BEE5-B46546E86296}"/>
                </a:ext>
              </a:extLst>
            </p:cNvPr>
            <p:cNvCxnSpPr/>
            <p:nvPr/>
          </p:nvCxnSpPr>
          <p:spPr>
            <a:xfrm>
              <a:off x="1932495" y="2465813"/>
              <a:ext cx="8427563" cy="0"/>
            </a:xfrm>
            <a:prstGeom prst="line">
              <a:avLst/>
            </a:prstGeom>
            <a:ln w="38100">
              <a:solidFill>
                <a:srgbClr val="737373"/>
              </a:solidFill>
              <a:prstDash val="sysDash"/>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1" name="Left Brace 10">
              <a:extLst>
                <a:ext uri="{FF2B5EF4-FFF2-40B4-BE49-F238E27FC236}">
                  <a16:creationId xmlns:a16="http://schemas.microsoft.com/office/drawing/2014/main" id="{AAFBCD65-B88E-4467-80D8-69D0016BEA49}"/>
                </a:ext>
              </a:extLst>
            </p:cNvPr>
            <p:cNvSpPr/>
            <p:nvPr/>
          </p:nvSpPr>
          <p:spPr>
            <a:xfrm rot="16200000">
              <a:off x="6185372" y="2745913"/>
              <a:ext cx="138575" cy="6407332"/>
            </a:xfrm>
            <a:prstGeom prst="leftBrace">
              <a:avLst>
                <a:gd name="adj1" fmla="val 74115"/>
                <a:gd name="adj2" fmla="val 50074"/>
              </a:avLst>
            </a:prstGeom>
            <a:noFill/>
            <a:ln w="19050">
              <a:solidFill>
                <a:srgbClr val="00B294"/>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effectLst/>
                <a:uLnTx/>
                <a:uFillTx/>
                <a:latin typeface="Calibri" panose="020F0502020204030204"/>
                <a:ea typeface="+mn-ea"/>
                <a:cs typeface="+mn-cs"/>
              </a:endParaRPr>
            </a:p>
          </p:txBody>
        </p:sp>
        <p:sp>
          <p:nvSpPr>
            <p:cNvPr id="12" name="TextBox 155">
              <a:extLst>
                <a:ext uri="{FF2B5EF4-FFF2-40B4-BE49-F238E27FC236}">
                  <a16:creationId xmlns:a16="http://schemas.microsoft.com/office/drawing/2014/main" id="{84B36D6D-219A-47B7-B3DC-14DC68082DB7}"/>
                </a:ext>
              </a:extLst>
            </p:cNvPr>
            <p:cNvSpPr txBox="1"/>
            <p:nvPr/>
          </p:nvSpPr>
          <p:spPr>
            <a:xfrm>
              <a:off x="3050992" y="6021319"/>
              <a:ext cx="6407334" cy="320756"/>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cs typeface="Segoe UI Semibold" panose="020B0702040204020203" pitchFamily="34" charset="0"/>
                </a:rPr>
                <a:t>Frugal number of partitions based on actual storage and throughput needs</a:t>
              </a:r>
            </a:p>
          </p:txBody>
        </p:sp>
        <p:sp>
          <p:nvSpPr>
            <p:cNvPr id="13" name="TextBox 120">
              <a:extLst>
                <a:ext uri="{FF2B5EF4-FFF2-40B4-BE49-F238E27FC236}">
                  <a16:creationId xmlns:a16="http://schemas.microsoft.com/office/drawing/2014/main" id="{EBEAE72F-6244-44DA-9ECB-4991CCE3D248}"/>
                </a:ext>
              </a:extLst>
            </p:cNvPr>
            <p:cNvSpPr txBox="1"/>
            <p:nvPr/>
          </p:nvSpPr>
          <p:spPr>
            <a:xfrm>
              <a:off x="6568055" y="4198571"/>
              <a:ext cx="744253" cy="841583"/>
            </a:xfrm>
            <a:prstGeom prst="rect">
              <a:avLst/>
            </a:prstGeom>
            <a:solidFill>
              <a:srgbClr val="FFFFFF"/>
            </a:solid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5400" dirty="0">
                  <a:solidFill>
                    <a:srgbClr val="00188F"/>
                  </a:solidFill>
                  <a:cs typeface="Segoe UI Semibold" panose="020B0702040204020203" pitchFamily="34" charset="0"/>
                </a:rPr>
                <a:t>…</a:t>
              </a:r>
            </a:p>
          </p:txBody>
        </p:sp>
        <p:sp>
          <p:nvSpPr>
            <p:cNvPr id="15" name="TextBox 128">
              <a:extLst>
                <a:ext uri="{FF2B5EF4-FFF2-40B4-BE49-F238E27FC236}">
                  <a16:creationId xmlns:a16="http://schemas.microsoft.com/office/drawing/2014/main" id="{7D4D5129-6CB2-465E-AF3B-A52A5667E597}"/>
                </a:ext>
              </a:extLst>
            </p:cNvPr>
            <p:cNvSpPr txBox="1"/>
            <p:nvPr/>
          </p:nvSpPr>
          <p:spPr>
            <a:xfrm>
              <a:off x="3193530" y="5616030"/>
              <a:ext cx="980226" cy="309788"/>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dirty="0">
                  <a:cs typeface="Segoe UI Semibold" panose="020B0702040204020203" pitchFamily="34" charset="0"/>
                </a:rPr>
                <a:t>Partition 1</a:t>
              </a:r>
            </a:p>
          </p:txBody>
        </p:sp>
        <p:sp>
          <p:nvSpPr>
            <p:cNvPr id="16" name="TextBox 129">
              <a:extLst>
                <a:ext uri="{FF2B5EF4-FFF2-40B4-BE49-F238E27FC236}">
                  <a16:creationId xmlns:a16="http://schemas.microsoft.com/office/drawing/2014/main" id="{8426C1F7-F50F-4A91-A910-5E84A8215B18}"/>
                </a:ext>
              </a:extLst>
            </p:cNvPr>
            <p:cNvSpPr txBox="1"/>
            <p:nvPr/>
          </p:nvSpPr>
          <p:spPr>
            <a:xfrm>
              <a:off x="4901283" y="5628291"/>
              <a:ext cx="980226" cy="252475"/>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dirty="0">
                  <a:cs typeface="Segoe UI Semibold" panose="020B0702040204020203" pitchFamily="34" charset="0"/>
                </a:rPr>
                <a:t>Partition 2</a:t>
              </a:r>
            </a:p>
          </p:txBody>
        </p:sp>
        <p:sp>
          <p:nvSpPr>
            <p:cNvPr id="17" name="TextBox 130">
              <a:extLst>
                <a:ext uri="{FF2B5EF4-FFF2-40B4-BE49-F238E27FC236}">
                  <a16:creationId xmlns:a16="http://schemas.microsoft.com/office/drawing/2014/main" id="{E530131C-8FA2-4F5E-A5EA-007FEE50B7CD}"/>
                </a:ext>
              </a:extLst>
            </p:cNvPr>
            <p:cNvSpPr txBox="1"/>
            <p:nvPr/>
          </p:nvSpPr>
          <p:spPr>
            <a:xfrm>
              <a:off x="8293026" y="5628292"/>
              <a:ext cx="980226" cy="309788"/>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200" dirty="0">
                  <a:cs typeface="Segoe UI Semibold" panose="020B0702040204020203" pitchFamily="34" charset="0"/>
                </a:rPr>
                <a:t>Partition </a:t>
              </a:r>
              <a:r>
                <a:rPr lang="en-US" sz="1200" i="1" dirty="0">
                  <a:cs typeface="Segoe UI Semibold" panose="020B0702040204020203" pitchFamily="34" charset="0"/>
                </a:rPr>
                <a:t>n</a:t>
              </a:r>
            </a:p>
          </p:txBody>
        </p:sp>
        <p:grpSp>
          <p:nvGrpSpPr>
            <p:cNvPr id="18" name="Group 17">
              <a:extLst>
                <a:ext uri="{FF2B5EF4-FFF2-40B4-BE49-F238E27FC236}">
                  <a16:creationId xmlns:a16="http://schemas.microsoft.com/office/drawing/2014/main" id="{D5B2EB1A-F76B-4BDB-A8CF-4EF746E20337}"/>
                </a:ext>
              </a:extLst>
            </p:cNvPr>
            <p:cNvGrpSpPr/>
            <p:nvPr/>
          </p:nvGrpSpPr>
          <p:grpSpPr>
            <a:xfrm>
              <a:off x="8332202" y="3948062"/>
              <a:ext cx="820319" cy="1647875"/>
              <a:chOff x="8332202" y="3948062"/>
              <a:chExt cx="820319" cy="1647875"/>
            </a:xfrm>
          </p:grpSpPr>
          <p:sp>
            <p:nvSpPr>
              <p:cNvPr id="45" name="Rectangle 44">
                <a:extLst>
                  <a:ext uri="{FF2B5EF4-FFF2-40B4-BE49-F238E27FC236}">
                    <a16:creationId xmlns:a16="http://schemas.microsoft.com/office/drawing/2014/main" id="{5CA7A77B-D612-451D-810A-06FD61B9D10E}"/>
                  </a:ext>
                </a:extLst>
              </p:cNvPr>
              <p:cNvSpPr/>
              <p:nvPr/>
            </p:nvSpPr>
            <p:spPr bwMode="auto">
              <a:xfrm>
                <a:off x="8332202" y="3948062"/>
                <a:ext cx="820319" cy="1610925"/>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dirty="0">
                  <a:gradFill>
                    <a:gsLst>
                      <a:gs pos="0">
                        <a:srgbClr val="FFFFFF"/>
                      </a:gs>
                      <a:gs pos="100000">
                        <a:srgbClr val="FFFFFF"/>
                      </a:gs>
                    </a:gsLst>
                    <a:lin ang="5400000" scaled="0"/>
                  </a:gradFill>
                  <a:ea typeface="Segoe UI" pitchFamily="34" charset="0"/>
                  <a:cs typeface="Segoe UI" pitchFamily="34" charset="0"/>
                </a:endParaRPr>
              </a:p>
            </p:txBody>
          </p:sp>
          <p:sp>
            <p:nvSpPr>
              <p:cNvPr id="46" name="TextBox 45">
                <a:extLst>
                  <a:ext uri="{FF2B5EF4-FFF2-40B4-BE49-F238E27FC236}">
                    <a16:creationId xmlns:a16="http://schemas.microsoft.com/office/drawing/2014/main" id="{2FD15B92-DF1B-4FD7-A648-8B6F52461292}"/>
                  </a:ext>
                </a:extLst>
              </p:cNvPr>
              <p:cNvSpPr txBox="1"/>
              <p:nvPr/>
            </p:nvSpPr>
            <p:spPr>
              <a:xfrm>
                <a:off x="8474019" y="4005892"/>
                <a:ext cx="536685" cy="184665"/>
              </a:xfrm>
              <a:prstGeom prst="rect">
                <a:avLst/>
              </a:prstGeom>
              <a:noFill/>
            </p:spPr>
            <p:txBody>
              <a:bodyPr wrap="none" lIns="0" tIns="0" rIns="0" bIns="0" rtlCol="0">
                <a:spAutoFit/>
              </a:bodyPr>
              <a:lstStyle/>
              <a:p>
                <a:r>
                  <a:rPr lang="en-US" sz="1200" dirty="0">
                    <a:solidFill>
                      <a:schemeClr val="bg1"/>
                    </a:solidFill>
                  </a:rPr>
                  <a:t>Dharma</a:t>
                </a:r>
              </a:p>
            </p:txBody>
          </p:sp>
          <p:sp>
            <p:nvSpPr>
              <p:cNvPr id="47" name="TextBox 46">
                <a:extLst>
                  <a:ext uri="{FF2B5EF4-FFF2-40B4-BE49-F238E27FC236}">
                    <a16:creationId xmlns:a16="http://schemas.microsoft.com/office/drawing/2014/main" id="{50EEC32E-8BDF-4C66-9AFF-49B9F032E618}"/>
                  </a:ext>
                </a:extLst>
              </p:cNvPr>
              <p:cNvSpPr txBox="1"/>
              <p:nvPr/>
            </p:nvSpPr>
            <p:spPr>
              <a:xfrm>
                <a:off x="8458053" y="4235983"/>
                <a:ext cx="568617" cy="184665"/>
              </a:xfrm>
              <a:prstGeom prst="rect">
                <a:avLst/>
              </a:prstGeom>
              <a:noFill/>
            </p:spPr>
            <p:txBody>
              <a:bodyPr wrap="none" lIns="0" tIns="0" rIns="0" bIns="0" rtlCol="0">
                <a:spAutoFit/>
              </a:bodyPr>
              <a:lstStyle/>
              <a:p>
                <a:r>
                  <a:rPr lang="en-US" sz="1200" dirty="0">
                    <a:solidFill>
                      <a:schemeClr val="bg1"/>
                    </a:solidFill>
                  </a:rPr>
                  <a:t>Shireesh</a:t>
                </a:r>
              </a:p>
            </p:txBody>
          </p:sp>
          <p:sp>
            <p:nvSpPr>
              <p:cNvPr id="48" name="TextBox 47">
                <a:extLst>
                  <a:ext uri="{FF2B5EF4-FFF2-40B4-BE49-F238E27FC236}">
                    <a16:creationId xmlns:a16="http://schemas.microsoft.com/office/drawing/2014/main" id="{3EA00370-6CA7-4920-9FFD-08F8650AEFA4}"/>
                  </a:ext>
                </a:extLst>
              </p:cNvPr>
              <p:cNvSpPr txBox="1"/>
              <p:nvPr/>
            </p:nvSpPr>
            <p:spPr>
              <a:xfrm>
                <a:off x="8502904" y="4466074"/>
                <a:ext cx="478914" cy="184665"/>
              </a:xfrm>
              <a:prstGeom prst="rect">
                <a:avLst/>
              </a:prstGeom>
              <a:noFill/>
            </p:spPr>
            <p:txBody>
              <a:bodyPr wrap="none" lIns="0" tIns="0" rIns="0" bIns="0" rtlCol="0">
                <a:spAutoFit/>
              </a:bodyPr>
              <a:lstStyle/>
              <a:p>
                <a:r>
                  <a:rPr lang="en-US" sz="1200" dirty="0">
                    <a:solidFill>
                      <a:schemeClr val="bg1"/>
                    </a:solidFill>
                  </a:rPr>
                  <a:t>Karthik</a:t>
                </a:r>
              </a:p>
            </p:txBody>
          </p:sp>
          <p:sp>
            <p:nvSpPr>
              <p:cNvPr id="49" name="TextBox 48">
                <a:extLst>
                  <a:ext uri="{FF2B5EF4-FFF2-40B4-BE49-F238E27FC236}">
                    <a16:creationId xmlns:a16="http://schemas.microsoft.com/office/drawing/2014/main" id="{33C7304C-321B-4181-99EA-6D45B3109921}"/>
                  </a:ext>
                </a:extLst>
              </p:cNvPr>
              <p:cNvSpPr txBox="1"/>
              <p:nvPr/>
            </p:nvSpPr>
            <p:spPr>
              <a:xfrm>
                <a:off x="8505918" y="4696165"/>
                <a:ext cx="472886" cy="184665"/>
              </a:xfrm>
              <a:prstGeom prst="rect">
                <a:avLst/>
              </a:prstGeom>
              <a:noFill/>
            </p:spPr>
            <p:txBody>
              <a:bodyPr wrap="none" lIns="0" tIns="0" rIns="0" bIns="0" rtlCol="0">
                <a:spAutoFit/>
              </a:bodyPr>
              <a:lstStyle/>
              <a:p>
                <a:r>
                  <a:rPr lang="en-US" sz="1200" dirty="0">
                    <a:solidFill>
                      <a:schemeClr val="bg1"/>
                    </a:solidFill>
                  </a:rPr>
                  <a:t>Rimma</a:t>
                </a:r>
              </a:p>
            </p:txBody>
          </p:sp>
          <p:sp>
            <p:nvSpPr>
              <p:cNvPr id="50" name="TextBox 49">
                <a:extLst>
                  <a:ext uri="{FF2B5EF4-FFF2-40B4-BE49-F238E27FC236}">
                    <a16:creationId xmlns:a16="http://schemas.microsoft.com/office/drawing/2014/main" id="{99317A98-A8BC-432E-B958-6E9F6C093C65}"/>
                  </a:ext>
                </a:extLst>
              </p:cNvPr>
              <p:cNvSpPr txBox="1"/>
              <p:nvPr/>
            </p:nvSpPr>
            <p:spPr>
              <a:xfrm>
                <a:off x="8580458" y="4926256"/>
                <a:ext cx="323807" cy="184665"/>
              </a:xfrm>
              <a:prstGeom prst="rect">
                <a:avLst/>
              </a:prstGeom>
              <a:noFill/>
            </p:spPr>
            <p:txBody>
              <a:bodyPr wrap="none" lIns="0" tIns="0" rIns="0" bIns="0" rtlCol="0">
                <a:spAutoFit/>
              </a:bodyPr>
              <a:lstStyle/>
              <a:p>
                <a:r>
                  <a:rPr lang="en-US" sz="1200" dirty="0">
                    <a:solidFill>
                      <a:schemeClr val="bg1"/>
                    </a:solidFill>
                  </a:rPr>
                  <a:t>Alice</a:t>
                </a:r>
              </a:p>
            </p:txBody>
          </p:sp>
          <p:sp>
            <p:nvSpPr>
              <p:cNvPr id="51" name="TextBox 50">
                <a:extLst>
                  <a:ext uri="{FF2B5EF4-FFF2-40B4-BE49-F238E27FC236}">
                    <a16:creationId xmlns:a16="http://schemas.microsoft.com/office/drawing/2014/main" id="{5F9C2A86-6B66-4D61-B103-277CAE02209F}"/>
                  </a:ext>
                </a:extLst>
              </p:cNvPr>
              <p:cNvSpPr txBox="1"/>
              <p:nvPr/>
            </p:nvSpPr>
            <p:spPr>
              <a:xfrm>
                <a:off x="8594061" y="5156347"/>
                <a:ext cx="296600" cy="154290"/>
              </a:xfrm>
              <a:prstGeom prst="rect">
                <a:avLst/>
              </a:prstGeom>
              <a:noFill/>
            </p:spPr>
            <p:txBody>
              <a:bodyPr wrap="none" lIns="0" tIns="0" rIns="0" bIns="0" rtlCol="0">
                <a:spAutoFit/>
              </a:bodyPr>
              <a:lstStyle/>
              <a:p>
                <a:r>
                  <a:rPr lang="en-US" sz="1100" dirty="0">
                    <a:solidFill>
                      <a:schemeClr val="bg1"/>
                    </a:solidFill>
                  </a:rPr>
                  <a:t>Carol</a:t>
                </a:r>
              </a:p>
            </p:txBody>
          </p:sp>
          <p:sp>
            <p:nvSpPr>
              <p:cNvPr id="52" name="TextBox 51">
                <a:extLst>
                  <a:ext uri="{FF2B5EF4-FFF2-40B4-BE49-F238E27FC236}">
                    <a16:creationId xmlns:a16="http://schemas.microsoft.com/office/drawing/2014/main" id="{BBAF5A3F-37E6-4D1A-BBBA-6A769099F8CB}"/>
                  </a:ext>
                </a:extLst>
              </p:cNvPr>
              <p:cNvSpPr txBox="1"/>
              <p:nvPr/>
            </p:nvSpPr>
            <p:spPr>
              <a:xfrm>
                <a:off x="8554007" y="4980384"/>
                <a:ext cx="376706" cy="615553"/>
              </a:xfrm>
              <a:prstGeom prst="rect">
                <a:avLst/>
              </a:prstGeom>
              <a:noFill/>
            </p:spPr>
            <p:txBody>
              <a:bodyPr wrap="none" lIns="0" tIns="0" rIns="0" bIns="0" rtlCol="0">
                <a:spAutoFit/>
              </a:bodyPr>
              <a:lstStyle/>
              <a:p>
                <a:r>
                  <a:rPr lang="en-US" sz="4000" dirty="0">
                    <a:solidFill>
                      <a:schemeClr val="bg1"/>
                    </a:solidFill>
                  </a:rPr>
                  <a:t>…</a:t>
                </a:r>
              </a:p>
            </p:txBody>
          </p:sp>
          <p:cxnSp>
            <p:nvCxnSpPr>
              <p:cNvPr id="53" name="Straight Connector 52">
                <a:extLst>
                  <a:ext uri="{FF2B5EF4-FFF2-40B4-BE49-F238E27FC236}">
                    <a16:creationId xmlns:a16="http://schemas.microsoft.com/office/drawing/2014/main" id="{1F71FB60-E465-4822-B5FE-229F23291CB0}"/>
                  </a:ext>
                </a:extLst>
              </p:cNvPr>
              <p:cNvCxnSpPr/>
              <p:nvPr/>
            </p:nvCxnSpPr>
            <p:spPr>
              <a:xfrm>
                <a:off x="8332202" y="4213270"/>
                <a:ext cx="820319" cy="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3B6F355A-7A72-45DB-974F-E13C340B67FB}"/>
                  </a:ext>
                </a:extLst>
              </p:cNvPr>
              <p:cNvCxnSpPr/>
              <p:nvPr/>
            </p:nvCxnSpPr>
            <p:spPr>
              <a:xfrm>
                <a:off x="8332202" y="4443361"/>
                <a:ext cx="820319" cy="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A0D4CB10-E034-40B5-8BAF-CFC711532B27}"/>
                  </a:ext>
                </a:extLst>
              </p:cNvPr>
              <p:cNvCxnSpPr/>
              <p:nvPr/>
            </p:nvCxnSpPr>
            <p:spPr>
              <a:xfrm>
                <a:off x="8332202" y="4673452"/>
                <a:ext cx="820319" cy="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AED5F373-66FC-4F5E-8238-A9972ED277FD}"/>
                  </a:ext>
                </a:extLst>
              </p:cNvPr>
              <p:cNvCxnSpPr/>
              <p:nvPr/>
            </p:nvCxnSpPr>
            <p:spPr>
              <a:xfrm>
                <a:off x="8332202" y="4903543"/>
                <a:ext cx="820319" cy="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0ED17D4B-762B-443C-B19C-2C0E5429863A}"/>
                  </a:ext>
                </a:extLst>
              </p:cNvPr>
              <p:cNvCxnSpPr/>
              <p:nvPr/>
            </p:nvCxnSpPr>
            <p:spPr>
              <a:xfrm>
                <a:off x="8332202" y="5133634"/>
                <a:ext cx="820319" cy="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276B60BC-67FF-425D-A970-DD2FB2229351}"/>
                  </a:ext>
                </a:extLst>
              </p:cNvPr>
              <p:cNvCxnSpPr/>
              <p:nvPr/>
            </p:nvCxnSpPr>
            <p:spPr>
              <a:xfrm>
                <a:off x="8332202" y="5333355"/>
                <a:ext cx="820319" cy="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grpSp>
          <p:nvGrpSpPr>
            <p:cNvPr id="19" name="Group 18">
              <a:extLst>
                <a:ext uri="{FF2B5EF4-FFF2-40B4-BE49-F238E27FC236}">
                  <a16:creationId xmlns:a16="http://schemas.microsoft.com/office/drawing/2014/main" id="{A91F1DA5-22E1-416A-B1DD-22934553E4D3}"/>
                </a:ext>
              </a:extLst>
            </p:cNvPr>
            <p:cNvGrpSpPr/>
            <p:nvPr/>
          </p:nvGrpSpPr>
          <p:grpSpPr>
            <a:xfrm>
              <a:off x="4981237" y="4105218"/>
              <a:ext cx="820319" cy="1459809"/>
              <a:chOff x="6508635" y="3645841"/>
              <a:chExt cx="900000" cy="1601606"/>
            </a:xfrm>
          </p:grpSpPr>
          <p:sp>
            <p:nvSpPr>
              <p:cNvPr id="43" name="Rectangle 42">
                <a:extLst>
                  <a:ext uri="{FF2B5EF4-FFF2-40B4-BE49-F238E27FC236}">
                    <a16:creationId xmlns:a16="http://schemas.microsoft.com/office/drawing/2014/main" id="{2A3A0517-BB7D-4C89-88CD-5EC0BDA8C736}"/>
                  </a:ext>
                </a:extLst>
              </p:cNvPr>
              <p:cNvSpPr/>
              <p:nvPr/>
            </p:nvSpPr>
            <p:spPr bwMode="auto">
              <a:xfrm>
                <a:off x="6508635" y="3645841"/>
                <a:ext cx="900000" cy="1601606"/>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dirty="0">
                  <a:gradFill>
                    <a:gsLst>
                      <a:gs pos="0">
                        <a:srgbClr val="FFFFFF"/>
                      </a:gs>
                      <a:gs pos="100000">
                        <a:srgbClr val="FFFFFF"/>
                      </a:gs>
                    </a:gsLst>
                    <a:lin ang="5400000" scaled="0"/>
                  </a:gradFill>
                  <a:ea typeface="Segoe UI" pitchFamily="34" charset="0"/>
                  <a:cs typeface="Segoe UI" pitchFamily="34" charset="0"/>
                </a:endParaRPr>
              </a:p>
            </p:txBody>
          </p:sp>
          <p:sp>
            <p:nvSpPr>
              <p:cNvPr id="44" name="TextBox 43">
                <a:extLst>
                  <a:ext uri="{FF2B5EF4-FFF2-40B4-BE49-F238E27FC236}">
                    <a16:creationId xmlns:a16="http://schemas.microsoft.com/office/drawing/2014/main" id="{50FDA639-E46E-4883-9C55-0AD99B71304B}"/>
                  </a:ext>
                </a:extLst>
              </p:cNvPr>
              <p:cNvSpPr txBox="1"/>
              <p:nvPr/>
            </p:nvSpPr>
            <p:spPr>
              <a:xfrm>
                <a:off x="6835204" y="4279107"/>
                <a:ext cx="293705" cy="202603"/>
              </a:xfrm>
              <a:prstGeom prst="rect">
                <a:avLst/>
              </a:prstGeom>
              <a:noFill/>
            </p:spPr>
            <p:txBody>
              <a:bodyPr wrap="none" lIns="0" tIns="0" rIns="0" bIns="0" rtlCol="0">
                <a:spAutoFit/>
              </a:bodyPr>
              <a:lstStyle/>
              <a:p>
                <a:r>
                  <a:rPr lang="en-US" sz="1200" dirty="0">
                    <a:solidFill>
                      <a:schemeClr val="bg1"/>
                    </a:solidFill>
                  </a:rPr>
                  <a:t>Bob</a:t>
                </a:r>
              </a:p>
            </p:txBody>
          </p:sp>
        </p:grpSp>
        <p:sp>
          <p:nvSpPr>
            <p:cNvPr id="20" name="Rectangle 19">
              <a:extLst>
                <a:ext uri="{FF2B5EF4-FFF2-40B4-BE49-F238E27FC236}">
                  <a16:creationId xmlns:a16="http://schemas.microsoft.com/office/drawing/2014/main" id="{7C6D7878-2A01-44AB-B05C-EC3B29652AA1}"/>
                </a:ext>
              </a:extLst>
            </p:cNvPr>
            <p:cNvSpPr/>
            <p:nvPr/>
          </p:nvSpPr>
          <p:spPr bwMode="auto">
            <a:xfrm>
              <a:off x="3217090" y="4099181"/>
              <a:ext cx="820319" cy="1459809"/>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IN" sz="20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a:extLst>
                <a:ext uri="{FF2B5EF4-FFF2-40B4-BE49-F238E27FC236}">
                  <a16:creationId xmlns:a16="http://schemas.microsoft.com/office/drawing/2014/main" id="{6829439A-A150-4E40-A873-C9AF15591597}"/>
                </a:ext>
              </a:extLst>
            </p:cNvPr>
            <p:cNvSpPr txBox="1"/>
            <p:nvPr/>
          </p:nvSpPr>
          <p:spPr>
            <a:xfrm>
              <a:off x="3367787" y="4291902"/>
              <a:ext cx="518925" cy="184666"/>
            </a:xfrm>
            <a:prstGeom prst="rect">
              <a:avLst/>
            </a:prstGeom>
            <a:noFill/>
          </p:spPr>
          <p:txBody>
            <a:bodyPr wrap="none" lIns="0" tIns="0" rIns="0" bIns="0" rtlCol="0">
              <a:spAutoFit/>
            </a:bodyPr>
            <a:lstStyle/>
            <a:p>
              <a:r>
                <a:rPr lang="en-US" sz="1200" dirty="0">
                  <a:solidFill>
                    <a:schemeClr val="bg1"/>
                  </a:solidFill>
                </a:rPr>
                <a:t>Andrew</a:t>
              </a:r>
            </a:p>
          </p:txBody>
        </p:sp>
        <p:sp>
          <p:nvSpPr>
            <p:cNvPr id="22" name="TextBox 21">
              <a:extLst>
                <a:ext uri="{FF2B5EF4-FFF2-40B4-BE49-F238E27FC236}">
                  <a16:creationId xmlns:a16="http://schemas.microsoft.com/office/drawing/2014/main" id="{78921598-2B0D-4A80-A53E-95B5469DDE1C}"/>
                </a:ext>
              </a:extLst>
            </p:cNvPr>
            <p:cNvSpPr txBox="1"/>
            <p:nvPr/>
          </p:nvSpPr>
          <p:spPr>
            <a:xfrm>
              <a:off x="3462877" y="4767200"/>
              <a:ext cx="328744" cy="184666"/>
            </a:xfrm>
            <a:prstGeom prst="rect">
              <a:avLst/>
            </a:prstGeom>
            <a:noFill/>
          </p:spPr>
          <p:txBody>
            <a:bodyPr wrap="none" lIns="0" tIns="0" rIns="0" bIns="0" rtlCol="0">
              <a:spAutoFit/>
            </a:bodyPr>
            <a:lstStyle/>
            <a:p>
              <a:r>
                <a:rPr lang="en-US" sz="1200" dirty="0">
                  <a:solidFill>
                    <a:schemeClr val="bg1"/>
                  </a:solidFill>
                </a:rPr>
                <a:t>Mike</a:t>
              </a:r>
            </a:p>
          </p:txBody>
        </p:sp>
        <p:sp>
          <p:nvSpPr>
            <p:cNvPr id="23" name="TextBox 22">
              <a:extLst>
                <a:ext uri="{FF2B5EF4-FFF2-40B4-BE49-F238E27FC236}">
                  <a16:creationId xmlns:a16="http://schemas.microsoft.com/office/drawing/2014/main" id="{96D5C3BD-1FAF-4623-A720-B14EBD621E73}"/>
                </a:ext>
              </a:extLst>
            </p:cNvPr>
            <p:cNvSpPr txBox="1"/>
            <p:nvPr/>
          </p:nvSpPr>
          <p:spPr>
            <a:xfrm>
              <a:off x="3473105" y="4893255"/>
              <a:ext cx="308289" cy="504950"/>
            </a:xfrm>
            <a:prstGeom prst="rect">
              <a:avLst/>
            </a:prstGeom>
            <a:noFill/>
          </p:spPr>
          <p:txBody>
            <a:bodyPr wrap="none" lIns="0" tIns="0" rIns="0" bIns="0" rtlCol="0">
              <a:spAutoFit/>
            </a:bodyPr>
            <a:lstStyle/>
            <a:p>
              <a:r>
                <a:rPr lang="en-US" sz="3600" dirty="0">
                  <a:solidFill>
                    <a:schemeClr val="bg1"/>
                  </a:solidFill>
                </a:rPr>
                <a:t>…</a:t>
              </a:r>
            </a:p>
          </p:txBody>
        </p:sp>
        <p:cxnSp>
          <p:nvCxnSpPr>
            <p:cNvPr id="24" name="Straight Connector 23">
              <a:extLst>
                <a:ext uri="{FF2B5EF4-FFF2-40B4-BE49-F238E27FC236}">
                  <a16:creationId xmlns:a16="http://schemas.microsoft.com/office/drawing/2014/main" id="{7A356112-4548-43DD-AB4B-6C4ED57F4CF1}"/>
                </a:ext>
              </a:extLst>
            </p:cNvPr>
            <p:cNvCxnSpPr/>
            <p:nvPr/>
          </p:nvCxnSpPr>
          <p:spPr>
            <a:xfrm>
              <a:off x="3217090" y="4621884"/>
              <a:ext cx="820319" cy="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5D2E3CD-FF72-4BE5-9ADB-999D0DE0925B}"/>
                </a:ext>
              </a:extLst>
            </p:cNvPr>
            <p:cNvCxnSpPr/>
            <p:nvPr/>
          </p:nvCxnSpPr>
          <p:spPr>
            <a:xfrm>
              <a:off x="3217090" y="5097182"/>
              <a:ext cx="820319" cy="0"/>
            </a:xfrm>
            <a:prstGeom prst="line">
              <a:avLst/>
            </a:prstGeom>
            <a:ln>
              <a:solidFill>
                <a:schemeClr val="bg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6" name="TextBox 3">
              <a:extLst>
                <a:ext uri="{FF2B5EF4-FFF2-40B4-BE49-F238E27FC236}">
                  <a16:creationId xmlns:a16="http://schemas.microsoft.com/office/drawing/2014/main" id="{1FFA738A-850A-4AC3-8203-D4AF9BC2EDE0}"/>
                </a:ext>
              </a:extLst>
            </p:cNvPr>
            <p:cNvSpPr txBox="1"/>
            <p:nvPr/>
          </p:nvSpPr>
          <p:spPr>
            <a:xfrm>
              <a:off x="2359315" y="1936960"/>
              <a:ext cx="2237934" cy="516313"/>
            </a:xfrm>
            <a:prstGeom prst="rect">
              <a:avLst/>
            </a:prstGeom>
            <a:noFill/>
            <a:ln>
              <a:noFill/>
            </a:ln>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cs typeface="Segoe UI Semibold" panose="020B0702040204020203" pitchFamily="34" charset="0"/>
                </a:rPr>
                <a:t>Azure Cosmos DB Container</a:t>
              </a:r>
              <a:br>
                <a:rPr lang="en-US" sz="1200" dirty="0">
                  <a:cs typeface="Segoe UI Semibold" panose="020B0702040204020203" pitchFamily="34" charset="0"/>
                </a:rPr>
              </a:br>
              <a:r>
                <a:rPr lang="en-US" sz="1200" dirty="0">
                  <a:cs typeface="Segoe UI Semibold" panose="020B0702040204020203" pitchFamily="34" charset="0"/>
                </a:rPr>
                <a:t>(for example, Collection)</a:t>
              </a:r>
            </a:p>
          </p:txBody>
        </p:sp>
        <p:sp>
          <p:nvSpPr>
            <p:cNvPr id="27" name="TextBox 5">
              <a:extLst>
                <a:ext uri="{FF2B5EF4-FFF2-40B4-BE49-F238E27FC236}">
                  <a16:creationId xmlns:a16="http://schemas.microsoft.com/office/drawing/2014/main" id="{195990A9-7D95-46B2-8CA2-87F7F793E538}"/>
                </a:ext>
              </a:extLst>
            </p:cNvPr>
            <p:cNvSpPr txBox="1"/>
            <p:nvPr/>
          </p:nvSpPr>
          <p:spPr>
            <a:xfrm>
              <a:off x="5153568" y="1435099"/>
              <a:ext cx="1895525" cy="372862"/>
            </a:xfrm>
            <a:prstGeom prst="rect">
              <a:avLst/>
            </a:prstGeom>
            <a:noFill/>
            <a:ln w="38100">
              <a:solidFill>
                <a:srgbClr val="D83B0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200" dirty="0">
                  <a:solidFill>
                    <a:schemeClr val="tx1"/>
                  </a:solidFill>
                </a:rPr>
                <a:t>Partition Key: User ID</a:t>
              </a:r>
            </a:p>
          </p:txBody>
        </p:sp>
        <p:sp>
          <p:nvSpPr>
            <p:cNvPr id="28" name="TextBox 6">
              <a:extLst>
                <a:ext uri="{FF2B5EF4-FFF2-40B4-BE49-F238E27FC236}">
                  <a16:creationId xmlns:a16="http://schemas.microsoft.com/office/drawing/2014/main" id="{AF36D4E0-542C-4113-BFAB-BC2AEF0ED6C4}"/>
                </a:ext>
              </a:extLst>
            </p:cNvPr>
            <p:cNvSpPr txBox="1"/>
            <p:nvPr/>
          </p:nvSpPr>
          <p:spPr>
            <a:xfrm>
              <a:off x="8033031" y="1916244"/>
              <a:ext cx="1864631" cy="516313"/>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200" dirty="0"/>
                <a:t>Logical Partitioning Abstraction</a:t>
              </a:r>
            </a:p>
          </p:txBody>
        </p:sp>
        <p:sp>
          <p:nvSpPr>
            <p:cNvPr id="29" name="TextBox 7">
              <a:extLst>
                <a:ext uri="{FF2B5EF4-FFF2-40B4-BE49-F238E27FC236}">
                  <a16:creationId xmlns:a16="http://schemas.microsoft.com/office/drawing/2014/main" id="{5D8525E3-61A8-423C-A519-F14EB2B2DED7}"/>
                </a:ext>
              </a:extLst>
            </p:cNvPr>
            <p:cNvSpPr txBox="1"/>
            <p:nvPr/>
          </p:nvSpPr>
          <p:spPr>
            <a:xfrm>
              <a:off x="8033031" y="2510136"/>
              <a:ext cx="1868705" cy="516313"/>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200" dirty="0"/>
                <a:t>Behind the scenes:</a:t>
              </a:r>
            </a:p>
            <a:p>
              <a:pPr algn="l"/>
              <a:r>
                <a:rPr lang="en-US" sz="1200" dirty="0"/>
                <a:t>Physical partition sets</a:t>
              </a:r>
            </a:p>
          </p:txBody>
        </p:sp>
        <p:cxnSp>
          <p:nvCxnSpPr>
            <p:cNvPr id="30" name="Straight Arrow Connector 29">
              <a:extLst>
                <a:ext uri="{FF2B5EF4-FFF2-40B4-BE49-F238E27FC236}">
                  <a16:creationId xmlns:a16="http://schemas.microsoft.com/office/drawing/2014/main" id="{B70EE04A-85A3-4EF6-8B67-A9F311C4351E}"/>
                </a:ext>
              </a:extLst>
            </p:cNvPr>
            <p:cNvCxnSpPr/>
            <p:nvPr/>
          </p:nvCxnSpPr>
          <p:spPr>
            <a:xfrm>
              <a:off x="2917185" y="3596819"/>
              <a:ext cx="6357631" cy="0"/>
            </a:xfrm>
            <a:prstGeom prst="straightConnector1">
              <a:avLst/>
            </a:prstGeom>
            <a:ln w="38100">
              <a:solidFill>
                <a:srgbClr val="D83B0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TextBox 12">
              <a:extLst>
                <a:ext uri="{FF2B5EF4-FFF2-40B4-BE49-F238E27FC236}">
                  <a16:creationId xmlns:a16="http://schemas.microsoft.com/office/drawing/2014/main" id="{ADD1C872-3C51-4581-8F51-53B3AF1E400D}"/>
                </a:ext>
              </a:extLst>
            </p:cNvPr>
            <p:cNvSpPr txBox="1"/>
            <p:nvPr/>
          </p:nvSpPr>
          <p:spPr>
            <a:xfrm>
              <a:off x="3217090" y="3640286"/>
              <a:ext cx="6313055" cy="320756"/>
            </a:xfrm>
            <a:prstGeom prst="rect">
              <a:avLst/>
            </a:prstGeom>
            <a:noFill/>
            <a:ln>
              <a:no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t>Pseudo-random distribution of data over the range of possible hashed values</a:t>
              </a:r>
            </a:p>
          </p:txBody>
        </p:sp>
        <p:sp>
          <p:nvSpPr>
            <p:cNvPr id="32" name="TextBox 10">
              <a:extLst>
                <a:ext uri="{FF2B5EF4-FFF2-40B4-BE49-F238E27FC236}">
                  <a16:creationId xmlns:a16="http://schemas.microsoft.com/office/drawing/2014/main" id="{54091BAC-3DFD-403B-A46A-CD445D97D64B}"/>
                </a:ext>
              </a:extLst>
            </p:cNvPr>
            <p:cNvSpPr txBox="1"/>
            <p:nvPr/>
          </p:nvSpPr>
          <p:spPr>
            <a:xfrm>
              <a:off x="5459654" y="2764861"/>
              <a:ext cx="1262012" cy="329598"/>
            </a:xfrm>
            <a:prstGeom prst="rect">
              <a:avLst/>
            </a:prstGeom>
            <a:noFill/>
            <a:ln w="38100">
              <a:solidFill>
                <a:srgbClr val="D83B0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dirty="0">
                  <a:solidFill>
                    <a:schemeClr val="tx1"/>
                  </a:solidFill>
                </a:rPr>
                <a:t>hash(User ID)</a:t>
              </a:r>
            </a:p>
          </p:txBody>
        </p:sp>
        <p:grpSp>
          <p:nvGrpSpPr>
            <p:cNvPr id="33" name="Group 32">
              <a:extLst>
                <a:ext uri="{FF2B5EF4-FFF2-40B4-BE49-F238E27FC236}">
                  <a16:creationId xmlns:a16="http://schemas.microsoft.com/office/drawing/2014/main" id="{69634B94-DA28-4890-A506-F662E2285F10}"/>
                </a:ext>
              </a:extLst>
            </p:cNvPr>
            <p:cNvGrpSpPr/>
            <p:nvPr/>
          </p:nvGrpSpPr>
          <p:grpSpPr>
            <a:xfrm>
              <a:off x="4981954" y="3157339"/>
              <a:ext cx="2217411" cy="361321"/>
              <a:chOff x="6509422" y="2854624"/>
              <a:chExt cx="2432798" cy="396418"/>
            </a:xfrm>
          </p:grpSpPr>
          <p:cxnSp>
            <p:nvCxnSpPr>
              <p:cNvPr id="37" name="Straight Arrow Connector 36">
                <a:extLst>
                  <a:ext uri="{FF2B5EF4-FFF2-40B4-BE49-F238E27FC236}">
                    <a16:creationId xmlns:a16="http://schemas.microsoft.com/office/drawing/2014/main" id="{C1BE8101-FF21-4AA5-BB44-AF19F5D3C3B6}"/>
                  </a:ext>
                </a:extLst>
              </p:cNvPr>
              <p:cNvCxnSpPr>
                <a:cxnSpLocks/>
              </p:cNvCxnSpPr>
              <p:nvPr/>
            </p:nvCxnSpPr>
            <p:spPr>
              <a:xfrm>
                <a:off x="7731681" y="2854624"/>
                <a:ext cx="0" cy="396418"/>
              </a:xfrm>
              <a:prstGeom prst="straightConnector1">
                <a:avLst/>
              </a:prstGeom>
              <a:ln w="38100">
                <a:solidFill>
                  <a:srgbClr val="D83B01"/>
                </a:solidFill>
                <a:tailEnd type="triangle"/>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364AB23F-B055-4423-97B7-7E90A36B6A4E}"/>
                  </a:ext>
                </a:extLst>
              </p:cNvPr>
              <p:cNvGrpSpPr/>
              <p:nvPr/>
            </p:nvGrpSpPr>
            <p:grpSpPr>
              <a:xfrm>
                <a:off x="7913366" y="2854624"/>
                <a:ext cx="1028854" cy="363370"/>
                <a:chOff x="6335385" y="4829103"/>
                <a:chExt cx="1355603" cy="478771"/>
              </a:xfrm>
              <a:noFill/>
            </p:grpSpPr>
            <p:cxnSp>
              <p:nvCxnSpPr>
                <p:cNvPr id="41" name="Straight Arrow Connector 40">
                  <a:extLst>
                    <a:ext uri="{FF2B5EF4-FFF2-40B4-BE49-F238E27FC236}">
                      <a16:creationId xmlns:a16="http://schemas.microsoft.com/office/drawing/2014/main" id="{A29E7FE6-B508-4162-91E5-AB5ACF71ACFF}"/>
                    </a:ext>
                  </a:extLst>
                </p:cNvPr>
                <p:cNvCxnSpPr>
                  <a:cxnSpLocks/>
                </p:cNvCxnSpPr>
                <p:nvPr/>
              </p:nvCxnSpPr>
              <p:spPr>
                <a:xfrm>
                  <a:off x="6335385" y="4829103"/>
                  <a:ext cx="478771" cy="478771"/>
                </a:xfrm>
                <a:prstGeom prst="straightConnector1">
                  <a:avLst/>
                </a:prstGeom>
                <a:grpFill/>
                <a:ln w="38100">
                  <a:solidFill>
                    <a:srgbClr val="D83B01"/>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14736211-C3B6-4EFC-B079-94DB988D54BC}"/>
                    </a:ext>
                  </a:extLst>
                </p:cNvPr>
                <p:cNvCxnSpPr>
                  <a:cxnSpLocks/>
                </p:cNvCxnSpPr>
                <p:nvPr/>
              </p:nvCxnSpPr>
              <p:spPr>
                <a:xfrm>
                  <a:off x="6702565" y="4829103"/>
                  <a:ext cx="988423" cy="478771"/>
                </a:xfrm>
                <a:prstGeom prst="straightConnector1">
                  <a:avLst/>
                </a:prstGeom>
                <a:grpFill/>
                <a:ln w="38100">
                  <a:solidFill>
                    <a:srgbClr val="D83B01"/>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grpSp>
          <p:cxnSp>
            <p:nvCxnSpPr>
              <p:cNvPr id="39" name="Straight Arrow Connector 38">
                <a:extLst>
                  <a:ext uri="{FF2B5EF4-FFF2-40B4-BE49-F238E27FC236}">
                    <a16:creationId xmlns:a16="http://schemas.microsoft.com/office/drawing/2014/main" id="{3E011507-7200-4936-AA4A-A4121805356C}"/>
                  </a:ext>
                </a:extLst>
              </p:cNvPr>
              <p:cNvCxnSpPr>
                <a:cxnSpLocks/>
              </p:cNvCxnSpPr>
              <p:nvPr/>
            </p:nvCxnSpPr>
            <p:spPr>
              <a:xfrm flipH="1">
                <a:off x="7174907" y="2854624"/>
                <a:ext cx="363370" cy="363370"/>
              </a:xfrm>
              <a:prstGeom prst="straightConnector1">
                <a:avLst/>
              </a:prstGeom>
              <a:ln w="38100">
                <a:solidFill>
                  <a:srgbClr val="D83B01"/>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7D440148-7CEA-40DB-A1C3-0BF51096C5CF}"/>
                  </a:ext>
                </a:extLst>
              </p:cNvPr>
              <p:cNvCxnSpPr>
                <a:cxnSpLocks/>
              </p:cNvCxnSpPr>
              <p:nvPr/>
            </p:nvCxnSpPr>
            <p:spPr>
              <a:xfrm flipH="1">
                <a:off x="6509422" y="2854624"/>
                <a:ext cx="750179" cy="363370"/>
              </a:xfrm>
              <a:prstGeom prst="straightConnector1">
                <a:avLst/>
              </a:prstGeom>
              <a:ln w="38100">
                <a:solidFill>
                  <a:srgbClr val="D83B01"/>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grpSp>
        <p:cxnSp>
          <p:nvCxnSpPr>
            <p:cNvPr id="34" name="Straight Arrow Connector 33">
              <a:extLst>
                <a:ext uri="{FF2B5EF4-FFF2-40B4-BE49-F238E27FC236}">
                  <a16:creationId xmlns:a16="http://schemas.microsoft.com/office/drawing/2014/main" id="{1C33338F-47E2-4EB4-AB6C-CC72656E6A00}"/>
                </a:ext>
              </a:extLst>
            </p:cNvPr>
            <p:cNvCxnSpPr>
              <a:cxnSpLocks/>
              <a:stCxn id="27" idx="2"/>
            </p:cNvCxnSpPr>
            <p:nvPr/>
          </p:nvCxnSpPr>
          <p:spPr>
            <a:xfrm flipH="1">
              <a:off x="6096004" y="1807961"/>
              <a:ext cx="5326" cy="956899"/>
            </a:xfrm>
            <a:prstGeom prst="straightConnector1">
              <a:avLst/>
            </a:prstGeom>
            <a:ln w="38100">
              <a:solidFill>
                <a:srgbClr val="D83B01"/>
              </a:solidFill>
              <a:headEnd type="none" w="lg" len="med"/>
              <a:tailEnd type="triangle"/>
            </a:ln>
          </p:spPr>
          <p:style>
            <a:lnRef idx="1">
              <a:schemeClr val="accent1"/>
            </a:lnRef>
            <a:fillRef idx="0">
              <a:schemeClr val="accent1"/>
            </a:fillRef>
            <a:effectRef idx="0">
              <a:schemeClr val="accent1"/>
            </a:effectRef>
            <a:fontRef idx="minor">
              <a:schemeClr val="tx1"/>
            </a:fontRef>
          </p:style>
        </p:cxnSp>
        <p:pic>
          <p:nvPicPr>
            <p:cNvPr id="35" name="Picture 34">
              <a:extLst>
                <a:ext uri="{FF2B5EF4-FFF2-40B4-BE49-F238E27FC236}">
                  <a16:creationId xmlns:a16="http://schemas.microsoft.com/office/drawing/2014/main" id="{F0D941CA-64CD-45F2-9865-51844FA736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90321" y="1392159"/>
              <a:ext cx="565567" cy="565567"/>
            </a:xfrm>
            <a:prstGeom prst="rect">
              <a:avLst/>
            </a:prstGeom>
          </p:spPr>
        </p:pic>
        <p:cxnSp>
          <p:nvCxnSpPr>
            <p:cNvPr id="36" name="Straight Connector 35">
              <a:extLst>
                <a:ext uri="{FF2B5EF4-FFF2-40B4-BE49-F238E27FC236}">
                  <a16:creationId xmlns:a16="http://schemas.microsoft.com/office/drawing/2014/main" id="{F70028AA-CCF5-418B-AA5B-A1EE3EF0A40C}"/>
                </a:ext>
              </a:extLst>
            </p:cNvPr>
            <p:cNvCxnSpPr>
              <a:cxnSpLocks/>
              <a:endCxn id="27" idx="1"/>
            </p:cNvCxnSpPr>
            <p:nvPr/>
          </p:nvCxnSpPr>
          <p:spPr>
            <a:xfrm>
              <a:off x="3703522" y="1613695"/>
              <a:ext cx="1450046" cy="7836"/>
            </a:xfrm>
            <a:prstGeom prst="line">
              <a:avLst/>
            </a:prstGeom>
            <a:ln w="38100">
              <a:solidFill>
                <a:srgbClr val="D83B0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
        <p:nvSpPr>
          <p:cNvPr id="8" name="Rectangle 7">
            <a:extLst>
              <a:ext uri="{FF2B5EF4-FFF2-40B4-BE49-F238E27FC236}">
                <a16:creationId xmlns:a16="http://schemas.microsoft.com/office/drawing/2014/main" id="{D3AEEF87-F37E-4EA0-8A02-4AC6265C9D1D}"/>
              </a:ext>
              <a:ext uri="{C183D7F6-B498-43B3-948B-1728B52AA6E4}">
                <adec:decorative xmlns:adec="http://schemas.microsoft.com/office/drawing/2017/decorative" val="1"/>
              </a:ext>
            </a:extLst>
          </p:cNvPr>
          <p:cNvSpPr/>
          <p:nvPr/>
        </p:nvSpPr>
        <p:spPr bwMode="auto">
          <a:xfrm>
            <a:off x="1735015" y="1182784"/>
            <a:ext cx="8269703" cy="487804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u="sng">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35224407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Choose a partition key</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2"/>
          </p:nvPr>
        </p:nvSpPr>
        <p:spPr>
          <a:xfrm>
            <a:off x="418643" y="1456895"/>
            <a:ext cx="5578932" cy="2616101"/>
          </a:xfrm>
        </p:spPr>
        <p:txBody>
          <a:bodyPr/>
          <a:lstStyle/>
          <a:p>
            <a:r>
              <a:rPr lang="en-US" dirty="0"/>
              <a:t>Partition keys for read-heavy containers</a:t>
            </a:r>
          </a:p>
          <a:p>
            <a:pPr lvl="1"/>
            <a:r>
              <a:rPr lang="en-US" dirty="0"/>
              <a:t>For large read-heavy containers you might want to choose a partition key that appears frequently as a filter in your queries. </a:t>
            </a:r>
          </a:p>
          <a:p>
            <a:pPr lvl="1"/>
            <a:r>
              <a:rPr lang="en-US" dirty="0"/>
              <a:t>Queries can be efficiently routed to only the relevant physical partitions by including the partition key in the filter predicate.</a:t>
            </a:r>
          </a:p>
          <a:p>
            <a:pPr lvl="1"/>
            <a:endParaRPr lang="en-US" dirty="0"/>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3"/>
          </p:nvPr>
        </p:nvSpPr>
        <p:spPr>
          <a:xfrm>
            <a:off x="6229350" y="1456896"/>
            <a:ext cx="5543550" cy="2262158"/>
          </a:xfrm>
        </p:spPr>
        <p:txBody>
          <a:bodyPr/>
          <a:lstStyle/>
          <a:p>
            <a:r>
              <a:rPr lang="en-US" dirty="0"/>
              <a:t>Using item ID as the partition key</a:t>
            </a:r>
          </a:p>
          <a:p>
            <a:pPr lvl="1"/>
            <a:r>
              <a:rPr lang="en-US" dirty="0"/>
              <a:t>If your container has a property that has a wide range of possible values, it is likely a great partition key choice. </a:t>
            </a:r>
          </a:p>
          <a:p>
            <a:pPr lvl="1"/>
            <a:r>
              <a:rPr lang="en-US" dirty="0"/>
              <a:t>For small read-heavy containers or write-heavy containers of any size, the item ID is naturally a great choice for the partition key.</a:t>
            </a:r>
          </a:p>
        </p:txBody>
      </p:sp>
    </p:spTree>
    <p:extLst>
      <p:ext uri="{BB962C8B-B14F-4D97-AF65-F5344CB8AC3E}">
        <p14:creationId xmlns:p14="http://schemas.microsoft.com/office/powerpoint/2010/main" val="99174891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Agenda</a:t>
            </a:r>
            <a:br>
              <a:rPr lang="en-US" dirty="0"/>
            </a:br>
            <a:endParaRPr lang="en-US" dirty="0"/>
          </a:p>
        </p:txBody>
      </p:sp>
      <p:sp>
        <p:nvSpPr>
          <p:cNvPr id="6" name="Text Placeholder 5"/>
          <p:cNvSpPr>
            <a:spLocks noGrp="1"/>
          </p:cNvSpPr>
          <p:nvPr>
            <p:ph type="body" sz="quarter" idx="21"/>
          </p:nvPr>
        </p:nvSpPr>
        <p:spPr/>
        <p:txBody>
          <a:bodyPr/>
          <a:lstStyle/>
          <a:p>
            <a:pPr lvl="1"/>
            <a:r>
              <a:rPr lang="en-US" dirty="0"/>
              <a:t>Explore Azure Cosmos DB</a:t>
            </a:r>
          </a:p>
        </p:txBody>
      </p:sp>
      <p:sp>
        <p:nvSpPr>
          <p:cNvPr id="2" name="Text Placeholder 1"/>
          <p:cNvSpPr>
            <a:spLocks noGrp="1"/>
          </p:cNvSpPr>
          <p:nvPr>
            <p:ph type="body" sz="quarter" idx="22"/>
          </p:nvPr>
        </p:nvSpPr>
        <p:spPr/>
        <p:txBody>
          <a:bodyPr/>
          <a:lstStyle/>
          <a:p>
            <a:pPr lvl="1"/>
            <a:r>
              <a:rPr lang="en-US" dirty="0"/>
              <a:t>Implement partitioning in Azure Cosmos DB</a:t>
            </a:r>
          </a:p>
        </p:txBody>
      </p:sp>
      <p:sp>
        <p:nvSpPr>
          <p:cNvPr id="3" name="Text Placeholder 2"/>
          <p:cNvSpPr>
            <a:spLocks noGrp="1"/>
          </p:cNvSpPr>
          <p:nvPr>
            <p:ph type="body" sz="quarter" idx="23"/>
          </p:nvPr>
        </p:nvSpPr>
        <p:spPr/>
        <p:txBody>
          <a:bodyPr/>
          <a:lstStyle/>
          <a:p>
            <a:pPr lvl="1"/>
            <a:r>
              <a:rPr lang="en-US" dirty="0"/>
              <a:t>Work with Azure Cosmos DB</a:t>
            </a:r>
          </a:p>
        </p:txBody>
      </p:sp>
      <p:grpSp>
        <p:nvGrpSpPr>
          <p:cNvPr id="21" name="Group 20">
            <a:extLst>
              <a:ext uri="{FF2B5EF4-FFF2-40B4-BE49-F238E27FC236}">
                <a16:creationId xmlns:a16="http://schemas.microsoft.com/office/drawing/2014/main" id="{7F0EA0D2-F5BD-4609-9E3A-21CFB6B3C81C}"/>
              </a:ext>
              <a:ext uri="{C183D7F6-B498-43B3-948B-1728B52AA6E4}">
                <adec:decorative xmlns:adec="http://schemas.microsoft.com/office/drawing/2017/decorative" val="1"/>
              </a:ext>
            </a:extLst>
          </p:cNvPr>
          <p:cNvGrpSpPr/>
          <p:nvPr/>
        </p:nvGrpSpPr>
        <p:grpSpPr>
          <a:xfrm>
            <a:off x="3031668" y="1620002"/>
            <a:ext cx="702132" cy="702232"/>
            <a:chOff x="3031668" y="1620002"/>
            <a:chExt cx="702132" cy="702232"/>
          </a:xfrm>
        </p:grpSpPr>
        <p:grpSp>
          <p:nvGrpSpPr>
            <p:cNvPr id="14" name="Group 13">
              <a:extLst>
                <a:ext uri="{FF2B5EF4-FFF2-40B4-BE49-F238E27FC236}">
                  <a16:creationId xmlns:a16="http://schemas.microsoft.com/office/drawing/2014/main" id="{2A3BFF39-13AE-4902-A9D8-31EA3D524816}"/>
                </a:ext>
              </a:extLst>
            </p:cNvPr>
            <p:cNvGrpSpPr/>
            <p:nvPr/>
          </p:nvGrpSpPr>
          <p:grpSpPr>
            <a:xfrm>
              <a:off x="3031668" y="1620002"/>
              <a:ext cx="702132" cy="702232"/>
              <a:chOff x="3031668" y="1620002"/>
              <a:chExt cx="702132" cy="702232"/>
            </a:xfrm>
          </p:grpSpPr>
          <p:sp>
            <p:nvSpPr>
              <p:cNvPr id="31" name="Freeform 5">
                <a:extLst>
                  <a:ext uri="{FF2B5EF4-FFF2-40B4-BE49-F238E27FC236}">
                    <a16:creationId xmlns:a16="http://schemas.microsoft.com/office/drawing/2014/main" id="{D616F46A-8C8E-475E-91F4-D968F21F5186}"/>
                  </a:ext>
                </a:extLst>
              </p:cNvPr>
              <p:cNvSpPr>
                <a:spLocks/>
              </p:cNvSpPr>
              <p:nvPr/>
            </p:nvSpPr>
            <p:spPr bwMode="auto">
              <a:xfrm>
                <a:off x="3031668" y="1620002"/>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3931DC69-4D5C-40B4-80D2-7FDE66A622D0}"/>
                  </a:ext>
                </a:extLst>
              </p:cNvPr>
              <p:cNvSpPr>
                <a:spLocks noEditPoints="1"/>
              </p:cNvSpPr>
              <p:nvPr/>
            </p:nvSpPr>
            <p:spPr bwMode="auto">
              <a:xfrm>
                <a:off x="3080522" y="1670000"/>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0" name="Picture 9" descr="Icon of three concentric arcs">
              <a:extLst>
                <a:ext uri="{FF2B5EF4-FFF2-40B4-BE49-F238E27FC236}">
                  <a16:creationId xmlns:a16="http://schemas.microsoft.com/office/drawing/2014/main" id="{C8C1464E-38F7-429A-A682-48FE4C614C97}"/>
                </a:ext>
              </a:extLst>
            </p:cNvPr>
            <p:cNvPicPr>
              <a:picLocks noChangeAspect="1"/>
            </p:cNvPicPr>
            <p:nvPr/>
          </p:nvPicPr>
          <p:blipFill>
            <a:blip r:embed="rId3"/>
            <a:stretch>
              <a:fillRect/>
            </a:stretch>
          </p:blipFill>
          <p:spPr>
            <a:xfrm>
              <a:off x="3196572" y="1784956"/>
              <a:ext cx="372325" cy="372325"/>
            </a:xfrm>
            <a:prstGeom prst="rect">
              <a:avLst/>
            </a:prstGeom>
          </p:spPr>
        </p:pic>
      </p:grpSp>
      <p:grpSp>
        <p:nvGrpSpPr>
          <p:cNvPr id="20" name="Group 19">
            <a:extLst>
              <a:ext uri="{FF2B5EF4-FFF2-40B4-BE49-F238E27FC236}">
                <a16:creationId xmlns:a16="http://schemas.microsoft.com/office/drawing/2014/main" id="{AA12E8A0-A5D4-4407-A411-404DA18AB8A9}"/>
              </a:ext>
              <a:ext uri="{C183D7F6-B498-43B3-948B-1728B52AA6E4}">
                <adec:decorative xmlns:adec="http://schemas.microsoft.com/office/drawing/2017/decorative" val="1"/>
              </a:ext>
            </a:extLst>
          </p:cNvPr>
          <p:cNvGrpSpPr/>
          <p:nvPr/>
        </p:nvGrpSpPr>
        <p:grpSpPr>
          <a:xfrm>
            <a:off x="3031668" y="3077885"/>
            <a:ext cx="702132" cy="702232"/>
            <a:chOff x="3031668" y="3077885"/>
            <a:chExt cx="702132" cy="702232"/>
          </a:xfrm>
        </p:grpSpPr>
        <p:grpSp>
          <p:nvGrpSpPr>
            <p:cNvPr id="15" name="Group 14">
              <a:extLst>
                <a:ext uri="{FF2B5EF4-FFF2-40B4-BE49-F238E27FC236}">
                  <a16:creationId xmlns:a16="http://schemas.microsoft.com/office/drawing/2014/main" id="{6D4D717F-AEA5-416B-89E3-66232A50CCDC}"/>
                </a:ext>
              </a:extLst>
            </p:cNvPr>
            <p:cNvGrpSpPr/>
            <p:nvPr/>
          </p:nvGrpSpPr>
          <p:grpSpPr>
            <a:xfrm>
              <a:off x="3031668" y="3077885"/>
              <a:ext cx="702132" cy="702232"/>
              <a:chOff x="3031668" y="3077885"/>
              <a:chExt cx="702132" cy="702232"/>
            </a:xfrm>
          </p:grpSpPr>
          <p:sp>
            <p:nvSpPr>
              <p:cNvPr id="36" name="Freeform 5">
                <a:extLst>
                  <a:ext uri="{FF2B5EF4-FFF2-40B4-BE49-F238E27FC236}">
                    <a16:creationId xmlns:a16="http://schemas.microsoft.com/office/drawing/2014/main" id="{3F8F9610-0EC3-452C-8CD8-3BB282908543}"/>
                  </a:ext>
                </a:extLst>
              </p:cNvPr>
              <p:cNvSpPr>
                <a:spLocks/>
              </p:cNvSpPr>
              <p:nvPr/>
            </p:nvSpPr>
            <p:spPr bwMode="auto">
              <a:xfrm>
                <a:off x="3031668" y="3077885"/>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7" name="Freeform 6">
                <a:extLst>
                  <a:ext uri="{FF2B5EF4-FFF2-40B4-BE49-F238E27FC236}">
                    <a16:creationId xmlns:a16="http://schemas.microsoft.com/office/drawing/2014/main" id="{E126B067-1DDD-4966-9349-1E5FD0A6CBB1}"/>
                  </a:ext>
                </a:extLst>
              </p:cNvPr>
              <p:cNvSpPr>
                <a:spLocks noEditPoints="1"/>
              </p:cNvSpPr>
              <p:nvPr/>
            </p:nvSpPr>
            <p:spPr bwMode="auto">
              <a:xfrm>
                <a:off x="3080522" y="3127883"/>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2" name="Picture 11" descr="Icon of a arrow in a circular path with a timer inside the circle">
              <a:extLst>
                <a:ext uri="{FF2B5EF4-FFF2-40B4-BE49-F238E27FC236}">
                  <a16:creationId xmlns:a16="http://schemas.microsoft.com/office/drawing/2014/main" id="{AF3FD806-281B-4DF3-9F37-7A3996F827BC}"/>
                </a:ext>
              </a:extLst>
            </p:cNvPr>
            <p:cNvPicPr>
              <a:picLocks noChangeAspect="1"/>
            </p:cNvPicPr>
            <p:nvPr/>
          </p:nvPicPr>
          <p:blipFill>
            <a:blip r:embed="rId4"/>
            <a:stretch>
              <a:fillRect/>
            </a:stretch>
          </p:blipFill>
          <p:spPr>
            <a:xfrm>
              <a:off x="3196572" y="3242839"/>
              <a:ext cx="372325" cy="372325"/>
            </a:xfrm>
            <a:prstGeom prst="rect">
              <a:avLst/>
            </a:prstGeom>
          </p:spPr>
        </p:pic>
      </p:grpSp>
      <p:grpSp>
        <p:nvGrpSpPr>
          <p:cNvPr id="19" name="Group 18">
            <a:extLst>
              <a:ext uri="{FF2B5EF4-FFF2-40B4-BE49-F238E27FC236}">
                <a16:creationId xmlns:a16="http://schemas.microsoft.com/office/drawing/2014/main" id="{2A83C786-B00D-490E-B37F-A04BFDFD3BB3}"/>
              </a:ext>
              <a:ext uri="{C183D7F6-B498-43B3-948B-1728B52AA6E4}">
                <adec:decorative xmlns:adec="http://schemas.microsoft.com/office/drawing/2017/decorative" val="1"/>
              </a:ext>
            </a:extLst>
          </p:cNvPr>
          <p:cNvGrpSpPr/>
          <p:nvPr/>
        </p:nvGrpSpPr>
        <p:grpSpPr>
          <a:xfrm>
            <a:off x="3031668" y="4535768"/>
            <a:ext cx="702132" cy="702232"/>
            <a:chOff x="3031668" y="4535768"/>
            <a:chExt cx="702132" cy="702232"/>
          </a:xfrm>
        </p:grpSpPr>
        <p:grpSp>
          <p:nvGrpSpPr>
            <p:cNvPr id="18" name="Group 17">
              <a:extLst>
                <a:ext uri="{FF2B5EF4-FFF2-40B4-BE49-F238E27FC236}">
                  <a16:creationId xmlns:a16="http://schemas.microsoft.com/office/drawing/2014/main" id="{17CC6BFE-662E-4AEF-9ACC-A5A3A466EBAB}"/>
                </a:ext>
              </a:extLst>
            </p:cNvPr>
            <p:cNvGrpSpPr/>
            <p:nvPr/>
          </p:nvGrpSpPr>
          <p:grpSpPr>
            <a:xfrm>
              <a:off x="3031668" y="4535768"/>
              <a:ext cx="702132" cy="702232"/>
              <a:chOff x="3031668" y="4535768"/>
              <a:chExt cx="702132" cy="702232"/>
            </a:xfrm>
          </p:grpSpPr>
          <p:sp>
            <p:nvSpPr>
              <p:cNvPr id="44" name="Freeform 5">
                <a:extLst>
                  <a:ext uri="{FF2B5EF4-FFF2-40B4-BE49-F238E27FC236}">
                    <a16:creationId xmlns:a16="http://schemas.microsoft.com/office/drawing/2014/main" id="{68545A57-D254-4040-9131-B81B012B454C}"/>
                  </a:ext>
                </a:extLst>
              </p:cNvPr>
              <p:cNvSpPr>
                <a:spLocks/>
              </p:cNvSpPr>
              <p:nvPr/>
            </p:nvSpPr>
            <p:spPr bwMode="auto">
              <a:xfrm>
                <a:off x="3031668" y="4535768"/>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5" name="Freeform 6">
                <a:extLst>
                  <a:ext uri="{FF2B5EF4-FFF2-40B4-BE49-F238E27FC236}">
                    <a16:creationId xmlns:a16="http://schemas.microsoft.com/office/drawing/2014/main" id="{A37A0F79-C2EA-4568-BF05-E46B9DFE0A0D}"/>
                  </a:ext>
                </a:extLst>
              </p:cNvPr>
              <p:cNvSpPr>
                <a:spLocks noEditPoints="1"/>
              </p:cNvSpPr>
              <p:nvPr/>
            </p:nvSpPr>
            <p:spPr bwMode="auto">
              <a:xfrm>
                <a:off x="3080522" y="4585766"/>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3" name="Picture 12" descr="Icon of a gear inside a circle">
              <a:extLst>
                <a:ext uri="{FF2B5EF4-FFF2-40B4-BE49-F238E27FC236}">
                  <a16:creationId xmlns:a16="http://schemas.microsoft.com/office/drawing/2014/main" id="{65C31315-C27D-41F3-9F94-06BF61084599}"/>
                </a:ext>
              </a:extLst>
            </p:cNvPr>
            <p:cNvPicPr>
              <a:picLocks noChangeAspect="1"/>
            </p:cNvPicPr>
            <p:nvPr/>
          </p:nvPicPr>
          <p:blipFill>
            <a:blip r:embed="rId5"/>
            <a:stretch>
              <a:fillRect/>
            </a:stretch>
          </p:blipFill>
          <p:spPr>
            <a:xfrm>
              <a:off x="3196572" y="4700650"/>
              <a:ext cx="372325" cy="372325"/>
            </a:xfrm>
            <a:prstGeom prst="rect">
              <a:avLst/>
            </a:prstGeom>
          </p:spPr>
        </p:pic>
      </p:grpSp>
    </p:spTree>
    <p:extLst>
      <p:ext uri="{BB962C8B-B14F-4D97-AF65-F5344CB8AC3E}">
        <p14:creationId xmlns:p14="http://schemas.microsoft.com/office/powerpoint/2010/main" val="424467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Create a synthetic partition key</a:t>
            </a:r>
          </a:p>
        </p:txBody>
      </p:sp>
      <p:sp>
        <p:nvSpPr>
          <p:cNvPr id="6" name="Text Placeholder 5"/>
          <p:cNvSpPr>
            <a:spLocks noGrp="1"/>
          </p:cNvSpPr>
          <p:nvPr>
            <p:ph type="body" sz="quarter" idx="11"/>
          </p:nvPr>
        </p:nvSpPr>
        <p:spPr/>
        <p:txBody>
          <a:bodyPr/>
          <a:lstStyle/>
          <a:p>
            <a:pPr lvl="1"/>
            <a:r>
              <a:rPr lang="en-US" dirty="0"/>
              <a:t>Concatenate multiple properties of an item.</a:t>
            </a:r>
          </a:p>
        </p:txBody>
      </p:sp>
      <p:sp>
        <p:nvSpPr>
          <p:cNvPr id="2" name="Text Placeholder 1"/>
          <p:cNvSpPr>
            <a:spLocks noGrp="1"/>
          </p:cNvSpPr>
          <p:nvPr>
            <p:ph type="body" sz="quarter" idx="15"/>
          </p:nvPr>
        </p:nvSpPr>
        <p:spPr/>
        <p:txBody>
          <a:bodyPr/>
          <a:lstStyle/>
          <a:p>
            <a:pPr lvl="1"/>
            <a:r>
              <a:rPr lang="en-US" dirty="0"/>
              <a:t>Use a partition key with a random suffix.</a:t>
            </a:r>
          </a:p>
        </p:txBody>
      </p:sp>
      <p:sp>
        <p:nvSpPr>
          <p:cNvPr id="3" name="Text Placeholder 2"/>
          <p:cNvSpPr>
            <a:spLocks noGrp="1"/>
          </p:cNvSpPr>
          <p:nvPr>
            <p:ph type="body" sz="quarter" idx="17"/>
          </p:nvPr>
        </p:nvSpPr>
        <p:spPr/>
        <p:txBody>
          <a:bodyPr/>
          <a:lstStyle/>
          <a:p>
            <a:pPr lvl="1"/>
            <a:r>
              <a:rPr lang="en-US" dirty="0"/>
              <a:t>Use a partition key with pre-calculated suffixes.</a:t>
            </a:r>
          </a:p>
        </p:txBody>
      </p:sp>
      <p:grpSp>
        <p:nvGrpSpPr>
          <p:cNvPr id="39" name="Group 38">
            <a:extLst>
              <a:ext uri="{FF2B5EF4-FFF2-40B4-BE49-F238E27FC236}">
                <a16:creationId xmlns:a16="http://schemas.microsoft.com/office/drawing/2014/main" id="{6C226746-6BC1-4627-8FF8-BEC46BDF67A6}"/>
              </a:ext>
              <a:ext uri="{C183D7F6-B498-43B3-948B-1728B52AA6E4}">
                <adec:decorative xmlns:adec="http://schemas.microsoft.com/office/drawing/2017/decorative" val="1"/>
              </a:ext>
            </a:extLst>
          </p:cNvPr>
          <p:cNvGrpSpPr/>
          <p:nvPr/>
        </p:nvGrpSpPr>
        <p:grpSpPr>
          <a:xfrm>
            <a:off x="418643" y="2533089"/>
            <a:ext cx="717140" cy="717242"/>
            <a:chOff x="418643" y="2533089"/>
            <a:chExt cx="717140" cy="717242"/>
          </a:xfrm>
        </p:grpSpPr>
        <p:grpSp>
          <p:nvGrpSpPr>
            <p:cNvPr id="40" name="Group 39">
              <a:extLst>
                <a:ext uri="{FF2B5EF4-FFF2-40B4-BE49-F238E27FC236}">
                  <a16:creationId xmlns:a16="http://schemas.microsoft.com/office/drawing/2014/main" id="{597E5993-105D-4FBD-BD7A-B29CB72DA65E}"/>
                </a:ext>
                <a:ext uri="{C183D7F6-B498-43B3-948B-1728B52AA6E4}">
                  <adec:decorative xmlns:adec="http://schemas.microsoft.com/office/drawing/2017/decorative" val="1"/>
                </a:ext>
              </a:extLst>
            </p:cNvPr>
            <p:cNvGrpSpPr/>
            <p:nvPr/>
          </p:nvGrpSpPr>
          <p:grpSpPr>
            <a:xfrm>
              <a:off x="418643" y="2533089"/>
              <a:ext cx="717140" cy="717242"/>
              <a:chOff x="7962901" y="3032919"/>
              <a:chExt cx="981074" cy="981076"/>
            </a:xfrm>
          </p:grpSpPr>
          <p:sp>
            <p:nvSpPr>
              <p:cNvPr id="42" name="Freeform 5">
                <a:extLst>
                  <a:ext uri="{FF2B5EF4-FFF2-40B4-BE49-F238E27FC236}">
                    <a16:creationId xmlns:a16="http://schemas.microsoft.com/office/drawing/2014/main" id="{460F1020-16D8-44F0-A5A1-352B19AFAE44}"/>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3" name="Freeform 6">
                <a:extLst>
                  <a:ext uri="{FF2B5EF4-FFF2-40B4-BE49-F238E27FC236}">
                    <a16:creationId xmlns:a16="http://schemas.microsoft.com/office/drawing/2014/main" id="{C8CDC0A9-1C0A-4DA6-9574-978E9A620C0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1" name="Picture 40" descr="Icon of a arrow in a circular path with a timer inside the circle">
              <a:extLst>
                <a:ext uri="{FF2B5EF4-FFF2-40B4-BE49-F238E27FC236}">
                  <a16:creationId xmlns:a16="http://schemas.microsoft.com/office/drawing/2014/main" id="{6B4B2348-1C16-432B-8EC8-C120734CADBD}"/>
                </a:ext>
              </a:extLst>
            </p:cNvPr>
            <p:cNvPicPr>
              <a:picLocks noChangeAspect="1"/>
            </p:cNvPicPr>
            <p:nvPr/>
          </p:nvPicPr>
          <p:blipFill>
            <a:blip r:embed="rId3"/>
            <a:stretch>
              <a:fillRect/>
            </a:stretch>
          </p:blipFill>
          <p:spPr>
            <a:xfrm>
              <a:off x="566791" y="2681289"/>
              <a:ext cx="420846" cy="420844"/>
            </a:xfrm>
            <a:prstGeom prst="rect">
              <a:avLst/>
            </a:prstGeom>
          </p:spPr>
        </p:pic>
      </p:grpSp>
      <p:grpSp>
        <p:nvGrpSpPr>
          <p:cNvPr id="44" name="Group 43">
            <a:extLst>
              <a:ext uri="{FF2B5EF4-FFF2-40B4-BE49-F238E27FC236}">
                <a16:creationId xmlns:a16="http://schemas.microsoft.com/office/drawing/2014/main" id="{CF12DC2D-2079-4FB0-AC15-3B33D96CCE21}"/>
              </a:ext>
              <a:ext uri="{C183D7F6-B498-43B3-948B-1728B52AA6E4}">
                <adec:decorative xmlns:adec="http://schemas.microsoft.com/office/drawing/2017/decorative" val="1"/>
              </a:ext>
            </a:extLst>
          </p:cNvPr>
          <p:cNvGrpSpPr/>
          <p:nvPr/>
        </p:nvGrpSpPr>
        <p:grpSpPr>
          <a:xfrm>
            <a:off x="418643" y="1487929"/>
            <a:ext cx="717140" cy="717242"/>
            <a:chOff x="418643" y="1487929"/>
            <a:chExt cx="717140" cy="717242"/>
          </a:xfrm>
        </p:grpSpPr>
        <p:grpSp>
          <p:nvGrpSpPr>
            <p:cNvPr id="45" name="Group 44">
              <a:extLst>
                <a:ext uri="{FF2B5EF4-FFF2-40B4-BE49-F238E27FC236}">
                  <a16:creationId xmlns:a16="http://schemas.microsoft.com/office/drawing/2014/main" id="{52613AC9-7AB4-4C0E-BD42-B07C2D2D8330}"/>
                </a:ext>
              </a:extLst>
            </p:cNvPr>
            <p:cNvGrpSpPr/>
            <p:nvPr/>
          </p:nvGrpSpPr>
          <p:grpSpPr>
            <a:xfrm>
              <a:off x="418643" y="1487929"/>
              <a:ext cx="717140" cy="717242"/>
              <a:chOff x="418643" y="1487929"/>
              <a:chExt cx="717140" cy="717242"/>
            </a:xfrm>
          </p:grpSpPr>
          <p:sp>
            <p:nvSpPr>
              <p:cNvPr id="47" name="Freeform 5">
                <a:extLst>
                  <a:ext uri="{FF2B5EF4-FFF2-40B4-BE49-F238E27FC236}">
                    <a16:creationId xmlns:a16="http://schemas.microsoft.com/office/drawing/2014/main" id="{BDBA2347-1835-4AED-B0ED-4C31A3F8D717}"/>
                  </a:ext>
                </a:extLst>
              </p:cNvPr>
              <p:cNvSpPr>
                <a:spLocks/>
              </p:cNvSpPr>
              <p:nvPr/>
            </p:nvSpPr>
            <p:spPr bwMode="auto">
              <a:xfrm>
                <a:off x="418643" y="1487929"/>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8" name="Freeform 6">
                <a:extLst>
                  <a:ext uri="{FF2B5EF4-FFF2-40B4-BE49-F238E27FC236}">
                    <a16:creationId xmlns:a16="http://schemas.microsoft.com/office/drawing/2014/main" id="{0BEE1023-F656-4A30-8988-36C789800196}"/>
                  </a:ext>
                </a:extLst>
              </p:cNvPr>
              <p:cNvSpPr>
                <a:spLocks noEditPoints="1"/>
              </p:cNvSpPr>
              <p:nvPr/>
            </p:nvSpPr>
            <p:spPr bwMode="auto">
              <a:xfrm>
                <a:off x="467961" y="1537835"/>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6" name="Picture 45" descr="Icon of three concentric arcs">
              <a:extLst>
                <a:ext uri="{FF2B5EF4-FFF2-40B4-BE49-F238E27FC236}">
                  <a16:creationId xmlns:a16="http://schemas.microsoft.com/office/drawing/2014/main" id="{39032385-E3F2-4948-85E9-446DC948765B}"/>
                </a:ext>
              </a:extLst>
            </p:cNvPr>
            <p:cNvPicPr>
              <a:picLocks noChangeAspect="1"/>
            </p:cNvPicPr>
            <p:nvPr/>
          </p:nvPicPr>
          <p:blipFill>
            <a:blip r:embed="rId4"/>
            <a:stretch>
              <a:fillRect/>
            </a:stretch>
          </p:blipFill>
          <p:spPr>
            <a:xfrm>
              <a:off x="546738" y="1616076"/>
              <a:ext cx="460952" cy="460950"/>
            </a:xfrm>
            <a:prstGeom prst="rect">
              <a:avLst/>
            </a:prstGeom>
          </p:spPr>
        </p:pic>
      </p:grpSp>
      <p:grpSp>
        <p:nvGrpSpPr>
          <p:cNvPr id="5" name="Group 4">
            <a:extLst>
              <a:ext uri="{FF2B5EF4-FFF2-40B4-BE49-F238E27FC236}">
                <a16:creationId xmlns:a16="http://schemas.microsoft.com/office/drawing/2014/main" id="{892108D1-E3AA-4139-AF4F-9F931BEE1806}"/>
              </a:ext>
              <a:ext uri="{C183D7F6-B498-43B3-948B-1728B52AA6E4}">
                <adec:decorative xmlns:adec="http://schemas.microsoft.com/office/drawing/2017/decorative" val="1"/>
              </a:ext>
            </a:extLst>
          </p:cNvPr>
          <p:cNvGrpSpPr/>
          <p:nvPr/>
        </p:nvGrpSpPr>
        <p:grpSpPr>
          <a:xfrm>
            <a:off x="418643" y="3578249"/>
            <a:ext cx="717140" cy="717242"/>
            <a:chOff x="418643" y="3578249"/>
            <a:chExt cx="717140" cy="717242"/>
          </a:xfrm>
        </p:grpSpPr>
        <p:grpSp>
          <p:nvGrpSpPr>
            <p:cNvPr id="50" name="Group 49">
              <a:extLst>
                <a:ext uri="{FF2B5EF4-FFF2-40B4-BE49-F238E27FC236}">
                  <a16:creationId xmlns:a16="http://schemas.microsoft.com/office/drawing/2014/main" id="{A3CC6C6F-6AFC-4FD2-8F91-3121BE1CFEC0}"/>
                </a:ext>
                <a:ext uri="{C183D7F6-B498-43B3-948B-1728B52AA6E4}">
                  <adec:decorative xmlns:adec="http://schemas.microsoft.com/office/drawing/2017/decorative" val="1"/>
                </a:ext>
              </a:extLst>
            </p:cNvPr>
            <p:cNvGrpSpPr/>
            <p:nvPr/>
          </p:nvGrpSpPr>
          <p:grpSpPr>
            <a:xfrm>
              <a:off x="418643" y="3578249"/>
              <a:ext cx="717140" cy="717242"/>
              <a:chOff x="7962901" y="3032919"/>
              <a:chExt cx="981074" cy="981076"/>
            </a:xfrm>
          </p:grpSpPr>
          <p:sp>
            <p:nvSpPr>
              <p:cNvPr id="52" name="Freeform 5">
                <a:extLst>
                  <a:ext uri="{FF2B5EF4-FFF2-40B4-BE49-F238E27FC236}">
                    <a16:creationId xmlns:a16="http://schemas.microsoft.com/office/drawing/2014/main" id="{B6FF2329-A9D1-49A7-9C88-688B280BAA5E}"/>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3" name="Freeform 6">
                <a:extLst>
                  <a:ext uri="{FF2B5EF4-FFF2-40B4-BE49-F238E27FC236}">
                    <a16:creationId xmlns:a16="http://schemas.microsoft.com/office/drawing/2014/main" id="{19A9A7AB-DF54-421D-ACA1-84456A076B2D}"/>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 name="Picture 3" descr="Icon of three dots and outward pointing chevrons on left and right">
              <a:extLst>
                <a:ext uri="{FF2B5EF4-FFF2-40B4-BE49-F238E27FC236}">
                  <a16:creationId xmlns:a16="http://schemas.microsoft.com/office/drawing/2014/main" id="{478F68EF-E75F-4BF8-B7B1-BC85EEFD2AE6}"/>
                </a:ext>
              </a:extLst>
            </p:cNvPr>
            <p:cNvPicPr>
              <a:picLocks noChangeAspect="1"/>
            </p:cNvPicPr>
            <p:nvPr/>
          </p:nvPicPr>
          <p:blipFill>
            <a:blip r:embed="rId5"/>
            <a:stretch>
              <a:fillRect/>
            </a:stretch>
          </p:blipFill>
          <p:spPr>
            <a:xfrm>
              <a:off x="532902" y="3829050"/>
              <a:ext cx="488622" cy="215640"/>
            </a:xfrm>
            <a:prstGeom prst="rect">
              <a:avLst/>
            </a:prstGeom>
          </p:spPr>
        </p:pic>
      </p:grpSp>
    </p:spTree>
    <p:extLst>
      <p:ext uri="{BB962C8B-B14F-4D97-AF65-F5344CB8AC3E}">
        <p14:creationId xmlns:p14="http://schemas.microsoft.com/office/powerpoint/2010/main" val="3351808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086725"/>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the differences between logical and physical partitions.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Choose the appropriate partition key for your solution.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 synthetic partition key.</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374475244"/>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3: Work with Azure Cosmos DB</a:t>
            </a:r>
          </a:p>
        </p:txBody>
      </p:sp>
      <p:pic>
        <p:nvPicPr>
          <p:cNvPr id="7" name="Picture Placeholder 11" descr="Icon of a gear inside a circle">
            <a:extLst>
              <a:ext uri="{FF2B5EF4-FFF2-40B4-BE49-F238E27FC236}">
                <a16:creationId xmlns:a16="http://schemas.microsoft.com/office/drawing/2014/main" id="{ED4ACC83-3626-46C6-9E54-0329D13A2493}"/>
              </a:ext>
            </a:extLst>
          </p:cNvPr>
          <p:cNvPicPr>
            <a:picLocks noGrp="1" noChangeAspect="1"/>
          </p:cNvPicPr>
          <p:nvPr>
            <p:ph type="pic" sz="quarter" idx="10"/>
          </p:nvPr>
        </p:nvPicPr>
        <p:blipFill rotWithShape="1">
          <a:blip r:embed="rId3"/>
          <a:srcRect l="37" r="37"/>
          <a:stretch/>
        </p:blipFill>
        <p:spPr>
          <a:xfrm>
            <a:off x="10098088" y="2778125"/>
            <a:ext cx="1281112" cy="1281113"/>
          </a:xfrm>
          <a:prstGeom prst="rect">
            <a:avLst/>
          </a:prstGeom>
        </p:spPr>
      </p:pic>
    </p:spTree>
    <p:extLst>
      <p:ext uri="{BB962C8B-B14F-4D97-AF65-F5344CB8AC3E}">
        <p14:creationId xmlns:p14="http://schemas.microsoft.com/office/powerpoint/2010/main" val="103026071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Introduction</a:t>
            </a:r>
          </a:p>
        </p:txBody>
      </p:sp>
      <p:sp>
        <p:nvSpPr>
          <p:cNvPr id="3" name="Text Placeholder 1">
            <a:extLst>
              <a:ext uri="{FF2B5EF4-FFF2-40B4-BE49-F238E27FC236}">
                <a16:creationId xmlns:a16="http://schemas.microsoft.com/office/drawing/2014/main" id="{7B29B8B4-FF6F-4FFC-B306-DBFB101E7733}"/>
              </a:ext>
            </a:extLst>
          </p:cNvPr>
          <p:cNvSpPr txBox="1">
            <a:spLocks/>
          </p:cNvSpPr>
          <p:nvPr/>
        </p:nvSpPr>
        <p:spPr>
          <a:xfrm>
            <a:off x="418643" y="1120690"/>
            <a:ext cx="10204614" cy="4749532"/>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2400" dirty="0"/>
              <a:t>After completing this module, you'll be able to:</a:t>
            </a:r>
          </a:p>
          <a:p>
            <a:pPr marL="342900" lvl="1" indent="-342900">
              <a:buFont typeface="Arial" panose="020B0604020202020204" pitchFamily="34" charset="0"/>
              <a:buChar char="•"/>
            </a:pPr>
            <a:r>
              <a:rPr lang="en-US" dirty="0"/>
              <a:t>Identify classes and methods used to create resources.</a:t>
            </a:r>
          </a:p>
          <a:p>
            <a:pPr marL="342900" lvl="1" indent="-342900">
              <a:buFont typeface="Arial" panose="020B0604020202020204" pitchFamily="34" charset="0"/>
              <a:buChar char="•"/>
            </a:pPr>
            <a:r>
              <a:rPr lang="en-US" dirty="0"/>
              <a:t>Create resources by using the Azure Cosmos DB .NET v3 SDK.</a:t>
            </a:r>
          </a:p>
          <a:p>
            <a:pPr marL="342900" lvl="1" indent="-342900">
              <a:buFont typeface="Arial" panose="020B0604020202020204" pitchFamily="34" charset="0"/>
              <a:buChar char="•"/>
            </a:pPr>
            <a:r>
              <a:rPr lang="en-US" dirty="0"/>
              <a:t>Write stored procedures, triggers, and user-defined functions by using JavaScript.</a:t>
            </a:r>
          </a:p>
        </p:txBody>
      </p:sp>
    </p:spTree>
    <p:extLst>
      <p:ext uri="{BB962C8B-B14F-4D97-AF65-F5344CB8AC3E}">
        <p14:creationId xmlns:p14="http://schemas.microsoft.com/office/powerpoint/2010/main" val="425693078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Microsoft .NET SDK v3 for Azure Cosmos DB (1 / 3)</a:t>
            </a:r>
          </a:p>
        </p:txBody>
      </p:sp>
      <p:sp>
        <p:nvSpPr>
          <p:cNvPr id="7" name="Text Placeholder 6">
            <a:extLst>
              <a:ext uri="{FF2B5EF4-FFF2-40B4-BE49-F238E27FC236}">
                <a16:creationId xmlns:a16="http://schemas.microsoft.com/office/drawing/2014/main" id="{176979C7-DEBB-4245-B376-13FF8F5FF020}"/>
              </a:ext>
            </a:extLst>
          </p:cNvPr>
          <p:cNvSpPr>
            <a:spLocks noGrp="1"/>
          </p:cNvSpPr>
          <p:nvPr>
            <p:ph type="body" sz="quarter" idx="10"/>
          </p:nvPr>
        </p:nvSpPr>
        <p:spPr/>
        <p:txBody>
          <a:bodyPr/>
          <a:lstStyle/>
          <a:p>
            <a:r>
              <a:rPr lang="en-US" dirty="0"/>
              <a:t>Creating items</a:t>
            </a:r>
          </a:p>
        </p:txBody>
      </p:sp>
      <p:sp>
        <p:nvSpPr>
          <p:cNvPr id="9" name="Text Placeholder 5">
            <a:extLst>
              <a:ext uri="{FF2B5EF4-FFF2-40B4-BE49-F238E27FC236}">
                <a16:creationId xmlns:a16="http://schemas.microsoft.com/office/drawing/2014/main" id="{3BCE188B-B451-4081-BCB2-4245B29ECBCC}"/>
              </a:ext>
            </a:extLst>
          </p:cNvPr>
          <p:cNvSpPr txBox="1">
            <a:spLocks/>
          </p:cNvSpPr>
          <p:nvPr/>
        </p:nvSpPr>
        <p:spPr>
          <a:xfrm>
            <a:off x="418643" y="1457325"/>
            <a:ext cx="11354257" cy="4231928"/>
          </a:xfrm>
          <a:prstGeom prst="rect">
            <a:avLst/>
          </a:prstGeom>
          <a:ln w="19050">
            <a:solidFill>
              <a:srgbClr val="0078D4"/>
            </a:solidFill>
          </a:ln>
        </p:spPr>
        <p:txBody>
          <a:bodyPr vert="horz" lIns="182880" tIns="182880" rIns="182880" bIns="182880" rtlCol="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400" dirty="0">
                <a:solidFill>
                  <a:srgbClr val="008000"/>
                </a:solidFill>
                <a:latin typeface="Consolas" panose="020B0609020204030204" pitchFamily="49" charset="0"/>
              </a:rPr>
              <a:t>// Get container reference</a:t>
            </a:r>
          </a:p>
          <a:p>
            <a:r>
              <a:rPr lang="en-US" sz="1400" dirty="0" err="1">
                <a:solidFill>
                  <a:srgbClr val="267F99"/>
                </a:solidFill>
                <a:latin typeface="Consolas" panose="020B0609020204030204" pitchFamily="49" charset="0"/>
              </a:rPr>
              <a:t>CosmosClient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client</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dirty="0" err="1">
                <a:solidFill>
                  <a:srgbClr val="267F99"/>
                </a:solidFill>
                <a:latin typeface="Consolas" panose="020B0609020204030204" pitchFamily="49" charset="0"/>
              </a:rPr>
              <a:t>CosmosClient</a:t>
            </a:r>
            <a:r>
              <a:rPr lang="en-US" sz="1400" dirty="0">
                <a:solidFill>
                  <a:srgbClr val="000000"/>
                </a:solidFill>
                <a:latin typeface="Consolas" panose="020B0609020204030204" pitchFamily="49" charset="0"/>
              </a:rPr>
              <a:t>(</a:t>
            </a:r>
            <a:r>
              <a:rPr lang="en-US" sz="1400" dirty="0">
                <a:solidFill>
                  <a:srgbClr val="001080"/>
                </a:solidFill>
                <a:latin typeface="Consolas" panose="020B0609020204030204" pitchFamily="49" charset="0"/>
              </a:rPr>
              <a:t>endpoint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key</a:t>
            </a:r>
            <a:r>
              <a:rPr lang="en-US" sz="1400" dirty="0">
                <a:solidFill>
                  <a:srgbClr val="000000"/>
                </a:solidFill>
                <a:latin typeface="Consolas" panose="020B0609020204030204" pitchFamily="49" charset="0"/>
              </a:rPr>
              <a:t>);</a:t>
            </a:r>
          </a:p>
          <a:p>
            <a:r>
              <a:rPr lang="en-US" sz="1400" dirty="0">
                <a:solidFill>
                  <a:srgbClr val="267F99"/>
                </a:solidFill>
                <a:latin typeface="Consolas" panose="020B0609020204030204" pitchFamily="49" charset="0"/>
              </a:rPr>
              <a:t>Container</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container</a:t>
            </a:r>
            <a:r>
              <a:rPr lang="en-US" sz="1400" dirty="0">
                <a:solidFill>
                  <a:srgbClr val="000000"/>
                </a:solidFill>
                <a:latin typeface="Consolas" panose="020B0609020204030204" pitchFamily="49" charset="0"/>
              </a:rPr>
              <a:t> = </a:t>
            </a:r>
            <a:r>
              <a:rPr lang="en-US" sz="1400" dirty="0" err="1">
                <a:solidFill>
                  <a:srgbClr val="001080"/>
                </a:solidFill>
                <a:latin typeface="Consolas" panose="020B0609020204030204" pitchFamily="49" charset="0"/>
              </a:rPr>
              <a:t>client</a:t>
            </a:r>
            <a:r>
              <a:rPr lang="en-US" sz="1400" dirty="0" err="1">
                <a:solidFill>
                  <a:srgbClr val="000000"/>
                </a:solidFill>
                <a:latin typeface="Consolas" panose="020B0609020204030204" pitchFamily="49" charset="0"/>
              </a:rPr>
              <a:t>.</a:t>
            </a:r>
            <a:r>
              <a:rPr lang="en-US" sz="1400" dirty="0" err="1">
                <a:solidFill>
                  <a:srgbClr val="795E26"/>
                </a:solidFill>
                <a:latin typeface="Consolas" panose="020B0609020204030204" pitchFamily="49" charset="0"/>
              </a:rPr>
              <a:t>GetContainer</a:t>
            </a:r>
            <a:r>
              <a:rPr lang="en-US" sz="1400" dirty="0">
                <a:solidFill>
                  <a:srgbClr val="000000"/>
                </a:solidFill>
                <a:latin typeface="Consolas" panose="020B0609020204030204" pitchFamily="49" charset="0"/>
              </a:rPr>
              <a:t>(</a:t>
            </a:r>
            <a:r>
              <a:rPr lang="en-US" sz="1400" dirty="0" err="1">
                <a:solidFill>
                  <a:srgbClr val="001080"/>
                </a:solidFill>
                <a:latin typeface="Consolas" panose="020B0609020204030204" pitchFamily="49" charset="0"/>
              </a:rPr>
              <a:t>databaseName</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collectionName</a:t>
            </a:r>
            <a:r>
              <a:rPr lang="en-US" sz="1400" dirty="0">
                <a:solidFill>
                  <a:srgbClr val="000000"/>
                </a:solidFill>
                <a:latin typeface="Consolas" panose="020B0609020204030204" pitchFamily="49" charset="0"/>
              </a:rPr>
              <a:t>);</a:t>
            </a:r>
          </a:p>
          <a:p>
            <a:endParaRPr lang="en-US" sz="1400" dirty="0">
              <a:solidFill>
                <a:srgbClr val="008000"/>
              </a:solidFill>
              <a:latin typeface="Consolas" panose="020B0609020204030204" pitchFamily="49" charset="0"/>
            </a:endParaRPr>
          </a:p>
          <a:p>
            <a:r>
              <a:rPr lang="en-US" sz="1400" dirty="0">
                <a:solidFill>
                  <a:srgbClr val="008000"/>
                </a:solidFill>
                <a:latin typeface="Consolas" panose="020B0609020204030204" pitchFamily="49" charset="0"/>
              </a:rPr>
              <a:t>// create anonymous type in .NET</a:t>
            </a:r>
            <a:endParaRPr lang="en-US" sz="1400" dirty="0">
              <a:solidFill>
                <a:srgbClr val="000000"/>
              </a:solidFill>
              <a:latin typeface="Consolas" panose="020B0609020204030204" pitchFamily="49" charset="0"/>
            </a:endParaRPr>
          </a:p>
          <a:p>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orangeSoda</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 {</a:t>
            </a:r>
          </a:p>
          <a:p>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id</a:t>
            </a:r>
            <a:r>
              <a:rPr lang="en-US" sz="1400" dirty="0">
                <a:solidFill>
                  <a:srgbClr val="000000"/>
                </a:solidFill>
                <a:latin typeface="Consolas" panose="020B0609020204030204" pitchFamily="49" charset="0"/>
              </a:rPr>
              <a:t> = </a:t>
            </a:r>
            <a:r>
              <a:rPr lang="en-US" sz="1400" dirty="0">
                <a:solidFill>
                  <a:srgbClr val="A31515"/>
                </a:solidFill>
                <a:latin typeface="Consolas" panose="020B0609020204030204" pitchFamily="49" charset="0"/>
              </a:rPr>
              <a:t>"7cc3212d-0e2c-4a13-b348-f2d879c43342"</a:t>
            </a:r>
            <a:r>
              <a:rPr lang="en-US" sz="1400" dirty="0">
                <a:solidFill>
                  <a:srgbClr val="000000"/>
                </a:solidFill>
                <a:latin typeface="Consolas" panose="020B0609020204030204" pitchFamily="49" charset="0"/>
              </a:rPr>
              <a:t>,</a:t>
            </a:r>
          </a:p>
          <a:p>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name</a:t>
            </a:r>
            <a:r>
              <a:rPr lang="en-US" sz="1400" dirty="0">
                <a:solidFill>
                  <a:srgbClr val="000000"/>
                </a:solidFill>
                <a:latin typeface="Consolas" panose="020B0609020204030204" pitchFamily="49" charset="0"/>
              </a:rPr>
              <a:t> = </a:t>
            </a:r>
            <a:r>
              <a:rPr lang="en-US" sz="1400" dirty="0">
                <a:solidFill>
                  <a:srgbClr val="A31515"/>
                </a:solidFill>
                <a:latin typeface="Consolas" panose="020B0609020204030204" pitchFamily="49" charset="0"/>
              </a:rPr>
              <a:t>"Orange Soda"</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group</a:t>
            </a:r>
            <a:r>
              <a:rPr lang="en-US" sz="1400" dirty="0">
                <a:solidFill>
                  <a:srgbClr val="000000"/>
                </a:solidFill>
                <a:latin typeface="Consolas" panose="020B0609020204030204" pitchFamily="49" charset="0"/>
              </a:rPr>
              <a:t> = </a:t>
            </a:r>
            <a:r>
              <a:rPr lang="en-US" sz="1400" dirty="0">
                <a:solidFill>
                  <a:srgbClr val="A31515"/>
                </a:solidFill>
                <a:latin typeface="Consolas" panose="020B0609020204030204" pitchFamily="49" charset="0"/>
              </a:rPr>
              <a:t>"Beverages"</a:t>
            </a:r>
            <a:r>
              <a:rPr lang="en-US" sz="1400" dirty="0">
                <a:solidFill>
                  <a:srgbClr val="000000"/>
                </a:solidFill>
                <a:latin typeface="Consolas" panose="020B0609020204030204" pitchFamily="49" charset="0"/>
              </a:rPr>
              <a:t>,</a:t>
            </a:r>
          </a:p>
          <a:p>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diet</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false</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price</a:t>
            </a:r>
            <a:r>
              <a:rPr lang="en-US" sz="1400" dirty="0">
                <a:solidFill>
                  <a:srgbClr val="000000"/>
                </a:solidFill>
                <a:latin typeface="Consolas" panose="020B0609020204030204" pitchFamily="49" charset="0"/>
              </a:rPr>
              <a:t> = </a:t>
            </a:r>
            <a:r>
              <a:rPr lang="en-US" sz="1400" dirty="0">
                <a:solidFill>
                  <a:srgbClr val="09885A"/>
                </a:solidFill>
                <a:latin typeface="Consolas" panose="020B0609020204030204" pitchFamily="49" charset="0"/>
              </a:rPr>
              <a:t>1.50m</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quantity</a:t>
            </a:r>
            <a:r>
              <a:rPr lang="en-US" sz="1400" dirty="0">
                <a:solidFill>
                  <a:srgbClr val="000000"/>
                </a:solidFill>
                <a:latin typeface="Consolas" panose="020B0609020204030204" pitchFamily="49" charset="0"/>
              </a:rPr>
              <a:t> = </a:t>
            </a:r>
            <a:r>
              <a:rPr lang="en-US" sz="1400" dirty="0">
                <a:solidFill>
                  <a:srgbClr val="09885A"/>
                </a:solidFill>
                <a:latin typeface="Consolas" panose="020B0609020204030204" pitchFamily="49" charset="0"/>
              </a:rPr>
              <a:t>2000</a:t>
            </a:r>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a:t>
            </a:r>
          </a:p>
          <a:p>
            <a:br>
              <a:rPr lang="en-US" sz="1400" dirty="0">
                <a:solidFill>
                  <a:srgbClr val="000000"/>
                </a:solidFill>
                <a:latin typeface="Consolas" panose="020B0609020204030204" pitchFamily="49" charset="0"/>
              </a:rPr>
            </a:br>
            <a:r>
              <a:rPr lang="en-US" sz="1400" dirty="0">
                <a:solidFill>
                  <a:srgbClr val="008000"/>
                </a:solidFill>
                <a:latin typeface="Consolas" panose="020B0609020204030204" pitchFamily="49" charset="0"/>
              </a:rPr>
              <a:t>// Upload item</a:t>
            </a:r>
            <a:br>
              <a:rPr lang="en-US" sz="1400" dirty="0">
                <a:solidFill>
                  <a:srgbClr val="000000"/>
                </a:solidFill>
                <a:latin typeface="Consolas" panose="020B0609020204030204" pitchFamily="49" charset="0"/>
              </a:rPr>
            </a:br>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item</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await</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container</a:t>
            </a:r>
            <a:r>
              <a:rPr lang="en-US" sz="1400" dirty="0" err="1">
                <a:solidFill>
                  <a:srgbClr val="000000"/>
                </a:solidFill>
                <a:latin typeface="Consolas" panose="020B0609020204030204" pitchFamily="49" charset="0"/>
              </a:rPr>
              <a:t>.</a:t>
            </a:r>
            <a:r>
              <a:rPr lang="en-US" sz="1400" dirty="0" err="1">
                <a:solidFill>
                  <a:srgbClr val="795E26"/>
                </a:solidFill>
                <a:latin typeface="Consolas" panose="020B0609020204030204" pitchFamily="49" charset="0"/>
              </a:rPr>
              <a:t>CreateItemAsync</a:t>
            </a:r>
            <a:r>
              <a:rPr lang="en-US" sz="1400" dirty="0">
                <a:solidFill>
                  <a:srgbClr val="000000"/>
                </a:solidFill>
                <a:latin typeface="Consolas" panose="020B0609020204030204" pitchFamily="49" charset="0"/>
              </a:rPr>
              <a:t>(</a:t>
            </a:r>
            <a:r>
              <a:rPr lang="en-US" sz="1400" dirty="0" err="1">
                <a:solidFill>
                  <a:srgbClr val="001080"/>
                </a:solidFill>
                <a:latin typeface="Consolas" panose="020B0609020204030204" pitchFamily="49" charset="0"/>
              </a:rPr>
              <a:t>orangeSoda</a:t>
            </a:r>
            <a:r>
              <a:rPr lang="en-US" sz="1400" dirty="0">
                <a:solidFill>
                  <a:srgbClr val="000000"/>
                </a:solidFill>
                <a:latin typeface="Consolas" panose="020B0609020204030204" pitchFamily="49" charset="0"/>
              </a:rPr>
              <a:t>);</a:t>
            </a:r>
          </a:p>
          <a:p>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item</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await</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container</a:t>
            </a:r>
            <a:r>
              <a:rPr lang="en-US" sz="1400" dirty="0" err="1">
                <a:solidFill>
                  <a:srgbClr val="000000"/>
                </a:solidFill>
                <a:latin typeface="Consolas" panose="020B0609020204030204" pitchFamily="49" charset="0"/>
              </a:rPr>
              <a:t>.</a:t>
            </a:r>
            <a:r>
              <a:rPr lang="en-US" sz="1400" dirty="0" err="1">
                <a:solidFill>
                  <a:srgbClr val="795E26"/>
                </a:solidFill>
                <a:latin typeface="Consolas" panose="020B0609020204030204" pitchFamily="49" charset="0"/>
              </a:rPr>
              <a:t>UpsertItemAsync</a:t>
            </a:r>
            <a:r>
              <a:rPr lang="en-US" sz="1400" dirty="0">
                <a:solidFill>
                  <a:srgbClr val="000000"/>
                </a:solidFill>
                <a:latin typeface="Consolas" panose="020B0609020204030204" pitchFamily="49" charset="0"/>
              </a:rPr>
              <a:t>(</a:t>
            </a:r>
            <a:r>
              <a:rPr lang="en-US" sz="1400" dirty="0" err="1">
                <a:solidFill>
                  <a:srgbClr val="001080"/>
                </a:solidFill>
                <a:latin typeface="Consolas" panose="020B0609020204030204" pitchFamily="49" charset="0"/>
              </a:rPr>
              <a:t>orangeSoda</a:t>
            </a:r>
            <a:r>
              <a:rPr lang="en-US" sz="1400" dirty="0">
                <a:solidFill>
                  <a:srgbClr val="000000"/>
                </a:solidFill>
                <a:latin typeface="Consolas" panose="020B0609020204030204" pitchFamily="49" charset="0"/>
              </a:rPr>
              <a:t>);</a:t>
            </a:r>
            <a:endParaRPr lang="en-US" sz="1400" dirty="0">
              <a:latin typeface="Consolas" panose="020B0609020204030204" pitchFamily="49" charset="0"/>
            </a:endParaRPr>
          </a:p>
        </p:txBody>
      </p:sp>
    </p:spTree>
    <p:extLst>
      <p:ext uri="{BB962C8B-B14F-4D97-AF65-F5344CB8AC3E}">
        <p14:creationId xmlns:p14="http://schemas.microsoft.com/office/powerpoint/2010/main" val="342811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Microsoft .NET SDK v3 for Azure Cosmos DB (2 / 3)</a:t>
            </a:r>
          </a:p>
        </p:txBody>
      </p:sp>
      <p:sp>
        <p:nvSpPr>
          <p:cNvPr id="7" name="Text Placeholder 6">
            <a:extLst>
              <a:ext uri="{FF2B5EF4-FFF2-40B4-BE49-F238E27FC236}">
                <a16:creationId xmlns:a16="http://schemas.microsoft.com/office/drawing/2014/main" id="{176979C7-DEBB-4245-B376-13FF8F5FF020}"/>
              </a:ext>
            </a:extLst>
          </p:cNvPr>
          <p:cNvSpPr>
            <a:spLocks noGrp="1"/>
          </p:cNvSpPr>
          <p:nvPr>
            <p:ph type="body" sz="quarter" idx="10"/>
          </p:nvPr>
        </p:nvSpPr>
        <p:spPr/>
        <p:txBody>
          <a:bodyPr/>
          <a:lstStyle/>
          <a:p>
            <a:r>
              <a:rPr lang="en-US" dirty="0"/>
              <a:t>Reading items</a:t>
            </a:r>
          </a:p>
        </p:txBody>
      </p:sp>
      <p:sp>
        <p:nvSpPr>
          <p:cNvPr id="9" name="Text Placeholder 5">
            <a:extLst>
              <a:ext uri="{FF2B5EF4-FFF2-40B4-BE49-F238E27FC236}">
                <a16:creationId xmlns:a16="http://schemas.microsoft.com/office/drawing/2014/main" id="{3BCE188B-B451-4081-BCB2-4245B29ECBCC}"/>
              </a:ext>
            </a:extLst>
          </p:cNvPr>
          <p:cNvSpPr txBox="1">
            <a:spLocks/>
          </p:cNvSpPr>
          <p:nvPr/>
        </p:nvSpPr>
        <p:spPr>
          <a:xfrm>
            <a:off x="418643" y="1457325"/>
            <a:ext cx="11354257" cy="4370427"/>
          </a:xfrm>
          <a:prstGeom prst="rect">
            <a:avLst/>
          </a:prstGeom>
          <a:ln w="19050">
            <a:solidFill>
              <a:srgbClr val="0078D4"/>
            </a:solidFill>
          </a:ln>
        </p:spPr>
        <p:txBody>
          <a:bodyPr vert="horz" lIns="182880" tIns="182880" rIns="182880" bIns="182880" rtlCol="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400" dirty="0">
                <a:solidFill>
                  <a:srgbClr val="008000"/>
                </a:solidFill>
                <a:latin typeface="Consolas" panose="020B0609020204030204" pitchFamily="49" charset="0"/>
              </a:rPr>
              <a:t>// Get container reference</a:t>
            </a:r>
          </a:p>
          <a:p>
            <a:r>
              <a:rPr lang="en-US" sz="1400" dirty="0" err="1">
                <a:solidFill>
                  <a:srgbClr val="267F99"/>
                </a:solidFill>
                <a:latin typeface="Consolas" panose="020B0609020204030204" pitchFamily="49" charset="0"/>
              </a:rPr>
              <a:t>CosmosClient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client</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dirty="0" err="1">
                <a:solidFill>
                  <a:srgbClr val="267F99"/>
                </a:solidFill>
                <a:latin typeface="Consolas" panose="020B0609020204030204" pitchFamily="49" charset="0"/>
              </a:rPr>
              <a:t>CosmosClient</a:t>
            </a:r>
            <a:r>
              <a:rPr lang="en-US" sz="1400" dirty="0">
                <a:solidFill>
                  <a:srgbClr val="000000"/>
                </a:solidFill>
                <a:latin typeface="Consolas" panose="020B0609020204030204" pitchFamily="49" charset="0"/>
              </a:rPr>
              <a:t>(</a:t>
            </a:r>
            <a:r>
              <a:rPr lang="en-US" sz="1400" dirty="0">
                <a:solidFill>
                  <a:srgbClr val="001080"/>
                </a:solidFill>
                <a:latin typeface="Consolas" panose="020B0609020204030204" pitchFamily="49" charset="0"/>
              </a:rPr>
              <a:t>endpoint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key</a:t>
            </a:r>
            <a:r>
              <a:rPr lang="en-US" sz="1400" dirty="0">
                <a:solidFill>
                  <a:srgbClr val="000000"/>
                </a:solidFill>
                <a:latin typeface="Consolas" panose="020B0609020204030204" pitchFamily="49" charset="0"/>
              </a:rPr>
              <a:t>);</a:t>
            </a:r>
          </a:p>
          <a:p>
            <a:r>
              <a:rPr lang="en-US" sz="1400" dirty="0">
                <a:solidFill>
                  <a:srgbClr val="267F99"/>
                </a:solidFill>
                <a:latin typeface="Consolas" panose="020B0609020204030204" pitchFamily="49" charset="0"/>
              </a:rPr>
              <a:t>Container</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container</a:t>
            </a:r>
            <a:r>
              <a:rPr lang="en-US" sz="1400" dirty="0">
                <a:solidFill>
                  <a:srgbClr val="000000"/>
                </a:solidFill>
                <a:latin typeface="Consolas" panose="020B0609020204030204" pitchFamily="49" charset="0"/>
              </a:rPr>
              <a:t> = </a:t>
            </a:r>
            <a:r>
              <a:rPr lang="en-US" sz="1400" dirty="0" err="1">
                <a:solidFill>
                  <a:srgbClr val="001080"/>
                </a:solidFill>
                <a:latin typeface="Consolas" panose="020B0609020204030204" pitchFamily="49" charset="0"/>
              </a:rPr>
              <a:t>client</a:t>
            </a:r>
            <a:r>
              <a:rPr lang="en-US" sz="1400" dirty="0" err="1">
                <a:solidFill>
                  <a:srgbClr val="000000"/>
                </a:solidFill>
                <a:latin typeface="Consolas" panose="020B0609020204030204" pitchFamily="49" charset="0"/>
              </a:rPr>
              <a:t>.</a:t>
            </a:r>
            <a:r>
              <a:rPr lang="en-US" sz="1400" dirty="0" err="1">
                <a:solidFill>
                  <a:srgbClr val="795E26"/>
                </a:solidFill>
                <a:latin typeface="Consolas" panose="020B0609020204030204" pitchFamily="49" charset="0"/>
              </a:rPr>
              <a:t>GetContainer</a:t>
            </a:r>
            <a:r>
              <a:rPr lang="en-US" sz="1400" dirty="0">
                <a:solidFill>
                  <a:srgbClr val="000000"/>
                </a:solidFill>
                <a:latin typeface="Consolas" panose="020B0609020204030204" pitchFamily="49" charset="0"/>
              </a:rPr>
              <a:t>(</a:t>
            </a:r>
            <a:r>
              <a:rPr lang="en-US" sz="1400" dirty="0" err="1">
                <a:solidFill>
                  <a:srgbClr val="001080"/>
                </a:solidFill>
                <a:latin typeface="Consolas" panose="020B0609020204030204" pitchFamily="49" charset="0"/>
              </a:rPr>
              <a:t>databaseName</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collectionName</a:t>
            </a:r>
            <a:r>
              <a:rPr lang="en-US" sz="1400" dirty="0">
                <a:solidFill>
                  <a:srgbClr val="000000"/>
                </a:solidFill>
                <a:latin typeface="Consolas" panose="020B0609020204030204" pitchFamily="49" charset="0"/>
              </a:rPr>
              <a:t>);</a:t>
            </a:r>
          </a:p>
          <a:p>
            <a:endParaRPr lang="en-US" sz="1400" dirty="0">
              <a:solidFill>
                <a:srgbClr val="008000"/>
              </a:solidFill>
              <a:latin typeface="Consolas" panose="020B0609020204030204" pitchFamily="49" charset="0"/>
            </a:endParaRPr>
          </a:p>
          <a:p>
            <a:r>
              <a:rPr lang="en-US" sz="1400" dirty="0">
                <a:solidFill>
                  <a:srgbClr val="008000"/>
                </a:solidFill>
                <a:latin typeface="Consolas" panose="020B0609020204030204" pitchFamily="49" charset="0"/>
              </a:rPr>
              <a:t>// Get unique fields</a:t>
            </a:r>
            <a:br>
              <a:rPr lang="en-US" sz="1400" dirty="0">
                <a:solidFill>
                  <a:srgbClr val="000000"/>
                </a:solidFill>
                <a:latin typeface="Consolas" panose="020B0609020204030204" pitchFamily="49" charset="0"/>
              </a:rPr>
            </a:br>
            <a:r>
              <a:rPr lang="en-US" sz="1400" dirty="0">
                <a:solidFill>
                  <a:srgbClr val="0000FF"/>
                </a:solidFill>
                <a:latin typeface="Consolas" panose="020B0609020204030204" pitchFamily="49" charset="0"/>
              </a:rPr>
              <a:t>string</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id</a:t>
            </a:r>
            <a:r>
              <a:rPr lang="en-US" sz="1400" dirty="0">
                <a:solidFill>
                  <a:srgbClr val="000000"/>
                </a:solidFill>
                <a:latin typeface="Consolas" panose="020B0609020204030204" pitchFamily="49" charset="0"/>
              </a:rPr>
              <a:t> = </a:t>
            </a:r>
            <a:r>
              <a:rPr lang="en-US" sz="1400" dirty="0">
                <a:solidFill>
                  <a:srgbClr val="A31515"/>
                </a:solidFill>
                <a:latin typeface="Consolas" panose="020B0609020204030204" pitchFamily="49" charset="0"/>
              </a:rPr>
              <a:t>"7cc3212d-0e2c-4a13-b348-f2d879c43342"</a:t>
            </a:r>
            <a:r>
              <a:rPr lang="en-US" sz="1400" dirty="0">
                <a:solidFill>
                  <a:srgbClr val="000000"/>
                </a:solidFill>
                <a:latin typeface="Consolas" panose="020B0609020204030204" pitchFamily="49" charset="0"/>
              </a:rPr>
              <a:t>;</a:t>
            </a:r>
          </a:p>
          <a:p>
            <a:r>
              <a:rPr lang="en-US" sz="1400" dirty="0" err="1">
                <a:solidFill>
                  <a:srgbClr val="267F99"/>
                </a:solidFill>
                <a:latin typeface="Consolas" panose="020B0609020204030204" pitchFamily="49" charset="0"/>
              </a:rPr>
              <a:t>PartitionKey</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partitionKey</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dirty="0" err="1">
                <a:solidFill>
                  <a:srgbClr val="267F99"/>
                </a:solidFill>
                <a:latin typeface="Consolas" panose="020B0609020204030204" pitchFamily="49" charset="0"/>
              </a:rPr>
              <a:t>PartitionKey</a:t>
            </a:r>
            <a:r>
              <a:rPr lang="en-US" sz="1400" dirty="0">
                <a:solidFill>
                  <a:srgbClr val="000000"/>
                </a:solidFill>
                <a:latin typeface="Consolas" panose="020B0609020204030204" pitchFamily="49" charset="0"/>
              </a:rPr>
              <a:t>(</a:t>
            </a:r>
            <a:r>
              <a:rPr lang="en-US" sz="1400" dirty="0">
                <a:solidFill>
                  <a:srgbClr val="A31515"/>
                </a:solidFill>
                <a:latin typeface="Consolas" panose="020B0609020204030204" pitchFamily="49" charset="0"/>
              </a:rPr>
              <a:t>"Beverages"</a:t>
            </a:r>
            <a:r>
              <a:rPr lang="en-US" sz="1400" dirty="0">
                <a:solidFill>
                  <a:srgbClr val="000000"/>
                </a:solidFill>
                <a:latin typeface="Consolas" panose="020B0609020204030204" pitchFamily="49" charset="0"/>
              </a:rPr>
              <a:t>);</a:t>
            </a:r>
          </a:p>
          <a:p>
            <a:endParaRPr lang="en-US" sz="1400" dirty="0">
              <a:solidFill>
                <a:srgbClr val="008000"/>
              </a:solidFill>
              <a:latin typeface="Consolas" panose="020B0609020204030204" pitchFamily="49" charset="0"/>
            </a:endParaRPr>
          </a:p>
          <a:p>
            <a:r>
              <a:rPr lang="en-US" sz="1400" dirty="0">
                <a:solidFill>
                  <a:srgbClr val="008000"/>
                </a:solidFill>
                <a:latin typeface="Consolas" panose="020B0609020204030204" pitchFamily="49" charset="0"/>
              </a:rPr>
              <a:t>// Read item using unique id</a:t>
            </a:r>
            <a:br>
              <a:rPr lang="en-US" sz="1400" dirty="0">
                <a:solidFill>
                  <a:srgbClr val="000000"/>
                </a:solidFill>
                <a:latin typeface="Consolas" panose="020B0609020204030204" pitchFamily="49" charset="0"/>
              </a:rPr>
            </a:br>
            <a:r>
              <a:rPr lang="en-US" sz="1400" dirty="0" err="1">
                <a:solidFill>
                  <a:srgbClr val="267F99"/>
                </a:solidFill>
                <a:latin typeface="Consolas" panose="020B0609020204030204" pitchFamily="49" charset="0"/>
              </a:rPr>
              <a:t>ItemResponse</a:t>
            </a:r>
            <a:r>
              <a:rPr lang="en-US" sz="1400" dirty="0">
                <a:solidFill>
                  <a:srgbClr val="000000"/>
                </a:solidFill>
                <a:latin typeface="Consolas" panose="020B0609020204030204" pitchFamily="49" charset="0"/>
              </a:rPr>
              <a:t>&lt;</a:t>
            </a:r>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&gt; </a:t>
            </a:r>
            <a:r>
              <a:rPr lang="en-US" sz="1400" dirty="0">
                <a:solidFill>
                  <a:srgbClr val="001080"/>
                </a:solidFill>
                <a:latin typeface="Consolas" panose="020B0609020204030204" pitchFamily="49" charset="0"/>
              </a:rPr>
              <a:t>response</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await</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container</a:t>
            </a:r>
            <a:r>
              <a:rPr lang="en-US" sz="1400" dirty="0" err="1">
                <a:solidFill>
                  <a:srgbClr val="000000"/>
                </a:solidFill>
                <a:latin typeface="Consolas" panose="020B0609020204030204" pitchFamily="49" charset="0"/>
              </a:rPr>
              <a:t>.</a:t>
            </a:r>
            <a:r>
              <a:rPr lang="en-US" sz="1400" dirty="0" err="1">
                <a:solidFill>
                  <a:srgbClr val="795E26"/>
                </a:solidFill>
                <a:latin typeface="Consolas" panose="020B0609020204030204" pitchFamily="49" charset="0"/>
              </a:rPr>
              <a:t>ReadItemAsync</a:t>
            </a:r>
            <a:r>
              <a:rPr lang="en-US" sz="1400" dirty="0">
                <a:solidFill>
                  <a:srgbClr val="000000"/>
                </a:solidFill>
                <a:latin typeface="Consolas" panose="020B0609020204030204" pitchFamily="49" charset="0"/>
              </a:rPr>
              <a:t>&lt;</a:t>
            </a:r>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&gt;(</a:t>
            </a:r>
            <a:br>
              <a:rPr lang="en-US" sz="1400" dirty="0">
                <a:solidFill>
                  <a:srgbClr val="000000"/>
                </a:solidFill>
                <a:latin typeface="Consolas" panose="020B0609020204030204" pitchFamily="49" charset="0"/>
              </a:rPr>
            </a:b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id</a:t>
            </a:r>
            <a:r>
              <a:rPr lang="en-US" sz="1400" dirty="0">
                <a:solidFill>
                  <a:srgbClr val="000000"/>
                </a:solidFill>
                <a:latin typeface="Consolas" panose="020B0609020204030204" pitchFamily="49" charset="0"/>
              </a:rPr>
              <a:t>, </a:t>
            </a:r>
          </a:p>
          <a:p>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partitionKey</a:t>
            </a:r>
            <a:r>
              <a:rPr lang="en-US" sz="1400" dirty="0">
                <a:solidFill>
                  <a:srgbClr val="001080"/>
                </a:solidFill>
                <a:latin typeface="Consolas" panose="020B0609020204030204" pitchFamily="49" charset="0"/>
              </a:rPr>
              <a:t> </a:t>
            </a:r>
            <a:r>
              <a:rPr lang="en-US" sz="1400" dirty="0">
                <a:solidFill>
                  <a:srgbClr val="000000"/>
                </a:solidFill>
                <a:latin typeface="Consolas" panose="020B0609020204030204" pitchFamily="49" charset="0"/>
              </a:rPr>
              <a:t>);</a:t>
            </a:r>
          </a:p>
          <a:p>
            <a:endParaRPr lang="en-US" sz="1400" dirty="0">
              <a:solidFill>
                <a:srgbClr val="008000"/>
              </a:solidFill>
              <a:latin typeface="Consolas" panose="020B0609020204030204" pitchFamily="49" charset="0"/>
            </a:endParaRPr>
          </a:p>
          <a:p>
            <a:r>
              <a:rPr lang="en-US" sz="1400" dirty="0">
                <a:solidFill>
                  <a:srgbClr val="008000"/>
                </a:solidFill>
                <a:latin typeface="Consolas" panose="020B0609020204030204" pitchFamily="49" charset="0"/>
              </a:rPr>
              <a:t>// Serialize response</a:t>
            </a:r>
            <a:br>
              <a:rPr lang="en-US" sz="1400" dirty="0">
                <a:solidFill>
                  <a:srgbClr val="000000"/>
                </a:solidFill>
                <a:latin typeface="Consolas" panose="020B0609020204030204" pitchFamily="49" charset="0"/>
              </a:rPr>
            </a:br>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item</a:t>
            </a:r>
            <a:r>
              <a:rPr lang="en-US" sz="1400" dirty="0">
                <a:solidFill>
                  <a:srgbClr val="000000"/>
                </a:solidFill>
                <a:latin typeface="Consolas" panose="020B0609020204030204" pitchFamily="49" charset="0"/>
              </a:rPr>
              <a:t> = </a:t>
            </a:r>
            <a:r>
              <a:rPr lang="en-US" sz="1400" dirty="0" err="1">
                <a:solidFill>
                  <a:srgbClr val="001080"/>
                </a:solidFill>
                <a:latin typeface="Consolas" panose="020B0609020204030204" pitchFamily="49" charset="0"/>
              </a:rPr>
              <a:t>response</a:t>
            </a:r>
            <a:r>
              <a:rPr lang="en-US" sz="1400" dirty="0" err="1">
                <a:solidFill>
                  <a:srgbClr val="000000"/>
                </a:solidFill>
                <a:latin typeface="Consolas" panose="020B0609020204030204" pitchFamily="49" charset="0"/>
              </a:rPr>
              <a:t>.</a:t>
            </a:r>
            <a:r>
              <a:rPr lang="en-US" sz="1400" dirty="0" err="1">
                <a:solidFill>
                  <a:srgbClr val="001080"/>
                </a:solidFill>
                <a:latin typeface="Consolas" panose="020B0609020204030204" pitchFamily="49" charset="0"/>
              </a:rPr>
              <a:t>Resource</a:t>
            </a:r>
            <a:r>
              <a:rPr lang="en-US" sz="1400" dirty="0">
                <a:solidFill>
                  <a:srgbClr val="000000"/>
                </a:solidFill>
                <a:latin typeface="Consolas" panose="020B0609020204030204" pitchFamily="49" charset="0"/>
              </a:rPr>
              <a:t>;</a:t>
            </a:r>
          </a:p>
        </p:txBody>
      </p:sp>
    </p:spTree>
    <p:extLst>
      <p:ext uri="{BB962C8B-B14F-4D97-AF65-F5344CB8AC3E}">
        <p14:creationId xmlns:p14="http://schemas.microsoft.com/office/powerpoint/2010/main" val="1375599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Microsoft .NET SDK v3 for Azure Cosmos DB (3 / 3)</a:t>
            </a:r>
          </a:p>
        </p:txBody>
      </p:sp>
      <p:sp>
        <p:nvSpPr>
          <p:cNvPr id="7" name="Text Placeholder 6">
            <a:extLst>
              <a:ext uri="{FF2B5EF4-FFF2-40B4-BE49-F238E27FC236}">
                <a16:creationId xmlns:a16="http://schemas.microsoft.com/office/drawing/2014/main" id="{176979C7-DEBB-4245-B376-13FF8F5FF020}"/>
              </a:ext>
            </a:extLst>
          </p:cNvPr>
          <p:cNvSpPr>
            <a:spLocks noGrp="1"/>
          </p:cNvSpPr>
          <p:nvPr>
            <p:ph type="body" sz="quarter" idx="10"/>
          </p:nvPr>
        </p:nvSpPr>
        <p:spPr/>
        <p:txBody>
          <a:bodyPr/>
          <a:lstStyle/>
          <a:p>
            <a:r>
              <a:rPr lang="en-US" dirty="0"/>
              <a:t>Query documents</a:t>
            </a:r>
          </a:p>
        </p:txBody>
      </p:sp>
      <p:sp>
        <p:nvSpPr>
          <p:cNvPr id="9" name="Text Placeholder 5">
            <a:extLst>
              <a:ext uri="{FF2B5EF4-FFF2-40B4-BE49-F238E27FC236}">
                <a16:creationId xmlns:a16="http://schemas.microsoft.com/office/drawing/2014/main" id="{3BCE188B-B451-4081-BCB2-4245B29ECBCC}"/>
              </a:ext>
            </a:extLst>
          </p:cNvPr>
          <p:cNvSpPr txBox="1">
            <a:spLocks/>
          </p:cNvSpPr>
          <p:nvPr/>
        </p:nvSpPr>
        <p:spPr>
          <a:xfrm>
            <a:off x="418643" y="1457325"/>
            <a:ext cx="11354257" cy="4601260"/>
          </a:xfrm>
          <a:prstGeom prst="rect">
            <a:avLst/>
          </a:prstGeom>
          <a:ln w="19050">
            <a:solidFill>
              <a:srgbClr val="0078D4"/>
            </a:solidFill>
          </a:ln>
        </p:spPr>
        <p:txBody>
          <a:bodyPr vert="horz" lIns="182880" tIns="182880" rIns="182880" bIns="182880" rtlCol="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400" dirty="0">
                <a:solidFill>
                  <a:srgbClr val="008000"/>
                </a:solidFill>
                <a:latin typeface="Consolas" panose="020B0609020204030204" pitchFamily="49" charset="0"/>
              </a:rPr>
              <a:t>// Get container reference</a:t>
            </a:r>
          </a:p>
          <a:p>
            <a:r>
              <a:rPr lang="en-US" sz="1400" dirty="0" err="1">
                <a:solidFill>
                  <a:srgbClr val="267F99"/>
                </a:solidFill>
                <a:latin typeface="Consolas" panose="020B0609020204030204" pitchFamily="49" charset="0"/>
              </a:rPr>
              <a:t>CosmosClient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client</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new</a:t>
            </a:r>
            <a:r>
              <a:rPr lang="en-US" sz="1400" dirty="0">
                <a:solidFill>
                  <a:srgbClr val="000000"/>
                </a:solidFill>
                <a:latin typeface="Consolas" panose="020B0609020204030204" pitchFamily="49" charset="0"/>
              </a:rPr>
              <a:t> </a:t>
            </a:r>
            <a:r>
              <a:rPr lang="en-US" sz="1400" dirty="0" err="1">
                <a:solidFill>
                  <a:srgbClr val="267F99"/>
                </a:solidFill>
                <a:latin typeface="Consolas" panose="020B0609020204030204" pitchFamily="49" charset="0"/>
              </a:rPr>
              <a:t>CosmosClient</a:t>
            </a:r>
            <a:r>
              <a:rPr lang="en-US" sz="1400" dirty="0">
                <a:solidFill>
                  <a:srgbClr val="000000"/>
                </a:solidFill>
                <a:latin typeface="Consolas" panose="020B0609020204030204" pitchFamily="49" charset="0"/>
              </a:rPr>
              <a:t>(</a:t>
            </a:r>
            <a:r>
              <a:rPr lang="en-US" sz="1400" dirty="0">
                <a:solidFill>
                  <a:srgbClr val="001080"/>
                </a:solidFill>
                <a:latin typeface="Consolas" panose="020B0609020204030204" pitchFamily="49" charset="0"/>
              </a:rPr>
              <a:t>endpoint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key</a:t>
            </a:r>
            <a:r>
              <a:rPr lang="en-US" sz="1400" dirty="0">
                <a:solidFill>
                  <a:srgbClr val="000000"/>
                </a:solidFill>
                <a:latin typeface="Consolas" panose="020B0609020204030204" pitchFamily="49" charset="0"/>
              </a:rPr>
              <a:t>);</a:t>
            </a:r>
          </a:p>
          <a:p>
            <a:r>
              <a:rPr lang="en-US" sz="1400" dirty="0">
                <a:solidFill>
                  <a:srgbClr val="267F99"/>
                </a:solidFill>
                <a:latin typeface="Consolas" panose="020B0609020204030204" pitchFamily="49" charset="0"/>
              </a:rPr>
              <a:t>Container</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container</a:t>
            </a:r>
            <a:r>
              <a:rPr lang="en-US" sz="1400" dirty="0">
                <a:solidFill>
                  <a:srgbClr val="000000"/>
                </a:solidFill>
                <a:latin typeface="Consolas" panose="020B0609020204030204" pitchFamily="49" charset="0"/>
              </a:rPr>
              <a:t> = </a:t>
            </a:r>
            <a:r>
              <a:rPr lang="en-US" sz="1400" dirty="0" err="1">
                <a:solidFill>
                  <a:srgbClr val="001080"/>
                </a:solidFill>
                <a:latin typeface="Consolas" panose="020B0609020204030204" pitchFamily="49" charset="0"/>
              </a:rPr>
              <a:t>client</a:t>
            </a:r>
            <a:r>
              <a:rPr lang="en-US" sz="1400" dirty="0" err="1">
                <a:solidFill>
                  <a:srgbClr val="000000"/>
                </a:solidFill>
                <a:latin typeface="Consolas" panose="020B0609020204030204" pitchFamily="49" charset="0"/>
              </a:rPr>
              <a:t>.</a:t>
            </a:r>
            <a:r>
              <a:rPr lang="en-US" sz="1400" dirty="0" err="1">
                <a:solidFill>
                  <a:srgbClr val="795E26"/>
                </a:solidFill>
                <a:latin typeface="Consolas" panose="020B0609020204030204" pitchFamily="49" charset="0"/>
              </a:rPr>
              <a:t>GetContainer</a:t>
            </a:r>
            <a:r>
              <a:rPr lang="en-US" sz="1400" dirty="0">
                <a:solidFill>
                  <a:srgbClr val="000000"/>
                </a:solidFill>
                <a:latin typeface="Consolas" panose="020B0609020204030204" pitchFamily="49" charset="0"/>
              </a:rPr>
              <a:t>(</a:t>
            </a:r>
            <a:r>
              <a:rPr lang="en-US" sz="1400" dirty="0" err="1">
                <a:solidFill>
                  <a:srgbClr val="001080"/>
                </a:solidFill>
                <a:latin typeface="Consolas" panose="020B0609020204030204" pitchFamily="49" charset="0"/>
              </a:rPr>
              <a:t>databaseName</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collectionName</a:t>
            </a:r>
            <a:r>
              <a:rPr lang="en-US" sz="1400" dirty="0">
                <a:solidFill>
                  <a:srgbClr val="000000"/>
                </a:solidFill>
                <a:latin typeface="Consolas" panose="020B0609020204030204" pitchFamily="49" charset="0"/>
              </a:rPr>
              <a:t>);</a:t>
            </a:r>
          </a:p>
          <a:p>
            <a:endParaRPr lang="en-US" sz="1400" dirty="0">
              <a:solidFill>
                <a:srgbClr val="000000"/>
              </a:solidFill>
              <a:latin typeface="Consolas" panose="020B0609020204030204" pitchFamily="49" charset="0"/>
            </a:endParaRPr>
          </a:p>
          <a:p>
            <a:r>
              <a:rPr lang="en-US" sz="1400" dirty="0">
                <a:solidFill>
                  <a:srgbClr val="008000"/>
                </a:solidFill>
                <a:latin typeface="Consolas" panose="020B0609020204030204" pitchFamily="49" charset="0"/>
              </a:rPr>
              <a:t>// Use SQL query language</a:t>
            </a:r>
          </a:p>
          <a:p>
            <a:r>
              <a:rPr lang="en-US" sz="1400" dirty="0" err="1">
                <a:solidFill>
                  <a:srgbClr val="267F99"/>
                </a:solidFill>
                <a:latin typeface="Consolas" panose="020B0609020204030204" pitchFamily="49" charset="0"/>
              </a:rPr>
              <a:t>FeedIterator</a:t>
            </a:r>
            <a:r>
              <a:rPr lang="en-US" sz="1400" dirty="0">
                <a:solidFill>
                  <a:srgbClr val="000000"/>
                </a:solidFill>
                <a:latin typeface="Consolas" panose="020B0609020204030204" pitchFamily="49" charset="0"/>
              </a:rPr>
              <a:t>&lt;</a:t>
            </a:r>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&gt; </a:t>
            </a:r>
            <a:r>
              <a:rPr lang="en-US" sz="1400" dirty="0">
                <a:solidFill>
                  <a:srgbClr val="001080"/>
                </a:solidFill>
                <a:latin typeface="Consolas" panose="020B0609020204030204" pitchFamily="49" charset="0"/>
              </a:rPr>
              <a:t>iterator</a:t>
            </a:r>
            <a:r>
              <a:rPr lang="en-US" sz="1400" dirty="0">
                <a:solidFill>
                  <a:srgbClr val="000000"/>
                </a:solidFill>
                <a:latin typeface="Consolas" panose="020B0609020204030204" pitchFamily="49" charset="0"/>
              </a:rPr>
              <a:t> = </a:t>
            </a:r>
            <a:r>
              <a:rPr lang="en-US" sz="1400" dirty="0" err="1">
                <a:solidFill>
                  <a:srgbClr val="001080"/>
                </a:solidFill>
                <a:latin typeface="Consolas" panose="020B0609020204030204" pitchFamily="49" charset="0"/>
              </a:rPr>
              <a:t>container</a:t>
            </a:r>
            <a:r>
              <a:rPr lang="en-US" sz="1400" dirty="0" err="1">
                <a:solidFill>
                  <a:srgbClr val="000000"/>
                </a:solidFill>
                <a:latin typeface="Consolas" panose="020B0609020204030204" pitchFamily="49" charset="0"/>
              </a:rPr>
              <a:t>.</a:t>
            </a:r>
            <a:r>
              <a:rPr lang="en-US" sz="1400" dirty="0" err="1">
                <a:solidFill>
                  <a:srgbClr val="795E26"/>
                </a:solidFill>
                <a:latin typeface="Consolas" panose="020B0609020204030204" pitchFamily="49" charset="0"/>
              </a:rPr>
              <a:t>GetItemQueryIterator</a:t>
            </a:r>
            <a:r>
              <a:rPr lang="en-US" sz="1400" dirty="0">
                <a:solidFill>
                  <a:srgbClr val="000000"/>
                </a:solidFill>
                <a:latin typeface="Consolas" panose="020B0609020204030204" pitchFamily="49" charset="0"/>
              </a:rPr>
              <a:t>&lt;</a:t>
            </a:r>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&gt;(</a:t>
            </a:r>
          </a:p>
          <a:p>
            <a:r>
              <a:rPr lang="en-US" sz="1400" dirty="0">
                <a:solidFill>
                  <a:srgbClr val="000000"/>
                </a:solidFill>
                <a:latin typeface="Consolas" panose="020B0609020204030204" pitchFamily="49" charset="0"/>
              </a:rPr>
              <a:t>    </a:t>
            </a:r>
            <a:r>
              <a:rPr lang="en-US" sz="1400" dirty="0">
                <a:solidFill>
                  <a:srgbClr val="A31515"/>
                </a:solidFill>
                <a:latin typeface="Consolas" panose="020B0609020204030204" pitchFamily="49" charset="0"/>
              </a:rPr>
              <a:t>"SELECT * FROM products p WHERE </a:t>
            </a:r>
            <a:r>
              <a:rPr lang="en-US" sz="1400" dirty="0" err="1">
                <a:solidFill>
                  <a:srgbClr val="A31515"/>
                </a:solidFill>
                <a:latin typeface="Consolas" panose="020B0609020204030204" pitchFamily="49" charset="0"/>
              </a:rPr>
              <a:t>p.diet</a:t>
            </a:r>
            <a:r>
              <a:rPr lang="en-US" sz="1400" dirty="0">
                <a:solidFill>
                  <a:srgbClr val="A31515"/>
                </a:solidFill>
                <a:latin typeface="Consolas" panose="020B0609020204030204" pitchFamily="49" charset="0"/>
              </a:rPr>
              <a:t> = false"</a:t>
            </a:r>
            <a:endParaRPr lang="en-US" sz="1400" dirty="0">
              <a:solidFill>
                <a:srgbClr val="000000"/>
              </a:solidFill>
              <a:latin typeface="Consolas" panose="020B0609020204030204" pitchFamily="49" charset="0"/>
            </a:endParaRPr>
          </a:p>
          <a:p>
            <a:r>
              <a:rPr lang="en-US" sz="1400" dirty="0">
                <a:solidFill>
                  <a:srgbClr val="000000"/>
                </a:solidFill>
                <a:latin typeface="Consolas" panose="020B0609020204030204" pitchFamily="49" charset="0"/>
              </a:rPr>
              <a:t>);</a:t>
            </a:r>
          </a:p>
          <a:p>
            <a:br>
              <a:rPr lang="en-US" sz="1400" dirty="0">
                <a:solidFill>
                  <a:srgbClr val="000000"/>
                </a:solidFill>
                <a:latin typeface="Consolas" panose="020B0609020204030204" pitchFamily="49" charset="0"/>
              </a:rPr>
            </a:br>
            <a:r>
              <a:rPr lang="en-US" sz="1400" dirty="0">
                <a:solidFill>
                  <a:srgbClr val="008000"/>
                </a:solidFill>
                <a:latin typeface="Consolas" panose="020B0609020204030204" pitchFamily="49" charset="0"/>
              </a:rPr>
              <a:t>// Iterate over results</a:t>
            </a:r>
          </a:p>
          <a:p>
            <a:r>
              <a:rPr lang="en-US" sz="1400" dirty="0">
                <a:solidFill>
                  <a:srgbClr val="AF00DB"/>
                </a:solidFill>
                <a:latin typeface="Consolas" panose="020B0609020204030204" pitchFamily="49" charset="0"/>
              </a:rPr>
              <a:t>while</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iterator</a:t>
            </a:r>
            <a:r>
              <a:rPr lang="en-US" sz="1400" dirty="0" err="1">
                <a:solidFill>
                  <a:srgbClr val="000000"/>
                </a:solidFill>
                <a:latin typeface="Consolas" panose="020B0609020204030204" pitchFamily="49" charset="0"/>
              </a:rPr>
              <a:t>.</a:t>
            </a:r>
            <a:r>
              <a:rPr lang="en-US" sz="1400" dirty="0" err="1">
                <a:solidFill>
                  <a:srgbClr val="001080"/>
                </a:solidFill>
                <a:latin typeface="Consolas" panose="020B0609020204030204" pitchFamily="49" charset="0"/>
              </a:rPr>
              <a:t>HasMoreResults</a:t>
            </a:r>
            <a:r>
              <a:rPr lang="en-US" sz="1400" dirty="0">
                <a:solidFill>
                  <a:srgbClr val="000000"/>
                </a:solidFill>
                <a:latin typeface="Consolas" panose="020B0609020204030204" pitchFamily="49" charset="0"/>
              </a:rPr>
              <a:t>)</a:t>
            </a:r>
          </a:p>
          <a:p>
            <a:r>
              <a:rPr lang="en-US" sz="1400" dirty="0">
                <a:solidFill>
                  <a:srgbClr val="000000"/>
                </a:solidFill>
                <a:latin typeface="Consolas" panose="020B0609020204030204" pitchFamily="49" charset="0"/>
              </a:rPr>
              <a:t>{</a:t>
            </a:r>
          </a:p>
          <a:p>
            <a:r>
              <a:rPr lang="en-US" sz="1400" dirty="0">
                <a:solidFill>
                  <a:srgbClr val="000000"/>
                </a:solidFill>
                <a:latin typeface="Consolas" panose="020B0609020204030204" pitchFamily="49" charset="0"/>
              </a:rPr>
              <a:t>    </a:t>
            </a:r>
            <a:r>
              <a:rPr lang="en-US" sz="1400" dirty="0" err="1">
                <a:solidFill>
                  <a:srgbClr val="267F99"/>
                </a:solidFill>
                <a:latin typeface="Consolas" panose="020B0609020204030204" pitchFamily="49" charset="0"/>
              </a:rPr>
              <a:t>FeedResponse</a:t>
            </a:r>
            <a:r>
              <a:rPr lang="en-US" sz="1400" dirty="0">
                <a:solidFill>
                  <a:srgbClr val="000000"/>
                </a:solidFill>
                <a:latin typeface="Consolas" panose="020B0609020204030204" pitchFamily="49" charset="0"/>
              </a:rPr>
              <a:t>&lt;</a:t>
            </a:r>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&gt; </a:t>
            </a:r>
            <a:r>
              <a:rPr lang="en-US" sz="1400" dirty="0">
                <a:solidFill>
                  <a:srgbClr val="001080"/>
                </a:solidFill>
                <a:latin typeface="Consolas" panose="020B0609020204030204" pitchFamily="49" charset="0"/>
              </a:rPr>
              <a:t>batch</a:t>
            </a:r>
            <a:r>
              <a:rPr lang="en-US" sz="1400" dirty="0">
                <a:solidFill>
                  <a:srgbClr val="000000"/>
                </a:solidFill>
                <a:latin typeface="Consolas" panose="020B0609020204030204" pitchFamily="49" charset="0"/>
              </a:rPr>
              <a:t> = </a:t>
            </a:r>
            <a:r>
              <a:rPr lang="en-US" sz="1400" dirty="0">
                <a:solidFill>
                  <a:srgbClr val="0000FF"/>
                </a:solidFill>
                <a:latin typeface="Consolas" panose="020B0609020204030204" pitchFamily="49" charset="0"/>
              </a:rPr>
              <a:t>await</a:t>
            </a:r>
            <a:r>
              <a:rPr lang="en-US" sz="1400" dirty="0">
                <a:solidFill>
                  <a:srgbClr val="000000"/>
                </a:solidFill>
                <a:latin typeface="Consolas" panose="020B0609020204030204" pitchFamily="49" charset="0"/>
              </a:rPr>
              <a:t> </a:t>
            </a:r>
            <a:r>
              <a:rPr lang="en-US" sz="1400" dirty="0" err="1">
                <a:solidFill>
                  <a:srgbClr val="001080"/>
                </a:solidFill>
                <a:latin typeface="Consolas" panose="020B0609020204030204" pitchFamily="49" charset="0"/>
              </a:rPr>
              <a:t>iterator</a:t>
            </a:r>
            <a:r>
              <a:rPr lang="en-US" sz="1400" dirty="0" err="1">
                <a:solidFill>
                  <a:srgbClr val="000000"/>
                </a:solidFill>
                <a:latin typeface="Consolas" panose="020B0609020204030204" pitchFamily="49" charset="0"/>
              </a:rPr>
              <a:t>.</a:t>
            </a:r>
            <a:r>
              <a:rPr lang="en-US" sz="1400" dirty="0" err="1">
                <a:solidFill>
                  <a:srgbClr val="795E26"/>
                </a:solidFill>
                <a:latin typeface="Consolas" panose="020B0609020204030204" pitchFamily="49" charset="0"/>
              </a:rPr>
              <a:t>ReadNextAsync</a:t>
            </a:r>
            <a:r>
              <a:rPr lang="en-US" sz="1400" dirty="0">
                <a:solidFill>
                  <a:srgbClr val="000000"/>
                </a:solidFill>
                <a:latin typeface="Consolas" panose="020B0609020204030204" pitchFamily="49" charset="0"/>
              </a:rPr>
              <a:t>();</a:t>
            </a:r>
          </a:p>
          <a:p>
            <a:r>
              <a:rPr lang="en-US" sz="1400" dirty="0">
                <a:solidFill>
                  <a:srgbClr val="000000"/>
                </a:solidFill>
                <a:latin typeface="Consolas" panose="020B0609020204030204" pitchFamily="49" charset="0"/>
              </a:rPr>
              <a:t>    </a:t>
            </a:r>
            <a:r>
              <a:rPr lang="en-US" sz="1400" dirty="0">
                <a:solidFill>
                  <a:srgbClr val="AF00DB"/>
                </a:solidFill>
                <a:latin typeface="Consolas" panose="020B0609020204030204" pitchFamily="49" charset="0"/>
              </a:rPr>
              <a:t>foreach</a:t>
            </a:r>
            <a:r>
              <a:rPr lang="en-US" sz="1400" dirty="0">
                <a:solidFill>
                  <a:srgbClr val="000000"/>
                </a:solidFill>
                <a:latin typeface="Consolas" panose="020B0609020204030204" pitchFamily="49" charset="0"/>
              </a:rPr>
              <a:t>(</a:t>
            </a:r>
            <a:r>
              <a:rPr lang="en-US" sz="1400" dirty="0">
                <a:solidFill>
                  <a:srgbClr val="267F99"/>
                </a:solidFill>
                <a:latin typeface="Consolas" panose="020B0609020204030204" pitchFamily="49" charset="0"/>
              </a:rPr>
              <a:t>Product</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item</a:t>
            </a:r>
            <a:r>
              <a:rPr lang="en-US" sz="1400" dirty="0">
                <a:solidFill>
                  <a:srgbClr val="000000"/>
                </a:solidFill>
                <a:latin typeface="Consolas" panose="020B0609020204030204" pitchFamily="49" charset="0"/>
              </a:rPr>
              <a:t> </a:t>
            </a:r>
            <a:r>
              <a:rPr lang="en-US" sz="1400" dirty="0">
                <a:solidFill>
                  <a:srgbClr val="AF00DB"/>
                </a:solidFill>
                <a:latin typeface="Consolas" panose="020B0609020204030204" pitchFamily="49" charset="0"/>
              </a:rPr>
              <a:t>in</a:t>
            </a:r>
            <a:r>
              <a:rPr lang="en-US" sz="1400" dirty="0">
                <a:solidFill>
                  <a:srgbClr val="000000"/>
                </a:solidFill>
                <a:latin typeface="Consolas" panose="020B0609020204030204" pitchFamily="49" charset="0"/>
              </a:rPr>
              <a:t> </a:t>
            </a:r>
            <a:r>
              <a:rPr lang="en-US" sz="1400" dirty="0">
                <a:solidFill>
                  <a:srgbClr val="001080"/>
                </a:solidFill>
                <a:latin typeface="Consolas" panose="020B0609020204030204" pitchFamily="49" charset="0"/>
              </a:rPr>
              <a:t>batch</a:t>
            </a:r>
            <a:r>
              <a:rPr lang="en-US" sz="1400" dirty="0">
                <a:solidFill>
                  <a:srgbClr val="000000"/>
                </a:solidFill>
                <a:latin typeface="Consolas" panose="020B0609020204030204" pitchFamily="49" charset="0"/>
              </a:rPr>
              <a:t>)  { }</a:t>
            </a:r>
          </a:p>
          <a:p>
            <a:r>
              <a:rPr lang="en-US" sz="1400" dirty="0">
                <a:solidFill>
                  <a:srgbClr val="000000"/>
                </a:solidFill>
                <a:latin typeface="Consolas" panose="020B0609020204030204" pitchFamily="49" charset="0"/>
              </a:rPr>
              <a:t>}</a:t>
            </a:r>
          </a:p>
        </p:txBody>
      </p:sp>
    </p:spTree>
    <p:extLst>
      <p:ext uri="{BB962C8B-B14F-4D97-AF65-F5344CB8AC3E}">
        <p14:creationId xmlns:p14="http://schemas.microsoft.com/office/powerpoint/2010/main" val="4209609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 Create resources by using the Microsoft .NET SDK v3</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ln>
            <a:solidFill>
              <a:schemeClr val="tx2"/>
            </a:solidFill>
          </a:ln>
        </p:spPr>
        <p:txBody>
          <a:bodyPr/>
          <a:lstStyle/>
          <a:p>
            <a:r>
              <a:rPr lang="en-US" dirty="0">
                <a:solidFill>
                  <a:srgbClr val="0078D4"/>
                </a:solidFill>
              </a:rPr>
              <a:t>Prepare your environment</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ln>
            <a:solidFill>
              <a:schemeClr val="tx2"/>
            </a:solidFill>
          </a:ln>
        </p:spPr>
        <p:txBody>
          <a:bodyPr/>
          <a:lstStyle/>
          <a:p>
            <a:r>
              <a:rPr lang="en-US" dirty="0">
                <a:solidFill>
                  <a:srgbClr val="0078D4"/>
                </a:solidFill>
              </a:rPr>
              <a:t>Build the console app</a:t>
            </a:r>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8"/>
          </p:nvPr>
        </p:nvSpPr>
        <p:spPr>
          <a:ln>
            <a:solidFill>
              <a:schemeClr val="tx2"/>
            </a:solidFill>
          </a:ln>
        </p:spPr>
        <p:txBody>
          <a:bodyPr/>
          <a:lstStyle/>
          <a:p>
            <a:r>
              <a:rPr lang="en-US" dirty="0">
                <a:solidFill>
                  <a:srgbClr val="0078D4"/>
                </a:solidFill>
              </a:rPr>
              <a:t>Create a database</a:t>
            </a:r>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a:ln>
            <a:solidFill>
              <a:schemeClr val="tx2"/>
            </a:solidFill>
          </a:ln>
        </p:spPr>
        <p:txBody>
          <a:bodyPr/>
          <a:lstStyle/>
          <a:p>
            <a:r>
              <a:rPr lang="en-US" dirty="0">
                <a:solidFill>
                  <a:srgbClr val="0078D4"/>
                </a:solidFill>
              </a:rPr>
              <a:t>Create a container</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0"/>
          </p:nvPr>
        </p:nvSpPr>
        <p:spPr>
          <a:ln>
            <a:solidFill>
              <a:schemeClr val="tx2"/>
            </a:solidFill>
          </a:ln>
        </p:spPr>
        <p:txBody>
          <a:bodyPr/>
          <a:lstStyle/>
          <a:p>
            <a:r>
              <a:rPr lang="en-US" dirty="0">
                <a:solidFill>
                  <a:srgbClr val="0078D4"/>
                </a:solidFill>
              </a:rPr>
              <a:t>Run the application</a:t>
            </a:r>
          </a:p>
        </p:txBody>
      </p:sp>
      <p:sp>
        <p:nvSpPr>
          <p:cNvPr id="5" name="Text Placeholder 4">
            <a:extLst>
              <a:ext uri="{FF2B5EF4-FFF2-40B4-BE49-F238E27FC236}">
                <a16:creationId xmlns:a16="http://schemas.microsoft.com/office/drawing/2014/main" id="{E4103EE6-7408-4E31-8E85-CBF83844F975}"/>
              </a:ext>
            </a:extLst>
          </p:cNvPr>
          <p:cNvSpPr>
            <a:spLocks noGrp="1"/>
          </p:cNvSpPr>
          <p:nvPr>
            <p:ph type="body" sz="quarter" idx="21"/>
          </p:nvPr>
        </p:nvSpPr>
        <p:spPr>
          <a:ln>
            <a:solidFill>
              <a:schemeClr val="tx2"/>
            </a:solidFill>
          </a:ln>
        </p:spPr>
        <p:txBody>
          <a:bodyPr/>
          <a:lstStyle/>
          <a:p>
            <a:r>
              <a:rPr lang="en-US" dirty="0">
                <a:solidFill>
                  <a:srgbClr val="0078D4"/>
                </a:solidFill>
              </a:rPr>
              <a:t>Clean up Azure resources</a:t>
            </a:r>
          </a:p>
        </p:txBody>
      </p:sp>
      <p:grpSp>
        <p:nvGrpSpPr>
          <p:cNvPr id="20" name="Group 19">
            <a:extLst>
              <a:ext uri="{FF2B5EF4-FFF2-40B4-BE49-F238E27FC236}">
                <a16:creationId xmlns:a16="http://schemas.microsoft.com/office/drawing/2014/main" id="{C85D789F-DDE2-4C97-BB60-5EE0069C53FC}"/>
              </a:ext>
              <a:ext uri="{C183D7F6-B498-43B3-948B-1728B52AA6E4}">
                <adec:decorative xmlns:adec="http://schemas.microsoft.com/office/drawing/2017/decorative" val="1"/>
              </a:ext>
            </a:extLst>
          </p:cNvPr>
          <p:cNvGrpSpPr/>
          <p:nvPr/>
        </p:nvGrpSpPr>
        <p:grpSpPr>
          <a:xfrm>
            <a:off x="3243154" y="2857328"/>
            <a:ext cx="723714" cy="723714"/>
            <a:chOff x="3243154" y="2857328"/>
            <a:chExt cx="723714" cy="723714"/>
          </a:xfrm>
        </p:grpSpPr>
        <p:grpSp>
          <p:nvGrpSpPr>
            <p:cNvPr id="9" name="Group 8">
              <a:extLst>
                <a:ext uri="{FF2B5EF4-FFF2-40B4-BE49-F238E27FC236}">
                  <a16:creationId xmlns:a16="http://schemas.microsoft.com/office/drawing/2014/main" id="{F858D4C3-7672-4950-9450-46F2AFE939B2}"/>
                </a:ext>
              </a:extLst>
            </p:cNvPr>
            <p:cNvGrpSpPr/>
            <p:nvPr/>
          </p:nvGrpSpPr>
          <p:grpSpPr>
            <a:xfrm>
              <a:off x="3243154" y="2857328"/>
              <a:ext cx="723714" cy="723714"/>
              <a:chOff x="3243154" y="2857328"/>
              <a:chExt cx="723714" cy="723714"/>
            </a:xfrm>
          </p:grpSpPr>
          <p:sp>
            <p:nvSpPr>
              <p:cNvPr id="103" name="AutoShape 3">
                <a:extLst>
                  <a:ext uri="{FF2B5EF4-FFF2-40B4-BE49-F238E27FC236}">
                    <a16:creationId xmlns:a16="http://schemas.microsoft.com/office/drawing/2014/main" id="{8BA09507-DF99-4FC9-BE29-239C65753B04}"/>
                  </a:ext>
                </a:extLst>
              </p:cNvPr>
              <p:cNvSpPr>
                <a:spLocks noChangeAspect="1" noChangeArrowheads="1" noTextEdit="1"/>
              </p:cNvSpPr>
              <p:nvPr/>
            </p:nvSpPr>
            <p:spPr bwMode="auto">
              <a:xfrm>
                <a:off x="3243154" y="2857328"/>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4" name="Freeform 5">
                <a:extLst>
                  <a:ext uri="{FF2B5EF4-FFF2-40B4-BE49-F238E27FC236}">
                    <a16:creationId xmlns:a16="http://schemas.microsoft.com/office/drawing/2014/main" id="{5423F011-7F52-4302-90DE-525BB95D0AE9}"/>
                  </a:ext>
                </a:extLst>
              </p:cNvPr>
              <p:cNvSpPr>
                <a:spLocks/>
              </p:cNvSpPr>
              <p:nvPr/>
            </p:nvSpPr>
            <p:spPr bwMode="auto">
              <a:xfrm>
                <a:off x="3243154" y="2857328"/>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05" name="Freeform 6">
                <a:extLst>
                  <a:ext uri="{FF2B5EF4-FFF2-40B4-BE49-F238E27FC236}">
                    <a16:creationId xmlns:a16="http://schemas.microsoft.com/office/drawing/2014/main" id="{1CE5F476-E189-488D-A9D3-178416CEDE4F}"/>
                  </a:ext>
                </a:extLst>
              </p:cNvPr>
              <p:cNvSpPr>
                <a:spLocks noEditPoints="1"/>
              </p:cNvSpPr>
              <p:nvPr/>
            </p:nvSpPr>
            <p:spPr bwMode="auto">
              <a:xfrm>
                <a:off x="3300405" y="2913845"/>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14" name="Picture 13" descr="Icon of three dots and outward pointing chevrons on left and right">
              <a:extLst>
                <a:ext uri="{FF2B5EF4-FFF2-40B4-BE49-F238E27FC236}">
                  <a16:creationId xmlns:a16="http://schemas.microsoft.com/office/drawing/2014/main" id="{912DB87E-C1A6-4FD4-BF84-3A9E93E81198}"/>
                </a:ext>
              </a:extLst>
            </p:cNvPr>
            <p:cNvPicPr>
              <a:picLocks noChangeAspect="1"/>
            </p:cNvPicPr>
            <p:nvPr/>
          </p:nvPicPr>
          <p:blipFill>
            <a:blip r:embed="rId3"/>
            <a:stretch>
              <a:fillRect/>
            </a:stretch>
          </p:blipFill>
          <p:spPr>
            <a:xfrm>
              <a:off x="3357440" y="3109926"/>
              <a:ext cx="495143" cy="218518"/>
            </a:xfrm>
            <a:prstGeom prst="rect">
              <a:avLst/>
            </a:prstGeom>
          </p:spPr>
        </p:pic>
      </p:grpSp>
      <p:grpSp>
        <p:nvGrpSpPr>
          <p:cNvPr id="18" name="Group 17">
            <a:extLst>
              <a:ext uri="{FF2B5EF4-FFF2-40B4-BE49-F238E27FC236}">
                <a16:creationId xmlns:a16="http://schemas.microsoft.com/office/drawing/2014/main" id="{0FBE0007-2660-4345-A42C-628D7D24E7CC}"/>
              </a:ext>
              <a:ext uri="{C183D7F6-B498-43B3-948B-1728B52AA6E4}">
                <adec:decorative xmlns:adec="http://schemas.microsoft.com/office/drawing/2017/decorative" val="1"/>
              </a:ext>
            </a:extLst>
          </p:cNvPr>
          <p:cNvGrpSpPr/>
          <p:nvPr/>
        </p:nvGrpSpPr>
        <p:grpSpPr>
          <a:xfrm>
            <a:off x="7088507" y="2857328"/>
            <a:ext cx="723714" cy="723714"/>
            <a:chOff x="7088507" y="2857328"/>
            <a:chExt cx="723714" cy="723714"/>
          </a:xfrm>
        </p:grpSpPr>
        <p:grpSp>
          <p:nvGrpSpPr>
            <p:cNvPr id="8" name="Group 7">
              <a:extLst>
                <a:ext uri="{FF2B5EF4-FFF2-40B4-BE49-F238E27FC236}">
                  <a16:creationId xmlns:a16="http://schemas.microsoft.com/office/drawing/2014/main" id="{BAB29641-6A39-48A0-B9F2-6EA0C6499BD4}"/>
                </a:ext>
              </a:extLst>
            </p:cNvPr>
            <p:cNvGrpSpPr/>
            <p:nvPr/>
          </p:nvGrpSpPr>
          <p:grpSpPr>
            <a:xfrm>
              <a:off x="7088507" y="2857328"/>
              <a:ext cx="723714" cy="723714"/>
              <a:chOff x="7088507" y="2857328"/>
              <a:chExt cx="723714" cy="723714"/>
            </a:xfrm>
          </p:grpSpPr>
          <p:sp>
            <p:nvSpPr>
              <p:cNvPr id="110" name="AutoShape 3">
                <a:extLst>
                  <a:ext uri="{FF2B5EF4-FFF2-40B4-BE49-F238E27FC236}">
                    <a16:creationId xmlns:a16="http://schemas.microsoft.com/office/drawing/2014/main" id="{0525557D-3EBA-4BAA-9ECC-BF79D9B5F005}"/>
                  </a:ext>
                </a:extLst>
              </p:cNvPr>
              <p:cNvSpPr>
                <a:spLocks noChangeAspect="1" noChangeArrowheads="1" noTextEdit="1"/>
              </p:cNvSpPr>
              <p:nvPr/>
            </p:nvSpPr>
            <p:spPr bwMode="auto">
              <a:xfrm>
                <a:off x="7088507" y="2857328"/>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1" name="Freeform 5">
                <a:extLst>
                  <a:ext uri="{FF2B5EF4-FFF2-40B4-BE49-F238E27FC236}">
                    <a16:creationId xmlns:a16="http://schemas.microsoft.com/office/drawing/2014/main" id="{F2A9E432-F68F-4692-B359-565868E8B461}"/>
                  </a:ext>
                </a:extLst>
              </p:cNvPr>
              <p:cNvSpPr>
                <a:spLocks/>
              </p:cNvSpPr>
              <p:nvPr/>
            </p:nvSpPr>
            <p:spPr bwMode="auto">
              <a:xfrm>
                <a:off x="7088507" y="2857328"/>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12" name="Freeform 6">
                <a:extLst>
                  <a:ext uri="{FF2B5EF4-FFF2-40B4-BE49-F238E27FC236}">
                    <a16:creationId xmlns:a16="http://schemas.microsoft.com/office/drawing/2014/main" id="{3B9C9529-C3C5-4F77-9920-2702867E7DC8}"/>
                  </a:ext>
                </a:extLst>
              </p:cNvPr>
              <p:cNvSpPr>
                <a:spLocks noEditPoints="1"/>
              </p:cNvSpPr>
              <p:nvPr/>
            </p:nvSpPr>
            <p:spPr bwMode="auto">
              <a:xfrm>
                <a:off x="7145758" y="2913845"/>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61" name="Picture 60" descr="Icon of three dots and outward pointing chevrons on left and right">
              <a:extLst>
                <a:ext uri="{FF2B5EF4-FFF2-40B4-BE49-F238E27FC236}">
                  <a16:creationId xmlns:a16="http://schemas.microsoft.com/office/drawing/2014/main" id="{C39CD0D8-F070-4C81-B4CA-80A4ED160692}"/>
                </a:ext>
              </a:extLst>
            </p:cNvPr>
            <p:cNvPicPr>
              <a:picLocks noChangeAspect="1"/>
            </p:cNvPicPr>
            <p:nvPr/>
          </p:nvPicPr>
          <p:blipFill>
            <a:blip r:embed="rId3"/>
            <a:stretch>
              <a:fillRect/>
            </a:stretch>
          </p:blipFill>
          <p:spPr>
            <a:xfrm>
              <a:off x="7202793" y="3109926"/>
              <a:ext cx="495143" cy="218518"/>
            </a:xfrm>
            <a:prstGeom prst="rect">
              <a:avLst/>
            </a:prstGeom>
          </p:spPr>
        </p:pic>
      </p:grpSp>
      <p:grpSp>
        <p:nvGrpSpPr>
          <p:cNvPr id="15" name="Group 14">
            <a:extLst>
              <a:ext uri="{FF2B5EF4-FFF2-40B4-BE49-F238E27FC236}">
                <a16:creationId xmlns:a16="http://schemas.microsoft.com/office/drawing/2014/main" id="{E09882FA-0031-41C5-92DC-596E398216E6}"/>
              </a:ext>
              <a:ext uri="{C183D7F6-B498-43B3-948B-1728B52AA6E4}">
                <adec:decorative xmlns:adec="http://schemas.microsoft.com/office/drawing/2017/decorative" val="1"/>
              </a:ext>
            </a:extLst>
          </p:cNvPr>
          <p:cNvGrpSpPr/>
          <p:nvPr/>
        </p:nvGrpSpPr>
        <p:grpSpPr>
          <a:xfrm>
            <a:off x="10938519" y="2857328"/>
            <a:ext cx="723714" cy="723714"/>
            <a:chOff x="10938519" y="2857328"/>
            <a:chExt cx="723714" cy="723714"/>
          </a:xfrm>
        </p:grpSpPr>
        <p:grpSp>
          <p:nvGrpSpPr>
            <p:cNvPr id="7" name="Group 6">
              <a:extLst>
                <a:ext uri="{FF2B5EF4-FFF2-40B4-BE49-F238E27FC236}">
                  <a16:creationId xmlns:a16="http://schemas.microsoft.com/office/drawing/2014/main" id="{1C096C51-496E-4839-98DF-69FF707FEF04}"/>
                </a:ext>
              </a:extLst>
            </p:cNvPr>
            <p:cNvGrpSpPr/>
            <p:nvPr/>
          </p:nvGrpSpPr>
          <p:grpSpPr>
            <a:xfrm>
              <a:off x="10938519" y="2857328"/>
              <a:ext cx="723714" cy="723714"/>
              <a:chOff x="10938519" y="2857328"/>
              <a:chExt cx="723714" cy="723714"/>
            </a:xfrm>
          </p:grpSpPr>
          <p:sp>
            <p:nvSpPr>
              <p:cNvPr id="117" name="AutoShape 3">
                <a:extLst>
                  <a:ext uri="{FF2B5EF4-FFF2-40B4-BE49-F238E27FC236}">
                    <a16:creationId xmlns:a16="http://schemas.microsoft.com/office/drawing/2014/main" id="{9129646F-74F6-441E-A228-2C2213B48546}"/>
                  </a:ext>
                </a:extLst>
              </p:cNvPr>
              <p:cNvSpPr>
                <a:spLocks noChangeAspect="1" noChangeArrowheads="1" noTextEdit="1"/>
              </p:cNvSpPr>
              <p:nvPr/>
            </p:nvSpPr>
            <p:spPr bwMode="auto">
              <a:xfrm>
                <a:off x="10938519" y="2857328"/>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8" name="Freeform 5">
                <a:extLst>
                  <a:ext uri="{FF2B5EF4-FFF2-40B4-BE49-F238E27FC236}">
                    <a16:creationId xmlns:a16="http://schemas.microsoft.com/office/drawing/2014/main" id="{4974A834-07AE-4283-A7DF-01C27A92F0E5}"/>
                  </a:ext>
                </a:extLst>
              </p:cNvPr>
              <p:cNvSpPr>
                <a:spLocks/>
              </p:cNvSpPr>
              <p:nvPr/>
            </p:nvSpPr>
            <p:spPr bwMode="auto">
              <a:xfrm>
                <a:off x="10938519" y="2857328"/>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19" name="Freeform 6">
                <a:extLst>
                  <a:ext uri="{FF2B5EF4-FFF2-40B4-BE49-F238E27FC236}">
                    <a16:creationId xmlns:a16="http://schemas.microsoft.com/office/drawing/2014/main" id="{85584401-DB20-4548-A00C-B3D7BB88DBB4}"/>
                  </a:ext>
                </a:extLst>
              </p:cNvPr>
              <p:cNvSpPr>
                <a:spLocks noEditPoints="1"/>
              </p:cNvSpPr>
              <p:nvPr/>
            </p:nvSpPr>
            <p:spPr bwMode="auto">
              <a:xfrm>
                <a:off x="10995770" y="2913845"/>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62" name="Picture 61" descr="Icon of three dots and outward pointing chevrons on left and right">
              <a:extLst>
                <a:ext uri="{FF2B5EF4-FFF2-40B4-BE49-F238E27FC236}">
                  <a16:creationId xmlns:a16="http://schemas.microsoft.com/office/drawing/2014/main" id="{DBC53769-9F1E-4AD5-A9B9-A83E9A33B43C}"/>
                </a:ext>
              </a:extLst>
            </p:cNvPr>
            <p:cNvPicPr>
              <a:picLocks noChangeAspect="1"/>
            </p:cNvPicPr>
            <p:nvPr/>
          </p:nvPicPr>
          <p:blipFill>
            <a:blip r:embed="rId3"/>
            <a:stretch>
              <a:fillRect/>
            </a:stretch>
          </p:blipFill>
          <p:spPr>
            <a:xfrm>
              <a:off x="11052805" y="3109926"/>
              <a:ext cx="495143" cy="218518"/>
            </a:xfrm>
            <a:prstGeom prst="rect">
              <a:avLst/>
            </a:prstGeom>
          </p:spPr>
        </p:pic>
      </p:grpSp>
      <p:grpSp>
        <p:nvGrpSpPr>
          <p:cNvPr id="21" name="Group 20">
            <a:extLst>
              <a:ext uri="{FF2B5EF4-FFF2-40B4-BE49-F238E27FC236}">
                <a16:creationId xmlns:a16="http://schemas.microsoft.com/office/drawing/2014/main" id="{5B82BB1A-6F79-495F-87F1-2FE9E72E6473}"/>
              </a:ext>
              <a:ext uri="{C183D7F6-B498-43B3-948B-1728B52AA6E4}">
                <adec:decorative xmlns:adec="http://schemas.microsoft.com/office/drawing/2017/decorative" val="1"/>
              </a:ext>
            </a:extLst>
          </p:cNvPr>
          <p:cNvGrpSpPr/>
          <p:nvPr/>
        </p:nvGrpSpPr>
        <p:grpSpPr>
          <a:xfrm>
            <a:off x="3243154" y="4725015"/>
            <a:ext cx="723714" cy="723714"/>
            <a:chOff x="3243154" y="4725015"/>
            <a:chExt cx="723714" cy="723714"/>
          </a:xfrm>
        </p:grpSpPr>
        <p:grpSp>
          <p:nvGrpSpPr>
            <p:cNvPr id="10" name="Group 9">
              <a:extLst>
                <a:ext uri="{FF2B5EF4-FFF2-40B4-BE49-F238E27FC236}">
                  <a16:creationId xmlns:a16="http://schemas.microsoft.com/office/drawing/2014/main" id="{1741C10D-5206-44C4-A3CB-10355CD0E79F}"/>
                </a:ext>
              </a:extLst>
            </p:cNvPr>
            <p:cNvGrpSpPr/>
            <p:nvPr/>
          </p:nvGrpSpPr>
          <p:grpSpPr>
            <a:xfrm>
              <a:off x="3243154" y="4725015"/>
              <a:ext cx="723714" cy="723714"/>
              <a:chOff x="3243154" y="4725015"/>
              <a:chExt cx="723714" cy="723714"/>
            </a:xfrm>
          </p:grpSpPr>
          <p:sp>
            <p:nvSpPr>
              <p:cNvPr id="124" name="AutoShape 3">
                <a:extLst>
                  <a:ext uri="{FF2B5EF4-FFF2-40B4-BE49-F238E27FC236}">
                    <a16:creationId xmlns:a16="http://schemas.microsoft.com/office/drawing/2014/main" id="{AE667490-B488-43CD-BD15-7F18AC40D166}"/>
                  </a:ext>
                </a:extLst>
              </p:cNvPr>
              <p:cNvSpPr>
                <a:spLocks noChangeAspect="1" noChangeArrowheads="1" noTextEdit="1"/>
              </p:cNvSpPr>
              <p:nvPr/>
            </p:nvSpPr>
            <p:spPr bwMode="auto">
              <a:xfrm>
                <a:off x="3243154" y="4725015"/>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25" name="Freeform 5">
                <a:extLst>
                  <a:ext uri="{FF2B5EF4-FFF2-40B4-BE49-F238E27FC236}">
                    <a16:creationId xmlns:a16="http://schemas.microsoft.com/office/drawing/2014/main" id="{B8E20429-2D02-4E53-AAED-392DF4622323}"/>
                  </a:ext>
                </a:extLst>
              </p:cNvPr>
              <p:cNvSpPr>
                <a:spLocks/>
              </p:cNvSpPr>
              <p:nvPr/>
            </p:nvSpPr>
            <p:spPr bwMode="auto">
              <a:xfrm>
                <a:off x="3243154" y="4725015"/>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26" name="Freeform 6">
                <a:extLst>
                  <a:ext uri="{FF2B5EF4-FFF2-40B4-BE49-F238E27FC236}">
                    <a16:creationId xmlns:a16="http://schemas.microsoft.com/office/drawing/2014/main" id="{32369134-94CD-4BC1-B4BE-F0C6759C9241}"/>
                  </a:ext>
                </a:extLst>
              </p:cNvPr>
              <p:cNvSpPr>
                <a:spLocks noEditPoints="1"/>
              </p:cNvSpPr>
              <p:nvPr/>
            </p:nvSpPr>
            <p:spPr bwMode="auto">
              <a:xfrm>
                <a:off x="3300405" y="4781532"/>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63" name="Picture 62" descr="Icon of three dots and outward pointing chevrons on left and right">
              <a:extLst>
                <a:ext uri="{FF2B5EF4-FFF2-40B4-BE49-F238E27FC236}">
                  <a16:creationId xmlns:a16="http://schemas.microsoft.com/office/drawing/2014/main" id="{9A58235B-7408-429E-9B75-1D8E7D7B684D}"/>
                </a:ext>
              </a:extLst>
            </p:cNvPr>
            <p:cNvPicPr>
              <a:picLocks noChangeAspect="1"/>
            </p:cNvPicPr>
            <p:nvPr/>
          </p:nvPicPr>
          <p:blipFill>
            <a:blip r:embed="rId3"/>
            <a:stretch>
              <a:fillRect/>
            </a:stretch>
          </p:blipFill>
          <p:spPr>
            <a:xfrm>
              <a:off x="3357440" y="4977613"/>
              <a:ext cx="495143" cy="218518"/>
            </a:xfrm>
            <a:prstGeom prst="rect">
              <a:avLst/>
            </a:prstGeom>
          </p:spPr>
        </p:pic>
      </p:grpSp>
      <p:grpSp>
        <p:nvGrpSpPr>
          <p:cNvPr id="22" name="Group 21">
            <a:extLst>
              <a:ext uri="{FF2B5EF4-FFF2-40B4-BE49-F238E27FC236}">
                <a16:creationId xmlns:a16="http://schemas.microsoft.com/office/drawing/2014/main" id="{FD418AB6-3B15-413E-90BD-8E4517F70CA1}"/>
              </a:ext>
              <a:ext uri="{C183D7F6-B498-43B3-948B-1728B52AA6E4}">
                <adec:decorative xmlns:adec="http://schemas.microsoft.com/office/drawing/2017/decorative" val="1"/>
              </a:ext>
            </a:extLst>
          </p:cNvPr>
          <p:cNvGrpSpPr/>
          <p:nvPr/>
        </p:nvGrpSpPr>
        <p:grpSpPr>
          <a:xfrm>
            <a:off x="7088507" y="4725015"/>
            <a:ext cx="723714" cy="723714"/>
            <a:chOff x="7088507" y="4725015"/>
            <a:chExt cx="723714" cy="723714"/>
          </a:xfrm>
        </p:grpSpPr>
        <p:grpSp>
          <p:nvGrpSpPr>
            <p:cNvPr id="11" name="Group 10">
              <a:extLst>
                <a:ext uri="{FF2B5EF4-FFF2-40B4-BE49-F238E27FC236}">
                  <a16:creationId xmlns:a16="http://schemas.microsoft.com/office/drawing/2014/main" id="{52C6E3D1-6501-4470-976E-B8569303FE54}"/>
                </a:ext>
              </a:extLst>
            </p:cNvPr>
            <p:cNvGrpSpPr/>
            <p:nvPr/>
          </p:nvGrpSpPr>
          <p:grpSpPr>
            <a:xfrm>
              <a:off x="7088507" y="4725015"/>
              <a:ext cx="723714" cy="723714"/>
              <a:chOff x="7088507" y="4725015"/>
              <a:chExt cx="723714" cy="723714"/>
            </a:xfrm>
          </p:grpSpPr>
          <p:sp>
            <p:nvSpPr>
              <p:cNvPr id="131" name="AutoShape 3">
                <a:extLst>
                  <a:ext uri="{FF2B5EF4-FFF2-40B4-BE49-F238E27FC236}">
                    <a16:creationId xmlns:a16="http://schemas.microsoft.com/office/drawing/2014/main" id="{60BF8E1D-5661-4A64-82CF-9241C79764E1}"/>
                  </a:ext>
                </a:extLst>
              </p:cNvPr>
              <p:cNvSpPr>
                <a:spLocks noChangeAspect="1" noChangeArrowheads="1" noTextEdit="1"/>
              </p:cNvSpPr>
              <p:nvPr/>
            </p:nvSpPr>
            <p:spPr bwMode="auto">
              <a:xfrm>
                <a:off x="7088507" y="4725015"/>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32" name="Freeform 5">
                <a:extLst>
                  <a:ext uri="{FF2B5EF4-FFF2-40B4-BE49-F238E27FC236}">
                    <a16:creationId xmlns:a16="http://schemas.microsoft.com/office/drawing/2014/main" id="{15F7BDE6-A149-4C6B-9310-83FC29928101}"/>
                  </a:ext>
                </a:extLst>
              </p:cNvPr>
              <p:cNvSpPr>
                <a:spLocks/>
              </p:cNvSpPr>
              <p:nvPr/>
            </p:nvSpPr>
            <p:spPr bwMode="auto">
              <a:xfrm>
                <a:off x="7088507" y="4725015"/>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33" name="Freeform 6">
                <a:extLst>
                  <a:ext uri="{FF2B5EF4-FFF2-40B4-BE49-F238E27FC236}">
                    <a16:creationId xmlns:a16="http://schemas.microsoft.com/office/drawing/2014/main" id="{31C3A210-ED10-4745-B53E-2D8746FA968C}"/>
                  </a:ext>
                </a:extLst>
              </p:cNvPr>
              <p:cNvSpPr>
                <a:spLocks noEditPoints="1"/>
              </p:cNvSpPr>
              <p:nvPr/>
            </p:nvSpPr>
            <p:spPr bwMode="auto">
              <a:xfrm>
                <a:off x="7145758" y="4781532"/>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64" name="Picture 63" descr="Icon of three dots and outward pointing chevrons on left and right">
              <a:extLst>
                <a:ext uri="{FF2B5EF4-FFF2-40B4-BE49-F238E27FC236}">
                  <a16:creationId xmlns:a16="http://schemas.microsoft.com/office/drawing/2014/main" id="{E8AED55C-5C1D-492E-9C31-35D7782D2E07}"/>
                </a:ext>
              </a:extLst>
            </p:cNvPr>
            <p:cNvPicPr>
              <a:picLocks noChangeAspect="1"/>
            </p:cNvPicPr>
            <p:nvPr/>
          </p:nvPicPr>
          <p:blipFill>
            <a:blip r:embed="rId3"/>
            <a:stretch>
              <a:fillRect/>
            </a:stretch>
          </p:blipFill>
          <p:spPr>
            <a:xfrm>
              <a:off x="7202793" y="4977613"/>
              <a:ext cx="495143" cy="218518"/>
            </a:xfrm>
            <a:prstGeom prst="rect">
              <a:avLst/>
            </a:prstGeom>
          </p:spPr>
        </p:pic>
      </p:grpSp>
      <p:grpSp>
        <p:nvGrpSpPr>
          <p:cNvPr id="23" name="Group 22">
            <a:extLst>
              <a:ext uri="{FF2B5EF4-FFF2-40B4-BE49-F238E27FC236}">
                <a16:creationId xmlns:a16="http://schemas.microsoft.com/office/drawing/2014/main" id="{1D0AAE49-00C4-4AF5-88DF-2F418690DDC4}"/>
              </a:ext>
              <a:ext uri="{C183D7F6-B498-43B3-948B-1728B52AA6E4}">
                <adec:decorative xmlns:adec="http://schemas.microsoft.com/office/drawing/2017/decorative" val="1"/>
              </a:ext>
            </a:extLst>
          </p:cNvPr>
          <p:cNvGrpSpPr/>
          <p:nvPr/>
        </p:nvGrpSpPr>
        <p:grpSpPr>
          <a:xfrm>
            <a:off x="10938519" y="4725015"/>
            <a:ext cx="723714" cy="723714"/>
            <a:chOff x="10938519" y="4725015"/>
            <a:chExt cx="723714" cy="723714"/>
          </a:xfrm>
        </p:grpSpPr>
        <p:grpSp>
          <p:nvGrpSpPr>
            <p:cNvPr id="12" name="Group 11">
              <a:extLst>
                <a:ext uri="{FF2B5EF4-FFF2-40B4-BE49-F238E27FC236}">
                  <a16:creationId xmlns:a16="http://schemas.microsoft.com/office/drawing/2014/main" id="{D326CF73-8427-445F-90D3-80764A8D33E7}"/>
                </a:ext>
              </a:extLst>
            </p:cNvPr>
            <p:cNvGrpSpPr/>
            <p:nvPr/>
          </p:nvGrpSpPr>
          <p:grpSpPr>
            <a:xfrm>
              <a:off x="10938519" y="4725015"/>
              <a:ext cx="723714" cy="723714"/>
              <a:chOff x="10938519" y="4725015"/>
              <a:chExt cx="723714" cy="723714"/>
            </a:xfrm>
          </p:grpSpPr>
          <p:sp>
            <p:nvSpPr>
              <p:cNvPr id="138" name="AutoShape 3">
                <a:extLst>
                  <a:ext uri="{FF2B5EF4-FFF2-40B4-BE49-F238E27FC236}">
                    <a16:creationId xmlns:a16="http://schemas.microsoft.com/office/drawing/2014/main" id="{43259BD8-33F7-47C3-8895-C0C0443E2570}"/>
                  </a:ext>
                </a:extLst>
              </p:cNvPr>
              <p:cNvSpPr>
                <a:spLocks noChangeAspect="1" noChangeArrowheads="1" noTextEdit="1"/>
              </p:cNvSpPr>
              <p:nvPr/>
            </p:nvSpPr>
            <p:spPr bwMode="auto">
              <a:xfrm>
                <a:off x="10938519" y="4725015"/>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39" name="Freeform 5">
                <a:extLst>
                  <a:ext uri="{FF2B5EF4-FFF2-40B4-BE49-F238E27FC236}">
                    <a16:creationId xmlns:a16="http://schemas.microsoft.com/office/drawing/2014/main" id="{7B24AEBD-1A01-498E-BF49-A249F3285848}"/>
                  </a:ext>
                </a:extLst>
              </p:cNvPr>
              <p:cNvSpPr>
                <a:spLocks/>
              </p:cNvSpPr>
              <p:nvPr/>
            </p:nvSpPr>
            <p:spPr bwMode="auto">
              <a:xfrm>
                <a:off x="10938519" y="4725015"/>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40" name="Freeform 6">
                <a:extLst>
                  <a:ext uri="{FF2B5EF4-FFF2-40B4-BE49-F238E27FC236}">
                    <a16:creationId xmlns:a16="http://schemas.microsoft.com/office/drawing/2014/main" id="{DB3DA5F8-654C-494D-BB18-F827247102F9}"/>
                  </a:ext>
                </a:extLst>
              </p:cNvPr>
              <p:cNvSpPr>
                <a:spLocks noEditPoints="1"/>
              </p:cNvSpPr>
              <p:nvPr/>
            </p:nvSpPr>
            <p:spPr bwMode="auto">
              <a:xfrm>
                <a:off x="10995770" y="4781532"/>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65" name="Picture 64" descr="Icon of three dots and outward pointing chevrons on left and right">
              <a:extLst>
                <a:ext uri="{FF2B5EF4-FFF2-40B4-BE49-F238E27FC236}">
                  <a16:creationId xmlns:a16="http://schemas.microsoft.com/office/drawing/2014/main" id="{395EA6B0-0819-41A4-8660-C4DC38D32942}"/>
                </a:ext>
              </a:extLst>
            </p:cNvPr>
            <p:cNvPicPr>
              <a:picLocks noChangeAspect="1"/>
            </p:cNvPicPr>
            <p:nvPr/>
          </p:nvPicPr>
          <p:blipFill>
            <a:blip r:embed="rId3"/>
            <a:stretch>
              <a:fillRect/>
            </a:stretch>
          </p:blipFill>
          <p:spPr>
            <a:xfrm>
              <a:off x="11052805" y="4977613"/>
              <a:ext cx="495143" cy="218518"/>
            </a:xfrm>
            <a:prstGeom prst="rect">
              <a:avLst/>
            </a:prstGeom>
          </p:spPr>
        </p:pic>
      </p:grpSp>
    </p:spTree>
    <p:extLst>
      <p:ext uri="{BB962C8B-B14F-4D97-AF65-F5344CB8AC3E}">
        <p14:creationId xmlns:p14="http://schemas.microsoft.com/office/powerpoint/2010/main" val="2050294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2854-46B9-3C46-86ED-051FEA185446}"/>
              </a:ext>
            </a:extLst>
          </p:cNvPr>
          <p:cNvSpPr>
            <a:spLocks noGrp="1"/>
          </p:cNvSpPr>
          <p:nvPr>
            <p:ph type="title"/>
          </p:nvPr>
        </p:nvSpPr>
        <p:spPr/>
        <p:txBody>
          <a:bodyPr/>
          <a:lstStyle/>
          <a:p>
            <a:r>
              <a:rPr lang="en-US" dirty="0"/>
              <a:t>Create stored procedures (1 / 4)</a:t>
            </a:r>
          </a:p>
        </p:txBody>
      </p:sp>
      <p:sp>
        <p:nvSpPr>
          <p:cNvPr id="4" name="Text Placeholder 3">
            <a:extLst>
              <a:ext uri="{FF2B5EF4-FFF2-40B4-BE49-F238E27FC236}">
                <a16:creationId xmlns:a16="http://schemas.microsoft.com/office/drawing/2014/main" id="{FD256149-1C2B-48F2-8E2C-5CDFF0316798}"/>
              </a:ext>
            </a:extLst>
          </p:cNvPr>
          <p:cNvSpPr>
            <a:spLocks noGrp="1"/>
          </p:cNvSpPr>
          <p:nvPr>
            <p:ph type="body" sz="quarter" idx="11"/>
          </p:nvPr>
        </p:nvSpPr>
        <p:spPr/>
        <p:txBody>
          <a:bodyPr/>
          <a:lstStyle/>
          <a:p>
            <a:r>
              <a:rPr lang="en-US" dirty="0"/>
              <a:t>In Azure Cosmos DB, JavaScript is hosted in the same memory space as the database</a:t>
            </a:r>
          </a:p>
        </p:txBody>
      </p:sp>
      <p:sp>
        <p:nvSpPr>
          <p:cNvPr id="5" name="Text Placeholder 4">
            <a:extLst>
              <a:ext uri="{FF2B5EF4-FFF2-40B4-BE49-F238E27FC236}">
                <a16:creationId xmlns:a16="http://schemas.microsoft.com/office/drawing/2014/main" id="{0898665A-0709-4956-ACB5-B4BCA6DE03D3}"/>
              </a:ext>
            </a:extLst>
          </p:cNvPr>
          <p:cNvSpPr>
            <a:spLocks noGrp="1"/>
          </p:cNvSpPr>
          <p:nvPr>
            <p:ph type="body" sz="quarter" idx="15"/>
          </p:nvPr>
        </p:nvSpPr>
        <p:spPr/>
        <p:txBody>
          <a:bodyPr/>
          <a:lstStyle/>
          <a:p>
            <a:r>
              <a:rPr lang="en-US" dirty="0"/>
              <a:t>Requests made within stored procedures and triggers run in the same scope of a database session</a:t>
            </a:r>
          </a:p>
        </p:txBody>
      </p:sp>
      <p:grpSp>
        <p:nvGrpSpPr>
          <p:cNvPr id="7" name="Group 6">
            <a:extLst>
              <a:ext uri="{FF2B5EF4-FFF2-40B4-BE49-F238E27FC236}">
                <a16:creationId xmlns:a16="http://schemas.microsoft.com/office/drawing/2014/main" id="{E9546631-45B7-427F-9762-B13D963465D7}"/>
              </a:ext>
              <a:ext uri="{C183D7F6-B498-43B3-948B-1728B52AA6E4}">
                <adec:decorative xmlns:adec="http://schemas.microsoft.com/office/drawing/2017/decorative" val="1"/>
              </a:ext>
            </a:extLst>
          </p:cNvPr>
          <p:cNvGrpSpPr/>
          <p:nvPr/>
        </p:nvGrpSpPr>
        <p:grpSpPr>
          <a:xfrm>
            <a:off x="418643" y="1487929"/>
            <a:ext cx="717140" cy="717242"/>
            <a:chOff x="418643" y="1487929"/>
            <a:chExt cx="717140" cy="717242"/>
          </a:xfrm>
        </p:grpSpPr>
        <p:grpSp>
          <p:nvGrpSpPr>
            <p:cNvPr id="8" name="Group 7">
              <a:extLst>
                <a:ext uri="{FF2B5EF4-FFF2-40B4-BE49-F238E27FC236}">
                  <a16:creationId xmlns:a16="http://schemas.microsoft.com/office/drawing/2014/main" id="{99F99A2D-93C4-444B-A182-8B101D7F02A5}"/>
                </a:ext>
              </a:extLst>
            </p:cNvPr>
            <p:cNvGrpSpPr/>
            <p:nvPr/>
          </p:nvGrpSpPr>
          <p:grpSpPr>
            <a:xfrm>
              <a:off x="418643" y="1487929"/>
              <a:ext cx="717140" cy="717242"/>
              <a:chOff x="418643" y="1487929"/>
              <a:chExt cx="717140" cy="717242"/>
            </a:xfrm>
          </p:grpSpPr>
          <p:sp>
            <p:nvSpPr>
              <p:cNvPr id="10" name="Freeform 5">
                <a:extLst>
                  <a:ext uri="{FF2B5EF4-FFF2-40B4-BE49-F238E27FC236}">
                    <a16:creationId xmlns:a16="http://schemas.microsoft.com/office/drawing/2014/main" id="{6B90BA48-A85D-4E3D-B6F5-BA98CAA4705A}"/>
                  </a:ext>
                </a:extLst>
              </p:cNvPr>
              <p:cNvSpPr>
                <a:spLocks/>
              </p:cNvSpPr>
              <p:nvPr/>
            </p:nvSpPr>
            <p:spPr bwMode="auto">
              <a:xfrm>
                <a:off x="418643" y="1487929"/>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1" name="Freeform 6">
                <a:extLst>
                  <a:ext uri="{FF2B5EF4-FFF2-40B4-BE49-F238E27FC236}">
                    <a16:creationId xmlns:a16="http://schemas.microsoft.com/office/drawing/2014/main" id="{23D06661-2D7E-4A8B-BB16-9BE229762511}"/>
                  </a:ext>
                </a:extLst>
              </p:cNvPr>
              <p:cNvSpPr>
                <a:spLocks noEditPoints="1"/>
              </p:cNvSpPr>
              <p:nvPr/>
            </p:nvSpPr>
            <p:spPr bwMode="auto">
              <a:xfrm>
                <a:off x="467961" y="1537835"/>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three concentric arcs">
              <a:extLst>
                <a:ext uri="{FF2B5EF4-FFF2-40B4-BE49-F238E27FC236}">
                  <a16:creationId xmlns:a16="http://schemas.microsoft.com/office/drawing/2014/main" id="{B20A926C-1741-4ECE-96B4-62A0568D38FF}"/>
                </a:ext>
              </a:extLst>
            </p:cNvPr>
            <p:cNvPicPr>
              <a:picLocks noChangeAspect="1"/>
            </p:cNvPicPr>
            <p:nvPr/>
          </p:nvPicPr>
          <p:blipFill>
            <a:blip r:embed="rId3"/>
            <a:stretch>
              <a:fillRect/>
            </a:stretch>
          </p:blipFill>
          <p:spPr>
            <a:xfrm>
              <a:off x="546738" y="1616076"/>
              <a:ext cx="460952" cy="460950"/>
            </a:xfrm>
            <a:prstGeom prst="rect">
              <a:avLst/>
            </a:prstGeom>
          </p:spPr>
        </p:pic>
      </p:grpSp>
      <p:grpSp>
        <p:nvGrpSpPr>
          <p:cNvPr id="12" name="Group 11">
            <a:extLst>
              <a:ext uri="{FF2B5EF4-FFF2-40B4-BE49-F238E27FC236}">
                <a16:creationId xmlns:a16="http://schemas.microsoft.com/office/drawing/2014/main" id="{2A5CB756-B548-403A-B401-A4DC697F4B96}"/>
              </a:ext>
              <a:ext uri="{C183D7F6-B498-43B3-948B-1728B52AA6E4}">
                <adec:decorative xmlns:adec="http://schemas.microsoft.com/office/drawing/2017/decorative" val="1"/>
              </a:ext>
            </a:extLst>
          </p:cNvPr>
          <p:cNvGrpSpPr/>
          <p:nvPr/>
        </p:nvGrpSpPr>
        <p:grpSpPr>
          <a:xfrm>
            <a:off x="418643" y="2572410"/>
            <a:ext cx="717140" cy="717242"/>
            <a:chOff x="418643" y="3578249"/>
            <a:chExt cx="717140" cy="717242"/>
          </a:xfrm>
        </p:grpSpPr>
        <p:grpSp>
          <p:nvGrpSpPr>
            <p:cNvPr id="13" name="Group 12">
              <a:extLst>
                <a:ext uri="{FF2B5EF4-FFF2-40B4-BE49-F238E27FC236}">
                  <a16:creationId xmlns:a16="http://schemas.microsoft.com/office/drawing/2014/main" id="{C2D50CAC-9951-4EC8-926C-ED687B17C684}"/>
                </a:ext>
                <a:ext uri="{C183D7F6-B498-43B3-948B-1728B52AA6E4}">
                  <adec:decorative xmlns:adec="http://schemas.microsoft.com/office/drawing/2017/decorative" val="1"/>
                </a:ext>
              </a:extLst>
            </p:cNvPr>
            <p:cNvGrpSpPr/>
            <p:nvPr/>
          </p:nvGrpSpPr>
          <p:grpSpPr>
            <a:xfrm>
              <a:off x="418643" y="3578249"/>
              <a:ext cx="717140" cy="717242"/>
              <a:chOff x="7962901" y="3032919"/>
              <a:chExt cx="981074" cy="981076"/>
            </a:xfrm>
          </p:grpSpPr>
          <p:sp>
            <p:nvSpPr>
              <p:cNvPr id="15" name="Freeform 5">
                <a:extLst>
                  <a:ext uri="{FF2B5EF4-FFF2-40B4-BE49-F238E27FC236}">
                    <a16:creationId xmlns:a16="http://schemas.microsoft.com/office/drawing/2014/main" id="{20D5EB81-CA12-4946-999E-1DEFB162A1F3}"/>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6" name="Freeform 6">
                <a:extLst>
                  <a:ext uri="{FF2B5EF4-FFF2-40B4-BE49-F238E27FC236}">
                    <a16:creationId xmlns:a16="http://schemas.microsoft.com/office/drawing/2014/main" id="{25E0AFCB-0B68-45A0-9FDD-A4401875D96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4" name="Picture 13" descr="Icon of three dots and outward pointing chevrons on left and right">
              <a:extLst>
                <a:ext uri="{FF2B5EF4-FFF2-40B4-BE49-F238E27FC236}">
                  <a16:creationId xmlns:a16="http://schemas.microsoft.com/office/drawing/2014/main" id="{6D398305-00AE-486A-97C6-10E3089E87BE}"/>
                </a:ext>
              </a:extLst>
            </p:cNvPr>
            <p:cNvPicPr>
              <a:picLocks noChangeAspect="1"/>
            </p:cNvPicPr>
            <p:nvPr/>
          </p:nvPicPr>
          <p:blipFill>
            <a:blip r:embed="rId4"/>
            <a:stretch>
              <a:fillRect/>
            </a:stretch>
          </p:blipFill>
          <p:spPr>
            <a:xfrm>
              <a:off x="532902" y="3829050"/>
              <a:ext cx="488622" cy="215640"/>
            </a:xfrm>
            <a:prstGeom prst="rect">
              <a:avLst/>
            </a:prstGeom>
          </p:spPr>
        </p:pic>
      </p:grpSp>
      <p:grpSp>
        <p:nvGrpSpPr>
          <p:cNvPr id="17" name="Group 16" descr="This diagram depicts the process of running server-side JavaScript in Azure Cosmos DB to perform common, long-running tasks, such as creating, deleting, and updating multiple documents or querying large document sets.">
            <a:extLst>
              <a:ext uri="{FF2B5EF4-FFF2-40B4-BE49-F238E27FC236}">
                <a16:creationId xmlns:a16="http://schemas.microsoft.com/office/drawing/2014/main" id="{C4E7213D-07E9-4D98-B2E9-3C0A0791DEB8}"/>
              </a:ext>
            </a:extLst>
          </p:cNvPr>
          <p:cNvGrpSpPr/>
          <p:nvPr/>
        </p:nvGrpSpPr>
        <p:grpSpPr>
          <a:xfrm>
            <a:off x="1557143" y="3501415"/>
            <a:ext cx="8842633" cy="2244900"/>
            <a:chOff x="862199" y="3535682"/>
            <a:chExt cx="10705827" cy="2717913"/>
          </a:xfrm>
        </p:grpSpPr>
        <p:pic>
          <p:nvPicPr>
            <p:cNvPr id="18" name="Picture 17" descr="Server rack.png">
              <a:extLst>
                <a:ext uri="{FF2B5EF4-FFF2-40B4-BE49-F238E27FC236}">
                  <a16:creationId xmlns:a16="http://schemas.microsoft.com/office/drawing/2014/main" id="{CC951C74-4215-4687-A54A-30351A351A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5078" y="3535682"/>
              <a:ext cx="900098" cy="900098"/>
            </a:xfrm>
            <a:prstGeom prst="rect">
              <a:avLst/>
            </a:prstGeom>
          </p:spPr>
        </p:pic>
        <p:pic>
          <p:nvPicPr>
            <p:cNvPr id="19" name="Picture 18">
              <a:extLst>
                <a:ext uri="{FF2B5EF4-FFF2-40B4-BE49-F238E27FC236}">
                  <a16:creationId xmlns:a16="http://schemas.microsoft.com/office/drawing/2014/main" id="{A02D5DE8-89CC-48E3-9823-DEE90899335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2199" y="3578696"/>
              <a:ext cx="1292083" cy="819151"/>
            </a:xfrm>
            <a:prstGeom prst="rect">
              <a:avLst/>
            </a:prstGeom>
          </p:spPr>
        </p:pic>
        <p:grpSp>
          <p:nvGrpSpPr>
            <p:cNvPr id="20" name="Group 19">
              <a:extLst>
                <a:ext uri="{FF2B5EF4-FFF2-40B4-BE49-F238E27FC236}">
                  <a16:creationId xmlns:a16="http://schemas.microsoft.com/office/drawing/2014/main" id="{8487955E-00C1-4CB6-88DD-76E6055F2D76}"/>
                </a:ext>
              </a:extLst>
            </p:cNvPr>
            <p:cNvGrpSpPr/>
            <p:nvPr/>
          </p:nvGrpSpPr>
          <p:grpSpPr>
            <a:xfrm>
              <a:off x="9886218" y="4425705"/>
              <a:ext cx="1681808" cy="1781963"/>
              <a:chOff x="9033362" y="2887711"/>
              <a:chExt cx="1681808" cy="1781963"/>
            </a:xfrm>
          </p:grpSpPr>
          <p:pic>
            <p:nvPicPr>
              <p:cNvPr id="33" name="Picture 32" descr="Database server.png">
                <a:extLst>
                  <a:ext uri="{FF2B5EF4-FFF2-40B4-BE49-F238E27FC236}">
                    <a16:creationId xmlns:a16="http://schemas.microsoft.com/office/drawing/2014/main" id="{33AD0C66-7770-4F89-9434-AF167B0C4D8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033362" y="3315007"/>
                <a:ext cx="1354667" cy="1354667"/>
              </a:xfrm>
              <a:prstGeom prst="rect">
                <a:avLst/>
              </a:prstGeom>
            </p:spPr>
          </p:pic>
          <p:pic>
            <p:nvPicPr>
              <p:cNvPr id="34" name="Graphic 33">
                <a:extLst>
                  <a:ext uri="{FF2B5EF4-FFF2-40B4-BE49-F238E27FC236}">
                    <a16:creationId xmlns:a16="http://schemas.microsoft.com/office/drawing/2014/main" id="{47661999-E075-416B-94D7-467727D80F2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921126" y="2887711"/>
                <a:ext cx="794044" cy="794044"/>
              </a:xfrm>
              <a:prstGeom prst="rect">
                <a:avLst/>
              </a:prstGeom>
            </p:spPr>
          </p:pic>
        </p:grpSp>
        <p:pic>
          <p:nvPicPr>
            <p:cNvPr id="21" name="Picture 20">
              <a:extLst>
                <a:ext uri="{FF2B5EF4-FFF2-40B4-BE49-F238E27FC236}">
                  <a16:creationId xmlns:a16="http://schemas.microsoft.com/office/drawing/2014/main" id="{EBE1E1FF-6A9B-42C1-BB55-6A6C75C9B2CF}"/>
                </a:ext>
              </a:extLst>
            </p:cNvPr>
            <p:cNvPicPr>
              <a:picLocks noChangeAspect="1"/>
            </p:cNvPicPr>
            <p:nvPr/>
          </p:nvPicPr>
          <p:blipFill>
            <a:blip r:embed="rId10"/>
            <a:srcRect/>
            <a:stretch/>
          </p:blipFill>
          <p:spPr>
            <a:xfrm>
              <a:off x="3953376" y="3578647"/>
              <a:ext cx="1113916" cy="819248"/>
            </a:xfrm>
            <a:prstGeom prst="rect">
              <a:avLst/>
            </a:prstGeom>
          </p:spPr>
        </p:pic>
        <p:grpSp>
          <p:nvGrpSpPr>
            <p:cNvPr id="22" name="Group 21">
              <a:extLst>
                <a:ext uri="{FF2B5EF4-FFF2-40B4-BE49-F238E27FC236}">
                  <a16:creationId xmlns:a16="http://schemas.microsoft.com/office/drawing/2014/main" id="{1EA3FA13-274F-4898-899E-DDBB3D209FBB}"/>
                </a:ext>
              </a:extLst>
            </p:cNvPr>
            <p:cNvGrpSpPr/>
            <p:nvPr/>
          </p:nvGrpSpPr>
          <p:grpSpPr>
            <a:xfrm>
              <a:off x="3392905" y="4860758"/>
              <a:ext cx="6027821" cy="1392837"/>
              <a:chOff x="2815389" y="4836694"/>
              <a:chExt cx="6196263" cy="1431759"/>
            </a:xfrm>
          </p:grpSpPr>
          <p:sp>
            <p:nvSpPr>
              <p:cNvPr id="27" name="Rectangle 26">
                <a:extLst>
                  <a:ext uri="{FF2B5EF4-FFF2-40B4-BE49-F238E27FC236}">
                    <a16:creationId xmlns:a16="http://schemas.microsoft.com/office/drawing/2014/main" id="{6E9D2E66-832B-41B2-AB6A-78331BF0CC7D}"/>
                  </a:ext>
                </a:extLst>
              </p:cNvPr>
              <p:cNvSpPr/>
              <p:nvPr/>
            </p:nvSpPr>
            <p:spPr bwMode="auto">
              <a:xfrm>
                <a:off x="2815389" y="4836694"/>
                <a:ext cx="6196263" cy="1431759"/>
              </a:xfrm>
              <a:prstGeom prst="rect">
                <a:avLst/>
              </a:prstGeom>
              <a:solidFill>
                <a:schemeClr val="bg1">
                  <a:lumMod val="95000"/>
                </a:schemeClr>
              </a:solidFill>
              <a:ln w="38100" cmpd="sng">
                <a:solidFill>
                  <a:srgbClr val="D2D2D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en-US" sz="1800" dirty="0">
                  <a:solidFill>
                    <a:schemeClr val="tx1"/>
                  </a:solidFill>
                  <a:ea typeface="Segoe UI" pitchFamily="34" charset="0"/>
                  <a:cs typeface="Segoe UI" pitchFamily="34" charset="0"/>
                </a:endParaRPr>
              </a:p>
            </p:txBody>
          </p:sp>
          <p:grpSp>
            <p:nvGrpSpPr>
              <p:cNvPr id="28" name="Group 27">
                <a:extLst>
                  <a:ext uri="{FF2B5EF4-FFF2-40B4-BE49-F238E27FC236}">
                    <a16:creationId xmlns:a16="http://schemas.microsoft.com/office/drawing/2014/main" id="{E000DBA0-2F5C-4149-BA86-506F675874A2}"/>
                  </a:ext>
                </a:extLst>
              </p:cNvPr>
              <p:cNvGrpSpPr/>
              <p:nvPr/>
            </p:nvGrpSpPr>
            <p:grpSpPr>
              <a:xfrm>
                <a:off x="2944711" y="5005954"/>
                <a:ext cx="5880725" cy="1080000"/>
                <a:chOff x="3000585" y="3453663"/>
                <a:chExt cx="5880725" cy="1080000"/>
              </a:xfrm>
            </p:grpSpPr>
            <p:sp>
              <p:nvSpPr>
                <p:cNvPr id="29" name="Rectangle 28">
                  <a:extLst>
                    <a:ext uri="{FF2B5EF4-FFF2-40B4-BE49-F238E27FC236}">
                      <a16:creationId xmlns:a16="http://schemas.microsoft.com/office/drawing/2014/main" id="{505FB207-7AB1-4996-B1A7-5CBB3106D31F}"/>
                    </a:ext>
                  </a:extLst>
                </p:cNvPr>
                <p:cNvSpPr/>
                <p:nvPr/>
              </p:nvSpPr>
              <p:spPr bwMode="auto">
                <a:xfrm>
                  <a:off x="6031066" y="3453663"/>
                  <a:ext cx="1279850" cy="1080000"/>
                </a:xfrm>
                <a:prstGeom prst="rect">
                  <a:avLst/>
                </a:prstGeom>
                <a:solidFill>
                  <a:schemeClr val="bg1"/>
                </a:solidFill>
                <a:ln w="38100" cmpd="sng">
                  <a:solidFill>
                    <a:srgbClr val="00188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algn="ctr"/>
                  <a:r>
                    <a:rPr lang="en-GB" sz="1600" dirty="0">
                      <a:gradFill>
                        <a:gsLst>
                          <a:gs pos="2917">
                            <a:schemeClr val="tx1"/>
                          </a:gs>
                          <a:gs pos="30000">
                            <a:schemeClr val="tx1"/>
                          </a:gs>
                        </a:gsLst>
                        <a:lin ang="5400000" scaled="0"/>
                      </a:gradFill>
                    </a:rPr>
                    <a:t>Update existing document</a:t>
                  </a:r>
                </a:p>
              </p:txBody>
            </p:sp>
            <p:sp>
              <p:nvSpPr>
                <p:cNvPr id="30" name="Rectangle 29">
                  <a:extLst>
                    <a:ext uri="{FF2B5EF4-FFF2-40B4-BE49-F238E27FC236}">
                      <a16:creationId xmlns:a16="http://schemas.microsoft.com/office/drawing/2014/main" id="{06CF87E8-3463-4A95-BB6E-3745C23CB195}"/>
                    </a:ext>
                  </a:extLst>
                </p:cNvPr>
                <p:cNvSpPr/>
                <p:nvPr/>
              </p:nvSpPr>
              <p:spPr bwMode="auto">
                <a:xfrm>
                  <a:off x="7471610" y="3453663"/>
                  <a:ext cx="1409700" cy="1080000"/>
                </a:xfrm>
                <a:prstGeom prst="rect">
                  <a:avLst/>
                </a:prstGeom>
                <a:solidFill>
                  <a:schemeClr val="bg1"/>
                </a:solidFill>
                <a:ln w="38100" cmpd="sng">
                  <a:solidFill>
                    <a:srgbClr val="00188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algn="ctr"/>
                  <a:r>
                    <a:rPr lang="en-GB" sz="1600" dirty="0">
                      <a:gradFill>
                        <a:gsLst>
                          <a:gs pos="2917">
                            <a:schemeClr val="tx1"/>
                          </a:gs>
                          <a:gs pos="30000">
                            <a:schemeClr val="tx1"/>
                          </a:gs>
                        </a:gsLst>
                        <a:lin ang="5400000" scaled="0"/>
                      </a:gradFill>
                    </a:rPr>
                    <a:t>Delete existing document</a:t>
                  </a:r>
                </a:p>
              </p:txBody>
            </p:sp>
            <p:sp>
              <p:nvSpPr>
                <p:cNvPr id="31" name="Rectangle 30">
                  <a:extLst>
                    <a:ext uri="{FF2B5EF4-FFF2-40B4-BE49-F238E27FC236}">
                      <a16:creationId xmlns:a16="http://schemas.microsoft.com/office/drawing/2014/main" id="{00EA5D59-1681-4435-B81D-CB592C8DC408}"/>
                    </a:ext>
                  </a:extLst>
                </p:cNvPr>
                <p:cNvSpPr/>
                <p:nvPr/>
              </p:nvSpPr>
              <p:spPr bwMode="auto">
                <a:xfrm>
                  <a:off x="3000585" y="3453663"/>
                  <a:ext cx="1409700" cy="1080000"/>
                </a:xfrm>
                <a:prstGeom prst="rect">
                  <a:avLst/>
                </a:prstGeom>
                <a:solidFill>
                  <a:schemeClr val="bg1"/>
                </a:solidFill>
                <a:ln w="38100" cmpd="sng">
                  <a:solidFill>
                    <a:srgbClr val="00188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algn="ctr"/>
                  <a:r>
                    <a:rPr lang="en-GB" sz="1600" dirty="0">
                      <a:gradFill>
                        <a:gsLst>
                          <a:gs pos="2917">
                            <a:schemeClr val="tx1"/>
                          </a:gs>
                          <a:gs pos="30000">
                            <a:schemeClr val="tx1"/>
                          </a:gs>
                        </a:gsLst>
                        <a:lin ang="5400000" scaled="0"/>
                      </a:gradFill>
                    </a:rPr>
                    <a:t>Create new</a:t>
                  </a:r>
                </a:p>
                <a:p>
                  <a:pPr algn="ctr"/>
                  <a:r>
                    <a:rPr lang="en-GB" sz="1600" dirty="0">
                      <a:gradFill>
                        <a:gsLst>
                          <a:gs pos="2917">
                            <a:schemeClr val="tx1"/>
                          </a:gs>
                          <a:gs pos="30000">
                            <a:schemeClr val="tx1"/>
                          </a:gs>
                        </a:gsLst>
                        <a:lin ang="5400000" scaled="0"/>
                      </a:gradFill>
                    </a:rPr>
                    <a:t>document</a:t>
                  </a:r>
                </a:p>
              </p:txBody>
            </p:sp>
            <p:sp>
              <p:nvSpPr>
                <p:cNvPr id="32" name="Rectangle 31">
                  <a:extLst>
                    <a:ext uri="{FF2B5EF4-FFF2-40B4-BE49-F238E27FC236}">
                      <a16:creationId xmlns:a16="http://schemas.microsoft.com/office/drawing/2014/main" id="{239679AE-6207-4C5A-BE3E-86B079BF06C0}"/>
                    </a:ext>
                  </a:extLst>
                </p:cNvPr>
                <p:cNvSpPr/>
                <p:nvPr/>
              </p:nvSpPr>
              <p:spPr bwMode="auto">
                <a:xfrm>
                  <a:off x="4578490" y="3453663"/>
                  <a:ext cx="1276605" cy="1080000"/>
                </a:xfrm>
                <a:prstGeom prst="rect">
                  <a:avLst/>
                </a:prstGeom>
                <a:solidFill>
                  <a:schemeClr val="bg1"/>
                </a:solidFill>
                <a:ln w="38100" cmpd="sng">
                  <a:solidFill>
                    <a:srgbClr val="00188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146304" rIns="0" bIns="146304" numCol="1" spcCol="0" rtlCol="0" fromWordArt="0" anchor="ctr" anchorCtr="0" forceAA="0" compatLnSpc="1">
                  <a:prstTxWarp prst="textNoShape">
                    <a:avLst/>
                  </a:prstTxWarp>
                  <a:noAutofit/>
                </a:bodyPr>
                <a:lstStyle/>
                <a:p>
                  <a:pPr algn="ctr"/>
                  <a:r>
                    <a:rPr lang="en-GB" sz="1600" dirty="0">
                      <a:gradFill>
                        <a:gsLst>
                          <a:gs pos="2917">
                            <a:schemeClr val="tx1"/>
                          </a:gs>
                          <a:gs pos="30000">
                            <a:schemeClr val="tx1"/>
                          </a:gs>
                        </a:gsLst>
                        <a:lin ang="5400000" scaled="0"/>
                      </a:gradFill>
                    </a:rPr>
                    <a:t>Query collection</a:t>
                  </a:r>
                </a:p>
              </p:txBody>
            </p:sp>
          </p:grpSp>
        </p:grpSp>
        <p:cxnSp>
          <p:nvCxnSpPr>
            <p:cNvPr id="23" name="Connector: Elbow 22">
              <a:extLst>
                <a:ext uri="{FF2B5EF4-FFF2-40B4-BE49-F238E27FC236}">
                  <a16:creationId xmlns:a16="http://schemas.microsoft.com/office/drawing/2014/main" id="{1C9027CB-C359-41F1-B2B6-28C4001D4975}"/>
                </a:ext>
              </a:extLst>
            </p:cNvPr>
            <p:cNvCxnSpPr>
              <a:cxnSpLocks/>
            </p:cNvCxnSpPr>
            <p:nvPr/>
          </p:nvCxnSpPr>
          <p:spPr>
            <a:xfrm flipV="1">
              <a:off x="2115093" y="3985731"/>
              <a:ext cx="410796" cy="2541"/>
            </a:xfrm>
            <a:prstGeom prst="bentConnector3">
              <a:avLst>
                <a:gd name="adj1" fmla="val 50000"/>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Connector: Elbow 23">
              <a:extLst>
                <a:ext uri="{FF2B5EF4-FFF2-40B4-BE49-F238E27FC236}">
                  <a16:creationId xmlns:a16="http://schemas.microsoft.com/office/drawing/2014/main" id="{ED74C849-E924-46CC-84A9-FE4215F41959}"/>
                </a:ext>
              </a:extLst>
            </p:cNvPr>
            <p:cNvCxnSpPr>
              <a:cxnSpLocks/>
              <a:stCxn id="21" idx="2"/>
            </p:cNvCxnSpPr>
            <p:nvPr/>
          </p:nvCxnSpPr>
          <p:spPr>
            <a:xfrm rot="5400000">
              <a:off x="4312158" y="4589723"/>
              <a:ext cx="390004" cy="6349"/>
            </a:xfrm>
            <a:prstGeom prst="bentConnector3">
              <a:avLst>
                <a:gd name="adj1" fmla="val 50000"/>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onnector: Elbow 24">
              <a:extLst>
                <a:ext uri="{FF2B5EF4-FFF2-40B4-BE49-F238E27FC236}">
                  <a16:creationId xmlns:a16="http://schemas.microsoft.com/office/drawing/2014/main" id="{C19AA4DA-2770-4840-9069-6A2E7DF5F367}"/>
                </a:ext>
              </a:extLst>
            </p:cNvPr>
            <p:cNvCxnSpPr>
              <a:cxnSpLocks/>
              <a:stCxn id="18" idx="3"/>
              <a:endCxn id="21" idx="1"/>
            </p:cNvCxnSpPr>
            <p:nvPr/>
          </p:nvCxnSpPr>
          <p:spPr>
            <a:xfrm>
              <a:off x="3465176" y="3985731"/>
              <a:ext cx="488200" cy="2540"/>
            </a:xfrm>
            <a:prstGeom prst="bentConnector3">
              <a:avLst>
                <a:gd name="adj1" fmla="val 50000"/>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A8366585-5B94-43DC-9690-5F2AE253486D}"/>
                </a:ext>
              </a:extLst>
            </p:cNvPr>
            <p:cNvCxnSpPr>
              <a:cxnSpLocks/>
              <a:endCxn id="33" idx="1"/>
            </p:cNvCxnSpPr>
            <p:nvPr/>
          </p:nvCxnSpPr>
          <p:spPr>
            <a:xfrm flipV="1">
              <a:off x="9420726" y="5530335"/>
              <a:ext cx="465492" cy="2778"/>
            </a:xfrm>
            <a:prstGeom prst="bentConnector3">
              <a:avLst>
                <a:gd name="adj1" fmla="val 50000"/>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37" name="Rectangle 36">
            <a:extLst>
              <a:ext uri="{FF2B5EF4-FFF2-40B4-BE49-F238E27FC236}">
                <a16:creationId xmlns:a16="http://schemas.microsoft.com/office/drawing/2014/main" id="{3728E0CB-761E-4C1B-A344-D72817CFA662}"/>
              </a:ext>
              <a:ext uri="{C183D7F6-B498-43B3-948B-1728B52AA6E4}">
                <adec:decorative xmlns:adec="http://schemas.microsoft.com/office/drawing/2017/decorative" val="1"/>
              </a:ext>
            </a:extLst>
          </p:cNvPr>
          <p:cNvSpPr/>
          <p:nvPr/>
        </p:nvSpPr>
        <p:spPr bwMode="auto">
          <a:xfrm>
            <a:off x="1340143" y="3280298"/>
            <a:ext cx="9294714" cy="2780534"/>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u="sng">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254582871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DD23B-0857-4174-BE99-B2D972C32E01}"/>
              </a:ext>
            </a:extLst>
          </p:cNvPr>
          <p:cNvSpPr>
            <a:spLocks noGrp="1"/>
          </p:cNvSpPr>
          <p:nvPr>
            <p:ph type="title"/>
          </p:nvPr>
        </p:nvSpPr>
        <p:spPr/>
        <p:txBody>
          <a:bodyPr/>
          <a:lstStyle/>
          <a:p>
            <a:r>
              <a:rPr lang="en-US" dirty="0"/>
              <a:t>Create stored procedures (2 / 4)</a:t>
            </a:r>
          </a:p>
        </p:txBody>
      </p:sp>
      <p:sp>
        <p:nvSpPr>
          <p:cNvPr id="3" name="Text Placeholder 2">
            <a:extLst>
              <a:ext uri="{FF2B5EF4-FFF2-40B4-BE49-F238E27FC236}">
                <a16:creationId xmlns:a16="http://schemas.microsoft.com/office/drawing/2014/main" id="{6609EDF7-FF57-4735-B460-CCABEA7EE103}"/>
              </a:ext>
            </a:extLst>
          </p:cNvPr>
          <p:cNvSpPr>
            <a:spLocks noGrp="1"/>
          </p:cNvSpPr>
          <p:nvPr>
            <p:ph type="body" sz="quarter" idx="10"/>
          </p:nvPr>
        </p:nvSpPr>
        <p:spPr/>
        <p:txBody>
          <a:bodyPr/>
          <a:lstStyle/>
          <a:p>
            <a:r>
              <a:rPr lang="en-US" dirty="0"/>
              <a:t>Example code</a:t>
            </a:r>
          </a:p>
        </p:txBody>
      </p:sp>
      <p:sp>
        <p:nvSpPr>
          <p:cNvPr id="5" name="Text Placeholder 5">
            <a:extLst>
              <a:ext uri="{FF2B5EF4-FFF2-40B4-BE49-F238E27FC236}">
                <a16:creationId xmlns:a16="http://schemas.microsoft.com/office/drawing/2014/main" id="{C3450282-0E96-4D20-82A4-C0FB93417DD9}"/>
              </a:ext>
            </a:extLst>
          </p:cNvPr>
          <p:cNvSpPr txBox="1">
            <a:spLocks/>
          </p:cNvSpPr>
          <p:nvPr/>
        </p:nvSpPr>
        <p:spPr>
          <a:xfrm>
            <a:off x="418643" y="1457325"/>
            <a:ext cx="11354257" cy="3865674"/>
          </a:xfrm>
          <a:prstGeom prst="rect">
            <a:avLst/>
          </a:prstGeom>
          <a:ln w="19050">
            <a:solidFill>
              <a:srgbClr val="0078D4"/>
            </a:solidFill>
          </a:ln>
        </p:spPr>
        <p:txBody>
          <a:bodyPr vert="horz" lIns="182880" tIns="182880" rIns="182880" bIns="182880" rtlCol="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FF"/>
                </a:solidFill>
                <a:effectLst/>
                <a:uLnTx/>
                <a:uFillTx/>
                <a:latin typeface="Consolas" panose="020B0609020204030204" pitchFamily="49" charset="0"/>
                <a:ea typeface="+mn-ea"/>
              </a:rPr>
              <a:t>function</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err="1">
                <a:ln>
                  <a:noFill/>
                </a:ln>
                <a:solidFill>
                  <a:srgbClr val="795E26"/>
                </a:solidFill>
                <a:effectLst/>
                <a:uLnTx/>
                <a:uFillTx/>
                <a:latin typeface="Consolas" panose="020B0609020204030204" pitchFamily="49" charset="0"/>
                <a:ea typeface="+mn-ea"/>
              </a:rPr>
              <a:t>createSampleDocument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001080"/>
                </a:solidFill>
                <a:effectLst/>
                <a:uLnTx/>
                <a:uFillTx/>
                <a:latin typeface="Consolas" panose="020B0609020204030204" pitchFamily="49" charset="0"/>
                <a:ea typeface="+mn-ea"/>
              </a:rPr>
              <a:t>documentToCreate</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00FF"/>
                </a:solidFill>
                <a:effectLst/>
                <a:uLnTx/>
                <a:uFillTx/>
                <a:latin typeface="Consolas" panose="020B0609020204030204" pitchFamily="49" charset="0"/>
                <a:ea typeface="+mn-ea"/>
              </a:rPr>
              <a:t>var</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1080"/>
                </a:solidFill>
                <a:effectLst/>
                <a:uLnTx/>
                <a:uFillTx/>
                <a:latin typeface="Consolas" panose="020B0609020204030204" pitchFamily="49" charset="0"/>
                <a:ea typeface="+mn-ea"/>
              </a:rPr>
              <a:t>context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 </a:t>
            </a:r>
            <a:r>
              <a:rPr kumimoji="0" lang="en-US" sz="1600" b="0" i="0" u="none" strike="noStrike" kern="1200" cap="none" spc="0" normalizeH="0" baseline="0" noProof="0" dirty="0" err="1">
                <a:ln>
                  <a:noFill/>
                </a:ln>
                <a:solidFill>
                  <a:srgbClr val="795E26"/>
                </a:solidFill>
                <a:effectLst/>
                <a:uLnTx/>
                <a:uFillTx/>
                <a:latin typeface="Consolas" panose="020B0609020204030204" pitchFamily="49" charset="0"/>
                <a:ea typeface="+mn-ea"/>
              </a:rPr>
              <a:t>getContext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00FF"/>
                </a:solidFill>
                <a:effectLst/>
                <a:uLnTx/>
                <a:uFillTx/>
                <a:latin typeface="Consolas" panose="020B0609020204030204" pitchFamily="49" charset="0"/>
                <a:ea typeface="+mn-ea"/>
              </a:rPr>
              <a:t>var</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1080"/>
                </a:solidFill>
                <a:effectLst/>
                <a:uLnTx/>
                <a:uFillTx/>
                <a:latin typeface="Consolas" panose="020B0609020204030204" pitchFamily="49" charset="0"/>
                <a:ea typeface="+mn-ea"/>
              </a:rPr>
              <a:t>collection</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 </a:t>
            </a:r>
            <a:r>
              <a:rPr kumimoji="0" lang="en-US" sz="1600" b="0" i="0" u="none" strike="noStrike" kern="1200" cap="none" spc="0" normalizeH="0" baseline="0" noProof="0" dirty="0" err="1">
                <a:ln>
                  <a:noFill/>
                </a:ln>
                <a:solidFill>
                  <a:srgbClr val="001080"/>
                </a:solidFill>
                <a:effectLst/>
                <a:uLnTx/>
                <a:uFillTx/>
                <a:latin typeface="Consolas" panose="020B0609020204030204" pitchFamily="49" charset="0"/>
                <a:ea typeface="+mn-ea"/>
              </a:rPr>
              <a:t>context</a:t>
            </a:r>
            <a:r>
              <a:rPr kumimoji="0" lang="en-US" sz="1600" b="0" i="0" u="none" strike="noStrike" kern="1200" cap="none" spc="0" normalizeH="0" baseline="0" noProof="0" dirty="0" err="1">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795E26"/>
                </a:solidFill>
                <a:effectLst/>
                <a:uLnTx/>
                <a:uFillTx/>
                <a:latin typeface="Consolas" panose="020B0609020204030204" pitchFamily="49" charset="0"/>
                <a:ea typeface="+mn-ea"/>
              </a:rPr>
              <a:t>getCollection</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00FF"/>
                </a:solidFill>
                <a:effectLst/>
                <a:uLnTx/>
                <a:uFillTx/>
                <a:latin typeface="Consolas" panose="020B0609020204030204" pitchFamily="49" charset="0"/>
                <a:ea typeface="+mn-ea"/>
              </a:rPr>
              <a:t>var</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1080"/>
                </a:solidFill>
                <a:effectLst/>
                <a:uLnTx/>
                <a:uFillTx/>
                <a:latin typeface="Consolas" panose="020B0609020204030204" pitchFamily="49" charset="0"/>
                <a:ea typeface="+mn-ea"/>
              </a:rPr>
              <a:t>accepted</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 </a:t>
            </a:r>
            <a:r>
              <a:rPr kumimoji="0" lang="en-US" sz="1600" b="0" i="0" u="none" strike="noStrike" kern="1200" cap="none" spc="0" normalizeH="0" baseline="0" noProof="0" dirty="0" err="1">
                <a:ln>
                  <a:noFill/>
                </a:ln>
                <a:solidFill>
                  <a:srgbClr val="001080"/>
                </a:solidFill>
                <a:effectLst/>
                <a:uLnTx/>
                <a:uFillTx/>
                <a:latin typeface="Consolas" panose="020B0609020204030204" pitchFamily="49" charset="0"/>
                <a:ea typeface="+mn-ea"/>
              </a:rPr>
              <a:t>collection</a:t>
            </a:r>
            <a:r>
              <a:rPr kumimoji="0" lang="en-US" sz="1600" b="0" i="0" u="none" strike="noStrike" kern="1200" cap="none" spc="0" normalizeH="0" baseline="0" noProof="0" dirty="0" err="1">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795E26"/>
                </a:solidFill>
                <a:effectLst/>
                <a:uLnTx/>
                <a:uFillTx/>
                <a:latin typeface="Consolas" panose="020B0609020204030204" pitchFamily="49" charset="0"/>
                <a:ea typeface="+mn-ea"/>
              </a:rPr>
              <a:t>createDocument</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err="1">
                <a:ln>
                  <a:noFill/>
                </a:ln>
                <a:solidFill>
                  <a:srgbClr val="001080"/>
                </a:solidFill>
                <a:effectLst/>
                <a:uLnTx/>
                <a:uFillTx/>
                <a:latin typeface="Consolas" panose="020B0609020204030204" pitchFamily="49" charset="0"/>
                <a:ea typeface="+mn-ea"/>
              </a:rPr>
              <a:t>collection</a:t>
            </a:r>
            <a:r>
              <a:rPr kumimoji="0" lang="en-US" sz="1600" b="0" i="0" u="none" strike="noStrike" kern="1200" cap="none" spc="0" normalizeH="0" baseline="0" noProof="0" dirty="0" err="1">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795E26"/>
                </a:solidFill>
                <a:effectLst/>
                <a:uLnTx/>
                <a:uFillTx/>
                <a:latin typeface="Consolas" panose="020B0609020204030204" pitchFamily="49" charset="0"/>
                <a:ea typeface="+mn-ea"/>
              </a:rPr>
              <a:t>getSelfLink</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err="1">
                <a:ln>
                  <a:noFill/>
                </a:ln>
                <a:solidFill>
                  <a:srgbClr val="001080"/>
                </a:solidFill>
                <a:effectLst/>
                <a:uLnTx/>
                <a:uFillTx/>
                <a:latin typeface="Consolas" panose="020B0609020204030204" pitchFamily="49" charset="0"/>
                <a:ea typeface="+mn-ea"/>
              </a:rPr>
              <a:t>documentToCreate</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00FF"/>
                </a:solidFill>
                <a:effectLst/>
                <a:uLnTx/>
                <a:uFillTx/>
                <a:latin typeface="Consolas" panose="020B0609020204030204" pitchFamily="49" charset="0"/>
                <a:ea typeface="+mn-ea"/>
              </a:rPr>
              <a:t>function</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1080"/>
                </a:solidFill>
                <a:effectLst/>
                <a:uLnTx/>
                <a:uFillTx/>
                <a:latin typeface="Consolas" panose="020B0609020204030204" pitchFamily="49" charset="0"/>
                <a:ea typeface="+mn-ea"/>
              </a:rPr>
              <a:t>error</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err="1">
                <a:ln>
                  <a:noFill/>
                </a:ln>
                <a:solidFill>
                  <a:srgbClr val="001080"/>
                </a:solidFill>
                <a:effectLst/>
                <a:uLnTx/>
                <a:uFillTx/>
                <a:latin typeface="Consolas" panose="020B0609020204030204" pitchFamily="49" charset="0"/>
                <a:ea typeface="+mn-ea"/>
              </a:rPr>
              <a:t>documentCreated</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                 </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err="1">
                <a:ln>
                  <a:noFill/>
                </a:ln>
                <a:solidFill>
                  <a:srgbClr val="001080"/>
                </a:solidFill>
                <a:effectLst/>
                <a:uLnTx/>
                <a:uFillTx/>
                <a:latin typeface="Consolas" panose="020B0609020204030204" pitchFamily="49" charset="0"/>
                <a:ea typeface="+mn-ea"/>
              </a:rPr>
              <a:t>context</a:t>
            </a:r>
            <a:r>
              <a:rPr kumimoji="0" lang="en-US" sz="1600" b="0" i="0" u="none" strike="noStrike" kern="1200" cap="none" spc="0" normalizeH="0" baseline="0" noProof="0" dirty="0" err="1">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795E26"/>
                </a:solidFill>
                <a:effectLst/>
                <a:uLnTx/>
                <a:uFillTx/>
                <a:latin typeface="Consolas" panose="020B0609020204030204" pitchFamily="49" charset="0"/>
                <a:ea typeface="+mn-ea"/>
              </a:rPr>
              <a:t>getResponse</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err="1">
                <a:ln>
                  <a:noFill/>
                </a:ln>
                <a:solidFill>
                  <a:srgbClr val="795E26"/>
                </a:solidFill>
                <a:effectLst/>
                <a:uLnTx/>
                <a:uFillTx/>
                <a:latin typeface="Consolas" panose="020B0609020204030204" pitchFamily="49" charset="0"/>
                <a:ea typeface="+mn-ea"/>
              </a:rPr>
              <a:t>setBody</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1080"/>
                </a:solidFill>
                <a:effectLst/>
                <a:uLnTx/>
                <a:uFillTx/>
                <a:latin typeface="Consolas" panose="020B0609020204030204" pitchFamily="49" charset="0"/>
                <a:ea typeface="+mn-ea"/>
              </a:rPr>
              <a:t>documentCreated</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r>
              <a:rPr kumimoji="0" lang="en-US" sz="1600" b="0" i="0" u="none" strike="noStrike" kern="1200" cap="none" spc="0" normalizeH="0" baseline="0" noProof="0" dirty="0">
                <a:ln>
                  <a:noFill/>
                </a:ln>
                <a:solidFill>
                  <a:srgbClr val="001080"/>
                </a:solidFill>
                <a:effectLst/>
                <a:uLnTx/>
                <a:uFillTx/>
                <a:latin typeface="Consolas" panose="020B0609020204030204" pitchFamily="49" charset="0"/>
                <a:ea typeface="+mn-ea"/>
              </a:rPr>
              <a:t>id</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F00DB"/>
                </a:solidFill>
                <a:effectLst/>
                <a:uLnTx/>
                <a:uFillTx/>
                <a:latin typeface="Consolas" panose="020B0609020204030204" pitchFamily="49" charset="0"/>
                <a:ea typeface="+mn-ea"/>
              </a:rPr>
              <a:t>if</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001080"/>
                </a:solidFill>
                <a:effectLst/>
                <a:uLnTx/>
                <a:uFillTx/>
                <a:latin typeface="Consolas" panose="020B0609020204030204" pitchFamily="49" charset="0"/>
                <a:ea typeface="+mn-ea"/>
              </a:rPr>
              <a:t>accepted</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 </a:t>
            </a:r>
            <a:r>
              <a:rPr kumimoji="0" lang="en-US" sz="1600" b="0" i="0" u="none" strike="noStrike" kern="1200" cap="none" spc="0" normalizeH="0" baseline="0" noProof="0" dirty="0">
                <a:ln>
                  <a:noFill/>
                </a:ln>
                <a:solidFill>
                  <a:srgbClr val="AF00DB"/>
                </a:solidFill>
                <a:effectLst/>
                <a:uLnTx/>
                <a:uFillTx/>
                <a:latin typeface="Consolas" panose="020B0609020204030204" pitchFamily="49" charset="0"/>
                <a:ea typeface="+mn-ea"/>
              </a:rPr>
              <a:t>return</a:t>
            </a: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p>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1600" b="0" i="0" u="none" strike="noStrike" kern="1200" cap="none" spc="0" normalizeH="0" baseline="0" noProof="0" dirty="0">
                <a:ln>
                  <a:noFill/>
                </a:ln>
                <a:solidFill>
                  <a:srgbClr val="000000"/>
                </a:solidFill>
                <a:effectLst/>
                <a:uLnTx/>
                <a:uFillTx/>
                <a:latin typeface="Consolas" panose="020B0609020204030204" pitchFamily="49" charset="0"/>
                <a:ea typeface="+mn-ea"/>
              </a:rPr>
              <a:t>}</a:t>
            </a:r>
            <a:endParaRPr lang="en-US" sz="1100" dirty="0">
              <a:solidFill>
                <a:srgbClr val="000000"/>
              </a:solidFill>
              <a:latin typeface="Consolas" panose="020B0609020204030204" pitchFamily="49" charset="0"/>
            </a:endParaRPr>
          </a:p>
        </p:txBody>
      </p:sp>
    </p:spTree>
    <p:extLst>
      <p:ext uri="{BB962C8B-B14F-4D97-AF65-F5344CB8AC3E}">
        <p14:creationId xmlns:p14="http://schemas.microsoft.com/office/powerpoint/2010/main" val="80205100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1: Explore Azure Cosmos DB</a:t>
            </a:r>
          </a:p>
        </p:txBody>
      </p:sp>
      <p:grpSp>
        <p:nvGrpSpPr>
          <p:cNvPr id="4" name="Group 3">
            <a:extLst>
              <a:ext uri="{FF2B5EF4-FFF2-40B4-BE49-F238E27FC236}">
                <a16:creationId xmlns:a16="http://schemas.microsoft.com/office/drawing/2014/main" id="{92A266E4-010E-40F0-8E89-6F3A2D8A74A7}"/>
              </a:ext>
              <a:ext uri="{C183D7F6-B498-43B3-948B-1728B52AA6E4}">
                <adec:decorative xmlns:adec="http://schemas.microsoft.com/office/drawing/2017/decorative" val="1"/>
              </a:ext>
            </a:extLst>
          </p:cNvPr>
          <p:cNvGrpSpPr/>
          <p:nvPr/>
        </p:nvGrpSpPr>
        <p:grpSpPr>
          <a:xfrm>
            <a:off x="10127412" y="2801629"/>
            <a:ext cx="1281600" cy="1281600"/>
            <a:chOff x="3031668" y="1620002"/>
            <a:chExt cx="702132" cy="702232"/>
          </a:xfrm>
        </p:grpSpPr>
        <p:grpSp>
          <p:nvGrpSpPr>
            <p:cNvPr id="6" name="Group 5">
              <a:extLst>
                <a:ext uri="{FF2B5EF4-FFF2-40B4-BE49-F238E27FC236}">
                  <a16:creationId xmlns:a16="http://schemas.microsoft.com/office/drawing/2014/main" id="{8D5B5DA0-0C80-4289-9A8B-E1EC72D4C3D4}"/>
                </a:ext>
              </a:extLst>
            </p:cNvPr>
            <p:cNvGrpSpPr/>
            <p:nvPr/>
          </p:nvGrpSpPr>
          <p:grpSpPr>
            <a:xfrm>
              <a:off x="3031668" y="1620002"/>
              <a:ext cx="702132" cy="702232"/>
              <a:chOff x="3031668" y="1620002"/>
              <a:chExt cx="702132" cy="702232"/>
            </a:xfrm>
          </p:grpSpPr>
          <p:sp>
            <p:nvSpPr>
              <p:cNvPr id="9" name="Freeform 5">
                <a:extLst>
                  <a:ext uri="{FF2B5EF4-FFF2-40B4-BE49-F238E27FC236}">
                    <a16:creationId xmlns:a16="http://schemas.microsoft.com/office/drawing/2014/main" id="{B568B2A2-22F8-40A5-82DF-71DA830A87D7}"/>
                  </a:ext>
                </a:extLst>
              </p:cNvPr>
              <p:cNvSpPr>
                <a:spLocks/>
              </p:cNvSpPr>
              <p:nvPr/>
            </p:nvSpPr>
            <p:spPr bwMode="auto">
              <a:xfrm>
                <a:off x="3031668" y="1620002"/>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0" name="Freeform 6">
                <a:extLst>
                  <a:ext uri="{FF2B5EF4-FFF2-40B4-BE49-F238E27FC236}">
                    <a16:creationId xmlns:a16="http://schemas.microsoft.com/office/drawing/2014/main" id="{8F0BC08E-C1F4-4AD9-80A8-12B51DA00A23}"/>
                  </a:ext>
                </a:extLst>
              </p:cNvPr>
              <p:cNvSpPr>
                <a:spLocks noEditPoints="1"/>
              </p:cNvSpPr>
              <p:nvPr/>
            </p:nvSpPr>
            <p:spPr bwMode="auto">
              <a:xfrm>
                <a:off x="3080522" y="1670000"/>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 name="Picture 7" descr="Icon of three concentric arcs">
              <a:extLst>
                <a:ext uri="{FF2B5EF4-FFF2-40B4-BE49-F238E27FC236}">
                  <a16:creationId xmlns:a16="http://schemas.microsoft.com/office/drawing/2014/main" id="{F7A094A1-189C-4CCE-ACA5-39B65BE982B3}"/>
                </a:ext>
              </a:extLst>
            </p:cNvPr>
            <p:cNvPicPr>
              <a:picLocks noChangeAspect="1"/>
            </p:cNvPicPr>
            <p:nvPr/>
          </p:nvPicPr>
          <p:blipFill>
            <a:blip r:embed="rId3"/>
            <a:stretch>
              <a:fillRect/>
            </a:stretch>
          </p:blipFill>
          <p:spPr>
            <a:xfrm>
              <a:off x="3196572" y="1784956"/>
              <a:ext cx="372325" cy="372325"/>
            </a:xfrm>
            <a:prstGeom prst="rect">
              <a:avLst/>
            </a:prstGeom>
          </p:spPr>
        </p:pic>
      </p:grpSp>
    </p:spTree>
    <p:extLst>
      <p:ext uri="{BB962C8B-B14F-4D97-AF65-F5344CB8AC3E}">
        <p14:creationId xmlns:p14="http://schemas.microsoft.com/office/powerpoint/2010/main" val="228175052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C9D000-6CB9-4112-9E7A-6AC245A7AD39}"/>
              </a:ext>
            </a:extLst>
          </p:cNvPr>
          <p:cNvSpPr>
            <a:spLocks noGrp="1"/>
          </p:cNvSpPr>
          <p:nvPr>
            <p:ph type="title"/>
          </p:nvPr>
        </p:nvSpPr>
        <p:spPr/>
        <p:txBody>
          <a:bodyPr/>
          <a:lstStyle/>
          <a:p>
            <a:r>
              <a:rPr lang="en-US" dirty="0"/>
              <a:t>Create stored procedures (3 / 4)</a:t>
            </a:r>
          </a:p>
        </p:txBody>
      </p:sp>
      <p:sp>
        <p:nvSpPr>
          <p:cNvPr id="5" name="Text Placeholder 4">
            <a:extLst>
              <a:ext uri="{FF2B5EF4-FFF2-40B4-BE49-F238E27FC236}">
                <a16:creationId xmlns:a16="http://schemas.microsoft.com/office/drawing/2014/main" id="{06F71301-919D-4D35-8F04-1C0827DD3C77}"/>
              </a:ext>
            </a:extLst>
          </p:cNvPr>
          <p:cNvSpPr>
            <a:spLocks noGrp="1"/>
          </p:cNvSpPr>
          <p:nvPr>
            <p:ph type="body" sz="quarter" idx="10"/>
          </p:nvPr>
        </p:nvSpPr>
        <p:spPr/>
        <p:txBody>
          <a:bodyPr/>
          <a:lstStyle/>
          <a:p>
            <a:r>
              <a:rPr lang="en-US" dirty="0"/>
              <a:t>Bounded execution</a:t>
            </a:r>
          </a:p>
        </p:txBody>
      </p:sp>
      <p:sp>
        <p:nvSpPr>
          <p:cNvPr id="7" name="TextBox 6">
            <a:extLst>
              <a:ext uri="{FF2B5EF4-FFF2-40B4-BE49-F238E27FC236}">
                <a16:creationId xmlns:a16="http://schemas.microsoft.com/office/drawing/2014/main" id="{03016756-BE05-4896-804C-24146F3C9B28}"/>
              </a:ext>
            </a:extLst>
          </p:cNvPr>
          <p:cNvSpPr txBox="1"/>
          <p:nvPr/>
        </p:nvSpPr>
        <p:spPr>
          <a:xfrm>
            <a:off x="5791200" y="2980944"/>
            <a:ext cx="914400" cy="914400"/>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a:gradFill>
                <a:gsLst>
                  <a:gs pos="2917">
                    <a:schemeClr val="tx1"/>
                  </a:gs>
                  <a:gs pos="30000">
                    <a:schemeClr val="tx1"/>
                  </a:gs>
                </a:gsLst>
                <a:lin ang="5400000" scaled="0"/>
              </a:gradFill>
            </a:endParaRPr>
          </a:p>
        </p:txBody>
      </p:sp>
      <p:sp>
        <p:nvSpPr>
          <p:cNvPr id="9" name="Text Placeholder 1">
            <a:extLst>
              <a:ext uri="{FF2B5EF4-FFF2-40B4-BE49-F238E27FC236}">
                <a16:creationId xmlns:a16="http://schemas.microsoft.com/office/drawing/2014/main" id="{F053E8D2-17A2-4B77-8835-1C3E8AD5DF3F}"/>
              </a:ext>
            </a:extLst>
          </p:cNvPr>
          <p:cNvSpPr txBox="1">
            <a:spLocks/>
          </p:cNvSpPr>
          <p:nvPr/>
        </p:nvSpPr>
        <p:spPr>
          <a:xfrm>
            <a:off x="418643" y="1569346"/>
            <a:ext cx="10204614" cy="914400"/>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spc="0" dirty="0">
                <a:solidFill>
                  <a:schemeClr val="tx1"/>
                </a:solidFill>
                <a:latin typeface="+mn-lt"/>
              </a:rPr>
              <a:t>All Azure Cosmos DB operations must complete within a limited amount of time</a:t>
            </a:r>
          </a:p>
        </p:txBody>
      </p:sp>
      <p:grpSp>
        <p:nvGrpSpPr>
          <p:cNvPr id="10" name="Group 9" descr="This diagram depicts a function returning a Boolean value of either true or false depending on whether the intended logic successfully completes or not.">
            <a:extLst>
              <a:ext uri="{FF2B5EF4-FFF2-40B4-BE49-F238E27FC236}">
                <a16:creationId xmlns:a16="http://schemas.microsoft.com/office/drawing/2014/main" id="{2B6F5DF1-FE87-4741-9136-0F7ABE1C6613}"/>
              </a:ext>
            </a:extLst>
          </p:cNvPr>
          <p:cNvGrpSpPr/>
          <p:nvPr/>
        </p:nvGrpSpPr>
        <p:grpSpPr>
          <a:xfrm>
            <a:off x="1553028" y="2868979"/>
            <a:ext cx="8476343" cy="2052729"/>
            <a:chOff x="2046514" y="3722914"/>
            <a:chExt cx="8476343" cy="2052729"/>
          </a:xfrm>
        </p:grpSpPr>
        <p:sp>
          <p:nvSpPr>
            <p:cNvPr id="11" name="TextBox 10">
              <a:extLst>
                <a:ext uri="{FF2B5EF4-FFF2-40B4-BE49-F238E27FC236}">
                  <a16:creationId xmlns:a16="http://schemas.microsoft.com/office/drawing/2014/main" id="{2C6F5B08-4763-457F-AEC0-DF2848727E1F}"/>
                </a:ext>
              </a:extLst>
            </p:cNvPr>
            <p:cNvSpPr txBox="1"/>
            <p:nvPr/>
          </p:nvSpPr>
          <p:spPr>
            <a:xfrm>
              <a:off x="2046514" y="4586514"/>
              <a:ext cx="2641600" cy="492443"/>
            </a:xfrm>
            <a:prstGeom prst="rect">
              <a:avLst/>
            </a:prstGeom>
            <a:noFill/>
          </p:spPr>
          <p:txBody>
            <a:bodyPr wrap="square" lIns="0" tIns="0" rIns="0" bIns="0" rtlCol="0">
              <a:spAutoFit/>
            </a:bodyPr>
            <a:lstStyle/>
            <a:p>
              <a:r>
                <a:rPr lang="en-IN" sz="3200" dirty="0">
                  <a:gradFill>
                    <a:gsLst>
                      <a:gs pos="2917">
                        <a:schemeClr val="tx1"/>
                      </a:gs>
                      <a:gs pos="30000">
                        <a:schemeClr val="tx1"/>
                      </a:gs>
                    </a:gsLst>
                    <a:lin ang="5400000" scaled="0"/>
                  </a:gradFill>
                  <a:latin typeface="+mj-lt"/>
                </a:rPr>
                <a:t>Function &lt;&gt;</a:t>
              </a:r>
              <a:endParaRPr lang="en-US" sz="3200" dirty="0">
                <a:gradFill>
                  <a:gsLst>
                    <a:gs pos="2917">
                      <a:schemeClr val="tx1"/>
                    </a:gs>
                    <a:gs pos="30000">
                      <a:schemeClr val="tx1"/>
                    </a:gs>
                  </a:gsLst>
                  <a:lin ang="5400000" scaled="0"/>
                </a:gradFill>
                <a:latin typeface="+mj-lt"/>
              </a:endParaRPr>
            </a:p>
          </p:txBody>
        </p:sp>
        <p:sp>
          <p:nvSpPr>
            <p:cNvPr id="12" name="TextBox 11">
              <a:extLst>
                <a:ext uri="{FF2B5EF4-FFF2-40B4-BE49-F238E27FC236}">
                  <a16:creationId xmlns:a16="http://schemas.microsoft.com/office/drawing/2014/main" id="{D6E0D830-7EDA-47B9-BFE4-A33DDFCE0FBC}"/>
                </a:ext>
              </a:extLst>
            </p:cNvPr>
            <p:cNvSpPr txBox="1"/>
            <p:nvPr/>
          </p:nvSpPr>
          <p:spPr>
            <a:xfrm>
              <a:off x="5682341" y="3722914"/>
              <a:ext cx="4840516" cy="492443"/>
            </a:xfrm>
            <a:prstGeom prst="rect">
              <a:avLst/>
            </a:prstGeom>
            <a:noFill/>
          </p:spPr>
          <p:txBody>
            <a:bodyPr wrap="square" lIns="0" tIns="0" rIns="0" bIns="0" rtlCol="0">
              <a:spAutoFit/>
            </a:bodyPr>
            <a:lstStyle/>
            <a:p>
              <a:pPr lvl="1"/>
              <a:r>
                <a:rPr lang="en-IN" sz="3200" b="1" dirty="0">
                  <a:gradFill>
                    <a:gsLst>
                      <a:gs pos="2917">
                        <a:schemeClr val="tx1"/>
                      </a:gs>
                      <a:gs pos="30000">
                        <a:schemeClr val="tx1"/>
                      </a:gs>
                    </a:gsLst>
                    <a:lin ang="5400000" scaled="0"/>
                  </a:gradFill>
                </a:rPr>
                <a:t>True</a:t>
              </a:r>
              <a:r>
                <a:rPr lang="en-IN" sz="3200" dirty="0">
                  <a:gradFill>
                    <a:gsLst>
                      <a:gs pos="2917">
                        <a:schemeClr val="tx1"/>
                      </a:gs>
                      <a:gs pos="30000">
                        <a:schemeClr val="tx1"/>
                      </a:gs>
                    </a:gsLst>
                    <a:lin ang="5400000" scaled="0"/>
                  </a:gradFill>
                  <a:latin typeface="+mj-lt"/>
                </a:rPr>
                <a:t> </a:t>
              </a:r>
              <a:r>
                <a:rPr lang="en-IN" sz="3200" dirty="0">
                  <a:gradFill>
                    <a:gsLst>
                      <a:gs pos="2917">
                        <a:schemeClr val="tx1"/>
                      </a:gs>
                      <a:gs pos="30000">
                        <a:schemeClr val="tx1"/>
                      </a:gs>
                    </a:gsLst>
                    <a:lin ang="5400000" scaled="0"/>
                  </a:gradFill>
                </a:rPr>
                <a:t>(Will complete)</a:t>
              </a:r>
              <a:endParaRPr lang="en-US" sz="3200" dirty="0">
                <a:gradFill>
                  <a:gsLst>
                    <a:gs pos="2917">
                      <a:schemeClr val="tx1"/>
                    </a:gs>
                    <a:gs pos="30000">
                      <a:schemeClr val="tx1"/>
                    </a:gs>
                  </a:gsLst>
                  <a:lin ang="5400000" scaled="0"/>
                </a:gradFill>
              </a:endParaRPr>
            </a:p>
          </p:txBody>
        </p:sp>
        <p:sp>
          <p:nvSpPr>
            <p:cNvPr id="13" name="TextBox 12">
              <a:extLst>
                <a:ext uri="{FF2B5EF4-FFF2-40B4-BE49-F238E27FC236}">
                  <a16:creationId xmlns:a16="http://schemas.microsoft.com/office/drawing/2014/main" id="{B20DC0D1-3C1B-40AA-81D1-5920876AA522}"/>
                </a:ext>
              </a:extLst>
            </p:cNvPr>
            <p:cNvSpPr txBox="1"/>
            <p:nvPr/>
          </p:nvSpPr>
          <p:spPr>
            <a:xfrm>
              <a:off x="5675084" y="5283200"/>
              <a:ext cx="4840516" cy="492443"/>
            </a:xfrm>
            <a:prstGeom prst="rect">
              <a:avLst/>
            </a:prstGeom>
            <a:noFill/>
          </p:spPr>
          <p:txBody>
            <a:bodyPr wrap="square" lIns="0" tIns="0" rIns="0" bIns="0" rtlCol="0">
              <a:spAutoFit/>
            </a:bodyPr>
            <a:lstStyle/>
            <a:p>
              <a:pPr lvl="1"/>
              <a:r>
                <a:rPr lang="en-IN" sz="3200" b="1" dirty="0">
                  <a:gradFill>
                    <a:gsLst>
                      <a:gs pos="2917">
                        <a:schemeClr val="tx1"/>
                      </a:gs>
                      <a:gs pos="30000">
                        <a:schemeClr val="tx1"/>
                      </a:gs>
                    </a:gsLst>
                    <a:lin ang="5400000" scaled="0"/>
                  </a:gradFill>
                </a:rPr>
                <a:t>False</a:t>
              </a:r>
              <a:r>
                <a:rPr lang="en-IN" sz="3200" dirty="0">
                  <a:gradFill>
                    <a:gsLst>
                      <a:gs pos="2917">
                        <a:schemeClr val="tx1"/>
                      </a:gs>
                      <a:gs pos="30000">
                        <a:schemeClr val="tx1"/>
                      </a:gs>
                    </a:gsLst>
                    <a:lin ang="5400000" scaled="0"/>
                  </a:gradFill>
                  <a:latin typeface="+mj-lt"/>
                </a:rPr>
                <a:t> </a:t>
              </a:r>
              <a:r>
                <a:rPr lang="en-IN" sz="3200" dirty="0">
                  <a:gradFill>
                    <a:gsLst>
                      <a:gs pos="2917">
                        <a:schemeClr val="tx1"/>
                      </a:gs>
                      <a:gs pos="30000">
                        <a:schemeClr val="tx1"/>
                      </a:gs>
                    </a:gsLst>
                    <a:lin ang="5400000" scaled="0"/>
                  </a:gradFill>
                </a:rPr>
                <a:t>(Roll back)</a:t>
              </a:r>
              <a:endParaRPr lang="en-US" sz="3200" dirty="0">
                <a:gradFill>
                  <a:gsLst>
                    <a:gs pos="2917">
                      <a:schemeClr val="tx1"/>
                    </a:gs>
                    <a:gs pos="30000">
                      <a:schemeClr val="tx1"/>
                    </a:gs>
                  </a:gsLst>
                  <a:lin ang="5400000" scaled="0"/>
                </a:gradFill>
              </a:endParaRPr>
            </a:p>
          </p:txBody>
        </p:sp>
        <p:cxnSp>
          <p:nvCxnSpPr>
            <p:cNvPr id="14" name="Straight Arrow Connector 13">
              <a:extLst>
                <a:ext uri="{FF2B5EF4-FFF2-40B4-BE49-F238E27FC236}">
                  <a16:creationId xmlns:a16="http://schemas.microsoft.com/office/drawing/2014/main" id="{DA0063E3-1F59-4EEF-B24B-97F749090702}"/>
                </a:ext>
              </a:extLst>
            </p:cNvPr>
            <p:cNvCxnSpPr>
              <a:cxnSpLocks/>
            </p:cNvCxnSpPr>
            <p:nvPr/>
          </p:nvCxnSpPr>
          <p:spPr>
            <a:xfrm flipV="1">
              <a:off x="4336869" y="3997234"/>
              <a:ext cx="1759131" cy="692332"/>
            </a:xfrm>
            <a:prstGeom prst="straightConnector1">
              <a:avLst/>
            </a:prstGeom>
            <a:ln w="76200">
              <a:solidFill>
                <a:srgbClr val="D73B02"/>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92BF7084-C90A-499A-BA8E-292E279A2EE9}"/>
                </a:ext>
              </a:extLst>
            </p:cNvPr>
            <p:cNvCxnSpPr>
              <a:cxnSpLocks/>
            </p:cNvCxnSpPr>
            <p:nvPr/>
          </p:nvCxnSpPr>
          <p:spPr>
            <a:xfrm>
              <a:off x="4336869" y="4937760"/>
              <a:ext cx="1759131" cy="627017"/>
            </a:xfrm>
            <a:prstGeom prst="straightConnector1">
              <a:avLst/>
            </a:prstGeom>
            <a:ln w="76200">
              <a:solidFill>
                <a:srgbClr val="D73B02"/>
              </a:solidFill>
              <a:prstDash val="solid"/>
              <a:tailEnd type="triangle"/>
            </a:ln>
          </p:spPr>
          <p:style>
            <a:lnRef idx="1">
              <a:schemeClr val="accent1"/>
            </a:lnRef>
            <a:fillRef idx="0">
              <a:schemeClr val="accent1"/>
            </a:fillRef>
            <a:effectRef idx="0">
              <a:schemeClr val="accent1"/>
            </a:effectRef>
            <a:fontRef idx="minor">
              <a:schemeClr val="tx1"/>
            </a:fontRef>
          </p:style>
        </p:cxnSp>
      </p:grpSp>
      <p:sp>
        <p:nvSpPr>
          <p:cNvPr id="17" name="Rectangle 16">
            <a:extLst>
              <a:ext uri="{FF2B5EF4-FFF2-40B4-BE49-F238E27FC236}">
                <a16:creationId xmlns:a16="http://schemas.microsoft.com/office/drawing/2014/main" id="{B5E0FF90-DC4D-4AB4-84CD-6F3CBE9129A8}"/>
              </a:ext>
              <a:ext uri="{C183D7F6-B498-43B3-948B-1728B52AA6E4}">
                <adec:decorative xmlns:adec="http://schemas.microsoft.com/office/drawing/2017/decorative" val="1"/>
              </a:ext>
            </a:extLst>
          </p:cNvPr>
          <p:cNvSpPr/>
          <p:nvPr/>
        </p:nvSpPr>
        <p:spPr bwMode="auto">
          <a:xfrm>
            <a:off x="1143843" y="2562822"/>
            <a:ext cx="9294714" cy="2780534"/>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u="sng">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301287296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C9D000-6CB9-4112-9E7A-6AC245A7AD39}"/>
              </a:ext>
            </a:extLst>
          </p:cNvPr>
          <p:cNvSpPr>
            <a:spLocks noGrp="1"/>
          </p:cNvSpPr>
          <p:nvPr>
            <p:ph type="title"/>
          </p:nvPr>
        </p:nvSpPr>
        <p:spPr/>
        <p:txBody>
          <a:bodyPr/>
          <a:lstStyle/>
          <a:p>
            <a:r>
              <a:rPr lang="en-US" dirty="0"/>
              <a:t>Create stored procedures (4 / 4)</a:t>
            </a:r>
          </a:p>
        </p:txBody>
      </p:sp>
      <p:sp>
        <p:nvSpPr>
          <p:cNvPr id="5" name="Text Placeholder 4">
            <a:extLst>
              <a:ext uri="{FF2B5EF4-FFF2-40B4-BE49-F238E27FC236}">
                <a16:creationId xmlns:a16="http://schemas.microsoft.com/office/drawing/2014/main" id="{06F71301-919D-4D35-8F04-1C0827DD3C77}"/>
              </a:ext>
            </a:extLst>
          </p:cNvPr>
          <p:cNvSpPr>
            <a:spLocks noGrp="1"/>
          </p:cNvSpPr>
          <p:nvPr>
            <p:ph type="body" sz="quarter" idx="10"/>
          </p:nvPr>
        </p:nvSpPr>
        <p:spPr/>
        <p:txBody>
          <a:bodyPr/>
          <a:lstStyle/>
          <a:p>
            <a:r>
              <a:rPr lang="en-US" dirty="0"/>
              <a:t>Transaction continuation</a:t>
            </a:r>
          </a:p>
        </p:txBody>
      </p:sp>
      <p:sp>
        <p:nvSpPr>
          <p:cNvPr id="7" name="TextBox 6">
            <a:extLst>
              <a:ext uri="{FF2B5EF4-FFF2-40B4-BE49-F238E27FC236}">
                <a16:creationId xmlns:a16="http://schemas.microsoft.com/office/drawing/2014/main" id="{03016756-BE05-4896-804C-24146F3C9B28}"/>
              </a:ext>
            </a:extLst>
          </p:cNvPr>
          <p:cNvSpPr txBox="1"/>
          <p:nvPr/>
        </p:nvSpPr>
        <p:spPr>
          <a:xfrm>
            <a:off x="5791200" y="2980944"/>
            <a:ext cx="914400" cy="914400"/>
          </a:xfrm>
          <a:prstGeom prst="rect">
            <a:avLst/>
          </a:prstGeom>
          <a:noFill/>
        </p:spPr>
        <p:txBody>
          <a:bodyPr wrap="square" lIns="182880" tIns="146304" rIns="182880" bIns="146304" rtlCol="0">
            <a:spAutoFit/>
          </a:bodyPr>
          <a:lstStyle/>
          <a:p>
            <a:pPr>
              <a:lnSpc>
                <a:spcPct val="90000"/>
              </a:lnSpc>
              <a:spcAft>
                <a:spcPts val="600"/>
              </a:spcAft>
            </a:pPr>
            <a:endParaRPr lang="en-US" sz="2400" dirty="0" err="1">
              <a:gradFill>
                <a:gsLst>
                  <a:gs pos="2917">
                    <a:schemeClr val="tx1"/>
                  </a:gs>
                  <a:gs pos="30000">
                    <a:schemeClr val="tx1"/>
                  </a:gs>
                </a:gsLst>
                <a:lin ang="5400000" scaled="0"/>
              </a:gradFill>
            </a:endParaRPr>
          </a:p>
        </p:txBody>
      </p:sp>
      <p:sp>
        <p:nvSpPr>
          <p:cNvPr id="9" name="Text Placeholder 1">
            <a:extLst>
              <a:ext uri="{FF2B5EF4-FFF2-40B4-BE49-F238E27FC236}">
                <a16:creationId xmlns:a16="http://schemas.microsoft.com/office/drawing/2014/main" id="{F053E8D2-17A2-4B77-8835-1C3E8AD5DF3F}"/>
              </a:ext>
            </a:extLst>
          </p:cNvPr>
          <p:cNvSpPr txBox="1">
            <a:spLocks/>
          </p:cNvSpPr>
          <p:nvPr/>
        </p:nvSpPr>
        <p:spPr>
          <a:xfrm>
            <a:off x="418643" y="1569346"/>
            <a:ext cx="10204614" cy="2063870"/>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spc="0" dirty="0">
                <a:solidFill>
                  <a:schemeClr val="tx1"/>
                </a:solidFill>
                <a:latin typeface="+mn-lt"/>
              </a:rPr>
              <a:t>JavaScript functions can implement a continuation-based model to batch or resume execution</a:t>
            </a:r>
          </a:p>
          <a:p>
            <a:pPr marL="342900" indent="-342900">
              <a:buFont typeface="Arial" panose="020B0604020202020204" pitchFamily="34" charset="0"/>
              <a:buChar char="•"/>
            </a:pPr>
            <a:r>
              <a:rPr lang="en-US" sz="2000" spc="0" dirty="0">
                <a:solidFill>
                  <a:schemeClr val="tx1"/>
                </a:solidFill>
                <a:latin typeface="+mn-lt"/>
              </a:rPr>
              <a:t>The continuation value can be any value of your choice</a:t>
            </a:r>
          </a:p>
          <a:p>
            <a:pPr marL="342900" indent="-342900">
              <a:buFont typeface="Arial" panose="020B0604020202020204" pitchFamily="34" charset="0"/>
              <a:buChar char="•"/>
            </a:pPr>
            <a:r>
              <a:rPr lang="en-US" sz="2000" spc="0" dirty="0">
                <a:solidFill>
                  <a:schemeClr val="tx1"/>
                </a:solidFill>
                <a:latin typeface="+mn-lt"/>
              </a:rPr>
              <a:t>Your applications can then use this value to resume a transaction from a new starting point</a:t>
            </a:r>
          </a:p>
        </p:txBody>
      </p:sp>
      <p:grpSp>
        <p:nvGrpSpPr>
          <p:cNvPr id="16" name="Group 15" descr="This diagram depicts how the return value of the server-side function can be used to indicate whether a long-running transaction is expected to run out of server time. If the return value indicates server time will be unavailable soon, the long-running transaction will return a pointer that can be used to resume the transaction at a later time.">
            <a:extLst>
              <a:ext uri="{FF2B5EF4-FFF2-40B4-BE49-F238E27FC236}">
                <a16:creationId xmlns:a16="http://schemas.microsoft.com/office/drawing/2014/main" id="{1672A271-F821-4FF9-80CA-7EE304445136}"/>
              </a:ext>
            </a:extLst>
          </p:cNvPr>
          <p:cNvGrpSpPr/>
          <p:nvPr/>
        </p:nvGrpSpPr>
        <p:grpSpPr>
          <a:xfrm>
            <a:off x="2119724" y="3127248"/>
            <a:ext cx="7104013" cy="2987900"/>
            <a:chOff x="589139" y="1553248"/>
            <a:chExt cx="10993261" cy="4623692"/>
          </a:xfrm>
        </p:grpSpPr>
        <p:pic>
          <p:nvPicPr>
            <p:cNvPr id="17" name="Picture 16">
              <a:extLst>
                <a:ext uri="{FF2B5EF4-FFF2-40B4-BE49-F238E27FC236}">
                  <a16:creationId xmlns:a16="http://schemas.microsoft.com/office/drawing/2014/main" id="{96AEF0F5-9EF5-4A2D-905D-2789CCC11C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139" y="2920985"/>
              <a:ext cx="1400653" cy="887979"/>
            </a:xfrm>
            <a:prstGeom prst="rect">
              <a:avLst/>
            </a:prstGeom>
          </p:spPr>
        </p:pic>
        <p:sp>
          <p:nvSpPr>
            <p:cNvPr id="18" name="Rectangle 17">
              <a:extLst>
                <a:ext uri="{FF2B5EF4-FFF2-40B4-BE49-F238E27FC236}">
                  <a16:creationId xmlns:a16="http://schemas.microsoft.com/office/drawing/2014/main" id="{D5D1C2BF-7FE8-4A27-9CED-8A691B0EFFBB}"/>
                </a:ext>
              </a:extLst>
            </p:cNvPr>
            <p:cNvSpPr/>
            <p:nvPr/>
          </p:nvSpPr>
          <p:spPr bwMode="auto">
            <a:xfrm>
              <a:off x="5276437" y="1553248"/>
              <a:ext cx="6305963" cy="3600000"/>
            </a:xfrm>
            <a:prstGeom prst="rect">
              <a:avLst/>
            </a:prstGeom>
            <a:solidFill>
              <a:schemeClr val="bg1">
                <a:lumMod val="95000"/>
              </a:schemeClr>
            </a:solidFill>
            <a:ln w="38100" cmpd="sng">
              <a:solidFill>
                <a:srgbClr val="D2D2D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1400" dirty="0">
                  <a:solidFill>
                    <a:schemeClr val="tx1"/>
                  </a:solidFill>
                  <a:latin typeface="+mj-lt"/>
                  <a:ea typeface="Segoe UI" pitchFamily="34" charset="0"/>
                  <a:cs typeface="Segoe UI" pitchFamily="34" charset="0"/>
                </a:rPr>
                <a:t>Bulk create documents </a:t>
              </a:r>
            </a:p>
          </p:txBody>
        </p:sp>
        <p:sp>
          <p:nvSpPr>
            <p:cNvPr id="19" name="Rectangle 18">
              <a:extLst>
                <a:ext uri="{FF2B5EF4-FFF2-40B4-BE49-F238E27FC236}">
                  <a16:creationId xmlns:a16="http://schemas.microsoft.com/office/drawing/2014/main" id="{44DC6936-07F8-4EE6-B494-86F451AAB180}"/>
                </a:ext>
              </a:extLst>
            </p:cNvPr>
            <p:cNvSpPr/>
            <p:nvPr/>
          </p:nvSpPr>
          <p:spPr bwMode="auto">
            <a:xfrm>
              <a:off x="5519964" y="2836855"/>
              <a:ext cx="1424188" cy="1050315"/>
            </a:xfrm>
            <a:prstGeom prst="rect">
              <a:avLst/>
            </a:prstGeom>
            <a:solidFill>
              <a:schemeClr val="bg1"/>
            </a:solidFill>
            <a:ln w="38100" cmpd="sng">
              <a:solidFill>
                <a:srgbClr val="00188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72000" rIns="0" bIns="72000" numCol="1" spcCol="0" rtlCol="0" fromWordArt="0" anchor="ctr" anchorCtr="0" forceAA="0" compatLnSpc="1">
              <a:prstTxWarp prst="textNoShape">
                <a:avLst/>
              </a:prstTxWarp>
              <a:noAutofit/>
            </a:bodyPr>
            <a:lstStyle/>
            <a:p>
              <a:pPr algn="ctr"/>
              <a:r>
                <a:rPr lang="en-US" sz="1400" dirty="0">
                  <a:gradFill>
                    <a:gsLst>
                      <a:gs pos="2917">
                        <a:schemeClr val="tx1"/>
                      </a:gs>
                      <a:gs pos="30000">
                        <a:schemeClr val="tx1"/>
                      </a:gs>
                    </a:gsLst>
                    <a:lin ang="5400000" scaled="0"/>
                  </a:gradFill>
                </a:rPr>
                <a:t>Each </a:t>
              </a:r>
              <a:br>
                <a:rPr lang="en-US" sz="1400" dirty="0">
                  <a:gradFill>
                    <a:gsLst>
                      <a:gs pos="2917">
                        <a:schemeClr val="tx1"/>
                      </a:gs>
                      <a:gs pos="30000">
                        <a:schemeClr val="tx1"/>
                      </a:gs>
                    </a:gsLst>
                    <a:lin ang="5400000" scaled="0"/>
                  </a:gradFill>
                </a:rPr>
              </a:br>
              <a:r>
                <a:rPr lang="en-US" sz="1400" dirty="0">
                  <a:gradFill>
                    <a:gsLst>
                      <a:gs pos="2917">
                        <a:schemeClr val="tx1"/>
                      </a:gs>
                      <a:gs pos="30000">
                        <a:schemeClr val="tx1"/>
                      </a:gs>
                    </a:gsLst>
                    <a:lin ang="5400000" scaled="0"/>
                  </a:gradFill>
                </a:rPr>
                <a:t>document</a:t>
              </a:r>
            </a:p>
          </p:txBody>
        </p:sp>
        <p:sp>
          <p:nvSpPr>
            <p:cNvPr id="20" name="Rectangle 19">
              <a:extLst>
                <a:ext uri="{FF2B5EF4-FFF2-40B4-BE49-F238E27FC236}">
                  <a16:creationId xmlns:a16="http://schemas.microsoft.com/office/drawing/2014/main" id="{2A7F279E-85C7-4924-87BC-C0B046E94A65}"/>
                </a:ext>
              </a:extLst>
            </p:cNvPr>
            <p:cNvSpPr/>
            <p:nvPr/>
          </p:nvSpPr>
          <p:spPr bwMode="auto">
            <a:xfrm>
              <a:off x="7298783" y="2836855"/>
              <a:ext cx="968918" cy="1050315"/>
            </a:xfrm>
            <a:prstGeom prst="rect">
              <a:avLst/>
            </a:prstGeom>
            <a:solidFill>
              <a:schemeClr val="bg1"/>
            </a:solidFill>
            <a:ln w="38100" cmpd="sng">
              <a:solidFill>
                <a:srgbClr val="00188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72000" rIns="0" bIns="72000" numCol="1" spcCol="0" rtlCol="0" fromWordArt="0" anchor="ctr" anchorCtr="0" forceAA="0" compatLnSpc="1">
              <a:prstTxWarp prst="textNoShape">
                <a:avLst/>
              </a:prstTxWarp>
              <a:noAutofit/>
            </a:bodyPr>
            <a:lstStyle/>
            <a:p>
              <a:pPr algn="ctr"/>
              <a:r>
                <a:rPr lang="en-US" sz="1400" dirty="0">
                  <a:gradFill>
                    <a:gsLst>
                      <a:gs pos="2917">
                        <a:schemeClr val="tx1"/>
                      </a:gs>
                      <a:gs pos="30000">
                        <a:schemeClr val="tx1"/>
                      </a:gs>
                    </a:gsLst>
                    <a:lin ang="5400000" scaled="0"/>
                  </a:gradFill>
                </a:rPr>
                <a:t>Try create</a:t>
              </a:r>
            </a:p>
          </p:txBody>
        </p:sp>
        <p:sp>
          <p:nvSpPr>
            <p:cNvPr id="21" name="Rectangle 20">
              <a:extLst>
                <a:ext uri="{FF2B5EF4-FFF2-40B4-BE49-F238E27FC236}">
                  <a16:creationId xmlns:a16="http://schemas.microsoft.com/office/drawing/2014/main" id="{0E05BBFB-B291-40BC-BF92-097A09A043AE}"/>
                </a:ext>
              </a:extLst>
            </p:cNvPr>
            <p:cNvSpPr/>
            <p:nvPr/>
          </p:nvSpPr>
          <p:spPr bwMode="auto">
            <a:xfrm>
              <a:off x="8616744" y="2836855"/>
              <a:ext cx="1346406" cy="1050315"/>
            </a:xfrm>
            <a:prstGeom prst="rect">
              <a:avLst/>
            </a:prstGeom>
            <a:solidFill>
              <a:schemeClr val="bg1"/>
            </a:solidFill>
            <a:ln w="38100" cmpd="sng">
              <a:solidFill>
                <a:srgbClr val="00188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72000" rIns="0" bIns="72000" numCol="1" spcCol="0" rtlCol="0" fromWordArt="0" anchor="ctr" anchorCtr="0" forceAA="0" compatLnSpc="1">
              <a:prstTxWarp prst="textNoShape">
                <a:avLst/>
              </a:prstTxWarp>
              <a:noAutofit/>
            </a:bodyPr>
            <a:lstStyle/>
            <a:p>
              <a:pPr algn="ctr"/>
              <a:r>
                <a:rPr lang="en-US" sz="1400" dirty="0">
                  <a:gradFill>
                    <a:gsLst>
                      <a:gs pos="2917">
                        <a:schemeClr val="tx1"/>
                      </a:gs>
                      <a:gs pos="30000">
                        <a:schemeClr val="tx1"/>
                      </a:gs>
                    </a:gsLst>
                    <a:lin ang="5400000" scaled="0"/>
                  </a:gradFill>
                </a:rPr>
                <a:t>Observe</a:t>
              </a:r>
            </a:p>
            <a:p>
              <a:pPr algn="ctr"/>
              <a:r>
                <a:rPr lang="en-US" sz="1400" dirty="0">
                  <a:gradFill>
                    <a:gsLst>
                      <a:gs pos="2917">
                        <a:schemeClr val="tx1"/>
                      </a:gs>
                      <a:gs pos="30000">
                        <a:schemeClr val="tx1"/>
                      </a:gs>
                    </a:gsLst>
                    <a:lin ang="5400000" scaled="0"/>
                  </a:gradFill>
                </a:rPr>
                <a:t>return</a:t>
              </a:r>
            </a:p>
            <a:p>
              <a:pPr algn="ctr"/>
              <a:r>
                <a:rPr lang="en-US" sz="1400" dirty="0">
                  <a:gradFill>
                    <a:gsLst>
                      <a:gs pos="2917">
                        <a:schemeClr val="tx1"/>
                      </a:gs>
                      <a:gs pos="30000">
                        <a:schemeClr val="tx1"/>
                      </a:gs>
                    </a:gsLst>
                    <a:lin ang="5400000" scaled="0"/>
                  </a:gradFill>
                </a:rPr>
                <a:t>value</a:t>
              </a:r>
            </a:p>
          </p:txBody>
        </p:sp>
        <p:sp>
          <p:nvSpPr>
            <p:cNvPr id="22" name="Rectangle 21">
              <a:extLst>
                <a:ext uri="{FF2B5EF4-FFF2-40B4-BE49-F238E27FC236}">
                  <a16:creationId xmlns:a16="http://schemas.microsoft.com/office/drawing/2014/main" id="{E6A86E5F-A3E8-485D-B54B-BA24464D4863}"/>
                </a:ext>
              </a:extLst>
            </p:cNvPr>
            <p:cNvSpPr/>
            <p:nvPr/>
          </p:nvSpPr>
          <p:spPr bwMode="auto">
            <a:xfrm>
              <a:off x="10365163" y="2836855"/>
              <a:ext cx="950537" cy="1050315"/>
            </a:xfrm>
            <a:prstGeom prst="rect">
              <a:avLst/>
            </a:prstGeom>
            <a:solidFill>
              <a:schemeClr val="bg1"/>
            </a:solidFill>
            <a:ln w="38100" cmpd="sng">
              <a:solidFill>
                <a:srgbClr val="00188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72000" rIns="0" bIns="72000" numCol="1" spcCol="0" rtlCol="0" fromWordArt="0" anchor="ctr" anchorCtr="0" forceAA="0" compatLnSpc="1">
              <a:prstTxWarp prst="textNoShape">
                <a:avLst/>
              </a:prstTxWarp>
              <a:noAutofit/>
            </a:bodyPr>
            <a:lstStyle/>
            <a:p>
              <a:pPr algn="ctr"/>
              <a:r>
                <a:rPr lang="en-US" sz="1400" dirty="0">
                  <a:gradFill>
                    <a:gsLst>
                      <a:gs pos="2917">
                        <a:schemeClr val="tx1"/>
                      </a:gs>
                      <a:gs pos="30000">
                        <a:schemeClr val="tx1"/>
                      </a:gs>
                    </a:gsLst>
                    <a:lin ang="5400000" scaled="0"/>
                  </a:gradFill>
                </a:rPr>
                <a:t>Done</a:t>
              </a:r>
            </a:p>
          </p:txBody>
        </p:sp>
        <p:cxnSp>
          <p:nvCxnSpPr>
            <p:cNvPr id="23" name="Straight Arrow Connector 22">
              <a:extLst>
                <a:ext uri="{FF2B5EF4-FFF2-40B4-BE49-F238E27FC236}">
                  <a16:creationId xmlns:a16="http://schemas.microsoft.com/office/drawing/2014/main" id="{5B05E67E-5D0E-4A7F-B173-ACEB36913F52}"/>
                </a:ext>
              </a:extLst>
            </p:cNvPr>
            <p:cNvCxnSpPr>
              <a:cxnSpLocks/>
              <a:stCxn id="19" idx="3"/>
              <a:endCxn id="20" idx="1"/>
            </p:cNvCxnSpPr>
            <p:nvPr/>
          </p:nvCxnSpPr>
          <p:spPr>
            <a:xfrm>
              <a:off x="6944152" y="3362013"/>
              <a:ext cx="354631" cy="0"/>
            </a:xfrm>
            <a:prstGeom prst="straightConnector1">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D12961E1-0C62-4C76-B3BA-3E369B18D66F}"/>
                </a:ext>
              </a:extLst>
            </p:cNvPr>
            <p:cNvCxnSpPr>
              <a:cxnSpLocks/>
              <a:stCxn id="20" idx="3"/>
              <a:endCxn id="21" idx="1"/>
            </p:cNvCxnSpPr>
            <p:nvPr/>
          </p:nvCxnSpPr>
          <p:spPr>
            <a:xfrm>
              <a:off x="8267701" y="3362013"/>
              <a:ext cx="349043" cy="0"/>
            </a:xfrm>
            <a:prstGeom prst="straightConnector1">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010ECFF-4404-4793-A55F-A77C33BD7E19}"/>
                </a:ext>
              </a:extLst>
            </p:cNvPr>
            <p:cNvCxnSpPr>
              <a:cxnSpLocks/>
              <a:stCxn id="21" idx="3"/>
              <a:endCxn id="22" idx="1"/>
            </p:cNvCxnSpPr>
            <p:nvPr/>
          </p:nvCxnSpPr>
          <p:spPr>
            <a:xfrm>
              <a:off x="9963150" y="3362013"/>
              <a:ext cx="402013" cy="0"/>
            </a:xfrm>
            <a:prstGeom prst="straightConnector1">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AD7B422E-C181-4ABF-9ED4-B2219888CAE0}"/>
                </a:ext>
              </a:extLst>
            </p:cNvPr>
            <p:cNvCxnSpPr>
              <a:cxnSpLocks/>
              <a:stCxn id="34" idx="3"/>
            </p:cNvCxnSpPr>
            <p:nvPr/>
          </p:nvCxnSpPr>
          <p:spPr>
            <a:xfrm>
              <a:off x="4760870" y="3364974"/>
              <a:ext cx="515567" cy="1"/>
            </a:xfrm>
            <a:prstGeom prst="bentConnector3">
              <a:avLst>
                <a:gd name="adj1" fmla="val 50000"/>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60CA765B-3FA3-42C3-8881-91C9A1185FE3}"/>
                </a:ext>
              </a:extLst>
            </p:cNvPr>
            <p:cNvCxnSpPr>
              <a:cxnSpLocks/>
            </p:cNvCxnSpPr>
            <p:nvPr/>
          </p:nvCxnSpPr>
          <p:spPr>
            <a:xfrm flipV="1">
              <a:off x="1883037" y="3359901"/>
              <a:ext cx="468000" cy="10146"/>
            </a:xfrm>
            <a:prstGeom prst="straightConnector1">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4DC94105-DA96-4B5C-9FCB-B18A5A66B5C1}"/>
                </a:ext>
              </a:extLst>
            </p:cNvPr>
            <p:cNvCxnSpPr>
              <a:cxnSpLocks/>
            </p:cNvCxnSpPr>
            <p:nvPr/>
          </p:nvCxnSpPr>
          <p:spPr>
            <a:xfrm>
              <a:off x="3222321" y="3364974"/>
              <a:ext cx="464713" cy="0"/>
            </a:xfrm>
            <a:prstGeom prst="straightConnector1">
              <a:avLst/>
            </a:prstGeom>
            <a:ln w="57150" cmpd="sng">
              <a:solidFill>
                <a:srgbClr val="D73B0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Connector: Elbow 28">
              <a:extLst>
                <a:ext uri="{FF2B5EF4-FFF2-40B4-BE49-F238E27FC236}">
                  <a16:creationId xmlns:a16="http://schemas.microsoft.com/office/drawing/2014/main" id="{FC1720B3-BC5F-403F-8100-1BCC38B0CC3E}"/>
                </a:ext>
              </a:extLst>
            </p:cNvPr>
            <p:cNvCxnSpPr>
              <a:cxnSpLocks/>
            </p:cNvCxnSpPr>
            <p:nvPr/>
          </p:nvCxnSpPr>
          <p:spPr>
            <a:xfrm rot="5400000" flipH="1">
              <a:off x="4439311" y="554125"/>
              <a:ext cx="79786" cy="6608076"/>
            </a:xfrm>
            <a:prstGeom prst="bentConnector3">
              <a:avLst>
                <a:gd name="adj1" fmla="val -596909"/>
              </a:avLst>
            </a:prstGeom>
            <a:ln w="57150" cmpd="sng">
              <a:solidFill>
                <a:schemeClr val="bg1">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A95213FF-78AA-4963-AA17-E8412657B8FE}"/>
                </a:ext>
              </a:extLst>
            </p:cNvPr>
            <p:cNvCxnSpPr>
              <a:cxnSpLocks/>
            </p:cNvCxnSpPr>
            <p:nvPr/>
          </p:nvCxnSpPr>
          <p:spPr>
            <a:xfrm rot="16200000" flipV="1">
              <a:off x="7761003" y="1286138"/>
              <a:ext cx="12700" cy="3057889"/>
            </a:xfrm>
            <a:prstGeom prst="bentConnector3">
              <a:avLst>
                <a:gd name="adj1" fmla="val 4199984"/>
              </a:avLst>
            </a:prstGeom>
            <a:ln w="57150" cmpd="sng">
              <a:solidFill>
                <a:schemeClr val="bg1">
                  <a:lumMod val="6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E5E078FC-1CC5-4EC4-89A0-9D7DB9B52320}"/>
                </a:ext>
              </a:extLst>
            </p:cNvPr>
            <p:cNvSpPr txBox="1"/>
            <p:nvPr/>
          </p:nvSpPr>
          <p:spPr>
            <a:xfrm>
              <a:off x="1410607" y="4555892"/>
              <a:ext cx="3526970" cy="600107"/>
            </a:xfrm>
            <a:prstGeom prst="rect">
              <a:avLst/>
            </a:prstGeom>
            <a:noFill/>
          </p:spPr>
          <p:txBody>
            <a:bodyPr wrap="square" lIns="0" tIns="0" rIns="0" bIns="0" rtlCol="0">
              <a:spAutoFit/>
            </a:bodyPr>
            <a:lstStyle/>
            <a:p>
              <a:pPr defTabSz="932472" fontAlgn="base">
                <a:lnSpc>
                  <a:spcPct val="90000"/>
                </a:lnSpc>
                <a:spcBef>
                  <a:spcPct val="0"/>
                </a:spcBef>
                <a:spcAft>
                  <a:spcPct val="0"/>
                </a:spcAft>
              </a:pPr>
              <a:r>
                <a:rPr lang="en-US" sz="1400" dirty="0">
                  <a:cs typeface="Segoe UI" pitchFamily="34" charset="0"/>
                </a:rPr>
                <a:t>Return a pointer to resume later</a:t>
              </a:r>
            </a:p>
          </p:txBody>
        </p:sp>
        <p:pic>
          <p:nvPicPr>
            <p:cNvPr id="32" name="Picture 31" descr="Server rack.png">
              <a:extLst>
                <a:ext uri="{FF2B5EF4-FFF2-40B4-BE49-F238E27FC236}">
                  <a16:creationId xmlns:a16="http://schemas.microsoft.com/office/drawing/2014/main" id="{C8B41ADA-E14B-4A72-A89A-64CFEB2C2A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7632" y="2922590"/>
              <a:ext cx="884769" cy="884769"/>
            </a:xfrm>
            <a:prstGeom prst="rect">
              <a:avLst/>
            </a:prstGeom>
          </p:spPr>
        </p:pic>
        <p:grpSp>
          <p:nvGrpSpPr>
            <p:cNvPr id="33" name="Group 32">
              <a:extLst>
                <a:ext uri="{FF2B5EF4-FFF2-40B4-BE49-F238E27FC236}">
                  <a16:creationId xmlns:a16="http://schemas.microsoft.com/office/drawing/2014/main" id="{25626F79-EC81-4A4F-B9D2-9BB5CDA83867}"/>
                </a:ext>
              </a:extLst>
            </p:cNvPr>
            <p:cNvGrpSpPr/>
            <p:nvPr/>
          </p:nvGrpSpPr>
          <p:grpSpPr>
            <a:xfrm>
              <a:off x="2145060" y="4804414"/>
              <a:ext cx="1438255" cy="1372526"/>
              <a:chOff x="9033362" y="2887711"/>
              <a:chExt cx="1681808" cy="1781963"/>
            </a:xfrm>
          </p:grpSpPr>
          <p:pic>
            <p:nvPicPr>
              <p:cNvPr id="35" name="Picture 34" descr="Database server.png">
                <a:extLst>
                  <a:ext uri="{FF2B5EF4-FFF2-40B4-BE49-F238E27FC236}">
                    <a16:creationId xmlns:a16="http://schemas.microsoft.com/office/drawing/2014/main" id="{4B0C0A53-38BC-480F-8F6D-0ECE4C20E2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33362" y="3315007"/>
                <a:ext cx="1354667" cy="1354667"/>
              </a:xfrm>
              <a:prstGeom prst="rect">
                <a:avLst/>
              </a:prstGeom>
            </p:spPr>
          </p:pic>
          <p:pic>
            <p:nvPicPr>
              <p:cNvPr id="36" name="Graphic 35">
                <a:extLst>
                  <a:ext uri="{FF2B5EF4-FFF2-40B4-BE49-F238E27FC236}">
                    <a16:creationId xmlns:a16="http://schemas.microsoft.com/office/drawing/2014/main" id="{09282EA2-01D0-4121-8B8E-2B81BC65BF6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921126" y="2887711"/>
                <a:ext cx="794044" cy="794044"/>
              </a:xfrm>
              <a:prstGeom prst="rect">
                <a:avLst/>
              </a:prstGeom>
            </p:spPr>
          </p:pic>
        </p:grpSp>
        <p:pic>
          <p:nvPicPr>
            <p:cNvPr id="34" name="Picture 33">
              <a:extLst>
                <a:ext uri="{FF2B5EF4-FFF2-40B4-BE49-F238E27FC236}">
                  <a16:creationId xmlns:a16="http://schemas.microsoft.com/office/drawing/2014/main" id="{00432615-2F56-4C97-B6FC-B2E1036085C3}"/>
                </a:ext>
              </a:extLst>
            </p:cNvPr>
            <p:cNvPicPr>
              <a:picLocks noChangeAspect="1"/>
            </p:cNvPicPr>
            <p:nvPr/>
          </p:nvPicPr>
          <p:blipFill>
            <a:blip r:embed="rId8"/>
            <a:srcRect/>
            <a:stretch/>
          </p:blipFill>
          <p:spPr>
            <a:xfrm>
              <a:off x="3646954" y="2955350"/>
              <a:ext cx="1113916" cy="819248"/>
            </a:xfrm>
            <a:prstGeom prst="rect">
              <a:avLst/>
            </a:prstGeom>
          </p:spPr>
        </p:pic>
      </p:grpSp>
      <p:sp>
        <p:nvSpPr>
          <p:cNvPr id="2" name="Rectangle 1">
            <a:extLst>
              <a:ext uri="{FF2B5EF4-FFF2-40B4-BE49-F238E27FC236}">
                <a16:creationId xmlns:a16="http://schemas.microsoft.com/office/drawing/2014/main" id="{3483E1D5-F4A8-4F17-9280-E26FE3F840F6}"/>
              </a:ext>
              <a:ext uri="{C183D7F6-B498-43B3-948B-1728B52AA6E4}">
                <adec:decorative xmlns:adec="http://schemas.microsoft.com/office/drawing/2017/decorative" val="1"/>
              </a:ext>
            </a:extLst>
          </p:cNvPr>
          <p:cNvSpPr/>
          <p:nvPr/>
        </p:nvSpPr>
        <p:spPr bwMode="auto">
          <a:xfrm>
            <a:off x="1891124" y="2980944"/>
            <a:ext cx="7650307" cy="331434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42" tIns="89642" rIns="89642" bIns="89642" numCol="1" spcCol="0" rtlCol="0" fromWordArt="0" anchor="t" anchorCtr="0" forceAA="0" compatLnSpc="1">
            <a:prstTxWarp prst="textNoShape">
              <a:avLst/>
            </a:prstTxWarp>
            <a:noAutofit/>
          </a:bodyPr>
          <a:lstStyle/>
          <a:p>
            <a:pPr defTabSz="914102" fontAlgn="base">
              <a:spcBef>
                <a:spcPct val="0"/>
              </a:spcBef>
              <a:spcAft>
                <a:spcPts val="98"/>
              </a:spcAft>
            </a:pPr>
            <a:endParaRPr lang="en-US" sz="980" u="sng">
              <a:solidFill>
                <a:schemeClr val="bg1"/>
              </a:solidFill>
              <a:ea typeface="Segoe UI" pitchFamily="34" charset="0"/>
              <a:cs typeface="Segoe UI" pitchFamily="34" charset="0"/>
            </a:endParaRPr>
          </a:p>
        </p:txBody>
      </p:sp>
    </p:spTree>
    <p:extLst>
      <p:ext uri="{BB962C8B-B14F-4D97-AF65-F5344CB8AC3E}">
        <p14:creationId xmlns:p14="http://schemas.microsoft.com/office/powerpoint/2010/main" val="2437419880"/>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235BBA1-2382-4084-98BB-24819F9F2D18}"/>
              </a:ext>
            </a:extLst>
          </p:cNvPr>
          <p:cNvSpPr>
            <a:spLocks noGrp="1"/>
          </p:cNvSpPr>
          <p:nvPr>
            <p:ph type="title"/>
          </p:nvPr>
        </p:nvSpPr>
        <p:spPr/>
        <p:txBody>
          <a:bodyPr/>
          <a:lstStyle/>
          <a:p>
            <a:r>
              <a:rPr lang="en-US" dirty="0"/>
              <a:t>Create triggers and user-defined functions (1 / 2)</a:t>
            </a:r>
          </a:p>
        </p:txBody>
      </p:sp>
      <p:sp>
        <p:nvSpPr>
          <p:cNvPr id="5" name="Text Placeholder 4">
            <a:extLst>
              <a:ext uri="{FF2B5EF4-FFF2-40B4-BE49-F238E27FC236}">
                <a16:creationId xmlns:a16="http://schemas.microsoft.com/office/drawing/2014/main" id="{8DC4EB37-E8EC-48D6-ADE2-76681FBDF15B}"/>
              </a:ext>
            </a:extLst>
          </p:cNvPr>
          <p:cNvSpPr>
            <a:spLocks noGrp="1"/>
          </p:cNvSpPr>
          <p:nvPr>
            <p:ph type="body" sz="quarter" idx="11"/>
          </p:nvPr>
        </p:nvSpPr>
        <p:spPr/>
        <p:txBody>
          <a:bodyPr/>
          <a:lstStyle/>
          <a:p>
            <a:r>
              <a:rPr lang="en-US" b="1" dirty="0"/>
              <a:t>Pre-triggers:</a:t>
            </a:r>
            <a:r>
              <a:rPr lang="en-US" dirty="0"/>
              <a:t> Executed before modifying, or creating, a database item. </a:t>
            </a:r>
          </a:p>
        </p:txBody>
      </p:sp>
      <p:sp>
        <p:nvSpPr>
          <p:cNvPr id="6" name="Text Placeholder 5">
            <a:extLst>
              <a:ext uri="{FF2B5EF4-FFF2-40B4-BE49-F238E27FC236}">
                <a16:creationId xmlns:a16="http://schemas.microsoft.com/office/drawing/2014/main" id="{42484C1E-0947-4B36-9549-487B11304168}"/>
              </a:ext>
            </a:extLst>
          </p:cNvPr>
          <p:cNvSpPr>
            <a:spLocks noGrp="1"/>
          </p:cNvSpPr>
          <p:nvPr>
            <p:ph type="body" sz="quarter" idx="15"/>
          </p:nvPr>
        </p:nvSpPr>
        <p:spPr/>
        <p:txBody>
          <a:bodyPr/>
          <a:lstStyle/>
          <a:p>
            <a:r>
              <a:rPr lang="en-US" b="1" dirty="0"/>
              <a:t>Post-triggers:</a:t>
            </a:r>
            <a:r>
              <a:rPr lang="en-US" dirty="0"/>
              <a:t> Executed after modifying a database item</a:t>
            </a:r>
          </a:p>
        </p:txBody>
      </p:sp>
      <p:sp>
        <p:nvSpPr>
          <p:cNvPr id="7" name="Text Placeholder 6">
            <a:extLst>
              <a:ext uri="{FF2B5EF4-FFF2-40B4-BE49-F238E27FC236}">
                <a16:creationId xmlns:a16="http://schemas.microsoft.com/office/drawing/2014/main" id="{300999EF-0101-47DB-9732-5996FFD40339}"/>
              </a:ext>
            </a:extLst>
          </p:cNvPr>
          <p:cNvSpPr>
            <a:spLocks noGrp="1"/>
          </p:cNvSpPr>
          <p:nvPr>
            <p:ph type="body" sz="quarter" idx="17"/>
          </p:nvPr>
        </p:nvSpPr>
        <p:spPr/>
        <p:txBody>
          <a:bodyPr/>
          <a:lstStyle/>
          <a:p>
            <a:r>
              <a:rPr lang="en-US" b="1" dirty="0"/>
              <a:t>User-defined function:</a:t>
            </a:r>
            <a:r>
              <a:rPr lang="en-US" dirty="0"/>
              <a:t> User-defined functions extend the Azure Cosmos DB SQL API’s query language grammar and implement custom business logic.</a:t>
            </a:r>
          </a:p>
        </p:txBody>
      </p:sp>
      <p:grpSp>
        <p:nvGrpSpPr>
          <p:cNvPr id="8" name="Group 7">
            <a:extLst>
              <a:ext uri="{FF2B5EF4-FFF2-40B4-BE49-F238E27FC236}">
                <a16:creationId xmlns:a16="http://schemas.microsoft.com/office/drawing/2014/main" id="{1BB9BCF3-8823-422D-ACC0-DE49A634635F}"/>
              </a:ext>
              <a:ext uri="{C183D7F6-B498-43B3-948B-1728B52AA6E4}">
                <adec:decorative xmlns:adec="http://schemas.microsoft.com/office/drawing/2017/decorative" val="1"/>
              </a:ext>
            </a:extLst>
          </p:cNvPr>
          <p:cNvGrpSpPr/>
          <p:nvPr/>
        </p:nvGrpSpPr>
        <p:grpSpPr>
          <a:xfrm>
            <a:off x="418643" y="2533089"/>
            <a:ext cx="717140" cy="717242"/>
            <a:chOff x="418643" y="2533089"/>
            <a:chExt cx="717140" cy="717242"/>
          </a:xfrm>
        </p:grpSpPr>
        <p:grpSp>
          <p:nvGrpSpPr>
            <p:cNvPr id="9" name="Group 8">
              <a:extLst>
                <a:ext uri="{FF2B5EF4-FFF2-40B4-BE49-F238E27FC236}">
                  <a16:creationId xmlns:a16="http://schemas.microsoft.com/office/drawing/2014/main" id="{BF1CA594-20DD-4F69-95DB-BD34F5F0CEB5}"/>
                </a:ext>
                <a:ext uri="{C183D7F6-B498-43B3-948B-1728B52AA6E4}">
                  <adec:decorative xmlns:adec="http://schemas.microsoft.com/office/drawing/2017/decorative" val="1"/>
                </a:ext>
              </a:extLst>
            </p:cNvPr>
            <p:cNvGrpSpPr/>
            <p:nvPr/>
          </p:nvGrpSpPr>
          <p:grpSpPr>
            <a:xfrm>
              <a:off x="418643" y="2533089"/>
              <a:ext cx="717140" cy="717242"/>
              <a:chOff x="7962901" y="3032919"/>
              <a:chExt cx="981074" cy="981076"/>
            </a:xfrm>
          </p:grpSpPr>
          <p:sp>
            <p:nvSpPr>
              <p:cNvPr id="11" name="Freeform 5">
                <a:extLst>
                  <a:ext uri="{FF2B5EF4-FFF2-40B4-BE49-F238E27FC236}">
                    <a16:creationId xmlns:a16="http://schemas.microsoft.com/office/drawing/2014/main" id="{33E0EF00-2B3A-4C9F-98D3-EF5BAAB57008}"/>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2" name="Freeform 6">
                <a:extLst>
                  <a:ext uri="{FF2B5EF4-FFF2-40B4-BE49-F238E27FC236}">
                    <a16:creationId xmlns:a16="http://schemas.microsoft.com/office/drawing/2014/main" id="{03F96CD2-AA1D-4423-ADE8-1E132FF2E5ED}"/>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0" name="Picture 9" descr="Icon of a arrow in a circular path with a timer inside the circle">
              <a:extLst>
                <a:ext uri="{FF2B5EF4-FFF2-40B4-BE49-F238E27FC236}">
                  <a16:creationId xmlns:a16="http://schemas.microsoft.com/office/drawing/2014/main" id="{63CD1DA2-ADE8-4911-8C55-4001660EE81E}"/>
                </a:ext>
              </a:extLst>
            </p:cNvPr>
            <p:cNvPicPr>
              <a:picLocks noChangeAspect="1"/>
            </p:cNvPicPr>
            <p:nvPr/>
          </p:nvPicPr>
          <p:blipFill>
            <a:blip r:embed="rId3"/>
            <a:stretch>
              <a:fillRect/>
            </a:stretch>
          </p:blipFill>
          <p:spPr>
            <a:xfrm>
              <a:off x="566791" y="2681289"/>
              <a:ext cx="420846" cy="420844"/>
            </a:xfrm>
            <a:prstGeom prst="rect">
              <a:avLst/>
            </a:prstGeom>
          </p:spPr>
        </p:pic>
      </p:grpSp>
      <p:grpSp>
        <p:nvGrpSpPr>
          <p:cNvPr id="13" name="Group 12">
            <a:extLst>
              <a:ext uri="{FF2B5EF4-FFF2-40B4-BE49-F238E27FC236}">
                <a16:creationId xmlns:a16="http://schemas.microsoft.com/office/drawing/2014/main" id="{2EF84698-F58D-4189-85D2-911F775B5CF7}"/>
              </a:ext>
              <a:ext uri="{C183D7F6-B498-43B3-948B-1728B52AA6E4}">
                <adec:decorative xmlns:adec="http://schemas.microsoft.com/office/drawing/2017/decorative" val="1"/>
              </a:ext>
            </a:extLst>
          </p:cNvPr>
          <p:cNvGrpSpPr/>
          <p:nvPr/>
        </p:nvGrpSpPr>
        <p:grpSpPr>
          <a:xfrm>
            <a:off x="418643" y="1487929"/>
            <a:ext cx="717140" cy="717242"/>
            <a:chOff x="418643" y="1487929"/>
            <a:chExt cx="717140" cy="717242"/>
          </a:xfrm>
        </p:grpSpPr>
        <p:grpSp>
          <p:nvGrpSpPr>
            <p:cNvPr id="14" name="Group 13">
              <a:extLst>
                <a:ext uri="{FF2B5EF4-FFF2-40B4-BE49-F238E27FC236}">
                  <a16:creationId xmlns:a16="http://schemas.microsoft.com/office/drawing/2014/main" id="{36106EE5-A42B-449D-90CE-7B3AA312F909}"/>
                </a:ext>
              </a:extLst>
            </p:cNvPr>
            <p:cNvGrpSpPr/>
            <p:nvPr/>
          </p:nvGrpSpPr>
          <p:grpSpPr>
            <a:xfrm>
              <a:off x="418643" y="1487929"/>
              <a:ext cx="717140" cy="717242"/>
              <a:chOff x="418643" y="1487929"/>
              <a:chExt cx="717140" cy="717242"/>
            </a:xfrm>
          </p:grpSpPr>
          <p:sp>
            <p:nvSpPr>
              <p:cNvPr id="16" name="Freeform 5">
                <a:extLst>
                  <a:ext uri="{FF2B5EF4-FFF2-40B4-BE49-F238E27FC236}">
                    <a16:creationId xmlns:a16="http://schemas.microsoft.com/office/drawing/2014/main" id="{4E7736A4-1B9F-45C8-88FC-EB317FF2D346}"/>
                  </a:ext>
                </a:extLst>
              </p:cNvPr>
              <p:cNvSpPr>
                <a:spLocks/>
              </p:cNvSpPr>
              <p:nvPr/>
            </p:nvSpPr>
            <p:spPr bwMode="auto">
              <a:xfrm>
                <a:off x="418643" y="1487929"/>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7" name="Freeform 6">
                <a:extLst>
                  <a:ext uri="{FF2B5EF4-FFF2-40B4-BE49-F238E27FC236}">
                    <a16:creationId xmlns:a16="http://schemas.microsoft.com/office/drawing/2014/main" id="{B6E0E196-9E6D-42A1-8E05-4E769B30E200}"/>
                  </a:ext>
                </a:extLst>
              </p:cNvPr>
              <p:cNvSpPr>
                <a:spLocks noEditPoints="1"/>
              </p:cNvSpPr>
              <p:nvPr/>
            </p:nvSpPr>
            <p:spPr bwMode="auto">
              <a:xfrm>
                <a:off x="467961" y="1537835"/>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5" name="Picture 14" descr="Icon of three concentric arcs">
              <a:extLst>
                <a:ext uri="{FF2B5EF4-FFF2-40B4-BE49-F238E27FC236}">
                  <a16:creationId xmlns:a16="http://schemas.microsoft.com/office/drawing/2014/main" id="{8AD72B02-B45F-4CCD-828E-A6985B185220}"/>
                </a:ext>
              </a:extLst>
            </p:cNvPr>
            <p:cNvPicPr>
              <a:picLocks noChangeAspect="1"/>
            </p:cNvPicPr>
            <p:nvPr/>
          </p:nvPicPr>
          <p:blipFill>
            <a:blip r:embed="rId4"/>
            <a:stretch>
              <a:fillRect/>
            </a:stretch>
          </p:blipFill>
          <p:spPr>
            <a:xfrm>
              <a:off x="546738" y="1616076"/>
              <a:ext cx="460952" cy="460950"/>
            </a:xfrm>
            <a:prstGeom prst="rect">
              <a:avLst/>
            </a:prstGeom>
          </p:spPr>
        </p:pic>
      </p:grpSp>
      <p:grpSp>
        <p:nvGrpSpPr>
          <p:cNvPr id="18" name="Group 17">
            <a:extLst>
              <a:ext uri="{FF2B5EF4-FFF2-40B4-BE49-F238E27FC236}">
                <a16:creationId xmlns:a16="http://schemas.microsoft.com/office/drawing/2014/main" id="{E9ECE506-3878-424E-966E-3E415DE64BA3}"/>
              </a:ext>
              <a:ext uri="{C183D7F6-B498-43B3-948B-1728B52AA6E4}">
                <adec:decorative xmlns:adec="http://schemas.microsoft.com/office/drawing/2017/decorative" val="1"/>
              </a:ext>
            </a:extLst>
          </p:cNvPr>
          <p:cNvGrpSpPr/>
          <p:nvPr/>
        </p:nvGrpSpPr>
        <p:grpSpPr>
          <a:xfrm>
            <a:off x="418643" y="3578249"/>
            <a:ext cx="717140" cy="717242"/>
            <a:chOff x="418643" y="3578249"/>
            <a:chExt cx="717140" cy="717242"/>
          </a:xfrm>
        </p:grpSpPr>
        <p:grpSp>
          <p:nvGrpSpPr>
            <p:cNvPr id="19" name="Group 18">
              <a:extLst>
                <a:ext uri="{FF2B5EF4-FFF2-40B4-BE49-F238E27FC236}">
                  <a16:creationId xmlns:a16="http://schemas.microsoft.com/office/drawing/2014/main" id="{CE02869A-B6F8-4E34-B7B5-036D3B60050D}"/>
                </a:ext>
                <a:ext uri="{C183D7F6-B498-43B3-948B-1728B52AA6E4}">
                  <adec:decorative xmlns:adec="http://schemas.microsoft.com/office/drawing/2017/decorative" val="1"/>
                </a:ext>
              </a:extLst>
            </p:cNvPr>
            <p:cNvGrpSpPr/>
            <p:nvPr/>
          </p:nvGrpSpPr>
          <p:grpSpPr>
            <a:xfrm>
              <a:off x="418643" y="3578249"/>
              <a:ext cx="717140" cy="717242"/>
              <a:chOff x="7962901" y="3032919"/>
              <a:chExt cx="981074" cy="981076"/>
            </a:xfrm>
          </p:grpSpPr>
          <p:sp>
            <p:nvSpPr>
              <p:cNvPr id="21" name="Freeform 5">
                <a:extLst>
                  <a:ext uri="{FF2B5EF4-FFF2-40B4-BE49-F238E27FC236}">
                    <a16:creationId xmlns:a16="http://schemas.microsoft.com/office/drawing/2014/main" id="{BE68B7F0-D3D8-4127-B6CA-F889B44E988A}"/>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2" name="Freeform 6">
                <a:extLst>
                  <a:ext uri="{FF2B5EF4-FFF2-40B4-BE49-F238E27FC236}">
                    <a16:creationId xmlns:a16="http://schemas.microsoft.com/office/drawing/2014/main" id="{5FABDB84-2579-4DB9-A99A-60480019386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0" name="Picture 19" descr="Icon of three dots and outward pointing chevrons on left and right">
              <a:extLst>
                <a:ext uri="{FF2B5EF4-FFF2-40B4-BE49-F238E27FC236}">
                  <a16:creationId xmlns:a16="http://schemas.microsoft.com/office/drawing/2014/main" id="{BFD62459-B589-44E5-9916-3F39F3FFE522}"/>
                </a:ext>
              </a:extLst>
            </p:cNvPr>
            <p:cNvPicPr>
              <a:picLocks noChangeAspect="1"/>
            </p:cNvPicPr>
            <p:nvPr/>
          </p:nvPicPr>
          <p:blipFill>
            <a:blip r:embed="rId5"/>
            <a:stretch>
              <a:fillRect/>
            </a:stretch>
          </p:blipFill>
          <p:spPr>
            <a:xfrm>
              <a:off x="532902" y="3829050"/>
              <a:ext cx="488622" cy="215640"/>
            </a:xfrm>
            <a:prstGeom prst="rect">
              <a:avLst/>
            </a:prstGeom>
          </p:spPr>
        </p:pic>
      </p:grpSp>
    </p:spTree>
    <p:extLst>
      <p:ext uri="{BB962C8B-B14F-4D97-AF65-F5344CB8AC3E}">
        <p14:creationId xmlns:p14="http://schemas.microsoft.com/office/powerpoint/2010/main" val="300463476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DD23B-0857-4174-BE99-B2D972C32E01}"/>
              </a:ext>
            </a:extLst>
          </p:cNvPr>
          <p:cNvSpPr>
            <a:spLocks noGrp="1"/>
          </p:cNvSpPr>
          <p:nvPr>
            <p:ph type="title"/>
          </p:nvPr>
        </p:nvSpPr>
        <p:spPr/>
        <p:txBody>
          <a:bodyPr/>
          <a:lstStyle/>
          <a:p>
            <a:r>
              <a:rPr lang="en-US" dirty="0"/>
              <a:t>Create triggers and user-defined functions (2 / 2)</a:t>
            </a:r>
          </a:p>
        </p:txBody>
      </p:sp>
      <p:sp>
        <p:nvSpPr>
          <p:cNvPr id="3" name="Text Placeholder 2">
            <a:extLst>
              <a:ext uri="{FF2B5EF4-FFF2-40B4-BE49-F238E27FC236}">
                <a16:creationId xmlns:a16="http://schemas.microsoft.com/office/drawing/2014/main" id="{6609EDF7-FF57-4735-B460-CCABEA7EE103}"/>
              </a:ext>
            </a:extLst>
          </p:cNvPr>
          <p:cNvSpPr>
            <a:spLocks noGrp="1"/>
          </p:cNvSpPr>
          <p:nvPr>
            <p:ph type="body" sz="quarter" idx="10"/>
          </p:nvPr>
        </p:nvSpPr>
        <p:spPr/>
        <p:txBody>
          <a:bodyPr/>
          <a:lstStyle/>
          <a:p>
            <a:r>
              <a:rPr lang="en-US" dirty="0"/>
              <a:t>Pre-trigger example code</a:t>
            </a:r>
          </a:p>
        </p:txBody>
      </p:sp>
      <p:sp>
        <p:nvSpPr>
          <p:cNvPr id="5" name="Text Placeholder 5">
            <a:extLst>
              <a:ext uri="{FF2B5EF4-FFF2-40B4-BE49-F238E27FC236}">
                <a16:creationId xmlns:a16="http://schemas.microsoft.com/office/drawing/2014/main" id="{C3450282-0E96-4D20-82A4-C0FB93417DD9}"/>
              </a:ext>
            </a:extLst>
          </p:cNvPr>
          <p:cNvSpPr txBox="1">
            <a:spLocks/>
          </p:cNvSpPr>
          <p:nvPr/>
        </p:nvSpPr>
        <p:spPr>
          <a:xfrm>
            <a:off x="418643" y="1457325"/>
            <a:ext cx="11354257" cy="4308872"/>
          </a:xfrm>
          <a:prstGeom prst="rect">
            <a:avLst/>
          </a:prstGeom>
          <a:ln w="19050">
            <a:solidFill>
              <a:srgbClr val="0078D4"/>
            </a:solidFill>
          </a:ln>
        </p:spPr>
        <p:txBody>
          <a:bodyPr vert="horz" lIns="182880" tIns="182880" rIns="182880" bIns="182880" rtlCol="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600" b="0" dirty="0">
                <a:solidFill>
                  <a:srgbClr val="0000FF"/>
                </a:solidFill>
                <a:effectLst/>
                <a:latin typeface="Consolas" panose="020B0609020204030204" pitchFamily="49" charset="0"/>
              </a:rPr>
              <a:t>function</a:t>
            </a:r>
            <a:r>
              <a:rPr lang="en-US" sz="1600" b="0" dirty="0">
                <a:solidFill>
                  <a:srgbClr val="000000"/>
                </a:solidFill>
                <a:effectLst/>
                <a:latin typeface="Consolas" panose="020B0609020204030204" pitchFamily="49" charset="0"/>
              </a:rPr>
              <a:t> </a:t>
            </a:r>
            <a:r>
              <a:rPr lang="en-US" sz="1600" b="0" dirty="0" err="1">
                <a:solidFill>
                  <a:srgbClr val="795E26"/>
                </a:solidFill>
                <a:effectLst/>
                <a:latin typeface="Consolas" panose="020B0609020204030204" pitchFamily="49" charset="0"/>
              </a:rPr>
              <a:t>validateToDoItemTimestamp</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var</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context</a:t>
            </a:r>
            <a:r>
              <a:rPr lang="en-US" sz="1600" b="0" dirty="0">
                <a:solidFill>
                  <a:srgbClr val="000000"/>
                </a:solidFill>
                <a:effectLst/>
                <a:latin typeface="Consolas" panose="020B0609020204030204" pitchFamily="49" charset="0"/>
              </a:rPr>
              <a:t> = </a:t>
            </a:r>
            <a:r>
              <a:rPr lang="en-US" sz="1600" b="0" dirty="0" err="1">
                <a:solidFill>
                  <a:srgbClr val="795E26"/>
                </a:solidFill>
                <a:effectLst/>
                <a:latin typeface="Consolas" panose="020B0609020204030204" pitchFamily="49" charset="0"/>
              </a:rPr>
              <a:t>getContext</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var</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request</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context</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getRequest</a:t>
            </a:r>
            <a:r>
              <a:rPr lang="en-US" sz="1600" b="0" dirty="0">
                <a:solidFill>
                  <a:srgbClr val="000000"/>
                </a:solidFill>
                <a:effectLst/>
                <a:latin typeface="Consolas" panose="020B0609020204030204" pitchFamily="49" charset="0"/>
              </a:rPr>
              <a:t>();</a:t>
            </a:r>
          </a:p>
          <a:p>
            <a:pPr>
              <a:spcBef>
                <a:spcPts val="0"/>
              </a:spcBef>
              <a:spcAft>
                <a:spcPts val="0"/>
              </a:spcAft>
            </a:pPr>
            <a:br>
              <a:rPr lang="en-US" sz="1600" b="0" dirty="0">
                <a:solidFill>
                  <a:srgbClr val="000000"/>
                </a:solidFill>
                <a:effectLst/>
                <a:latin typeface="Consolas" panose="020B0609020204030204" pitchFamily="49" charset="0"/>
              </a:rPr>
            </a:br>
            <a:r>
              <a:rPr lang="en-US" sz="1600" b="0" dirty="0">
                <a:solidFill>
                  <a:srgbClr val="000000"/>
                </a:solidFill>
                <a:effectLst/>
                <a:latin typeface="Consolas" panose="020B0609020204030204" pitchFamily="49" charset="0"/>
              </a:rPr>
              <a:t>    </a:t>
            </a:r>
            <a:r>
              <a:rPr lang="en-US" sz="1600" b="0" dirty="0">
                <a:solidFill>
                  <a:srgbClr val="008000"/>
                </a:solidFill>
                <a:effectLst/>
                <a:latin typeface="Consolas" panose="020B0609020204030204" pitchFamily="49" charset="0"/>
              </a:rPr>
              <a:t>// item to be created in the current operation</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var</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itemToCreate</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request</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getBody</a:t>
            </a:r>
            <a:r>
              <a:rPr lang="en-US" sz="1600" b="0" dirty="0">
                <a:solidFill>
                  <a:srgbClr val="000000"/>
                </a:solidFill>
                <a:effectLst/>
                <a:latin typeface="Consolas" panose="020B0609020204030204" pitchFamily="49" charset="0"/>
              </a:rPr>
              <a:t>();</a:t>
            </a:r>
          </a:p>
          <a:p>
            <a:pPr>
              <a:spcBef>
                <a:spcPts val="0"/>
              </a:spcBef>
              <a:spcAft>
                <a:spcPts val="0"/>
              </a:spcAft>
            </a:pPr>
            <a:br>
              <a:rPr lang="en-US" sz="1600" b="0" dirty="0">
                <a:solidFill>
                  <a:srgbClr val="000000"/>
                </a:solidFill>
                <a:effectLst/>
                <a:latin typeface="Consolas" panose="020B0609020204030204" pitchFamily="49" charset="0"/>
              </a:rPr>
            </a:br>
            <a:r>
              <a:rPr lang="en-US" sz="1600" b="0" dirty="0">
                <a:solidFill>
                  <a:srgbClr val="000000"/>
                </a:solidFill>
                <a:effectLst/>
                <a:latin typeface="Consolas" panose="020B0609020204030204" pitchFamily="49" charset="0"/>
              </a:rPr>
              <a:t>    </a:t>
            </a:r>
            <a:r>
              <a:rPr lang="en-US" sz="1600" b="0" dirty="0">
                <a:solidFill>
                  <a:srgbClr val="008000"/>
                </a:solidFill>
                <a:effectLst/>
                <a:latin typeface="Consolas" panose="020B0609020204030204" pitchFamily="49" charset="0"/>
              </a:rPr>
              <a:t>// validate properties</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AF00DB"/>
                </a:solidFill>
                <a:effectLst/>
                <a:latin typeface="Consolas" panose="020B0609020204030204" pitchFamily="49" charset="0"/>
              </a:rPr>
              <a:t>if</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"timestamp"</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in</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itemToCreate</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var</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ts</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Date</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itemToCreate</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"timestamp"</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ts</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getTime</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br>
              <a:rPr lang="en-US" sz="1600" b="0" dirty="0">
                <a:solidFill>
                  <a:srgbClr val="000000"/>
                </a:solidFill>
                <a:effectLst/>
                <a:latin typeface="Consolas" panose="020B0609020204030204" pitchFamily="49" charset="0"/>
              </a:rPr>
            </a:br>
            <a:r>
              <a:rPr lang="en-US" sz="1600" b="0" dirty="0">
                <a:solidFill>
                  <a:srgbClr val="000000"/>
                </a:solidFill>
                <a:effectLst/>
                <a:latin typeface="Consolas" panose="020B0609020204030204" pitchFamily="49" charset="0"/>
              </a:rPr>
              <a:t>    </a:t>
            </a:r>
            <a:r>
              <a:rPr lang="en-US" sz="1600" b="0" dirty="0">
                <a:solidFill>
                  <a:srgbClr val="008000"/>
                </a:solidFill>
                <a:effectLst/>
                <a:latin typeface="Consolas" panose="020B0609020204030204" pitchFamily="49" charset="0"/>
              </a:rPr>
              <a:t>// update the item that will be created</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request</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setBody</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itemToCreate</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122187939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363724"/>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Identify classes and methods used to create resources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resources by using the Azure Cosmos DB .NET v3 SDK</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Write stored procedures, triggers, and user-defined functions by using JavaScript</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78508183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What are the benefits of using Azure Cosmos DB? What types of apps would benefit most?</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Describe the five consistency levels. Can you give an example of an application that matches the characteristics of each consistency level? </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Under what conditions would it be best to create a synthetic partition key for your data?</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604868"/>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extLst>
              <p:ext uri="{D42A27DB-BD31-4B8C-83A1-F6EECF244321}">
                <p14:modId xmlns:p14="http://schemas.microsoft.com/office/powerpoint/2010/main" val="2986615792"/>
              </p:ext>
            </p:extLst>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550813"/>
            <a:ext cx="5508262" cy="2554545"/>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04: Constructing a polyglot data solution</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Introduction</a:t>
            </a:r>
          </a:p>
        </p:txBody>
      </p:sp>
      <p:sp>
        <p:nvSpPr>
          <p:cNvPr id="3" name="Text Placeholder 1">
            <a:extLst>
              <a:ext uri="{FF2B5EF4-FFF2-40B4-BE49-F238E27FC236}">
                <a16:creationId xmlns:a16="http://schemas.microsoft.com/office/drawing/2014/main" id="{7B29B8B4-FF6F-4FFC-B306-DBFB101E7733}"/>
              </a:ext>
            </a:extLst>
          </p:cNvPr>
          <p:cNvSpPr txBox="1">
            <a:spLocks/>
          </p:cNvSpPr>
          <p:nvPr/>
        </p:nvSpPr>
        <p:spPr>
          <a:xfrm>
            <a:off x="418643" y="1120690"/>
            <a:ext cx="10204614" cy="4749532"/>
          </a:xfrm>
          <a:prstGeom prst="rect">
            <a:avLst/>
          </a:prstGeom>
        </p:spPr>
        <p:txBody>
          <a:bodyPr/>
          <a:lst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2400" dirty="0"/>
              <a:t>After completing this module, you'll be able to:</a:t>
            </a:r>
          </a:p>
          <a:p>
            <a:pPr marL="342900" lvl="1" indent="-342900">
              <a:buFont typeface="Arial" panose="020B0604020202020204" pitchFamily="34" charset="0"/>
              <a:buChar char="•"/>
            </a:pPr>
            <a:r>
              <a:rPr lang="en-US" dirty="0"/>
              <a:t>Identify the key benefits provided by Azure Cosmos DB.</a:t>
            </a:r>
          </a:p>
          <a:p>
            <a:pPr marL="342900" lvl="1" indent="-342900">
              <a:buFont typeface="Arial" panose="020B0604020202020204" pitchFamily="34" charset="0"/>
              <a:buChar char="•"/>
            </a:pPr>
            <a:r>
              <a:rPr lang="en-US" dirty="0"/>
              <a:t>Describe the elements in an Azure Cosmos DB account and how they are organized.</a:t>
            </a:r>
          </a:p>
          <a:p>
            <a:pPr marL="342900" lvl="1" indent="-342900">
              <a:buFont typeface="Arial" panose="020B0604020202020204" pitchFamily="34" charset="0"/>
              <a:buChar char="•"/>
            </a:pPr>
            <a:r>
              <a:rPr lang="en-US" dirty="0"/>
              <a:t>Explain the different consistency levels and choose the correct one for your project.</a:t>
            </a:r>
          </a:p>
          <a:p>
            <a:pPr marL="342900" lvl="1" indent="-342900">
              <a:buFont typeface="Arial" panose="020B0604020202020204" pitchFamily="34" charset="0"/>
              <a:buChar char="•"/>
            </a:pPr>
            <a:r>
              <a:rPr lang="en-US" dirty="0"/>
              <a:t>Explore the APIs supported in Azure Cosmos DB and choose the appropriate API for your solution.</a:t>
            </a:r>
          </a:p>
          <a:p>
            <a:pPr marL="342900" lvl="1" indent="-342900">
              <a:buFont typeface="Arial" panose="020B0604020202020204" pitchFamily="34" charset="0"/>
              <a:buChar char="•"/>
            </a:pPr>
            <a:r>
              <a:rPr lang="en-US" dirty="0"/>
              <a:t>Describe how request units impact costs.</a:t>
            </a:r>
          </a:p>
          <a:p>
            <a:pPr marL="342900" lvl="1" indent="-342900">
              <a:buFont typeface="Arial" panose="020B0604020202020204" pitchFamily="34" charset="0"/>
              <a:buChar char="•"/>
            </a:pPr>
            <a:r>
              <a:rPr lang="en-US" dirty="0"/>
              <a:t>Create Azure Cosmos DB resources by using the Azure portal.</a:t>
            </a:r>
          </a:p>
        </p:txBody>
      </p:sp>
    </p:spTree>
    <p:extLst>
      <p:ext uri="{BB962C8B-B14F-4D97-AF65-F5344CB8AC3E}">
        <p14:creationId xmlns:p14="http://schemas.microsoft.com/office/powerpoint/2010/main" val="67657655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7D598-0B27-4044-9D76-B0F07A3B4F42}"/>
              </a:ext>
            </a:extLst>
          </p:cNvPr>
          <p:cNvSpPr>
            <a:spLocks noGrp="1"/>
          </p:cNvSpPr>
          <p:nvPr>
            <p:ph type="title"/>
          </p:nvPr>
        </p:nvSpPr>
        <p:spPr/>
        <p:txBody>
          <a:bodyPr/>
          <a:lstStyle/>
          <a:p>
            <a:r>
              <a:rPr lang="en-US" dirty="0"/>
              <a:t>Identify key benefits of Azure Cosmos DB</a:t>
            </a:r>
          </a:p>
        </p:txBody>
      </p:sp>
      <p:sp>
        <p:nvSpPr>
          <p:cNvPr id="3" name="Text Placeholder 2">
            <a:extLst>
              <a:ext uri="{FF2B5EF4-FFF2-40B4-BE49-F238E27FC236}">
                <a16:creationId xmlns:a16="http://schemas.microsoft.com/office/drawing/2014/main" id="{123965A4-8FBD-4EC0-BBEE-10E36FD5D8E1}"/>
              </a:ext>
            </a:extLst>
          </p:cNvPr>
          <p:cNvSpPr>
            <a:spLocks noGrp="1"/>
          </p:cNvSpPr>
          <p:nvPr>
            <p:ph type="body" sz="quarter" idx="11"/>
          </p:nvPr>
        </p:nvSpPr>
        <p:spPr/>
        <p:txBody>
          <a:bodyPr/>
          <a:lstStyle/>
          <a:p>
            <a:r>
              <a:rPr lang="en-US" b="1" dirty="0"/>
              <a:t>Global replication:</a:t>
            </a:r>
            <a:r>
              <a:rPr lang="en-US" dirty="0"/>
              <a:t> Automatic and synchronous multi-region replication, supports automatic and manual failover</a:t>
            </a:r>
          </a:p>
        </p:txBody>
      </p:sp>
      <p:sp>
        <p:nvSpPr>
          <p:cNvPr id="4" name="Text Placeholder 3">
            <a:extLst>
              <a:ext uri="{FF2B5EF4-FFF2-40B4-BE49-F238E27FC236}">
                <a16:creationId xmlns:a16="http://schemas.microsoft.com/office/drawing/2014/main" id="{EB5B154D-DEBE-4A30-9894-BD35D238BDAF}"/>
              </a:ext>
            </a:extLst>
          </p:cNvPr>
          <p:cNvSpPr>
            <a:spLocks noGrp="1"/>
          </p:cNvSpPr>
          <p:nvPr>
            <p:ph type="body" sz="quarter" idx="15"/>
          </p:nvPr>
        </p:nvSpPr>
        <p:spPr/>
        <p:txBody>
          <a:bodyPr/>
          <a:lstStyle/>
          <a:p>
            <a:r>
              <a:rPr lang="en-US" b="1" dirty="0">
                <a:latin typeface="+mn-lt"/>
              </a:rPr>
              <a:t>Varied consistency levels:</a:t>
            </a:r>
            <a:r>
              <a:rPr lang="en-US" dirty="0">
                <a:latin typeface="+mn-lt"/>
              </a:rPr>
              <a:t> Offers five consistency models. Provides control over performance-consistency tradeoffs, backed by comprehensive SLAs</a:t>
            </a:r>
          </a:p>
        </p:txBody>
      </p:sp>
      <p:sp>
        <p:nvSpPr>
          <p:cNvPr id="5" name="Text Placeholder 4">
            <a:extLst>
              <a:ext uri="{FF2B5EF4-FFF2-40B4-BE49-F238E27FC236}">
                <a16:creationId xmlns:a16="http://schemas.microsoft.com/office/drawing/2014/main" id="{855388FC-D437-4FD8-B619-143A657B4F67}"/>
              </a:ext>
            </a:extLst>
          </p:cNvPr>
          <p:cNvSpPr>
            <a:spLocks noGrp="1"/>
          </p:cNvSpPr>
          <p:nvPr>
            <p:ph type="body" sz="quarter" idx="17"/>
          </p:nvPr>
        </p:nvSpPr>
        <p:spPr/>
        <p:txBody>
          <a:bodyPr/>
          <a:lstStyle/>
          <a:p>
            <a:r>
              <a:rPr lang="en-US" b="1" dirty="0"/>
              <a:t>Low latency:</a:t>
            </a:r>
            <a:r>
              <a:rPr lang="en-US" dirty="0"/>
              <a:t> Serve &lt;10 </a:t>
            </a:r>
            <a:r>
              <a:rPr lang="en-US" dirty="0" err="1"/>
              <a:t>ms</a:t>
            </a:r>
            <a:r>
              <a:rPr lang="en-US" dirty="0"/>
              <a:t> read and &lt;10 </a:t>
            </a:r>
            <a:r>
              <a:rPr lang="en-US" dirty="0" err="1"/>
              <a:t>ms</a:t>
            </a:r>
            <a:r>
              <a:rPr lang="en-US" dirty="0"/>
              <a:t> write requests at the 99th percentile</a:t>
            </a:r>
          </a:p>
        </p:txBody>
      </p:sp>
      <p:sp>
        <p:nvSpPr>
          <p:cNvPr id="6" name="Text Placeholder 5">
            <a:extLst>
              <a:ext uri="{FF2B5EF4-FFF2-40B4-BE49-F238E27FC236}">
                <a16:creationId xmlns:a16="http://schemas.microsoft.com/office/drawing/2014/main" id="{48BA1251-2655-48EC-AB44-F64C05FCC028}"/>
              </a:ext>
            </a:extLst>
          </p:cNvPr>
          <p:cNvSpPr>
            <a:spLocks noGrp="1"/>
          </p:cNvSpPr>
          <p:nvPr>
            <p:ph type="body" sz="quarter" idx="19"/>
          </p:nvPr>
        </p:nvSpPr>
        <p:spPr/>
        <p:txBody>
          <a:bodyPr/>
          <a:lstStyle/>
          <a:p>
            <a:r>
              <a:rPr lang="en-US" b="1" dirty="0"/>
              <a:t>Elastic scale-out:</a:t>
            </a:r>
            <a:r>
              <a:rPr lang="en-US" dirty="0"/>
              <a:t> Elastically scale throughput from 10 to 100s of millions of requests/sec across multiple regions</a:t>
            </a:r>
          </a:p>
        </p:txBody>
      </p:sp>
      <p:grpSp>
        <p:nvGrpSpPr>
          <p:cNvPr id="7" name="Group 6">
            <a:extLst>
              <a:ext uri="{FF2B5EF4-FFF2-40B4-BE49-F238E27FC236}">
                <a16:creationId xmlns:a16="http://schemas.microsoft.com/office/drawing/2014/main" id="{5B84C83D-9920-417B-9B00-467F5D85CEAC}"/>
              </a:ext>
              <a:ext uri="{C183D7F6-B498-43B3-948B-1728B52AA6E4}">
                <adec:decorative xmlns:adec="http://schemas.microsoft.com/office/drawing/2017/decorative" val="1"/>
              </a:ext>
            </a:extLst>
          </p:cNvPr>
          <p:cNvGrpSpPr/>
          <p:nvPr/>
        </p:nvGrpSpPr>
        <p:grpSpPr>
          <a:xfrm>
            <a:off x="418643" y="1599225"/>
            <a:ext cx="717140" cy="717242"/>
            <a:chOff x="418643" y="1931885"/>
            <a:chExt cx="717140" cy="717242"/>
          </a:xfrm>
        </p:grpSpPr>
        <p:grpSp>
          <p:nvGrpSpPr>
            <p:cNvPr id="8" name="Group 7">
              <a:extLst>
                <a:ext uri="{FF2B5EF4-FFF2-40B4-BE49-F238E27FC236}">
                  <a16:creationId xmlns:a16="http://schemas.microsoft.com/office/drawing/2014/main" id="{E738BEA2-F6AE-4875-AF42-BA6E12788996}"/>
                </a:ext>
              </a:extLst>
            </p:cNvPr>
            <p:cNvGrpSpPr/>
            <p:nvPr/>
          </p:nvGrpSpPr>
          <p:grpSpPr>
            <a:xfrm>
              <a:off x="418643" y="1931885"/>
              <a:ext cx="717140" cy="717242"/>
              <a:chOff x="418643" y="1931885"/>
              <a:chExt cx="717140" cy="717242"/>
            </a:xfrm>
          </p:grpSpPr>
          <p:sp>
            <p:nvSpPr>
              <p:cNvPr id="10" name="Freeform 5">
                <a:extLst>
                  <a:ext uri="{FF2B5EF4-FFF2-40B4-BE49-F238E27FC236}">
                    <a16:creationId xmlns:a16="http://schemas.microsoft.com/office/drawing/2014/main" id="{BA657E4A-25D3-495F-A683-C1FE0FABEF68}"/>
                  </a:ext>
                </a:extLst>
              </p:cNvPr>
              <p:cNvSpPr>
                <a:spLocks/>
              </p:cNvSpPr>
              <p:nvPr/>
            </p:nvSpPr>
            <p:spPr bwMode="auto">
              <a:xfrm>
                <a:off x="418643" y="1931885"/>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1" name="Freeform 6">
                <a:extLst>
                  <a:ext uri="{FF2B5EF4-FFF2-40B4-BE49-F238E27FC236}">
                    <a16:creationId xmlns:a16="http://schemas.microsoft.com/office/drawing/2014/main" id="{4069B983-3238-4929-9E83-33A130B64162}"/>
                  </a:ext>
                </a:extLst>
              </p:cNvPr>
              <p:cNvSpPr>
                <a:spLocks noEditPoints="1"/>
              </p:cNvSpPr>
              <p:nvPr/>
            </p:nvSpPr>
            <p:spPr bwMode="auto">
              <a:xfrm>
                <a:off x="467961" y="1981791"/>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three concentric arcs">
              <a:extLst>
                <a:ext uri="{FF2B5EF4-FFF2-40B4-BE49-F238E27FC236}">
                  <a16:creationId xmlns:a16="http://schemas.microsoft.com/office/drawing/2014/main" id="{B9E7E137-D159-4499-9F21-D7389B3EE161}"/>
                </a:ext>
              </a:extLst>
            </p:cNvPr>
            <p:cNvPicPr>
              <a:picLocks noChangeAspect="1"/>
            </p:cNvPicPr>
            <p:nvPr/>
          </p:nvPicPr>
          <p:blipFill>
            <a:blip r:embed="rId3"/>
            <a:stretch>
              <a:fillRect/>
            </a:stretch>
          </p:blipFill>
          <p:spPr>
            <a:xfrm>
              <a:off x="591051" y="2104344"/>
              <a:ext cx="372325" cy="372325"/>
            </a:xfrm>
            <a:prstGeom prst="rect">
              <a:avLst/>
            </a:prstGeom>
          </p:spPr>
        </p:pic>
      </p:grpSp>
      <p:grpSp>
        <p:nvGrpSpPr>
          <p:cNvPr id="12" name="Group 11">
            <a:extLst>
              <a:ext uri="{FF2B5EF4-FFF2-40B4-BE49-F238E27FC236}">
                <a16:creationId xmlns:a16="http://schemas.microsoft.com/office/drawing/2014/main" id="{8DE250B8-579F-46F3-9BBF-E68BABE5D19E}"/>
              </a:ext>
              <a:ext uri="{C183D7F6-B498-43B3-948B-1728B52AA6E4}">
                <adec:decorative xmlns:adec="http://schemas.microsoft.com/office/drawing/2017/decorative" val="1"/>
              </a:ext>
            </a:extLst>
          </p:cNvPr>
          <p:cNvGrpSpPr/>
          <p:nvPr/>
        </p:nvGrpSpPr>
        <p:grpSpPr>
          <a:xfrm>
            <a:off x="418643" y="2521981"/>
            <a:ext cx="717140" cy="717242"/>
            <a:chOff x="418643" y="2674863"/>
            <a:chExt cx="717140" cy="717242"/>
          </a:xfrm>
        </p:grpSpPr>
        <p:grpSp>
          <p:nvGrpSpPr>
            <p:cNvPr id="13" name="Group 12">
              <a:extLst>
                <a:ext uri="{FF2B5EF4-FFF2-40B4-BE49-F238E27FC236}">
                  <a16:creationId xmlns:a16="http://schemas.microsoft.com/office/drawing/2014/main" id="{6761253B-FB33-4D18-B4ED-CB63BEE2CBD6}"/>
                </a:ext>
              </a:extLst>
            </p:cNvPr>
            <p:cNvGrpSpPr/>
            <p:nvPr/>
          </p:nvGrpSpPr>
          <p:grpSpPr>
            <a:xfrm>
              <a:off x="418643" y="2674863"/>
              <a:ext cx="717140" cy="717242"/>
              <a:chOff x="418643" y="2674863"/>
              <a:chExt cx="717140" cy="717242"/>
            </a:xfrm>
          </p:grpSpPr>
          <p:sp>
            <p:nvSpPr>
              <p:cNvPr id="15" name="Freeform 5">
                <a:extLst>
                  <a:ext uri="{FF2B5EF4-FFF2-40B4-BE49-F238E27FC236}">
                    <a16:creationId xmlns:a16="http://schemas.microsoft.com/office/drawing/2014/main" id="{D75783C8-4DA9-4997-9E20-33A1B7C24A8A}"/>
                  </a:ext>
                </a:extLst>
              </p:cNvPr>
              <p:cNvSpPr>
                <a:spLocks/>
              </p:cNvSpPr>
              <p:nvPr/>
            </p:nvSpPr>
            <p:spPr bwMode="auto">
              <a:xfrm>
                <a:off x="418643" y="2674863"/>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6" name="Freeform 6">
                <a:extLst>
                  <a:ext uri="{FF2B5EF4-FFF2-40B4-BE49-F238E27FC236}">
                    <a16:creationId xmlns:a16="http://schemas.microsoft.com/office/drawing/2014/main" id="{8DA9B8EA-B216-40EE-9BA8-CDA422141556}"/>
                  </a:ext>
                </a:extLst>
              </p:cNvPr>
              <p:cNvSpPr>
                <a:spLocks noEditPoints="1"/>
              </p:cNvSpPr>
              <p:nvPr/>
            </p:nvSpPr>
            <p:spPr bwMode="auto">
              <a:xfrm>
                <a:off x="467961" y="2724769"/>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4" name="Picture 13" descr="Icon of a arrow in a circular path with a timer inside the circle">
              <a:extLst>
                <a:ext uri="{FF2B5EF4-FFF2-40B4-BE49-F238E27FC236}">
                  <a16:creationId xmlns:a16="http://schemas.microsoft.com/office/drawing/2014/main" id="{7D35AF50-9F37-4087-A4F5-29C92EBB91CD}"/>
                </a:ext>
              </a:extLst>
            </p:cNvPr>
            <p:cNvPicPr>
              <a:picLocks noChangeAspect="1"/>
            </p:cNvPicPr>
            <p:nvPr/>
          </p:nvPicPr>
          <p:blipFill>
            <a:blip r:embed="rId4"/>
            <a:stretch>
              <a:fillRect/>
            </a:stretch>
          </p:blipFill>
          <p:spPr>
            <a:xfrm>
              <a:off x="591051" y="2847322"/>
              <a:ext cx="372325" cy="372325"/>
            </a:xfrm>
            <a:prstGeom prst="rect">
              <a:avLst/>
            </a:prstGeom>
          </p:spPr>
        </p:pic>
      </p:grpSp>
      <p:grpSp>
        <p:nvGrpSpPr>
          <p:cNvPr id="17" name="Group 16">
            <a:extLst>
              <a:ext uri="{FF2B5EF4-FFF2-40B4-BE49-F238E27FC236}">
                <a16:creationId xmlns:a16="http://schemas.microsoft.com/office/drawing/2014/main" id="{DCBAFEB5-8EA3-4501-85C7-ACD2F475BCAB}"/>
              </a:ext>
              <a:ext uri="{C183D7F6-B498-43B3-948B-1728B52AA6E4}">
                <adec:decorative xmlns:adec="http://schemas.microsoft.com/office/drawing/2017/decorative" val="1"/>
              </a:ext>
            </a:extLst>
          </p:cNvPr>
          <p:cNvGrpSpPr/>
          <p:nvPr/>
        </p:nvGrpSpPr>
        <p:grpSpPr>
          <a:xfrm>
            <a:off x="418643" y="3559292"/>
            <a:ext cx="717140" cy="717242"/>
            <a:chOff x="418643" y="3417841"/>
            <a:chExt cx="717140" cy="717242"/>
          </a:xfrm>
        </p:grpSpPr>
        <p:grpSp>
          <p:nvGrpSpPr>
            <p:cNvPr id="18" name="Group 17">
              <a:extLst>
                <a:ext uri="{FF2B5EF4-FFF2-40B4-BE49-F238E27FC236}">
                  <a16:creationId xmlns:a16="http://schemas.microsoft.com/office/drawing/2014/main" id="{3717F6EF-139F-46AC-AAFC-AA4620782061}"/>
                </a:ext>
              </a:extLst>
            </p:cNvPr>
            <p:cNvGrpSpPr/>
            <p:nvPr/>
          </p:nvGrpSpPr>
          <p:grpSpPr>
            <a:xfrm>
              <a:off x="418643" y="3417841"/>
              <a:ext cx="717140" cy="717242"/>
              <a:chOff x="418643" y="3417841"/>
              <a:chExt cx="717140" cy="717242"/>
            </a:xfrm>
          </p:grpSpPr>
          <p:sp>
            <p:nvSpPr>
              <p:cNvPr id="20" name="Freeform 5">
                <a:extLst>
                  <a:ext uri="{FF2B5EF4-FFF2-40B4-BE49-F238E27FC236}">
                    <a16:creationId xmlns:a16="http://schemas.microsoft.com/office/drawing/2014/main" id="{1DC5552E-EF27-4594-B8C1-621AA0B7CB87}"/>
                  </a:ext>
                </a:extLst>
              </p:cNvPr>
              <p:cNvSpPr>
                <a:spLocks/>
              </p:cNvSpPr>
              <p:nvPr/>
            </p:nvSpPr>
            <p:spPr bwMode="auto">
              <a:xfrm>
                <a:off x="418643" y="3417841"/>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1" name="Freeform 6">
                <a:extLst>
                  <a:ext uri="{FF2B5EF4-FFF2-40B4-BE49-F238E27FC236}">
                    <a16:creationId xmlns:a16="http://schemas.microsoft.com/office/drawing/2014/main" id="{361E2326-B65D-42CF-9018-9DB36EF62E77}"/>
                  </a:ext>
                </a:extLst>
              </p:cNvPr>
              <p:cNvSpPr>
                <a:spLocks noEditPoints="1"/>
              </p:cNvSpPr>
              <p:nvPr/>
            </p:nvSpPr>
            <p:spPr bwMode="auto">
              <a:xfrm>
                <a:off x="467961" y="3467747"/>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9" name="Picture 18" descr="Icon of three dots and outward pointing chevrons on left and right">
              <a:extLst>
                <a:ext uri="{FF2B5EF4-FFF2-40B4-BE49-F238E27FC236}">
                  <a16:creationId xmlns:a16="http://schemas.microsoft.com/office/drawing/2014/main" id="{C308EA99-981F-42FB-A908-473805F225D3}"/>
                </a:ext>
              </a:extLst>
            </p:cNvPr>
            <p:cNvPicPr>
              <a:picLocks noChangeAspect="1"/>
            </p:cNvPicPr>
            <p:nvPr/>
          </p:nvPicPr>
          <p:blipFill>
            <a:blip r:embed="rId5"/>
            <a:stretch>
              <a:fillRect/>
            </a:stretch>
          </p:blipFill>
          <p:spPr>
            <a:xfrm>
              <a:off x="529642" y="3667203"/>
              <a:ext cx="495142" cy="218518"/>
            </a:xfrm>
            <a:prstGeom prst="rect">
              <a:avLst/>
            </a:prstGeom>
          </p:spPr>
        </p:pic>
      </p:grpSp>
      <p:grpSp>
        <p:nvGrpSpPr>
          <p:cNvPr id="22" name="Group 21">
            <a:extLst>
              <a:ext uri="{FF2B5EF4-FFF2-40B4-BE49-F238E27FC236}">
                <a16:creationId xmlns:a16="http://schemas.microsoft.com/office/drawing/2014/main" id="{21036898-683F-4257-A194-40FEF365F95C}"/>
              </a:ext>
              <a:ext uri="{C183D7F6-B498-43B3-948B-1728B52AA6E4}">
                <adec:decorative xmlns:adec="http://schemas.microsoft.com/office/drawing/2017/decorative" val="1"/>
              </a:ext>
            </a:extLst>
          </p:cNvPr>
          <p:cNvGrpSpPr/>
          <p:nvPr/>
        </p:nvGrpSpPr>
        <p:grpSpPr>
          <a:xfrm>
            <a:off x="418643" y="4591438"/>
            <a:ext cx="717140" cy="717242"/>
            <a:chOff x="418643" y="4160819"/>
            <a:chExt cx="717140" cy="717242"/>
          </a:xfrm>
        </p:grpSpPr>
        <p:grpSp>
          <p:nvGrpSpPr>
            <p:cNvPr id="23" name="Group 22">
              <a:extLst>
                <a:ext uri="{FF2B5EF4-FFF2-40B4-BE49-F238E27FC236}">
                  <a16:creationId xmlns:a16="http://schemas.microsoft.com/office/drawing/2014/main" id="{B80C58A8-5C28-40D4-991A-05F4E9BF8620}"/>
                </a:ext>
              </a:extLst>
            </p:cNvPr>
            <p:cNvGrpSpPr/>
            <p:nvPr/>
          </p:nvGrpSpPr>
          <p:grpSpPr>
            <a:xfrm>
              <a:off x="418643" y="4160819"/>
              <a:ext cx="717140" cy="717242"/>
              <a:chOff x="418643" y="4160819"/>
              <a:chExt cx="717140" cy="717242"/>
            </a:xfrm>
          </p:grpSpPr>
          <p:sp>
            <p:nvSpPr>
              <p:cNvPr id="25" name="Freeform 5">
                <a:extLst>
                  <a:ext uri="{FF2B5EF4-FFF2-40B4-BE49-F238E27FC236}">
                    <a16:creationId xmlns:a16="http://schemas.microsoft.com/office/drawing/2014/main" id="{3694980C-692E-48C4-8C77-87017F118F30}"/>
                  </a:ext>
                </a:extLst>
              </p:cNvPr>
              <p:cNvSpPr>
                <a:spLocks/>
              </p:cNvSpPr>
              <p:nvPr/>
            </p:nvSpPr>
            <p:spPr bwMode="auto">
              <a:xfrm>
                <a:off x="418643" y="4160819"/>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82135B59-91F5-411B-B1E4-10B1CBA13097}"/>
                  </a:ext>
                </a:extLst>
              </p:cNvPr>
              <p:cNvSpPr>
                <a:spLocks noEditPoints="1"/>
              </p:cNvSpPr>
              <p:nvPr/>
            </p:nvSpPr>
            <p:spPr bwMode="auto">
              <a:xfrm>
                <a:off x="467961" y="4210725"/>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a bulb">
              <a:extLst>
                <a:ext uri="{FF2B5EF4-FFF2-40B4-BE49-F238E27FC236}">
                  <a16:creationId xmlns:a16="http://schemas.microsoft.com/office/drawing/2014/main" id="{4DD334BE-4E8B-4705-AEEF-2FFE8BA77EC8}"/>
                </a:ext>
              </a:extLst>
            </p:cNvPr>
            <p:cNvPicPr>
              <a:picLocks noChangeAspect="1"/>
            </p:cNvPicPr>
            <p:nvPr/>
          </p:nvPicPr>
          <p:blipFill>
            <a:blip r:embed="rId6"/>
            <a:stretch>
              <a:fillRect/>
            </a:stretch>
          </p:blipFill>
          <p:spPr>
            <a:xfrm>
              <a:off x="643361" y="4333278"/>
              <a:ext cx="267704" cy="372324"/>
            </a:xfrm>
            <a:prstGeom prst="rect">
              <a:avLst/>
            </a:prstGeom>
          </p:spPr>
        </p:pic>
      </p:grpSp>
    </p:spTree>
    <p:extLst>
      <p:ext uri="{BB962C8B-B14F-4D97-AF65-F5344CB8AC3E}">
        <p14:creationId xmlns:p14="http://schemas.microsoft.com/office/powerpoint/2010/main" val="44945398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the resource hierarchy (1 / 2)</a:t>
            </a:r>
          </a:p>
        </p:txBody>
      </p:sp>
      <p:sp>
        <p:nvSpPr>
          <p:cNvPr id="6" name="Text Placeholder 5"/>
          <p:cNvSpPr>
            <a:spLocks noGrp="1"/>
          </p:cNvSpPr>
          <p:nvPr>
            <p:ph type="body" sz="quarter" idx="11"/>
          </p:nvPr>
        </p:nvSpPr>
        <p:spPr/>
        <p:txBody>
          <a:bodyPr/>
          <a:lstStyle/>
          <a:p>
            <a:r>
              <a:rPr lang="en-US" dirty="0"/>
              <a:t>Elements in an Azure Cosmos DB account</a:t>
            </a:r>
          </a:p>
          <a:p>
            <a:pPr lvl="1"/>
            <a:r>
              <a:rPr lang="en-US" dirty="0"/>
              <a:t>An Azure Cosmos DB container is the fundamental unit of scalability.</a:t>
            </a:r>
          </a:p>
          <a:p>
            <a:pPr lvl="1"/>
            <a:r>
              <a:rPr lang="en-US" dirty="0"/>
              <a:t>Azure Cosmos DB transparently partitions your container using the logical partition key that you specify in order to elastically scale your provisioned throughput and storage.</a:t>
            </a:r>
          </a:p>
        </p:txBody>
      </p:sp>
      <p:sp>
        <p:nvSpPr>
          <p:cNvPr id="2" name="Text Placeholder 1"/>
          <p:cNvSpPr>
            <a:spLocks noGrp="1"/>
          </p:cNvSpPr>
          <p:nvPr>
            <p:ph type="body" sz="quarter" idx="15"/>
          </p:nvPr>
        </p:nvSpPr>
        <p:spPr/>
        <p:txBody>
          <a:bodyPr/>
          <a:lstStyle/>
          <a:p>
            <a:r>
              <a:rPr lang="en-US" dirty="0"/>
              <a:t>Azure Cosmos DB databases</a:t>
            </a:r>
          </a:p>
          <a:p>
            <a:pPr lvl="1"/>
            <a:r>
              <a:rPr lang="en-US" dirty="0"/>
              <a:t>You can create one or multiple Azure Cosmos DB databases under your account. A database is analogous to a namespace. </a:t>
            </a:r>
          </a:p>
          <a:p>
            <a:pPr lvl="1"/>
            <a:r>
              <a:rPr lang="en-US" dirty="0"/>
              <a:t>A database is the unit of management for a set of Azure Cosmos DB containers. </a:t>
            </a:r>
          </a:p>
        </p:txBody>
      </p:sp>
      <p:sp>
        <p:nvSpPr>
          <p:cNvPr id="3" name="Text Placeholder 2"/>
          <p:cNvSpPr>
            <a:spLocks noGrp="1"/>
          </p:cNvSpPr>
          <p:nvPr>
            <p:ph type="body" sz="quarter" idx="17"/>
          </p:nvPr>
        </p:nvSpPr>
        <p:spPr/>
        <p:txBody>
          <a:bodyPr/>
          <a:lstStyle/>
          <a:p>
            <a:r>
              <a:rPr lang="en-US" dirty="0"/>
              <a:t>Azure Cosmos DB containers</a:t>
            </a:r>
          </a:p>
          <a:p>
            <a:pPr lvl="1"/>
            <a:r>
              <a:rPr lang="en-US" dirty="0"/>
              <a:t>An Azure Cosmos DB container is the unit of scalability both for provisioned throughput and storage. </a:t>
            </a:r>
          </a:p>
          <a:p>
            <a:pPr lvl="1"/>
            <a:r>
              <a:rPr lang="en-US" dirty="0"/>
              <a:t>A container is horizontally partitioned and then replicated across multiple regions.</a:t>
            </a:r>
          </a:p>
        </p:txBody>
      </p:sp>
      <p:sp>
        <p:nvSpPr>
          <p:cNvPr id="4" name="Text Placeholder 3"/>
          <p:cNvSpPr>
            <a:spLocks noGrp="1"/>
          </p:cNvSpPr>
          <p:nvPr>
            <p:ph type="body" sz="quarter" idx="19"/>
          </p:nvPr>
        </p:nvSpPr>
        <p:spPr/>
        <p:txBody>
          <a:bodyPr/>
          <a:lstStyle/>
          <a:p>
            <a:r>
              <a:rPr lang="en-US" dirty="0"/>
              <a:t>Azure Cosmos DB items</a:t>
            </a:r>
          </a:p>
          <a:p>
            <a:pPr lvl="1"/>
            <a:r>
              <a:rPr lang="en-US" dirty="0"/>
              <a:t>Depending on which API you use, an Azure Cosmos DB item can represent either a document in a collection, a row in a table, or a node or edge in a graph. </a:t>
            </a:r>
          </a:p>
        </p:txBody>
      </p:sp>
      <p:grpSp>
        <p:nvGrpSpPr>
          <p:cNvPr id="22" name="Group 21">
            <a:extLst>
              <a:ext uri="{FF2B5EF4-FFF2-40B4-BE49-F238E27FC236}">
                <a16:creationId xmlns:a16="http://schemas.microsoft.com/office/drawing/2014/main" id="{A935C016-E2FF-441A-8874-04F40446456D}"/>
              </a:ext>
              <a:ext uri="{C183D7F6-B498-43B3-948B-1728B52AA6E4}">
                <adec:decorative xmlns:adec="http://schemas.microsoft.com/office/drawing/2017/decorative" val="1"/>
              </a:ext>
            </a:extLst>
          </p:cNvPr>
          <p:cNvGrpSpPr/>
          <p:nvPr/>
        </p:nvGrpSpPr>
        <p:grpSpPr>
          <a:xfrm>
            <a:off x="1171684" y="1473968"/>
            <a:ext cx="1122188" cy="1122347"/>
            <a:chOff x="1171684" y="1473968"/>
            <a:chExt cx="1122188" cy="1122347"/>
          </a:xfrm>
        </p:grpSpPr>
        <p:grpSp>
          <p:nvGrpSpPr>
            <p:cNvPr id="21" name="Group 20">
              <a:extLst>
                <a:ext uri="{FF2B5EF4-FFF2-40B4-BE49-F238E27FC236}">
                  <a16:creationId xmlns:a16="http://schemas.microsoft.com/office/drawing/2014/main" id="{24B304AC-05EA-4578-A423-C06A98CE2939}"/>
                </a:ext>
              </a:extLst>
            </p:cNvPr>
            <p:cNvGrpSpPr/>
            <p:nvPr/>
          </p:nvGrpSpPr>
          <p:grpSpPr>
            <a:xfrm>
              <a:off x="1171684" y="1473968"/>
              <a:ext cx="1122188" cy="1122347"/>
              <a:chOff x="1171684" y="1473968"/>
              <a:chExt cx="1122188" cy="1122347"/>
            </a:xfrm>
          </p:grpSpPr>
          <p:sp>
            <p:nvSpPr>
              <p:cNvPr id="30" name="Freeform 5">
                <a:extLst>
                  <a:ext uri="{FF2B5EF4-FFF2-40B4-BE49-F238E27FC236}">
                    <a16:creationId xmlns:a16="http://schemas.microsoft.com/office/drawing/2014/main" id="{616408A8-3563-43EF-812A-413A4A57CDC0}"/>
                  </a:ext>
                </a:extLst>
              </p:cNvPr>
              <p:cNvSpPr>
                <a:spLocks/>
              </p:cNvSpPr>
              <p:nvPr/>
            </p:nvSpPr>
            <p:spPr bwMode="auto">
              <a:xfrm>
                <a:off x="1171684"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864C06D7-D18B-449D-A365-E4E76FFB17C2}"/>
                  </a:ext>
                </a:extLst>
              </p:cNvPr>
              <p:cNvSpPr>
                <a:spLocks noEditPoints="1"/>
              </p:cNvSpPr>
              <p:nvPr/>
            </p:nvSpPr>
            <p:spPr bwMode="auto">
              <a:xfrm>
                <a:off x="1249765"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 name="Picture 4" descr="Icon of three concentric arcs">
              <a:extLst>
                <a:ext uri="{FF2B5EF4-FFF2-40B4-BE49-F238E27FC236}">
                  <a16:creationId xmlns:a16="http://schemas.microsoft.com/office/drawing/2014/main" id="{8F0F50D0-7DF5-4A12-B8CB-03866C684C2B}"/>
                </a:ext>
              </a:extLst>
            </p:cNvPr>
            <p:cNvPicPr>
              <a:picLocks noChangeAspect="1"/>
            </p:cNvPicPr>
            <p:nvPr/>
          </p:nvPicPr>
          <p:blipFill>
            <a:blip r:embed="rId3"/>
            <a:stretch>
              <a:fillRect/>
            </a:stretch>
          </p:blipFill>
          <p:spPr>
            <a:xfrm>
              <a:off x="1435242" y="1737605"/>
              <a:ext cx="595072" cy="595072"/>
            </a:xfrm>
            <a:prstGeom prst="rect">
              <a:avLst/>
            </a:prstGeom>
          </p:spPr>
        </p:pic>
      </p:grpSp>
      <p:grpSp>
        <p:nvGrpSpPr>
          <p:cNvPr id="20" name="Group 19">
            <a:extLst>
              <a:ext uri="{FF2B5EF4-FFF2-40B4-BE49-F238E27FC236}">
                <a16:creationId xmlns:a16="http://schemas.microsoft.com/office/drawing/2014/main" id="{88A94A2D-5757-4D04-8157-257B54BA1AD1}"/>
              </a:ext>
              <a:ext uri="{C183D7F6-B498-43B3-948B-1728B52AA6E4}">
                <adec:decorative xmlns:adec="http://schemas.microsoft.com/office/drawing/2017/decorative" val="1"/>
              </a:ext>
            </a:extLst>
          </p:cNvPr>
          <p:cNvGrpSpPr/>
          <p:nvPr/>
        </p:nvGrpSpPr>
        <p:grpSpPr>
          <a:xfrm>
            <a:off x="4085168" y="1473968"/>
            <a:ext cx="1122188" cy="1122347"/>
            <a:chOff x="4085168" y="1473968"/>
            <a:chExt cx="1122188" cy="1122347"/>
          </a:xfrm>
        </p:grpSpPr>
        <p:grpSp>
          <p:nvGrpSpPr>
            <p:cNvPr id="15" name="Group 14">
              <a:extLst>
                <a:ext uri="{FF2B5EF4-FFF2-40B4-BE49-F238E27FC236}">
                  <a16:creationId xmlns:a16="http://schemas.microsoft.com/office/drawing/2014/main" id="{804D988E-934B-4B3F-8A02-FAA6738A5AC7}"/>
                </a:ext>
              </a:extLst>
            </p:cNvPr>
            <p:cNvGrpSpPr/>
            <p:nvPr/>
          </p:nvGrpSpPr>
          <p:grpSpPr>
            <a:xfrm>
              <a:off x="4085168" y="1473968"/>
              <a:ext cx="1122188" cy="1122347"/>
              <a:chOff x="4085168" y="1473968"/>
              <a:chExt cx="1122188" cy="1122347"/>
            </a:xfrm>
          </p:grpSpPr>
          <p:sp>
            <p:nvSpPr>
              <p:cNvPr id="29" name="Freeform 5">
                <a:extLst>
                  <a:ext uri="{FF2B5EF4-FFF2-40B4-BE49-F238E27FC236}">
                    <a16:creationId xmlns:a16="http://schemas.microsoft.com/office/drawing/2014/main" id="{553838D0-6DA1-44C8-92CF-B8EBA1325A69}"/>
                  </a:ext>
                </a:extLst>
              </p:cNvPr>
              <p:cNvSpPr>
                <a:spLocks/>
              </p:cNvSpPr>
              <p:nvPr/>
            </p:nvSpPr>
            <p:spPr bwMode="auto">
              <a:xfrm>
                <a:off x="4085168"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1" name="Freeform 6">
                <a:extLst>
                  <a:ext uri="{FF2B5EF4-FFF2-40B4-BE49-F238E27FC236}">
                    <a16:creationId xmlns:a16="http://schemas.microsoft.com/office/drawing/2014/main" id="{3B60DEB2-FA5A-4B4A-BC29-DA76800F46CD}"/>
                  </a:ext>
                </a:extLst>
              </p:cNvPr>
              <p:cNvSpPr>
                <a:spLocks noEditPoints="1"/>
              </p:cNvSpPr>
              <p:nvPr/>
            </p:nvSpPr>
            <p:spPr bwMode="auto">
              <a:xfrm>
                <a:off x="4163249"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 name="Picture 6" descr="Icon of a arrow in a circular path with a timer inside the circle">
              <a:extLst>
                <a:ext uri="{FF2B5EF4-FFF2-40B4-BE49-F238E27FC236}">
                  <a16:creationId xmlns:a16="http://schemas.microsoft.com/office/drawing/2014/main" id="{09AE44D7-1216-4E3E-B64A-A980CDF44897}"/>
                </a:ext>
              </a:extLst>
            </p:cNvPr>
            <p:cNvPicPr>
              <a:picLocks noChangeAspect="1"/>
            </p:cNvPicPr>
            <p:nvPr/>
          </p:nvPicPr>
          <p:blipFill>
            <a:blip r:embed="rId4"/>
            <a:stretch>
              <a:fillRect/>
            </a:stretch>
          </p:blipFill>
          <p:spPr>
            <a:xfrm>
              <a:off x="4348726" y="1737605"/>
              <a:ext cx="595072" cy="595072"/>
            </a:xfrm>
            <a:prstGeom prst="rect">
              <a:avLst/>
            </a:prstGeom>
          </p:spPr>
        </p:pic>
      </p:grpSp>
      <p:grpSp>
        <p:nvGrpSpPr>
          <p:cNvPr id="13" name="Group 12">
            <a:extLst>
              <a:ext uri="{FF2B5EF4-FFF2-40B4-BE49-F238E27FC236}">
                <a16:creationId xmlns:a16="http://schemas.microsoft.com/office/drawing/2014/main" id="{CE361D8C-A2B8-4C20-8274-A42E49B065F4}"/>
              </a:ext>
              <a:ext uri="{C183D7F6-B498-43B3-948B-1728B52AA6E4}">
                <adec:decorative xmlns:adec="http://schemas.microsoft.com/office/drawing/2017/decorative" val="1"/>
              </a:ext>
            </a:extLst>
          </p:cNvPr>
          <p:cNvGrpSpPr/>
          <p:nvPr/>
        </p:nvGrpSpPr>
        <p:grpSpPr>
          <a:xfrm>
            <a:off x="6998651" y="1473968"/>
            <a:ext cx="1122188" cy="1122347"/>
            <a:chOff x="6998651" y="1473968"/>
            <a:chExt cx="1122188" cy="1122347"/>
          </a:xfrm>
        </p:grpSpPr>
        <p:grpSp>
          <p:nvGrpSpPr>
            <p:cNvPr id="12" name="Group 11">
              <a:extLst>
                <a:ext uri="{FF2B5EF4-FFF2-40B4-BE49-F238E27FC236}">
                  <a16:creationId xmlns:a16="http://schemas.microsoft.com/office/drawing/2014/main" id="{C47BEA6C-F898-4281-8D37-D9DFAE553EB9}"/>
                </a:ext>
              </a:extLst>
            </p:cNvPr>
            <p:cNvGrpSpPr/>
            <p:nvPr/>
          </p:nvGrpSpPr>
          <p:grpSpPr>
            <a:xfrm>
              <a:off x="6998651" y="1473968"/>
              <a:ext cx="1122188" cy="1122347"/>
              <a:chOff x="6998651" y="1473968"/>
              <a:chExt cx="1122188" cy="1122347"/>
            </a:xfrm>
          </p:grpSpPr>
          <p:sp>
            <p:nvSpPr>
              <p:cNvPr id="43" name="Freeform 5">
                <a:extLst>
                  <a:ext uri="{FF2B5EF4-FFF2-40B4-BE49-F238E27FC236}">
                    <a16:creationId xmlns:a16="http://schemas.microsoft.com/office/drawing/2014/main" id="{CDCB482E-57D2-447E-B4A6-8E870510810B}"/>
                  </a:ext>
                </a:extLst>
              </p:cNvPr>
              <p:cNvSpPr>
                <a:spLocks/>
              </p:cNvSpPr>
              <p:nvPr/>
            </p:nvSpPr>
            <p:spPr bwMode="auto">
              <a:xfrm>
                <a:off x="6998651"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5A518CA2-5813-4DF9-8589-7731534ADDAB}"/>
                  </a:ext>
                </a:extLst>
              </p:cNvPr>
              <p:cNvSpPr>
                <a:spLocks noEditPoints="1"/>
              </p:cNvSpPr>
              <p:nvPr/>
            </p:nvSpPr>
            <p:spPr bwMode="auto">
              <a:xfrm>
                <a:off x="7075824" y="1552060"/>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 name="Picture 7" descr="Icon of a gear inside a circle">
              <a:extLst>
                <a:ext uri="{FF2B5EF4-FFF2-40B4-BE49-F238E27FC236}">
                  <a16:creationId xmlns:a16="http://schemas.microsoft.com/office/drawing/2014/main" id="{E7B75BF6-F4BC-4913-8A3B-D2F9760168DC}"/>
                </a:ext>
              </a:extLst>
            </p:cNvPr>
            <p:cNvPicPr>
              <a:picLocks noChangeAspect="1"/>
            </p:cNvPicPr>
            <p:nvPr/>
          </p:nvPicPr>
          <p:blipFill>
            <a:blip r:embed="rId5"/>
            <a:stretch>
              <a:fillRect/>
            </a:stretch>
          </p:blipFill>
          <p:spPr>
            <a:xfrm>
              <a:off x="7262209" y="1737605"/>
              <a:ext cx="595072" cy="595072"/>
            </a:xfrm>
            <a:prstGeom prst="rect">
              <a:avLst/>
            </a:prstGeom>
          </p:spPr>
        </p:pic>
      </p:grpSp>
      <p:grpSp>
        <p:nvGrpSpPr>
          <p:cNvPr id="11" name="Group 10">
            <a:extLst>
              <a:ext uri="{FF2B5EF4-FFF2-40B4-BE49-F238E27FC236}">
                <a16:creationId xmlns:a16="http://schemas.microsoft.com/office/drawing/2014/main" id="{BB3B1953-168C-4342-9E71-971525B7DCBC}"/>
              </a:ext>
              <a:ext uri="{C183D7F6-B498-43B3-948B-1728B52AA6E4}">
                <adec:decorative xmlns:adec="http://schemas.microsoft.com/office/drawing/2017/decorative" val="1"/>
              </a:ext>
            </a:extLst>
          </p:cNvPr>
          <p:cNvGrpSpPr/>
          <p:nvPr/>
        </p:nvGrpSpPr>
        <p:grpSpPr>
          <a:xfrm>
            <a:off x="9912136" y="1473968"/>
            <a:ext cx="1122188" cy="1122347"/>
            <a:chOff x="9912136" y="1473968"/>
            <a:chExt cx="1122188" cy="1122347"/>
          </a:xfrm>
        </p:grpSpPr>
        <p:grpSp>
          <p:nvGrpSpPr>
            <p:cNvPr id="10" name="Group 9">
              <a:extLst>
                <a:ext uri="{FF2B5EF4-FFF2-40B4-BE49-F238E27FC236}">
                  <a16:creationId xmlns:a16="http://schemas.microsoft.com/office/drawing/2014/main" id="{5BE76F80-83BE-4271-A9F9-D0B757802F6F}"/>
                </a:ext>
              </a:extLst>
            </p:cNvPr>
            <p:cNvGrpSpPr/>
            <p:nvPr/>
          </p:nvGrpSpPr>
          <p:grpSpPr>
            <a:xfrm>
              <a:off x="9912136" y="1473968"/>
              <a:ext cx="1122188" cy="1122347"/>
              <a:chOff x="9912136" y="1473968"/>
              <a:chExt cx="1122188" cy="1122347"/>
            </a:xfrm>
          </p:grpSpPr>
          <p:sp>
            <p:nvSpPr>
              <p:cNvPr id="46" name="Freeform 5">
                <a:extLst>
                  <a:ext uri="{FF2B5EF4-FFF2-40B4-BE49-F238E27FC236}">
                    <a16:creationId xmlns:a16="http://schemas.microsoft.com/office/drawing/2014/main" id="{B755875F-7C9A-4C2C-8B53-1F43B6B87127}"/>
                  </a:ext>
                </a:extLst>
              </p:cNvPr>
              <p:cNvSpPr>
                <a:spLocks/>
              </p:cNvSpPr>
              <p:nvPr/>
            </p:nvSpPr>
            <p:spPr bwMode="auto">
              <a:xfrm>
                <a:off x="9912136"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7" name="Freeform 6">
                <a:extLst>
                  <a:ext uri="{FF2B5EF4-FFF2-40B4-BE49-F238E27FC236}">
                    <a16:creationId xmlns:a16="http://schemas.microsoft.com/office/drawing/2014/main" id="{F7BA46BC-EE17-40EE-9685-5DD9CB1D9A52}"/>
                  </a:ext>
                </a:extLst>
              </p:cNvPr>
              <p:cNvSpPr>
                <a:spLocks noEditPoints="1"/>
              </p:cNvSpPr>
              <p:nvPr/>
            </p:nvSpPr>
            <p:spPr bwMode="auto">
              <a:xfrm>
                <a:off x="9990217"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a bulb">
              <a:extLst>
                <a:ext uri="{FF2B5EF4-FFF2-40B4-BE49-F238E27FC236}">
                  <a16:creationId xmlns:a16="http://schemas.microsoft.com/office/drawing/2014/main" id="{4F3BEF5C-6C85-4A64-9F66-D589DD0C563E}"/>
                </a:ext>
              </a:extLst>
            </p:cNvPr>
            <p:cNvPicPr>
              <a:picLocks noChangeAspect="1"/>
            </p:cNvPicPr>
            <p:nvPr/>
          </p:nvPicPr>
          <p:blipFill>
            <a:blip r:embed="rId6"/>
            <a:stretch>
              <a:fillRect/>
            </a:stretch>
          </p:blipFill>
          <p:spPr>
            <a:xfrm>
              <a:off x="10259301" y="1737605"/>
              <a:ext cx="427862" cy="595072"/>
            </a:xfrm>
            <a:prstGeom prst="rect">
              <a:avLst/>
            </a:prstGeom>
          </p:spPr>
        </p:pic>
      </p:grpSp>
    </p:spTree>
    <p:extLst>
      <p:ext uri="{BB962C8B-B14F-4D97-AF65-F5344CB8AC3E}">
        <p14:creationId xmlns:p14="http://schemas.microsoft.com/office/powerpoint/2010/main" val="274746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the resource hierarchy (2 / 2)</a:t>
            </a:r>
          </a:p>
        </p:txBody>
      </p:sp>
      <p:pic>
        <p:nvPicPr>
          <p:cNvPr id="16" name="Picture 15" descr="Image showing the hierarchy of Azure Cosmos DB entities: Database accounts are at the top, Databases are grouped under accounts, Containers are grouped under databases.">
            <a:extLst>
              <a:ext uri="{FF2B5EF4-FFF2-40B4-BE49-F238E27FC236}">
                <a16:creationId xmlns:a16="http://schemas.microsoft.com/office/drawing/2014/main" id="{D34B8981-B79F-4F14-BB66-DBA7F9A1C783}"/>
              </a:ext>
            </a:extLst>
          </p:cNvPr>
          <p:cNvPicPr>
            <a:picLocks noChangeAspect="1"/>
          </p:cNvPicPr>
          <p:nvPr/>
        </p:nvPicPr>
        <p:blipFill>
          <a:blip r:embed="rId3"/>
          <a:stretch>
            <a:fillRect/>
          </a:stretch>
        </p:blipFill>
        <p:spPr>
          <a:xfrm>
            <a:off x="885092" y="1249643"/>
            <a:ext cx="10421815" cy="4640808"/>
          </a:xfrm>
          <a:prstGeom prst="rect">
            <a:avLst/>
          </a:prstGeom>
        </p:spPr>
      </p:pic>
    </p:spTree>
    <p:extLst>
      <p:ext uri="{BB962C8B-B14F-4D97-AF65-F5344CB8AC3E}">
        <p14:creationId xmlns:p14="http://schemas.microsoft.com/office/powerpoint/2010/main" val="3569825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2854-46B9-3C46-86ED-051FEA185446}"/>
              </a:ext>
            </a:extLst>
          </p:cNvPr>
          <p:cNvSpPr>
            <a:spLocks noGrp="1"/>
          </p:cNvSpPr>
          <p:nvPr>
            <p:ph type="title"/>
          </p:nvPr>
        </p:nvSpPr>
        <p:spPr/>
        <p:txBody>
          <a:bodyPr/>
          <a:lstStyle/>
          <a:p>
            <a:r>
              <a:rPr lang="en-US" dirty="0"/>
              <a:t>Explore consistency levels (1 / 2)</a:t>
            </a:r>
          </a:p>
        </p:txBody>
      </p:sp>
      <p:sp>
        <p:nvSpPr>
          <p:cNvPr id="3" name="Text Placeholder 2">
            <a:extLst>
              <a:ext uri="{FF2B5EF4-FFF2-40B4-BE49-F238E27FC236}">
                <a16:creationId xmlns:a16="http://schemas.microsoft.com/office/drawing/2014/main" id="{7F3950B4-8AA3-E54A-A0FD-E9AF02B259D2}"/>
              </a:ext>
            </a:extLst>
          </p:cNvPr>
          <p:cNvSpPr>
            <a:spLocks noGrp="1"/>
          </p:cNvSpPr>
          <p:nvPr>
            <p:ph type="body" sz="quarter" idx="4294967295"/>
          </p:nvPr>
        </p:nvSpPr>
        <p:spPr>
          <a:xfrm>
            <a:off x="419100" y="1461896"/>
            <a:ext cx="11353800" cy="400110"/>
          </a:xfrm>
          <a:noFill/>
        </p:spPr>
        <p:txBody>
          <a:bodyPr/>
          <a:lstStyle/>
          <a:p>
            <a:r>
              <a:rPr lang="en-US" sz="2000" dirty="0"/>
              <a:t>Azure Cosmos DB approaches data consistency as a spectrum of choices instead of two extremes.</a:t>
            </a:r>
          </a:p>
        </p:txBody>
      </p:sp>
      <p:pic>
        <p:nvPicPr>
          <p:cNvPr id="1026" name="Picture 2" descr="Image showing data consistency as a spectrum.">
            <a:extLst>
              <a:ext uri="{FF2B5EF4-FFF2-40B4-BE49-F238E27FC236}">
                <a16:creationId xmlns:a16="http://schemas.microsoft.com/office/drawing/2014/main" id="{2DDC2370-760D-4CD0-8203-63E429B129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290" y="2657843"/>
            <a:ext cx="10455031" cy="2241078"/>
          </a:xfrm>
          <a:prstGeom prst="rect">
            <a:avLst/>
          </a:prstGeom>
          <a:noFill/>
        </p:spPr>
      </p:pic>
      <p:sp>
        <p:nvSpPr>
          <p:cNvPr id="4" name="Rectangle 3">
            <a:extLst>
              <a:ext uri="{FF2B5EF4-FFF2-40B4-BE49-F238E27FC236}">
                <a16:creationId xmlns:a16="http://schemas.microsoft.com/office/drawing/2014/main" id="{15841C64-412D-4FDA-814D-FE8017717EA7}"/>
              </a:ext>
              <a:ext uri="{C183D7F6-B498-43B3-948B-1728B52AA6E4}">
                <adec:decorative xmlns:adec="http://schemas.microsoft.com/office/drawing/2017/decorative" val="1"/>
              </a:ext>
            </a:extLst>
          </p:cNvPr>
          <p:cNvSpPr/>
          <p:nvPr/>
        </p:nvSpPr>
        <p:spPr bwMode="auto">
          <a:xfrm>
            <a:off x="515815" y="2363439"/>
            <a:ext cx="10999983" cy="2829886"/>
          </a:xfrm>
          <a:prstGeom prst="rect">
            <a:avLst/>
          </a:prstGeom>
          <a:noFill/>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01831753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2854-46B9-3C46-86ED-051FEA185446}"/>
              </a:ext>
            </a:extLst>
          </p:cNvPr>
          <p:cNvSpPr>
            <a:spLocks noGrp="1"/>
          </p:cNvSpPr>
          <p:nvPr>
            <p:ph type="title"/>
          </p:nvPr>
        </p:nvSpPr>
        <p:spPr/>
        <p:txBody>
          <a:bodyPr/>
          <a:lstStyle/>
          <a:p>
            <a:r>
              <a:rPr lang="en-US" dirty="0"/>
              <a:t>Explore consistency levels (2 /2)</a:t>
            </a:r>
          </a:p>
        </p:txBody>
      </p:sp>
      <p:graphicFrame>
        <p:nvGraphicFramePr>
          <p:cNvPr id="6" name="Table 5" descr="Table that lists the 5 consistency levels and their descriptions.">
            <a:extLst>
              <a:ext uri="{FF2B5EF4-FFF2-40B4-BE49-F238E27FC236}">
                <a16:creationId xmlns:a16="http://schemas.microsoft.com/office/drawing/2014/main" id="{1CBF06AD-92D9-451C-9A87-9E92942982D8}"/>
              </a:ext>
            </a:extLst>
          </p:cNvPr>
          <p:cNvGraphicFramePr>
            <a:graphicFrameLocks noGrp="1"/>
          </p:cNvGraphicFramePr>
          <p:nvPr>
            <p:extLst>
              <p:ext uri="{D42A27DB-BD31-4B8C-83A1-F6EECF244321}">
                <p14:modId xmlns:p14="http://schemas.microsoft.com/office/powerpoint/2010/main" val="3000859314"/>
              </p:ext>
            </p:extLst>
          </p:nvPr>
        </p:nvGraphicFramePr>
        <p:xfrm>
          <a:off x="584708" y="1230837"/>
          <a:ext cx="11022583" cy="4396325"/>
        </p:xfrm>
        <a:graphic>
          <a:graphicData uri="http://schemas.openxmlformats.org/drawingml/2006/table">
            <a:tbl>
              <a:tblPr firstRow="1" firstCol="1">
                <a:tableStyleId>{B301B821-A1FF-4177-AEE7-76D212191A09}</a:tableStyleId>
              </a:tblPr>
              <a:tblGrid>
                <a:gridCol w="1996675">
                  <a:extLst>
                    <a:ext uri="{9D8B030D-6E8A-4147-A177-3AD203B41FA5}">
                      <a16:colId xmlns:a16="http://schemas.microsoft.com/office/drawing/2014/main" val="2903341599"/>
                    </a:ext>
                  </a:extLst>
                </a:gridCol>
                <a:gridCol w="9025908">
                  <a:extLst>
                    <a:ext uri="{9D8B030D-6E8A-4147-A177-3AD203B41FA5}">
                      <a16:colId xmlns:a16="http://schemas.microsoft.com/office/drawing/2014/main" val="354805125"/>
                    </a:ext>
                  </a:extLst>
                </a:gridCol>
              </a:tblGrid>
              <a:tr h="392622">
                <a:tc>
                  <a:txBody>
                    <a:bodyPr/>
                    <a:lstStyle/>
                    <a:p>
                      <a:pPr marL="0" marR="0">
                        <a:lnSpc>
                          <a:spcPct val="107000"/>
                        </a:lnSpc>
                        <a:spcBef>
                          <a:spcPts val="0"/>
                        </a:spcBef>
                        <a:spcAft>
                          <a:spcPts val="0"/>
                        </a:spcAft>
                      </a:pPr>
                      <a:r>
                        <a:rPr lang="en-US" sz="1600" dirty="0">
                          <a:solidFill>
                            <a:schemeClr val="bg1"/>
                          </a:solidFill>
                          <a:effectLst/>
                        </a:rPr>
                        <a:t>Consistency Level</a:t>
                      </a:r>
                      <a:endParaRPr lang="en-US" sz="1600"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tc>
                  <a:txBody>
                    <a:bodyPr/>
                    <a:lstStyle/>
                    <a:p>
                      <a:pPr marL="0" marR="0">
                        <a:lnSpc>
                          <a:spcPct val="107000"/>
                        </a:lnSpc>
                        <a:spcBef>
                          <a:spcPts val="0"/>
                        </a:spcBef>
                        <a:spcAft>
                          <a:spcPts val="0"/>
                        </a:spcAft>
                      </a:pPr>
                      <a:r>
                        <a:rPr lang="en-US" sz="1600" dirty="0">
                          <a:solidFill>
                            <a:schemeClr val="bg1"/>
                          </a:solidFill>
                          <a:effectLst/>
                        </a:rPr>
                        <a:t>Description</a:t>
                      </a:r>
                      <a:endParaRPr lang="en-US" sz="1600" dirty="0">
                        <a:solidFill>
                          <a:schemeClr val="bg1"/>
                        </a:solidFill>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extLst>
                  <a:ext uri="{0D108BD9-81ED-4DB2-BD59-A6C34878D82A}">
                    <a16:rowId xmlns:a16="http://schemas.microsoft.com/office/drawing/2014/main" val="1899509653"/>
                  </a:ext>
                </a:extLst>
              </a:tr>
              <a:tr h="810057">
                <a:tc>
                  <a:txBody>
                    <a:bodyPr/>
                    <a:lstStyle/>
                    <a:p>
                      <a:pPr marL="0" marR="0">
                        <a:lnSpc>
                          <a:spcPct val="107000"/>
                        </a:lnSpc>
                        <a:spcBef>
                          <a:spcPts val="0"/>
                        </a:spcBef>
                        <a:spcAft>
                          <a:spcPts val="0"/>
                        </a:spcAft>
                      </a:pPr>
                      <a:r>
                        <a:rPr lang="en-US" sz="1600" dirty="0">
                          <a:effectLst/>
                        </a:rPr>
                        <a:t>Strong</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tc>
                  <a:txBody>
                    <a:bodyPr/>
                    <a:lstStyle/>
                    <a:p>
                      <a:pPr marL="0" marR="0">
                        <a:lnSpc>
                          <a:spcPct val="107000"/>
                        </a:lnSpc>
                        <a:spcBef>
                          <a:spcPts val="0"/>
                        </a:spcBef>
                        <a:spcAft>
                          <a:spcPts val="0"/>
                        </a:spcAft>
                      </a:pPr>
                      <a:r>
                        <a:rPr lang="en-US" sz="1400" dirty="0">
                          <a:effectLst/>
                        </a:rPr>
                        <a:t>When a write operation is performed on your primary database, the write operation is replicated to the replica instances. The write operation is committed (and visible) on the primary only after it has been committed and confirmed by all replicas.</a:t>
                      </a:r>
                      <a:endParaRPr lang="en-US" sz="14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extLst>
                  <a:ext uri="{0D108BD9-81ED-4DB2-BD59-A6C34878D82A}">
                    <a16:rowId xmlns:a16="http://schemas.microsoft.com/office/drawing/2014/main" val="3529573353"/>
                  </a:ext>
                </a:extLst>
              </a:tr>
              <a:tr h="836765">
                <a:tc>
                  <a:txBody>
                    <a:bodyPr/>
                    <a:lstStyle/>
                    <a:p>
                      <a:pPr marL="0" marR="0">
                        <a:lnSpc>
                          <a:spcPct val="107000"/>
                        </a:lnSpc>
                        <a:spcBef>
                          <a:spcPts val="0"/>
                        </a:spcBef>
                        <a:spcAft>
                          <a:spcPts val="0"/>
                        </a:spcAft>
                      </a:pPr>
                      <a:r>
                        <a:rPr lang="en-US" sz="1600" dirty="0">
                          <a:effectLst/>
                        </a:rPr>
                        <a:t>Bounded Staleness</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tc>
                  <a:txBody>
                    <a:bodyPr/>
                    <a:lstStyle/>
                    <a:p>
                      <a:pPr marL="0" marR="0">
                        <a:lnSpc>
                          <a:spcPct val="107000"/>
                        </a:lnSpc>
                        <a:spcBef>
                          <a:spcPts val="0"/>
                        </a:spcBef>
                        <a:spcAft>
                          <a:spcPts val="0"/>
                        </a:spcAft>
                      </a:pPr>
                      <a:r>
                        <a:rPr lang="en-US" sz="1400" dirty="0">
                          <a:effectLst/>
                        </a:rPr>
                        <a:t>This level is similar to the Strong level with the major difference that you can configure how stale documents can be within replicas. Staleness refers to the quantity of time (or the version count) a replica document can be behind the primary document.</a:t>
                      </a:r>
                      <a:endParaRPr lang="en-US" sz="14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extLst>
                  <a:ext uri="{0D108BD9-81ED-4DB2-BD59-A6C34878D82A}">
                    <a16:rowId xmlns:a16="http://schemas.microsoft.com/office/drawing/2014/main" val="1526019770"/>
                  </a:ext>
                </a:extLst>
              </a:tr>
              <a:tr h="550984">
                <a:tc>
                  <a:txBody>
                    <a:bodyPr/>
                    <a:lstStyle/>
                    <a:p>
                      <a:pPr marL="0" marR="0">
                        <a:lnSpc>
                          <a:spcPct val="107000"/>
                        </a:lnSpc>
                        <a:spcBef>
                          <a:spcPts val="0"/>
                        </a:spcBef>
                        <a:spcAft>
                          <a:spcPts val="0"/>
                        </a:spcAft>
                      </a:pPr>
                      <a:r>
                        <a:rPr lang="en-US" sz="1600" dirty="0">
                          <a:effectLst/>
                        </a:rPr>
                        <a:t>Session</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tc>
                  <a:txBody>
                    <a:bodyPr/>
                    <a:lstStyle/>
                    <a:p>
                      <a:pPr marL="0" marR="0">
                        <a:lnSpc>
                          <a:spcPct val="107000"/>
                        </a:lnSpc>
                        <a:spcBef>
                          <a:spcPts val="0"/>
                        </a:spcBef>
                        <a:spcAft>
                          <a:spcPts val="0"/>
                        </a:spcAft>
                      </a:pPr>
                      <a:r>
                        <a:rPr lang="en-US" sz="1400" dirty="0">
                          <a:effectLst/>
                        </a:rPr>
                        <a:t>This level guarantees that all read and write operations are consistent within a user session. Within the user session, all reads and writes are monotonic and guaranteed to be consistent across primary and replica instances.</a:t>
                      </a:r>
                      <a:endParaRPr lang="en-US" sz="14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extLst>
                  <a:ext uri="{0D108BD9-81ED-4DB2-BD59-A6C34878D82A}">
                    <a16:rowId xmlns:a16="http://schemas.microsoft.com/office/drawing/2014/main" val="3749584366"/>
                  </a:ext>
                </a:extLst>
              </a:tr>
              <a:tr h="606682">
                <a:tc>
                  <a:txBody>
                    <a:bodyPr/>
                    <a:lstStyle/>
                    <a:p>
                      <a:pPr marL="0" marR="0">
                        <a:lnSpc>
                          <a:spcPct val="107000"/>
                        </a:lnSpc>
                        <a:spcBef>
                          <a:spcPts val="0"/>
                        </a:spcBef>
                        <a:spcAft>
                          <a:spcPts val="0"/>
                        </a:spcAft>
                      </a:pPr>
                      <a:r>
                        <a:rPr lang="en-US" sz="1600" dirty="0">
                          <a:effectLst/>
                        </a:rPr>
                        <a:t>Consistent Prefix</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tc>
                  <a:txBody>
                    <a:bodyPr/>
                    <a:lstStyle/>
                    <a:p>
                      <a:pPr marL="0" marR="0">
                        <a:lnSpc>
                          <a:spcPct val="107000"/>
                        </a:lnSpc>
                        <a:spcBef>
                          <a:spcPts val="0"/>
                        </a:spcBef>
                        <a:spcAft>
                          <a:spcPts val="0"/>
                        </a:spcAft>
                      </a:pPr>
                      <a:r>
                        <a:rPr lang="en-US" sz="1400" dirty="0">
                          <a:effectLst/>
                        </a:rPr>
                        <a:t>This level has loose consistency but guarantees that when updates show up in replicas, they will show up in the correct order (that is, as prefixes of other updates) without any gaps.</a:t>
                      </a:r>
                      <a:endParaRPr lang="en-US" sz="14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extLst>
                  <a:ext uri="{0D108BD9-81ED-4DB2-BD59-A6C34878D82A}">
                    <a16:rowId xmlns:a16="http://schemas.microsoft.com/office/drawing/2014/main" val="2357137341"/>
                  </a:ext>
                </a:extLst>
              </a:tr>
              <a:tr h="1153830">
                <a:tc>
                  <a:txBody>
                    <a:bodyPr/>
                    <a:lstStyle/>
                    <a:p>
                      <a:pPr marL="0" marR="0">
                        <a:lnSpc>
                          <a:spcPct val="107000"/>
                        </a:lnSpc>
                        <a:spcBef>
                          <a:spcPts val="0"/>
                        </a:spcBef>
                        <a:spcAft>
                          <a:spcPts val="0"/>
                        </a:spcAft>
                      </a:pPr>
                      <a:r>
                        <a:rPr lang="en-US" sz="1600" dirty="0">
                          <a:effectLst/>
                        </a:rPr>
                        <a:t>Eventual</a:t>
                      </a:r>
                      <a:endParaRPr lang="en-US" sz="16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tc>
                  <a:txBody>
                    <a:bodyPr/>
                    <a:lstStyle/>
                    <a:p>
                      <a:pPr marL="0" marR="0">
                        <a:lnSpc>
                          <a:spcPct val="107000"/>
                        </a:lnSpc>
                        <a:spcBef>
                          <a:spcPts val="0"/>
                        </a:spcBef>
                        <a:spcAft>
                          <a:spcPts val="0"/>
                        </a:spcAft>
                      </a:pPr>
                      <a:r>
                        <a:rPr lang="en-US" sz="1400" dirty="0">
                          <a:effectLst/>
                        </a:rPr>
                        <a:t>This level has the loosest consistency and essentially commits any write operation against the primary immediately. Replica transactions are asynchronously handled and will eventually (over time) be consistent with the primary. This tier has the best performance, because the primary database does not need to wait for replicas to commit to finalize its transactions.</a:t>
                      </a:r>
                      <a:endParaRPr lang="en-US" sz="1400" dirty="0">
                        <a:effectLst/>
                        <a:latin typeface="Calibri" panose="020F0502020204030204" pitchFamily="34" charset="0"/>
                        <a:ea typeface="Malgun Gothic" panose="020B0503020000020004" pitchFamily="34" charset="-127"/>
                        <a:cs typeface="Times New Roman" panose="02020603050405020304" pitchFamily="18" charset="0"/>
                      </a:endParaRPr>
                    </a:p>
                  </a:txBody>
                  <a:tcPr marL="72000" marR="72000" marT="72000" marB="72000" anchor="ctr"/>
                </a:tc>
                <a:extLst>
                  <a:ext uri="{0D108BD9-81ED-4DB2-BD59-A6C34878D82A}">
                    <a16:rowId xmlns:a16="http://schemas.microsoft.com/office/drawing/2014/main" val="409776196"/>
                  </a:ext>
                </a:extLst>
              </a:tr>
            </a:tbl>
          </a:graphicData>
        </a:graphic>
      </p:graphicFrame>
    </p:spTree>
    <p:extLst>
      <p:ext uri="{BB962C8B-B14F-4D97-AF65-F5344CB8AC3E}">
        <p14:creationId xmlns:p14="http://schemas.microsoft.com/office/powerpoint/2010/main" val="2410792797"/>
      </p:ext>
    </p:extLst>
  </p:cSld>
  <p:clrMapOvr>
    <a:masterClrMapping/>
  </p:clrMapOvr>
  <p:transition>
    <p:fade/>
  </p:transition>
</p:sld>
</file>

<file path=ppt/theme/theme1.xml><?xml version="1.0" encoding="utf-8"?>
<a:theme xmlns:a="http://schemas.openxmlformats.org/drawingml/2006/main" name="Microsoft Azure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4470</Words>
  <Application>Microsoft Office PowerPoint</Application>
  <PresentationFormat>Widescreen</PresentationFormat>
  <Paragraphs>420</Paragraphs>
  <Slides>37</Slides>
  <Notes>34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Calibri</vt:lpstr>
      <vt:lpstr>Consolas</vt:lpstr>
      <vt:lpstr>Segoe UI</vt:lpstr>
      <vt:lpstr>Segoe UI Light</vt:lpstr>
      <vt:lpstr>Segoe UI Semibold</vt:lpstr>
      <vt:lpstr>Wingdings</vt:lpstr>
      <vt:lpstr>Microsoft Azure Template</vt:lpstr>
      <vt:lpstr>Learning Path 04: Develop solutions that use Azure Cosmos DB</vt:lpstr>
      <vt:lpstr>Agenda </vt:lpstr>
      <vt:lpstr>Module 1: Explore Azure Cosmos DB</vt:lpstr>
      <vt:lpstr>Introduction</vt:lpstr>
      <vt:lpstr>Identify key benefits of Azure Cosmos DB</vt:lpstr>
      <vt:lpstr>Explore the resource hierarchy (1 / 2)</vt:lpstr>
      <vt:lpstr>Explore the resource hierarchy (2 / 2)</vt:lpstr>
      <vt:lpstr>Explore consistency levels (1 / 2)</vt:lpstr>
      <vt:lpstr>Explore consistency levels (2 /2)</vt:lpstr>
      <vt:lpstr>Choose the right consistency level</vt:lpstr>
      <vt:lpstr>Explore supported APIs</vt:lpstr>
      <vt:lpstr>Discover request units</vt:lpstr>
      <vt:lpstr>Exercise: Create Azure Cosmos DB resources by using the Azure portal</vt:lpstr>
      <vt:lpstr>Summary and knowledge check</vt:lpstr>
      <vt:lpstr>Module 2: Implement partitioning in Azure Cosmos DB</vt:lpstr>
      <vt:lpstr>Introduction</vt:lpstr>
      <vt:lpstr>Explore partitions (1 / 2)</vt:lpstr>
      <vt:lpstr>Explore partitions (2 / 2)</vt:lpstr>
      <vt:lpstr>Choose a partition key</vt:lpstr>
      <vt:lpstr>Create a synthetic partition key</vt:lpstr>
      <vt:lpstr>Summary and knowledge check</vt:lpstr>
      <vt:lpstr>Module 3: Work with Azure Cosmos DB</vt:lpstr>
      <vt:lpstr>Introduction</vt:lpstr>
      <vt:lpstr>Explore Microsoft .NET SDK v3 for Azure Cosmos DB (1 / 3)</vt:lpstr>
      <vt:lpstr>Explore Microsoft .NET SDK v3 for Azure Cosmos DB (2 / 3)</vt:lpstr>
      <vt:lpstr>Explore Microsoft .NET SDK v3 for Azure Cosmos DB (3 / 3)</vt:lpstr>
      <vt:lpstr>Exercise : Create resources by using the Microsoft .NET SDK v3</vt:lpstr>
      <vt:lpstr>Create stored procedures (1 / 4)</vt:lpstr>
      <vt:lpstr>Create stored procedures (2 / 4)</vt:lpstr>
      <vt:lpstr>Create stored procedures (3 / 4)</vt:lpstr>
      <vt:lpstr>Create stored procedures (4 / 4)</vt:lpstr>
      <vt:lpstr>Create triggers and user-defined functions (1 / 2)</vt:lpstr>
      <vt:lpstr>Create triggers and user-defined functions (2 / 2)</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2021-12-14T19:57:27Z</dcterms:created>
  <dcterms:modified xsi:type="dcterms:W3CDTF">2022-11-15T21:38:07Z</dcterms:modified>
</cp:coreProperties>
</file>