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Lst>
  <p:notesMasterIdLst>
    <p:notesMasterId r:id="rId19"/>
  </p:notesMasterIdLst>
  <p:handoutMasterIdLst>
    <p:handoutMasterId r:id="rId20"/>
  </p:handoutMasterIdLst>
  <p:sldIdLst>
    <p:sldId id="1627" r:id="rId2"/>
    <p:sldId id="1778" r:id="rId3"/>
    <p:sldId id="1684" r:id="rId4"/>
    <p:sldId id="1702" r:id="rId5"/>
    <p:sldId id="1792" r:id="rId6"/>
    <p:sldId id="1747" r:id="rId7"/>
    <p:sldId id="1793" r:id="rId8"/>
    <p:sldId id="1764" r:id="rId9"/>
    <p:sldId id="1748" r:id="rId10"/>
    <p:sldId id="1759" r:id="rId11"/>
    <p:sldId id="1794" r:id="rId12"/>
    <p:sldId id="1795" r:id="rId13"/>
    <p:sldId id="1796" r:id="rId14"/>
    <p:sldId id="1860" r:id="rId15"/>
    <p:sldId id="1943" r:id="rId16"/>
    <p:sldId id="1865" r:id="rId17"/>
    <p:sldId id="1786" r:id="rId18"/>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243A5E"/>
    <a:srgbClr val="4BCBEE"/>
    <a:srgbClr val="1392B4"/>
    <a:srgbClr val="0B556A"/>
    <a:srgbClr val="59B4D9"/>
    <a:srgbClr val="EBEBEB"/>
    <a:srgbClr val="FFFFFF"/>
    <a:srgbClr val="FFF100"/>
    <a:srgbClr val="75757A"/>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4" autoAdjust="0"/>
    <p:restoredTop sz="82389" autoAdjust="0"/>
  </p:normalViewPr>
  <p:slideViewPr>
    <p:cSldViewPr snapToGrid="0">
      <p:cViewPr varScale="1">
        <p:scale>
          <a:sx n="91" d="100"/>
          <a:sy n="91" d="100"/>
        </p:scale>
        <p:origin x="1314" y="8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24B-4F92-8B63-53F6DA5E02D6}"/>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F24B-4F92-8B63-53F6DA5E02D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24B-4F92-8B63-53F6DA5E02D6}"/>
              </c:ext>
            </c:extLst>
          </c:dPt>
          <c:val>
            <c:numRef>
              <c:f>Sheet1!$B$2:$B$4</c:f>
              <c:numCache>
                <c:formatCode>General</c:formatCode>
                <c:ptCount val="3"/>
                <c:pt idx="0">
                  <c:v>45</c:v>
                </c:pt>
                <c:pt idx="1">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Time</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2"/>
                      <c:pt idx="0">
                        <c:v>Challenge</c:v>
                      </c:pt>
                      <c:pt idx="1">
                        <c:v>Hour</c:v>
                      </c:pt>
                    </c:strCache>
                  </c:strRef>
                </c15:cat>
              </c15:filteredCategoryTitle>
            </c:ext>
            <c:ext xmlns:c16="http://schemas.microsoft.com/office/drawing/2014/chart" uri="{C3380CC4-5D6E-409C-BE32-E72D297353CC}">
              <c16:uniqueId val="{00000006-F24B-4F92-8B63-53F6DA5E02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11/11/2022 1:53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11/11/2022 1:52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review.docs.microsoft.com/en-us/azure/azure-monitor/app/monitor-web-app-availability" TargetMode="External"/><Relationship Id="rId7" Type="http://schemas.openxmlformats.org/officeDocument/2006/relationships/hyperlink" Target="https://review.docs.microsoft.com/en-us/azure/azure-monitor/app/troubleshoot-availability"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review.docs.microsoft.com/en-us/dotnet/api/microsoft.applicationinsights.telemetryclient.trackavailability" TargetMode="External"/><Relationship Id="rId5" Type="http://schemas.openxmlformats.org/officeDocument/2006/relationships/hyperlink" Target="https://review.docs.microsoft.com/en-us/azure/azure-monitor/app/availability-azure-functions" TargetMode="External"/><Relationship Id="rId4" Type="http://schemas.openxmlformats.org/officeDocument/2006/relationships/hyperlink" Target="https://review.docs.microsoft.com/en-us/azure/azure-monitor/app/availability-standard-tests"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review.docs.microsoft.com/en-us/azure/azure-monitor/app/platforms"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docs.microsoft.com/azure/azure-monitor/app/pre-aggregated-metrics-log-metrics"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Distributed tracing is the equivalent of call stacks for modern cloud and microservices architectures, with the addition of a simplistic performance profiler thrown in. </a:t>
            </a:r>
          </a:p>
          <a:p>
            <a:endParaRPr lang="en-US" b="0" i="0" dirty="0">
              <a:solidFill>
                <a:srgbClr val="171717"/>
              </a:solidFill>
              <a:effectLst/>
              <a:latin typeface="Segoe UI" panose="020B0502040204020203" pitchFamily="34" charset="0"/>
            </a:endParaRPr>
          </a:p>
          <a:p>
            <a:r>
              <a:rPr lang="en-US" b="0" i="0" dirty="0">
                <a:solidFill>
                  <a:srgbClr val="171717"/>
                </a:solidFill>
                <a:effectLst/>
                <a:latin typeface="Segoe UI" panose="020B0502040204020203" pitchFamily="34" charset="0"/>
              </a:rPr>
              <a:t>Azure Monitor also offers an application map view which aggregates many transactions to show a topological view of how the systems interact, and what the average performance and error rates are.</a:t>
            </a:r>
          </a:p>
          <a:p>
            <a:endParaRPr lang="en-US" b="0"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How to Enable Distributed Tracing</a:t>
            </a:r>
          </a:p>
          <a:p>
            <a:pPr algn="l"/>
            <a:r>
              <a:rPr lang="en-US" b="0" i="0" dirty="0">
                <a:solidFill>
                  <a:srgbClr val="171717"/>
                </a:solidFill>
                <a:effectLst/>
                <a:latin typeface="Segoe UI" panose="020B0502040204020203" pitchFamily="34" charset="0"/>
              </a:rPr>
              <a:t>Enabling distributed tracing across the services in an application is as simple as adding the proper SDK or library to each service, based on the language the service was implemented in.</a:t>
            </a:r>
          </a:p>
          <a:p>
            <a:pPr algn="l"/>
            <a:endParaRPr lang="en-US" b="0"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Enabling via Application Insights SDKs</a:t>
            </a:r>
          </a:p>
          <a:p>
            <a:pPr algn="l"/>
            <a:r>
              <a:rPr lang="en-US" b="0" i="0" dirty="0">
                <a:solidFill>
                  <a:srgbClr val="171717"/>
                </a:solidFill>
                <a:effectLst/>
                <a:latin typeface="Segoe UI" panose="020B0502040204020203" pitchFamily="34" charset="0"/>
              </a:rPr>
              <a:t>The Application Insights SDKs for .NET, .NET Core, Java, Node.js, and JavaScript all support distributed tracing natively.</a:t>
            </a:r>
          </a:p>
          <a:p>
            <a:pPr algn="l"/>
            <a:r>
              <a:rPr lang="en-US" b="0" i="0" dirty="0">
                <a:solidFill>
                  <a:srgbClr val="171717"/>
                </a:solidFill>
                <a:effectLst/>
                <a:latin typeface="Segoe UI" panose="020B0502040204020203" pitchFamily="34" charset="0"/>
              </a:rPr>
              <a:t>With the proper Application Insights SDK installed and configured, tracing information is automatically collected for popular frameworks, libraries, and technologies by SDK dependency auto-collectors. The full list of supported technologies is available in the Dependency auto-collection documentation.</a:t>
            </a:r>
          </a:p>
          <a:p>
            <a:pPr algn="l"/>
            <a:r>
              <a:rPr lang="en-US" b="0" i="0" dirty="0">
                <a:solidFill>
                  <a:srgbClr val="171717"/>
                </a:solidFill>
                <a:effectLst/>
                <a:latin typeface="Segoe UI" panose="020B0502040204020203" pitchFamily="34" charset="0"/>
              </a:rPr>
              <a:t>Additionally, any technology can be tracked manually with a call to </a:t>
            </a:r>
            <a:r>
              <a:rPr lang="en-US" b="0" i="0" dirty="0" err="1">
                <a:solidFill>
                  <a:srgbClr val="171717"/>
                </a:solidFill>
                <a:effectLst/>
                <a:latin typeface="Segoe UI" panose="020B0502040204020203" pitchFamily="34" charset="0"/>
              </a:rPr>
              <a:t>TrackDependency</a:t>
            </a:r>
            <a:r>
              <a:rPr lang="en-US" b="0" i="0" dirty="0">
                <a:solidFill>
                  <a:srgbClr val="171717"/>
                </a:solidFill>
                <a:effectLst/>
                <a:latin typeface="Segoe UI" panose="020B0502040204020203" pitchFamily="34" charset="0"/>
              </a:rPr>
              <a:t> on the </a:t>
            </a:r>
            <a:r>
              <a:rPr lang="en-US" b="0" i="0" dirty="0" err="1">
                <a:solidFill>
                  <a:srgbClr val="171717"/>
                </a:solidFill>
                <a:effectLst/>
                <a:latin typeface="Segoe UI" panose="020B0502040204020203" pitchFamily="34" charset="0"/>
              </a:rPr>
              <a:t>TelemetryClient</a:t>
            </a:r>
            <a:r>
              <a:rPr lang="en-US" b="0" i="0" dirty="0">
                <a:solidFill>
                  <a:srgbClr val="171717"/>
                </a:solidFill>
                <a:effectLst/>
                <a:latin typeface="Segoe UI" panose="020B0502040204020203" pitchFamily="34" charset="0"/>
              </a:rPr>
              <a:t>.</a:t>
            </a:r>
          </a:p>
          <a:p>
            <a:pPr algn="l"/>
            <a:endParaRPr lang="en-US" b="0" i="0" dirty="0">
              <a:solidFill>
                <a:srgbClr val="171717"/>
              </a:solidFill>
              <a:effectLst/>
              <a:latin typeface="Segoe UI" panose="020B0502040204020203" pitchFamily="34" charset="0"/>
            </a:endParaRPr>
          </a:p>
          <a:p>
            <a:pPr algn="l"/>
            <a:r>
              <a:rPr lang="en-US" b="1" i="0" dirty="0">
                <a:solidFill>
                  <a:srgbClr val="171717"/>
                </a:solidFill>
                <a:effectLst/>
                <a:latin typeface="Segoe UI" panose="020B0502040204020203" pitchFamily="34" charset="0"/>
              </a:rPr>
              <a:t>Enable via </a:t>
            </a:r>
            <a:r>
              <a:rPr lang="en-US" b="1" i="0" dirty="0" err="1">
                <a:solidFill>
                  <a:srgbClr val="171717"/>
                </a:solidFill>
                <a:effectLst/>
                <a:latin typeface="Segoe UI" panose="020B0502040204020203" pitchFamily="34" charset="0"/>
              </a:rPr>
              <a:t>OpenCensus</a:t>
            </a:r>
            <a:endParaRPr lang="en-US" b="1"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In addition to the Application Insights SDKs, Application Insights also supports distributed tracing through </a:t>
            </a:r>
            <a:r>
              <a:rPr lang="en-US" b="0" i="0" dirty="0" err="1">
                <a:solidFill>
                  <a:srgbClr val="171717"/>
                </a:solidFill>
                <a:effectLst/>
                <a:latin typeface="Segoe UI" panose="020B0502040204020203" pitchFamily="34" charset="0"/>
              </a:rPr>
              <a:t>OpenCensus</a:t>
            </a:r>
            <a:r>
              <a:rPr lang="en-US" b="0" i="0" dirty="0">
                <a:solidFill>
                  <a:srgbClr val="171717"/>
                </a:solidFill>
                <a:effectLst/>
                <a:latin typeface="Segoe UI" panose="020B0502040204020203" pitchFamily="34" charset="0"/>
              </a:rPr>
              <a:t>. </a:t>
            </a:r>
            <a:r>
              <a:rPr lang="en-US" b="0" i="0" dirty="0" err="1">
                <a:solidFill>
                  <a:srgbClr val="171717"/>
                </a:solidFill>
                <a:effectLst/>
                <a:latin typeface="Segoe UI" panose="020B0502040204020203" pitchFamily="34" charset="0"/>
              </a:rPr>
              <a:t>OpenCensus</a:t>
            </a:r>
            <a:r>
              <a:rPr lang="en-US" b="0" i="0" dirty="0">
                <a:solidFill>
                  <a:srgbClr val="171717"/>
                </a:solidFill>
                <a:effectLst/>
                <a:latin typeface="Segoe UI" panose="020B0502040204020203" pitchFamily="34" charset="0"/>
              </a:rPr>
              <a:t> is an open source, vendor-agnostic, single distribution of libraries to provide metrics collection and distributed tracing for services. It also enables the open source community to enable distributed tracing with popular technologies like Redis, Memcached, or MongoDB.</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4274723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You can create up to 100 availability tests per Application Insights resource, and there are three types of availability tests:</a:t>
            </a:r>
          </a:p>
          <a:p>
            <a:pPr marL="171450" indent="-171450" algn="l">
              <a:buFont typeface="Arial" panose="020B0604020202020204" pitchFamily="34" charset="0"/>
              <a:buChar char="•"/>
            </a:pPr>
            <a:r>
              <a:rPr lang="en-US" b="0" i="0" u="none" strike="noStrike" dirty="0">
                <a:solidFill>
                  <a:srgbClr val="171717"/>
                </a:solidFill>
                <a:effectLst/>
                <a:latin typeface="Segoe UI" panose="020B0502040204020203" pitchFamily="34" charset="0"/>
                <a:hlinkClick r:id="rId3"/>
              </a:rPr>
              <a:t>URL ping test (classic)</a:t>
            </a:r>
            <a:r>
              <a:rPr lang="en-US" b="0" i="0" dirty="0">
                <a:solidFill>
                  <a:srgbClr val="171717"/>
                </a:solidFill>
                <a:effectLst/>
                <a:latin typeface="Segoe UI" panose="020B0502040204020203" pitchFamily="34" charset="0"/>
              </a:rPr>
              <a:t>: You can create this simple test through the portal to validate whether an endpoint is responding and measure performance associated with that response. You can also set custom success criteria coupled with more advanced features, like parsing dependent requests and allowing for retries.</a:t>
            </a:r>
          </a:p>
          <a:p>
            <a:pPr marL="171450" indent="-171450" algn="l">
              <a:buFont typeface="Arial" panose="020B0604020202020204" pitchFamily="34" charset="0"/>
              <a:buChar char="•"/>
            </a:pPr>
            <a:r>
              <a:rPr lang="en-US" b="0" i="0" u="none" strike="noStrike" dirty="0">
                <a:solidFill>
                  <a:srgbClr val="171717"/>
                </a:solidFill>
                <a:effectLst/>
                <a:latin typeface="Segoe UI" panose="020B0502040204020203" pitchFamily="34" charset="0"/>
                <a:hlinkClick r:id="rId4"/>
              </a:rPr>
              <a:t>Standard test (Preview)</a:t>
            </a:r>
            <a:r>
              <a:rPr lang="en-US" b="0" i="0" dirty="0">
                <a:solidFill>
                  <a:srgbClr val="171717"/>
                </a:solidFill>
                <a:effectLst/>
                <a:latin typeface="Segoe UI" panose="020B0502040204020203" pitchFamily="34" charset="0"/>
              </a:rPr>
              <a:t>: This single request test is similar to the URL ping test. It includes SSL certificate validity, proactive lifetime check, HTTP request verb (for example GET, HEAD, or POST), custom headers, and custom data associated with your HTTP request.</a:t>
            </a:r>
          </a:p>
          <a:p>
            <a:pPr marL="171450" indent="-171450" algn="l">
              <a:buFont typeface="Arial" panose="020B0604020202020204" pitchFamily="34" charset="0"/>
              <a:buChar char="•"/>
            </a:pPr>
            <a:r>
              <a:rPr lang="en-US" b="0" i="0" u="none" strike="noStrike" dirty="0">
                <a:solidFill>
                  <a:srgbClr val="171717"/>
                </a:solidFill>
                <a:effectLst/>
                <a:latin typeface="Segoe UI" panose="020B0502040204020203" pitchFamily="34" charset="0"/>
                <a:hlinkClick r:id="rId5"/>
              </a:rPr>
              <a:t>Custom </a:t>
            </a:r>
            <a:r>
              <a:rPr lang="en-US" b="0" i="0" u="none" strike="noStrike" dirty="0" err="1">
                <a:solidFill>
                  <a:srgbClr val="171717"/>
                </a:solidFill>
                <a:effectLst/>
                <a:latin typeface="Segoe UI" panose="020B0502040204020203" pitchFamily="34" charset="0"/>
                <a:hlinkClick r:id="rId5"/>
              </a:rPr>
              <a:t>TrackAvailability</a:t>
            </a:r>
            <a:r>
              <a:rPr lang="en-US" b="0" i="0" u="none" strike="noStrike" dirty="0">
                <a:solidFill>
                  <a:srgbClr val="171717"/>
                </a:solidFill>
                <a:effectLst/>
                <a:latin typeface="Segoe UI" panose="020B0502040204020203" pitchFamily="34" charset="0"/>
                <a:hlinkClick r:id="rId5"/>
              </a:rPr>
              <a:t> test</a:t>
            </a:r>
            <a:r>
              <a:rPr lang="en-US" b="0" i="0" dirty="0">
                <a:solidFill>
                  <a:srgbClr val="171717"/>
                </a:solidFill>
                <a:effectLst/>
                <a:latin typeface="Segoe UI" panose="020B0502040204020203" pitchFamily="34" charset="0"/>
              </a:rPr>
              <a:t>: If you decide to create a custom application to run availability tests, you can use the </a:t>
            </a:r>
            <a:r>
              <a:rPr lang="en-US" b="0" i="0" u="none" strike="noStrike" dirty="0" err="1">
                <a:solidFill>
                  <a:srgbClr val="171717"/>
                </a:solidFill>
                <a:effectLst/>
                <a:latin typeface="Segoe UI" panose="020B0502040204020203" pitchFamily="34" charset="0"/>
                <a:hlinkClick r:id="rId6"/>
              </a:rPr>
              <a:t>TrackAvailability</a:t>
            </a:r>
            <a:r>
              <a:rPr lang="en-US" b="0" i="0" u="none" strike="noStrike" dirty="0">
                <a:solidFill>
                  <a:srgbClr val="171717"/>
                </a:solidFill>
                <a:effectLst/>
                <a:latin typeface="Segoe UI" panose="020B0502040204020203" pitchFamily="34" charset="0"/>
                <a:hlinkClick r:id="rId6"/>
              </a:rPr>
              <a:t>()</a:t>
            </a:r>
            <a:r>
              <a:rPr lang="en-US" b="0" i="0" dirty="0">
                <a:solidFill>
                  <a:srgbClr val="171717"/>
                </a:solidFill>
                <a:effectLst/>
                <a:latin typeface="Segoe UI" panose="020B0502040204020203" pitchFamily="34" charset="0"/>
              </a:rPr>
              <a:t> method to send the results to Application Insights.</a:t>
            </a:r>
          </a:p>
          <a:p>
            <a:endParaRPr lang="en-US" dirty="0"/>
          </a:p>
          <a:p>
            <a:r>
              <a:rPr lang="en-US" b="1" dirty="0"/>
              <a:t>Note:</a:t>
            </a:r>
          </a:p>
          <a:p>
            <a:r>
              <a:rPr lang="en-US" b="1" i="0" dirty="0">
                <a:solidFill>
                  <a:srgbClr val="171717"/>
                </a:solidFill>
                <a:effectLst/>
                <a:latin typeface="Segoe UI" panose="020B0502040204020203" pitchFamily="34" charset="0"/>
              </a:rPr>
              <a:t>Multi-step test</a:t>
            </a:r>
            <a:r>
              <a:rPr lang="en-US" b="0" i="0" dirty="0">
                <a:solidFill>
                  <a:srgbClr val="171717"/>
                </a:solidFill>
                <a:effectLst/>
                <a:latin typeface="Segoe UI" panose="020B0502040204020203" pitchFamily="34" charset="0"/>
              </a:rPr>
              <a:t> is a fourth type of availability test, however that is only available through Visual Studio 2019. </a:t>
            </a:r>
            <a:r>
              <a:rPr lang="en-US" b="1" i="0" dirty="0">
                <a:solidFill>
                  <a:srgbClr val="171717"/>
                </a:solidFill>
                <a:effectLst/>
                <a:latin typeface="Segoe UI" panose="020B0502040204020203" pitchFamily="34" charset="0"/>
              </a:rPr>
              <a:t>Custom </a:t>
            </a:r>
            <a:r>
              <a:rPr lang="en-US" b="1" i="0" dirty="0" err="1">
                <a:solidFill>
                  <a:srgbClr val="171717"/>
                </a:solidFill>
                <a:effectLst/>
                <a:latin typeface="Segoe UI" panose="020B0502040204020203" pitchFamily="34" charset="0"/>
              </a:rPr>
              <a:t>TrackAvailability</a:t>
            </a:r>
            <a:r>
              <a:rPr lang="en-US" b="1" i="0" dirty="0">
                <a:solidFill>
                  <a:srgbClr val="171717"/>
                </a:solidFill>
                <a:effectLst/>
                <a:latin typeface="Segoe UI" panose="020B0502040204020203" pitchFamily="34" charset="0"/>
              </a:rPr>
              <a:t> test</a:t>
            </a:r>
            <a:r>
              <a:rPr lang="en-US" b="0" i="0" dirty="0">
                <a:solidFill>
                  <a:srgbClr val="171717"/>
                </a:solidFill>
                <a:effectLst/>
                <a:latin typeface="Segoe UI" panose="020B0502040204020203" pitchFamily="34" charset="0"/>
              </a:rPr>
              <a:t> is the long term supported solution for multi request or authentication test scenarios.</a:t>
            </a:r>
          </a:p>
          <a:p>
            <a:endParaRPr lang="en-US" b="0" i="0" dirty="0">
              <a:solidFill>
                <a:srgbClr val="171717"/>
              </a:solidFill>
              <a:effectLst/>
              <a:latin typeface="Segoe UI" panose="020B0502040204020203" pitchFamily="34" charset="0"/>
            </a:endParaRPr>
          </a:p>
          <a:p>
            <a:r>
              <a:rPr lang="en-US" b="0" i="0" dirty="0">
                <a:solidFill>
                  <a:srgbClr val="171717"/>
                </a:solidFill>
                <a:effectLst/>
                <a:latin typeface="Segoe UI" panose="020B0502040204020203" pitchFamily="34" charset="0"/>
              </a:rPr>
              <a:t>Important:</a:t>
            </a:r>
          </a:p>
          <a:p>
            <a:r>
              <a:rPr lang="en-US" b="0" i="0" dirty="0">
                <a:solidFill>
                  <a:srgbClr val="171717"/>
                </a:solidFill>
                <a:effectLst/>
                <a:latin typeface="Segoe UI" panose="020B0502040204020203" pitchFamily="34" charset="0"/>
              </a:rPr>
              <a:t>The </a:t>
            </a:r>
            <a:r>
              <a:rPr lang="en-US" b="1" i="0" dirty="0">
                <a:solidFill>
                  <a:srgbClr val="171717"/>
                </a:solidFill>
                <a:effectLst/>
                <a:latin typeface="Segoe UI" panose="020B0502040204020203" pitchFamily="34" charset="0"/>
              </a:rPr>
              <a:t>URL ping test</a:t>
            </a:r>
            <a:r>
              <a:rPr lang="en-US" b="0" i="0" dirty="0">
                <a:solidFill>
                  <a:srgbClr val="171717"/>
                </a:solidFill>
                <a:effectLst/>
                <a:latin typeface="Segoe UI" panose="020B0502040204020203" pitchFamily="34" charset="0"/>
              </a:rPr>
              <a:t> relies on the DNS infrastructure of the public internet to resolve the domain names of the tested endpoints. If you're using private DNS, you must ensure that the public domain name servers can remove every domain name of your test. When that's not possible, you can use custom </a:t>
            </a:r>
            <a:r>
              <a:rPr lang="en-US" b="1" i="0" dirty="0" err="1">
                <a:solidFill>
                  <a:srgbClr val="171717"/>
                </a:solidFill>
                <a:effectLst/>
                <a:latin typeface="Segoe UI" panose="020B0502040204020203" pitchFamily="34" charset="0"/>
              </a:rPr>
              <a:t>TrackAvailability</a:t>
            </a:r>
            <a:r>
              <a:rPr lang="en-US" b="1" i="0" dirty="0">
                <a:solidFill>
                  <a:srgbClr val="171717"/>
                </a:solidFill>
                <a:effectLst/>
                <a:latin typeface="Segoe UI" panose="020B0502040204020203" pitchFamily="34" charset="0"/>
              </a:rPr>
              <a:t> tests</a:t>
            </a:r>
            <a:r>
              <a:rPr lang="en-US" b="0" i="0" dirty="0">
                <a:solidFill>
                  <a:srgbClr val="171717"/>
                </a:solidFill>
                <a:effectLst/>
                <a:latin typeface="Segoe UI" panose="020B0502040204020203" pitchFamily="34" charset="0"/>
              </a:rPr>
              <a:t> instead.</a:t>
            </a:r>
          </a:p>
          <a:p>
            <a:endParaRPr lang="en-US" b="0" i="0" dirty="0">
              <a:solidFill>
                <a:srgbClr val="171717"/>
              </a:solidFill>
              <a:effectLst/>
              <a:latin typeface="Segoe UI" panose="020B0502040204020203" pitchFamily="34" charset="0"/>
            </a:endParaRPr>
          </a:p>
          <a:p>
            <a:r>
              <a:rPr lang="en-US" b="0" i="0" dirty="0">
                <a:solidFill>
                  <a:srgbClr val="171717"/>
                </a:solidFill>
                <a:effectLst/>
                <a:latin typeface="Segoe UI" panose="020B0502040204020203" pitchFamily="34" charset="0"/>
              </a:rPr>
              <a:t>Visit the </a:t>
            </a:r>
            <a:r>
              <a:rPr lang="en-US" b="0" i="0" u="none" strike="noStrike" dirty="0">
                <a:effectLst/>
                <a:latin typeface="Segoe UI" panose="020B0502040204020203" pitchFamily="34" charset="0"/>
                <a:hlinkClick r:id="rId7"/>
              </a:rPr>
              <a:t>troubleshooting</a:t>
            </a:r>
            <a:r>
              <a:rPr lang="en-US" b="0" i="0" dirty="0">
                <a:solidFill>
                  <a:srgbClr val="171717"/>
                </a:solidFill>
                <a:effectLst/>
                <a:latin typeface="Segoe UI" panose="020B0502040204020203" pitchFamily="34" charset="0"/>
              </a:rPr>
              <a:t> article for guidance on diagnosing availability issues.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US" b="0" i="0" dirty="0">
                <a:solidFill>
                  <a:srgbClr val="171717"/>
                </a:solidFill>
                <a:effectLst/>
                <a:latin typeface="Segoe UI" panose="020B0502040204020203" pitchFamily="34" charset="0"/>
              </a:rPr>
              <a:t>Components are independently deployable parts of your distributed/microservices application. Developers and operations teams have code-level visibility or access to telemetry generated by these application components.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Components are different from "observed" external dependencies such as SQL, EventHub etc. which your team/organization may not have access to (code or telemetry).</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Components run on any number of server/role/container instances.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Components can be separate Application Insights instrumentation keys (even if subscriptions are different) or different roles reporting to a single Application Insights instrumentation key. The preview map experience shows the components regardless of how they are set up.</a:t>
            </a:r>
          </a:p>
          <a:p>
            <a:pPr algn="l">
              <a:buFont typeface="Arial" panose="020B0604020202020204" pitchFamily="34" charset="0"/>
              <a:buNone/>
            </a:pPr>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You can see the full application topology across multiple levels of related application components. Components could be different Application Insights resources, or different roles in a single resource. The app map finds components by following HTTP dependency calls made between servers with the Application Insights SDK installed.</a:t>
            </a:r>
          </a:p>
          <a:p>
            <a:pPr algn="l"/>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This experience starts with progressive discovery of the components. When you first load the application map, a set of queries is triggered to discover the components related to this component. A button at the top-left corner will update with the number of components in your application as they are discovered.</a:t>
            </a:r>
          </a:p>
          <a:p>
            <a:pPr algn="l"/>
            <a:r>
              <a:rPr lang="en-US" b="0" i="0" dirty="0">
                <a:solidFill>
                  <a:srgbClr val="171717"/>
                </a:solidFill>
                <a:effectLst/>
                <a:latin typeface="Segoe UI" panose="020B0502040204020203" pitchFamily="34" charset="0"/>
              </a:rPr>
              <a:t>On clicking "Update map components", the map is refreshed with all components discovered until that point. Depending on the complexity of your application, this may take a minute to load.</a:t>
            </a:r>
          </a:p>
          <a:p>
            <a:pPr algn="l"/>
            <a:endParaRPr lang="en-US" b="0" i="0" dirty="0">
              <a:solidFill>
                <a:srgbClr val="171717"/>
              </a:solidFill>
              <a:effectLst/>
              <a:latin typeface="Segoe UI" panose="020B0502040204020203" pitchFamily="34" charset="0"/>
            </a:endParaRPr>
          </a:p>
          <a:p>
            <a:pPr algn="l"/>
            <a:endParaRPr lang="en-US" b="0" i="0" dirty="0">
              <a:solidFill>
                <a:srgbClr val="171717"/>
              </a:solidFill>
              <a:effectLst/>
              <a:latin typeface="Segoe UI" panose="020B0502040204020203" pitchFamily="34"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12652573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One of the key objectives with this experience is to be able to visualize complex topologies with hundreds of components. Click on any component to see related insights and go to the performance and failure triage experience for that component.</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37695363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11/11/2022 1:52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862578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Above diagram gives a high-level view of Azure Monitor. At the center of the diagram are the data stores for metrics, logs, and traces. On the left are the sources of monitoring data that populate these data stores. On the right are the different functions that Azure Monitor performs with this collected data. This includes such actions as analysis, alerting, and streaming to external systems.</a:t>
            </a:r>
          </a:p>
          <a:p>
            <a:endParaRPr lang="en-US" b="0" i="0" dirty="0">
              <a:solidFill>
                <a:srgbClr val="171717"/>
              </a:solidFill>
              <a:effectLst/>
              <a:latin typeface="Segoe UI" panose="020B0502040204020203" pitchFamily="34"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11034510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9120216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1" i="0" dirty="0">
                <a:solidFill>
                  <a:srgbClr val="171717"/>
                </a:solidFill>
                <a:effectLst/>
                <a:latin typeface="Segoe UI" panose="020B0502040204020203" pitchFamily="34" charset="0"/>
              </a:rPr>
              <a:t>How Application Insights works</a:t>
            </a:r>
          </a:p>
          <a:p>
            <a:pPr algn="l"/>
            <a:r>
              <a:rPr lang="en-US" b="0" i="0" dirty="0">
                <a:solidFill>
                  <a:srgbClr val="171717"/>
                </a:solidFill>
                <a:effectLst/>
                <a:latin typeface="Segoe UI" panose="020B0502040204020203" pitchFamily="34" charset="0"/>
              </a:rPr>
              <a:t>You install a small instrumentation package (SDK) in your application or enable Application Insights using the Application Insights Agent when </a:t>
            </a:r>
            <a:r>
              <a:rPr lang="en-US" b="0" i="0" u="none" strike="noStrike" dirty="0">
                <a:solidFill>
                  <a:srgbClr val="171717"/>
                </a:solidFill>
                <a:effectLst/>
                <a:latin typeface="Segoe UI" panose="020B0502040204020203" pitchFamily="34" charset="0"/>
                <a:hlinkClick r:id="rId3"/>
              </a:rPr>
              <a:t>supported</a:t>
            </a:r>
            <a:r>
              <a:rPr lang="en-US" b="0" i="0" dirty="0">
                <a:solidFill>
                  <a:srgbClr val="171717"/>
                </a:solidFill>
                <a:effectLst/>
                <a:latin typeface="Segoe UI" panose="020B0502040204020203" pitchFamily="34" charset="0"/>
              </a:rPr>
              <a:t>. The instrumentation monitors your app and directs the telemetry data to an Azure Application Insights Resource using a unique GUID that we refer to as an Instrumentation Key.</a:t>
            </a:r>
          </a:p>
          <a:p>
            <a:pPr algn="l"/>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You can instrument not only the web service application, but also any background components, and the JavaScript in the web pages themselves. The application and its components can run anywhere - it doesn't have to be hosted in Azure.</a:t>
            </a:r>
          </a:p>
          <a:p>
            <a:pPr algn="l"/>
            <a:endParaRPr lang="en-US" b="0" i="0" dirty="0">
              <a:solidFill>
                <a:srgbClr val="171717"/>
              </a:solidFill>
              <a:effectLst/>
              <a:latin typeface="Segoe UI" panose="020B0502040204020203" pitchFamily="34" charset="0"/>
            </a:endParaRPr>
          </a:p>
          <a:p>
            <a:pPr algn="l"/>
            <a:r>
              <a:rPr lang="en-US" b="0" i="0" u="none" strike="noStrike" dirty="0">
                <a:effectLst/>
                <a:latin typeface="Segoe UI" panose="020B0502040204020203" pitchFamily="34" charset="0"/>
                <a:hlinkClick r:id="rId4"/>
              </a:rPr>
              <a:t>https://docs.microsoft.com/azure/azure-monitor/app/pre-aggregated-metrics-log-metrics</a:t>
            </a:r>
            <a:endParaRPr lang="en-US" b="0" i="0" u="none" strike="noStrike" dirty="0">
              <a:effectLst/>
              <a:latin typeface="Segoe UI" panose="020B0502040204020203" pitchFamily="34" charset="0"/>
            </a:endParaRPr>
          </a:p>
          <a:p>
            <a:pPr algn="l"/>
            <a:endParaRPr lang="en-US" b="0" i="0" dirty="0">
              <a:solidFill>
                <a:srgbClr val="171717"/>
              </a:solidFill>
              <a:effectLst/>
              <a:latin typeface="Segoe UI" panose="020B0502040204020203" pitchFamily="34" charset="0"/>
            </a:endParaRPr>
          </a:p>
          <a:p>
            <a:pPr algn="l"/>
            <a:r>
              <a:rPr lang="en-US" b="0" i="0" dirty="0">
                <a:solidFill>
                  <a:srgbClr val="171717"/>
                </a:solidFill>
                <a:effectLst/>
                <a:latin typeface="Segoe UI" panose="020B0502040204020203" pitchFamily="34" charset="0"/>
              </a:rPr>
              <a:t>In addition, you can pull in telemetry from the host environments such as performance counters, Azure diagnostics, or Docker logs. You can also set up web tests that periodically send synthetic requests to your web service.</a:t>
            </a:r>
          </a:p>
          <a:p>
            <a:pPr algn="l"/>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1068087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71717"/>
                </a:solidFill>
                <a:effectLst/>
                <a:latin typeface="Segoe UI" panose="020B0502040204020203" pitchFamily="34" charset="0"/>
              </a:rPr>
              <a:t>Application Insights is one of the many services hosted within Microsoft Azure, and telemetry is sent there for analysis and presentation. It is free to sign up, and if you choose the basic pricing plan of Application Insights, there's no charge until your application has grown to have substantial usage.</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312635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Important:</a:t>
            </a:r>
          </a:p>
          <a:p>
            <a:r>
              <a:rPr lang="en-US" b="0" i="0" dirty="0">
                <a:solidFill>
                  <a:srgbClr val="171717"/>
                </a:solidFill>
                <a:effectLst/>
                <a:latin typeface="Segoe UI" panose="020B0502040204020203" pitchFamily="34" charset="0"/>
              </a:rPr>
              <a:t>Both, log-based and pre-aggregated metrics coexist in Application Insights. To differentiate the two, in the Application Insights UX the pre-aggregated metrics are now called "Standard metrics (preview)", while the traditional metrics from the events were renamed to "Log-based metrics".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10680874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endParaRPr lang="en-US"/>
          </a:p>
        </p:txBody>
      </p:sp>
      <p:sp>
        <p:nvSpPr>
          <p:cNvPr id="3" name="Footer Placeholder 1">
            <a:extLst>
              <a:ext uri="{FF2B5EF4-FFF2-40B4-BE49-F238E27FC236}">
                <a16:creationId xmlns:a16="http://schemas.microsoft.com/office/drawing/2014/main" id="{C6B75234-9944-48A2-8A21-99500C7BBB4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932621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userDrawn="1"/>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61A92AD1-6689-41DB-9434-AC98B39D968F}"/>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dirty="0"/>
              <a:t>Click to edit Master text styles</a:t>
            </a:r>
          </a:p>
          <a:p>
            <a:pPr lvl="1"/>
            <a:r>
              <a:rPr lang="en-US" dirty="0"/>
              <a:t>Second level</a:t>
            </a:r>
          </a:p>
          <a:p>
            <a:pPr lvl="2"/>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05901686"/>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09434942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89378405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dirty="0"/>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userDrawn="1"/>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03" r:id="rId5"/>
    <p:sldLayoutId id="2147484562" r:id="rId6"/>
    <p:sldLayoutId id="2147484680" r:id="rId7"/>
    <p:sldLayoutId id="2147484610" r:id="rId8"/>
    <p:sldLayoutId id="2147484684" r:id="rId9"/>
    <p:sldLayoutId id="2147484670" r:id="rId10"/>
    <p:sldLayoutId id="2147484671" r:id="rId11"/>
    <p:sldLayoutId id="2147484682" r:id="rId12"/>
    <p:sldLayoutId id="2147484677" r:id="rId13"/>
    <p:sldLayoutId id="2147484691" r:id="rId14"/>
    <p:sldLayoutId id="2147484692" r:id="rId15"/>
    <p:sldLayoutId id="2147484693" r:id="rId16"/>
    <p:sldLayoutId id="2147484694" r:id="rId17"/>
    <p:sldLayoutId id="2147484695" r:id="rId18"/>
    <p:sldLayoutId id="2147484560" r:id="rId19"/>
    <p:sldLayoutId id="2147484580" r:id="rId20"/>
    <p:sldLayoutId id="2147484566" r:id="rId21"/>
    <p:sldLayoutId id="2147484696" r:id="rId22"/>
    <p:sldLayoutId id="2147484697" r:id="rId23"/>
    <p:sldLayoutId id="2147484675" r:id="rId24"/>
    <p:sldLayoutId id="2147484676" r:id="rId25"/>
    <p:sldLayoutId id="2147484568" r:id="rId26"/>
    <p:sldLayoutId id="2147484570" r:id="rId27"/>
    <p:sldLayoutId id="2147484571" r:id="rId28"/>
    <p:sldLayoutId id="2147484572" r:id="rId29"/>
    <p:sldLayoutId id="2147484688" r:id="rId30"/>
    <p:sldLayoutId id="2147484689" r:id="rId31"/>
    <p:sldLayoutId id="2147484690" r:id="rId32"/>
    <p:sldLayoutId id="2147484683" r:id="rId33"/>
    <p:sldLayoutId id="2147484685" r:id="rId34"/>
    <p:sldLayoutId id="2147484673" r:id="rId35"/>
    <p:sldLayoutId id="2147484678" r:id="rId36"/>
    <p:sldLayoutId id="2147484679" r:id="rId37"/>
    <p:sldLayoutId id="2147484686" r:id="rId38"/>
    <p:sldLayoutId id="2147484674" r:id="rId39"/>
    <p:sldLayoutId id="2147484702" r:id="rId40"/>
    <p:sldLayoutId id="2147484701" r:id="rId41"/>
    <p:sldLayoutId id="2147484699" r:id="rId42"/>
    <p:sldLayoutId id="2147484700" r:id="rId43"/>
    <p:sldLayoutId id="2147484698" r:id="rId44"/>
    <p:sldLayoutId id="2147484704" r:id="rId45"/>
    <p:sldLayoutId id="2147484705" r:id="rId46"/>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3" orient="horz" pos="3572" userDrawn="1">
          <p15:clr>
            <a:srgbClr val="5ACBF0"/>
          </p15:clr>
        </p15:guide>
        <p15:guide id="54" orient="horz" pos="3690" userDrawn="1">
          <p15:clr>
            <a:srgbClr val="5ACBF0"/>
          </p15:clr>
        </p15:guide>
        <p15:guide id="55" orient="horz" pos="91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34.xml"/><Relationship Id="rId4" Type="http://schemas.openxmlformats.org/officeDocument/2006/relationships/image" Target="../media/image17.emf"/></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a:xfrm>
            <a:off x="428680" y="2458383"/>
            <a:ext cx="5994697" cy="2721604"/>
          </a:xfrm>
        </p:spPr>
        <p:txBody>
          <a:bodyPr/>
          <a:lstStyle/>
          <a:p>
            <a:r>
              <a:rPr lang="en-US" sz="4000" dirty="0">
                <a:solidFill>
                  <a:schemeClr val="tx1"/>
                </a:solidFill>
              </a:rPr>
              <a:t>Learning Path 11: Instrument solutions to support monitoring and logging</a:t>
            </a: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Instrument an app for monitoring</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8643" y="1456897"/>
            <a:ext cx="5394960" cy="3708708"/>
          </a:xfrm>
        </p:spPr>
        <p:txBody>
          <a:bodyPr/>
          <a:lstStyle/>
          <a:p>
            <a:r>
              <a:rPr lang="en-US" dirty="0"/>
              <a:t>Auto-instrumentation</a:t>
            </a:r>
          </a:p>
          <a:p>
            <a:pPr lvl="1"/>
            <a:r>
              <a:rPr lang="en-US" dirty="0"/>
              <a:t>Auto-instrumentation allows you to enable application monitoring with Application Insights without changing your code.</a:t>
            </a:r>
          </a:p>
          <a:p>
            <a:pPr lvl="1"/>
            <a:r>
              <a:rPr lang="en-US" dirty="0"/>
              <a:t>All you have to do is enable and, in some cases, configure the agent, which will collect the telemetry automatically.</a:t>
            </a:r>
          </a:p>
          <a:p>
            <a:pPr lvl="1"/>
            <a:r>
              <a:rPr lang="en-US" dirty="0"/>
              <a:t>You'll see the metrics, requests, and dependencies in your Application Insights resource</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6364951" y="1456897"/>
            <a:ext cx="5394960" cy="1862048"/>
          </a:xfrm>
        </p:spPr>
        <p:txBody>
          <a:bodyPr/>
          <a:lstStyle/>
          <a:p>
            <a:r>
              <a:rPr lang="en-US" dirty="0"/>
              <a:t>Instrumenting for distributed tracing</a:t>
            </a:r>
          </a:p>
          <a:p>
            <a:pPr lvl="1"/>
            <a:r>
              <a:rPr lang="en-US" dirty="0"/>
              <a:t>How to Enable Distributed Tracing</a:t>
            </a:r>
          </a:p>
          <a:p>
            <a:pPr lvl="1"/>
            <a:r>
              <a:rPr lang="en-US" dirty="0"/>
              <a:t>Enabling via Application Insights SDKs</a:t>
            </a:r>
          </a:p>
          <a:p>
            <a:pPr lvl="1"/>
            <a:r>
              <a:rPr lang="en-US" dirty="0"/>
              <a:t>Enable via </a:t>
            </a:r>
            <a:r>
              <a:rPr lang="en-US" dirty="0" err="1"/>
              <a:t>OpenCensus</a:t>
            </a:r>
            <a:endParaRPr lang="en-US" dirty="0"/>
          </a:p>
        </p:txBody>
      </p:sp>
    </p:spTree>
    <p:extLst>
      <p:ext uri="{BB962C8B-B14F-4D97-AF65-F5344CB8AC3E}">
        <p14:creationId xmlns:p14="http://schemas.microsoft.com/office/powerpoint/2010/main" val="2318166991"/>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Select an availability test</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4037003"/>
          </a:xfrm>
        </p:spPr>
        <p:txBody>
          <a:bodyPr/>
          <a:lstStyle/>
          <a:p>
            <a:pPr marL="342900" indent="-342900">
              <a:buFont typeface="Arial" panose="020B0604020202020204" pitchFamily="34" charset="0"/>
              <a:buChar char="•"/>
            </a:pPr>
            <a:r>
              <a:rPr lang="en-US" dirty="0">
                <a:latin typeface="+mn-lt"/>
              </a:rPr>
              <a:t>You can set up availability tests for any HTTP or HTTPS endpoint</a:t>
            </a:r>
          </a:p>
          <a:p>
            <a:pPr marL="342900" indent="-342900">
              <a:buFont typeface="Arial" panose="020B0604020202020204" pitchFamily="34" charset="0"/>
              <a:buChar char="•"/>
            </a:pPr>
            <a:r>
              <a:rPr lang="en-US" dirty="0">
                <a:latin typeface="+mn-lt"/>
              </a:rPr>
              <a:t>You don't have to make any changes to the website you're testing</a:t>
            </a:r>
          </a:p>
          <a:p>
            <a:pPr marL="342900" indent="-342900">
              <a:buFont typeface="Arial" panose="020B0604020202020204" pitchFamily="34" charset="0"/>
              <a:buChar char="•"/>
            </a:pPr>
            <a:r>
              <a:rPr lang="en-US" dirty="0">
                <a:latin typeface="+mn-lt"/>
              </a:rPr>
              <a:t>It doesn't even have to be a site that you own, you can test the availability of a REST API that your service depends on.</a:t>
            </a:r>
          </a:p>
          <a:p>
            <a:pPr marL="342900" indent="-342900">
              <a:buFont typeface="Arial" panose="020B0604020202020204" pitchFamily="34" charset="0"/>
              <a:buChar char="•"/>
            </a:pPr>
            <a:r>
              <a:rPr lang="en-US" dirty="0">
                <a:latin typeface="+mn-lt"/>
              </a:rPr>
              <a:t>You can create up to 100 availability tests per Application Insights resource, and there are three types of availability tests</a:t>
            </a:r>
          </a:p>
          <a:p>
            <a:pPr marL="672290" lvl="3" indent="-280121">
              <a:buSzPct val="100000"/>
              <a:buFont typeface="Arial" panose="020B0604020202020204" pitchFamily="34" charset="0"/>
              <a:buChar char="‒"/>
            </a:pPr>
            <a:r>
              <a:rPr lang="en-US" dirty="0"/>
              <a:t>URL ping test (classic)</a:t>
            </a:r>
          </a:p>
          <a:p>
            <a:pPr marL="672290" lvl="3" indent="-280121">
              <a:buSzPct val="100000"/>
              <a:buFont typeface="Arial" panose="020B0604020202020204" pitchFamily="34" charset="0"/>
              <a:buChar char="‒"/>
            </a:pPr>
            <a:r>
              <a:rPr lang="en-US" dirty="0"/>
              <a:t>Standard test (Preview)</a:t>
            </a:r>
          </a:p>
          <a:p>
            <a:pPr marL="672290" lvl="3" indent="-280121">
              <a:buSzPct val="100000"/>
              <a:buFont typeface="Arial" panose="020B0604020202020204" pitchFamily="34" charset="0"/>
              <a:buChar char="‒"/>
            </a:pPr>
            <a:r>
              <a:rPr lang="en-US" dirty="0"/>
              <a:t>Custom </a:t>
            </a:r>
            <a:r>
              <a:rPr lang="en-US" dirty="0" err="1"/>
              <a:t>TrackAvailability</a:t>
            </a:r>
            <a:endParaRPr lang="en-US" dirty="0"/>
          </a:p>
        </p:txBody>
      </p:sp>
    </p:spTree>
    <p:extLst>
      <p:ext uri="{BB962C8B-B14F-4D97-AF65-F5344CB8AC3E}">
        <p14:creationId xmlns:p14="http://schemas.microsoft.com/office/powerpoint/2010/main" val="76249887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85B4B9BA-DA2C-4688-8CB6-2417660EBCA8}"/>
              </a:ext>
              <a:ext uri="{C183D7F6-B498-43B3-948B-1728B52AA6E4}">
                <adec:decorative xmlns:adec="http://schemas.microsoft.com/office/drawing/2017/decorative" val="1"/>
              </a:ext>
            </a:extLst>
          </p:cNvPr>
          <p:cNvSpPr/>
          <p:nvPr/>
        </p:nvSpPr>
        <p:spPr bwMode="auto">
          <a:xfrm>
            <a:off x="6096000" y="1456894"/>
            <a:ext cx="5663911" cy="4194601"/>
          </a:xfrm>
          <a:prstGeom prst="rect">
            <a:avLst/>
          </a:prstGeom>
          <a:ln w="1905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sz="2800" dirty="0"/>
              <a:t>Troubleshoot app performance by using Application Map (1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41468" y="1456892"/>
            <a:ext cx="5543785" cy="4194601"/>
          </a:xfrm>
        </p:spPr>
        <p:txBody>
          <a:bodyPr/>
          <a:lstStyle/>
          <a:p>
            <a:pPr lvl="1"/>
            <a:r>
              <a:rPr lang="en-US" sz="1800" dirty="0"/>
              <a:t>Application Map helps you spot performance bottlenecks or failure hotspots across all components of your distributed application.</a:t>
            </a:r>
          </a:p>
          <a:p>
            <a:pPr lvl="1"/>
            <a:r>
              <a:rPr lang="en-US" sz="1800" dirty="0"/>
              <a:t>Each node on the map represents an application component or its dependencies; and has health KPI and alerts status.</a:t>
            </a:r>
          </a:p>
          <a:p>
            <a:pPr lvl="1"/>
            <a:r>
              <a:rPr lang="en-US" sz="1800" dirty="0"/>
              <a:t>You can click through from any component to more detailed diagnostics </a:t>
            </a:r>
          </a:p>
          <a:p>
            <a:pPr lvl="1"/>
            <a:r>
              <a:rPr lang="en-US" sz="1800" dirty="0"/>
              <a:t>Components are independently deployable parts of your distributed/microservices application</a:t>
            </a:r>
          </a:p>
        </p:txBody>
      </p:sp>
      <p:pic>
        <p:nvPicPr>
          <p:cNvPr id="10" name="Picture 9" descr="Diagram&#10;&#10;Description automatically generated">
            <a:extLst>
              <a:ext uri="{FF2B5EF4-FFF2-40B4-BE49-F238E27FC236}">
                <a16:creationId xmlns:a16="http://schemas.microsoft.com/office/drawing/2014/main" id="{3356ED0B-40A3-468E-B23E-7438C743C604}"/>
              </a:ext>
            </a:extLst>
          </p:cNvPr>
          <p:cNvPicPr>
            <a:picLocks noChangeAspect="1"/>
          </p:cNvPicPr>
          <p:nvPr/>
        </p:nvPicPr>
        <p:blipFill>
          <a:blip r:embed="rId3"/>
          <a:stretch>
            <a:fillRect/>
          </a:stretch>
        </p:blipFill>
        <p:spPr>
          <a:xfrm>
            <a:off x="6254550" y="1803132"/>
            <a:ext cx="5272852" cy="3329306"/>
          </a:xfrm>
          <a:prstGeom prst="rect">
            <a:avLst/>
          </a:prstGeom>
        </p:spPr>
      </p:pic>
    </p:spTree>
    <p:extLst>
      <p:ext uri="{BB962C8B-B14F-4D97-AF65-F5344CB8AC3E}">
        <p14:creationId xmlns:p14="http://schemas.microsoft.com/office/powerpoint/2010/main" val="103050355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5C95C8D7-890D-4F22-8DD3-6BCB3414DFAD}"/>
              </a:ext>
              <a:ext uri="{C183D7F6-B498-43B3-948B-1728B52AA6E4}">
                <adec:decorative xmlns:adec="http://schemas.microsoft.com/office/drawing/2017/decorative" val="1"/>
              </a:ext>
            </a:extLst>
          </p:cNvPr>
          <p:cNvSpPr/>
          <p:nvPr/>
        </p:nvSpPr>
        <p:spPr bwMode="auto">
          <a:xfrm>
            <a:off x="531184" y="1456895"/>
            <a:ext cx="11341268" cy="4320450"/>
          </a:xfrm>
          <a:prstGeom prst="rect">
            <a:avLst/>
          </a:prstGeom>
          <a:ln w="1905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sz="2800" dirty="0"/>
              <a:t>Troubleshoot app performance by using Application Map (2 / 2)</a:t>
            </a:r>
          </a:p>
        </p:txBody>
      </p:sp>
      <p:pic>
        <p:nvPicPr>
          <p:cNvPr id="4" name="Picture 3" descr="Graphical user interface&#10;&#10;Description automatically generated with medium confidence">
            <a:extLst>
              <a:ext uri="{FF2B5EF4-FFF2-40B4-BE49-F238E27FC236}">
                <a16:creationId xmlns:a16="http://schemas.microsoft.com/office/drawing/2014/main" id="{12B67910-DD0D-446A-A97B-D0900559F426}"/>
              </a:ext>
            </a:extLst>
          </p:cNvPr>
          <p:cNvPicPr>
            <a:picLocks noChangeAspect="1"/>
          </p:cNvPicPr>
          <p:nvPr/>
        </p:nvPicPr>
        <p:blipFill>
          <a:blip r:embed="rId3"/>
          <a:stretch>
            <a:fillRect/>
          </a:stretch>
        </p:blipFill>
        <p:spPr>
          <a:xfrm>
            <a:off x="2061741" y="1570560"/>
            <a:ext cx="7555515" cy="4101370"/>
          </a:xfrm>
          <a:prstGeom prst="rect">
            <a:avLst/>
          </a:prstGeom>
        </p:spPr>
      </p:pic>
    </p:spTree>
    <p:extLst>
      <p:ext uri="{BB962C8B-B14F-4D97-AF65-F5344CB8AC3E}">
        <p14:creationId xmlns:p14="http://schemas.microsoft.com/office/powerpoint/2010/main" val="67392632"/>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3317831"/>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how Azure Monitor operates as the center of monitoring in Azure.</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how Application Insights works and how it collects events and metrics.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Instrument an app for monitoring, perform availability tests, and use Application Map to help you monitor performance and troubleshoot issues.</a:t>
            </a:r>
          </a:p>
          <a:p>
            <a:pPr marR="0" lvl="0" algn="l" defTabSz="914367" rtl="0" eaLnBrk="1" fontAlgn="auto" latinLnBrk="0" hangingPunct="1">
              <a:lnSpc>
                <a:spcPct val="90000"/>
              </a:lnSpc>
              <a:spcBef>
                <a:spcPts val="0"/>
              </a:spcBef>
              <a:spcAft>
                <a:spcPts val="600"/>
              </a:spcAft>
              <a:buClrTx/>
              <a:buSzTx/>
              <a:tabLst/>
              <a:defRPr/>
            </a:pPr>
            <a:endPar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endParaRP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263180453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7A37852-3E5D-476A-9754-5D207DB20DA0}"/>
              </a:ext>
            </a:extLst>
          </p:cNvPr>
          <p:cNvSpPr>
            <a:spLocks noGrp="1"/>
          </p:cNvSpPr>
          <p:nvPr>
            <p:ph type="title"/>
          </p:nvPr>
        </p:nvSpPr>
        <p:spPr/>
        <p:txBody>
          <a:bodyPr/>
          <a:lstStyle/>
          <a:p>
            <a:r>
              <a:rPr lang="en-US" dirty="0"/>
              <a:t>Group discussion questions</a:t>
            </a:r>
          </a:p>
        </p:txBody>
      </p:sp>
      <p:sp>
        <p:nvSpPr>
          <p:cNvPr id="17" name="Text Placeholder 16">
            <a:extLst>
              <a:ext uri="{FF2B5EF4-FFF2-40B4-BE49-F238E27FC236}">
                <a16:creationId xmlns:a16="http://schemas.microsoft.com/office/drawing/2014/main" id="{12BD6222-9B15-44D1-A8B5-8BE81D694D6D}"/>
              </a:ext>
            </a:extLst>
          </p:cNvPr>
          <p:cNvSpPr>
            <a:spLocks noGrp="1"/>
          </p:cNvSpPr>
          <p:nvPr>
            <p:ph type="body" sz="quarter" idx="11"/>
          </p:nvPr>
        </p:nvSpPr>
        <p:spPr/>
        <p:txBody>
          <a:bodyPr/>
          <a:lstStyle/>
          <a:p>
            <a:r>
              <a:rPr lang="en-US" dirty="0"/>
              <a:t>Can you describe how Application Insights and Log Analytics are related to each other?</a:t>
            </a:r>
          </a:p>
        </p:txBody>
      </p:sp>
      <p:sp>
        <p:nvSpPr>
          <p:cNvPr id="18" name="Text Placeholder 17">
            <a:extLst>
              <a:ext uri="{FF2B5EF4-FFF2-40B4-BE49-F238E27FC236}">
                <a16:creationId xmlns:a16="http://schemas.microsoft.com/office/drawing/2014/main" id="{B6E258F1-C3AB-4134-97B8-E481A1BB7434}"/>
              </a:ext>
            </a:extLst>
          </p:cNvPr>
          <p:cNvSpPr>
            <a:spLocks noGrp="1"/>
          </p:cNvSpPr>
          <p:nvPr>
            <p:ph type="body" sz="quarter" idx="15"/>
          </p:nvPr>
        </p:nvSpPr>
        <p:spPr/>
        <p:txBody>
          <a:bodyPr/>
          <a:lstStyle/>
          <a:p>
            <a:r>
              <a:rPr lang="en-US" dirty="0"/>
              <a:t>What are the performance differences between log-based and pre-aggregated metrics? When would you choose one over the other? </a:t>
            </a:r>
          </a:p>
        </p:txBody>
      </p:sp>
      <p:sp>
        <p:nvSpPr>
          <p:cNvPr id="19" name="Text Placeholder 18">
            <a:extLst>
              <a:ext uri="{FF2B5EF4-FFF2-40B4-BE49-F238E27FC236}">
                <a16:creationId xmlns:a16="http://schemas.microsoft.com/office/drawing/2014/main" id="{9E6624FB-9445-403D-A87E-100F6B30EB05}"/>
              </a:ext>
            </a:extLst>
          </p:cNvPr>
          <p:cNvSpPr>
            <a:spLocks noGrp="1"/>
          </p:cNvSpPr>
          <p:nvPr>
            <p:ph type="body" sz="quarter" idx="17"/>
          </p:nvPr>
        </p:nvSpPr>
        <p:spPr/>
        <p:txBody>
          <a:bodyPr/>
          <a:lstStyle/>
          <a:p>
            <a:r>
              <a:rPr lang="en-US" dirty="0"/>
              <a:t>What process would you follow, and what tools would you choose, to monitor and optimize the performance of an app?</a:t>
            </a:r>
          </a:p>
        </p:txBody>
      </p:sp>
      <p:grpSp>
        <p:nvGrpSpPr>
          <p:cNvPr id="20" name="Group 19">
            <a:extLst>
              <a:ext uri="{FF2B5EF4-FFF2-40B4-BE49-F238E27FC236}">
                <a16:creationId xmlns:a16="http://schemas.microsoft.com/office/drawing/2014/main" id="{A086C9EB-DE29-44B9-92BA-28D6DED7FB2F}"/>
              </a:ext>
              <a:ext uri="{C183D7F6-B498-43B3-948B-1728B52AA6E4}">
                <adec:decorative xmlns:adec="http://schemas.microsoft.com/office/drawing/2017/decorative" val="1"/>
              </a:ext>
            </a:extLst>
          </p:cNvPr>
          <p:cNvGrpSpPr/>
          <p:nvPr/>
        </p:nvGrpSpPr>
        <p:grpSpPr>
          <a:xfrm>
            <a:off x="418643" y="1525653"/>
            <a:ext cx="657589" cy="657683"/>
            <a:chOff x="418643" y="4623409"/>
            <a:chExt cx="717140" cy="717242"/>
          </a:xfrm>
        </p:grpSpPr>
        <p:grpSp>
          <p:nvGrpSpPr>
            <p:cNvPr id="21" name="Group 20">
              <a:extLst>
                <a:ext uri="{FF2B5EF4-FFF2-40B4-BE49-F238E27FC236}">
                  <a16:creationId xmlns:a16="http://schemas.microsoft.com/office/drawing/2014/main" id="{7BB38924-346B-4DF1-868E-A50D57850857}"/>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23" name="Freeform 5">
                <a:extLst>
                  <a:ext uri="{FF2B5EF4-FFF2-40B4-BE49-F238E27FC236}">
                    <a16:creationId xmlns:a16="http://schemas.microsoft.com/office/drawing/2014/main" id="{9471B15A-7C3F-41EE-A7CD-51BF86FF86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AF9A658F-BBA8-460D-8726-B030039B3B5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a bulb">
              <a:extLst>
                <a:ext uri="{FF2B5EF4-FFF2-40B4-BE49-F238E27FC236}">
                  <a16:creationId xmlns:a16="http://schemas.microsoft.com/office/drawing/2014/main" id="{7E65FF85-017D-4839-88E9-1225862F7508}"/>
                </a:ext>
              </a:extLst>
            </p:cNvPr>
            <p:cNvPicPr>
              <a:picLocks noChangeAspect="1"/>
            </p:cNvPicPr>
            <p:nvPr/>
          </p:nvPicPr>
          <p:blipFill>
            <a:blip r:embed="rId2"/>
            <a:stretch>
              <a:fillRect/>
            </a:stretch>
          </p:blipFill>
          <p:spPr>
            <a:xfrm>
              <a:off x="619369" y="4762500"/>
              <a:ext cx="315688" cy="439060"/>
            </a:xfrm>
            <a:prstGeom prst="rect">
              <a:avLst/>
            </a:prstGeom>
          </p:spPr>
        </p:pic>
      </p:grpSp>
      <p:grpSp>
        <p:nvGrpSpPr>
          <p:cNvPr id="25" name="Group 24">
            <a:extLst>
              <a:ext uri="{FF2B5EF4-FFF2-40B4-BE49-F238E27FC236}">
                <a16:creationId xmlns:a16="http://schemas.microsoft.com/office/drawing/2014/main" id="{DFB2480C-209A-4A19-BFE9-4B9C637CB0B5}"/>
              </a:ext>
              <a:ext uri="{C183D7F6-B498-43B3-948B-1728B52AA6E4}">
                <adec:decorative xmlns:adec="http://schemas.microsoft.com/office/drawing/2017/decorative" val="1"/>
              </a:ext>
            </a:extLst>
          </p:cNvPr>
          <p:cNvGrpSpPr/>
          <p:nvPr/>
        </p:nvGrpSpPr>
        <p:grpSpPr>
          <a:xfrm>
            <a:off x="418643" y="2575599"/>
            <a:ext cx="657589" cy="657683"/>
            <a:chOff x="418643" y="4842674"/>
            <a:chExt cx="717140" cy="717242"/>
          </a:xfrm>
        </p:grpSpPr>
        <p:grpSp>
          <p:nvGrpSpPr>
            <p:cNvPr id="26" name="Group 25">
              <a:extLst>
                <a:ext uri="{FF2B5EF4-FFF2-40B4-BE49-F238E27FC236}">
                  <a16:creationId xmlns:a16="http://schemas.microsoft.com/office/drawing/2014/main" id="{3F677DD1-EC2F-4ECE-9993-456168AB6C6D}"/>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28" name="Freeform 5">
                <a:extLst>
                  <a:ext uri="{FF2B5EF4-FFF2-40B4-BE49-F238E27FC236}">
                    <a16:creationId xmlns:a16="http://schemas.microsoft.com/office/drawing/2014/main" id="{4EC25961-0644-4370-9444-2C5AA83B085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C8DEF24E-7F54-434E-A2C8-778C9A76F52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coding brackets">
              <a:extLst>
                <a:ext uri="{FF2B5EF4-FFF2-40B4-BE49-F238E27FC236}">
                  <a16:creationId xmlns:a16="http://schemas.microsoft.com/office/drawing/2014/main" id="{D94CED3E-013D-4F26-BF4A-00929AA8B0BA}"/>
                </a:ext>
              </a:extLst>
            </p:cNvPr>
            <p:cNvPicPr>
              <a:picLocks noChangeAspect="1"/>
            </p:cNvPicPr>
            <p:nvPr/>
          </p:nvPicPr>
          <p:blipFill>
            <a:blip r:embed="rId3"/>
            <a:stretch>
              <a:fillRect/>
            </a:stretch>
          </p:blipFill>
          <p:spPr>
            <a:xfrm>
              <a:off x="568446" y="4992528"/>
              <a:ext cx="417534" cy="417534"/>
            </a:xfrm>
            <a:prstGeom prst="rect">
              <a:avLst/>
            </a:prstGeom>
          </p:spPr>
        </p:pic>
      </p:grpSp>
      <p:grpSp>
        <p:nvGrpSpPr>
          <p:cNvPr id="30" name="Group 29">
            <a:extLst>
              <a:ext uri="{FF2B5EF4-FFF2-40B4-BE49-F238E27FC236}">
                <a16:creationId xmlns:a16="http://schemas.microsoft.com/office/drawing/2014/main" id="{4729668C-AD27-474C-BBB8-62D7EA564F6E}"/>
              </a:ext>
              <a:ext uri="{C183D7F6-B498-43B3-948B-1728B52AA6E4}">
                <adec:decorative xmlns:adec="http://schemas.microsoft.com/office/drawing/2017/decorative" val="1"/>
              </a:ext>
            </a:extLst>
          </p:cNvPr>
          <p:cNvGrpSpPr/>
          <p:nvPr/>
        </p:nvGrpSpPr>
        <p:grpSpPr>
          <a:xfrm>
            <a:off x="418644" y="3711826"/>
            <a:ext cx="657589" cy="657683"/>
            <a:chOff x="418644" y="4872395"/>
            <a:chExt cx="657589" cy="657683"/>
          </a:xfrm>
        </p:grpSpPr>
        <p:grpSp>
          <p:nvGrpSpPr>
            <p:cNvPr id="31" name="Group 30">
              <a:extLst>
                <a:ext uri="{FF2B5EF4-FFF2-40B4-BE49-F238E27FC236}">
                  <a16:creationId xmlns:a16="http://schemas.microsoft.com/office/drawing/2014/main" id="{77B09C3B-1E39-4FEE-8188-5A236C76227F}"/>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33" name="Freeform 5">
                <a:extLst>
                  <a:ext uri="{FF2B5EF4-FFF2-40B4-BE49-F238E27FC236}">
                    <a16:creationId xmlns:a16="http://schemas.microsoft.com/office/drawing/2014/main" id="{450B065B-DC94-44F5-BBC1-EE5A5846235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6A14E0CD-651A-4A3F-85B0-9EBB015D5ED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screen with a square enclosed by outward pointing chevrons on left and right">
              <a:extLst>
                <a:ext uri="{FF2B5EF4-FFF2-40B4-BE49-F238E27FC236}">
                  <a16:creationId xmlns:a16="http://schemas.microsoft.com/office/drawing/2014/main" id="{4DAAAFA0-7FB5-4427-B4E7-42745C765392}"/>
                </a:ext>
              </a:extLst>
            </p:cNvPr>
            <p:cNvPicPr>
              <a:picLocks noChangeAspect="1"/>
            </p:cNvPicPr>
            <p:nvPr/>
          </p:nvPicPr>
          <p:blipFill>
            <a:blip r:embed="rId4"/>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30479564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abtitle">
            <a:extLst>
              <a:ext uri="{FF2B5EF4-FFF2-40B4-BE49-F238E27FC236}">
                <a16:creationId xmlns:a16="http://schemas.microsoft.com/office/drawing/2014/main" id="{55059DC2-20FC-4CB1-A57D-08DF2575E743}"/>
              </a:ext>
            </a:extLst>
          </p:cNvPr>
          <p:cNvSpPr txBox="1">
            <a:spLocks/>
          </p:cNvSpPr>
          <p:nvPr/>
        </p:nvSpPr>
        <p:spPr>
          <a:xfrm>
            <a:off x="584025" y="1828563"/>
            <a:ext cx="4161981" cy="320087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dirty="0">
                <a:solidFill>
                  <a:srgbClr val="FFFFFF"/>
                </a:solidFill>
              </a:rPr>
              <a:t>Lab 04: Constructing a polyglot data solution</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
        <p:nvSpPr>
          <p:cNvPr id="10" name="Duration">
            <a:extLst>
              <a:ext uri="{FF2B5EF4-FFF2-40B4-BE49-F238E27FC236}">
                <a16:creationId xmlns:a16="http://schemas.microsoft.com/office/drawing/2014/main" id="{B1C4998D-BE04-4394-A85B-2A60A91973F8}"/>
              </a:ext>
            </a:extLst>
          </p:cNvPr>
          <p:cNvSpPr txBox="1">
            <a:spLocks/>
          </p:cNvSpPr>
          <p:nvPr/>
        </p:nvSpPr>
        <p:spPr>
          <a:xfrm>
            <a:off x="7114970" y="1613119"/>
            <a:ext cx="4161981" cy="430887"/>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rPr>
              <a:t>Duration</a:t>
            </a:r>
            <a:endParaRPr kumimoji="0" lang="en-US" sz="36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endParaRPr>
          </a:p>
        </p:txBody>
      </p:sp>
      <p:graphicFrame>
        <p:nvGraphicFramePr>
          <p:cNvPr id="11" name="!!timer" descr="Pie chart indicating that students have 45 minutes (out of 60 minutes total) to complete the lab.">
            <a:extLst>
              <a:ext uri="{FF2B5EF4-FFF2-40B4-BE49-F238E27FC236}">
                <a16:creationId xmlns:a16="http://schemas.microsoft.com/office/drawing/2014/main" id="{48042A11-51A0-47C3-A51C-7ADBFF72B958}"/>
              </a:ext>
            </a:extLst>
          </p:cNvPr>
          <p:cNvGraphicFramePr/>
          <p:nvPr/>
        </p:nvGraphicFramePr>
        <p:xfrm>
          <a:off x="7711853" y="2359339"/>
          <a:ext cx="2968215" cy="1978810"/>
        </p:xfrm>
        <a:graphic>
          <a:graphicData uri="http://schemas.openxmlformats.org/drawingml/2006/chart">
            <c:chart xmlns:c="http://schemas.openxmlformats.org/drawingml/2006/chart" xmlns:r="http://schemas.openxmlformats.org/officeDocument/2006/relationships" r:id="rId2"/>
          </a:graphicData>
        </a:graphic>
      </p:graphicFrame>
      <p:sp>
        <p:nvSpPr>
          <p:cNvPr id="18" name="Rectangle 17">
            <a:extLst>
              <a:ext uri="{FF2B5EF4-FFF2-40B4-BE49-F238E27FC236}">
                <a16:creationId xmlns:a16="http://schemas.microsoft.com/office/drawing/2014/main" id="{2305120E-76F1-4C6E-8157-5D17B7BB171C}"/>
              </a:ext>
            </a:extLst>
          </p:cNvPr>
          <p:cNvSpPr/>
          <p:nvPr/>
        </p:nvSpPr>
        <p:spPr bwMode="auto">
          <a:xfrm>
            <a:off x="-19244" y="-11723"/>
            <a:ext cx="6096000" cy="5662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labtitle">
            <a:extLst>
              <a:ext uri="{FF2B5EF4-FFF2-40B4-BE49-F238E27FC236}">
                <a16:creationId xmlns:a16="http://schemas.microsoft.com/office/drawing/2014/main" id="{1A46D413-E917-4FDF-A7B4-6D35443556CF}"/>
              </a:ext>
            </a:extLst>
          </p:cNvPr>
          <p:cNvSpPr txBox="1">
            <a:spLocks/>
          </p:cNvSpPr>
          <p:nvPr/>
        </p:nvSpPr>
        <p:spPr>
          <a:xfrm>
            <a:off x="259492" y="1550813"/>
            <a:ext cx="5508262" cy="2554545"/>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sz="3400" dirty="0">
                <a:solidFill>
                  <a:srgbClr val="FFFFFF"/>
                </a:solidFill>
              </a:rPr>
              <a:t>Lab 11: Monitor services that are deployed to Azure</a:t>
            </a:r>
          </a:p>
          <a:p>
            <a:pPr lvl="0">
              <a:defRPr/>
            </a:pPr>
            <a:endParaRPr kumimoji="0" lang="en-US" sz="34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326841551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dirty="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Agenda</a:t>
            </a:r>
          </a:p>
        </p:txBody>
      </p:sp>
      <p:sp>
        <p:nvSpPr>
          <p:cNvPr id="6" name="Text Placeholder 5"/>
          <p:cNvSpPr>
            <a:spLocks noGrp="1"/>
          </p:cNvSpPr>
          <p:nvPr>
            <p:ph type="body" sz="quarter" idx="11"/>
          </p:nvPr>
        </p:nvSpPr>
        <p:spPr>
          <a:xfrm>
            <a:off x="4078288" y="2659078"/>
            <a:ext cx="7695070" cy="1224434"/>
          </a:xfrm>
        </p:spPr>
        <p:txBody>
          <a:bodyPr/>
          <a:lstStyle/>
          <a:p>
            <a:pPr lvl="1"/>
            <a:r>
              <a:rPr lang="en-US" dirty="0"/>
              <a:t>Monitor app performance</a:t>
            </a:r>
          </a:p>
        </p:txBody>
      </p:sp>
      <p:grpSp>
        <p:nvGrpSpPr>
          <p:cNvPr id="15" name="Group 14" descr="Icon of three concentric arcs">
            <a:extLst>
              <a:ext uri="{FF2B5EF4-FFF2-40B4-BE49-F238E27FC236}">
                <a16:creationId xmlns:a16="http://schemas.microsoft.com/office/drawing/2014/main" id="{608CDF18-AECC-4FDF-A8F1-216844CC0AD2}"/>
              </a:ext>
            </a:extLst>
          </p:cNvPr>
          <p:cNvGrpSpPr/>
          <p:nvPr/>
        </p:nvGrpSpPr>
        <p:grpSpPr>
          <a:xfrm>
            <a:off x="3031669" y="2920180"/>
            <a:ext cx="702132" cy="702231"/>
            <a:chOff x="3031669" y="1620003"/>
            <a:chExt cx="702132" cy="702231"/>
          </a:xfrm>
        </p:grpSpPr>
        <p:grpSp>
          <p:nvGrpSpPr>
            <p:cNvPr id="21" name="Group 20">
              <a:extLst>
                <a:ext uri="{FF2B5EF4-FFF2-40B4-BE49-F238E27FC236}">
                  <a16:creationId xmlns:a16="http://schemas.microsoft.com/office/drawing/2014/main" id="{6B02610C-D743-4EC3-ADB6-968702F1329E}"/>
                </a:ext>
                <a:ext uri="{C183D7F6-B498-43B3-948B-1728B52AA6E4}">
                  <adec:decorative xmlns:adec="http://schemas.microsoft.com/office/drawing/2017/decorative" val="1"/>
                </a:ext>
              </a:extLst>
            </p:cNvPr>
            <p:cNvGrpSpPr/>
            <p:nvPr/>
          </p:nvGrpSpPr>
          <p:grpSpPr>
            <a:xfrm>
              <a:off x="3031669" y="1620003"/>
              <a:ext cx="702132" cy="702231"/>
              <a:chOff x="7962901" y="3032919"/>
              <a:chExt cx="981074" cy="981076"/>
            </a:xfrm>
          </p:grpSpPr>
          <p:sp>
            <p:nvSpPr>
              <p:cNvPr id="22" name="Freeform 5">
                <a:extLst>
                  <a:ext uri="{FF2B5EF4-FFF2-40B4-BE49-F238E27FC236}">
                    <a16:creationId xmlns:a16="http://schemas.microsoft.com/office/drawing/2014/main" id="{24D747FB-14BE-4011-9D02-705EBB6A6635}"/>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3" name="Freeform 6">
                <a:extLst>
                  <a:ext uri="{FF2B5EF4-FFF2-40B4-BE49-F238E27FC236}">
                    <a16:creationId xmlns:a16="http://schemas.microsoft.com/office/drawing/2014/main" id="{F5D5C1AD-C8B4-4F2F-8083-999CEE96BA08}"/>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9" name="Picture 38" descr="Icon of three concentric arcs">
              <a:extLst>
                <a:ext uri="{FF2B5EF4-FFF2-40B4-BE49-F238E27FC236}">
                  <a16:creationId xmlns:a16="http://schemas.microsoft.com/office/drawing/2014/main" id="{1BC5CA9F-5934-4A70-A2A3-E3718198A66A}"/>
                </a:ext>
              </a:extLst>
            </p:cNvPr>
            <p:cNvPicPr>
              <a:picLocks noChangeAspect="1"/>
            </p:cNvPicPr>
            <p:nvPr/>
          </p:nvPicPr>
          <p:blipFill>
            <a:blip r:embed="rId3"/>
            <a:stretch>
              <a:fillRect/>
            </a:stretch>
          </p:blipFill>
          <p:spPr>
            <a:xfrm>
              <a:off x="3196572" y="1784956"/>
              <a:ext cx="372325" cy="372325"/>
            </a:xfrm>
            <a:prstGeom prst="rect">
              <a:avLst/>
            </a:prstGeom>
          </p:spPr>
        </p:pic>
      </p:grpSp>
    </p:spTree>
    <p:extLst>
      <p:ext uri="{BB962C8B-B14F-4D97-AF65-F5344CB8AC3E}">
        <p14:creationId xmlns:p14="http://schemas.microsoft.com/office/powerpoint/2010/main" val="424467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1: Monitor app performance</a:t>
            </a:r>
          </a:p>
        </p:txBody>
      </p:sp>
      <p:pic>
        <p:nvPicPr>
          <p:cNvPr id="2" name="Picture 1" descr="Icon of three concentric arcs">
            <a:extLst>
              <a:ext uri="{FF2B5EF4-FFF2-40B4-BE49-F238E27FC236}">
                <a16:creationId xmlns:a16="http://schemas.microsoft.com/office/drawing/2014/main" id="{48D68733-2978-46E2-89D1-659B81516D78}"/>
              </a:ext>
            </a:extLst>
          </p:cNvPr>
          <p:cNvPicPr>
            <a:picLocks noChangeAspect="1"/>
          </p:cNvPicPr>
          <p:nvPr/>
        </p:nvPicPr>
        <p:blipFill>
          <a:blip r:embed="rId3"/>
          <a:stretch>
            <a:fillRect/>
          </a:stretch>
        </p:blipFill>
        <p:spPr>
          <a:xfrm>
            <a:off x="10172558" y="2785533"/>
            <a:ext cx="1280160" cy="1280160"/>
          </a:xfrm>
          <a:prstGeom prst="rect">
            <a:avLst/>
          </a:prstGeom>
        </p:spPr>
      </p:pic>
    </p:spTree>
    <p:extLst>
      <p:ext uri="{BB962C8B-B14F-4D97-AF65-F5344CB8AC3E}">
        <p14:creationId xmlns:p14="http://schemas.microsoft.com/office/powerpoint/2010/main" val="228175052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2169825"/>
          </a:xfrm>
        </p:spPr>
        <p:txBody>
          <a:bodyPr/>
          <a:lstStyle/>
          <a:p>
            <a:r>
              <a:rPr lang="en-US" dirty="0"/>
              <a:t>After completing this module, you'll be able to:</a:t>
            </a:r>
          </a:p>
          <a:p>
            <a:pPr marL="342900" lvl="1" indent="-342900">
              <a:buFont typeface="Arial" panose="020B0604020202020204" pitchFamily="34" charset="0"/>
              <a:buChar char="•"/>
            </a:pPr>
            <a:r>
              <a:rPr lang="en-US" dirty="0"/>
              <a:t>Explain how Azure Monitor operates as the center of monitoring in Azure.</a:t>
            </a:r>
          </a:p>
          <a:p>
            <a:pPr marL="342900" lvl="1" indent="-342900">
              <a:buFont typeface="Arial" panose="020B0604020202020204" pitchFamily="34" charset="0"/>
              <a:buChar char="•"/>
            </a:pPr>
            <a:r>
              <a:rPr lang="en-US" dirty="0"/>
              <a:t>Describe how Application Insights works and how it collects events and metrics.</a:t>
            </a:r>
          </a:p>
          <a:p>
            <a:pPr marL="342900" lvl="1" indent="-342900">
              <a:buFont typeface="Arial" panose="020B0604020202020204" pitchFamily="34" charset="0"/>
              <a:buChar char="•"/>
            </a:pPr>
            <a:r>
              <a:rPr lang="en-US" dirty="0"/>
              <a:t>Instrument an app for monitoring, perform availability tests, and use Application Map to help you monitor performance and troubleshoot issues.</a:t>
            </a:r>
          </a:p>
        </p:txBody>
      </p:sp>
    </p:spTree>
    <p:extLst>
      <p:ext uri="{BB962C8B-B14F-4D97-AF65-F5344CB8AC3E}">
        <p14:creationId xmlns:p14="http://schemas.microsoft.com/office/powerpoint/2010/main" val="369474483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Azure Monitor (1 / 2)</a:t>
            </a:r>
          </a:p>
        </p:txBody>
      </p:sp>
      <p:pic>
        <p:nvPicPr>
          <p:cNvPr id="3" name="Picture 2" descr="At the center of the diagram are the data stores for metrics, logs, and traces. On the left are the sources of monitoring data that populate these data stores. On the right are the different functions that Azure Monitor performs with this collected data. This includes such actions as analysis, alerting, and streaming to external systems.&#10;">
            <a:extLst>
              <a:ext uri="{FF2B5EF4-FFF2-40B4-BE49-F238E27FC236}">
                <a16:creationId xmlns:a16="http://schemas.microsoft.com/office/drawing/2014/main" id="{71B1AD86-989D-0004-B1E5-167512122A33}"/>
              </a:ext>
            </a:extLst>
          </p:cNvPr>
          <p:cNvPicPr>
            <a:picLocks noChangeAspect="1"/>
          </p:cNvPicPr>
          <p:nvPr/>
        </p:nvPicPr>
        <p:blipFill rotWithShape="1">
          <a:blip r:embed="rId3"/>
          <a:srcRect t="5978" b="4811"/>
          <a:stretch/>
        </p:blipFill>
        <p:spPr>
          <a:xfrm>
            <a:off x="1228445" y="1057230"/>
            <a:ext cx="9156054" cy="5360276"/>
          </a:xfrm>
          <a:prstGeom prst="rect">
            <a:avLst/>
          </a:prstGeom>
        </p:spPr>
      </p:pic>
    </p:spTree>
    <p:extLst>
      <p:ext uri="{BB962C8B-B14F-4D97-AF65-F5344CB8AC3E}">
        <p14:creationId xmlns:p14="http://schemas.microsoft.com/office/powerpoint/2010/main" val="198627404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Azure Monitor (2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p:txBody>
          <a:bodyPr/>
          <a:lstStyle/>
          <a:p>
            <a:r>
              <a:rPr lang="en-US" dirty="0"/>
              <a:t>Azure Monitor collects data from each of the following tiers:</a:t>
            </a:r>
          </a:p>
          <a:p>
            <a:pPr marL="342900" lvl="1" indent="-342900">
              <a:buFont typeface="Arial" panose="020B0604020202020204" pitchFamily="34" charset="0"/>
              <a:buChar char="•"/>
            </a:pPr>
            <a:r>
              <a:rPr lang="en-US" dirty="0"/>
              <a:t>Application monitoring data</a:t>
            </a:r>
          </a:p>
          <a:p>
            <a:pPr marL="342900" lvl="1" indent="-342900">
              <a:buFont typeface="Arial" panose="020B0604020202020204" pitchFamily="34" charset="0"/>
              <a:buChar char="•"/>
            </a:pPr>
            <a:r>
              <a:rPr lang="en-US" dirty="0"/>
              <a:t>Guest OS monitoring data</a:t>
            </a:r>
          </a:p>
          <a:p>
            <a:pPr marL="342900" lvl="1" indent="-342900">
              <a:buFont typeface="Arial" panose="020B0604020202020204" pitchFamily="34" charset="0"/>
              <a:buChar char="•"/>
            </a:pPr>
            <a:r>
              <a:rPr lang="en-US" dirty="0"/>
              <a:t>Azure resource monitoring data</a:t>
            </a:r>
          </a:p>
          <a:p>
            <a:pPr marL="342900" lvl="1" indent="-342900">
              <a:buFont typeface="Arial" panose="020B0604020202020204" pitchFamily="34" charset="0"/>
              <a:buChar char="•"/>
            </a:pPr>
            <a:r>
              <a:rPr lang="en-US" dirty="0"/>
              <a:t>Azure subscription monitoring data</a:t>
            </a:r>
          </a:p>
          <a:p>
            <a:pPr marL="342900" lvl="1" indent="-342900">
              <a:buFont typeface="Arial" panose="020B0604020202020204" pitchFamily="34" charset="0"/>
              <a:buChar char="•"/>
            </a:pPr>
            <a:r>
              <a:rPr lang="en-US" dirty="0"/>
              <a:t>Azure tenant monitoring data</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1"/>
          </p:nvPr>
        </p:nvSpPr>
        <p:spPr>
          <a:xfrm>
            <a:off x="6206749" y="1456896"/>
            <a:ext cx="5543550" cy="3762803"/>
          </a:xfrm>
        </p:spPr>
        <p:txBody>
          <a:bodyPr/>
          <a:lstStyle/>
          <a:p>
            <a:r>
              <a:rPr lang="en-US" dirty="0"/>
              <a:t>Insights and curated visualizations</a:t>
            </a:r>
          </a:p>
          <a:p>
            <a:pPr marL="342900" lvl="1" indent="-342900">
              <a:buFont typeface="Arial" panose="020B0604020202020204" pitchFamily="34" charset="0"/>
              <a:buChar char="•"/>
            </a:pPr>
            <a:r>
              <a:rPr lang="en-US" dirty="0"/>
              <a:t>Insights and curated visualizations</a:t>
            </a:r>
          </a:p>
          <a:p>
            <a:pPr marL="342900" lvl="1" indent="-342900">
              <a:buFont typeface="Arial" panose="020B0604020202020204" pitchFamily="34" charset="0"/>
              <a:buChar char="•"/>
            </a:pPr>
            <a:r>
              <a:rPr lang="en-US" dirty="0"/>
              <a:t>Container Insights</a:t>
            </a:r>
          </a:p>
          <a:p>
            <a:pPr marL="342900" lvl="1" indent="-342900">
              <a:buFont typeface="Arial" panose="020B0604020202020204" pitchFamily="34" charset="0"/>
              <a:buChar char="•"/>
            </a:pPr>
            <a:r>
              <a:rPr lang="en-US" dirty="0"/>
              <a:t>VM Insights</a:t>
            </a:r>
          </a:p>
        </p:txBody>
      </p:sp>
    </p:spTree>
    <p:extLst>
      <p:ext uri="{BB962C8B-B14F-4D97-AF65-F5344CB8AC3E}">
        <p14:creationId xmlns:p14="http://schemas.microsoft.com/office/powerpoint/2010/main" val="57799791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5C95C8D7-890D-4F22-8DD3-6BCB3414DFAD}"/>
              </a:ext>
              <a:ext uri="{C183D7F6-B498-43B3-948B-1728B52AA6E4}">
                <adec:decorative xmlns:adec="http://schemas.microsoft.com/office/drawing/2017/decorative" val="1"/>
              </a:ext>
            </a:extLst>
          </p:cNvPr>
          <p:cNvSpPr/>
          <p:nvPr/>
        </p:nvSpPr>
        <p:spPr bwMode="auto">
          <a:xfrm>
            <a:off x="1904535" y="1294849"/>
            <a:ext cx="8388914" cy="4839733"/>
          </a:xfrm>
          <a:prstGeom prst="rect">
            <a:avLst/>
          </a:prstGeom>
          <a:ln w="1905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Application Insights (1 / 2)</a:t>
            </a:r>
          </a:p>
        </p:txBody>
      </p:sp>
      <p:pic>
        <p:nvPicPr>
          <p:cNvPr id="6" name="Picture 5" descr="Diagram&#10;&#10;Description automatically generated">
            <a:extLst>
              <a:ext uri="{FF2B5EF4-FFF2-40B4-BE49-F238E27FC236}">
                <a16:creationId xmlns:a16="http://schemas.microsoft.com/office/drawing/2014/main" id="{00F051F0-331E-4A44-A527-4D675843E68C}"/>
              </a:ext>
            </a:extLst>
          </p:cNvPr>
          <p:cNvPicPr>
            <a:picLocks noChangeAspect="1"/>
          </p:cNvPicPr>
          <p:nvPr/>
        </p:nvPicPr>
        <p:blipFill>
          <a:blip r:embed="rId3"/>
          <a:stretch>
            <a:fillRect/>
          </a:stretch>
        </p:blipFill>
        <p:spPr>
          <a:xfrm>
            <a:off x="2137352" y="1384674"/>
            <a:ext cx="7917296" cy="4614951"/>
          </a:xfrm>
          <a:prstGeom prst="rect">
            <a:avLst/>
          </a:prstGeom>
        </p:spPr>
      </p:pic>
    </p:spTree>
    <p:extLst>
      <p:ext uri="{BB962C8B-B14F-4D97-AF65-F5344CB8AC3E}">
        <p14:creationId xmlns:p14="http://schemas.microsoft.com/office/powerpoint/2010/main" val="29190464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Application Insights (2 / 2)</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8642" y="1456897"/>
            <a:ext cx="5394960" cy="4452501"/>
          </a:xfrm>
        </p:spPr>
        <p:txBody>
          <a:bodyPr/>
          <a:lstStyle/>
          <a:p>
            <a:pPr marL="342900" indent="-342900">
              <a:buFont typeface="Arial" panose="020B0604020202020204" pitchFamily="34" charset="0"/>
              <a:buChar char="•"/>
            </a:pPr>
            <a:r>
              <a:rPr lang="en-US" sz="1800" dirty="0">
                <a:latin typeface="+mn-lt"/>
              </a:rPr>
              <a:t>Application Insights helps you understand how your app is performing and how it's being used. It monitors:</a:t>
            </a:r>
          </a:p>
          <a:p>
            <a:pPr lvl="3"/>
            <a:r>
              <a:rPr lang="en-US" sz="1400" dirty="0"/>
              <a:t>Request rates, response times, and failure rates </a:t>
            </a:r>
          </a:p>
          <a:p>
            <a:pPr lvl="3"/>
            <a:r>
              <a:rPr lang="en-US" sz="1400" dirty="0"/>
              <a:t>Dependency rates, response times, and failure rates </a:t>
            </a:r>
          </a:p>
          <a:p>
            <a:pPr lvl="3"/>
            <a:r>
              <a:rPr lang="en-US" sz="1400" dirty="0"/>
              <a:t>Exceptions</a:t>
            </a:r>
          </a:p>
          <a:p>
            <a:pPr lvl="3"/>
            <a:r>
              <a:rPr lang="en-US" sz="1400" dirty="0"/>
              <a:t>Page views and load performance </a:t>
            </a:r>
          </a:p>
          <a:p>
            <a:pPr lvl="3"/>
            <a:r>
              <a:rPr lang="en-US" sz="1400" dirty="0"/>
              <a:t>AJAX calls from web pages</a:t>
            </a:r>
          </a:p>
          <a:p>
            <a:pPr lvl="3"/>
            <a:r>
              <a:rPr lang="en-US" sz="1400" dirty="0"/>
              <a:t>User and session counts.</a:t>
            </a:r>
          </a:p>
          <a:p>
            <a:pPr lvl="3"/>
            <a:r>
              <a:rPr lang="en-US" sz="1400" dirty="0"/>
              <a:t>Performance counters</a:t>
            </a:r>
          </a:p>
          <a:p>
            <a:pPr lvl="3"/>
            <a:r>
              <a:rPr lang="en-US" sz="1400" dirty="0"/>
              <a:t>Host diagnostics</a:t>
            </a:r>
          </a:p>
          <a:p>
            <a:pPr lvl="3"/>
            <a:r>
              <a:rPr lang="en-US" sz="1400" dirty="0"/>
              <a:t>Diagnostic trace logs</a:t>
            </a:r>
          </a:p>
          <a:p>
            <a:pPr lvl="3"/>
            <a:r>
              <a:rPr lang="en-US" sz="1400" dirty="0"/>
              <a:t>Custom events and metrics</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6364951" y="1456897"/>
            <a:ext cx="5394960" cy="2457083"/>
          </a:xfrm>
        </p:spPr>
        <p:txBody>
          <a:bodyPr/>
          <a:lstStyle/>
          <a:p>
            <a:pPr lvl="1"/>
            <a:r>
              <a:rPr lang="en-US" sz="1800" dirty="0"/>
              <a:t>There are several ways to get started monitoring and analyzing app performance</a:t>
            </a:r>
          </a:p>
          <a:p>
            <a:pPr lvl="3"/>
            <a:r>
              <a:rPr lang="en-US" sz="1400" dirty="0"/>
              <a:t>At run time</a:t>
            </a:r>
          </a:p>
          <a:p>
            <a:pPr lvl="3"/>
            <a:r>
              <a:rPr lang="en-US" sz="1400" dirty="0"/>
              <a:t>At development time</a:t>
            </a:r>
          </a:p>
          <a:p>
            <a:pPr lvl="3"/>
            <a:r>
              <a:rPr lang="en-US" sz="1400" dirty="0"/>
              <a:t>Instrument your web pages</a:t>
            </a:r>
          </a:p>
          <a:p>
            <a:pPr lvl="3"/>
            <a:r>
              <a:rPr lang="en-US" sz="1400" dirty="0"/>
              <a:t>Analyze mobile app usage</a:t>
            </a:r>
          </a:p>
          <a:p>
            <a:pPr lvl="3"/>
            <a:r>
              <a:rPr lang="en-US" sz="1400" dirty="0"/>
              <a:t>Availability tests</a:t>
            </a:r>
          </a:p>
        </p:txBody>
      </p:sp>
    </p:spTree>
    <p:extLst>
      <p:ext uri="{BB962C8B-B14F-4D97-AF65-F5344CB8AC3E}">
        <p14:creationId xmlns:p14="http://schemas.microsoft.com/office/powerpoint/2010/main" val="1826538538"/>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log-based metrics</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41468" y="1456894"/>
            <a:ext cx="5543785" cy="4194601"/>
          </a:xfrm>
        </p:spPr>
        <p:txBody>
          <a:bodyPr/>
          <a:lstStyle/>
          <a:p>
            <a:r>
              <a:rPr lang="en-US" dirty="0"/>
              <a:t>Log-based metrics</a:t>
            </a:r>
          </a:p>
          <a:p>
            <a:pPr lvl="1"/>
            <a:r>
              <a:rPr lang="en-US" sz="1800" dirty="0"/>
              <a:t>The Application Insights backend stores all collected events as logs, and the Application Insights blades in the Azure portal act as an analytical and diagnostic tool for visualizing event-based data from logs.</a:t>
            </a:r>
          </a:p>
          <a:p>
            <a:pPr lvl="1"/>
            <a:r>
              <a:rPr lang="en-US" sz="1800" dirty="0"/>
              <a:t>Using logs to retain a complete set of events can bring great analytical and diagnostic value. </a:t>
            </a:r>
          </a:p>
          <a:p>
            <a:pPr lvl="1"/>
            <a:r>
              <a:rPr lang="en-US" sz="1800" dirty="0"/>
              <a:t>Collecting a complete set of events may be impractical (or even impossible) for applications that generate a large volume of telemetry. </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6229350" y="1456896"/>
            <a:ext cx="5531577" cy="4194602"/>
          </a:xfrm>
        </p:spPr>
        <p:txBody>
          <a:bodyPr/>
          <a:lstStyle/>
          <a:p>
            <a:r>
              <a:rPr lang="en-US" dirty="0"/>
              <a:t>Pre-aggregated metrics</a:t>
            </a:r>
          </a:p>
          <a:p>
            <a:pPr lvl="1"/>
            <a:r>
              <a:rPr lang="en-US" sz="1800" dirty="0"/>
              <a:t>Stored as pre-aggregated time series, and only with key dimensions</a:t>
            </a:r>
          </a:p>
          <a:p>
            <a:pPr lvl="1"/>
            <a:r>
              <a:rPr lang="en-US" sz="1800" dirty="0"/>
              <a:t>The newer SDKs (Application Insights 2.7 SDK or later for .NET) pre-aggregate metrics during collection</a:t>
            </a:r>
          </a:p>
          <a:p>
            <a:pPr lvl="1"/>
            <a:r>
              <a:rPr lang="en-US" sz="1800" dirty="0"/>
              <a:t>For the SDKs that don't implement pre-aggregation, the Application Insights backend still populates the new metrics by aggregating the events received by the Application Insights event collection endpoint</a:t>
            </a:r>
          </a:p>
        </p:txBody>
      </p:sp>
    </p:spTree>
    <p:extLst>
      <p:ext uri="{BB962C8B-B14F-4D97-AF65-F5344CB8AC3E}">
        <p14:creationId xmlns:p14="http://schemas.microsoft.com/office/powerpoint/2010/main" val="3597115527"/>
      </p:ext>
    </p:extLst>
  </p:cSld>
  <p:clrMapOvr>
    <a:masterClrMapping/>
  </p:clrMapOvr>
  <p:transition>
    <p:fade/>
  </p:transition>
</p:sld>
</file>

<file path=ppt/theme/theme1.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2055</Words>
  <Application>Microsoft Office PowerPoint</Application>
  <PresentationFormat>Widescreen</PresentationFormat>
  <Paragraphs>169</Paragraphs>
  <Slides>17</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Segoe UI</vt:lpstr>
      <vt:lpstr>Segoe UI Light</vt:lpstr>
      <vt:lpstr>Segoe UI Semibold</vt:lpstr>
      <vt:lpstr>Wingdings</vt:lpstr>
      <vt:lpstr>Microsoft Power Platform Template</vt:lpstr>
      <vt:lpstr>Learning Path 11: Instrument solutions to support monitoring and logging</vt:lpstr>
      <vt:lpstr>Agenda</vt:lpstr>
      <vt:lpstr>Module 1: Monitor app performance</vt:lpstr>
      <vt:lpstr>Introduction</vt:lpstr>
      <vt:lpstr>Explore Azure Monitor (1 / 2)</vt:lpstr>
      <vt:lpstr>Explore Azure Monitor (2 / 2)</vt:lpstr>
      <vt:lpstr>Explore Application Insights (1 / 2)</vt:lpstr>
      <vt:lpstr>Explore Application Insights (2 / 2)</vt:lpstr>
      <vt:lpstr>Discover log-based metrics</vt:lpstr>
      <vt:lpstr>Instrument an app for monitoring</vt:lpstr>
      <vt:lpstr>Select an availability test</vt:lpstr>
      <vt:lpstr>Troubleshoot app performance by using Application Map (1 / 2)</vt:lpstr>
      <vt:lpstr>Troubleshoot app performance by using Application Map (2 / 2)</vt:lpstr>
      <vt:lpstr>Summary and knowledge check</vt:lpstr>
      <vt:lpstr>Group discussion questions</vt:lpstr>
      <vt:lpstr>PowerPoint Presentation</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2021-12-14T21:40:25Z</dcterms:created>
  <dcterms:modified xsi:type="dcterms:W3CDTF">2022-11-11T21:57:08Z</dcterms:modified>
</cp:coreProperties>
</file>