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52"/>
  </p:notesMasterIdLst>
  <p:handoutMasterIdLst>
    <p:handoutMasterId r:id="rId53"/>
  </p:handoutMasterIdLst>
  <p:sldIdLst>
    <p:sldId id="1627" r:id="rId2"/>
    <p:sldId id="1868" r:id="rId3"/>
    <p:sldId id="1836" r:id="rId4"/>
    <p:sldId id="1866" r:id="rId5"/>
    <p:sldId id="1921" r:id="rId6"/>
    <p:sldId id="1970" r:id="rId7"/>
    <p:sldId id="1923" r:id="rId8"/>
    <p:sldId id="1971" r:id="rId9"/>
    <p:sldId id="1926" r:id="rId10"/>
    <p:sldId id="1775" r:id="rId11"/>
    <p:sldId id="1859" r:id="rId12"/>
    <p:sldId id="1833" r:id="rId13"/>
    <p:sldId id="1929" r:id="rId14"/>
    <p:sldId id="1932" r:id="rId15"/>
    <p:sldId id="1933" r:id="rId16"/>
    <p:sldId id="1934" r:id="rId17"/>
    <p:sldId id="1936" r:id="rId18"/>
    <p:sldId id="1937" r:id="rId19"/>
    <p:sldId id="1939" r:id="rId20"/>
    <p:sldId id="1940" r:id="rId21"/>
    <p:sldId id="1941" r:id="rId22"/>
    <p:sldId id="1942" r:id="rId23"/>
    <p:sldId id="1943" r:id="rId24"/>
    <p:sldId id="1967" r:id="rId25"/>
    <p:sldId id="1834" r:id="rId26"/>
    <p:sldId id="1947" r:id="rId27"/>
    <p:sldId id="1950" r:id="rId28"/>
    <p:sldId id="1951" r:id="rId29"/>
    <p:sldId id="1952" r:id="rId30"/>
    <p:sldId id="1869" r:id="rId31"/>
    <p:sldId id="1953" r:id="rId32"/>
    <p:sldId id="1972" r:id="rId33"/>
    <p:sldId id="1954" r:id="rId34"/>
    <p:sldId id="1968" r:id="rId35"/>
    <p:sldId id="1835" r:id="rId36"/>
    <p:sldId id="1944" r:id="rId37"/>
    <p:sldId id="1955" r:id="rId38"/>
    <p:sldId id="1956" r:id="rId39"/>
    <p:sldId id="1958" r:id="rId40"/>
    <p:sldId id="1959" r:id="rId41"/>
    <p:sldId id="1960" r:id="rId42"/>
    <p:sldId id="1961" r:id="rId43"/>
    <p:sldId id="1962" r:id="rId44"/>
    <p:sldId id="1963" r:id="rId45"/>
    <p:sldId id="1964" r:id="rId46"/>
    <p:sldId id="1966" r:id="rId47"/>
    <p:sldId id="1969" r:id="rId48"/>
    <p:sldId id="1973" r:id="rId49"/>
    <p:sldId id="1865" r:id="rId50"/>
    <p:sldId id="1786" r:id="rId5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EBEBEB"/>
    <a:srgbClr val="3C3C41"/>
    <a:srgbClr val="4BCBEE"/>
    <a:srgbClr val="1392B4"/>
    <a:srgbClr val="0B556A"/>
    <a:srgbClr val="59B4D9"/>
    <a:srgbClr val="FFFFFF"/>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F7156-FEAD-B9BC-8E36-63B14BBA4F3E}" v="1" dt="2020-10-13T02:33:13.8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77342" autoAdjust="0"/>
  </p:normalViewPr>
  <p:slideViewPr>
    <p:cSldViewPr snapToGrid="0">
      <p:cViewPr varScale="1">
        <p:scale>
          <a:sx n="85" d="100"/>
          <a:sy n="85" d="100"/>
        </p:scale>
        <p:origin x="1608" y="90"/>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1:31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dirty="0"/>
              <a:t>You should be familiar with developer concepts and terminology.</a:t>
            </a:r>
          </a:p>
          <a:p>
            <a:pPr marL="171450" indent="-171450">
              <a:buFont typeface="Arial" panose="020B0604020202020204" pitchFamily="34" charset="0"/>
              <a:buChar char="•"/>
            </a:pPr>
            <a:r>
              <a:rPr lang="en-US"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016528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When a user sends a request from any of the Azure tools, APIs, or SDKs, Resource Manager receives the request.</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It authenticates and authorizes the request. Resource Manager sends the request to the Azure service, which takes the requested action.</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Because all requests are handled through the same API, you see consistent results and capabilities in all the different tools.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2318000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Template file:</a:t>
            </a:r>
          </a:p>
          <a:p>
            <a:endParaRPr lang="en-US" dirty="0"/>
          </a:p>
          <a:p>
            <a:pPr marL="171450" indent="-171450">
              <a:buFont typeface="Arial" panose="020B0604020202020204" pitchFamily="34" charset="0"/>
              <a:buChar char="•"/>
            </a:pPr>
            <a:r>
              <a:rPr lang="en-US" b="1" dirty="0"/>
              <a:t>Parameters</a:t>
            </a:r>
            <a:r>
              <a:rPr lang="en-US" dirty="0"/>
              <a:t> - Provide values during deployment that allow the same template to be used with different environments.</a:t>
            </a:r>
          </a:p>
          <a:p>
            <a:pPr marL="171450" indent="-171450">
              <a:buFont typeface="Arial" panose="020B0604020202020204" pitchFamily="34" charset="0"/>
              <a:buChar char="•"/>
            </a:pPr>
            <a:r>
              <a:rPr lang="en-US" b="1" dirty="0"/>
              <a:t>Variables</a:t>
            </a:r>
            <a:r>
              <a:rPr lang="en-US" dirty="0"/>
              <a:t> - Define values that are reused in your templates. They can be constructed from parameter values.</a:t>
            </a:r>
          </a:p>
          <a:p>
            <a:pPr marL="171450" indent="-171450">
              <a:buFont typeface="Arial" panose="020B0604020202020204" pitchFamily="34" charset="0"/>
              <a:buChar char="•"/>
            </a:pPr>
            <a:r>
              <a:rPr lang="en-US" b="1" dirty="0"/>
              <a:t>User </a:t>
            </a:r>
            <a:r>
              <a:rPr lang="en-US" dirty="0"/>
              <a:t>- defined functions - Create customized functions that simplify your template.</a:t>
            </a:r>
          </a:p>
          <a:p>
            <a:pPr marL="171450" indent="-171450">
              <a:buFont typeface="Arial" panose="020B0604020202020204" pitchFamily="34" charset="0"/>
              <a:buChar char="•"/>
            </a:pPr>
            <a:r>
              <a:rPr lang="en-US" b="1" dirty="0"/>
              <a:t>Resources</a:t>
            </a:r>
            <a:r>
              <a:rPr lang="en-US" dirty="0"/>
              <a:t> - Specify the resources to deploy.</a:t>
            </a:r>
          </a:p>
          <a:p>
            <a:pPr marL="171450" indent="-171450">
              <a:buFont typeface="Arial" panose="020B0604020202020204" pitchFamily="34" charset="0"/>
              <a:buChar char="•"/>
            </a:pPr>
            <a:r>
              <a:rPr lang="en-US" b="1" dirty="0"/>
              <a:t>Outputs </a:t>
            </a:r>
            <a:r>
              <a:rPr lang="en-US" dirty="0"/>
              <a:t>- Return values from the deployed resources.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8591146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When you deploy a template, Resource Manager converts the template into REST API operations.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It converts the definition to the following REST API operation, which is sent to the </a:t>
            </a:r>
            <a:r>
              <a:rPr lang="en-US" b="1" dirty="0" err="1">
                <a:solidFill>
                  <a:srgbClr val="CE9178"/>
                </a:solidFill>
                <a:effectLst/>
                <a:latin typeface="Consolas" panose="020B0609020204030204" pitchFamily="49" charset="0"/>
              </a:rPr>
              <a:t>Microsoft.Storage</a:t>
            </a:r>
            <a:r>
              <a:rPr lang="en-US" b="0" dirty="0">
                <a:solidFill>
                  <a:srgbClr val="D4D4D4"/>
                </a:solidFill>
                <a:effectLst/>
                <a:latin typeface="Consolas" panose="020B0609020204030204" pitchFamily="49" charset="0"/>
              </a:rPr>
              <a:t> resource provider.</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Notice that the </a:t>
            </a:r>
            <a:r>
              <a:rPr lang="en-US" b="1" dirty="0" err="1">
                <a:solidFill>
                  <a:srgbClr val="569CD6"/>
                </a:solidFill>
                <a:effectLst/>
                <a:latin typeface="Consolas" panose="020B0609020204030204" pitchFamily="49" charset="0"/>
              </a:rPr>
              <a:t>apiVersion</a:t>
            </a:r>
            <a:r>
              <a:rPr lang="en-US" b="0" dirty="0">
                <a:solidFill>
                  <a:srgbClr val="D4D4D4"/>
                </a:solidFill>
                <a:effectLst/>
                <a:latin typeface="Consolas" panose="020B0609020204030204" pitchFamily="49" charset="0"/>
              </a:rPr>
              <a:t> you set in the template for the resource is used as the API version for the REST operation.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816405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600"/>
              </a:spcBef>
            </a:pPr>
            <a:r>
              <a:rPr lang="en-US" dirty="0">
                <a:latin typeface="+mn-lt"/>
              </a:rPr>
              <a:t>How you define templates and resource groups is entirely up to you and how you want to manage your solution.</a:t>
            </a:r>
          </a:p>
          <a:p>
            <a:pPr>
              <a:spcBef>
                <a:spcPts val="600"/>
              </a:spcBef>
            </a:pPr>
            <a:r>
              <a:rPr lang="en-US" dirty="0">
                <a:latin typeface="+mn-lt"/>
              </a:rPr>
              <a:t>For example, you can deploy a three tier application through a single template to a single resource group.</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41545138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a:solidFill>
                  <a:srgbClr val="E3E3E3"/>
                </a:solidFill>
                <a:effectLst/>
                <a:latin typeface="Segoe UI" panose="020B0502040204020203" pitchFamily="34" charset="0"/>
              </a:rPr>
              <a:t>To deploy complex solutions, you can break your Azure Resource Manager template (ARM template) into many related templates, and then deploy them together through a main template. The related templates can be separate files or template syntax that is embedded within the main template.</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following image shows how to deploy a three tier solution through a parent template that includes three nested templates.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If you envision your tiers having separate lifecycles, you can deploy your three tiers to separate resource groups. Notice the resources can still be linked to resources in other resource groups.</a:t>
            </a:r>
          </a:p>
          <a:p>
            <a:pPr marL="171450" indent="-171450">
              <a:buFont typeface="Arial" panose="020B0604020202020204" pitchFamily="34" charset="0"/>
              <a:buChar cha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0795711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dirty="0"/>
              <a:t>: Conditional deployment doesn't cascade to child resources. If you want to conditionally deploy a resource and its child resources, you must apply the same condition to each resource type.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752464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77906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dirty="0"/>
              <a:t>: Conditional deployment doesn't cascade to child resources. If you want to conditionally deploy a resource and its child resources, you must apply the same condition to each resource type.</a:t>
            </a:r>
          </a:p>
          <a:p>
            <a:endParaRPr lang="en-US" dirty="0"/>
          </a:p>
          <a:p>
            <a:r>
              <a:rPr lang="en-US" b="1" dirty="0"/>
              <a:t>Complete mode</a:t>
            </a:r>
            <a:endParaRPr lang="en-US" dirty="0"/>
          </a:p>
          <a:p>
            <a:r>
              <a:rPr lang="en-US" dirty="0"/>
              <a:t>If your template includes a resource that isn't deployed because condition evaluates to false, the result depends on which REST API version you use to deploy the template. If you use a version earlier than 2019-05-10, the resource isn't deleted. With 2019-05-10 or later, the resource is deleted. The latest versions of Azure PowerShell and Azure CLI delete the resource.</a:t>
            </a:r>
          </a:p>
          <a:p>
            <a:r>
              <a:rPr lang="en-US" dirty="0"/>
              <a:t>Be careful using complete mode with copy loops. Any resources that aren't specified in the template after resolving the copy loop are deleted.</a:t>
            </a:r>
          </a:p>
          <a:p>
            <a:endParaRPr lang="en-US" dirty="0"/>
          </a:p>
          <a:p>
            <a:r>
              <a:rPr lang="en-US" b="1" dirty="0"/>
              <a:t>Incremental mode</a:t>
            </a:r>
            <a:endParaRPr lang="en-US" dirty="0"/>
          </a:p>
          <a:p>
            <a:r>
              <a:rPr lang="en-US" dirty="0"/>
              <a:t>However, when redeploying an existing resource in incremental mode, the outcome is a different. Specify all properties for the resource, not just the ones you're updating. A common misunderstanding is to think properties that aren't specified are left unchanged. If you don't specify certain properties, Resource Manager interprets the update as overwriting those values.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853666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9277688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643654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382486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dirty="0"/>
              <a:t>You should be familiar with container concepts and terminology.</a:t>
            </a:r>
          </a:p>
          <a:p>
            <a:pPr marL="171450" indent="-171450">
              <a:buFont typeface="Arial" panose="020B0604020202020204" pitchFamily="34" charset="0"/>
              <a:buChar char="•"/>
            </a:pPr>
            <a:r>
              <a:rPr lang="en-US"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7836674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Use cases</a:t>
            </a:r>
          </a:p>
          <a:p>
            <a:r>
              <a:rPr lang="en-US" b="1" dirty="0"/>
              <a:t>Scalable orchestration systems</a:t>
            </a:r>
            <a:r>
              <a:rPr lang="en-US" dirty="0"/>
              <a:t>: including Kubernetes, DC/OS, and Docker Swarm.</a:t>
            </a:r>
          </a:p>
          <a:p>
            <a:r>
              <a:rPr lang="en-US" b="1" dirty="0"/>
              <a:t>Azure services</a:t>
            </a:r>
            <a:r>
              <a:rPr lang="en-US" dirty="0"/>
              <a:t>: including Azure Kubernetes Service (AKS), App Service, Batch, Service Fabric, and others.</a:t>
            </a:r>
          </a:p>
          <a:p>
            <a:r>
              <a:rPr lang="en-US" dirty="0"/>
              <a:t>Developers can also push to a container registry as part of a container development workflow. For example, target a container registry from a continuous integration and delivery tool such as Azure Pipelines or Jenkins.</a:t>
            </a:r>
          </a:p>
          <a:p>
            <a:r>
              <a:rPr lang="en-US" dirty="0"/>
              <a:t>Configure ACR Tasks to automatically rebuild application images when their base images are updated, or automate image builds when your team commits code to a Git repository. Create multi-step tasks to automate building, testing, and patching multiple container images in parallel in the cloud.</a:t>
            </a:r>
          </a:p>
          <a:p>
            <a:endParaRPr lang="en-US" dirty="0"/>
          </a:p>
          <a:p>
            <a:r>
              <a:rPr lang="en-US" b="1" dirty="0"/>
              <a:t>Azure Container Registry service tiers</a:t>
            </a:r>
          </a:p>
          <a:p>
            <a:r>
              <a:rPr lang="en-US" dirty="0"/>
              <a:t>Azure Container Registry is available in multiple service tiers. These tiers provide predictable pricing and several options for aligning to the capacity and usage patterns of your private Docker registry in Azure.</a:t>
            </a:r>
          </a:p>
          <a:p>
            <a:r>
              <a:rPr lang="en-US" b="1" dirty="0"/>
              <a:t>Basic</a:t>
            </a:r>
            <a:r>
              <a:rPr lang="en-US" dirty="0"/>
              <a:t> - A cost-optimized entry point for developers learning about Azure Container Registry. Basic registries have the same programmatic capabilities as Standard and Premium (such as Azure Active Directory authentication integration, image deletion, and webhooks). However, the included storage and image throughput are most appropriate for lower usage scenarios.</a:t>
            </a:r>
          </a:p>
          <a:p>
            <a:r>
              <a:rPr lang="en-US" b="1" dirty="0"/>
              <a:t>Standard</a:t>
            </a:r>
            <a:r>
              <a:rPr lang="en-US" dirty="0"/>
              <a:t> - Standard registries offer the same capabilities as Basic, with increased included storage and image throughput. Standard registries should satisfy the needs of most production scenarios.</a:t>
            </a:r>
          </a:p>
          <a:p>
            <a:r>
              <a:rPr lang="en-US" b="1" dirty="0"/>
              <a:t>Premium</a:t>
            </a:r>
            <a:r>
              <a:rPr lang="en-US" dirty="0"/>
              <a:t> - Premium registries provide the highest amount of included storage and concurrent operations, enabling high-volume scenarios. In addition to higher image throughput, Premium adds features such as geo-replication for managing a single registry across multiple regions, content trust for image tag signing, private link with private endpoints to restrict access to the registry.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094213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t>ACR Tasks:</a:t>
            </a:r>
            <a:r>
              <a:rPr lang="en-US" dirty="0"/>
              <a:t> </a:t>
            </a:r>
            <a:r>
              <a:rPr lang="en-US" sz="900" dirty="0"/>
              <a:t>Configure build tasks to automate your container OS and framework patching pipeline and build images automatically when your team commits code to source control.</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5877537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Very high numbers of repositories and tags can impact the performance of your registry. Periodically delete unused repositories, tags, and images as part of your registry maintenance routine. Deleted registry resources like repositories, images, and tags </a:t>
            </a:r>
            <a:r>
              <a:rPr lang="en-US" i="1" dirty="0"/>
              <a:t>cannot</a:t>
            </a:r>
            <a:r>
              <a:rPr lang="en-US" dirty="0"/>
              <a:t> be recovered after deletion.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572859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123434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Quick task</a:t>
            </a:r>
          </a:p>
          <a:p>
            <a:r>
              <a:rPr lang="en-US" dirty="0"/>
              <a:t>Build and push a single container image to a container registry on-demand, in Azure, without needing a local Docker Engine installation.</a:t>
            </a:r>
          </a:p>
          <a:p>
            <a:r>
              <a:rPr lang="en-US" dirty="0"/>
              <a:t>Before you commit your first line of code, ACR </a:t>
            </a:r>
            <a:r>
              <a:rPr lang="en-US" dirty="0" err="1"/>
              <a:t>Tasks's</a:t>
            </a:r>
            <a:r>
              <a:rPr lang="en-US" dirty="0"/>
              <a:t> quick task feature can provide an integrated development experience by offloading your container image builds to Azure. With quick tasks, you can verify your automated build definitions and catch potential problems prior to committing your code.</a:t>
            </a:r>
          </a:p>
          <a:p>
            <a:endParaRPr lang="en-US" dirty="0"/>
          </a:p>
          <a:p>
            <a:r>
              <a:rPr lang="en-US" b="1" dirty="0"/>
              <a:t>Trigger task on source code update</a:t>
            </a:r>
          </a:p>
          <a:p>
            <a:r>
              <a:rPr lang="en-US" dirty="0"/>
              <a:t>Trigger a container image build or multi-step task when code is committed, or a pull request is made or updated, to a public or private Git repository in GitHub or Azure DevOps. For example, configure a build task with the Azure CLI command az </a:t>
            </a:r>
            <a:r>
              <a:rPr lang="en-US" dirty="0" err="1"/>
              <a:t>acr</a:t>
            </a:r>
            <a:r>
              <a:rPr lang="en-US" dirty="0"/>
              <a:t> task create by specifying a Git repository and optionally a branch and </a:t>
            </a:r>
            <a:r>
              <a:rPr lang="en-US" dirty="0" err="1"/>
              <a:t>Dockerfile</a:t>
            </a:r>
            <a:r>
              <a:rPr lang="en-US" dirty="0"/>
              <a:t>. When your team updates code in the repository, an ACR Tasks-created webhook triggers a build of the container image defined in the repo.</a:t>
            </a:r>
          </a:p>
          <a:p>
            <a:endParaRPr lang="en-US" dirty="0"/>
          </a:p>
          <a:p>
            <a:r>
              <a:rPr lang="en-US" b="1" dirty="0"/>
              <a:t>Trigger on base image update</a:t>
            </a:r>
          </a:p>
          <a:p>
            <a:r>
              <a:rPr lang="en-US" dirty="0"/>
              <a:t>You can set up an ACR task to track a dependency on a base image when it builds an application image. When the updated base image is pushed to your registry, or a base image is updated in a public repo such as in Docker Hub, ACR Tasks can automatically build any application images based on it.</a:t>
            </a:r>
          </a:p>
          <a:p>
            <a:endParaRPr lang="en-US" dirty="0"/>
          </a:p>
          <a:p>
            <a:r>
              <a:rPr lang="en-US" b="1" dirty="0"/>
              <a:t>Schedule a task</a:t>
            </a:r>
          </a:p>
          <a:p>
            <a:r>
              <a:rPr lang="en-US" dirty="0"/>
              <a:t>Optionally schedule a task by setting up one or more timer triggers when you create or update the task. Scheduling a task is useful for running container workloads on a defined schedule, or running maintenance operations or tests on images pushed regularly to your registry.</a:t>
            </a:r>
          </a:p>
          <a:p>
            <a:endParaRPr lang="en-US" dirty="0"/>
          </a:p>
          <a:p>
            <a:r>
              <a:rPr lang="en-US" b="1" dirty="0"/>
              <a:t>Multi-step tasks</a:t>
            </a:r>
          </a:p>
          <a:p>
            <a:r>
              <a:rPr lang="en-US" dirty="0"/>
              <a:t>Extend the single image build-and-push capability of ACR Tasks with multi-step, multi-container-based workflows.</a:t>
            </a:r>
          </a:p>
          <a:p>
            <a:r>
              <a:rPr lang="en-US" dirty="0"/>
              <a:t>Multi-step tasks, defined in a YAML file specify individual build and push operations for container images or other artifacts. They can also define the execution of one or more containers, with each step using the container as its execution environment. For example, you can create a multi-step task that automates the following:</a:t>
            </a:r>
          </a:p>
          <a:p>
            <a:pPr marL="171450" indent="-171450">
              <a:buFont typeface="Arial" panose="020B0604020202020204" pitchFamily="34" charset="0"/>
              <a:buChar char="•"/>
            </a:pPr>
            <a:r>
              <a:rPr lang="en-US" dirty="0"/>
              <a:t>Build a web application image</a:t>
            </a:r>
          </a:p>
          <a:p>
            <a:pPr marL="171450" indent="-171450">
              <a:buFont typeface="Arial" panose="020B0604020202020204" pitchFamily="34" charset="0"/>
              <a:buChar char="•"/>
            </a:pPr>
            <a:r>
              <a:rPr lang="en-US" dirty="0"/>
              <a:t>Run the web application container</a:t>
            </a:r>
          </a:p>
          <a:p>
            <a:pPr marL="171450" indent="-171450">
              <a:buFont typeface="Arial" panose="020B0604020202020204" pitchFamily="34" charset="0"/>
              <a:buChar char="•"/>
            </a:pPr>
            <a:r>
              <a:rPr lang="en-US" dirty="0"/>
              <a:t>Build a web application test image</a:t>
            </a:r>
          </a:p>
          <a:p>
            <a:pPr marL="171450" indent="-171450">
              <a:buFont typeface="Arial" panose="020B0604020202020204" pitchFamily="34" charset="0"/>
              <a:buChar char="•"/>
            </a:pPr>
            <a:r>
              <a:rPr lang="en-US" dirty="0"/>
              <a:t>Run the web application test container, which performs tests against the running application container</a:t>
            </a:r>
          </a:p>
          <a:p>
            <a:pPr marL="171450" indent="-171450">
              <a:buFont typeface="Arial" panose="020B0604020202020204" pitchFamily="34" charset="0"/>
              <a:buChar char="•"/>
            </a:pPr>
            <a:r>
              <a:rPr lang="en-US" dirty="0"/>
              <a:t>If the tests pass, build a Helm chart archive package</a:t>
            </a:r>
          </a:p>
          <a:p>
            <a:pPr marL="171450" indent="-171450">
              <a:buFont typeface="Arial" panose="020B0604020202020204" pitchFamily="34" charset="0"/>
              <a:buChar char="•"/>
            </a:pPr>
            <a:r>
              <a:rPr lang="en-US" dirty="0"/>
              <a:t>Perform a helm upgrade using the new Helm chart archive package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34294097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mn-lt"/>
              </a:rPr>
              <a:t>If you want to create a custom container you will need to understand the elements of a </a:t>
            </a:r>
            <a:r>
              <a:rPr lang="en-US" sz="900" dirty="0" err="1">
                <a:latin typeface="+mn-lt"/>
              </a:rPr>
              <a:t>Dockerfile</a:t>
            </a:r>
            <a:r>
              <a:rPr lang="en-US" sz="900" dirty="0">
                <a:latin typeface="+mn-lt"/>
              </a:rPr>
              <a:t>. A </a:t>
            </a:r>
            <a:r>
              <a:rPr lang="en-US" sz="900" dirty="0" err="1">
                <a:latin typeface="+mn-lt"/>
              </a:rPr>
              <a:t>Dockerfile</a:t>
            </a:r>
            <a:r>
              <a:rPr lang="en-US" sz="900" dirty="0">
                <a:latin typeface="+mn-lt"/>
              </a:rPr>
              <a:t> is a text file that contains the instructions we use to build and run a Docker image.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mn-lt"/>
            </a:endParaRPr>
          </a:p>
          <a:p>
            <a:pPr>
              <a:spcBef>
                <a:spcPts val="0"/>
              </a:spcBef>
              <a:spcAft>
                <a:spcPts val="0"/>
              </a:spcAft>
            </a:pPr>
            <a:r>
              <a:rPr lang="en-US" sz="1000" dirty="0">
                <a:latin typeface="+mn-lt"/>
              </a:rPr>
              <a:t>The following aspects of the image are defined:</a:t>
            </a:r>
          </a:p>
          <a:p>
            <a:pPr marL="342900" indent="-342900">
              <a:spcBef>
                <a:spcPts val="0"/>
              </a:spcBef>
              <a:spcAft>
                <a:spcPts val="0"/>
              </a:spcAft>
              <a:buFont typeface="Arial" panose="020B0604020202020204" pitchFamily="34" charset="0"/>
              <a:buChar char="•"/>
            </a:pPr>
            <a:r>
              <a:rPr lang="en-US" sz="900" dirty="0">
                <a:latin typeface="+mn-lt"/>
              </a:rPr>
              <a:t>The base or parent image we use to create the new image</a:t>
            </a:r>
          </a:p>
          <a:p>
            <a:pPr marL="342900" indent="-342900">
              <a:spcBef>
                <a:spcPts val="0"/>
              </a:spcBef>
              <a:spcAft>
                <a:spcPts val="0"/>
              </a:spcAft>
              <a:buFont typeface="Arial" panose="020B0604020202020204" pitchFamily="34" charset="0"/>
              <a:buChar char="•"/>
            </a:pPr>
            <a:r>
              <a:rPr lang="en-US" sz="900" dirty="0">
                <a:latin typeface="+mn-lt"/>
              </a:rPr>
              <a:t>Commands to update the base OS and install additional software</a:t>
            </a:r>
          </a:p>
          <a:p>
            <a:pPr marL="342900" indent="-342900">
              <a:spcBef>
                <a:spcPts val="0"/>
              </a:spcBef>
              <a:spcAft>
                <a:spcPts val="0"/>
              </a:spcAft>
              <a:buFont typeface="Arial" panose="020B0604020202020204" pitchFamily="34" charset="0"/>
              <a:buChar char="•"/>
            </a:pPr>
            <a:r>
              <a:rPr lang="en-US" sz="900" dirty="0">
                <a:latin typeface="+mn-lt"/>
              </a:rPr>
              <a:t>Build artifacts to include, such as a developed application</a:t>
            </a:r>
          </a:p>
          <a:p>
            <a:pPr marL="342900" indent="-342900">
              <a:spcBef>
                <a:spcPts val="0"/>
              </a:spcBef>
              <a:spcAft>
                <a:spcPts val="0"/>
              </a:spcAft>
              <a:buFont typeface="Arial" panose="020B0604020202020204" pitchFamily="34" charset="0"/>
              <a:buChar char="•"/>
            </a:pPr>
            <a:r>
              <a:rPr lang="en-US" sz="900" dirty="0">
                <a:latin typeface="+mn-lt"/>
              </a:rPr>
              <a:t>Services to expose, such a storage and network configuration</a:t>
            </a:r>
          </a:p>
          <a:p>
            <a:pPr marL="342900" indent="-342900">
              <a:spcBef>
                <a:spcPts val="0"/>
              </a:spcBef>
              <a:spcAft>
                <a:spcPts val="0"/>
              </a:spcAft>
              <a:buFont typeface="Arial" panose="020B0604020202020204" pitchFamily="34" charset="0"/>
              <a:buChar char="•"/>
            </a:pPr>
            <a:r>
              <a:rPr lang="en-US" sz="900" dirty="0">
                <a:latin typeface="+mn-lt"/>
              </a:rPr>
              <a:t>Command to run when the container is launched</a:t>
            </a:r>
            <a:endParaRPr lang="en-US" sz="900" b="1" dirty="0">
              <a:latin typeface="+mn-lt"/>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mn-lt"/>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4228144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mn-lt"/>
              </a:rPr>
              <a:t>If you want to create a custom container you will need to understand the elements of a </a:t>
            </a:r>
            <a:r>
              <a:rPr lang="en-US" sz="900" dirty="0" err="1">
                <a:latin typeface="+mn-lt"/>
              </a:rPr>
              <a:t>Dockerfile</a:t>
            </a:r>
            <a:r>
              <a:rPr lang="en-US" sz="900" dirty="0">
                <a:latin typeface="+mn-lt"/>
              </a:rPr>
              <a:t>. A </a:t>
            </a:r>
            <a:r>
              <a:rPr lang="en-US" sz="900" dirty="0" err="1">
                <a:latin typeface="+mn-lt"/>
              </a:rPr>
              <a:t>Dockerfile</a:t>
            </a:r>
            <a:r>
              <a:rPr lang="en-US" sz="900" dirty="0">
                <a:latin typeface="+mn-lt"/>
              </a:rPr>
              <a:t> is a text file that contains the instructions we use to build and run a Docker image.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mn-lt"/>
            </a:endParaRPr>
          </a:p>
          <a:p>
            <a:pPr>
              <a:spcBef>
                <a:spcPts val="0"/>
              </a:spcBef>
              <a:spcAft>
                <a:spcPts val="0"/>
              </a:spcAft>
            </a:pPr>
            <a:r>
              <a:rPr lang="en-US" sz="1000" dirty="0">
                <a:latin typeface="+mn-lt"/>
              </a:rPr>
              <a:t>The following aspects of the image are defined:</a:t>
            </a:r>
          </a:p>
          <a:p>
            <a:pPr marL="342900" indent="-342900">
              <a:spcBef>
                <a:spcPts val="0"/>
              </a:spcBef>
              <a:spcAft>
                <a:spcPts val="0"/>
              </a:spcAft>
              <a:buFont typeface="Arial" panose="020B0604020202020204" pitchFamily="34" charset="0"/>
              <a:buChar char="•"/>
            </a:pPr>
            <a:r>
              <a:rPr lang="en-US" sz="900" dirty="0">
                <a:latin typeface="+mn-lt"/>
              </a:rPr>
              <a:t>The base or parent image we use to create the new image</a:t>
            </a:r>
          </a:p>
          <a:p>
            <a:pPr marL="342900" indent="-342900">
              <a:spcBef>
                <a:spcPts val="0"/>
              </a:spcBef>
              <a:spcAft>
                <a:spcPts val="0"/>
              </a:spcAft>
              <a:buFont typeface="Arial" panose="020B0604020202020204" pitchFamily="34" charset="0"/>
              <a:buChar char="•"/>
            </a:pPr>
            <a:r>
              <a:rPr lang="en-US" sz="900" dirty="0">
                <a:latin typeface="+mn-lt"/>
              </a:rPr>
              <a:t>Commands to update the base OS and install additional software</a:t>
            </a:r>
          </a:p>
          <a:p>
            <a:pPr marL="342900" indent="-342900">
              <a:spcBef>
                <a:spcPts val="0"/>
              </a:spcBef>
              <a:spcAft>
                <a:spcPts val="0"/>
              </a:spcAft>
              <a:buFont typeface="Arial" panose="020B0604020202020204" pitchFamily="34" charset="0"/>
              <a:buChar char="•"/>
            </a:pPr>
            <a:r>
              <a:rPr lang="en-US" sz="900" dirty="0">
                <a:latin typeface="+mn-lt"/>
              </a:rPr>
              <a:t>Build artifacts to include, such as a developed application</a:t>
            </a:r>
          </a:p>
          <a:p>
            <a:pPr marL="342900" indent="-342900">
              <a:spcBef>
                <a:spcPts val="0"/>
              </a:spcBef>
              <a:spcAft>
                <a:spcPts val="0"/>
              </a:spcAft>
              <a:buFont typeface="Arial" panose="020B0604020202020204" pitchFamily="34" charset="0"/>
              <a:buChar char="•"/>
            </a:pPr>
            <a:r>
              <a:rPr lang="en-US" sz="900" dirty="0">
                <a:latin typeface="+mn-lt"/>
              </a:rPr>
              <a:t>Services to expose, such a storage and network configuration</a:t>
            </a:r>
          </a:p>
          <a:p>
            <a:pPr marL="342900" indent="-342900">
              <a:spcBef>
                <a:spcPts val="0"/>
              </a:spcBef>
              <a:spcAft>
                <a:spcPts val="0"/>
              </a:spcAft>
              <a:buFont typeface="Arial" panose="020B0604020202020204" pitchFamily="34" charset="0"/>
              <a:buChar char="•"/>
            </a:pPr>
            <a:r>
              <a:rPr lang="en-US" sz="900" dirty="0">
                <a:latin typeface="+mn-lt"/>
              </a:rPr>
              <a:t>Command to run when the container is launched</a:t>
            </a:r>
            <a:endParaRPr lang="en-US" sz="900" b="1" dirty="0">
              <a:latin typeface="+mn-lt"/>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latin typeface="+mn-lt"/>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069368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r>
              <a:rPr lang="en-US" dirty="0"/>
              <a:t>An Azure account with an active subscription. If you don't already have one, you can sign up for a free trial at https://azure.com/free.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47695487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b="0" dirty="0"/>
              <a:t>You should be familiar with container concepts and terminology.</a:t>
            </a:r>
          </a:p>
          <a:p>
            <a:pPr marL="171450" indent="-171450">
              <a:buFont typeface="Arial" panose="020B0604020202020204" pitchFamily="34" charset="0"/>
              <a:buChar char="•"/>
            </a:pPr>
            <a:r>
              <a:rPr lang="en-US" b="0"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40961974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Fast startup</a:t>
            </a:r>
            <a:r>
              <a:rPr lang="en-US" dirty="0"/>
              <a:t>: ACI can start containers in Azure in seconds, without the need to provision and manage VMs</a:t>
            </a:r>
          </a:p>
          <a:p>
            <a:pPr marL="171450" indent="-171450">
              <a:buFont typeface="Arial" panose="020B0604020202020204" pitchFamily="34" charset="0"/>
              <a:buChar char="•"/>
            </a:pPr>
            <a:r>
              <a:rPr lang="en-US" b="1" dirty="0"/>
              <a:t>Container access</a:t>
            </a:r>
            <a:r>
              <a:rPr lang="en-US" dirty="0"/>
              <a:t>: ACI enables exposing your container groups directly to the internet with an IP address and a fully qualified domain name (FQDN)</a:t>
            </a:r>
          </a:p>
          <a:p>
            <a:pPr marL="171450" indent="-171450">
              <a:buFont typeface="Arial" panose="020B0604020202020204" pitchFamily="34" charset="0"/>
              <a:buChar char="•"/>
            </a:pPr>
            <a:r>
              <a:rPr lang="en-US" b="1" dirty="0"/>
              <a:t>Hypervisor-level security</a:t>
            </a:r>
            <a:r>
              <a:rPr lang="en-US" dirty="0"/>
              <a:t>: Isolate your application as completely as it would be in a VM</a:t>
            </a:r>
          </a:p>
          <a:p>
            <a:pPr marL="171450" indent="-171450">
              <a:buFont typeface="Arial" panose="020B0604020202020204" pitchFamily="34" charset="0"/>
              <a:buChar char="•"/>
            </a:pPr>
            <a:r>
              <a:rPr lang="en-US" b="1" dirty="0"/>
              <a:t>Customer data</a:t>
            </a:r>
            <a:r>
              <a:rPr lang="en-US" dirty="0"/>
              <a:t>: The ACI service stores the minimum customer data required to ensure your container groups are running as expected</a:t>
            </a:r>
          </a:p>
          <a:p>
            <a:pPr marL="171450" indent="-171450">
              <a:buFont typeface="Arial" panose="020B0604020202020204" pitchFamily="34" charset="0"/>
              <a:buChar char="•"/>
            </a:pPr>
            <a:r>
              <a:rPr lang="en-US" b="1" dirty="0"/>
              <a:t>Custom sizes</a:t>
            </a:r>
            <a:r>
              <a:rPr lang="en-US" dirty="0"/>
              <a:t>: ACI provides optimum utilization by allowing exact specifications of CPU cores and memory</a:t>
            </a:r>
          </a:p>
          <a:p>
            <a:pPr marL="171450" indent="-171450">
              <a:buFont typeface="Arial" panose="020B0604020202020204" pitchFamily="34" charset="0"/>
              <a:buChar char="•"/>
            </a:pPr>
            <a:r>
              <a:rPr lang="en-US" b="1" dirty="0"/>
              <a:t>Persistent storage</a:t>
            </a:r>
            <a:r>
              <a:rPr lang="en-US" dirty="0"/>
              <a:t>: Mount Azure Files shares directly to a container to retrieve and persist state</a:t>
            </a:r>
          </a:p>
          <a:p>
            <a:pPr marL="171450" indent="-171450">
              <a:buFont typeface="Arial" panose="020B0604020202020204" pitchFamily="34" charset="0"/>
              <a:buChar char="•"/>
            </a:pPr>
            <a:r>
              <a:rPr lang="en-US" b="1" dirty="0"/>
              <a:t>Linux and Windows</a:t>
            </a:r>
            <a:r>
              <a:rPr lang="en-US" dirty="0"/>
              <a:t>: Schedule both Windows and Linux containers using the same API.</a:t>
            </a:r>
          </a:p>
          <a:p>
            <a:endParaRPr lang="en-US" dirty="0"/>
          </a:p>
          <a:p>
            <a:r>
              <a:rPr lang="en-US" dirty="0"/>
              <a:t>For scenarios where you need full container orchestration, including service discovery across multiple containers, automatic scaling, and coordinated application upgrades, we recommend Azure Kubernetes Service (AKS).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3717152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This example container group:</a:t>
            </a:r>
          </a:p>
          <a:p>
            <a:pPr marL="171450" indent="-171450">
              <a:buFont typeface="Arial" panose="020B0604020202020204" pitchFamily="34" charset="0"/>
              <a:buChar char="•"/>
            </a:pPr>
            <a:r>
              <a:rPr lang="en-US" dirty="0"/>
              <a:t>Is scheduled on a single host machine.</a:t>
            </a:r>
          </a:p>
          <a:p>
            <a:pPr marL="171450" indent="-171450">
              <a:buFont typeface="Arial" panose="020B0604020202020204" pitchFamily="34" charset="0"/>
              <a:buChar char="•"/>
            </a:pPr>
            <a:r>
              <a:rPr lang="en-US" dirty="0"/>
              <a:t>Is assigned a DNS name label.</a:t>
            </a:r>
          </a:p>
          <a:p>
            <a:pPr marL="171450" indent="-171450">
              <a:buFont typeface="Arial" panose="020B0604020202020204" pitchFamily="34" charset="0"/>
              <a:buChar char="•"/>
            </a:pPr>
            <a:r>
              <a:rPr lang="en-US" dirty="0"/>
              <a:t>Exposes a single public IP address, with one exposed port.</a:t>
            </a:r>
          </a:p>
          <a:p>
            <a:pPr marL="171450" indent="-171450">
              <a:buFont typeface="Arial" panose="020B0604020202020204" pitchFamily="34" charset="0"/>
              <a:buChar char="•"/>
            </a:pPr>
            <a:r>
              <a:rPr lang="en-US" dirty="0"/>
              <a:t>Consists of two containers. One container listens on port 80, while the other listens on port 5000.</a:t>
            </a:r>
          </a:p>
          <a:p>
            <a:pPr marL="171450" indent="-171450">
              <a:buFont typeface="Arial" panose="020B0604020202020204" pitchFamily="34" charset="0"/>
              <a:buChar char="•"/>
            </a:pPr>
            <a:r>
              <a:rPr lang="en-US" dirty="0"/>
              <a:t>Includes two Azure file shares as volume mounts, and each container mounts one of the shares locally.</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Note</a:t>
            </a:r>
            <a:r>
              <a:rPr lang="en-US" dirty="0"/>
              <a:t>: Multi-container groups currently support only Linux containers. For Windows containers, Azure Container Instances only supports deployment of a single instance.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22462714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Deployment</a:t>
            </a:r>
          </a:p>
          <a:p>
            <a:pPr marL="171450" indent="-171450">
              <a:buFont typeface="Arial" panose="020B0604020202020204" pitchFamily="34" charset="0"/>
              <a:buChar char="•"/>
            </a:pPr>
            <a:r>
              <a:rPr lang="en-US" dirty="0"/>
              <a:t>A Resource Manager template is recommended when you need to deploy additional Azure service resources (for example, an Azure Files share) when you deploy the container instances.</a:t>
            </a:r>
          </a:p>
          <a:p>
            <a:pPr marL="171450" indent="-171450">
              <a:buFont typeface="Arial" panose="020B0604020202020204" pitchFamily="34" charset="0"/>
              <a:buChar char="•"/>
            </a:pPr>
            <a:r>
              <a:rPr lang="en-US" dirty="0"/>
              <a:t>Due to the YAML format's more concise nature, a YAML file is recommended when your deployment includes only container instances.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Resource allocation</a:t>
            </a:r>
          </a:p>
          <a:p>
            <a:pPr marL="0" indent="0">
              <a:buFont typeface="Arial" panose="020B0604020202020204" pitchFamily="34" charset="0"/>
              <a:buNone/>
            </a:pPr>
            <a:r>
              <a:rPr lang="en-US" dirty="0"/>
              <a:t>Taking CPU resources as an example, if you create a container group with two instances, each requesting 1 CPU, then the container group is allocated 2 CPUs.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Networking</a:t>
            </a:r>
          </a:p>
          <a:p>
            <a:pPr marL="0" indent="0">
              <a:buFont typeface="Arial" panose="020B0604020202020204" pitchFamily="34" charset="0"/>
              <a:buNone/>
            </a:pPr>
            <a:r>
              <a:rPr lang="en-US" dirty="0"/>
              <a:t>To enable external clients to reach a container within the group, you must expose the port on the IP address and from the container. Because containers within the group share a port namespace, port mapping isn't supported. Containers within a group can reach each other via localhost on the ports that they have exposed, even if those ports aren't exposed externally on the group's IP address.</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Storage</a:t>
            </a:r>
          </a:p>
          <a:p>
            <a:pPr marL="0" indent="0">
              <a:buFont typeface="Arial" panose="020B0604020202020204" pitchFamily="34" charset="0"/>
              <a:buNone/>
            </a:pPr>
            <a:r>
              <a:rPr lang="en-US" dirty="0"/>
              <a:t>Supported volumes include:</a:t>
            </a:r>
          </a:p>
          <a:p>
            <a:pPr marL="171450" indent="-171450">
              <a:buFont typeface="Arial" panose="020B0604020202020204" pitchFamily="34" charset="0"/>
              <a:buChar char="•"/>
            </a:pPr>
            <a:r>
              <a:rPr lang="en-US" dirty="0"/>
              <a:t>Azure file share</a:t>
            </a:r>
          </a:p>
          <a:p>
            <a:pPr marL="171450" indent="-171450">
              <a:buFont typeface="Arial" panose="020B0604020202020204" pitchFamily="34" charset="0"/>
              <a:buChar char="•"/>
            </a:pPr>
            <a:r>
              <a:rPr lang="en-US" dirty="0"/>
              <a:t>Secret</a:t>
            </a:r>
          </a:p>
          <a:p>
            <a:pPr marL="171450" indent="-171450">
              <a:buFont typeface="Arial" panose="020B0604020202020204" pitchFamily="34" charset="0"/>
              <a:buChar char="•"/>
            </a:pPr>
            <a:r>
              <a:rPr lang="en-US" dirty="0"/>
              <a:t>Empty directory</a:t>
            </a:r>
          </a:p>
          <a:p>
            <a:pPr marL="171450" indent="-171450">
              <a:buFont typeface="Arial" panose="020B0604020202020204" pitchFamily="34" charset="0"/>
              <a:buChar char="•"/>
            </a:pPr>
            <a:r>
              <a:rPr lang="en-US" dirty="0"/>
              <a:t>Cloned git repo</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Common scenarios</a:t>
            </a:r>
          </a:p>
          <a:p>
            <a:pPr marL="0" indent="0">
              <a:buFont typeface="Arial" panose="020B0604020202020204" pitchFamily="34" charset="0"/>
              <a:buNone/>
            </a:pPr>
            <a:r>
              <a:rPr lang="en-US" dirty="0"/>
              <a:t>These images can then be delivered by different teams and have separate resource requirements.</a:t>
            </a:r>
          </a:p>
          <a:p>
            <a:pPr marL="0" indent="0">
              <a:buFont typeface="Arial" panose="020B0604020202020204" pitchFamily="34" charset="0"/>
              <a:buNone/>
            </a:pPr>
            <a:r>
              <a:rPr lang="en-US" dirty="0"/>
              <a:t>Example usage could include:</a:t>
            </a:r>
          </a:p>
          <a:p>
            <a:pPr marL="171450" indent="-171450">
              <a:buFont typeface="Arial" panose="020B0604020202020204" pitchFamily="34" charset="0"/>
              <a:buChar char="•"/>
            </a:pPr>
            <a:r>
              <a:rPr lang="en-US" dirty="0"/>
              <a:t>A container serving a web application and a container pulling the latest content from source control.</a:t>
            </a:r>
          </a:p>
          <a:p>
            <a:pPr marL="171450" indent="-171450">
              <a:buFont typeface="Arial" panose="020B0604020202020204" pitchFamily="34" charset="0"/>
              <a:buChar char="•"/>
            </a:pPr>
            <a:r>
              <a:rPr lang="en-US" dirty="0"/>
              <a:t>An application container and a logging container. The logging container collects the logs and metrics output by the main application and writes them to long-term storage.</a:t>
            </a:r>
          </a:p>
          <a:p>
            <a:pPr marL="171450" indent="-171450">
              <a:buFont typeface="Arial" panose="020B0604020202020204" pitchFamily="34" charset="0"/>
              <a:buChar char="•"/>
            </a:pPr>
            <a:r>
              <a:rPr lang="en-US" dirty="0"/>
              <a:t>An application container and a monitoring container. The monitoring container periodically makes a request to the application to ensure that it's running and responding correctly, and raises an alert if it's not.</a:t>
            </a:r>
          </a:p>
          <a:p>
            <a:pPr marL="171450" indent="-171450">
              <a:buFont typeface="Arial" panose="020B0604020202020204" pitchFamily="34" charset="0"/>
              <a:buChar char="•"/>
            </a:pPr>
            <a:r>
              <a:rPr lang="en-US" dirty="0"/>
              <a:t>A front-end container and a back-end container. The front end might serve a web application, with the back end running a service to retrieve data.</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2197262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dirty="0"/>
              <a:t>You should be familiar with virtual machine concepts and terminology.</a:t>
            </a:r>
          </a:p>
          <a:p>
            <a:pPr marL="171450" indent="-171450">
              <a:buFont typeface="Arial" panose="020B0604020202020204" pitchFamily="34" charset="0"/>
              <a:buChar char="•"/>
            </a:pPr>
            <a:r>
              <a:rPr lang="en-US"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4157045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r>
              <a:rPr lang="en-US" dirty="0"/>
              <a:t>An Azure account with an active subscription. If you don't already have one, you can sign up for a free trial at https://azure.com/free.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32495744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Container restart policy</a:t>
            </a:r>
          </a:p>
          <a:p>
            <a:r>
              <a:rPr lang="en-US" b="1" dirty="0"/>
              <a:t>Always</a:t>
            </a:r>
            <a:r>
              <a:rPr lang="en-US" dirty="0"/>
              <a:t> - Containers in the container group are always restarted. This is the default setting applied when no restart policy is specified at container creation.</a:t>
            </a:r>
          </a:p>
          <a:p>
            <a:r>
              <a:rPr lang="en-US" b="1" dirty="0"/>
              <a:t>Never</a:t>
            </a:r>
            <a:r>
              <a:rPr lang="en-US" dirty="0"/>
              <a:t> - Containers in the container group are never restarted. The containers run at most once.</a:t>
            </a:r>
          </a:p>
          <a:p>
            <a:r>
              <a:rPr lang="en-US" b="1" dirty="0" err="1"/>
              <a:t>OnFailure</a:t>
            </a:r>
            <a:r>
              <a:rPr lang="en-US" dirty="0"/>
              <a:t> - Containers in the container group are restarted only when the process executed in the container fails (when it terminates with a nonzero exit code). The containers are run at least once.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21449876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41448914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solidFill>
                  <a:schemeClr val="tx1"/>
                </a:solidFill>
                <a:latin typeface="+mn-lt"/>
              </a:rPr>
              <a:t>The example below is assuming you are running the CLI in a Bash shell or Cloud Shell, if you use the Windows Command Prompt, specify the variables with double-quotes, such as --environment-variables "</a:t>
            </a:r>
            <a:r>
              <a:rPr lang="en-US" sz="900" dirty="0" err="1">
                <a:solidFill>
                  <a:schemeClr val="tx1"/>
                </a:solidFill>
                <a:latin typeface="+mn-lt"/>
              </a:rPr>
              <a:t>NumWords</a:t>
            </a:r>
            <a:r>
              <a:rPr lang="en-US" sz="900" dirty="0">
                <a:solidFill>
                  <a:schemeClr val="tx1"/>
                </a:solidFill>
                <a:latin typeface="+mn-lt"/>
              </a:rPr>
              <a:t>"="5" "</a:t>
            </a:r>
            <a:r>
              <a:rPr lang="en-US" sz="900" dirty="0" err="1">
                <a:solidFill>
                  <a:schemeClr val="tx1"/>
                </a:solidFill>
                <a:latin typeface="+mn-lt"/>
              </a:rPr>
              <a:t>MinLength</a:t>
            </a:r>
            <a:r>
              <a:rPr lang="en-US" sz="900" dirty="0">
                <a:solidFill>
                  <a:schemeClr val="tx1"/>
                </a:solidFill>
                <a:latin typeface="+mn-lt"/>
              </a:rPr>
              <a:t>"="8".</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3685848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would deploy the YAML example file with the following command:</a:t>
            </a:r>
          </a:p>
          <a:p>
            <a:endParaRPr lang="en-US" dirty="0"/>
          </a:p>
          <a:p>
            <a:pPr>
              <a:spcBef>
                <a:spcPts val="400"/>
              </a:spcBef>
              <a:spcAft>
                <a:spcPts val="0"/>
              </a:spcAft>
            </a:pPr>
            <a:r>
              <a:rPr lang="en-US" sz="900" b="1" dirty="0" err="1">
                <a:latin typeface="Consolas" panose="020B0609020204030204" pitchFamily="49" charset="0"/>
              </a:rPr>
              <a:t>az</a:t>
            </a:r>
            <a:r>
              <a:rPr lang="en-US" sz="900" b="1" dirty="0">
                <a:latin typeface="Consolas" panose="020B0609020204030204" pitchFamily="49" charset="0"/>
              </a:rPr>
              <a:t> container create --resource-group </a:t>
            </a:r>
            <a:r>
              <a:rPr lang="en-US" sz="900" b="1" dirty="0" err="1">
                <a:latin typeface="Consolas" panose="020B0609020204030204" pitchFamily="49" charset="0"/>
              </a:rPr>
              <a:t>myResourceGroup</a:t>
            </a:r>
            <a:r>
              <a:rPr lang="en-US" sz="900" b="1" dirty="0">
                <a:latin typeface="Consolas" panose="020B0609020204030204" pitchFamily="49" charset="0"/>
              </a:rPr>
              <a:t> \ </a:t>
            </a:r>
          </a:p>
          <a:p>
            <a:pPr>
              <a:spcBef>
                <a:spcPts val="400"/>
              </a:spcBef>
              <a:spcAft>
                <a:spcPts val="0"/>
              </a:spcAft>
            </a:pPr>
            <a:r>
              <a:rPr lang="en-US" sz="900" b="1" dirty="0">
                <a:latin typeface="Consolas" panose="020B0609020204030204" pitchFamily="49" charset="0"/>
              </a:rPr>
              <a:t>    --file secure-</a:t>
            </a:r>
            <a:r>
              <a:rPr lang="en-US" sz="900" b="1" dirty="0" err="1">
                <a:latin typeface="Consolas" panose="020B0609020204030204" pitchFamily="49" charset="0"/>
              </a:rPr>
              <a:t>env.yaml</a:t>
            </a:r>
            <a:endParaRPr lang="en-US" sz="900" b="1" dirty="0">
              <a:latin typeface="Consolas" panose="020B0609020204030204" pitchFamily="49"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413204639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71874504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solidFill>
                  <a:schemeClr val="tx1"/>
                </a:solidFill>
                <a:latin typeface="+mn-lt"/>
              </a:rPr>
              <a:t>Deploying by YAML template is the preferred method when deploying container groups consisting of multiple containers</a:t>
            </a:r>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solidFill>
                  <a:schemeClr val="tx1"/>
                </a:solidFill>
                <a:latin typeface="+mn-lt"/>
              </a:rPr>
              <a: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7193468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virtual machines can be used in various ways. Some examples are:</a:t>
            </a:r>
          </a:p>
          <a:p>
            <a:pPr marL="171450" indent="-171450">
              <a:buFont typeface="Arial" panose="020B0604020202020204" pitchFamily="34" charset="0"/>
              <a:buChar char="•"/>
            </a:pPr>
            <a:r>
              <a:rPr lang="en-US" b="1" dirty="0"/>
              <a:t>Development and test</a:t>
            </a:r>
            <a:r>
              <a:rPr lang="en-US" dirty="0"/>
              <a:t> – Azure VMs offer a quick and easy way to create a computer with specific configurations required to code and test an application.</a:t>
            </a:r>
          </a:p>
          <a:p>
            <a:pPr marL="171450" indent="-171450">
              <a:buFont typeface="Arial" panose="020B0604020202020204" pitchFamily="34" charset="0"/>
              <a:buChar char="•"/>
            </a:pPr>
            <a:r>
              <a:rPr lang="en-US" b="1" dirty="0"/>
              <a:t>Applications in the cloud</a:t>
            </a:r>
            <a:r>
              <a:rPr lang="en-US" dirty="0"/>
              <a:t> – Because demand for your application can fluctuate, it might make economic sense to run it on a VM in Azure.</a:t>
            </a:r>
          </a:p>
          <a:p>
            <a:pPr marL="171450" indent="-171450">
              <a:buFont typeface="Arial" panose="020B0604020202020204" pitchFamily="34" charset="0"/>
              <a:buChar char="•"/>
            </a:pPr>
            <a:r>
              <a:rPr lang="en-US" b="1" dirty="0"/>
              <a:t>Extended datacenter</a:t>
            </a:r>
            <a:r>
              <a:rPr lang="en-US" dirty="0"/>
              <a:t> – Virtual machines in an Azure virtual network can easily be connected to your organization’s network.</a:t>
            </a:r>
          </a:p>
          <a:p>
            <a:endParaRPr lang="en-US" dirty="0"/>
          </a:p>
          <a:p>
            <a:r>
              <a:rPr lang="en-US" b="1" dirty="0"/>
              <a:t>Design considerations for virtual machine creation</a:t>
            </a:r>
            <a:endParaRPr lang="en-US" dirty="0"/>
          </a:p>
          <a:p>
            <a:pPr marL="171450" indent="-171450">
              <a:buFont typeface="Arial" panose="020B0604020202020204" pitchFamily="34" charset="0"/>
              <a:buChar char="•"/>
            </a:pPr>
            <a:r>
              <a:rPr lang="en-US" b="1" dirty="0"/>
              <a:t>Availability</a:t>
            </a:r>
            <a:r>
              <a:rPr lang="en-US" dirty="0"/>
              <a:t>: Azure supports a single instance virtual machine Service Level Agreement of 99.9% provided you deploy the VM with premium storage for all disks.</a:t>
            </a:r>
          </a:p>
          <a:p>
            <a:pPr marL="171450" indent="-171450">
              <a:buFont typeface="Arial" panose="020B0604020202020204" pitchFamily="34" charset="0"/>
              <a:buChar char="•"/>
            </a:pPr>
            <a:r>
              <a:rPr lang="en-US" b="1" dirty="0"/>
              <a:t>VM size</a:t>
            </a:r>
            <a:r>
              <a:rPr lang="en-US" dirty="0"/>
              <a:t>: The size of the VM that you use is determined by the workload that you want to run. The size that you choose then determines factors such as processing power, memory, and storage capacity.</a:t>
            </a:r>
          </a:p>
          <a:p>
            <a:pPr marL="171450" indent="-171450">
              <a:buFont typeface="Arial" panose="020B0604020202020204" pitchFamily="34" charset="0"/>
              <a:buChar char="•"/>
            </a:pPr>
            <a:r>
              <a:rPr lang="en-US" b="1" dirty="0"/>
              <a:t>VM limits</a:t>
            </a:r>
            <a:r>
              <a:rPr lang="en-US" dirty="0"/>
              <a:t>: Your subscription has default quota limits in place that could impact the deployment of many VMs for your project.</a:t>
            </a:r>
          </a:p>
          <a:p>
            <a:pPr marL="171450" indent="-171450">
              <a:buFont typeface="Arial" panose="020B0604020202020204" pitchFamily="34" charset="0"/>
              <a:buChar char="•"/>
            </a:pPr>
            <a:r>
              <a:rPr lang="en-US" b="1" dirty="0"/>
              <a:t>VM image</a:t>
            </a:r>
            <a:r>
              <a:rPr lang="en-US" dirty="0"/>
              <a:t>: You can either use your own image, or you can use one of the images in the Azure Marketplace.</a:t>
            </a:r>
          </a:p>
          <a:p>
            <a:pPr marL="171450" indent="-171450">
              <a:buFont typeface="Arial" panose="020B0604020202020204" pitchFamily="34" charset="0"/>
              <a:buChar char="•"/>
            </a:pPr>
            <a:r>
              <a:rPr lang="en-US" b="1" dirty="0"/>
              <a:t>VM disks</a:t>
            </a:r>
            <a:r>
              <a:rPr lang="en-US" dirty="0"/>
              <a:t>: There are two components that make up this area. The type of disks which determines the performance level and the storage account type that contains the disks. Azure provides two types of disks:</a:t>
            </a:r>
          </a:p>
          <a:p>
            <a:pPr marL="344250" indent="-171450">
              <a:buFont typeface="Courier New" panose="02070309020205020404" pitchFamily="49" charset="0"/>
              <a:buChar char="o"/>
            </a:pPr>
            <a:r>
              <a:rPr lang="en-US" b="1" dirty="0"/>
              <a:t>Standard disks</a:t>
            </a:r>
            <a:r>
              <a:rPr lang="en-US" dirty="0"/>
              <a:t>: Backed by HDDs, and delivers cost-effective storage while still being performant. Standard disks are ideal for a cost effective dev and test workload.</a:t>
            </a:r>
          </a:p>
          <a:p>
            <a:pPr marL="344250" indent="-171450">
              <a:buFont typeface="Courier New" panose="02070309020205020404" pitchFamily="49" charset="0"/>
              <a:buChar char="o"/>
            </a:pPr>
            <a:r>
              <a:rPr lang="en-US" b="1" dirty="0"/>
              <a:t>Premium disks</a:t>
            </a:r>
            <a:r>
              <a:rPr lang="en-US" dirty="0"/>
              <a:t>: Backed by SSD-based, high-performance, low-latency disk. Perfect for VMs running production workload.</a:t>
            </a:r>
          </a:p>
          <a:p>
            <a:pPr marL="172800"/>
            <a:r>
              <a:rPr lang="en-US" dirty="0"/>
              <a:t>And, there are two options for the disk storage:</a:t>
            </a:r>
          </a:p>
          <a:p>
            <a:pPr marL="344250" indent="-171450">
              <a:buFont typeface="Courier New" panose="02070309020205020404" pitchFamily="49" charset="0"/>
              <a:buChar char="o"/>
            </a:pPr>
            <a:r>
              <a:rPr lang="en-US" b="1" dirty="0"/>
              <a:t>Managed disks</a:t>
            </a:r>
            <a:r>
              <a:rPr lang="en-US" dirty="0"/>
              <a:t>: Managed disks are the newer and recommended disk storage model and they are managed by Azure.</a:t>
            </a:r>
          </a:p>
          <a:p>
            <a:pPr marL="344250" indent="-171450">
              <a:buFont typeface="Courier New" panose="02070309020205020404" pitchFamily="49" charset="0"/>
              <a:buChar char="o"/>
            </a:pPr>
            <a:r>
              <a:rPr lang="en-US" b="1" dirty="0"/>
              <a:t>Unmanaged disks</a:t>
            </a:r>
            <a:r>
              <a:rPr lang="en-US" dirty="0"/>
              <a:t>: With unmanaged disks, you’re responsible for the storage accounts that hold the virtual hard disks (VHDs) that correspond to your VM disks.</a:t>
            </a:r>
          </a:p>
          <a:p>
            <a:pPr marL="0"/>
            <a:endParaRPr lang="en-US" dirty="0"/>
          </a:p>
          <a:p>
            <a:pPr marL="0"/>
            <a:r>
              <a:rPr lang="en-US" b="1" dirty="0"/>
              <a:t>Virtual machine extensions</a:t>
            </a:r>
          </a:p>
          <a:p>
            <a:pPr marL="0"/>
            <a:endParaRPr lang="en-US" b="1"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Windows VMs have extensions which give your VM additional capabilities through post deployment configuration and automated tasks.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pPr marL="171450" indent="-171450">
              <a:buFont typeface="Arial" panose="020B0604020202020204" pitchFamily="34" charset="0"/>
              <a:buChar char="•"/>
            </a:pPr>
            <a:r>
              <a:rPr lang="en-US" b="1" dirty="0"/>
              <a:t>Run custom scripts</a:t>
            </a:r>
            <a:r>
              <a:rPr lang="en-US" dirty="0"/>
              <a:t>: The Custom Script Extension helps you configure workloads on the VM by running your script when the VM is provisioned.</a:t>
            </a:r>
          </a:p>
          <a:p>
            <a:pPr marL="171450" indent="-171450">
              <a:buFont typeface="Arial" panose="020B0604020202020204" pitchFamily="34" charset="0"/>
              <a:buChar char="•"/>
            </a:pPr>
            <a:r>
              <a:rPr lang="en-US" b="1" dirty="0"/>
              <a:t>Deploy and manage configurations</a:t>
            </a:r>
            <a:r>
              <a:rPr lang="en-US" dirty="0"/>
              <a:t>: The PowerShell Desired State Configuration (DSC) Extension helps you set up DSC on a VM to manage configurations and environments.</a:t>
            </a:r>
          </a:p>
          <a:p>
            <a:pPr marL="171450" indent="-171450">
              <a:buFont typeface="Arial" panose="020B0604020202020204" pitchFamily="34" charset="0"/>
              <a:buChar char="•"/>
            </a:pPr>
            <a:r>
              <a:rPr lang="en-US" b="1" dirty="0"/>
              <a:t>Collect diagnostics data</a:t>
            </a:r>
            <a:r>
              <a:rPr lang="en-US" dirty="0"/>
              <a:t>: The Azure Diagnostics Extension helps you configure the VM to collect diagnostics data that can be used to monitor the health of your application.</a:t>
            </a:r>
          </a:p>
          <a:p>
            <a:pPr marL="171450" indent="-171450">
              <a:buFont typeface="Arial" panose="020B0604020202020204" pitchFamily="34" charset="0"/>
              <a:buChar char="•"/>
            </a:pPr>
            <a:endParaRPr lang="en-US" dirty="0"/>
          </a:p>
          <a:p>
            <a:pPr marL="0"/>
            <a:r>
              <a:rPr lang="en-US" dirty="0"/>
              <a:t>For Linux VMs, Azure supports cloud-</a:t>
            </a:r>
            <a:r>
              <a:rPr lang="en-US" dirty="0" err="1"/>
              <a:t>init</a:t>
            </a:r>
            <a:r>
              <a:rPr lang="en-US" dirty="0"/>
              <a:t> across most Linux distributions that support it and works with all the major automation tooling like Ansible, Chef, </a:t>
            </a:r>
            <a:r>
              <a:rPr lang="en-US" dirty="0" err="1"/>
              <a:t>SaltStack</a:t>
            </a:r>
            <a:r>
              <a:rPr lang="en-US" dirty="0"/>
              <a:t>, and Puppet.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519786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0" b="1" dirty="0">
                <a:latin typeface="Consolas" panose="020B0609020204030204" pitchFamily="49" charset="0"/>
              </a:rPr>
              <a:t>Availability zones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0" b="0" dirty="0">
                <a:solidFill>
                  <a:srgbClr val="D4D4D4"/>
                </a:solidFill>
                <a:effectLst/>
                <a:latin typeface="Consolas" panose="020B0609020204030204" pitchFamily="49" charset="0"/>
              </a:rPr>
              <a:t>A physically separate zone, within an Azure region. There are three Availability Zones per supported Azure region.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0" b="0" dirty="0">
                <a:solidFill>
                  <a:srgbClr val="D4D4D4"/>
                </a:solidFill>
                <a:effectLst/>
                <a:latin typeface="Consolas" panose="020B0609020204030204" pitchFamily="49" charset="0"/>
              </a:rPr>
              <a:t>Azure services that support Availability Zones fall into two categories:</a:t>
            </a:r>
          </a:p>
          <a:p>
            <a:pPr marL="384432" lvl="1" indent="-171450">
              <a:buFont typeface="Arial" panose="020B0604020202020204" pitchFamily="34" charset="0"/>
              <a:buChar char="•"/>
            </a:pPr>
            <a:r>
              <a:rPr lang="en-US" sz="880" b="0" dirty="0">
                <a:solidFill>
                  <a:srgbClr val="569CD6"/>
                </a:solidFill>
                <a:effectLst/>
                <a:latin typeface="Consolas" panose="020B0609020204030204" pitchFamily="49" charset="0"/>
              </a:rPr>
              <a:t>Zonal services</a:t>
            </a:r>
            <a:r>
              <a:rPr lang="en-US" sz="880" b="0" dirty="0">
                <a:solidFill>
                  <a:srgbClr val="D4D4D4"/>
                </a:solidFill>
                <a:effectLst/>
                <a:latin typeface="Consolas" panose="020B0609020204030204" pitchFamily="49" charset="0"/>
              </a:rPr>
              <a:t>: Where a resource is pinned to a specific zone (for example, virtual machines, managed disks, Standard IP addresses), or</a:t>
            </a:r>
          </a:p>
          <a:p>
            <a:pPr marL="384432" lvl="1" indent="-171450">
              <a:buFont typeface="Arial" panose="020B0604020202020204" pitchFamily="34" charset="0"/>
              <a:buChar char="•"/>
            </a:pPr>
            <a:r>
              <a:rPr lang="en-US" sz="880" b="0" dirty="0">
                <a:solidFill>
                  <a:srgbClr val="569CD6"/>
                </a:solidFill>
                <a:effectLst/>
                <a:latin typeface="Consolas" panose="020B0609020204030204" pitchFamily="49" charset="0"/>
              </a:rPr>
              <a:t>Zone-redundant services</a:t>
            </a:r>
            <a:r>
              <a:rPr lang="en-US" sz="880" b="0" dirty="0">
                <a:solidFill>
                  <a:srgbClr val="D4D4D4"/>
                </a:solidFill>
                <a:effectLst/>
                <a:latin typeface="Consolas" panose="020B0609020204030204" pitchFamily="49" charset="0"/>
              </a:rPr>
              <a:t>: When the Azure platform replicates automatically across zones (for example, zone-redundant storage, SQL Database).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880" b="0" dirty="0">
              <a:solidFill>
                <a:srgbClr val="D4D4D4"/>
              </a:solidFill>
              <a:effectLst/>
              <a:latin typeface="Consolas" panose="020B0609020204030204" pitchFamily="49" charset="0"/>
            </a:endParaRPr>
          </a:p>
          <a:p>
            <a:r>
              <a:rPr lang="en-US" sz="880" b="1" dirty="0">
                <a:latin typeface="Consolas" panose="020B0609020204030204" pitchFamily="49" charset="0"/>
              </a:rPr>
              <a:t>Availability sets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0" b="0" dirty="0">
                <a:solidFill>
                  <a:srgbClr val="D4D4D4"/>
                </a:solidFill>
                <a:effectLst/>
                <a:latin typeface="Consolas" panose="020B0609020204030204" pitchFamily="49" charset="0"/>
              </a:rPr>
              <a:t>Composed of two additional groupings that protect against hardware failures and allow updates to safely be applied - fault domains (FDs) and update domains (UDs).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sz="880"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880" b="1" dirty="0">
                <a:solidFill>
                  <a:srgbClr val="D4D4D4"/>
                </a:solidFill>
                <a:effectLst/>
                <a:latin typeface="Consolas" panose="020B0609020204030204" pitchFamily="49" charset="0"/>
              </a:rPr>
              <a:t>VM scale sets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880" b="0" dirty="0">
                <a:solidFill>
                  <a:srgbClr val="D4D4D4"/>
                </a:solidFill>
                <a:effectLst/>
                <a:latin typeface="Consolas" panose="020B0609020204030204" pitchFamily="49" charset="0"/>
              </a:rPr>
              <a:t>Visit </a:t>
            </a:r>
            <a:r>
              <a:rPr lang="en-US" b="0" u="sng" dirty="0">
                <a:solidFill>
                  <a:srgbClr val="D4D4D4"/>
                </a:solidFill>
                <a:effectLst/>
                <a:latin typeface="Consolas" panose="020B0609020204030204" pitchFamily="49" charset="0"/>
              </a:rPr>
              <a:t>https://docs.microsoft.com/azure/virtual-machine-scale-sets/overview?context=/azure/virtual-machines/context/context</a:t>
            </a: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880"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880" b="1" dirty="0">
                <a:solidFill>
                  <a:srgbClr val="D4D4D4"/>
                </a:solidFill>
                <a:effectLst/>
                <a:latin typeface="Consolas" panose="020B0609020204030204" pitchFamily="49" charset="0"/>
              </a:rPr>
              <a:t>Load balancer</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Combine the </a:t>
            </a:r>
            <a:r>
              <a:rPr lang="en-US" b="0" dirty="0">
                <a:solidFill>
                  <a:srgbClr val="CE9178"/>
                </a:solidFill>
                <a:effectLst/>
                <a:latin typeface="Consolas" panose="020B0609020204030204" pitchFamily="49" charset="0"/>
              </a:rPr>
              <a:t>Azure Load Balancer</a:t>
            </a:r>
            <a:r>
              <a:rPr lang="en-US" b="0" dirty="0">
                <a:solidFill>
                  <a:srgbClr val="D4D4D4"/>
                </a:solidFill>
                <a:effectLst/>
                <a:latin typeface="Consolas" panose="020B0609020204030204" pitchFamily="49" charset="0"/>
              </a:rPr>
              <a:t> with an availability zone or availability set to get the most application resiliency.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Define a front-end IP configuration that contains one or more public IP addresses.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Virtual machines connect to a load balancer using their virtual network interface card (NIC).</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Define load balancer rules for specific ports and protocols that map to your VMs to control traffic flow</a:t>
            </a: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880"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sz="880" b="1" dirty="0">
              <a:solidFill>
                <a:srgbClr val="D4D4D4"/>
              </a:solidFill>
              <a:effectLst/>
              <a:latin typeface="Consolas" panose="020B0609020204030204" pitchFamily="49" charset="0"/>
            </a:endParaRPr>
          </a:p>
          <a:p>
            <a:endParaRPr lang="en-US" b="1"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853879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i="0" kern="1200" dirty="0">
                <a:solidFill>
                  <a:schemeClr val="tx1"/>
                </a:solidFill>
                <a:effectLst/>
                <a:latin typeface="Segoe UI Light" pitchFamily="34" charset="0"/>
                <a:ea typeface="+mn-ea"/>
                <a:cs typeface="+mn-cs"/>
              </a:rPr>
              <a:t>What is a fault domain?</a:t>
            </a:r>
          </a:p>
          <a:p>
            <a:r>
              <a:rPr lang="en-US" sz="882" b="0" i="0" kern="1200" dirty="0">
                <a:solidFill>
                  <a:schemeClr val="tx1"/>
                </a:solidFill>
                <a:effectLst/>
                <a:latin typeface="Segoe UI Light" pitchFamily="34" charset="0"/>
                <a:ea typeface="+mn-ea"/>
                <a:cs typeface="+mn-cs"/>
              </a:rPr>
              <a:t>A fault domain is a logical group of hardware in Azure that shares a common power source and network switch. You can think of it as a rack within an on-premises datacenter. The first two VMs in an availability set will be provisioned into two different racks so that if the network or the power failed in a rack, only one VM would be affected. Fault domains are also defined for managed disks attached to VMs.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058422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3E3E3"/>
                </a:solidFill>
                <a:effectLst/>
                <a:latin typeface="Segoe UI" panose="020B0502040204020203" pitchFamily="34" charset="0"/>
              </a:rPr>
              <a:t>Each virtual machine in your availability set is assigned an </a:t>
            </a:r>
            <a:r>
              <a:rPr lang="en-US" b="1" i="0" dirty="0">
                <a:solidFill>
                  <a:srgbClr val="E3E3E3"/>
                </a:solidFill>
                <a:effectLst/>
                <a:latin typeface="Segoe UI" panose="020B0502040204020203" pitchFamily="34" charset="0"/>
              </a:rPr>
              <a:t>update domain</a:t>
            </a:r>
            <a:r>
              <a:rPr lang="en-US" b="0" i="0" dirty="0">
                <a:solidFill>
                  <a:srgbClr val="E3E3E3"/>
                </a:solidFill>
                <a:effectLst/>
                <a:latin typeface="Segoe UI" panose="020B0502040204020203" pitchFamily="34" charset="0"/>
              </a:rPr>
              <a:t> and a </a:t>
            </a:r>
            <a:r>
              <a:rPr lang="en-US" b="1" i="0" dirty="0">
                <a:solidFill>
                  <a:srgbClr val="E3E3E3"/>
                </a:solidFill>
                <a:effectLst/>
                <a:latin typeface="Segoe UI" panose="020B0502040204020203" pitchFamily="34" charset="0"/>
              </a:rPr>
              <a:t>fault domain</a:t>
            </a:r>
            <a:r>
              <a:rPr lang="en-US" b="0" i="0" dirty="0">
                <a:solidFill>
                  <a:srgbClr val="E3E3E3"/>
                </a:solidFill>
                <a:effectLst/>
                <a:latin typeface="Segoe UI" panose="020B0502040204020203" pitchFamily="34" charset="0"/>
              </a:rPr>
              <a:t> by the underlying Azure platform.</a:t>
            </a:r>
          </a:p>
          <a:p>
            <a:endParaRPr lang="en-US" b="0" i="0" dirty="0">
              <a:solidFill>
                <a:srgbClr val="E3E3E3"/>
              </a:solidFill>
              <a:effectLst/>
              <a:latin typeface="Segoe UI" panose="020B0502040204020203" pitchFamily="34" charset="0"/>
            </a:endParaRPr>
          </a:p>
          <a:p>
            <a:r>
              <a:rPr lang="en-US" b="0" i="0" dirty="0">
                <a:solidFill>
                  <a:srgbClr val="E3E3E3"/>
                </a:solidFill>
                <a:effectLst/>
                <a:latin typeface="Segoe UI" panose="020B0502040204020203" pitchFamily="34" charset="0"/>
              </a:rPr>
              <a:t>For a given availability set, five non-user-configurable update domains are assigned by to indicate groups of virtual machines and underlying physical hardware that can be rebooted at the same time.</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2436357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if my size needs change?</a:t>
            </a:r>
          </a:p>
          <a:p>
            <a:r>
              <a:rPr lang="en-US" dirty="0"/>
              <a:t>Azure allows you to change the VM size when the existing size no longer meets your needs. You can resize the VM - as long as your current hardware configuration is allowed in the new size. This provides a fully agile and elastic approach to VM management.</a:t>
            </a:r>
          </a:p>
          <a:p>
            <a:r>
              <a:rPr lang="en-US" dirty="0"/>
              <a:t>If you stop and deallocate the VM, you can then select any size available in your region since this removes your VM from the cluster it was running on.</a:t>
            </a:r>
          </a:p>
          <a:p>
            <a:endParaRPr lang="en-US" dirty="0"/>
          </a:p>
          <a:p>
            <a:r>
              <a:rPr lang="en-US" b="1" dirty="0"/>
              <a:t>Caution</a:t>
            </a:r>
            <a:r>
              <a:rPr lang="en-US" dirty="0"/>
              <a:t>: Be cautious when resizing production VMs - they will be rebooted automatically which can cause a temporary outage and change some configuration settings such as the IP address.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5840927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440494"/>
            <a:ext cx="5973053" cy="5084006"/>
          </a:xfrm>
          <a:prstGeom prst="rect">
            <a:avLst/>
          </a:prstGeom>
          <a:blipFill>
            <a:blip r:embed="rId2"/>
            <a:stretch>
              <a:fillRect t="-12412" b="-12412"/>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11" name="Group 10">
            <a:extLst>
              <a:ext uri="{FF2B5EF4-FFF2-40B4-BE49-F238E27FC236}">
                <a16:creationId xmlns:a16="http://schemas.microsoft.com/office/drawing/2014/main" id="{DBCFDBAA-F2E9-4E84-AF9D-6B3ABCD9121B}"/>
              </a:ext>
            </a:extLst>
          </p:cNvPr>
          <p:cNvGrpSpPr/>
          <p:nvPr userDrawn="1"/>
        </p:nvGrpSpPr>
        <p:grpSpPr>
          <a:xfrm>
            <a:off x="6383137" y="589416"/>
            <a:ext cx="5671978" cy="5679168"/>
            <a:chOff x="6383137" y="589416"/>
            <a:chExt cx="5671978" cy="5679168"/>
          </a:xfrm>
        </p:grpSpPr>
        <p:sp>
          <p:nvSpPr>
            <p:cNvPr id="12" name="Oval 11">
              <a:extLst>
                <a:ext uri="{FF2B5EF4-FFF2-40B4-BE49-F238E27FC236}">
                  <a16:creationId xmlns:a16="http://schemas.microsoft.com/office/drawing/2014/main" id="{7F4A7F08-7570-4702-A949-4835CCE9B03E}"/>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E06BEA2-ABC1-4CD4-B9FC-F45A71AC9859}"/>
                </a:ext>
              </a:extLst>
            </p:cNvPr>
            <p:cNvGrpSpPr/>
            <p:nvPr userDrawn="1"/>
          </p:nvGrpSpPr>
          <p:grpSpPr>
            <a:xfrm>
              <a:off x="6600946" y="859776"/>
              <a:ext cx="5148588" cy="5138447"/>
              <a:chOff x="6600946" y="859776"/>
              <a:chExt cx="5148588" cy="5138447"/>
            </a:xfrm>
          </p:grpSpPr>
          <p:grpSp>
            <p:nvGrpSpPr>
              <p:cNvPr id="14" name="Graphic 1">
                <a:extLst>
                  <a:ext uri="{FF2B5EF4-FFF2-40B4-BE49-F238E27FC236}">
                    <a16:creationId xmlns:a16="http://schemas.microsoft.com/office/drawing/2014/main" id="{F9BAC21C-F989-4EBD-81C6-7EE9418B8FA2}"/>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6" name="Freeform: Shape 25">
                  <a:extLst>
                    <a:ext uri="{FF2B5EF4-FFF2-40B4-BE49-F238E27FC236}">
                      <a16:creationId xmlns:a16="http://schemas.microsoft.com/office/drawing/2014/main" id="{D8DED2E4-1305-4F89-A5A3-E9F04ED34E0F}"/>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8B8FDFD2-6DC2-46C3-BEBA-C3C38CB0E8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6E4C7E11-B3E1-4D45-B156-5EC4DE2F6D98}"/>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539C0DAE-0A7B-47B1-9D94-46CF71201782}"/>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ED92269-8257-43A2-A5A6-A5D8531C86D9}"/>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210A87AF-2A78-4E38-9F04-A90BA7EFCCF9}"/>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68AB032E-C55A-479E-967C-DDD3EBD31ACC}"/>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0E920397-911B-4B13-9B54-DE6B738DA0C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96906B36-03C9-4D78-9F2B-7404A5256EC0}"/>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45B1856C-F96B-402D-875F-EFB4AD53D798}"/>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527EA758-0E18-46FC-B237-13A9D2CFBA88}"/>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908C230E-B5F2-4289-94E6-3AA7884E2C18}"/>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E4EA9F46-94E7-46E0-BE8E-F6DCFF2545C1}"/>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9AEC4BE-26B9-48DE-994D-6F2CF0101081}"/>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F0BD796C-8AF4-40D5-BB9A-908F59971CD7}"/>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448D5FB5-0EA7-4531-99EE-40DBB5DB06B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0C1669B7-9FDA-4884-A519-157D40BC91A3}"/>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DDF47D3A-C39D-447A-A0B5-A64D6B0BB3A7}"/>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DBAD286D-44FA-469A-951B-64F495B9A811}"/>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2E176131-CAD3-45CC-BEDF-6B6611AB620E}"/>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6" name="Freeform: Shape 45">
                  <a:extLst>
                    <a:ext uri="{FF2B5EF4-FFF2-40B4-BE49-F238E27FC236}">
                      <a16:creationId xmlns:a16="http://schemas.microsoft.com/office/drawing/2014/main" id="{4F78C6ED-873A-4154-B15B-2BC408976511}"/>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7" name="Freeform: Shape 46">
                  <a:extLst>
                    <a:ext uri="{FF2B5EF4-FFF2-40B4-BE49-F238E27FC236}">
                      <a16:creationId xmlns:a16="http://schemas.microsoft.com/office/drawing/2014/main" id="{04A7B95B-7472-40B2-854E-027E7157863B}"/>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8" name="Freeform: Shape 47">
                  <a:extLst>
                    <a:ext uri="{FF2B5EF4-FFF2-40B4-BE49-F238E27FC236}">
                      <a16:creationId xmlns:a16="http://schemas.microsoft.com/office/drawing/2014/main" id="{D1E0D023-04AB-4EA7-86EB-5DC683506A93}"/>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133E4CB6-70DA-48B3-919F-934A01EAB393}"/>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5" name="Oval 14">
                <a:extLst>
                  <a:ext uri="{FF2B5EF4-FFF2-40B4-BE49-F238E27FC236}">
                    <a16:creationId xmlns:a16="http://schemas.microsoft.com/office/drawing/2014/main" id="{EBEFECB7-4083-436F-9B0E-F4A5179D71CD}"/>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BEB8C8F2-2DD9-4204-9366-0C9D26A0AD87}"/>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65AFF4B0-EBFA-4304-9DEC-A9026312408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D73375B9-2A69-4279-BA8B-9EC491045BEE}"/>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8A2E957-C140-4B29-99D3-6FD7746A180A}"/>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6300C53-36AA-4E7E-AD14-AC9AE750D286}"/>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88B58FA7-A703-425C-9BB9-EBB81A1881A8}"/>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2" name="Oval 21">
                <a:extLst>
                  <a:ext uri="{FF2B5EF4-FFF2-40B4-BE49-F238E27FC236}">
                    <a16:creationId xmlns:a16="http://schemas.microsoft.com/office/drawing/2014/main" id="{D546F9A5-1FE0-4E97-B232-0045AB1672E9}"/>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3" name="Oval 22">
                <a:extLst>
                  <a:ext uri="{FF2B5EF4-FFF2-40B4-BE49-F238E27FC236}">
                    <a16:creationId xmlns:a16="http://schemas.microsoft.com/office/drawing/2014/main" id="{DA46D431-056B-4B33-A543-EB40F0760605}"/>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88" r:id="rId35"/>
    <p:sldLayoutId id="2147484689" r:id="rId36"/>
    <p:sldLayoutId id="2147484690" r:id="rId37"/>
    <p:sldLayoutId id="2147484724" r:id="rId38"/>
    <p:sldLayoutId id="2147484725" r:id="rId39"/>
    <p:sldLayoutId id="2147484722" r:id="rId40"/>
    <p:sldLayoutId id="2147484683" r:id="rId41"/>
    <p:sldLayoutId id="2147484685" r:id="rId42"/>
    <p:sldLayoutId id="2147484673" r:id="rId43"/>
    <p:sldLayoutId id="2147484678" r:id="rId44"/>
    <p:sldLayoutId id="2147484679" r:id="rId45"/>
    <p:sldLayoutId id="2147484717" r:id="rId46"/>
    <p:sldLayoutId id="2147484718" r:id="rId47"/>
    <p:sldLayoutId id="2147484712" r:id="rId48"/>
    <p:sldLayoutId id="2147484713" r:id="rId49"/>
    <p:sldLayoutId id="2147484714" r:id="rId50"/>
    <p:sldLayoutId id="2147484715" r:id="rId51"/>
    <p:sldLayoutId id="2147484716" r:id="rId52"/>
    <p:sldLayoutId id="2147484723" r:id="rId53"/>
    <p:sldLayoutId id="2147484686" r:id="rId54"/>
    <p:sldLayoutId id="2147484674" r:id="rId55"/>
    <p:sldLayoutId id="2147484702" r:id="rId56"/>
    <p:sldLayoutId id="2147484719" r:id="rId57"/>
    <p:sldLayoutId id="2147484701" r:id="rId58"/>
    <p:sldLayoutId id="2147484699" r:id="rId59"/>
    <p:sldLayoutId id="2147484700" r:id="rId60"/>
    <p:sldLayoutId id="2147484703" r:id="rId61"/>
    <p:sldLayoutId id="2147484704" r:id="rId62"/>
    <p:sldLayoutId id="2147484705" r:id="rId63"/>
    <p:sldLayoutId id="2147484706" r:id="rId64"/>
    <p:sldLayoutId id="2147484707" r:id="rId65"/>
    <p:sldLayoutId id="2147484730" r:id="rId66"/>
    <p:sldLayoutId id="2147484710" r:id="rId67"/>
    <p:sldLayoutId id="2147484729" r:id="rId68"/>
    <p:sldLayoutId id="2147484731" r:id="rId69"/>
    <p:sldLayoutId id="2147484732" r:id="rId70"/>
    <p:sldLayoutId id="2147484733" r:id="rId71"/>
    <p:sldLayoutId id="2147484698" r:id="rId72"/>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3.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5.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0.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emf"/><Relationship Id="rId1" Type="http://schemas.openxmlformats.org/officeDocument/2006/relationships/slideLayout" Target="../slideLayouts/slideLayout42.xml"/><Relationship Id="rId4" Type="http://schemas.openxmlformats.org/officeDocument/2006/relationships/image" Target="../media/image27.emf"/></Relationships>
</file>

<file path=ppt/slides/_rels/slide4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43.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fr-FR" sz="4000" dirty="0">
                <a:solidFill>
                  <a:schemeClr val="tx1"/>
                </a:solidFill>
              </a:rPr>
              <a:t>Learning Path 05: </a:t>
            </a:r>
            <a:r>
              <a:rPr lang="en-US" sz="4000" dirty="0">
                <a:solidFill>
                  <a:schemeClr val="tx1"/>
                </a:solidFill>
              </a:rPr>
              <a:t>Implement</a:t>
            </a:r>
            <a:r>
              <a:rPr lang="fr-FR" sz="4000" dirty="0">
                <a:solidFill>
                  <a:schemeClr val="tx1"/>
                </a:solidFill>
              </a:rPr>
              <a:t> infrastructure as a service solutions</a:t>
            </a:r>
            <a:endParaRPr lang="en-US" sz="4000" dirty="0">
              <a:solidFill>
                <a:schemeClr val="tx1"/>
              </a:solidFill>
            </a:endParaRP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 virtual machine by using the Azure CLI</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458000"/>
            <a:ext cx="3650357" cy="1872000"/>
          </a:xfrm>
        </p:spPr>
        <p:txBody>
          <a:bodyPr/>
          <a:lstStyle/>
          <a:p>
            <a:r>
              <a:rPr lang="en-US" dirty="0"/>
              <a:t>Task 1: Create a resource group and a virtual machine</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458000"/>
            <a:ext cx="3650357" cy="1872000"/>
          </a:xfrm>
        </p:spPr>
        <p:txBody>
          <a:bodyPr/>
          <a:lstStyle/>
          <a:p>
            <a:r>
              <a:rPr lang="en-US" dirty="0"/>
              <a:t>Task 2: Install a web server</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8123000" y="1458000"/>
            <a:ext cx="3650357" cy="1872000"/>
          </a:xfrm>
        </p:spPr>
        <p:txBody>
          <a:bodyPr/>
          <a:lstStyle/>
          <a:p>
            <a:r>
              <a:rPr lang="en-US" dirty="0"/>
              <a:t>Task 3: View the web server in action</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2463029"/>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2463029"/>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2463029"/>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91" name="Text Placeholder 15">
            <a:extLst>
              <a:ext uri="{FF2B5EF4-FFF2-40B4-BE49-F238E27FC236}">
                <a16:creationId xmlns:a16="http://schemas.microsoft.com/office/drawing/2014/main" id="{5945DE8D-2AD1-4593-898A-85B62BBCA2E6}"/>
              </a:ext>
            </a:extLst>
          </p:cNvPr>
          <p:cNvSpPr txBox="1">
            <a:spLocks/>
          </p:cNvSpPr>
          <p:nvPr/>
        </p:nvSpPr>
        <p:spPr>
          <a:xfrm>
            <a:off x="418643" y="3605000"/>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4: Clean up resources</a:t>
            </a:r>
          </a:p>
        </p:txBody>
      </p:sp>
      <p:grpSp>
        <p:nvGrpSpPr>
          <p:cNvPr id="94" name="Group 93" descr="Icon of three dots and outward pointing chevrons on left and right">
            <a:extLst>
              <a:ext uri="{FF2B5EF4-FFF2-40B4-BE49-F238E27FC236}">
                <a16:creationId xmlns:a16="http://schemas.microsoft.com/office/drawing/2014/main" id="{FADEBEB1-0A3B-4284-BED2-96FD13E0F21B}"/>
              </a:ext>
            </a:extLst>
          </p:cNvPr>
          <p:cNvGrpSpPr/>
          <p:nvPr/>
        </p:nvGrpSpPr>
        <p:grpSpPr>
          <a:xfrm>
            <a:off x="3153508" y="4610029"/>
            <a:ext cx="702132" cy="702232"/>
            <a:chOff x="3088645" y="5729498"/>
            <a:chExt cx="648328" cy="648420"/>
          </a:xfrm>
        </p:grpSpPr>
        <p:grpSp>
          <p:nvGrpSpPr>
            <p:cNvPr id="95" name="Group 94">
              <a:extLst>
                <a:ext uri="{FF2B5EF4-FFF2-40B4-BE49-F238E27FC236}">
                  <a16:creationId xmlns:a16="http://schemas.microsoft.com/office/drawing/2014/main" id="{9754DB0F-C15C-4605-851F-3C577560697A}"/>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97" name="Freeform 5">
                <a:extLst>
                  <a:ext uri="{FF2B5EF4-FFF2-40B4-BE49-F238E27FC236}">
                    <a16:creationId xmlns:a16="http://schemas.microsoft.com/office/drawing/2014/main" id="{7FA04CAD-1E21-40B0-B730-05119F639817}"/>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8" name="Freeform 6">
                <a:extLst>
                  <a:ext uri="{FF2B5EF4-FFF2-40B4-BE49-F238E27FC236}">
                    <a16:creationId xmlns:a16="http://schemas.microsoft.com/office/drawing/2014/main" id="{6071CC41-7068-4E8E-9B29-D0E3C5BBF1A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6" name="Picture 95" descr="Icon of three dots and outward pointing chevrons on left and right">
              <a:extLst>
                <a:ext uri="{FF2B5EF4-FFF2-40B4-BE49-F238E27FC236}">
                  <a16:creationId xmlns:a16="http://schemas.microsoft.com/office/drawing/2014/main" id="{25155D97-C745-4149-8E03-F36DE3D6846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124232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717667"/>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design considerations for creating a virtual machine to support your apps needs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different availability options for Azure VMs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VM sizing options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an Azure VM by using the Azure CLI</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2: </a:t>
            </a:r>
            <a:r>
              <a:rPr lang="en-US" dirty="0"/>
              <a:t>Create and Deploy Azure Resource Manager Templates</a:t>
            </a:r>
          </a:p>
        </p:txBody>
      </p:sp>
      <p:pic>
        <p:nvPicPr>
          <p:cNvPr id="4" name="Picture 3" descr="Icon of a arrow in a circular path with a timer inside the circle">
            <a:extLst>
              <a:ext uri="{FF2B5EF4-FFF2-40B4-BE49-F238E27FC236}">
                <a16:creationId xmlns:a16="http://schemas.microsoft.com/office/drawing/2014/main" id="{F4F01F36-2C87-41B3-8F85-95E96CEFB621}"/>
              </a:ext>
            </a:extLst>
          </p:cNvPr>
          <p:cNvPicPr>
            <a:picLocks noChangeAspect="1"/>
          </p:cNvPicPr>
          <p:nvPr/>
        </p:nvPicPr>
        <p:blipFill>
          <a:blip r:embed="rId3"/>
          <a:stretch>
            <a:fillRect/>
          </a:stretch>
        </p:blipFill>
        <p:spPr>
          <a:xfrm>
            <a:off x="10118480" y="2788670"/>
            <a:ext cx="1260000" cy="1260000"/>
          </a:xfrm>
          <a:prstGeom prst="rect">
            <a:avLst/>
          </a:prstGeom>
        </p:spPr>
      </p:pic>
    </p:spTree>
    <p:extLst>
      <p:ext uri="{BB962C8B-B14F-4D97-AF65-F5344CB8AC3E}">
        <p14:creationId xmlns:p14="http://schemas.microsoft.com/office/powerpoint/2010/main" val="343146886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3149887"/>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what role Azure Resource Manager (ARM) has in Azure and the benefits of using ARM templates.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what happens when ARM templates are deployed and how to structure them to support your solution.</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 template with conditional resource deployments.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Choose the correct deployment mode for your solution.</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and deploy an ARM template by using Visual Studio Code.</a:t>
            </a:r>
          </a:p>
        </p:txBody>
      </p:sp>
    </p:spTree>
    <p:extLst>
      <p:ext uri="{BB962C8B-B14F-4D97-AF65-F5344CB8AC3E}">
        <p14:creationId xmlns:p14="http://schemas.microsoft.com/office/powerpoint/2010/main" val="195661155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Resource Manager (1 / 2)</a:t>
            </a:r>
          </a:p>
        </p:txBody>
      </p:sp>
      <p:sp>
        <p:nvSpPr>
          <p:cNvPr id="7" name="Rectangle 6">
            <a:extLst>
              <a:ext uri="{FF2B5EF4-FFF2-40B4-BE49-F238E27FC236}">
                <a16:creationId xmlns:a16="http://schemas.microsoft.com/office/drawing/2014/main" id="{B46FD470-EA9C-444F-B3B2-1D19AD37E144}"/>
              </a:ext>
              <a:ext uri="{C183D7F6-B498-43B3-948B-1728B52AA6E4}">
                <adec:decorative xmlns:adec="http://schemas.microsoft.com/office/drawing/2017/decorative" val="1"/>
              </a:ext>
            </a:extLst>
          </p:cNvPr>
          <p:cNvSpPr/>
          <p:nvPr/>
        </p:nvSpPr>
        <p:spPr bwMode="auto">
          <a:xfrm>
            <a:off x="1812875" y="1272097"/>
            <a:ext cx="7614485" cy="430080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Resource Manager request model showing how Azure tools, APIs, or SDKs, interact with Azure Resource Manager">
            <a:extLst>
              <a:ext uri="{FF2B5EF4-FFF2-40B4-BE49-F238E27FC236}">
                <a16:creationId xmlns:a16="http://schemas.microsoft.com/office/drawing/2014/main" id="{353A8ABB-29BE-44EA-8D12-CDDFDF48CFCC}"/>
              </a:ext>
            </a:extLst>
          </p:cNvPr>
          <p:cNvPicPr>
            <a:picLocks noChangeAspect="1"/>
          </p:cNvPicPr>
          <p:nvPr/>
        </p:nvPicPr>
        <p:blipFill>
          <a:blip r:embed="rId3"/>
          <a:srcRect/>
          <a:stretch/>
        </p:blipFill>
        <p:spPr>
          <a:xfrm>
            <a:off x="1932232" y="1509842"/>
            <a:ext cx="7292802" cy="3838316"/>
          </a:xfrm>
          <a:prstGeom prst="rect">
            <a:avLst/>
          </a:prstGeom>
        </p:spPr>
      </p:pic>
    </p:spTree>
    <p:extLst>
      <p:ext uri="{BB962C8B-B14F-4D97-AF65-F5344CB8AC3E}">
        <p14:creationId xmlns:p14="http://schemas.microsoft.com/office/powerpoint/2010/main" val="30160471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Resource Manager (2 / 2)</a:t>
            </a:r>
          </a:p>
        </p:txBody>
      </p:sp>
      <p:sp>
        <p:nvSpPr>
          <p:cNvPr id="5" name="Text Placeholder 7">
            <a:extLst>
              <a:ext uri="{FF2B5EF4-FFF2-40B4-BE49-F238E27FC236}">
                <a16:creationId xmlns:a16="http://schemas.microsoft.com/office/drawing/2014/main" id="{10426A12-6302-4170-9DEF-30290C5C16F8}"/>
              </a:ext>
            </a:extLst>
          </p:cNvPr>
          <p:cNvSpPr txBox="1">
            <a:spLocks/>
          </p:cNvSpPr>
          <p:nvPr/>
        </p:nvSpPr>
        <p:spPr>
          <a:xfrm>
            <a:off x="418466" y="1456897"/>
            <a:ext cx="5394960" cy="3031599"/>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2"/>
                </a:solidFill>
              </a:rPr>
              <a:t>Advantages of using templates:</a:t>
            </a:r>
            <a:endParaRPr lang="en-US" dirty="0"/>
          </a:p>
          <a:p>
            <a:pPr lvl="1"/>
            <a:endParaRPr lang="en-US" sz="1800" b="1" dirty="0"/>
          </a:p>
          <a:p>
            <a:pPr lvl="1"/>
            <a:r>
              <a:rPr lang="en-US" sz="1800" b="1" dirty="0"/>
              <a:t>Declarative syntax</a:t>
            </a:r>
            <a:r>
              <a:rPr lang="en-US" sz="1800" dirty="0"/>
              <a:t>: Azure Resource Manager templates allow you to create and deploy an entire Azure infrastructure declaratively.</a:t>
            </a:r>
          </a:p>
          <a:p>
            <a:pPr lvl="1"/>
            <a:r>
              <a:rPr lang="en-US" sz="1800" b="1" dirty="0"/>
              <a:t>Repeatable results</a:t>
            </a:r>
            <a:r>
              <a:rPr lang="en-US" sz="1800" dirty="0"/>
              <a:t>: Reliably deploy your infrastructure throughout development.</a:t>
            </a:r>
          </a:p>
          <a:p>
            <a:pPr lvl="1"/>
            <a:r>
              <a:rPr lang="en-US" sz="1800" b="1" dirty="0"/>
              <a:t>Orchestration</a:t>
            </a:r>
            <a:r>
              <a:rPr lang="en-US" sz="1800" dirty="0"/>
              <a:t>: You don't have to worry about the complexities of ordering operations.</a:t>
            </a:r>
          </a:p>
        </p:txBody>
      </p:sp>
      <p:cxnSp>
        <p:nvCxnSpPr>
          <p:cNvPr id="6" name="Straight Connector 5">
            <a:extLst>
              <a:ext uri="{FF2B5EF4-FFF2-40B4-BE49-F238E27FC236}">
                <a16:creationId xmlns:a16="http://schemas.microsoft.com/office/drawing/2014/main" id="{51DCF397-2660-48AF-8A43-6D4CFBE154FC}"/>
              </a:ext>
              <a:ext uri="{C183D7F6-B498-43B3-948B-1728B52AA6E4}">
                <adec:decorative xmlns:adec="http://schemas.microsoft.com/office/drawing/2017/decorative" val="1"/>
              </a:ext>
            </a:extLst>
          </p:cNvPr>
          <p:cNvCxnSpPr>
            <a:cxnSpLocks/>
          </p:cNvCxnSpPr>
          <p:nvPr/>
        </p:nvCxnSpPr>
        <p:spPr>
          <a:xfrm>
            <a:off x="6089277" y="1611250"/>
            <a:ext cx="6723" cy="380705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C95FD1BA-E3DC-4033-A920-D81024EA3FDE}"/>
              </a:ext>
            </a:extLst>
          </p:cNvPr>
          <p:cNvSpPr txBox="1">
            <a:spLocks/>
          </p:cNvSpPr>
          <p:nvPr/>
        </p:nvSpPr>
        <p:spPr>
          <a:xfrm>
            <a:off x="6364951" y="1456897"/>
            <a:ext cx="5394960" cy="1815882"/>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2"/>
                </a:solidFill>
              </a:rPr>
              <a:t>Template file</a:t>
            </a:r>
          </a:p>
          <a:p>
            <a:pPr marL="0" lvl="1" indent="0">
              <a:buNone/>
            </a:pPr>
            <a:r>
              <a:rPr lang="en-US" dirty="0"/>
              <a:t>You can write template expressions that extend the capabilities of JSON. These expressions make use of the functions provided by Resource Manager.</a:t>
            </a:r>
          </a:p>
        </p:txBody>
      </p:sp>
    </p:spTree>
    <p:extLst>
      <p:ext uri="{BB962C8B-B14F-4D97-AF65-F5344CB8AC3E}">
        <p14:creationId xmlns:p14="http://schemas.microsoft.com/office/powerpoint/2010/main" val="723025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Deploy multi-tiered solutions (1 / 3)</a:t>
            </a:r>
          </a:p>
        </p:txBody>
      </p:sp>
      <p:sp>
        <p:nvSpPr>
          <p:cNvPr id="2" name="Text Placeholder 1">
            <a:extLst>
              <a:ext uri="{FF2B5EF4-FFF2-40B4-BE49-F238E27FC236}">
                <a16:creationId xmlns:a16="http://schemas.microsoft.com/office/drawing/2014/main" id="{D2228E83-FABC-46F7-AEAB-3BB29E70E0E7}"/>
              </a:ext>
            </a:extLst>
          </p:cNvPr>
          <p:cNvSpPr>
            <a:spLocks noGrp="1"/>
          </p:cNvSpPr>
          <p:nvPr>
            <p:ph type="body" sz="quarter" idx="10"/>
          </p:nvPr>
        </p:nvSpPr>
        <p:spPr>
          <a:xfrm>
            <a:off x="418643" y="1083334"/>
            <a:ext cx="2534622" cy="387120"/>
          </a:xfrm>
        </p:spPr>
        <p:txBody>
          <a:bodyPr/>
          <a:lstStyle/>
          <a:p>
            <a:r>
              <a:rPr lang="en-US" dirty="0"/>
              <a:t>Template deployment</a:t>
            </a:r>
          </a:p>
        </p:txBody>
      </p:sp>
      <p:sp>
        <p:nvSpPr>
          <p:cNvPr id="6" name="Text Placeholder 2">
            <a:extLst>
              <a:ext uri="{FF2B5EF4-FFF2-40B4-BE49-F238E27FC236}">
                <a16:creationId xmlns:a16="http://schemas.microsoft.com/office/drawing/2014/main" id="{1E31E585-23FD-4C1F-9AAA-00B1FD355448}"/>
              </a:ext>
            </a:extLst>
          </p:cNvPr>
          <p:cNvSpPr txBox="1">
            <a:spLocks/>
          </p:cNvSpPr>
          <p:nvPr/>
        </p:nvSpPr>
        <p:spPr>
          <a:xfrm>
            <a:off x="418643" y="1863598"/>
            <a:ext cx="5530069" cy="337014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A31515"/>
                </a:solidFill>
                <a:effectLst/>
                <a:latin typeface="Consolas" panose="020B0609020204030204" pitchFamily="49" charset="0"/>
              </a:rPr>
              <a:t>"resources"</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"type"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Microsoft.Storage</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storageAccounts</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apiVersion</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"2019-04-01"</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mystorageaccount</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"location"</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westus</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a:t>
            </a:r>
            <a:r>
              <a:rPr lang="en-US" sz="1600" b="0" dirty="0" err="1">
                <a:solidFill>
                  <a:srgbClr val="0451A5"/>
                </a:solidFill>
                <a:effectLst/>
                <a:latin typeface="Consolas" panose="020B0609020204030204" pitchFamily="49" charset="0"/>
              </a:rPr>
              <a:t>sku</a:t>
            </a:r>
            <a:r>
              <a:rPr lang="en-US" sz="1600" b="0" dirty="0">
                <a:solidFill>
                  <a:srgbClr val="0451A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Standard_LRS</a:t>
            </a:r>
            <a:r>
              <a:rPr lang="en-US" sz="1600" b="0" dirty="0">
                <a:solidFill>
                  <a:srgbClr val="A31515"/>
                </a:solidFill>
                <a:effectLst/>
                <a:latin typeface="Consolas" panose="020B0609020204030204" pitchFamily="49" charset="0"/>
              </a:rPr>
              <a: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"kind"</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"StorageV2"</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"properties"</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a:t>
            </a:r>
            <a:endParaRPr lang="en-US" sz="2000" dirty="0">
              <a:latin typeface="Consolas" panose="020B0609020204030204" pitchFamily="49" charset="0"/>
            </a:endParaRPr>
          </a:p>
        </p:txBody>
      </p:sp>
      <p:sp>
        <p:nvSpPr>
          <p:cNvPr id="7" name="Text Placeholder 2">
            <a:extLst>
              <a:ext uri="{FF2B5EF4-FFF2-40B4-BE49-F238E27FC236}">
                <a16:creationId xmlns:a16="http://schemas.microsoft.com/office/drawing/2014/main" id="{8D1528D4-E47A-4BDC-828A-4A3E7E98E4C6}"/>
              </a:ext>
            </a:extLst>
          </p:cNvPr>
          <p:cNvSpPr txBox="1">
            <a:spLocks/>
          </p:cNvSpPr>
          <p:nvPr/>
        </p:nvSpPr>
        <p:spPr>
          <a:xfrm>
            <a:off x="6243290" y="1863598"/>
            <a:ext cx="5530069" cy="337014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chemeClr val="tx1"/>
                </a:solidFill>
                <a:effectLst/>
                <a:latin typeface="Consolas" panose="020B0609020204030204" pitchFamily="49" charset="0"/>
              </a:rPr>
              <a:t>PUT</a:t>
            </a:r>
          </a:p>
          <a:p>
            <a:pPr>
              <a:spcBef>
                <a:spcPts val="0"/>
              </a:spcBef>
              <a:spcAft>
                <a:spcPts val="0"/>
              </a:spcAft>
            </a:pPr>
            <a:r>
              <a:rPr lang="en-US" sz="1600" b="0" dirty="0">
                <a:solidFill>
                  <a:schemeClr val="tx1"/>
                </a:solidFill>
                <a:effectLst/>
                <a:latin typeface="Consolas" panose="020B0609020204030204" pitchFamily="49" charset="0"/>
              </a:rPr>
              <a:t>https://management.azure.com/subscriptions/{</a:t>
            </a:r>
            <a:r>
              <a:rPr lang="en-US" sz="1600" b="0" dirty="0" err="1">
                <a:solidFill>
                  <a:schemeClr val="tx1"/>
                </a:solidFill>
                <a:effectLst/>
                <a:latin typeface="Consolas" panose="020B0609020204030204" pitchFamily="49" charset="0"/>
              </a:rPr>
              <a:t>subscriptionId</a:t>
            </a:r>
            <a:r>
              <a:rPr lang="en-US" sz="1600" b="0" dirty="0">
                <a:solidFill>
                  <a:schemeClr val="tx1"/>
                </a:solidFill>
                <a:effectLst/>
                <a:latin typeface="Consolas" panose="020B0609020204030204" pitchFamily="49" charset="0"/>
              </a:rPr>
              <a:t>}/...?api-version=2019-04-01</a:t>
            </a:r>
          </a:p>
          <a:p>
            <a:pPr>
              <a:spcBef>
                <a:spcPts val="0"/>
              </a:spcBef>
              <a:spcAft>
                <a:spcPts val="0"/>
              </a:spcAft>
            </a:pPr>
            <a:r>
              <a:rPr lang="en-US" sz="1600" b="0" dirty="0">
                <a:solidFill>
                  <a:schemeClr val="tx1"/>
                </a:solidFill>
                <a:effectLst/>
                <a:latin typeface="Consolas" panose="020B0609020204030204" pitchFamily="49" charset="0"/>
              </a:rPr>
              <a:t>REQUEST BODY</a:t>
            </a:r>
          </a:p>
          <a:p>
            <a:pPr>
              <a:spcBef>
                <a:spcPts val="0"/>
              </a:spcBef>
              <a:spcAft>
                <a:spcPts val="0"/>
              </a:spcAft>
            </a:pPr>
            <a:r>
              <a:rPr lang="en-US" sz="1600" b="0" dirty="0">
                <a:solidFill>
                  <a:schemeClr val="tx1"/>
                </a:solidFill>
                <a:effectLst/>
                <a:latin typeface="Consolas" panose="020B0609020204030204" pitchFamily="49" charset="0"/>
              </a:rPr>
              <a:t>{</a:t>
            </a:r>
          </a:p>
          <a:p>
            <a:pPr>
              <a:spcBef>
                <a:spcPts val="0"/>
              </a:spcBef>
              <a:spcAft>
                <a:spcPts val="0"/>
              </a:spcAft>
            </a:pPr>
            <a:r>
              <a:rPr lang="en-US" sz="1600" b="0" dirty="0">
                <a:solidFill>
                  <a:schemeClr val="tx1"/>
                </a:solidFill>
                <a:effectLst/>
                <a:latin typeface="Consolas" panose="020B0609020204030204" pitchFamily="49" charset="0"/>
              </a:rPr>
              <a:t>  "location": "</a:t>
            </a:r>
            <a:r>
              <a:rPr lang="en-US" sz="1600" b="0" dirty="0" err="1">
                <a:solidFill>
                  <a:schemeClr val="tx1"/>
                </a:solidFill>
                <a:effectLst/>
                <a:latin typeface="Consolas" panose="020B0609020204030204" pitchFamily="49" charset="0"/>
              </a:rPr>
              <a:t>westus</a:t>
            </a:r>
            <a:r>
              <a:rPr lang="en-US" sz="1600" b="0" dirty="0">
                <a:solidFill>
                  <a:schemeClr val="tx1"/>
                </a:solidFill>
                <a:effectLst/>
                <a:latin typeface="Consolas" panose="020B0609020204030204" pitchFamily="49" charset="0"/>
              </a:rPr>
              <a:t>",</a:t>
            </a:r>
          </a:p>
          <a:p>
            <a:pPr>
              <a:spcBef>
                <a:spcPts val="0"/>
              </a:spcBef>
              <a:spcAft>
                <a:spcPts val="0"/>
              </a:spcAft>
            </a:pPr>
            <a:r>
              <a:rPr lang="en-US" sz="1600" b="0" dirty="0">
                <a:solidFill>
                  <a:schemeClr val="tx1"/>
                </a:solidFill>
                <a:effectLst/>
                <a:latin typeface="Consolas" panose="020B0609020204030204" pitchFamily="49" charset="0"/>
              </a:rPr>
              <a:t>  "</a:t>
            </a:r>
            <a:r>
              <a:rPr lang="en-US" sz="1600" b="0" dirty="0" err="1">
                <a:solidFill>
                  <a:schemeClr val="tx1"/>
                </a:solidFill>
                <a:effectLst/>
                <a:latin typeface="Consolas" panose="020B0609020204030204" pitchFamily="49" charset="0"/>
              </a:rPr>
              <a:t>sku</a:t>
            </a:r>
            <a:r>
              <a:rPr lang="en-US" sz="1600" b="0" dirty="0">
                <a:solidFill>
                  <a:schemeClr val="tx1"/>
                </a:solidFill>
                <a:effectLst/>
                <a:latin typeface="Consolas" panose="020B0609020204030204" pitchFamily="49" charset="0"/>
              </a:rPr>
              <a:t>": {</a:t>
            </a:r>
          </a:p>
          <a:p>
            <a:pPr>
              <a:spcBef>
                <a:spcPts val="0"/>
              </a:spcBef>
              <a:spcAft>
                <a:spcPts val="0"/>
              </a:spcAft>
            </a:pPr>
            <a:r>
              <a:rPr lang="en-US" sz="1600" b="0" dirty="0">
                <a:solidFill>
                  <a:schemeClr val="tx1"/>
                </a:solidFill>
                <a:effectLst/>
                <a:latin typeface="Consolas" panose="020B0609020204030204" pitchFamily="49" charset="0"/>
              </a:rPr>
              <a:t>    "name": "</a:t>
            </a:r>
            <a:r>
              <a:rPr lang="en-US" sz="1600" b="0" dirty="0" err="1">
                <a:solidFill>
                  <a:schemeClr val="tx1"/>
                </a:solidFill>
                <a:effectLst/>
                <a:latin typeface="Consolas" panose="020B0609020204030204" pitchFamily="49" charset="0"/>
              </a:rPr>
              <a:t>Standard_LRS</a:t>
            </a:r>
            <a:r>
              <a:rPr lang="en-US" sz="1600" b="0" dirty="0">
                <a:solidFill>
                  <a:schemeClr val="tx1"/>
                </a:solidFill>
                <a:effectLst/>
                <a:latin typeface="Consolas" panose="020B0609020204030204" pitchFamily="49" charset="0"/>
              </a:rPr>
              <a:t>"</a:t>
            </a:r>
          </a:p>
          <a:p>
            <a:pPr>
              <a:spcBef>
                <a:spcPts val="0"/>
              </a:spcBef>
              <a:spcAft>
                <a:spcPts val="0"/>
              </a:spcAft>
            </a:pPr>
            <a:r>
              <a:rPr lang="en-US" sz="1600" b="0" dirty="0">
                <a:solidFill>
                  <a:schemeClr val="tx1"/>
                </a:solidFill>
                <a:effectLst/>
                <a:latin typeface="Consolas" panose="020B0609020204030204" pitchFamily="49" charset="0"/>
              </a:rPr>
              <a:t>  },</a:t>
            </a:r>
          </a:p>
          <a:p>
            <a:pPr>
              <a:spcBef>
                <a:spcPts val="0"/>
              </a:spcBef>
              <a:spcAft>
                <a:spcPts val="0"/>
              </a:spcAft>
            </a:pPr>
            <a:r>
              <a:rPr lang="en-US" sz="1600" b="0" dirty="0">
                <a:solidFill>
                  <a:schemeClr val="tx1"/>
                </a:solidFill>
                <a:effectLst/>
                <a:latin typeface="Consolas" panose="020B0609020204030204" pitchFamily="49" charset="0"/>
              </a:rPr>
              <a:t>  "kind": "StorageV2",</a:t>
            </a:r>
          </a:p>
          <a:p>
            <a:pPr>
              <a:spcBef>
                <a:spcPts val="0"/>
              </a:spcBef>
              <a:spcAft>
                <a:spcPts val="0"/>
              </a:spcAft>
            </a:pPr>
            <a:r>
              <a:rPr lang="en-US" sz="1600" b="0" dirty="0">
                <a:solidFill>
                  <a:schemeClr val="tx1"/>
                </a:solidFill>
                <a:effectLst/>
                <a:latin typeface="Consolas" panose="020B0609020204030204" pitchFamily="49" charset="0"/>
              </a:rPr>
              <a:t>  "properties": {}</a:t>
            </a:r>
          </a:p>
          <a:p>
            <a:pPr>
              <a:spcBef>
                <a:spcPts val="0"/>
              </a:spcBef>
              <a:spcAft>
                <a:spcPts val="0"/>
              </a:spcAft>
            </a:pPr>
            <a:r>
              <a:rPr lang="en-US" sz="1600" b="0" dirty="0">
                <a:solidFill>
                  <a:schemeClr val="tx1"/>
                </a:solidFill>
                <a:effectLst/>
                <a:latin typeface="Consolas" panose="020B0609020204030204" pitchFamily="49" charset="0"/>
              </a:rPr>
              <a:t>}</a:t>
            </a:r>
          </a:p>
        </p:txBody>
      </p:sp>
      <p:grpSp>
        <p:nvGrpSpPr>
          <p:cNvPr id="22" name="Group 21">
            <a:extLst>
              <a:ext uri="{FF2B5EF4-FFF2-40B4-BE49-F238E27FC236}">
                <a16:creationId xmlns:a16="http://schemas.microsoft.com/office/drawing/2014/main" id="{234B042C-3A82-492B-94E3-61A967C5F47D}"/>
              </a:ext>
            </a:extLst>
          </p:cNvPr>
          <p:cNvGrpSpPr/>
          <p:nvPr/>
        </p:nvGrpSpPr>
        <p:grpSpPr>
          <a:xfrm>
            <a:off x="4782065" y="1381678"/>
            <a:ext cx="2557849" cy="481919"/>
            <a:chOff x="4782065" y="1297454"/>
            <a:chExt cx="2557849" cy="481919"/>
          </a:xfrm>
        </p:grpSpPr>
        <p:cxnSp>
          <p:nvCxnSpPr>
            <p:cNvPr id="16" name="Straight Connector 15">
              <a:extLst>
                <a:ext uri="{FF2B5EF4-FFF2-40B4-BE49-F238E27FC236}">
                  <a16:creationId xmlns:a16="http://schemas.microsoft.com/office/drawing/2014/main" id="{10FFBD18-8E3C-43CB-8B05-8D60FB43001A}"/>
                </a:ext>
              </a:extLst>
            </p:cNvPr>
            <p:cNvCxnSpPr>
              <a:cxnSpLocks/>
            </p:cNvCxnSpPr>
            <p:nvPr/>
          </p:nvCxnSpPr>
          <p:spPr>
            <a:xfrm flipV="1">
              <a:off x="4793772" y="1297454"/>
              <a:ext cx="0" cy="481919"/>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BA1AC6D-535D-4447-874F-1170B755E267}"/>
                </a:ext>
              </a:extLst>
            </p:cNvPr>
            <p:cNvCxnSpPr/>
            <p:nvPr/>
          </p:nvCxnSpPr>
          <p:spPr>
            <a:xfrm>
              <a:off x="4782065" y="1297459"/>
              <a:ext cx="2557849" cy="0"/>
            </a:xfrm>
            <a:prstGeom prst="line">
              <a:avLst/>
            </a:prstGeom>
            <a:ln w="2857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53E0983-1041-4FA5-8707-3AF4853ECA35}"/>
                </a:ext>
              </a:extLst>
            </p:cNvPr>
            <p:cNvCxnSpPr/>
            <p:nvPr/>
          </p:nvCxnSpPr>
          <p:spPr>
            <a:xfrm>
              <a:off x="7329791" y="1297454"/>
              <a:ext cx="0" cy="481919"/>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23" name="Rectangle 22">
            <a:extLst>
              <a:ext uri="{FF2B5EF4-FFF2-40B4-BE49-F238E27FC236}">
                <a16:creationId xmlns:a16="http://schemas.microsoft.com/office/drawing/2014/main" id="{D10B70CE-1B4B-4AEC-9383-23595EFF4BBF}"/>
              </a:ext>
            </a:extLst>
          </p:cNvPr>
          <p:cNvSpPr/>
          <p:nvPr/>
        </p:nvSpPr>
        <p:spPr bwMode="auto">
          <a:xfrm>
            <a:off x="5101389" y="1167558"/>
            <a:ext cx="1961147" cy="3870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gradFill>
                  <a:gsLst>
                    <a:gs pos="0">
                      <a:srgbClr val="FFFFFF"/>
                    </a:gs>
                    <a:gs pos="100000">
                      <a:srgbClr val="FFFFFF"/>
                    </a:gs>
                  </a:gsLst>
                  <a:lin ang="5400000" scaled="0"/>
                </a:gradFill>
                <a:ea typeface="Segoe UI" pitchFamily="34" charset="0"/>
                <a:cs typeface="Segoe UI" pitchFamily="34" charset="0"/>
              </a:rPr>
              <a:t>Convert to REST</a:t>
            </a:r>
          </a:p>
        </p:txBody>
      </p:sp>
    </p:spTree>
    <p:extLst>
      <p:ext uri="{BB962C8B-B14F-4D97-AF65-F5344CB8AC3E}">
        <p14:creationId xmlns:p14="http://schemas.microsoft.com/office/powerpoint/2010/main" val="195710174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Deploy multi-tiered solutions (2 / 3)</a:t>
            </a:r>
          </a:p>
        </p:txBody>
      </p:sp>
      <p:sp>
        <p:nvSpPr>
          <p:cNvPr id="2" name="Text Placeholder 1">
            <a:extLst>
              <a:ext uri="{FF2B5EF4-FFF2-40B4-BE49-F238E27FC236}">
                <a16:creationId xmlns:a16="http://schemas.microsoft.com/office/drawing/2014/main" id="{065A844C-99CE-4C60-874D-4F43575B4862}"/>
              </a:ext>
            </a:extLst>
          </p:cNvPr>
          <p:cNvSpPr>
            <a:spLocks noGrp="1"/>
          </p:cNvSpPr>
          <p:nvPr>
            <p:ph type="body" sz="quarter" idx="10"/>
          </p:nvPr>
        </p:nvSpPr>
        <p:spPr/>
        <p:txBody>
          <a:bodyPr/>
          <a:lstStyle/>
          <a:p>
            <a:r>
              <a:rPr lang="en-US" dirty="0"/>
              <a:t>Three-tier template</a:t>
            </a:r>
          </a:p>
        </p:txBody>
      </p:sp>
      <p:sp>
        <p:nvSpPr>
          <p:cNvPr id="7" name="Rectangle 6">
            <a:extLst>
              <a:ext uri="{FF2B5EF4-FFF2-40B4-BE49-F238E27FC236}">
                <a16:creationId xmlns:a16="http://schemas.microsoft.com/office/drawing/2014/main" id="{B46FD470-EA9C-444F-B3B2-1D19AD37E144}"/>
              </a:ext>
              <a:ext uri="{C183D7F6-B498-43B3-948B-1728B52AA6E4}">
                <adec:decorative xmlns:adec="http://schemas.microsoft.com/office/drawing/2017/decorative" val="1"/>
              </a:ext>
            </a:extLst>
          </p:cNvPr>
          <p:cNvSpPr/>
          <p:nvPr/>
        </p:nvSpPr>
        <p:spPr bwMode="auto">
          <a:xfrm>
            <a:off x="5362832" y="1320974"/>
            <a:ext cx="6138675" cy="4421068"/>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Image showing the deployment of a virtual machine, app service, and SQL DB to a resource group in a single Azure Resource Manager template">
            <a:extLst>
              <a:ext uri="{FF2B5EF4-FFF2-40B4-BE49-F238E27FC236}">
                <a16:creationId xmlns:a16="http://schemas.microsoft.com/office/drawing/2014/main" id="{353A8ABB-29BE-44EA-8D12-CDDFDF48CFCC}"/>
              </a:ext>
            </a:extLst>
          </p:cNvPr>
          <p:cNvPicPr>
            <a:picLocks noChangeAspect="1"/>
          </p:cNvPicPr>
          <p:nvPr/>
        </p:nvPicPr>
        <p:blipFill>
          <a:blip r:embed="rId3"/>
          <a:srcRect/>
          <a:stretch/>
        </p:blipFill>
        <p:spPr>
          <a:xfrm>
            <a:off x="5468528" y="1382432"/>
            <a:ext cx="5945967" cy="4231547"/>
          </a:xfrm>
          <a:prstGeom prst="rect">
            <a:avLst/>
          </a:prstGeom>
        </p:spPr>
      </p:pic>
      <p:sp>
        <p:nvSpPr>
          <p:cNvPr id="4" name="Text Placeholder 4">
            <a:extLst>
              <a:ext uri="{FF2B5EF4-FFF2-40B4-BE49-F238E27FC236}">
                <a16:creationId xmlns:a16="http://schemas.microsoft.com/office/drawing/2014/main" id="{110BCF7A-8AA9-4492-8FD4-C890DC60A371}"/>
              </a:ext>
            </a:extLst>
          </p:cNvPr>
          <p:cNvSpPr txBox="1">
            <a:spLocks/>
          </p:cNvSpPr>
          <p:nvPr/>
        </p:nvSpPr>
        <p:spPr>
          <a:xfrm>
            <a:off x="418643" y="1694795"/>
            <a:ext cx="4536415" cy="1048405"/>
          </a:xfrm>
          <a:prstGeom prst="rect">
            <a:avLst/>
          </a:prstGeom>
        </p:spPr>
        <p:txBody>
          <a:bodyPr lIns="0" tIns="0" rIns="0" bIns="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None/>
            </a:pPr>
            <a:r>
              <a:rPr lang="en-US" dirty="0">
                <a:latin typeface="Segoe UI" panose="020B0502040204020203" pitchFamily="34" charset="0"/>
                <a:cs typeface="Segoe UI" panose="020B0502040204020203" pitchFamily="34" charset="0"/>
              </a:rPr>
              <a:t>Three-tier application through a single Resource Manager template.</a:t>
            </a:r>
          </a:p>
        </p:txBody>
      </p:sp>
    </p:spTree>
    <p:extLst>
      <p:ext uri="{BB962C8B-B14F-4D97-AF65-F5344CB8AC3E}">
        <p14:creationId xmlns:p14="http://schemas.microsoft.com/office/powerpoint/2010/main" val="302995733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Deploy multi-tiered solutions (3 / 3)</a:t>
            </a:r>
          </a:p>
        </p:txBody>
      </p:sp>
      <p:sp>
        <p:nvSpPr>
          <p:cNvPr id="2" name="Text Placeholder 1">
            <a:extLst>
              <a:ext uri="{FF2B5EF4-FFF2-40B4-BE49-F238E27FC236}">
                <a16:creationId xmlns:a16="http://schemas.microsoft.com/office/drawing/2014/main" id="{FF40E55B-7FE2-4069-9662-E3B627615CF5}"/>
              </a:ext>
            </a:extLst>
          </p:cNvPr>
          <p:cNvSpPr>
            <a:spLocks noGrp="1"/>
          </p:cNvSpPr>
          <p:nvPr>
            <p:ph type="body" sz="quarter" idx="10"/>
          </p:nvPr>
        </p:nvSpPr>
        <p:spPr/>
        <p:txBody>
          <a:bodyPr/>
          <a:lstStyle/>
          <a:p>
            <a:r>
              <a:rPr lang="en-US" dirty="0"/>
              <a:t>Nested templates</a:t>
            </a:r>
          </a:p>
        </p:txBody>
      </p:sp>
      <p:sp>
        <p:nvSpPr>
          <p:cNvPr id="7" name="Rectangle 6">
            <a:extLst>
              <a:ext uri="{FF2B5EF4-FFF2-40B4-BE49-F238E27FC236}">
                <a16:creationId xmlns:a16="http://schemas.microsoft.com/office/drawing/2014/main" id="{B46FD470-EA9C-444F-B3B2-1D19AD37E144}"/>
              </a:ext>
              <a:ext uri="{C183D7F6-B498-43B3-948B-1728B52AA6E4}">
                <adec:decorative xmlns:adec="http://schemas.microsoft.com/office/drawing/2017/decorative" val="1"/>
              </a:ext>
            </a:extLst>
          </p:cNvPr>
          <p:cNvSpPr/>
          <p:nvPr/>
        </p:nvSpPr>
        <p:spPr bwMode="auto">
          <a:xfrm>
            <a:off x="4941613" y="1184777"/>
            <a:ext cx="6818298" cy="4589889"/>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Image showing three templates nested in a parent template. Each of the nested templates deploys one of the components of a 3-tier solution to a single resource group">
            <a:extLst>
              <a:ext uri="{FF2B5EF4-FFF2-40B4-BE49-F238E27FC236}">
                <a16:creationId xmlns:a16="http://schemas.microsoft.com/office/drawing/2014/main" id="{353A8ABB-29BE-44EA-8D12-CDDFDF48CFCC}"/>
              </a:ext>
            </a:extLst>
          </p:cNvPr>
          <p:cNvPicPr>
            <a:picLocks noChangeAspect="1"/>
          </p:cNvPicPr>
          <p:nvPr/>
        </p:nvPicPr>
        <p:blipFill>
          <a:blip r:embed="rId3"/>
          <a:srcRect/>
          <a:stretch/>
        </p:blipFill>
        <p:spPr>
          <a:xfrm>
            <a:off x="5068645" y="1288095"/>
            <a:ext cx="6604254" cy="4259742"/>
          </a:xfrm>
          <a:prstGeom prst="rect">
            <a:avLst/>
          </a:prstGeom>
        </p:spPr>
      </p:pic>
      <p:sp>
        <p:nvSpPr>
          <p:cNvPr id="4" name="Text Placeholder 4">
            <a:extLst>
              <a:ext uri="{FF2B5EF4-FFF2-40B4-BE49-F238E27FC236}">
                <a16:creationId xmlns:a16="http://schemas.microsoft.com/office/drawing/2014/main" id="{5F977022-14A5-4EDF-A8DD-5BF95FE2AE80}"/>
              </a:ext>
            </a:extLst>
          </p:cNvPr>
          <p:cNvSpPr txBox="1">
            <a:spLocks/>
          </p:cNvSpPr>
          <p:nvPr/>
        </p:nvSpPr>
        <p:spPr>
          <a:xfrm>
            <a:off x="418643" y="1694795"/>
            <a:ext cx="4536415" cy="1048405"/>
          </a:xfrm>
          <a:prstGeom prst="rect">
            <a:avLst/>
          </a:prstGeom>
        </p:spPr>
        <p:txBody>
          <a:bodyPr lIns="0" tIns="0" rIns="0" bIns="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indent="0">
              <a:buNone/>
            </a:pPr>
            <a:r>
              <a:rPr lang="en-US" dirty="0">
                <a:latin typeface="Segoe UI" panose="020B0502040204020203" pitchFamily="34" charset="0"/>
                <a:cs typeface="Segoe UI" panose="020B0502040204020203" pitchFamily="34" charset="0"/>
              </a:rPr>
              <a:t>Nested templates deploying a similar three-tier application</a:t>
            </a:r>
          </a:p>
        </p:txBody>
      </p:sp>
    </p:spTree>
    <p:extLst>
      <p:ext uri="{BB962C8B-B14F-4D97-AF65-F5344CB8AC3E}">
        <p14:creationId xmlns:p14="http://schemas.microsoft.com/office/powerpoint/2010/main" val="169412170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conditional deployment</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4" y="1458000"/>
            <a:ext cx="10590252" cy="4349414"/>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pPr>
            <a:r>
              <a:rPr lang="en-US" sz="2350" dirty="0">
                <a:solidFill>
                  <a:schemeClr val="tx2"/>
                </a:solidFill>
              </a:rPr>
              <a:t>Optional deployment</a:t>
            </a:r>
          </a:p>
          <a:p>
            <a:pPr marL="349250" indent="-349250">
              <a:buFont typeface="Arial" panose="020B0604020202020204" pitchFamily="34" charset="0"/>
              <a:buChar char="•"/>
            </a:pPr>
            <a:r>
              <a:rPr lang="en-US" dirty="0">
                <a:latin typeface="+mn-lt"/>
              </a:rPr>
              <a:t>Use the </a:t>
            </a:r>
            <a:r>
              <a:rPr lang="en-US" dirty="0">
                <a:latin typeface="Consolas" panose="020B0609020204030204" pitchFamily="49" charset="0"/>
              </a:rPr>
              <a:t>condition</a:t>
            </a:r>
            <a:r>
              <a:rPr lang="en-US" dirty="0">
                <a:latin typeface="+mn-lt"/>
              </a:rPr>
              <a:t> element to specify whether the resource is deployed.</a:t>
            </a:r>
          </a:p>
          <a:p>
            <a:pPr marL="349250" indent="-349250">
              <a:buFont typeface="Arial" panose="020B0604020202020204" pitchFamily="34" charset="0"/>
              <a:buChar char="•"/>
            </a:pPr>
            <a:r>
              <a:rPr lang="en-US" dirty="0">
                <a:latin typeface="+mn-lt"/>
              </a:rPr>
              <a:t>The value for the condition resolves to true or false.</a:t>
            </a:r>
          </a:p>
          <a:p>
            <a:pPr>
              <a:spcBef>
                <a:spcPts val="1200"/>
              </a:spcBef>
            </a:pPr>
            <a:r>
              <a:rPr lang="en-US" sz="2350" dirty="0">
                <a:solidFill>
                  <a:schemeClr val="tx2"/>
                </a:solidFill>
              </a:rPr>
              <a:t>Create or use existing resource</a:t>
            </a:r>
          </a:p>
          <a:p>
            <a:pPr marL="342900" indent="-342900">
              <a:buFont typeface="Arial" panose="020B0604020202020204" pitchFamily="34" charset="0"/>
              <a:buChar char="•"/>
            </a:pPr>
            <a:r>
              <a:rPr lang="en-US" dirty="0">
                <a:latin typeface="+mn-lt"/>
              </a:rPr>
              <a:t>You can use conditional deployment to create a new resource or use an existing one.</a:t>
            </a:r>
          </a:p>
          <a:p>
            <a:pPr>
              <a:spcBef>
                <a:spcPts val="1200"/>
              </a:spcBef>
            </a:pPr>
            <a:r>
              <a:rPr lang="en-US" sz="2350" dirty="0">
                <a:solidFill>
                  <a:schemeClr val="tx2"/>
                </a:solidFill>
              </a:rPr>
              <a:t>Runtime functions</a:t>
            </a:r>
          </a:p>
          <a:p>
            <a:pPr marL="342900" indent="-342900">
              <a:buFont typeface="Arial" panose="020B0604020202020204" pitchFamily="34" charset="0"/>
              <a:buChar char="•"/>
            </a:pPr>
            <a:r>
              <a:rPr lang="en-US" dirty="0">
                <a:latin typeface="+mn-lt"/>
              </a:rPr>
              <a:t>If you use a </a:t>
            </a:r>
            <a:r>
              <a:rPr lang="en-US" dirty="0">
                <a:latin typeface="Consolas" panose="020B0609020204030204" pitchFamily="49" charset="0"/>
              </a:rPr>
              <a:t>reference</a:t>
            </a:r>
            <a:r>
              <a:rPr lang="en-US" dirty="0">
                <a:latin typeface="+mn-lt"/>
              </a:rPr>
              <a:t> or </a:t>
            </a:r>
            <a:r>
              <a:rPr lang="en-US" dirty="0">
                <a:latin typeface="Consolas" panose="020B0609020204030204" pitchFamily="49" charset="0"/>
              </a:rPr>
              <a:t>list</a:t>
            </a:r>
            <a:r>
              <a:rPr lang="en-US" dirty="0">
                <a:latin typeface="+mn-lt"/>
              </a:rPr>
              <a:t> function with a resource that is conditionally deployed, the function is evaluated even if the resource isn't deployed. You get an error if the function refers to a resource that doesn't exist.</a:t>
            </a:r>
          </a:p>
          <a:p>
            <a:pPr marL="342900" indent="-342900">
              <a:buFont typeface="Arial" panose="020B0604020202020204" pitchFamily="34" charset="0"/>
              <a:buChar char="•"/>
            </a:pPr>
            <a:r>
              <a:rPr lang="en-US" dirty="0">
                <a:latin typeface="+mn-lt"/>
              </a:rPr>
              <a:t>Use the </a:t>
            </a:r>
            <a:r>
              <a:rPr lang="en-US" dirty="0">
                <a:latin typeface="Consolas" panose="020B0609020204030204" pitchFamily="49" charset="0"/>
              </a:rPr>
              <a:t>if</a:t>
            </a:r>
            <a:r>
              <a:rPr lang="en-US" dirty="0">
                <a:latin typeface="+mn-lt"/>
              </a:rPr>
              <a:t> function to make sure the function is only evaluated for conditions when the resource is deployed.</a:t>
            </a:r>
          </a:p>
        </p:txBody>
      </p:sp>
    </p:spTree>
    <p:extLst>
      <p:ext uri="{BB962C8B-B14F-4D97-AF65-F5344CB8AC3E}">
        <p14:creationId xmlns:p14="http://schemas.microsoft.com/office/powerpoint/2010/main" val="65491979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3088901"/>
            <a:ext cx="1959432" cy="896551"/>
          </a:xfrm>
        </p:spPr>
        <p:txBody>
          <a:bodyPr/>
          <a:lstStyle/>
          <a:p>
            <a:r>
              <a:rPr lang="en-US"/>
              <a:t>Agenda</a:t>
            </a:r>
            <a:br>
              <a:rPr lang="en-US" dirty="0"/>
            </a:br>
            <a:endParaRPr lang="en-US" dirty="0"/>
          </a:p>
        </p:txBody>
      </p:sp>
      <p:sp>
        <p:nvSpPr>
          <p:cNvPr id="51" name="Text Placeholder 5">
            <a:extLst>
              <a:ext uri="{FF2B5EF4-FFF2-40B4-BE49-F238E27FC236}">
                <a16:creationId xmlns:a16="http://schemas.microsoft.com/office/drawing/2014/main" id="{2B81C419-694C-4FBE-9987-34FDAB6516AA}"/>
              </a:ext>
            </a:extLst>
          </p:cNvPr>
          <p:cNvSpPr>
            <a:spLocks noGrp="1"/>
          </p:cNvSpPr>
          <p:nvPr>
            <p:ph type="body" sz="quarter" idx="11"/>
          </p:nvPr>
        </p:nvSpPr>
        <p:spPr>
          <a:xfrm>
            <a:off x="4078288" y="985704"/>
            <a:ext cx="7695070" cy="896552"/>
          </a:xfrm>
        </p:spPr>
        <p:txBody>
          <a:bodyPr/>
          <a:lstStyle/>
          <a:p>
            <a:pPr lvl="1"/>
            <a:r>
              <a:rPr lang="en-US" dirty="0"/>
              <a:t>Provision virtual machines in Azure</a:t>
            </a:r>
          </a:p>
        </p:txBody>
      </p:sp>
      <p:sp>
        <p:nvSpPr>
          <p:cNvPr id="52" name="Text Placeholder 1">
            <a:extLst>
              <a:ext uri="{FF2B5EF4-FFF2-40B4-BE49-F238E27FC236}">
                <a16:creationId xmlns:a16="http://schemas.microsoft.com/office/drawing/2014/main" id="{BFB634A5-2014-4829-8D6D-4B7CA67883CA}"/>
              </a:ext>
            </a:extLst>
          </p:cNvPr>
          <p:cNvSpPr>
            <a:spLocks noGrp="1"/>
          </p:cNvSpPr>
          <p:nvPr>
            <p:ph type="body" sz="quarter" idx="15"/>
          </p:nvPr>
        </p:nvSpPr>
        <p:spPr>
          <a:xfrm>
            <a:off x="4078288" y="2339411"/>
            <a:ext cx="7695070" cy="896552"/>
          </a:xfrm>
        </p:spPr>
        <p:txBody>
          <a:bodyPr/>
          <a:lstStyle/>
          <a:p>
            <a:pPr lvl="1"/>
            <a:r>
              <a:rPr lang="en-US" dirty="0"/>
              <a:t>Create and deploy Azure Resource Manager templates</a:t>
            </a:r>
          </a:p>
        </p:txBody>
      </p:sp>
      <p:sp>
        <p:nvSpPr>
          <p:cNvPr id="53" name="Text Placeholder 2">
            <a:extLst>
              <a:ext uri="{FF2B5EF4-FFF2-40B4-BE49-F238E27FC236}">
                <a16:creationId xmlns:a16="http://schemas.microsoft.com/office/drawing/2014/main" id="{EA12B6C7-E9E6-4EB9-8589-7D3EDBD5F415}"/>
              </a:ext>
            </a:extLst>
          </p:cNvPr>
          <p:cNvSpPr>
            <a:spLocks noGrp="1"/>
          </p:cNvSpPr>
          <p:nvPr>
            <p:ph type="body" sz="quarter" idx="17"/>
          </p:nvPr>
        </p:nvSpPr>
        <p:spPr>
          <a:xfrm>
            <a:off x="4078288" y="3693118"/>
            <a:ext cx="7695070" cy="896552"/>
          </a:xfrm>
        </p:spPr>
        <p:txBody>
          <a:bodyPr/>
          <a:lstStyle/>
          <a:p>
            <a:pPr lvl="1"/>
            <a:r>
              <a:rPr lang="en-US" dirty="0"/>
              <a:t>Manage container images in Azure Container Registry</a:t>
            </a:r>
          </a:p>
        </p:txBody>
      </p:sp>
      <p:sp>
        <p:nvSpPr>
          <p:cNvPr id="54" name="Text Placeholder 3">
            <a:extLst>
              <a:ext uri="{FF2B5EF4-FFF2-40B4-BE49-F238E27FC236}">
                <a16:creationId xmlns:a16="http://schemas.microsoft.com/office/drawing/2014/main" id="{129613ED-E1A1-453B-9F7B-801F50F6EFB1}"/>
              </a:ext>
            </a:extLst>
          </p:cNvPr>
          <p:cNvSpPr>
            <a:spLocks noGrp="1"/>
          </p:cNvSpPr>
          <p:nvPr>
            <p:ph type="body" sz="quarter" idx="21"/>
          </p:nvPr>
        </p:nvSpPr>
        <p:spPr>
          <a:xfrm>
            <a:off x="4078288" y="5046824"/>
            <a:ext cx="7695070" cy="896552"/>
          </a:xfrm>
        </p:spPr>
        <p:txBody>
          <a:bodyPr/>
          <a:lstStyle/>
          <a:p>
            <a:r>
              <a:rPr lang="en-US" sz="1800" dirty="0"/>
              <a:t>Run container images in Azure Container Instances</a:t>
            </a:r>
          </a:p>
        </p:txBody>
      </p:sp>
      <p:grpSp>
        <p:nvGrpSpPr>
          <p:cNvPr id="57" name="Group 56" descr="Icon of three concentric arcs">
            <a:extLst>
              <a:ext uri="{FF2B5EF4-FFF2-40B4-BE49-F238E27FC236}">
                <a16:creationId xmlns:a16="http://schemas.microsoft.com/office/drawing/2014/main" id="{75726B9A-1B86-42D7-907F-184168CFD10E}"/>
              </a:ext>
            </a:extLst>
          </p:cNvPr>
          <p:cNvGrpSpPr/>
          <p:nvPr/>
        </p:nvGrpSpPr>
        <p:grpSpPr>
          <a:xfrm>
            <a:off x="3031669" y="1082864"/>
            <a:ext cx="702132" cy="702231"/>
            <a:chOff x="3031669" y="1620003"/>
            <a:chExt cx="702132" cy="702231"/>
          </a:xfrm>
        </p:grpSpPr>
        <p:grpSp>
          <p:nvGrpSpPr>
            <p:cNvPr id="58" name="Group 57">
              <a:extLst>
                <a:ext uri="{FF2B5EF4-FFF2-40B4-BE49-F238E27FC236}">
                  <a16:creationId xmlns:a16="http://schemas.microsoft.com/office/drawing/2014/main" id="{9D9C8A2D-6496-4C67-894E-8D4C1F3DA6B0}"/>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60" name="Freeform 5">
                <a:extLst>
                  <a:ext uri="{FF2B5EF4-FFF2-40B4-BE49-F238E27FC236}">
                    <a16:creationId xmlns:a16="http://schemas.microsoft.com/office/drawing/2014/main" id="{0A6DB277-1D7C-4D72-A381-0F6F52C3D0C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1" name="Freeform 6">
                <a:extLst>
                  <a:ext uri="{FF2B5EF4-FFF2-40B4-BE49-F238E27FC236}">
                    <a16:creationId xmlns:a16="http://schemas.microsoft.com/office/drawing/2014/main" id="{30E8F544-31E5-4D99-8BE8-F8727C26211B}"/>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9" name="Picture 58" descr="Icon of three concentric arcs">
              <a:extLst>
                <a:ext uri="{FF2B5EF4-FFF2-40B4-BE49-F238E27FC236}">
                  <a16:creationId xmlns:a16="http://schemas.microsoft.com/office/drawing/2014/main" id="{4E227408-6BEF-4557-85A4-D5DA5797566D}"/>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64" name="Group 63" descr="Icon of a arrow in a circular path with a timer inside the circle">
            <a:extLst>
              <a:ext uri="{FF2B5EF4-FFF2-40B4-BE49-F238E27FC236}">
                <a16:creationId xmlns:a16="http://schemas.microsoft.com/office/drawing/2014/main" id="{052C606B-75B5-447B-A36F-43CE2C5F1123}"/>
              </a:ext>
            </a:extLst>
          </p:cNvPr>
          <p:cNvGrpSpPr/>
          <p:nvPr/>
        </p:nvGrpSpPr>
        <p:grpSpPr>
          <a:xfrm>
            <a:off x="3031669" y="2436571"/>
            <a:ext cx="702132" cy="702231"/>
            <a:chOff x="3031669" y="2473749"/>
            <a:chExt cx="702132" cy="702231"/>
          </a:xfrm>
        </p:grpSpPr>
        <p:grpSp>
          <p:nvGrpSpPr>
            <p:cNvPr id="65" name="Group 64">
              <a:extLst>
                <a:ext uri="{FF2B5EF4-FFF2-40B4-BE49-F238E27FC236}">
                  <a16:creationId xmlns:a16="http://schemas.microsoft.com/office/drawing/2014/main" id="{FB42B28A-FDA2-4DE1-AB11-08C273E2F266}"/>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67" name="Freeform 5">
                <a:extLst>
                  <a:ext uri="{FF2B5EF4-FFF2-40B4-BE49-F238E27FC236}">
                    <a16:creationId xmlns:a16="http://schemas.microsoft.com/office/drawing/2014/main" id="{0B134268-1810-463C-9AB1-BA7C898AE8FE}"/>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8" name="Freeform 6">
                <a:extLst>
                  <a:ext uri="{FF2B5EF4-FFF2-40B4-BE49-F238E27FC236}">
                    <a16:creationId xmlns:a16="http://schemas.microsoft.com/office/drawing/2014/main" id="{620E6EB6-0FC5-43C7-B540-79B8C9766D4A}"/>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6" name="Picture 65" descr="Icon of a arrow in a circular path with a timer inside the circle">
              <a:extLst>
                <a:ext uri="{FF2B5EF4-FFF2-40B4-BE49-F238E27FC236}">
                  <a16:creationId xmlns:a16="http://schemas.microsoft.com/office/drawing/2014/main" id="{85F96616-93D9-427E-9E2A-C3898A988F3C}"/>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69" name="Group 68" descr="Icon of a gear inside a circle">
            <a:extLst>
              <a:ext uri="{FF2B5EF4-FFF2-40B4-BE49-F238E27FC236}">
                <a16:creationId xmlns:a16="http://schemas.microsoft.com/office/drawing/2014/main" id="{35D83A3A-28D1-41F1-8F4C-D7C646C71568}"/>
              </a:ext>
            </a:extLst>
          </p:cNvPr>
          <p:cNvGrpSpPr/>
          <p:nvPr/>
        </p:nvGrpSpPr>
        <p:grpSpPr>
          <a:xfrm>
            <a:off x="3031669" y="3790278"/>
            <a:ext cx="702132" cy="702231"/>
            <a:chOff x="3031669" y="3327494"/>
            <a:chExt cx="702132" cy="702231"/>
          </a:xfrm>
        </p:grpSpPr>
        <p:grpSp>
          <p:nvGrpSpPr>
            <p:cNvPr id="70" name="Group 69">
              <a:extLst>
                <a:ext uri="{FF2B5EF4-FFF2-40B4-BE49-F238E27FC236}">
                  <a16:creationId xmlns:a16="http://schemas.microsoft.com/office/drawing/2014/main" id="{00BC9EE3-2E61-460C-94F7-15BEA2D6A833}"/>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72" name="Freeform 5">
                <a:extLst>
                  <a:ext uri="{FF2B5EF4-FFF2-40B4-BE49-F238E27FC236}">
                    <a16:creationId xmlns:a16="http://schemas.microsoft.com/office/drawing/2014/main" id="{3024F541-D6FE-4A1E-8CB9-C2AC43CC55AD}"/>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3" name="Freeform 6">
                <a:extLst>
                  <a:ext uri="{FF2B5EF4-FFF2-40B4-BE49-F238E27FC236}">
                    <a16:creationId xmlns:a16="http://schemas.microsoft.com/office/drawing/2014/main" id="{5E4AE165-1A57-4B4D-BEF5-58B2D77997B0}"/>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1" name="Picture 70" descr="Icon of a gear inside a circle">
              <a:extLst>
                <a:ext uri="{FF2B5EF4-FFF2-40B4-BE49-F238E27FC236}">
                  <a16:creationId xmlns:a16="http://schemas.microsoft.com/office/drawing/2014/main" id="{92C90329-4521-40FD-A23E-1DFD4C3CB5B1}"/>
                </a:ext>
              </a:extLst>
            </p:cNvPr>
            <p:cNvPicPr>
              <a:picLocks noChangeAspect="1"/>
            </p:cNvPicPr>
            <p:nvPr/>
          </p:nvPicPr>
          <p:blipFill>
            <a:blip r:embed="rId5"/>
            <a:stretch>
              <a:fillRect/>
            </a:stretch>
          </p:blipFill>
          <p:spPr>
            <a:xfrm>
              <a:off x="3196572" y="3492375"/>
              <a:ext cx="372325" cy="372325"/>
            </a:xfrm>
            <a:prstGeom prst="rect">
              <a:avLst/>
            </a:prstGeom>
          </p:spPr>
        </p:pic>
      </p:grpSp>
      <p:grpSp>
        <p:nvGrpSpPr>
          <p:cNvPr id="74" name="Group 73" descr="Icon of a bulb">
            <a:extLst>
              <a:ext uri="{FF2B5EF4-FFF2-40B4-BE49-F238E27FC236}">
                <a16:creationId xmlns:a16="http://schemas.microsoft.com/office/drawing/2014/main" id="{DFD4582F-8AB6-4020-803C-8B391ED4E67F}"/>
              </a:ext>
            </a:extLst>
          </p:cNvPr>
          <p:cNvGrpSpPr/>
          <p:nvPr/>
        </p:nvGrpSpPr>
        <p:grpSpPr>
          <a:xfrm>
            <a:off x="3031669" y="5143984"/>
            <a:ext cx="702132" cy="702231"/>
            <a:chOff x="3031669" y="4181240"/>
            <a:chExt cx="702132" cy="702231"/>
          </a:xfrm>
        </p:grpSpPr>
        <p:grpSp>
          <p:nvGrpSpPr>
            <p:cNvPr id="75" name="Group 74">
              <a:extLst>
                <a:ext uri="{FF2B5EF4-FFF2-40B4-BE49-F238E27FC236}">
                  <a16:creationId xmlns:a16="http://schemas.microsoft.com/office/drawing/2014/main" id="{88D98076-1675-43DC-A840-B1BC5E68BFE6}"/>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77" name="Freeform 5">
                <a:extLst>
                  <a:ext uri="{FF2B5EF4-FFF2-40B4-BE49-F238E27FC236}">
                    <a16:creationId xmlns:a16="http://schemas.microsoft.com/office/drawing/2014/main" id="{FE593BD2-15C4-44CE-B00D-6E4C171249A1}"/>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8" name="Freeform 6">
                <a:extLst>
                  <a:ext uri="{FF2B5EF4-FFF2-40B4-BE49-F238E27FC236}">
                    <a16:creationId xmlns:a16="http://schemas.microsoft.com/office/drawing/2014/main" id="{1EC11C6F-CF2A-4CA9-84CC-8B05E4E767DF}"/>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6" name="Picture 75" descr="Icon of a bulb">
              <a:extLst>
                <a:ext uri="{FF2B5EF4-FFF2-40B4-BE49-F238E27FC236}">
                  <a16:creationId xmlns:a16="http://schemas.microsoft.com/office/drawing/2014/main" id="{72C3A362-06AD-4370-94C5-CBDC4A2745E7}"/>
                </a:ext>
              </a:extLst>
            </p:cNvPr>
            <p:cNvPicPr>
              <a:picLocks noChangeAspect="1"/>
            </p:cNvPicPr>
            <p:nvPr/>
          </p:nvPicPr>
          <p:blipFill>
            <a:blip r:embed="rId6"/>
            <a:stretch>
              <a:fillRect/>
            </a:stretch>
          </p:blipFill>
          <p:spPr>
            <a:xfrm>
              <a:off x="3248883" y="4346193"/>
              <a:ext cx="267705" cy="372325"/>
            </a:xfrm>
            <a:prstGeom prst="rect">
              <a:avLst/>
            </a:prstGeom>
          </p:spPr>
        </p:pic>
      </p:grpSp>
    </p:spTree>
    <p:extLst>
      <p:ext uri="{BB962C8B-B14F-4D97-AF65-F5344CB8AC3E}">
        <p14:creationId xmlns:p14="http://schemas.microsoft.com/office/powerpoint/2010/main" val="71929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Set the correct deployment mode (1 / 3)</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3" y="1458000"/>
            <a:ext cx="11341267" cy="105173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latin typeface="+mn-lt"/>
              </a:rPr>
              <a:t>T</a:t>
            </a:r>
            <a:r>
              <a:rPr lang="en-US" altLang="zh-CN" dirty="0">
                <a:latin typeface="+mn-lt"/>
              </a:rPr>
              <a:t>wo </a:t>
            </a:r>
            <a:r>
              <a:rPr lang="en-US" dirty="0">
                <a:latin typeface="+mn-lt"/>
              </a:rPr>
              <a:t>deployment mode: an incremental update or a complete update.</a:t>
            </a:r>
          </a:p>
          <a:p>
            <a:pPr marL="342900" indent="-342900">
              <a:buFont typeface="Arial" panose="020B0604020202020204" pitchFamily="34" charset="0"/>
              <a:buChar char="•"/>
            </a:pPr>
            <a:r>
              <a:rPr lang="en-US" dirty="0">
                <a:latin typeface="+mn-lt"/>
              </a:rPr>
              <a:t>The difference between these two modes is how Resource Manager handles existing resources in the resource group that aren't in the template.</a:t>
            </a:r>
          </a:p>
          <a:p>
            <a:pPr marL="342900" indent="-342900">
              <a:buFont typeface="Arial" panose="020B0604020202020204" pitchFamily="34" charset="0"/>
              <a:buChar char="•"/>
            </a:pPr>
            <a:r>
              <a:rPr lang="en-US" dirty="0">
                <a:latin typeface="+mn-lt"/>
              </a:rPr>
              <a:t>For both modes, Resource Manager tries to create all resources specified in the template.</a:t>
            </a:r>
          </a:p>
        </p:txBody>
      </p:sp>
      <p:sp>
        <p:nvSpPr>
          <p:cNvPr id="2" name="Text Placeholder 6">
            <a:extLst>
              <a:ext uri="{FF2B5EF4-FFF2-40B4-BE49-F238E27FC236}">
                <a16:creationId xmlns:a16="http://schemas.microsoft.com/office/drawing/2014/main" id="{04EEB175-47E4-490A-B47D-93C2F490C1E5}"/>
              </a:ext>
            </a:extLst>
          </p:cNvPr>
          <p:cNvSpPr txBox="1">
            <a:spLocks/>
          </p:cNvSpPr>
          <p:nvPr/>
        </p:nvSpPr>
        <p:spPr>
          <a:xfrm>
            <a:off x="418643" y="3119916"/>
            <a:ext cx="5578932" cy="1987105"/>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Complete mode</a:t>
            </a:r>
          </a:p>
          <a:p>
            <a:r>
              <a:rPr lang="en-US" dirty="0">
                <a:latin typeface="+mn-lt"/>
              </a:rPr>
              <a:t>In complete mode, Resource Manager deletes resources that exist in the resource group but aren't specified in the template.</a:t>
            </a:r>
          </a:p>
        </p:txBody>
      </p:sp>
      <p:sp>
        <p:nvSpPr>
          <p:cNvPr id="5" name="Text Placeholder 6">
            <a:extLst>
              <a:ext uri="{FF2B5EF4-FFF2-40B4-BE49-F238E27FC236}">
                <a16:creationId xmlns:a16="http://schemas.microsoft.com/office/drawing/2014/main" id="{F0BDF710-DF98-4214-8FD8-DC441B187096}"/>
              </a:ext>
            </a:extLst>
          </p:cNvPr>
          <p:cNvSpPr txBox="1">
            <a:spLocks/>
          </p:cNvSpPr>
          <p:nvPr/>
        </p:nvSpPr>
        <p:spPr>
          <a:xfrm>
            <a:off x="6229350" y="3119916"/>
            <a:ext cx="5543550" cy="1987105"/>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Incremental mode</a:t>
            </a:r>
          </a:p>
          <a:p>
            <a:pPr lvl="1"/>
            <a:r>
              <a:rPr lang="en-US" sz="2000" dirty="0"/>
              <a:t>In incremental mode, Resource Manager leaves unchanged resources that exist in the resource group but aren't specified in the template.</a:t>
            </a:r>
          </a:p>
        </p:txBody>
      </p:sp>
    </p:spTree>
    <p:extLst>
      <p:ext uri="{BB962C8B-B14F-4D97-AF65-F5344CB8AC3E}">
        <p14:creationId xmlns:p14="http://schemas.microsoft.com/office/powerpoint/2010/main" val="227593585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Set the correct deployment mode (2 / 3)</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3" y="1458000"/>
            <a:ext cx="11341267" cy="983643"/>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Example result</a:t>
            </a:r>
          </a:p>
          <a:p>
            <a:r>
              <a:rPr lang="en-US" dirty="0">
                <a:latin typeface="+mn-lt"/>
              </a:rPr>
              <a:t>To illustrate the difference between incremental and complete modes, consider the following table.</a:t>
            </a:r>
          </a:p>
        </p:txBody>
      </p:sp>
      <p:sp>
        <p:nvSpPr>
          <p:cNvPr id="4" name="Text Placeholder 4">
            <a:extLst>
              <a:ext uri="{FF2B5EF4-FFF2-40B4-BE49-F238E27FC236}">
                <a16:creationId xmlns:a16="http://schemas.microsoft.com/office/drawing/2014/main" id="{7C31EF6F-0328-4D30-8A6B-38C5256A18F9}"/>
              </a:ext>
            </a:extLst>
          </p:cNvPr>
          <p:cNvSpPr txBox="1">
            <a:spLocks/>
          </p:cNvSpPr>
          <p:nvPr/>
        </p:nvSpPr>
        <p:spPr>
          <a:xfrm>
            <a:off x="418642" y="4683292"/>
            <a:ext cx="11341267" cy="983643"/>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dirty="0">
                <a:latin typeface="+mn-lt"/>
              </a:rPr>
              <a:t>When deployed in </a:t>
            </a:r>
            <a:r>
              <a:rPr lang="en-US" b="1" dirty="0">
                <a:latin typeface="+mn-lt"/>
              </a:rPr>
              <a:t>incremental</a:t>
            </a:r>
            <a:r>
              <a:rPr lang="en-US" dirty="0">
                <a:latin typeface="+mn-lt"/>
              </a:rPr>
              <a:t> mode, Resource D is added to the existing resource group.</a:t>
            </a:r>
          </a:p>
          <a:p>
            <a:pPr marL="342900" indent="-342900">
              <a:buFont typeface="Arial" panose="020B0604020202020204" pitchFamily="34" charset="0"/>
              <a:buChar char="•"/>
            </a:pPr>
            <a:r>
              <a:rPr lang="en-US" dirty="0">
                <a:latin typeface="+mn-lt"/>
              </a:rPr>
              <a:t>When deployed in </a:t>
            </a:r>
            <a:r>
              <a:rPr lang="en-US" b="1" dirty="0">
                <a:latin typeface="+mn-lt"/>
              </a:rPr>
              <a:t>complete</a:t>
            </a:r>
            <a:r>
              <a:rPr lang="en-US" dirty="0">
                <a:latin typeface="+mn-lt"/>
              </a:rPr>
              <a:t> mode, Resource D is added and Resource C is deleted.</a:t>
            </a:r>
          </a:p>
        </p:txBody>
      </p:sp>
      <p:sp>
        <p:nvSpPr>
          <p:cNvPr id="9" name="Text Placeholder 4">
            <a:extLst>
              <a:ext uri="{FF2B5EF4-FFF2-40B4-BE49-F238E27FC236}">
                <a16:creationId xmlns:a16="http://schemas.microsoft.com/office/drawing/2014/main" id="{7995E686-41D2-46B6-BFFD-118FFB5FDBBD}"/>
              </a:ext>
            </a:extLst>
          </p:cNvPr>
          <p:cNvSpPr txBox="1">
            <a:spLocks/>
          </p:cNvSpPr>
          <p:nvPr/>
        </p:nvSpPr>
        <p:spPr>
          <a:xfrm>
            <a:off x="431095" y="2546320"/>
            <a:ext cx="2758421" cy="2036817"/>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392"/>
              </a:spcBef>
              <a:spcAft>
                <a:spcPts val="588"/>
              </a:spcAft>
            </a:pPr>
            <a:r>
              <a:rPr lang="en-US" sz="1800" dirty="0"/>
              <a:t>Resource Group contains</a:t>
            </a:r>
          </a:p>
          <a:p>
            <a:pPr lvl="1">
              <a:spcBef>
                <a:spcPts val="392"/>
              </a:spcBef>
              <a:spcAft>
                <a:spcPts val="588"/>
              </a:spcAft>
            </a:pPr>
            <a:r>
              <a:rPr lang="en-US" sz="1800" dirty="0"/>
              <a:t>Resource A</a:t>
            </a:r>
          </a:p>
          <a:p>
            <a:pPr lvl="1">
              <a:spcBef>
                <a:spcPts val="392"/>
              </a:spcBef>
              <a:spcAft>
                <a:spcPts val="588"/>
              </a:spcAft>
            </a:pPr>
            <a:r>
              <a:rPr lang="en-US" sz="1800" dirty="0"/>
              <a:t>Resource B</a:t>
            </a:r>
          </a:p>
          <a:p>
            <a:pPr lvl="1">
              <a:spcBef>
                <a:spcPts val="392"/>
              </a:spcBef>
              <a:spcAft>
                <a:spcPts val="588"/>
              </a:spcAft>
            </a:pPr>
            <a:r>
              <a:rPr lang="en-US" sz="1800" dirty="0"/>
              <a:t>Resource C</a:t>
            </a:r>
            <a:endParaRPr lang="en-US" dirty="0"/>
          </a:p>
        </p:txBody>
      </p:sp>
      <p:sp>
        <p:nvSpPr>
          <p:cNvPr id="10" name="Text Placeholder 4">
            <a:extLst>
              <a:ext uri="{FF2B5EF4-FFF2-40B4-BE49-F238E27FC236}">
                <a16:creationId xmlns:a16="http://schemas.microsoft.com/office/drawing/2014/main" id="{A12DBE1F-4514-4FB2-BB7F-441808B1FC8B}"/>
              </a:ext>
            </a:extLst>
          </p:cNvPr>
          <p:cNvSpPr txBox="1">
            <a:spLocks/>
          </p:cNvSpPr>
          <p:nvPr/>
        </p:nvSpPr>
        <p:spPr>
          <a:xfrm>
            <a:off x="3461314" y="2544904"/>
            <a:ext cx="2603367" cy="2036817"/>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t>Template contains</a:t>
            </a:r>
          </a:p>
          <a:p>
            <a:pPr lvl="1">
              <a:spcBef>
                <a:spcPts val="392"/>
              </a:spcBef>
              <a:spcAft>
                <a:spcPts val="588"/>
              </a:spcAft>
            </a:pPr>
            <a:r>
              <a:rPr lang="en-US" sz="1800" dirty="0"/>
              <a:t>Resource A</a:t>
            </a:r>
          </a:p>
          <a:p>
            <a:pPr lvl="1">
              <a:spcBef>
                <a:spcPts val="392"/>
              </a:spcBef>
              <a:spcAft>
                <a:spcPts val="588"/>
              </a:spcAft>
            </a:pPr>
            <a:r>
              <a:rPr lang="en-US" sz="1800" dirty="0"/>
              <a:t>Resource B</a:t>
            </a:r>
          </a:p>
          <a:p>
            <a:pPr lvl="1">
              <a:spcBef>
                <a:spcPts val="392"/>
              </a:spcBef>
              <a:spcAft>
                <a:spcPts val="588"/>
              </a:spcAft>
            </a:pPr>
            <a:r>
              <a:rPr lang="en-US" sz="1800" dirty="0"/>
              <a:t>Resource D</a:t>
            </a:r>
          </a:p>
        </p:txBody>
      </p:sp>
      <p:sp>
        <p:nvSpPr>
          <p:cNvPr id="11" name="Text Placeholder 4">
            <a:extLst>
              <a:ext uri="{FF2B5EF4-FFF2-40B4-BE49-F238E27FC236}">
                <a16:creationId xmlns:a16="http://schemas.microsoft.com/office/drawing/2014/main" id="{6DDBD0EA-46B1-4A98-9F8C-07ACBA22D3EA}"/>
              </a:ext>
            </a:extLst>
          </p:cNvPr>
          <p:cNvSpPr txBox="1">
            <a:spLocks/>
          </p:cNvSpPr>
          <p:nvPr/>
        </p:nvSpPr>
        <p:spPr>
          <a:xfrm>
            <a:off x="6296974" y="2544904"/>
            <a:ext cx="2603367" cy="2036817"/>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392"/>
              </a:spcBef>
              <a:spcAft>
                <a:spcPts val="588"/>
              </a:spcAft>
            </a:pPr>
            <a:r>
              <a:rPr lang="en-US" sz="1800" dirty="0"/>
              <a:t>Incremental result</a:t>
            </a:r>
          </a:p>
          <a:p>
            <a:pPr lvl="1">
              <a:spcBef>
                <a:spcPts val="392"/>
              </a:spcBef>
              <a:spcAft>
                <a:spcPts val="588"/>
              </a:spcAft>
            </a:pPr>
            <a:r>
              <a:rPr lang="en-US" sz="1800" dirty="0"/>
              <a:t>Resource A</a:t>
            </a:r>
          </a:p>
          <a:p>
            <a:pPr lvl="1">
              <a:spcBef>
                <a:spcPts val="392"/>
              </a:spcBef>
              <a:spcAft>
                <a:spcPts val="588"/>
              </a:spcAft>
            </a:pPr>
            <a:r>
              <a:rPr lang="en-US" sz="1800" dirty="0"/>
              <a:t>Resource B</a:t>
            </a:r>
          </a:p>
          <a:p>
            <a:pPr lvl="1">
              <a:spcBef>
                <a:spcPts val="392"/>
              </a:spcBef>
              <a:spcAft>
                <a:spcPts val="588"/>
              </a:spcAft>
            </a:pPr>
            <a:r>
              <a:rPr lang="en-US" sz="1800" dirty="0"/>
              <a:t>Resource C</a:t>
            </a:r>
          </a:p>
          <a:p>
            <a:pPr lvl="1">
              <a:spcBef>
                <a:spcPts val="392"/>
              </a:spcBef>
              <a:spcAft>
                <a:spcPts val="588"/>
              </a:spcAft>
            </a:pPr>
            <a:r>
              <a:rPr lang="en-US" sz="1800" dirty="0"/>
              <a:t>Resource D</a:t>
            </a:r>
          </a:p>
        </p:txBody>
      </p:sp>
      <p:sp>
        <p:nvSpPr>
          <p:cNvPr id="12" name="Text Placeholder 4">
            <a:extLst>
              <a:ext uri="{FF2B5EF4-FFF2-40B4-BE49-F238E27FC236}">
                <a16:creationId xmlns:a16="http://schemas.microsoft.com/office/drawing/2014/main" id="{16D05107-8F9B-4419-8216-313C5850DCC2}"/>
              </a:ext>
            </a:extLst>
          </p:cNvPr>
          <p:cNvSpPr txBox="1">
            <a:spLocks/>
          </p:cNvSpPr>
          <p:nvPr/>
        </p:nvSpPr>
        <p:spPr>
          <a:xfrm>
            <a:off x="9171546" y="2544904"/>
            <a:ext cx="2603367" cy="2036817"/>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392"/>
              </a:spcBef>
              <a:spcAft>
                <a:spcPts val="588"/>
              </a:spcAft>
            </a:pPr>
            <a:r>
              <a:rPr lang="en-US" sz="1800" dirty="0"/>
              <a:t>Complete result</a:t>
            </a:r>
          </a:p>
          <a:p>
            <a:pPr lvl="1">
              <a:spcBef>
                <a:spcPts val="392"/>
              </a:spcBef>
              <a:spcAft>
                <a:spcPts val="588"/>
              </a:spcAft>
            </a:pPr>
            <a:r>
              <a:rPr lang="en-US" sz="1800" dirty="0"/>
              <a:t>Resource A</a:t>
            </a:r>
          </a:p>
          <a:p>
            <a:pPr lvl="1">
              <a:spcBef>
                <a:spcPts val="392"/>
              </a:spcBef>
              <a:spcAft>
                <a:spcPts val="588"/>
              </a:spcAft>
            </a:pPr>
            <a:r>
              <a:rPr lang="en-US" sz="1800" dirty="0"/>
              <a:t>Resource B</a:t>
            </a:r>
          </a:p>
          <a:p>
            <a:pPr lvl="1">
              <a:spcBef>
                <a:spcPts val="392"/>
              </a:spcBef>
              <a:spcAft>
                <a:spcPts val="588"/>
              </a:spcAft>
            </a:pPr>
            <a:r>
              <a:rPr lang="en-US" sz="1800" dirty="0"/>
              <a:t>Resource D</a:t>
            </a:r>
          </a:p>
        </p:txBody>
      </p:sp>
      <p:cxnSp>
        <p:nvCxnSpPr>
          <p:cNvPr id="13" name="Straight Connector 12">
            <a:extLst>
              <a:ext uri="{FF2B5EF4-FFF2-40B4-BE49-F238E27FC236}">
                <a16:creationId xmlns:a16="http://schemas.microsoft.com/office/drawing/2014/main" id="{52E90C57-0A66-4A72-8CC0-690E4252FD1E}"/>
              </a:ext>
              <a:ext uri="{C183D7F6-B498-43B3-948B-1728B52AA6E4}">
                <adec:decorative xmlns:adec="http://schemas.microsoft.com/office/drawing/2017/decorative" val="1"/>
              </a:ext>
            </a:extLst>
          </p:cNvPr>
          <p:cNvCxnSpPr>
            <a:cxnSpLocks/>
          </p:cNvCxnSpPr>
          <p:nvPr/>
        </p:nvCxnSpPr>
        <p:spPr>
          <a:xfrm>
            <a:off x="3306257" y="2603464"/>
            <a:ext cx="0" cy="180000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7EEA595-565D-4673-864E-8FC55CDA4864}"/>
              </a:ext>
              <a:ext uri="{C183D7F6-B498-43B3-948B-1728B52AA6E4}">
                <adec:decorative xmlns:adec="http://schemas.microsoft.com/office/drawing/2017/decorative" val="1"/>
              </a:ext>
            </a:extLst>
          </p:cNvPr>
          <p:cNvCxnSpPr>
            <a:cxnSpLocks/>
          </p:cNvCxnSpPr>
          <p:nvPr/>
        </p:nvCxnSpPr>
        <p:spPr>
          <a:xfrm>
            <a:off x="6141918" y="2603464"/>
            <a:ext cx="0" cy="180000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829EC07-99F2-4841-9FAA-80BB60A06152}"/>
              </a:ext>
              <a:ext uri="{C183D7F6-B498-43B3-948B-1728B52AA6E4}">
                <adec:decorative xmlns:adec="http://schemas.microsoft.com/office/drawing/2017/decorative" val="1"/>
              </a:ext>
            </a:extLst>
          </p:cNvPr>
          <p:cNvCxnSpPr>
            <a:cxnSpLocks/>
          </p:cNvCxnSpPr>
          <p:nvPr/>
        </p:nvCxnSpPr>
        <p:spPr>
          <a:xfrm>
            <a:off x="9016490" y="2603464"/>
            <a:ext cx="0" cy="180000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406749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Set the correct deployment mode (3 / 3)</a:t>
            </a:r>
          </a:p>
        </p:txBody>
      </p:sp>
      <p:sp>
        <p:nvSpPr>
          <p:cNvPr id="6" name="Text Placeholder 7">
            <a:extLst>
              <a:ext uri="{FF2B5EF4-FFF2-40B4-BE49-F238E27FC236}">
                <a16:creationId xmlns:a16="http://schemas.microsoft.com/office/drawing/2014/main" id="{1F46599D-A855-4E45-B1E5-32948999D9DE}"/>
              </a:ext>
            </a:extLst>
          </p:cNvPr>
          <p:cNvSpPr txBox="1">
            <a:spLocks/>
          </p:cNvSpPr>
          <p:nvPr/>
        </p:nvSpPr>
        <p:spPr>
          <a:xfrm>
            <a:off x="432088" y="1953002"/>
            <a:ext cx="9337553" cy="769441"/>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chemeClr val="tx1"/>
                </a:solidFill>
                <a:latin typeface="+mn-lt"/>
              </a:rPr>
              <a:t>To set the deployment mode when deploying with Azure CLI, use the </a:t>
            </a:r>
            <a:r>
              <a:rPr lang="en-US" sz="2000" b="1" dirty="0">
                <a:solidFill>
                  <a:schemeClr val="tx1"/>
                </a:solidFill>
                <a:latin typeface="Consolas" panose="020B0609020204030204" pitchFamily="49" charset="0"/>
              </a:rPr>
              <a:t>mode</a:t>
            </a:r>
            <a:r>
              <a:rPr lang="en-US" sz="2000" dirty="0">
                <a:solidFill>
                  <a:schemeClr val="tx1"/>
                </a:solidFill>
                <a:latin typeface="+mn-lt"/>
              </a:rPr>
              <a:t> parameter.</a:t>
            </a:r>
          </a:p>
          <a:p>
            <a:pPr lvl="1"/>
            <a:endParaRPr lang="en-US" sz="1600" dirty="0"/>
          </a:p>
        </p:txBody>
      </p:sp>
      <p:sp>
        <p:nvSpPr>
          <p:cNvPr id="7" name="Text Placeholder 7">
            <a:extLst>
              <a:ext uri="{FF2B5EF4-FFF2-40B4-BE49-F238E27FC236}">
                <a16:creationId xmlns:a16="http://schemas.microsoft.com/office/drawing/2014/main" id="{460DA01E-9297-494D-859F-A89642557601}"/>
              </a:ext>
            </a:extLst>
          </p:cNvPr>
          <p:cNvSpPr txBox="1">
            <a:spLocks/>
          </p:cNvSpPr>
          <p:nvPr/>
        </p:nvSpPr>
        <p:spPr>
          <a:xfrm>
            <a:off x="432089" y="1226065"/>
            <a:ext cx="11327815" cy="507831"/>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2"/>
                </a:solidFill>
              </a:rPr>
              <a:t>Set deployment mode</a:t>
            </a:r>
            <a:endParaRPr lang="en-US" sz="1800" dirty="0"/>
          </a:p>
        </p:txBody>
      </p:sp>
      <p:sp>
        <p:nvSpPr>
          <p:cNvPr id="23" name="Text Placeholder 2">
            <a:extLst>
              <a:ext uri="{FF2B5EF4-FFF2-40B4-BE49-F238E27FC236}">
                <a16:creationId xmlns:a16="http://schemas.microsoft.com/office/drawing/2014/main" id="{209A74FE-3AFB-436F-9B85-D7C3070A9129}"/>
              </a:ext>
            </a:extLst>
          </p:cNvPr>
          <p:cNvSpPr txBox="1">
            <a:spLocks/>
          </p:cNvSpPr>
          <p:nvPr/>
        </p:nvSpPr>
        <p:spPr>
          <a:xfrm>
            <a:off x="432087" y="2722443"/>
            <a:ext cx="6353723" cy="2286004"/>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2000" dirty="0">
                <a:latin typeface="Consolas" panose="020B0609020204030204" pitchFamily="49" charset="0"/>
              </a:rPr>
              <a:t>az deployment group create \</a:t>
            </a:r>
          </a:p>
          <a:p>
            <a:pPr>
              <a:spcBef>
                <a:spcPts val="0"/>
              </a:spcBef>
              <a:spcAft>
                <a:spcPts val="0"/>
              </a:spcAft>
            </a:pPr>
            <a:r>
              <a:rPr lang="en-US" sz="2000" dirty="0">
                <a:latin typeface="Consolas" panose="020B0609020204030204" pitchFamily="49" charset="0"/>
              </a:rPr>
              <a:t>  --mode Complete \</a:t>
            </a:r>
          </a:p>
          <a:p>
            <a:pPr>
              <a:spcBef>
                <a:spcPts val="0"/>
              </a:spcBef>
              <a:spcAft>
                <a:spcPts val="0"/>
              </a:spcAft>
            </a:pPr>
            <a:r>
              <a:rPr lang="en-US" sz="2000" dirty="0">
                <a:latin typeface="Consolas" panose="020B0609020204030204" pitchFamily="49" charset="0"/>
              </a:rPr>
              <a:t>  --name </a:t>
            </a:r>
            <a:r>
              <a:rPr lang="en-US" sz="2000" dirty="0" err="1">
                <a:latin typeface="Consolas" panose="020B0609020204030204" pitchFamily="49" charset="0"/>
              </a:rPr>
              <a:t>ExampleDeployment</a:t>
            </a:r>
            <a:r>
              <a:rPr lang="en-US" sz="2000" dirty="0">
                <a:latin typeface="Consolas" panose="020B0609020204030204" pitchFamily="49" charset="0"/>
              </a:rPr>
              <a:t> \</a:t>
            </a:r>
          </a:p>
          <a:p>
            <a:pPr>
              <a:spcBef>
                <a:spcPts val="0"/>
              </a:spcBef>
              <a:spcAft>
                <a:spcPts val="0"/>
              </a:spcAft>
            </a:pPr>
            <a:r>
              <a:rPr lang="en-US" sz="2000" dirty="0">
                <a:latin typeface="Consolas" panose="020B0609020204030204" pitchFamily="49" charset="0"/>
              </a:rPr>
              <a:t>  --resource-group </a:t>
            </a:r>
            <a:r>
              <a:rPr lang="en-US" sz="2000" dirty="0" err="1">
                <a:latin typeface="Consolas" panose="020B0609020204030204" pitchFamily="49" charset="0"/>
              </a:rPr>
              <a:t>ExampleResourceGroup</a:t>
            </a:r>
            <a:r>
              <a:rPr lang="en-US" sz="2000" dirty="0">
                <a:latin typeface="Consolas" panose="020B0609020204030204" pitchFamily="49" charset="0"/>
              </a:rPr>
              <a:t> \</a:t>
            </a:r>
          </a:p>
          <a:p>
            <a:pPr>
              <a:spcBef>
                <a:spcPts val="0"/>
              </a:spcBef>
              <a:spcAft>
                <a:spcPts val="0"/>
              </a:spcAft>
            </a:pPr>
            <a:r>
              <a:rPr lang="en-US" sz="2000" dirty="0">
                <a:latin typeface="Consolas" panose="020B0609020204030204" pitchFamily="49" charset="0"/>
              </a:rPr>
              <a:t>  --template-file </a:t>
            </a:r>
            <a:r>
              <a:rPr lang="en-US" sz="2000" dirty="0" err="1">
                <a:latin typeface="Consolas" panose="020B0609020204030204" pitchFamily="49" charset="0"/>
              </a:rPr>
              <a:t>storage.json</a:t>
            </a:r>
            <a:endParaRPr lang="en-US" sz="2000" dirty="0">
              <a:latin typeface="Consolas" panose="020B0609020204030204" pitchFamily="49" charset="0"/>
            </a:endParaRPr>
          </a:p>
        </p:txBody>
      </p:sp>
    </p:spTree>
    <p:extLst>
      <p:ext uri="{BB962C8B-B14F-4D97-AF65-F5344CB8AC3E}">
        <p14:creationId xmlns:p14="http://schemas.microsoft.com/office/powerpoint/2010/main" val="229753284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and deploy Azure Resource Manager templates by using Visual Studio Code</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905473"/>
            <a:ext cx="3650357" cy="1872000"/>
          </a:xfrm>
        </p:spPr>
        <p:txBody>
          <a:bodyPr/>
          <a:lstStyle/>
          <a:p>
            <a:r>
              <a:rPr lang="en-US" dirty="0"/>
              <a:t>Task 1: Create an Azure Resource Manager template</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905473"/>
            <a:ext cx="3650357" cy="1872000"/>
          </a:xfrm>
        </p:spPr>
        <p:txBody>
          <a:bodyPr/>
          <a:lstStyle/>
          <a:p>
            <a:r>
              <a:rPr lang="en-US" dirty="0"/>
              <a:t>Task 2: Add an Azure resource to the template</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8123000" y="1905473"/>
            <a:ext cx="3650357" cy="1872000"/>
          </a:xfrm>
        </p:spPr>
        <p:txBody>
          <a:bodyPr/>
          <a:lstStyle/>
          <a:p>
            <a:r>
              <a:rPr lang="en-US" dirty="0"/>
              <a:t>Task 3: Add parameters to the template</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2910502"/>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2910502"/>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2910502"/>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91" name="Text Placeholder 15">
            <a:extLst>
              <a:ext uri="{FF2B5EF4-FFF2-40B4-BE49-F238E27FC236}">
                <a16:creationId xmlns:a16="http://schemas.microsoft.com/office/drawing/2014/main" id="{5945DE8D-2AD1-4593-898A-85B62BBCA2E6}"/>
              </a:ext>
            </a:extLst>
          </p:cNvPr>
          <p:cNvSpPr txBox="1">
            <a:spLocks/>
          </p:cNvSpPr>
          <p:nvPr/>
        </p:nvSpPr>
        <p:spPr>
          <a:xfrm>
            <a:off x="418643" y="4052473"/>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4: Create a parameter file</a:t>
            </a:r>
          </a:p>
        </p:txBody>
      </p:sp>
      <p:sp>
        <p:nvSpPr>
          <p:cNvPr id="92" name="Text Placeholder 18">
            <a:extLst>
              <a:ext uri="{FF2B5EF4-FFF2-40B4-BE49-F238E27FC236}">
                <a16:creationId xmlns:a16="http://schemas.microsoft.com/office/drawing/2014/main" id="{3FBC76C5-317D-4F06-990C-D201A40CF2B8}"/>
              </a:ext>
            </a:extLst>
          </p:cNvPr>
          <p:cNvSpPr txBox="1">
            <a:spLocks/>
          </p:cNvSpPr>
          <p:nvPr/>
        </p:nvSpPr>
        <p:spPr>
          <a:xfrm>
            <a:off x="4264098" y="4052473"/>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5: Deploy the template</a:t>
            </a:r>
          </a:p>
        </p:txBody>
      </p:sp>
      <p:grpSp>
        <p:nvGrpSpPr>
          <p:cNvPr id="94" name="Group 93" descr="Icon of three dots and outward pointing chevrons on left and right">
            <a:extLst>
              <a:ext uri="{FF2B5EF4-FFF2-40B4-BE49-F238E27FC236}">
                <a16:creationId xmlns:a16="http://schemas.microsoft.com/office/drawing/2014/main" id="{FADEBEB1-0A3B-4284-BED2-96FD13E0F21B}"/>
              </a:ext>
            </a:extLst>
          </p:cNvPr>
          <p:cNvGrpSpPr/>
          <p:nvPr/>
        </p:nvGrpSpPr>
        <p:grpSpPr>
          <a:xfrm>
            <a:off x="3153508" y="5057502"/>
            <a:ext cx="702132" cy="702232"/>
            <a:chOff x="3088645" y="5729498"/>
            <a:chExt cx="648328" cy="648420"/>
          </a:xfrm>
        </p:grpSpPr>
        <p:grpSp>
          <p:nvGrpSpPr>
            <p:cNvPr id="95" name="Group 94">
              <a:extLst>
                <a:ext uri="{FF2B5EF4-FFF2-40B4-BE49-F238E27FC236}">
                  <a16:creationId xmlns:a16="http://schemas.microsoft.com/office/drawing/2014/main" id="{9754DB0F-C15C-4605-851F-3C577560697A}"/>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97" name="Freeform 5">
                <a:extLst>
                  <a:ext uri="{FF2B5EF4-FFF2-40B4-BE49-F238E27FC236}">
                    <a16:creationId xmlns:a16="http://schemas.microsoft.com/office/drawing/2014/main" id="{7FA04CAD-1E21-40B0-B730-05119F639817}"/>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8" name="Freeform 6">
                <a:extLst>
                  <a:ext uri="{FF2B5EF4-FFF2-40B4-BE49-F238E27FC236}">
                    <a16:creationId xmlns:a16="http://schemas.microsoft.com/office/drawing/2014/main" id="{6071CC41-7068-4E8E-9B29-D0E3C5BBF1A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6" name="Picture 95" descr="Icon of three dots and outward pointing chevrons on left and right">
              <a:extLst>
                <a:ext uri="{FF2B5EF4-FFF2-40B4-BE49-F238E27FC236}">
                  <a16:creationId xmlns:a16="http://schemas.microsoft.com/office/drawing/2014/main" id="{25155D97-C745-4149-8E03-F36DE3D6846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99" name="Group 98" descr="Icon of three dots and outward pointing chevrons on left and right">
            <a:extLst>
              <a:ext uri="{FF2B5EF4-FFF2-40B4-BE49-F238E27FC236}">
                <a16:creationId xmlns:a16="http://schemas.microsoft.com/office/drawing/2014/main" id="{40090194-E0DD-4CE7-90D5-78DFA3C5FE60}"/>
              </a:ext>
            </a:extLst>
          </p:cNvPr>
          <p:cNvGrpSpPr/>
          <p:nvPr/>
        </p:nvGrpSpPr>
        <p:grpSpPr>
          <a:xfrm>
            <a:off x="7020443" y="5057502"/>
            <a:ext cx="702132" cy="702232"/>
            <a:chOff x="3088645" y="5729498"/>
            <a:chExt cx="648328" cy="648420"/>
          </a:xfrm>
        </p:grpSpPr>
        <p:grpSp>
          <p:nvGrpSpPr>
            <p:cNvPr id="100" name="Group 99">
              <a:extLst>
                <a:ext uri="{FF2B5EF4-FFF2-40B4-BE49-F238E27FC236}">
                  <a16:creationId xmlns:a16="http://schemas.microsoft.com/office/drawing/2014/main" id="{951A664E-9083-491C-828D-4AB5530DFC4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102" name="Freeform 5">
                <a:extLst>
                  <a:ext uri="{FF2B5EF4-FFF2-40B4-BE49-F238E27FC236}">
                    <a16:creationId xmlns:a16="http://schemas.microsoft.com/office/drawing/2014/main" id="{AB780272-2843-419A-B6BA-9D2FB4BD09A4}"/>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03" name="Freeform 6">
                <a:extLst>
                  <a:ext uri="{FF2B5EF4-FFF2-40B4-BE49-F238E27FC236}">
                    <a16:creationId xmlns:a16="http://schemas.microsoft.com/office/drawing/2014/main" id="{05FCD572-701E-43E3-AFC7-4710A4FDB1A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1" name="Picture 100" descr="Icon of three dots and outward pointing chevrons on left and right">
              <a:extLst>
                <a:ext uri="{FF2B5EF4-FFF2-40B4-BE49-F238E27FC236}">
                  <a16:creationId xmlns:a16="http://schemas.microsoft.com/office/drawing/2014/main" id="{BCC1ABFF-4DC6-4BD4-8D09-3301957745B5}"/>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37" name="Text Placeholder 11">
            <a:extLst>
              <a:ext uri="{FF2B5EF4-FFF2-40B4-BE49-F238E27FC236}">
                <a16:creationId xmlns:a16="http://schemas.microsoft.com/office/drawing/2014/main" id="{8A874623-33A2-4ACA-83B7-F75533C4C3DA}"/>
              </a:ext>
            </a:extLst>
          </p:cNvPr>
          <p:cNvSpPr txBox="1">
            <a:spLocks/>
          </p:cNvSpPr>
          <p:nvPr/>
        </p:nvSpPr>
        <p:spPr>
          <a:xfrm>
            <a:off x="8123000" y="4052473"/>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6: Clean up resources</a:t>
            </a:r>
          </a:p>
        </p:txBody>
      </p:sp>
      <p:grpSp>
        <p:nvGrpSpPr>
          <p:cNvPr id="38" name="Group 37" descr="Icon of three dots and outward pointing chevrons on left and right">
            <a:extLst>
              <a:ext uri="{FF2B5EF4-FFF2-40B4-BE49-F238E27FC236}">
                <a16:creationId xmlns:a16="http://schemas.microsoft.com/office/drawing/2014/main" id="{AC9A6764-1C1B-438C-8E52-C97F2F2992DE}"/>
              </a:ext>
            </a:extLst>
          </p:cNvPr>
          <p:cNvGrpSpPr/>
          <p:nvPr/>
        </p:nvGrpSpPr>
        <p:grpSpPr>
          <a:xfrm>
            <a:off x="10855326" y="5057502"/>
            <a:ext cx="702132" cy="702232"/>
            <a:chOff x="3088645" y="5729498"/>
            <a:chExt cx="648328" cy="648420"/>
          </a:xfrm>
        </p:grpSpPr>
        <p:grpSp>
          <p:nvGrpSpPr>
            <p:cNvPr id="39" name="Group 38">
              <a:extLst>
                <a:ext uri="{FF2B5EF4-FFF2-40B4-BE49-F238E27FC236}">
                  <a16:creationId xmlns:a16="http://schemas.microsoft.com/office/drawing/2014/main" id="{F5A15FA4-2B86-43D4-80B6-F747DD2D0B3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1" name="Freeform 5">
                <a:extLst>
                  <a:ext uri="{FF2B5EF4-FFF2-40B4-BE49-F238E27FC236}">
                    <a16:creationId xmlns:a16="http://schemas.microsoft.com/office/drawing/2014/main" id="{75172179-A01C-4720-84CA-A0FBCAE91D0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2" name="Freeform 6">
                <a:extLst>
                  <a:ext uri="{FF2B5EF4-FFF2-40B4-BE49-F238E27FC236}">
                    <a16:creationId xmlns:a16="http://schemas.microsoft.com/office/drawing/2014/main" id="{57E3C6E7-C52B-4089-B83B-68D8B0B2A4B0}"/>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three dots and outward pointing chevrons on left and right">
              <a:extLst>
                <a:ext uri="{FF2B5EF4-FFF2-40B4-BE49-F238E27FC236}">
                  <a16:creationId xmlns:a16="http://schemas.microsoft.com/office/drawing/2014/main" id="{55294C6F-1C37-4C10-B19B-736B8A4C0936}"/>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038056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4013406"/>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what role Azure Resource Manager has in Azure and the benefits of using Azure Resource Manager templates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what happens when Azure Resource Manager templates are deployed and how to structure them to support your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 template with conditional resource deployments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Choose the correct deployment mode for your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9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and deploy an Azure Resource Manager template by using Visual Studio Code</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1851474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3: Manage Container Images in Azure Container Registry</a:t>
            </a:r>
            <a:endParaRPr lang="en-US" dirty="0"/>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85012735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2165002"/>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features and benefits Azure Container Registry offers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how to use ACR Tasks to automate builds and deployments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elements in a </a:t>
            </a:r>
            <a:r>
              <a:rPr lang="en-US" sz="2000" dirty="0" err="1">
                <a:gradFill>
                  <a:gsLst>
                    <a:gs pos="2917">
                      <a:schemeClr val="tx1"/>
                    </a:gs>
                    <a:gs pos="30000">
                      <a:schemeClr val="tx1"/>
                    </a:gs>
                  </a:gsLst>
                  <a:lin ang="5400000" scaled="0"/>
                </a:gradFill>
              </a:rPr>
              <a:t>Dockerfile</a:t>
            </a:r>
            <a:endParaRPr lang="en-US" sz="2000" dirty="0">
              <a:gradFill>
                <a:gsLst>
                  <a:gs pos="2917">
                    <a:schemeClr val="tx1"/>
                  </a:gs>
                  <a:gs pos="30000">
                    <a:schemeClr val="tx1"/>
                  </a:gs>
                </a:gsLst>
                <a:lin ang="5400000" scaled="0"/>
              </a:gradFill>
            </a:endParaRP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Build and run an image in the ACR by using Azure CLI</a:t>
            </a:r>
          </a:p>
        </p:txBody>
      </p:sp>
    </p:spTree>
    <p:extLst>
      <p:ext uri="{BB962C8B-B14F-4D97-AF65-F5344CB8AC3E}">
        <p14:creationId xmlns:p14="http://schemas.microsoft.com/office/powerpoint/2010/main" val="137572164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Discover the Azure Container Registry (1 / 2)</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724608"/>
          </a:xfrm>
          <a:prstGeom prst="rect">
            <a:avLst/>
          </a:prstGeom>
          <a:noFill/>
        </p:spPr>
        <p:txBody>
          <a:bodyPr wrap="square" lIns="0" tIns="54000" rIns="0" bIns="54000" rtlCol="0">
            <a:spAutoFit/>
          </a:bodyPr>
          <a:lstStyle/>
          <a:p>
            <a:pPr>
              <a:spcAft>
                <a:spcPts val="600"/>
              </a:spcAft>
            </a:pPr>
            <a:r>
              <a:rPr lang="en-US" sz="2000" dirty="0">
                <a:gradFill>
                  <a:gsLst>
                    <a:gs pos="2917">
                      <a:schemeClr val="tx1"/>
                    </a:gs>
                    <a:gs pos="30000">
                      <a:schemeClr val="tx1"/>
                    </a:gs>
                  </a:gsLst>
                  <a:lin ang="5400000" scaled="0"/>
                </a:gradFill>
              </a:rPr>
              <a:t>Use the Azure Container Registry (ACR) service with your existing container development and deployment pipelines or use Azure Container Registry Tasks to build container images in Azure. </a:t>
            </a:r>
            <a:endParaRPr lang="en-US" sz="1800" dirty="0">
              <a:gradFill>
                <a:gsLst>
                  <a:gs pos="2917">
                    <a:schemeClr val="tx1"/>
                  </a:gs>
                  <a:gs pos="30000">
                    <a:schemeClr val="tx1"/>
                  </a:gs>
                </a:gsLst>
                <a:lin ang="5400000" scaled="0"/>
              </a:gradFill>
            </a:endParaRPr>
          </a:p>
        </p:txBody>
      </p:sp>
      <p:sp>
        <p:nvSpPr>
          <p:cNvPr id="3" name="Text Placeholder 6">
            <a:extLst>
              <a:ext uri="{FF2B5EF4-FFF2-40B4-BE49-F238E27FC236}">
                <a16:creationId xmlns:a16="http://schemas.microsoft.com/office/drawing/2014/main" id="{3F7779E5-90FE-48E6-8A63-5CB29A3DC013}"/>
              </a:ext>
            </a:extLst>
          </p:cNvPr>
          <p:cNvSpPr txBox="1">
            <a:spLocks/>
          </p:cNvSpPr>
          <p:nvPr/>
        </p:nvSpPr>
        <p:spPr>
          <a:xfrm>
            <a:off x="418643" y="2371726"/>
            <a:ext cx="5578932" cy="3168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Use cases</a:t>
            </a:r>
          </a:p>
          <a:p>
            <a:r>
              <a:rPr lang="en-US" dirty="0">
                <a:latin typeface="+mn-lt"/>
              </a:rPr>
              <a:t>Pull images from an Azure container registry to various deployment targets:</a:t>
            </a:r>
          </a:p>
          <a:p>
            <a:pPr marL="342900" indent="-342900">
              <a:buFont typeface="Arial" panose="020B0604020202020204" pitchFamily="34" charset="0"/>
              <a:buChar char="•"/>
            </a:pPr>
            <a:r>
              <a:rPr lang="en-US" b="1" dirty="0">
                <a:latin typeface="+mn-lt"/>
              </a:rPr>
              <a:t>Scalable orchestration systems</a:t>
            </a:r>
            <a:r>
              <a:rPr lang="en-US" dirty="0">
                <a:latin typeface="+mn-lt"/>
              </a:rPr>
              <a:t> that manage containerized applications across clusters of hosts.</a:t>
            </a:r>
          </a:p>
          <a:p>
            <a:pPr marL="342900" indent="-342900">
              <a:buFont typeface="Arial" panose="020B0604020202020204" pitchFamily="34" charset="0"/>
              <a:buChar char="•"/>
            </a:pPr>
            <a:r>
              <a:rPr lang="en-US" b="1" dirty="0">
                <a:latin typeface="+mn-lt"/>
              </a:rPr>
              <a:t>Azure services</a:t>
            </a:r>
            <a:r>
              <a:rPr lang="en-US" dirty="0">
                <a:latin typeface="+mn-lt"/>
              </a:rPr>
              <a:t> that support building and running applications at scale.</a:t>
            </a:r>
          </a:p>
        </p:txBody>
      </p:sp>
      <p:sp>
        <p:nvSpPr>
          <p:cNvPr id="5" name="Text Placeholder 6">
            <a:extLst>
              <a:ext uri="{FF2B5EF4-FFF2-40B4-BE49-F238E27FC236}">
                <a16:creationId xmlns:a16="http://schemas.microsoft.com/office/drawing/2014/main" id="{3FBCF98A-B315-4222-93C5-9E764022713B}"/>
              </a:ext>
            </a:extLst>
          </p:cNvPr>
          <p:cNvSpPr txBox="1">
            <a:spLocks/>
          </p:cNvSpPr>
          <p:nvPr/>
        </p:nvSpPr>
        <p:spPr>
          <a:xfrm>
            <a:off x="6229350" y="2371726"/>
            <a:ext cx="5543550" cy="3168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Azure Container Registry service tiers</a:t>
            </a:r>
          </a:p>
          <a:p>
            <a:pPr lvl="1"/>
            <a:r>
              <a:rPr lang="en-US" sz="2000" dirty="0"/>
              <a:t>Azure Container Registry is available in multiple service tiers.</a:t>
            </a:r>
          </a:p>
          <a:p>
            <a:pPr marL="342900" lvl="1" indent="-342900">
              <a:buFont typeface="Arial" panose="020B0604020202020204" pitchFamily="34" charset="0"/>
              <a:buChar char="•"/>
            </a:pPr>
            <a:r>
              <a:rPr lang="en-US" sz="2000" dirty="0"/>
              <a:t>Basic</a:t>
            </a:r>
          </a:p>
          <a:p>
            <a:pPr marL="342900" lvl="1" indent="-342900">
              <a:buFont typeface="Arial" panose="020B0604020202020204" pitchFamily="34" charset="0"/>
              <a:buChar char="•"/>
            </a:pPr>
            <a:r>
              <a:rPr lang="en-US" sz="2000" dirty="0"/>
              <a:t>Standard</a:t>
            </a:r>
          </a:p>
          <a:p>
            <a:pPr marL="342900" lvl="1" indent="-342900">
              <a:buFont typeface="Arial" panose="020B0604020202020204" pitchFamily="34" charset="0"/>
              <a:buChar char="•"/>
            </a:pPr>
            <a:r>
              <a:rPr lang="en-US" sz="2000" dirty="0"/>
              <a:t>Premium</a:t>
            </a:r>
          </a:p>
        </p:txBody>
      </p:sp>
    </p:spTree>
    <p:extLst>
      <p:ext uri="{BB962C8B-B14F-4D97-AF65-F5344CB8AC3E}">
        <p14:creationId xmlns:p14="http://schemas.microsoft.com/office/powerpoint/2010/main" val="423567813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Discover the Azure Container Registry (2 / 2)</a:t>
            </a:r>
          </a:p>
        </p:txBody>
      </p:sp>
      <p:sp>
        <p:nvSpPr>
          <p:cNvPr id="14" name="Text Placeholder 6">
            <a:extLst>
              <a:ext uri="{FF2B5EF4-FFF2-40B4-BE49-F238E27FC236}">
                <a16:creationId xmlns:a16="http://schemas.microsoft.com/office/drawing/2014/main" id="{A4D16F49-B242-483D-A09E-59C8A667EB26}"/>
              </a:ext>
            </a:extLst>
          </p:cNvPr>
          <p:cNvSpPr txBox="1">
            <a:spLocks/>
          </p:cNvSpPr>
          <p:nvPr/>
        </p:nvSpPr>
        <p:spPr>
          <a:xfrm>
            <a:off x="418643" y="1458000"/>
            <a:ext cx="5578932" cy="3960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Supported images and artifacts</a:t>
            </a:r>
          </a:p>
          <a:p>
            <a:pPr marL="342900" indent="-342900">
              <a:buFont typeface="Arial" panose="020B0604020202020204" pitchFamily="34" charset="0"/>
              <a:buChar char="•"/>
            </a:pPr>
            <a:r>
              <a:rPr lang="en-US" dirty="0">
                <a:latin typeface="+mn-lt"/>
              </a:rPr>
              <a:t>Grouped in a repository, each image is a read-only snapshot of a Docker-compatible container. </a:t>
            </a:r>
          </a:p>
          <a:p>
            <a:pPr marL="342900" indent="-342900">
              <a:buFont typeface="Arial" panose="020B0604020202020204" pitchFamily="34" charset="0"/>
              <a:buChar char="•"/>
            </a:pPr>
            <a:r>
              <a:rPr lang="en-US" dirty="0">
                <a:latin typeface="+mn-lt"/>
              </a:rPr>
              <a:t>Azure container registries can include both Windows and Linux images.</a:t>
            </a:r>
          </a:p>
          <a:p>
            <a:pPr marL="342900" indent="-342900">
              <a:buFont typeface="Arial" panose="020B0604020202020204" pitchFamily="34" charset="0"/>
              <a:buChar char="•"/>
            </a:pPr>
            <a:r>
              <a:rPr lang="en-US" dirty="0">
                <a:latin typeface="+mn-lt"/>
              </a:rPr>
              <a:t>Azure Container Registry also stores Helm charts and images built to the Open Container Initiative (OCI) Image Format Specification.</a:t>
            </a:r>
          </a:p>
        </p:txBody>
      </p:sp>
      <p:sp>
        <p:nvSpPr>
          <p:cNvPr id="16" name="Text Placeholder 6">
            <a:extLst>
              <a:ext uri="{FF2B5EF4-FFF2-40B4-BE49-F238E27FC236}">
                <a16:creationId xmlns:a16="http://schemas.microsoft.com/office/drawing/2014/main" id="{EBD1F9F9-C862-4D88-8C78-8445A9BC7B14}"/>
              </a:ext>
            </a:extLst>
          </p:cNvPr>
          <p:cNvSpPr txBox="1">
            <a:spLocks/>
          </p:cNvSpPr>
          <p:nvPr/>
        </p:nvSpPr>
        <p:spPr>
          <a:xfrm>
            <a:off x="6229350" y="1458000"/>
            <a:ext cx="5543550" cy="3960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Azure Container Registry Tasks</a:t>
            </a:r>
          </a:p>
          <a:p>
            <a:pPr marL="342900" lvl="1" indent="-342900">
              <a:buFont typeface="Arial" panose="020B0604020202020204" pitchFamily="34" charset="0"/>
              <a:buChar char="•"/>
            </a:pPr>
            <a:r>
              <a:rPr lang="en-US" sz="2000" dirty="0"/>
              <a:t>Use Azure Container Registry Tasks (ACR Tasks) to streamline building, testing, pushing, and deploying images in Azure.</a:t>
            </a:r>
          </a:p>
        </p:txBody>
      </p:sp>
    </p:spTree>
    <p:extLst>
      <p:ext uri="{BB962C8B-B14F-4D97-AF65-F5344CB8AC3E}">
        <p14:creationId xmlns:p14="http://schemas.microsoft.com/office/powerpoint/2010/main" val="4272283341"/>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storage capabilities</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663053"/>
          </a:xfrm>
          <a:prstGeom prst="rect">
            <a:avLst/>
          </a:prstGeom>
          <a:noFill/>
        </p:spPr>
        <p:txBody>
          <a:bodyPr wrap="square" lIns="0" tIns="54000" rIns="0" bIns="54000" rtlCol="0">
            <a:spAutoFit/>
          </a:bodyPr>
          <a:lstStyle/>
          <a:p>
            <a:pPr>
              <a:lnSpc>
                <a:spcPct val="90000"/>
              </a:lnSpc>
              <a:spcAft>
                <a:spcPts val="600"/>
              </a:spcAft>
            </a:pPr>
            <a:r>
              <a:rPr lang="en-US" sz="2000" dirty="0">
                <a:latin typeface="+mn-lt"/>
              </a:rPr>
              <a:t>Every Basic, Standard, and Premium Azure container registry benefits from advanced Azure storage features</a:t>
            </a:r>
            <a:r>
              <a:rPr lang="en-US" sz="2000" dirty="0">
                <a:gradFill>
                  <a:gsLst>
                    <a:gs pos="2917">
                      <a:schemeClr val="tx1"/>
                    </a:gs>
                    <a:gs pos="30000">
                      <a:schemeClr val="tx1"/>
                    </a:gs>
                  </a:gsLst>
                  <a:lin ang="5400000" scaled="0"/>
                </a:gradFill>
              </a:rPr>
              <a:t>.</a:t>
            </a:r>
            <a:endParaRPr lang="en-US" sz="1800" dirty="0">
              <a:gradFill>
                <a:gsLst>
                  <a:gs pos="2917">
                    <a:schemeClr val="tx1"/>
                  </a:gs>
                  <a:gs pos="30000">
                    <a:schemeClr val="tx1"/>
                  </a:gs>
                </a:gsLst>
                <a:lin ang="5400000" scaled="0"/>
              </a:gradFill>
            </a:endParaRPr>
          </a:p>
        </p:txBody>
      </p:sp>
      <p:sp>
        <p:nvSpPr>
          <p:cNvPr id="3" name="Text Placeholder 6">
            <a:extLst>
              <a:ext uri="{FF2B5EF4-FFF2-40B4-BE49-F238E27FC236}">
                <a16:creationId xmlns:a16="http://schemas.microsoft.com/office/drawing/2014/main" id="{3F7779E5-90FE-48E6-8A63-5CB29A3DC013}"/>
              </a:ext>
            </a:extLst>
          </p:cNvPr>
          <p:cNvSpPr txBox="1">
            <a:spLocks/>
          </p:cNvSpPr>
          <p:nvPr/>
        </p:nvSpPr>
        <p:spPr>
          <a:xfrm>
            <a:off x="418643" y="2331970"/>
            <a:ext cx="10994424" cy="2319052"/>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b="1" dirty="0">
                <a:solidFill>
                  <a:schemeClr val="tx1"/>
                </a:solidFill>
                <a:latin typeface="+mn-lt"/>
              </a:rPr>
              <a:t>Encryption-at-rest:</a:t>
            </a:r>
            <a:r>
              <a:rPr lang="en-US" dirty="0">
                <a:solidFill>
                  <a:schemeClr val="tx1"/>
                </a:solidFill>
                <a:latin typeface="+mn-lt"/>
              </a:rPr>
              <a:t> All container images in your registry are encrypted at rest.</a:t>
            </a:r>
          </a:p>
          <a:p>
            <a:pPr marL="342900" indent="-342900">
              <a:buFont typeface="Arial" panose="020B0604020202020204" pitchFamily="34" charset="0"/>
              <a:buChar char="•"/>
            </a:pPr>
            <a:r>
              <a:rPr lang="en-US" b="1" dirty="0">
                <a:solidFill>
                  <a:schemeClr val="tx1"/>
                </a:solidFill>
                <a:latin typeface="+mn-lt"/>
              </a:rPr>
              <a:t>Geo-redundant storage</a:t>
            </a:r>
            <a:r>
              <a:rPr lang="en-US" dirty="0">
                <a:solidFill>
                  <a:schemeClr val="tx1"/>
                </a:solidFill>
                <a:latin typeface="+mn-lt"/>
              </a:rPr>
              <a:t>: Azure uses a geo-redundant storage scheme to guard against loss of your container images.</a:t>
            </a:r>
          </a:p>
          <a:p>
            <a:pPr marL="342900" indent="-342900">
              <a:buFont typeface="Arial" panose="020B0604020202020204" pitchFamily="34" charset="0"/>
              <a:buChar char="•"/>
            </a:pPr>
            <a:r>
              <a:rPr lang="en-US" b="1" dirty="0">
                <a:solidFill>
                  <a:schemeClr val="tx1"/>
                </a:solidFill>
                <a:latin typeface="+mn-lt"/>
              </a:rPr>
              <a:t>Geo-replication</a:t>
            </a:r>
            <a:r>
              <a:rPr lang="en-US" dirty="0">
                <a:solidFill>
                  <a:schemeClr val="tx1"/>
                </a:solidFill>
                <a:latin typeface="+mn-lt"/>
              </a:rPr>
              <a:t>: For scenarios requiring even more high-availability assurance, consider using the geo-replication feature of Premium registries.</a:t>
            </a:r>
            <a:endParaRPr lang="en-US" sz="1800" dirty="0">
              <a:latin typeface="+mn-lt"/>
            </a:endParaRPr>
          </a:p>
        </p:txBody>
      </p:sp>
    </p:spTree>
    <p:extLst>
      <p:ext uri="{BB962C8B-B14F-4D97-AF65-F5344CB8AC3E}">
        <p14:creationId xmlns:p14="http://schemas.microsoft.com/office/powerpoint/2010/main" val="102961208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1: Provision Virtual Machines in Azure</a:t>
            </a:r>
            <a:endParaRPr lang="en-US" dirty="0"/>
          </a:p>
        </p:txBody>
      </p:sp>
      <p:pic>
        <p:nvPicPr>
          <p:cNvPr id="2" name="Picture 1" descr="Icon of three concentric arcs">
            <a:extLst>
              <a:ext uri="{FF2B5EF4-FFF2-40B4-BE49-F238E27FC236}">
                <a16:creationId xmlns:a16="http://schemas.microsoft.com/office/drawing/2014/main" id="{1212C3F2-9DBD-473F-978D-760D60D06CF7}"/>
              </a:ext>
            </a:extLst>
          </p:cNvPr>
          <p:cNvPicPr>
            <a:picLocks noChangeAspect="1"/>
          </p:cNvPicPr>
          <p:nvPr/>
        </p:nvPicPr>
        <p:blipFill>
          <a:blip r:embed="rId3"/>
          <a:stretch>
            <a:fillRect/>
          </a:stretch>
        </p:blipFill>
        <p:spPr>
          <a:xfrm>
            <a:off x="10118480" y="2799000"/>
            <a:ext cx="1260000" cy="1260000"/>
          </a:xfrm>
          <a:prstGeom prst="rect">
            <a:avLst/>
          </a:prstGeom>
        </p:spPr>
      </p:pic>
    </p:spTree>
    <p:extLst>
      <p:ext uri="{BB962C8B-B14F-4D97-AF65-F5344CB8AC3E}">
        <p14:creationId xmlns:p14="http://schemas.microsoft.com/office/powerpoint/2010/main" val="127282135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Build and manage containers with tasks</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3" y="1457324"/>
            <a:ext cx="11341268" cy="4201091"/>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000" dirty="0">
                <a:latin typeface="+mn-lt"/>
              </a:rPr>
              <a:t>ACR Tasks is a suite of features within Azure Container Registry. It provides cloud-based container image building for platforms including Linux, Windows, and ARM, and can automate OS and framework patching for your Docker containers.</a:t>
            </a:r>
          </a:p>
          <a:p>
            <a:pPr>
              <a:spcBef>
                <a:spcPts val="1200"/>
              </a:spcBef>
              <a:spcAft>
                <a:spcPts val="0"/>
              </a:spcAft>
            </a:pPr>
            <a:r>
              <a:rPr lang="en-US" sz="2350" dirty="0">
                <a:solidFill>
                  <a:schemeClr val="tx2"/>
                </a:solidFill>
              </a:rPr>
              <a:t>Task scenarios</a:t>
            </a:r>
          </a:p>
          <a:p>
            <a:pPr>
              <a:spcBef>
                <a:spcPts val="600"/>
              </a:spcBef>
              <a:spcAft>
                <a:spcPts val="0"/>
              </a:spcAft>
            </a:pPr>
            <a:r>
              <a:rPr lang="en-US" sz="2000" dirty="0">
                <a:latin typeface="+mn-lt"/>
              </a:rPr>
              <a:t>ACR Tasks supports several scenarios to build and maintain container images and other artifacts:</a:t>
            </a:r>
          </a:p>
          <a:p>
            <a:pPr marL="342900" indent="-342900">
              <a:spcBef>
                <a:spcPts val="600"/>
              </a:spcBef>
              <a:spcAft>
                <a:spcPts val="0"/>
              </a:spcAft>
              <a:buFont typeface="Arial" panose="020B0604020202020204" pitchFamily="34" charset="0"/>
              <a:buChar char="•"/>
            </a:pPr>
            <a:r>
              <a:rPr lang="en-US" sz="2000" dirty="0">
                <a:latin typeface="+mn-lt"/>
              </a:rPr>
              <a:t>Quick task</a:t>
            </a:r>
          </a:p>
          <a:p>
            <a:pPr marL="342900" indent="-342900">
              <a:spcBef>
                <a:spcPts val="600"/>
              </a:spcBef>
              <a:spcAft>
                <a:spcPts val="0"/>
              </a:spcAft>
              <a:buFont typeface="Arial" panose="020B0604020202020204" pitchFamily="34" charset="0"/>
              <a:buChar char="•"/>
            </a:pPr>
            <a:r>
              <a:rPr lang="en-US" sz="2000" dirty="0">
                <a:latin typeface="+mn-lt"/>
              </a:rPr>
              <a:t>Automatically triggered tasks</a:t>
            </a:r>
          </a:p>
          <a:p>
            <a:pPr marL="342900" indent="-342900">
              <a:spcBef>
                <a:spcPts val="600"/>
              </a:spcBef>
              <a:spcAft>
                <a:spcPts val="0"/>
              </a:spcAft>
              <a:buFont typeface="Arial" panose="020B0604020202020204" pitchFamily="34" charset="0"/>
              <a:buChar char="•"/>
            </a:pPr>
            <a:r>
              <a:rPr lang="en-US" sz="2000" dirty="0">
                <a:latin typeface="+mn-lt"/>
              </a:rPr>
              <a:t>Multi-step task</a:t>
            </a:r>
          </a:p>
        </p:txBody>
      </p:sp>
    </p:spTree>
    <p:extLst>
      <p:ext uri="{BB962C8B-B14F-4D97-AF65-F5344CB8AC3E}">
        <p14:creationId xmlns:p14="http://schemas.microsoft.com/office/powerpoint/2010/main" val="1426234067"/>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elements of a </a:t>
            </a:r>
            <a:r>
              <a:rPr lang="en-US" dirty="0" err="1"/>
              <a:t>Dockerfile</a:t>
            </a:r>
            <a:r>
              <a:rPr lang="en-US" dirty="0"/>
              <a:t> (1 / 2)</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3" y="1048253"/>
            <a:ext cx="11341268" cy="768517"/>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endParaRPr lang="en-US" sz="2000" dirty="0">
              <a:latin typeface="+mn-lt"/>
            </a:endParaRPr>
          </a:p>
        </p:txBody>
      </p:sp>
      <p:sp>
        <p:nvSpPr>
          <p:cNvPr id="2" name="Text Placeholder 2">
            <a:extLst>
              <a:ext uri="{FF2B5EF4-FFF2-40B4-BE49-F238E27FC236}">
                <a16:creationId xmlns:a16="http://schemas.microsoft.com/office/drawing/2014/main" id="{5DE64DE6-009D-41FA-ACC2-BC021AB10C47}"/>
              </a:ext>
            </a:extLst>
          </p:cNvPr>
          <p:cNvSpPr txBox="1">
            <a:spLocks/>
          </p:cNvSpPr>
          <p:nvPr/>
        </p:nvSpPr>
        <p:spPr>
          <a:xfrm>
            <a:off x="432089" y="1360321"/>
            <a:ext cx="10421810" cy="4449426"/>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008000"/>
                </a:solidFill>
                <a:effectLst/>
                <a:latin typeface="Consolas" panose="020B0609020204030204" pitchFamily="49" charset="0"/>
              </a:rPr>
              <a:t># Step 1: Specify the parent image for the new image</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FROM ubuntu:18.04</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2: Update OS packages and install additional software</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RUN apt -y update &amp;&amp;  apt install -y </a:t>
            </a:r>
            <a:r>
              <a:rPr lang="en-US" sz="1600" b="0" dirty="0" err="1">
                <a:solidFill>
                  <a:srgbClr val="000000"/>
                </a:solidFill>
                <a:effectLst/>
                <a:latin typeface="Consolas" panose="020B0609020204030204" pitchFamily="49" charset="0"/>
              </a:rPr>
              <a:t>wget</a:t>
            </a:r>
            <a:r>
              <a:rPr lang="en-US" sz="1600" b="0" dirty="0">
                <a:solidFill>
                  <a:srgbClr val="000000"/>
                </a:solidFill>
                <a:effectLst/>
                <a:latin typeface="Consolas" panose="020B0609020204030204" pitchFamily="49" charset="0"/>
              </a:rPr>
              <a:t> nginx software-properties-common apt-transport-https \</a:t>
            </a:r>
          </a:p>
          <a:p>
            <a:pPr>
              <a:spcBef>
                <a:spcPts val="0"/>
              </a:spcBef>
              <a:spcAft>
                <a:spcPts val="0"/>
              </a:spcAft>
            </a:pPr>
            <a:r>
              <a:rPr lang="en-US" sz="1600" b="0" dirty="0">
                <a:solidFill>
                  <a:srgbClr val="000000"/>
                </a:solidFill>
                <a:effectLst/>
                <a:latin typeface="Consolas" panose="020B0609020204030204" pitchFamily="49" charset="0"/>
              </a:rPr>
              <a:t>    &amp;&amp; </a:t>
            </a:r>
            <a:r>
              <a:rPr lang="en-US" sz="1600" b="0" dirty="0" err="1">
                <a:solidFill>
                  <a:srgbClr val="000000"/>
                </a:solidFill>
                <a:effectLst/>
                <a:latin typeface="Consolas" panose="020B0609020204030204" pitchFamily="49" charset="0"/>
              </a:rPr>
              <a:t>wget</a:t>
            </a:r>
            <a:r>
              <a:rPr lang="en-US" sz="1600" b="0" dirty="0">
                <a:solidFill>
                  <a:srgbClr val="000000"/>
                </a:solidFill>
                <a:effectLst/>
                <a:latin typeface="Consolas" panose="020B0609020204030204" pitchFamily="49" charset="0"/>
              </a:rPr>
              <a:t> -q &lt;URL&gt;/ubuntu/18.04/packages-microsoft-prod.deb -O packages-</a:t>
            </a:r>
            <a:r>
              <a:rPr lang="en-US" sz="1600" b="0" dirty="0" err="1">
                <a:solidFill>
                  <a:srgbClr val="000000"/>
                </a:solidFill>
                <a:effectLst/>
                <a:latin typeface="Consolas" panose="020B0609020204030204" pitchFamily="49" charset="0"/>
              </a:rPr>
              <a:t>microsoft</a:t>
            </a:r>
            <a:r>
              <a:rPr lang="en-US" sz="1600" b="0" dirty="0">
                <a:solidFill>
                  <a:srgbClr val="000000"/>
                </a:solidFill>
                <a:effectLst/>
                <a:latin typeface="Consolas" panose="020B0609020204030204" pitchFamily="49" charset="0"/>
              </a:rPr>
              <a:t>-</a:t>
            </a:r>
            <a:r>
              <a:rPr lang="en-US" sz="1600" b="0" dirty="0" err="1">
                <a:solidFill>
                  <a:srgbClr val="000000"/>
                </a:solidFill>
                <a:effectLst/>
                <a:latin typeface="Consolas" panose="020B0609020204030204" pitchFamily="49" charset="0"/>
              </a:rPr>
              <a:t>prod.deb</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&amp;&amp; </a:t>
            </a:r>
            <a:r>
              <a:rPr lang="en-US" sz="1600" b="0" dirty="0" err="1">
                <a:solidFill>
                  <a:srgbClr val="000000"/>
                </a:solidFill>
                <a:effectLst/>
                <a:latin typeface="Consolas" panose="020B0609020204030204" pitchFamily="49" charset="0"/>
              </a:rPr>
              <a:t>dpkg</a:t>
            </a:r>
            <a:r>
              <a:rPr lang="en-US" sz="1600" b="0" dirty="0">
                <a:solidFill>
                  <a:srgbClr val="000000"/>
                </a:solidFill>
                <a:effectLst/>
                <a:latin typeface="Consolas" panose="020B0609020204030204" pitchFamily="49" charset="0"/>
              </a:rPr>
              <a:t> -</a:t>
            </a:r>
            <a:r>
              <a:rPr lang="en-US" sz="1600" b="0" dirty="0" err="1">
                <a:solidFill>
                  <a:srgbClr val="000000"/>
                </a:solidFill>
                <a:effectLst/>
                <a:latin typeface="Consolas" panose="020B0609020204030204" pitchFamily="49" charset="0"/>
              </a:rPr>
              <a:t>i</a:t>
            </a:r>
            <a:r>
              <a:rPr lang="en-US" sz="1600" b="0" dirty="0">
                <a:solidFill>
                  <a:srgbClr val="000000"/>
                </a:solidFill>
                <a:effectLst/>
                <a:latin typeface="Consolas" panose="020B0609020204030204" pitchFamily="49" charset="0"/>
              </a:rPr>
              <a:t> packages-</a:t>
            </a:r>
            <a:r>
              <a:rPr lang="en-US" sz="1600" b="0" dirty="0" err="1">
                <a:solidFill>
                  <a:srgbClr val="000000"/>
                </a:solidFill>
                <a:effectLst/>
                <a:latin typeface="Consolas" panose="020B0609020204030204" pitchFamily="49" charset="0"/>
              </a:rPr>
              <a:t>microsoft</a:t>
            </a:r>
            <a:r>
              <a:rPr lang="en-US" sz="1600" b="0" dirty="0">
                <a:solidFill>
                  <a:srgbClr val="000000"/>
                </a:solidFill>
                <a:effectLst/>
                <a:latin typeface="Consolas" panose="020B0609020204030204" pitchFamily="49" charset="0"/>
              </a:rPr>
              <a:t>-</a:t>
            </a:r>
            <a:r>
              <a:rPr lang="en-US" sz="1600" b="0" dirty="0" err="1">
                <a:solidFill>
                  <a:srgbClr val="000000"/>
                </a:solidFill>
                <a:effectLst/>
                <a:latin typeface="Consolas" panose="020B0609020204030204" pitchFamily="49" charset="0"/>
              </a:rPr>
              <a:t>prod.deb</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&amp;&amp; add-apt-repository universe \</a:t>
            </a:r>
          </a:p>
          <a:p>
            <a:pPr>
              <a:spcBef>
                <a:spcPts val="0"/>
              </a:spcBef>
              <a:spcAft>
                <a:spcPts val="0"/>
              </a:spcAft>
            </a:pPr>
            <a:r>
              <a:rPr lang="en-US" sz="1600" b="0" dirty="0">
                <a:solidFill>
                  <a:srgbClr val="000000"/>
                </a:solidFill>
                <a:effectLst/>
                <a:latin typeface="Consolas" panose="020B0609020204030204" pitchFamily="49" charset="0"/>
              </a:rPr>
              <a:t>    &amp;&amp; apt -y update \</a:t>
            </a:r>
          </a:p>
          <a:p>
            <a:pPr>
              <a:spcBef>
                <a:spcPts val="0"/>
              </a:spcBef>
              <a:spcAft>
                <a:spcPts val="0"/>
              </a:spcAft>
            </a:pPr>
            <a:r>
              <a:rPr lang="en-US" sz="1600" b="0" dirty="0">
                <a:solidFill>
                  <a:srgbClr val="000000"/>
                </a:solidFill>
                <a:effectLst/>
                <a:latin typeface="Consolas" panose="020B0609020204030204" pitchFamily="49" charset="0"/>
              </a:rPr>
              <a:t>    &amp;&amp; apt install -y dotnet-sdk-3.0</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3: Configure Nginx environment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CMD service nginx start</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4: Configure Nginx environment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COPY ./default /</a:t>
            </a:r>
            <a:r>
              <a:rPr lang="en-US" sz="1600" b="0" dirty="0" err="1">
                <a:solidFill>
                  <a:srgbClr val="000000"/>
                </a:solidFill>
                <a:effectLst/>
                <a:latin typeface="Consolas" panose="020B0609020204030204" pitchFamily="49" charset="0"/>
              </a:rPr>
              <a:t>etc</a:t>
            </a:r>
            <a:r>
              <a:rPr lang="en-US" sz="1600" b="0" dirty="0">
                <a:solidFill>
                  <a:srgbClr val="000000"/>
                </a:solidFill>
                <a:effectLst/>
                <a:latin typeface="Consolas" panose="020B0609020204030204" pitchFamily="49" charset="0"/>
              </a:rPr>
              <a:t>/nginx/sites-available/default</a:t>
            </a:r>
            <a:endParaRPr lang="en-US" sz="2000" b="0" dirty="0">
              <a:solidFill>
                <a:schemeClr val="tx1"/>
              </a:solidFill>
              <a:effectLst/>
              <a:latin typeface="Consolas" panose="020B0609020204030204" pitchFamily="49" charset="0"/>
            </a:endParaRPr>
          </a:p>
        </p:txBody>
      </p:sp>
    </p:spTree>
    <p:extLst>
      <p:ext uri="{BB962C8B-B14F-4D97-AF65-F5344CB8AC3E}">
        <p14:creationId xmlns:p14="http://schemas.microsoft.com/office/powerpoint/2010/main" val="402444464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elements of a </a:t>
            </a:r>
            <a:r>
              <a:rPr lang="en-US" dirty="0" err="1"/>
              <a:t>Dockerfile</a:t>
            </a:r>
            <a:r>
              <a:rPr lang="en-US" dirty="0"/>
              <a:t> (2 / 2)</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3" y="1048253"/>
            <a:ext cx="11341268" cy="768517"/>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endParaRPr lang="en-US" sz="2000" dirty="0">
              <a:latin typeface="+mn-lt"/>
            </a:endParaRPr>
          </a:p>
        </p:txBody>
      </p:sp>
      <p:sp>
        <p:nvSpPr>
          <p:cNvPr id="2" name="Text Placeholder 2">
            <a:extLst>
              <a:ext uri="{FF2B5EF4-FFF2-40B4-BE49-F238E27FC236}">
                <a16:creationId xmlns:a16="http://schemas.microsoft.com/office/drawing/2014/main" id="{5DE64DE6-009D-41FA-ACC2-BC021AB10C47}"/>
              </a:ext>
            </a:extLst>
          </p:cNvPr>
          <p:cNvSpPr txBox="1">
            <a:spLocks/>
          </p:cNvSpPr>
          <p:nvPr/>
        </p:nvSpPr>
        <p:spPr>
          <a:xfrm>
            <a:off x="432089" y="1360321"/>
            <a:ext cx="10421810" cy="368091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008000"/>
                </a:solidFill>
                <a:effectLst/>
                <a:latin typeface="Consolas" panose="020B0609020204030204" pitchFamily="49" charset="0"/>
              </a:rPr>
              <a:t># STEP 5: Configure work directory</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WORKDIR /app</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6: Copy website code to container</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COPY ./website/. </a:t>
            </a:r>
            <a:r>
              <a:rPr lang="en-US" sz="1600" b="0" dirty="0">
                <a:solidFill>
                  <a:srgbClr val="795E26"/>
                </a:solidFill>
                <a:effectLst/>
                <a:latin typeface="Consolas" panose="020B0609020204030204" pitchFamily="49" charset="0"/>
              </a:rPr>
              <a:t>.</a:t>
            </a:r>
            <a:endParaRPr lang="en-US" sz="1600" b="0" dirty="0">
              <a:solidFill>
                <a:srgbClr val="000000"/>
              </a:solidFill>
              <a:effectLst/>
              <a:latin typeface="Consolas" panose="020B0609020204030204" pitchFamily="49" charset="0"/>
            </a:endParaRP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7: Configure network requirements</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EXPOSE 80:8080</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8000"/>
                </a:solidFill>
                <a:effectLst/>
                <a:latin typeface="Consolas" panose="020B0609020204030204" pitchFamily="49" charset="0"/>
              </a:rPr>
              <a:t># STEP 8: Define the entry point of the process that runs in the container</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ENTRYPOINT [</a:t>
            </a:r>
            <a:r>
              <a:rPr lang="en-US" sz="1600" b="0" dirty="0">
                <a:solidFill>
                  <a:srgbClr val="A31515"/>
                </a:solidFill>
                <a:effectLst/>
                <a:latin typeface="Consolas" panose="020B0609020204030204" pitchFamily="49" charset="0"/>
              </a:rPr>
              <a:t>"dotnet"</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"website.dll"</a:t>
            </a:r>
            <a:r>
              <a:rPr lang="en-US" sz="1600" b="0" dirty="0">
                <a:solidFill>
                  <a:srgbClr val="000000"/>
                </a:solidFill>
                <a:effectLst/>
                <a:latin typeface="Consolas" panose="020B0609020204030204" pitchFamily="49" charset="0"/>
              </a:rPr>
              <a:t>]</a:t>
            </a:r>
          </a:p>
          <a:p>
            <a:pPr>
              <a:spcBef>
                <a:spcPts val="0"/>
              </a:spcBef>
              <a:spcAft>
                <a:spcPts val="0"/>
              </a:spcAft>
            </a:pPr>
            <a:endParaRPr lang="en-US" sz="2000" b="0" dirty="0">
              <a:solidFill>
                <a:schemeClr val="tx1"/>
              </a:solidFill>
              <a:effectLst/>
              <a:latin typeface="Consolas" panose="020B0609020204030204" pitchFamily="49" charset="0"/>
            </a:endParaRPr>
          </a:p>
        </p:txBody>
      </p:sp>
    </p:spTree>
    <p:extLst>
      <p:ext uri="{BB962C8B-B14F-4D97-AF65-F5344CB8AC3E}">
        <p14:creationId xmlns:p14="http://schemas.microsoft.com/office/powerpoint/2010/main" val="102983619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Build and run a container image by using Azure Container Registry Tasks</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905473"/>
            <a:ext cx="3650357" cy="1872000"/>
          </a:xfrm>
        </p:spPr>
        <p:txBody>
          <a:bodyPr/>
          <a:lstStyle/>
          <a:p>
            <a:r>
              <a:rPr lang="en-US" dirty="0"/>
              <a:t>Task 1: Create an Azure Container Registry</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905473"/>
            <a:ext cx="3650357" cy="1872000"/>
          </a:xfrm>
        </p:spPr>
        <p:txBody>
          <a:bodyPr/>
          <a:lstStyle/>
          <a:p>
            <a:r>
              <a:rPr lang="en-US" dirty="0"/>
              <a:t>Task 2: Build and push image from a </a:t>
            </a:r>
            <a:r>
              <a:rPr lang="en-US" dirty="0" err="1"/>
              <a:t>Dockerfile</a:t>
            </a:r>
            <a:endParaRPr lang="en-US" dirty="0"/>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8123000" y="1905473"/>
            <a:ext cx="3650357" cy="1872000"/>
          </a:xfrm>
        </p:spPr>
        <p:txBody>
          <a:bodyPr/>
          <a:lstStyle/>
          <a:p>
            <a:r>
              <a:rPr lang="en-US" dirty="0"/>
              <a:t>Task 3: Verify the results</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2910502"/>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2910502"/>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2910502"/>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91" name="Text Placeholder 15">
            <a:extLst>
              <a:ext uri="{FF2B5EF4-FFF2-40B4-BE49-F238E27FC236}">
                <a16:creationId xmlns:a16="http://schemas.microsoft.com/office/drawing/2014/main" id="{5945DE8D-2AD1-4593-898A-85B62BBCA2E6}"/>
              </a:ext>
            </a:extLst>
          </p:cNvPr>
          <p:cNvSpPr txBox="1">
            <a:spLocks/>
          </p:cNvSpPr>
          <p:nvPr/>
        </p:nvSpPr>
        <p:spPr>
          <a:xfrm>
            <a:off x="418643" y="4052473"/>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4: Run the image in the ACR</a:t>
            </a:r>
          </a:p>
        </p:txBody>
      </p:sp>
      <p:sp>
        <p:nvSpPr>
          <p:cNvPr id="92" name="Text Placeholder 18">
            <a:extLst>
              <a:ext uri="{FF2B5EF4-FFF2-40B4-BE49-F238E27FC236}">
                <a16:creationId xmlns:a16="http://schemas.microsoft.com/office/drawing/2014/main" id="{3FBC76C5-317D-4F06-990C-D201A40CF2B8}"/>
              </a:ext>
            </a:extLst>
          </p:cNvPr>
          <p:cNvSpPr txBox="1">
            <a:spLocks/>
          </p:cNvSpPr>
          <p:nvPr/>
        </p:nvSpPr>
        <p:spPr>
          <a:xfrm>
            <a:off x="4264098" y="4052473"/>
            <a:ext cx="3650357" cy="1872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5: Clean up resources</a:t>
            </a:r>
          </a:p>
        </p:txBody>
      </p:sp>
      <p:grpSp>
        <p:nvGrpSpPr>
          <p:cNvPr id="94" name="Group 93" descr="Icon of three dots and outward pointing chevrons on left and right">
            <a:extLst>
              <a:ext uri="{FF2B5EF4-FFF2-40B4-BE49-F238E27FC236}">
                <a16:creationId xmlns:a16="http://schemas.microsoft.com/office/drawing/2014/main" id="{FADEBEB1-0A3B-4284-BED2-96FD13E0F21B}"/>
              </a:ext>
            </a:extLst>
          </p:cNvPr>
          <p:cNvGrpSpPr/>
          <p:nvPr/>
        </p:nvGrpSpPr>
        <p:grpSpPr>
          <a:xfrm>
            <a:off x="3153508" y="5057502"/>
            <a:ext cx="702132" cy="702232"/>
            <a:chOff x="3088645" y="5729498"/>
            <a:chExt cx="648328" cy="648420"/>
          </a:xfrm>
        </p:grpSpPr>
        <p:grpSp>
          <p:nvGrpSpPr>
            <p:cNvPr id="95" name="Group 94">
              <a:extLst>
                <a:ext uri="{FF2B5EF4-FFF2-40B4-BE49-F238E27FC236}">
                  <a16:creationId xmlns:a16="http://schemas.microsoft.com/office/drawing/2014/main" id="{9754DB0F-C15C-4605-851F-3C577560697A}"/>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97" name="Freeform 5">
                <a:extLst>
                  <a:ext uri="{FF2B5EF4-FFF2-40B4-BE49-F238E27FC236}">
                    <a16:creationId xmlns:a16="http://schemas.microsoft.com/office/drawing/2014/main" id="{7FA04CAD-1E21-40B0-B730-05119F639817}"/>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98" name="Freeform 6">
                <a:extLst>
                  <a:ext uri="{FF2B5EF4-FFF2-40B4-BE49-F238E27FC236}">
                    <a16:creationId xmlns:a16="http://schemas.microsoft.com/office/drawing/2014/main" id="{6071CC41-7068-4E8E-9B29-D0E3C5BBF1A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6" name="Picture 95" descr="Icon of three dots and outward pointing chevrons on left and right">
              <a:extLst>
                <a:ext uri="{FF2B5EF4-FFF2-40B4-BE49-F238E27FC236}">
                  <a16:creationId xmlns:a16="http://schemas.microsoft.com/office/drawing/2014/main" id="{25155D97-C745-4149-8E03-F36DE3D6846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99" name="Group 98" descr="Icon of three dots and outward pointing chevrons on left and right">
            <a:extLst>
              <a:ext uri="{FF2B5EF4-FFF2-40B4-BE49-F238E27FC236}">
                <a16:creationId xmlns:a16="http://schemas.microsoft.com/office/drawing/2014/main" id="{40090194-E0DD-4CE7-90D5-78DFA3C5FE60}"/>
              </a:ext>
            </a:extLst>
          </p:cNvPr>
          <p:cNvGrpSpPr/>
          <p:nvPr/>
        </p:nvGrpSpPr>
        <p:grpSpPr>
          <a:xfrm>
            <a:off x="7020443" y="5057502"/>
            <a:ext cx="702132" cy="702232"/>
            <a:chOff x="3088645" y="5729498"/>
            <a:chExt cx="648328" cy="648420"/>
          </a:xfrm>
        </p:grpSpPr>
        <p:grpSp>
          <p:nvGrpSpPr>
            <p:cNvPr id="100" name="Group 99">
              <a:extLst>
                <a:ext uri="{FF2B5EF4-FFF2-40B4-BE49-F238E27FC236}">
                  <a16:creationId xmlns:a16="http://schemas.microsoft.com/office/drawing/2014/main" id="{951A664E-9083-491C-828D-4AB5530DFC4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102" name="Freeform 5">
                <a:extLst>
                  <a:ext uri="{FF2B5EF4-FFF2-40B4-BE49-F238E27FC236}">
                    <a16:creationId xmlns:a16="http://schemas.microsoft.com/office/drawing/2014/main" id="{AB780272-2843-419A-B6BA-9D2FB4BD09A4}"/>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03" name="Freeform 6">
                <a:extLst>
                  <a:ext uri="{FF2B5EF4-FFF2-40B4-BE49-F238E27FC236}">
                    <a16:creationId xmlns:a16="http://schemas.microsoft.com/office/drawing/2014/main" id="{05FCD572-701E-43E3-AFC7-4710A4FDB1A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1" name="Picture 100" descr="Icon of three dots and outward pointing chevrons on left and right">
              <a:extLst>
                <a:ext uri="{FF2B5EF4-FFF2-40B4-BE49-F238E27FC236}">
                  <a16:creationId xmlns:a16="http://schemas.microsoft.com/office/drawing/2014/main" id="{BCC1ABFF-4DC6-4BD4-8D09-3301957745B5}"/>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90721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958759"/>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indent="-342900">
              <a:buFont typeface="Arial" panose="020B0604020202020204" pitchFamily="34" charset="0"/>
              <a:buChar char="•"/>
            </a:pPr>
            <a:r>
              <a:rPr lang="en-US" sz="2000" dirty="0">
                <a:latin typeface="+mn-lt"/>
              </a:rPr>
              <a:t>Explain the features and benefits Azure Container Registry offers</a:t>
            </a:r>
          </a:p>
          <a:p>
            <a:pPr marL="342900" indent="-342900">
              <a:buFont typeface="Arial" panose="020B0604020202020204" pitchFamily="34" charset="0"/>
              <a:buChar char="•"/>
            </a:pPr>
            <a:r>
              <a:rPr lang="en-US" sz="2000" dirty="0">
                <a:latin typeface="+mn-lt"/>
              </a:rPr>
              <a:t>Describe how to use ACR Tasks to automate builds and deployments</a:t>
            </a:r>
          </a:p>
          <a:p>
            <a:pPr marL="342900" indent="-342900">
              <a:buFont typeface="Arial" panose="020B0604020202020204" pitchFamily="34" charset="0"/>
              <a:buChar char="•"/>
            </a:pPr>
            <a:r>
              <a:rPr lang="en-US" sz="2000" dirty="0">
                <a:latin typeface="+mn-lt"/>
              </a:rPr>
              <a:t>Explain the elements in a </a:t>
            </a:r>
            <a:r>
              <a:rPr lang="en-US" sz="2000" dirty="0" err="1">
                <a:latin typeface="+mn-lt"/>
              </a:rPr>
              <a:t>Dockerfile</a:t>
            </a:r>
            <a:endParaRPr lang="en-US" sz="2000" dirty="0">
              <a:latin typeface="+mn-lt"/>
            </a:endParaRPr>
          </a:p>
          <a:p>
            <a:pPr marL="342900" indent="-342900">
              <a:buFont typeface="Arial" panose="020B0604020202020204" pitchFamily="34" charset="0"/>
              <a:buChar char="•"/>
            </a:pPr>
            <a:r>
              <a:rPr lang="en-US" sz="2000" dirty="0">
                <a:latin typeface="+mn-lt"/>
              </a:rPr>
              <a:t>Build and run an image in the ACR by using Azure CLI</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30836170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4: Run Container Images in Azure Container Instances</a:t>
            </a:r>
            <a:endParaRPr lang="en-US" dirty="0"/>
          </a:p>
        </p:txBody>
      </p:sp>
      <p:pic>
        <p:nvPicPr>
          <p:cNvPr id="2" name="Picture 1" descr="Icon of a bulb">
            <a:extLst>
              <a:ext uri="{FF2B5EF4-FFF2-40B4-BE49-F238E27FC236}">
                <a16:creationId xmlns:a16="http://schemas.microsoft.com/office/drawing/2014/main" id="{D760212B-7547-44AB-A89B-FAFA89BE64BA}"/>
              </a:ext>
            </a:extLst>
          </p:cNvPr>
          <p:cNvPicPr>
            <a:picLocks noChangeAspect="1"/>
          </p:cNvPicPr>
          <p:nvPr/>
        </p:nvPicPr>
        <p:blipFill>
          <a:blip r:embed="rId3"/>
          <a:stretch>
            <a:fillRect/>
          </a:stretch>
        </p:blipFill>
        <p:spPr>
          <a:xfrm>
            <a:off x="10288778" y="2770670"/>
            <a:ext cx="931836" cy="1296000"/>
          </a:xfrm>
          <a:prstGeom prst="rect">
            <a:avLst/>
          </a:prstGeom>
        </p:spPr>
      </p:pic>
    </p:spTree>
    <p:extLst>
      <p:ext uri="{BB962C8B-B14F-4D97-AF65-F5344CB8AC3E}">
        <p14:creationId xmlns:p14="http://schemas.microsoft.com/office/powerpoint/2010/main" val="230074262"/>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3026777"/>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benefits of Azure Container Instances and how resources are grouped.</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Deploy a container instance in Azure by using the Azure CLI.</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Start and stop containers using policies.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Set environment variables in your container instances.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Mount file shares in your container instances.</a:t>
            </a:r>
          </a:p>
          <a:p>
            <a:pPr marL="342900" indent="-342900">
              <a:lnSpc>
                <a:spcPct val="90000"/>
              </a:lnSpc>
              <a:spcBef>
                <a:spcPts val="600"/>
              </a:spcBef>
              <a:spcAft>
                <a:spcPts val="600"/>
              </a:spcAft>
              <a:buFont typeface="Arial" panose="020B0604020202020204" pitchFamily="34" charset="0"/>
              <a:buChar char="•"/>
            </a:pPr>
            <a:endParaRPr lang="en-US" sz="20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213782796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Container Instances (1 / 3)</a:t>
            </a:r>
          </a:p>
        </p:txBody>
      </p:sp>
      <p:graphicFrame>
        <p:nvGraphicFramePr>
          <p:cNvPr id="2" name="Table 1" descr="This table lists the features that are unique to the Container Instances service.">
            <a:extLst>
              <a:ext uri="{FF2B5EF4-FFF2-40B4-BE49-F238E27FC236}">
                <a16:creationId xmlns:a16="http://schemas.microsoft.com/office/drawing/2014/main" id="{B7FB8C47-80E4-432D-A631-AFC8409CD424}"/>
              </a:ext>
            </a:extLst>
          </p:cNvPr>
          <p:cNvGraphicFramePr>
            <a:graphicFrameLocks noGrp="1"/>
          </p:cNvGraphicFramePr>
          <p:nvPr>
            <p:extLst>
              <p:ext uri="{D42A27DB-BD31-4B8C-83A1-F6EECF244321}">
                <p14:modId xmlns:p14="http://schemas.microsoft.com/office/powerpoint/2010/main" val="4163890728"/>
              </p:ext>
            </p:extLst>
          </p:nvPr>
        </p:nvGraphicFramePr>
        <p:xfrm>
          <a:off x="588263" y="1169183"/>
          <a:ext cx="11018520" cy="4511703"/>
        </p:xfrm>
        <a:graphic>
          <a:graphicData uri="http://schemas.openxmlformats.org/drawingml/2006/table">
            <a:tbl>
              <a:tblPr firstRow="1" firstCol="1">
                <a:tableStyleId>{69012ECD-51FC-41F1-AA8D-1B2483CD663E}</a:tableStyleId>
              </a:tblPr>
              <a:tblGrid>
                <a:gridCol w="3383495">
                  <a:extLst>
                    <a:ext uri="{9D8B030D-6E8A-4147-A177-3AD203B41FA5}">
                      <a16:colId xmlns:a16="http://schemas.microsoft.com/office/drawing/2014/main" val="676526132"/>
                    </a:ext>
                  </a:extLst>
                </a:gridCol>
                <a:gridCol w="7635025">
                  <a:extLst>
                    <a:ext uri="{9D8B030D-6E8A-4147-A177-3AD203B41FA5}">
                      <a16:colId xmlns:a16="http://schemas.microsoft.com/office/drawing/2014/main" val="2463496100"/>
                    </a:ext>
                  </a:extLst>
                </a:gridCol>
              </a:tblGrid>
              <a:tr h="345900">
                <a:tc>
                  <a:txBody>
                    <a:bodyPr/>
                    <a:lstStyle/>
                    <a:p>
                      <a:pPr algn="l"/>
                      <a:r>
                        <a:rPr lang="en-US" sz="1800" dirty="0">
                          <a:effectLst/>
                        </a:rPr>
                        <a:t>Feature</a:t>
                      </a:r>
                      <a:endParaRPr lang="en-US" sz="1800" b="1" dirty="0">
                        <a:effectLst/>
                      </a:endParaRPr>
                    </a:p>
                  </a:txBody>
                  <a:tcPr anchor="ctr">
                    <a:lnL w="12700" cap="flat" cmpd="sng" algn="ctr">
                      <a:solidFill>
                        <a:srgbClr val="DA3B01"/>
                      </a:solidFill>
                      <a:prstDash val="solid"/>
                      <a:round/>
                      <a:headEnd type="none" w="med" len="med"/>
                      <a:tailEnd type="none" w="med" len="med"/>
                    </a:lnL>
                    <a:lnR>
                      <a:noFill/>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a:r>
                        <a:rPr lang="en-US" sz="1800" dirty="0">
                          <a:effectLst/>
                        </a:rPr>
                        <a:t>Description</a:t>
                      </a:r>
                      <a:endParaRPr lang="en-US" sz="1800" b="1" dirty="0">
                        <a:effectLst/>
                      </a:endParaRPr>
                    </a:p>
                  </a:txBody>
                  <a:tcPr anchor="ctr">
                    <a:lnL>
                      <a:noFill/>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2004510731"/>
                  </a:ext>
                </a:extLst>
              </a:tr>
              <a:tr h="450268">
                <a:tc>
                  <a:txBody>
                    <a:bodyPr/>
                    <a:lstStyle/>
                    <a:p>
                      <a:pPr algn="l" fontAlgn="t"/>
                      <a:r>
                        <a:rPr lang="en-US" sz="1600" dirty="0">
                          <a:effectLst/>
                        </a:rPr>
                        <a:t>Fast startup times</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Containers can start in seconds without the need to provision and manage VMs</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34182621"/>
                  </a:ext>
                </a:extLst>
              </a:tr>
              <a:tr h="605325">
                <a:tc>
                  <a:txBody>
                    <a:bodyPr/>
                    <a:lstStyle/>
                    <a:p>
                      <a:pPr algn="l" fontAlgn="t"/>
                      <a:r>
                        <a:rPr lang="en-US" sz="1600" dirty="0">
                          <a:effectLst/>
                        </a:rPr>
                        <a:t>Public IP connectivity and DNS name</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Containers can be directly exposed to the internet with an IP address and a fully qualified domain name (FQDN)</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48351114"/>
                  </a:ext>
                </a:extLst>
              </a:tr>
              <a:tr h="501580">
                <a:tc>
                  <a:txBody>
                    <a:bodyPr/>
                    <a:lstStyle/>
                    <a:p>
                      <a:pPr algn="l" fontAlgn="t"/>
                      <a:r>
                        <a:rPr lang="en-US" sz="1600" dirty="0">
                          <a:effectLst/>
                        </a:rPr>
                        <a:t>Hypervisor-level security</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Container applications are as isolated in a container as they would be in a VM</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2238825"/>
                  </a:ext>
                </a:extLst>
              </a:tr>
              <a:tr h="605325">
                <a:tc>
                  <a:txBody>
                    <a:bodyPr/>
                    <a:lstStyle/>
                    <a:p>
                      <a:pPr algn="l" fontAlgn="t"/>
                      <a:r>
                        <a:rPr lang="en-US" sz="1600" dirty="0">
                          <a:effectLst/>
                        </a:rPr>
                        <a:t>Custom sizes</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a:t>ACI provides optimum utilization by allowing exact specifications of CPU cores and memory</a:t>
                      </a:r>
                      <a:endParaRPr lang="en-US" sz="1600" dirty="0">
                        <a:effectLst/>
                      </a:endParaRP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7072833"/>
                  </a:ext>
                </a:extLst>
              </a:tr>
              <a:tr h="455435">
                <a:tc>
                  <a:txBody>
                    <a:bodyPr/>
                    <a:lstStyle/>
                    <a:p>
                      <a:pPr algn="l" fontAlgn="t"/>
                      <a:r>
                        <a:rPr lang="en-US" sz="1600" dirty="0">
                          <a:effectLst/>
                        </a:rPr>
                        <a:t>Persistent storage</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Containers support direct mounting of Azure Files shares</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1873258"/>
                  </a:ext>
                </a:extLst>
              </a:tr>
              <a:tr h="467250">
                <a:tc>
                  <a:txBody>
                    <a:bodyPr/>
                    <a:lstStyle/>
                    <a:p>
                      <a:pPr algn="l" fontAlgn="t"/>
                      <a:r>
                        <a:rPr lang="en-US" sz="1600" dirty="0">
                          <a:effectLst/>
                        </a:rPr>
                        <a:t>Linux and Windows containers</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The same API is used to schedule both Linux and Windows containers</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35035139"/>
                  </a:ext>
                </a:extLst>
              </a:tr>
              <a:tr h="605325">
                <a:tc>
                  <a:txBody>
                    <a:bodyPr/>
                    <a:lstStyle/>
                    <a:p>
                      <a:pPr algn="l" fontAlgn="t"/>
                      <a:r>
                        <a:rPr lang="en-US" sz="1600" dirty="0">
                          <a:effectLst/>
                        </a:rPr>
                        <a:t>Co-scheduled groups</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b="0" i="0" u="none" strike="noStrike" kern="1200" dirty="0">
                          <a:solidFill>
                            <a:srgbClr val="1A1A1A"/>
                          </a:solidFill>
                          <a:effectLst/>
                          <a:latin typeface="Segoe UI" panose="020B0502040204020203" pitchFamily="34" charset="0"/>
                        </a:rPr>
                        <a:t>Container Instances </a:t>
                      </a:r>
                      <a:r>
                        <a:rPr lang="en-US" sz="1600" b="0" i="0" u="none" strike="noStrike" kern="1200" dirty="0">
                          <a:solidFill>
                            <a:schemeClr val="tx1"/>
                          </a:solidFill>
                          <a:effectLst/>
                          <a:latin typeface="+mn-lt"/>
                        </a:rPr>
                        <a:t>s</a:t>
                      </a:r>
                      <a:r>
                        <a:rPr lang="en-US" sz="1600" dirty="0">
                          <a:effectLst/>
                        </a:rPr>
                        <a:t>upports scheduling of multicontainer groups that share host machine resources</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95096274"/>
                  </a:ext>
                </a:extLst>
              </a:tr>
              <a:tr h="455435">
                <a:tc>
                  <a:txBody>
                    <a:bodyPr/>
                    <a:lstStyle/>
                    <a:p>
                      <a:pPr algn="l" fontAlgn="t"/>
                      <a:r>
                        <a:rPr lang="en-US" sz="1600" dirty="0">
                          <a:effectLst/>
                        </a:rPr>
                        <a:t>Virtual network deployment</a:t>
                      </a:r>
                    </a:p>
                  </a:txBody>
                  <a:tcPr anchor="ctr">
                    <a:lnL w="12700" cap="flat" cmpd="sng" algn="ctr">
                      <a:solidFill>
                        <a:srgbClr val="DA3B0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r>
                        <a:rPr lang="en-US" sz="1600" dirty="0">
                          <a:effectLst/>
                        </a:rPr>
                        <a:t>Container Instances can be deployed into an Azure virtual network</a:t>
                      </a:r>
                    </a:p>
                  </a:txBody>
                  <a:tcPr anchor="ctr">
                    <a:lnL w="12700" cap="flat" cmpd="sng" algn="ctr">
                      <a:noFill/>
                      <a:prstDash val="solid"/>
                      <a:round/>
                      <a:headEnd type="none" w="med" len="med"/>
                      <a:tailEnd type="none" w="med" len="med"/>
                    </a:lnL>
                    <a:lnR w="12700" cap="flat" cmpd="sng" algn="ctr">
                      <a:solidFill>
                        <a:srgbClr val="DA3B01"/>
                      </a:solidFill>
                      <a:prstDash val="solid"/>
                      <a:round/>
                      <a:headEnd type="none" w="med" len="med"/>
                      <a:tailEnd type="none" w="med" len="med"/>
                    </a:lnR>
                    <a:lnT w="12700" cap="flat" cmpd="sng" algn="ctr">
                      <a:solidFill>
                        <a:srgbClr val="DA3B01"/>
                      </a:solidFill>
                      <a:prstDash val="solid"/>
                      <a:round/>
                      <a:headEnd type="none" w="med" len="med"/>
                      <a:tailEnd type="none" w="med" len="med"/>
                    </a:lnT>
                    <a:lnB w="12700" cap="flat" cmpd="sng" algn="ctr">
                      <a:solidFill>
                        <a:srgbClr val="DA3B0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2088662"/>
                  </a:ext>
                </a:extLst>
              </a:tr>
            </a:tbl>
          </a:graphicData>
        </a:graphic>
      </p:graphicFrame>
    </p:spTree>
    <p:extLst>
      <p:ext uri="{BB962C8B-B14F-4D97-AF65-F5344CB8AC3E}">
        <p14:creationId xmlns:p14="http://schemas.microsoft.com/office/powerpoint/2010/main" val="3932172658"/>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Container Instances (2 / 3)</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3" y="1457324"/>
            <a:ext cx="3359273" cy="4201091"/>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350" dirty="0">
                <a:solidFill>
                  <a:schemeClr val="tx2"/>
                </a:solidFill>
              </a:rPr>
              <a:t>Container groups</a:t>
            </a:r>
          </a:p>
          <a:p>
            <a:pPr>
              <a:spcBef>
                <a:spcPts val="1800"/>
              </a:spcBef>
              <a:spcAft>
                <a:spcPts val="0"/>
              </a:spcAft>
            </a:pPr>
            <a:r>
              <a:rPr lang="en-US" sz="2000" dirty="0">
                <a:latin typeface="+mn-lt"/>
              </a:rPr>
              <a:t>The top-level resource in Azure Container Instances is the container group. </a:t>
            </a:r>
          </a:p>
          <a:p>
            <a:pPr>
              <a:spcBef>
                <a:spcPts val="1800"/>
              </a:spcBef>
              <a:spcAft>
                <a:spcPts val="0"/>
              </a:spcAft>
            </a:pPr>
            <a:r>
              <a:rPr lang="en-US" sz="2000" dirty="0">
                <a:latin typeface="+mn-lt"/>
              </a:rPr>
              <a:t>The containers in a container group share a lifecycle, resources, local network, and storage volumes.</a:t>
            </a:r>
          </a:p>
        </p:txBody>
      </p:sp>
      <p:sp>
        <p:nvSpPr>
          <p:cNvPr id="2" name="Rectangle 1">
            <a:extLst>
              <a:ext uri="{FF2B5EF4-FFF2-40B4-BE49-F238E27FC236}">
                <a16:creationId xmlns:a16="http://schemas.microsoft.com/office/drawing/2014/main" id="{6580E9DB-E883-466B-B814-C84C0373193F}"/>
              </a:ext>
              <a:ext uri="{C183D7F6-B498-43B3-948B-1728B52AA6E4}">
                <adec:decorative xmlns:adec="http://schemas.microsoft.com/office/drawing/2017/decorative" val="1"/>
              </a:ext>
            </a:extLst>
          </p:cNvPr>
          <p:cNvSpPr/>
          <p:nvPr/>
        </p:nvSpPr>
        <p:spPr bwMode="auto">
          <a:xfrm>
            <a:off x="3943688" y="1128990"/>
            <a:ext cx="6433380" cy="4719711"/>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Example container group with two containers, one listening on port 80 and the other listening on port 5000">
            <a:extLst>
              <a:ext uri="{FF2B5EF4-FFF2-40B4-BE49-F238E27FC236}">
                <a16:creationId xmlns:a16="http://schemas.microsoft.com/office/drawing/2014/main" id="{6DEA4967-9CCE-441C-BBEF-D1F808FB1ECD}"/>
              </a:ext>
            </a:extLst>
          </p:cNvPr>
          <p:cNvPicPr>
            <a:picLocks noChangeAspect="1"/>
          </p:cNvPicPr>
          <p:nvPr/>
        </p:nvPicPr>
        <p:blipFill>
          <a:blip r:embed="rId3"/>
          <a:stretch>
            <a:fillRect/>
          </a:stretch>
        </p:blipFill>
        <p:spPr>
          <a:xfrm>
            <a:off x="4006339" y="1199585"/>
            <a:ext cx="6287962" cy="4603916"/>
          </a:xfrm>
          <a:prstGeom prst="rect">
            <a:avLst/>
          </a:prstGeom>
        </p:spPr>
      </p:pic>
      <p:cxnSp>
        <p:nvCxnSpPr>
          <p:cNvPr id="7" name="Straight Connector 6">
            <a:extLst>
              <a:ext uri="{FF2B5EF4-FFF2-40B4-BE49-F238E27FC236}">
                <a16:creationId xmlns:a16="http://schemas.microsoft.com/office/drawing/2014/main" id="{1FF2E035-D198-4953-A74A-B0ED1A882F73}"/>
              </a:ext>
              <a:ext uri="{C183D7F6-B498-43B3-948B-1728B52AA6E4}">
                <adec:decorative xmlns:adec="http://schemas.microsoft.com/office/drawing/2017/decorative" val="1"/>
              </a:ext>
            </a:extLst>
          </p:cNvPr>
          <p:cNvCxnSpPr>
            <a:cxnSpLocks/>
          </p:cNvCxnSpPr>
          <p:nvPr/>
        </p:nvCxnSpPr>
        <p:spPr>
          <a:xfrm>
            <a:off x="418643" y="3140483"/>
            <a:ext cx="29983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4979565"/>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Container Instances (3 / 3)</a:t>
            </a:r>
          </a:p>
        </p:txBody>
      </p:sp>
      <p:sp>
        <p:nvSpPr>
          <p:cNvPr id="2" name="Text Placeholder 6">
            <a:extLst>
              <a:ext uri="{FF2B5EF4-FFF2-40B4-BE49-F238E27FC236}">
                <a16:creationId xmlns:a16="http://schemas.microsoft.com/office/drawing/2014/main" id="{74E4C533-30E1-438E-AAF4-EF2488726843}"/>
              </a:ext>
            </a:extLst>
          </p:cNvPr>
          <p:cNvSpPr txBox="1">
            <a:spLocks/>
          </p:cNvSpPr>
          <p:nvPr/>
        </p:nvSpPr>
        <p:spPr>
          <a:xfrm>
            <a:off x="418643" y="1458000"/>
            <a:ext cx="5578932" cy="4104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2"/>
                </a:solidFill>
              </a:rPr>
              <a:t>Deployment</a:t>
            </a:r>
          </a:p>
          <a:p>
            <a:pPr marL="285750" indent="-285750">
              <a:buFont typeface="Arial" panose="020B0604020202020204" pitchFamily="34" charset="0"/>
              <a:buChar char="•"/>
            </a:pPr>
            <a:r>
              <a:rPr lang="en-US" sz="1800" dirty="0">
                <a:latin typeface="+mn-lt"/>
              </a:rPr>
              <a:t>There are two common ways to deploy a multi-container group: ARM template or a YAML file.</a:t>
            </a:r>
          </a:p>
          <a:p>
            <a:pPr>
              <a:spcBef>
                <a:spcPts val="600"/>
              </a:spcBef>
            </a:pPr>
            <a:r>
              <a:rPr lang="en-US" dirty="0">
                <a:solidFill>
                  <a:schemeClr val="tx2"/>
                </a:solidFill>
              </a:rPr>
              <a:t>Resource allocation</a:t>
            </a:r>
          </a:p>
          <a:p>
            <a:pPr marL="285750" indent="-285750">
              <a:buFont typeface="Arial" panose="020B0604020202020204" pitchFamily="34" charset="0"/>
              <a:buChar char="•"/>
            </a:pPr>
            <a:r>
              <a:rPr lang="en-US" sz="1800" dirty="0">
                <a:latin typeface="+mn-lt"/>
              </a:rPr>
              <a:t>Azure Container Instances allocates resources such as CPUs, memory, and optionally GPUs (preview) to a container group by adding the resource requests of the instances in the group.</a:t>
            </a:r>
          </a:p>
          <a:p>
            <a:pPr>
              <a:spcBef>
                <a:spcPts val="600"/>
              </a:spcBef>
            </a:pPr>
            <a:r>
              <a:rPr lang="en-US" dirty="0">
                <a:solidFill>
                  <a:schemeClr val="tx2"/>
                </a:solidFill>
              </a:rPr>
              <a:t>Networking</a:t>
            </a:r>
          </a:p>
          <a:p>
            <a:pPr marL="285750" indent="-285750">
              <a:buFont typeface="Arial" panose="020B0604020202020204" pitchFamily="34" charset="0"/>
              <a:buChar char="•"/>
            </a:pPr>
            <a:r>
              <a:rPr lang="en-US" sz="1800" dirty="0">
                <a:latin typeface="+mn-lt"/>
              </a:rPr>
              <a:t>Container groups share an IP address and a port namespace on that IP address.</a:t>
            </a:r>
          </a:p>
        </p:txBody>
      </p:sp>
      <p:sp>
        <p:nvSpPr>
          <p:cNvPr id="3" name="Text Placeholder 6">
            <a:extLst>
              <a:ext uri="{FF2B5EF4-FFF2-40B4-BE49-F238E27FC236}">
                <a16:creationId xmlns:a16="http://schemas.microsoft.com/office/drawing/2014/main" id="{991E3961-C8AC-4B29-8A25-E3984C66F23A}"/>
              </a:ext>
            </a:extLst>
          </p:cNvPr>
          <p:cNvSpPr txBox="1">
            <a:spLocks/>
          </p:cNvSpPr>
          <p:nvPr/>
        </p:nvSpPr>
        <p:spPr>
          <a:xfrm>
            <a:off x="6229350" y="1458000"/>
            <a:ext cx="5543550" cy="4104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pPr>
            <a:r>
              <a:rPr lang="en-US" dirty="0">
                <a:solidFill>
                  <a:schemeClr val="tx2"/>
                </a:solidFill>
              </a:rPr>
              <a:t>Storage</a:t>
            </a:r>
          </a:p>
          <a:p>
            <a:pPr marL="285750" lvl="1" indent="-285750">
              <a:buFont typeface="Arial" panose="020B0604020202020204" pitchFamily="34" charset="0"/>
              <a:buChar char="•"/>
            </a:pPr>
            <a:r>
              <a:rPr lang="en-US" dirty="0"/>
              <a:t>Specify external volumes to mount within a container group. </a:t>
            </a:r>
          </a:p>
          <a:p>
            <a:pPr marL="285750" lvl="1" indent="-285750">
              <a:buFont typeface="Arial" panose="020B0604020202020204" pitchFamily="34" charset="0"/>
              <a:buChar char="•"/>
            </a:pPr>
            <a:r>
              <a:rPr lang="en-US" dirty="0"/>
              <a:t>Map those volumes into specific paths within the individual containers in a group.</a:t>
            </a:r>
          </a:p>
          <a:p>
            <a:pPr>
              <a:spcBef>
                <a:spcPts val="600"/>
              </a:spcBef>
            </a:pPr>
            <a:r>
              <a:rPr lang="en-US" dirty="0">
                <a:solidFill>
                  <a:schemeClr val="tx2"/>
                </a:solidFill>
              </a:rPr>
              <a:t>Common scenarios</a:t>
            </a:r>
          </a:p>
          <a:p>
            <a:pPr marL="285750" lvl="1" indent="-285750">
              <a:buFont typeface="Arial" panose="020B0604020202020204" pitchFamily="34" charset="0"/>
              <a:buChar char="•"/>
            </a:pPr>
            <a:r>
              <a:rPr lang="en-US" dirty="0"/>
              <a:t>Multi-container groups are useful in cases where you want to divide a single functional task into a small number of container images.</a:t>
            </a:r>
          </a:p>
        </p:txBody>
      </p:sp>
    </p:spTree>
    <p:extLst>
      <p:ext uri="{BB962C8B-B14F-4D97-AF65-F5344CB8AC3E}">
        <p14:creationId xmlns:p14="http://schemas.microsoft.com/office/powerpoint/2010/main" val="23266427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2165002"/>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design considerations for creating a virtual machine to support your apps needs.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different availability options for Azure VMs.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VM sizing options.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an Azure VM by using the Azure CLI.</a:t>
            </a:r>
          </a:p>
        </p:txBody>
      </p:sp>
    </p:spTree>
    <p:extLst>
      <p:ext uri="{BB962C8B-B14F-4D97-AF65-F5344CB8AC3E}">
        <p14:creationId xmlns:p14="http://schemas.microsoft.com/office/powerpoint/2010/main" val="44251600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Deploy a container instance by using the Azure CLI</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787487"/>
            <a:ext cx="3650357" cy="1872000"/>
          </a:xfrm>
        </p:spPr>
        <p:txBody>
          <a:bodyPr/>
          <a:lstStyle/>
          <a:p>
            <a:r>
              <a:rPr lang="en-US" dirty="0"/>
              <a:t>Task 1: Create a resource group for the container</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787487"/>
            <a:ext cx="3650357" cy="1872000"/>
          </a:xfrm>
        </p:spPr>
        <p:txBody>
          <a:bodyPr/>
          <a:lstStyle/>
          <a:p>
            <a:r>
              <a:rPr lang="en-US" dirty="0"/>
              <a:t>Task 2: Create a container</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8123000" y="1787487"/>
            <a:ext cx="3650357" cy="1872000"/>
          </a:xfrm>
        </p:spPr>
        <p:txBody>
          <a:bodyPr/>
          <a:lstStyle/>
          <a:p>
            <a:r>
              <a:rPr lang="en-US" dirty="0"/>
              <a:t>Task 3: Verify the container is running</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2792516"/>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2792516"/>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2792516"/>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3086675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Run containerized tasks with restart policies (1 / 2)</a:t>
            </a:r>
          </a:p>
        </p:txBody>
      </p:sp>
      <p:sp>
        <p:nvSpPr>
          <p:cNvPr id="38" name="Text Placeholder 7">
            <a:extLst>
              <a:ext uri="{FF2B5EF4-FFF2-40B4-BE49-F238E27FC236}">
                <a16:creationId xmlns:a16="http://schemas.microsoft.com/office/drawing/2014/main" id="{4A26D496-4635-4E51-B1E8-F0C055756F61}"/>
              </a:ext>
            </a:extLst>
          </p:cNvPr>
          <p:cNvSpPr txBox="1">
            <a:spLocks/>
          </p:cNvSpPr>
          <p:nvPr/>
        </p:nvSpPr>
        <p:spPr>
          <a:xfrm>
            <a:off x="418466" y="1458000"/>
            <a:ext cx="5394960" cy="1455335"/>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Overview</a:t>
            </a:r>
          </a:p>
          <a:p>
            <a:pPr marL="0" lvl="1" indent="0">
              <a:buNone/>
            </a:pPr>
            <a:r>
              <a:rPr lang="en-US" dirty="0"/>
              <a:t>With a configurable restart policy, you can specify that your containers are stopped when their processes have completed.</a:t>
            </a:r>
          </a:p>
        </p:txBody>
      </p:sp>
      <p:cxnSp>
        <p:nvCxnSpPr>
          <p:cNvPr id="39" name="Straight Connector 38">
            <a:extLst>
              <a:ext uri="{FF2B5EF4-FFF2-40B4-BE49-F238E27FC236}">
                <a16:creationId xmlns:a16="http://schemas.microsoft.com/office/drawing/2014/main" id="{2253EEC4-72E7-45BC-ADD7-94574A61A905}"/>
              </a:ext>
              <a:ext uri="{C183D7F6-B498-43B3-948B-1728B52AA6E4}">
                <adec:decorative xmlns:adec="http://schemas.microsoft.com/office/drawing/2017/decorative" val="1"/>
              </a:ext>
            </a:extLst>
          </p:cNvPr>
          <p:cNvCxnSpPr>
            <a:cxnSpLocks/>
          </p:cNvCxnSpPr>
          <p:nvPr/>
        </p:nvCxnSpPr>
        <p:spPr>
          <a:xfrm>
            <a:off x="6089277" y="1601420"/>
            <a:ext cx="0" cy="297281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0" name="Text Placeholder 7">
            <a:extLst>
              <a:ext uri="{FF2B5EF4-FFF2-40B4-BE49-F238E27FC236}">
                <a16:creationId xmlns:a16="http://schemas.microsoft.com/office/drawing/2014/main" id="{1936059B-D64D-40D5-85AA-6450D59D4B24}"/>
              </a:ext>
            </a:extLst>
          </p:cNvPr>
          <p:cNvSpPr txBox="1">
            <a:spLocks/>
          </p:cNvSpPr>
          <p:nvPr/>
        </p:nvSpPr>
        <p:spPr>
          <a:xfrm>
            <a:off x="6364951" y="1458000"/>
            <a:ext cx="5394960" cy="2654573"/>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Container restart policy</a:t>
            </a:r>
          </a:p>
          <a:p>
            <a:pPr marL="0" lvl="1" indent="0">
              <a:buNone/>
            </a:pPr>
            <a:r>
              <a:rPr lang="en-US" dirty="0"/>
              <a:t>When you create a container group in Azure Container Instances, you can specify one of three restart policy settings:</a:t>
            </a:r>
          </a:p>
          <a:p>
            <a:pPr lvl="1"/>
            <a:r>
              <a:rPr lang="en-US" dirty="0">
                <a:latin typeface="Consolas" panose="020B0609020204030204" pitchFamily="49" charset="0"/>
              </a:rPr>
              <a:t>Always</a:t>
            </a:r>
          </a:p>
          <a:p>
            <a:pPr lvl="1"/>
            <a:r>
              <a:rPr lang="en-US" dirty="0">
                <a:latin typeface="Consolas" panose="020B0609020204030204" pitchFamily="49" charset="0"/>
              </a:rPr>
              <a:t>Never</a:t>
            </a:r>
          </a:p>
          <a:p>
            <a:pPr lvl="1"/>
            <a:r>
              <a:rPr lang="en-US" dirty="0" err="1">
                <a:latin typeface="Consolas" panose="020B0609020204030204" pitchFamily="49" charset="0"/>
              </a:rPr>
              <a:t>OnFailure</a:t>
            </a:r>
            <a:endParaRPr lang="en-US" sz="2000" dirty="0">
              <a:solidFill>
                <a:schemeClr val="tx1"/>
              </a:solidFill>
              <a:latin typeface="Consolas" panose="020B0609020204030204" pitchFamily="49" charset="0"/>
            </a:endParaRPr>
          </a:p>
        </p:txBody>
      </p:sp>
    </p:spTree>
    <p:extLst>
      <p:ext uri="{BB962C8B-B14F-4D97-AF65-F5344CB8AC3E}">
        <p14:creationId xmlns:p14="http://schemas.microsoft.com/office/powerpoint/2010/main" val="1224682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Run containerized tasks with restart policies (2 / 2)</a:t>
            </a:r>
          </a:p>
        </p:txBody>
      </p:sp>
      <p:sp>
        <p:nvSpPr>
          <p:cNvPr id="38" name="Text Placeholder 7">
            <a:extLst>
              <a:ext uri="{FF2B5EF4-FFF2-40B4-BE49-F238E27FC236}">
                <a16:creationId xmlns:a16="http://schemas.microsoft.com/office/drawing/2014/main" id="{4A26D496-4635-4E51-B1E8-F0C055756F61}"/>
              </a:ext>
            </a:extLst>
          </p:cNvPr>
          <p:cNvSpPr txBox="1">
            <a:spLocks/>
          </p:cNvSpPr>
          <p:nvPr/>
        </p:nvSpPr>
        <p:spPr>
          <a:xfrm>
            <a:off x="418466" y="1458000"/>
            <a:ext cx="5394960" cy="1136653"/>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Specify a restart policy</a:t>
            </a:r>
          </a:p>
          <a:p>
            <a:r>
              <a:rPr lang="en-US" sz="2000" dirty="0">
                <a:solidFill>
                  <a:schemeClr val="tx1"/>
                </a:solidFill>
                <a:latin typeface="+mn-lt"/>
              </a:rPr>
              <a:t>Specify the </a:t>
            </a:r>
            <a:r>
              <a:rPr lang="en-US" sz="2000" dirty="0">
                <a:solidFill>
                  <a:schemeClr val="tx1"/>
                </a:solidFill>
                <a:latin typeface="Consolas" panose="020B0609020204030204" pitchFamily="49" charset="0"/>
              </a:rPr>
              <a:t>--restart-policy</a:t>
            </a:r>
            <a:r>
              <a:rPr lang="en-US" sz="2000" dirty="0">
                <a:solidFill>
                  <a:schemeClr val="tx1"/>
                </a:solidFill>
                <a:latin typeface="+mn-lt"/>
              </a:rPr>
              <a:t> parameter when you call </a:t>
            </a:r>
            <a:r>
              <a:rPr lang="en-US" sz="2000" dirty="0">
                <a:solidFill>
                  <a:schemeClr val="tx1"/>
                </a:solidFill>
                <a:latin typeface="Consolas" panose="020B0609020204030204" pitchFamily="49" charset="0"/>
              </a:rPr>
              <a:t>az container create</a:t>
            </a:r>
            <a:r>
              <a:rPr lang="en-US" sz="2000" dirty="0">
                <a:solidFill>
                  <a:schemeClr val="tx1"/>
                </a:solidFill>
                <a:latin typeface="+mn-lt"/>
              </a:rPr>
              <a:t>.</a:t>
            </a:r>
          </a:p>
        </p:txBody>
      </p:sp>
      <p:cxnSp>
        <p:nvCxnSpPr>
          <p:cNvPr id="39" name="Straight Connector 38">
            <a:extLst>
              <a:ext uri="{FF2B5EF4-FFF2-40B4-BE49-F238E27FC236}">
                <a16:creationId xmlns:a16="http://schemas.microsoft.com/office/drawing/2014/main" id="{2253EEC4-72E7-45BC-ADD7-94574A61A905}"/>
              </a:ext>
              <a:ext uri="{C183D7F6-B498-43B3-948B-1728B52AA6E4}">
                <adec:decorative xmlns:adec="http://schemas.microsoft.com/office/drawing/2017/decorative" val="1"/>
              </a:ext>
            </a:extLst>
          </p:cNvPr>
          <p:cNvCxnSpPr>
            <a:cxnSpLocks/>
          </p:cNvCxnSpPr>
          <p:nvPr/>
        </p:nvCxnSpPr>
        <p:spPr>
          <a:xfrm>
            <a:off x="6089277" y="1571920"/>
            <a:ext cx="0" cy="324588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0" name="Text Placeholder 7">
            <a:extLst>
              <a:ext uri="{FF2B5EF4-FFF2-40B4-BE49-F238E27FC236}">
                <a16:creationId xmlns:a16="http://schemas.microsoft.com/office/drawing/2014/main" id="{1936059B-D64D-40D5-85AA-6450D59D4B24}"/>
              </a:ext>
            </a:extLst>
          </p:cNvPr>
          <p:cNvSpPr txBox="1">
            <a:spLocks/>
          </p:cNvSpPr>
          <p:nvPr/>
        </p:nvSpPr>
        <p:spPr>
          <a:xfrm>
            <a:off x="6364951" y="1458000"/>
            <a:ext cx="5394960" cy="2147832"/>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Run to completion</a:t>
            </a:r>
          </a:p>
          <a:p>
            <a:r>
              <a:rPr lang="en-US" sz="2000" dirty="0">
                <a:solidFill>
                  <a:schemeClr val="tx1"/>
                </a:solidFill>
                <a:latin typeface="+mn-lt"/>
              </a:rPr>
              <a:t>Azure Container Instances starts the container, and then stops it when its application, or script, exits. </a:t>
            </a:r>
          </a:p>
          <a:p>
            <a:r>
              <a:rPr lang="en-US" sz="2000" dirty="0">
                <a:solidFill>
                  <a:schemeClr val="tx1"/>
                </a:solidFill>
                <a:latin typeface="+mn-lt"/>
              </a:rPr>
              <a:t>When Azure Container Instances stops a container whose restart policy is </a:t>
            </a:r>
            <a:r>
              <a:rPr lang="en-US" sz="2000" dirty="0">
                <a:solidFill>
                  <a:schemeClr val="tx1"/>
                </a:solidFill>
                <a:latin typeface="Consolas" panose="020B0609020204030204" pitchFamily="49" charset="0"/>
              </a:rPr>
              <a:t>Never</a:t>
            </a:r>
            <a:r>
              <a:rPr lang="en-US" sz="2000" dirty="0">
                <a:solidFill>
                  <a:schemeClr val="tx1"/>
                </a:solidFill>
                <a:latin typeface="+mn-lt"/>
              </a:rPr>
              <a:t> or </a:t>
            </a:r>
            <a:r>
              <a:rPr lang="en-US" sz="2000" dirty="0" err="1">
                <a:solidFill>
                  <a:schemeClr val="tx1"/>
                </a:solidFill>
                <a:latin typeface="Consolas" panose="020B0609020204030204" pitchFamily="49" charset="0"/>
              </a:rPr>
              <a:t>OnFailure</a:t>
            </a:r>
            <a:r>
              <a:rPr lang="en-US" sz="2000" dirty="0">
                <a:solidFill>
                  <a:schemeClr val="tx1"/>
                </a:solidFill>
                <a:latin typeface="+mn-lt"/>
              </a:rPr>
              <a:t>, the container's status is set to </a:t>
            </a:r>
            <a:r>
              <a:rPr lang="en-US" sz="2000" b="1" dirty="0">
                <a:solidFill>
                  <a:schemeClr val="tx1"/>
                </a:solidFill>
                <a:latin typeface="+mn-lt"/>
              </a:rPr>
              <a:t>Terminated</a:t>
            </a:r>
            <a:r>
              <a:rPr lang="en-US" sz="2000" dirty="0">
                <a:solidFill>
                  <a:schemeClr val="tx1"/>
                </a:solidFill>
                <a:latin typeface="+mn-lt"/>
              </a:rPr>
              <a:t>.</a:t>
            </a:r>
          </a:p>
        </p:txBody>
      </p:sp>
      <p:sp>
        <p:nvSpPr>
          <p:cNvPr id="7" name="Text Placeholder 2">
            <a:extLst>
              <a:ext uri="{FF2B5EF4-FFF2-40B4-BE49-F238E27FC236}">
                <a16:creationId xmlns:a16="http://schemas.microsoft.com/office/drawing/2014/main" id="{85FD7671-E2BE-49EB-A2BF-67C7D703E454}"/>
              </a:ext>
            </a:extLst>
          </p:cNvPr>
          <p:cNvSpPr txBox="1">
            <a:spLocks/>
          </p:cNvSpPr>
          <p:nvPr/>
        </p:nvSpPr>
        <p:spPr>
          <a:xfrm>
            <a:off x="418466" y="2829908"/>
            <a:ext cx="5394960" cy="1823513"/>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800" b="0" dirty="0" err="1">
                <a:solidFill>
                  <a:srgbClr val="0000FF"/>
                </a:solidFill>
                <a:effectLst/>
                <a:latin typeface="Consolas" panose="020B0609020204030204" pitchFamily="49" charset="0"/>
              </a:rPr>
              <a:t>az</a:t>
            </a:r>
            <a:r>
              <a:rPr lang="en-US" sz="1800" b="0" dirty="0">
                <a:solidFill>
                  <a:srgbClr val="0000FF"/>
                </a:solidFill>
                <a:effectLst/>
                <a:latin typeface="Consolas" panose="020B0609020204030204" pitchFamily="49" charset="0"/>
              </a:rPr>
              <a:t> container create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--resource-group </a:t>
            </a:r>
            <a:r>
              <a:rPr lang="en-US" sz="1800" b="0" dirty="0" err="1">
                <a:solidFill>
                  <a:srgbClr val="A31515"/>
                </a:solidFill>
                <a:effectLst/>
                <a:latin typeface="Consolas" panose="020B0609020204030204" pitchFamily="49" charset="0"/>
              </a:rPr>
              <a:t>myResourceGroup</a:t>
            </a:r>
            <a:r>
              <a:rPr lang="en-US" sz="1800" b="0" dirty="0">
                <a:solidFill>
                  <a:srgbClr val="A31515"/>
                </a:solidFill>
                <a:effectLst/>
                <a:latin typeface="Consolas" panose="020B0609020204030204" pitchFamily="49" charset="0"/>
              </a:rPr>
              <a:t>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--name </a:t>
            </a:r>
            <a:r>
              <a:rPr lang="en-US" sz="1800" b="0" dirty="0" err="1">
                <a:solidFill>
                  <a:srgbClr val="A31515"/>
                </a:solidFill>
                <a:effectLst/>
                <a:latin typeface="Consolas" panose="020B0609020204030204" pitchFamily="49" charset="0"/>
              </a:rPr>
              <a:t>mycontainer</a:t>
            </a:r>
            <a:r>
              <a:rPr lang="en-US" sz="1800" b="0" dirty="0">
                <a:solidFill>
                  <a:srgbClr val="A31515"/>
                </a:solidFill>
                <a:effectLst/>
                <a:latin typeface="Consolas" panose="020B0609020204030204" pitchFamily="49" charset="0"/>
              </a:rPr>
              <a:t>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--image </a:t>
            </a:r>
            <a:r>
              <a:rPr lang="en-US" sz="1800" b="0" dirty="0" err="1">
                <a:solidFill>
                  <a:srgbClr val="A31515"/>
                </a:solidFill>
                <a:effectLst/>
                <a:latin typeface="Consolas" panose="020B0609020204030204" pitchFamily="49" charset="0"/>
              </a:rPr>
              <a:t>mycontainerimage</a:t>
            </a:r>
            <a:r>
              <a:rPr lang="en-US" sz="1800" b="0" dirty="0">
                <a:solidFill>
                  <a:srgbClr val="A31515"/>
                </a:solidFill>
                <a:effectLst/>
                <a:latin typeface="Consolas" panose="020B0609020204030204" pitchFamily="49" charset="0"/>
              </a:rPr>
              <a:t>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--restart-policy </a:t>
            </a:r>
            <a:r>
              <a:rPr lang="en-US" sz="1800" b="0" dirty="0" err="1">
                <a:solidFill>
                  <a:srgbClr val="A31515"/>
                </a:solidFill>
                <a:effectLst/>
                <a:latin typeface="Consolas" panose="020B0609020204030204" pitchFamily="49" charset="0"/>
              </a:rPr>
              <a:t>OnFailure</a:t>
            </a:r>
            <a:endParaRPr lang="en-US" sz="18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4183572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fr-FR" dirty="0"/>
              <a:t>Set </a:t>
            </a:r>
            <a:r>
              <a:rPr lang="en-US" dirty="0"/>
              <a:t>environment</a:t>
            </a:r>
            <a:r>
              <a:rPr lang="fr-FR" dirty="0"/>
              <a:t> variables in container instances </a:t>
            </a:r>
            <a:r>
              <a:rPr lang="en-US" dirty="0"/>
              <a:t>(1 / 2)</a:t>
            </a:r>
          </a:p>
        </p:txBody>
      </p:sp>
      <p:sp>
        <p:nvSpPr>
          <p:cNvPr id="38" name="Text Placeholder 7">
            <a:extLst>
              <a:ext uri="{FF2B5EF4-FFF2-40B4-BE49-F238E27FC236}">
                <a16:creationId xmlns:a16="http://schemas.microsoft.com/office/drawing/2014/main" id="{4A26D496-4635-4E51-B1E8-F0C055756F61}"/>
              </a:ext>
            </a:extLst>
          </p:cNvPr>
          <p:cNvSpPr txBox="1">
            <a:spLocks/>
          </p:cNvSpPr>
          <p:nvPr/>
        </p:nvSpPr>
        <p:spPr>
          <a:xfrm>
            <a:off x="418466" y="1458000"/>
            <a:ext cx="3539923" cy="3940631"/>
          </a:xfrm>
          <a:prstGeom prst="rect">
            <a:avLst/>
          </a:prstGeom>
        </p:spPr>
        <p:txBody>
          <a:bodyPr wrap="square"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spcAft>
                <a:spcPts val="0"/>
              </a:spcAft>
              <a:buFont typeface="Arial" panose="020B0604020202020204" pitchFamily="34" charset="0"/>
              <a:buChar char="•"/>
            </a:pPr>
            <a:r>
              <a:rPr lang="en-US" sz="2000" dirty="0">
                <a:solidFill>
                  <a:schemeClr val="tx1"/>
                </a:solidFill>
                <a:latin typeface="+mn-lt"/>
              </a:rPr>
              <a:t>Provides dynamic configuration of the application or script run by the container.</a:t>
            </a:r>
          </a:p>
          <a:p>
            <a:pPr marL="342900" indent="-342900">
              <a:spcBef>
                <a:spcPts val="1800"/>
              </a:spcBef>
              <a:spcAft>
                <a:spcPts val="0"/>
              </a:spcAft>
              <a:buFont typeface="Arial" panose="020B0604020202020204" pitchFamily="34" charset="0"/>
              <a:buChar char="•"/>
            </a:pPr>
            <a:r>
              <a:rPr lang="en-US" sz="2000" dirty="0">
                <a:solidFill>
                  <a:schemeClr val="tx1"/>
                </a:solidFill>
                <a:latin typeface="+mn-lt"/>
              </a:rPr>
              <a:t>ACI supports both Windows and Linux containers to pass secrets as environment variables</a:t>
            </a:r>
          </a:p>
          <a:p>
            <a:pPr marL="342900" indent="-342900">
              <a:spcBef>
                <a:spcPts val="1800"/>
              </a:spcBef>
              <a:spcAft>
                <a:spcPts val="0"/>
              </a:spcAft>
              <a:buFont typeface="Arial" panose="020B0604020202020204" pitchFamily="34" charset="0"/>
              <a:buChar char="•"/>
            </a:pPr>
            <a:r>
              <a:rPr lang="en-US" sz="2000" dirty="0">
                <a:solidFill>
                  <a:schemeClr val="tx1"/>
                </a:solidFill>
                <a:latin typeface="+mn-lt"/>
              </a:rPr>
              <a:t>In the example two variables are passed to the container when it is created.</a:t>
            </a:r>
            <a:endParaRPr lang="en-US" sz="1800" dirty="0">
              <a:solidFill>
                <a:schemeClr val="tx1"/>
              </a:solidFill>
              <a:latin typeface="+mn-lt"/>
            </a:endParaRPr>
          </a:p>
        </p:txBody>
      </p:sp>
      <p:sp>
        <p:nvSpPr>
          <p:cNvPr id="2" name="Text Placeholder 2">
            <a:extLst>
              <a:ext uri="{FF2B5EF4-FFF2-40B4-BE49-F238E27FC236}">
                <a16:creationId xmlns:a16="http://schemas.microsoft.com/office/drawing/2014/main" id="{3ADEBDE1-0268-4315-A935-E9BF20D775C6}"/>
              </a:ext>
            </a:extLst>
          </p:cNvPr>
          <p:cNvSpPr txBox="1">
            <a:spLocks/>
          </p:cNvSpPr>
          <p:nvPr/>
        </p:nvSpPr>
        <p:spPr>
          <a:xfrm>
            <a:off x="4376979" y="1385303"/>
            <a:ext cx="7077084" cy="2308392"/>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200"/>
              </a:spcAft>
            </a:pPr>
            <a:r>
              <a:rPr lang="en-US" sz="1600" b="0" dirty="0" err="1">
                <a:solidFill>
                  <a:srgbClr val="0000FF"/>
                </a:solidFill>
                <a:effectLst/>
                <a:latin typeface="Consolas" panose="020B0609020204030204" pitchFamily="49" charset="0"/>
              </a:rPr>
              <a:t>az</a:t>
            </a:r>
            <a:r>
              <a:rPr lang="en-US" sz="1600" b="0" dirty="0">
                <a:solidFill>
                  <a:srgbClr val="0000FF"/>
                </a:solidFill>
                <a:effectLst/>
                <a:latin typeface="Consolas" panose="020B0609020204030204" pitchFamily="49" charset="0"/>
              </a:rPr>
              <a:t> container create \</a:t>
            </a:r>
            <a:endParaRPr lang="en-US" sz="1600" b="0" dirty="0">
              <a:solidFill>
                <a:srgbClr val="000000"/>
              </a:solidFill>
              <a:effectLst/>
              <a:latin typeface="Consolas" panose="020B0609020204030204" pitchFamily="49" charset="0"/>
            </a:endParaRPr>
          </a:p>
          <a:p>
            <a:pPr>
              <a:spcBef>
                <a:spcPts val="0"/>
              </a:spcBef>
              <a:spcAft>
                <a:spcPts val="200"/>
              </a:spcAft>
            </a:pPr>
            <a:r>
              <a:rPr lang="en-US" sz="1600" b="0" dirty="0">
                <a:solidFill>
                  <a:srgbClr val="0000FF"/>
                </a:solidFill>
                <a:effectLst/>
                <a:latin typeface="Consolas" panose="020B0609020204030204" pitchFamily="49" charset="0"/>
              </a:rPr>
              <a:t>    </a:t>
            </a:r>
            <a:r>
              <a:rPr lang="en-US" sz="1600" b="0" dirty="0">
                <a:solidFill>
                  <a:srgbClr val="001080"/>
                </a:solidFill>
                <a:effectLst/>
                <a:latin typeface="Consolas" panose="020B0609020204030204" pitchFamily="49" charset="0"/>
              </a:rPr>
              <a:t>--resource-group </a:t>
            </a:r>
            <a:r>
              <a:rPr lang="en-US" sz="1600" b="0" dirty="0" err="1">
                <a:solidFill>
                  <a:srgbClr val="A31515"/>
                </a:solidFill>
                <a:effectLst/>
                <a:latin typeface="Consolas" panose="020B0609020204030204" pitchFamily="49" charset="0"/>
              </a:rPr>
              <a:t>myResourceGroup</a:t>
            </a:r>
            <a:r>
              <a:rPr lang="en-US" sz="1600" b="0" dirty="0">
                <a:solidFill>
                  <a:srgbClr val="A31515"/>
                </a:solidFill>
                <a:effectLst/>
                <a:latin typeface="Consolas" panose="020B0609020204030204" pitchFamily="49" charset="0"/>
              </a:rPr>
              <a:t> \</a:t>
            </a:r>
            <a:endParaRPr lang="en-US" sz="1600" b="0" dirty="0">
              <a:solidFill>
                <a:srgbClr val="000000"/>
              </a:solidFill>
              <a:effectLst/>
              <a:latin typeface="Consolas" panose="020B0609020204030204" pitchFamily="49" charset="0"/>
            </a:endParaRPr>
          </a:p>
          <a:p>
            <a:pPr>
              <a:spcBef>
                <a:spcPts val="0"/>
              </a:spcBef>
              <a:spcAft>
                <a:spcPts val="200"/>
              </a:spcAft>
            </a:pPr>
            <a:r>
              <a:rPr lang="en-US" sz="1600" b="0" dirty="0">
                <a:solidFill>
                  <a:srgbClr val="0000FF"/>
                </a:solidFill>
                <a:effectLst/>
                <a:latin typeface="Consolas" panose="020B0609020204030204" pitchFamily="49" charset="0"/>
              </a:rPr>
              <a:t>    </a:t>
            </a:r>
            <a:r>
              <a:rPr lang="en-US" sz="1600" b="0" dirty="0">
                <a:solidFill>
                  <a:srgbClr val="001080"/>
                </a:solidFill>
                <a:effectLst/>
                <a:latin typeface="Consolas" panose="020B0609020204030204" pitchFamily="49" charset="0"/>
              </a:rPr>
              <a:t>--name </a:t>
            </a:r>
            <a:r>
              <a:rPr lang="en-US" sz="1600" b="0" dirty="0">
                <a:solidFill>
                  <a:srgbClr val="A31515"/>
                </a:solidFill>
                <a:effectLst/>
                <a:latin typeface="Consolas" panose="020B0609020204030204" pitchFamily="49" charset="0"/>
              </a:rPr>
              <a:t>mycontainer2 \</a:t>
            </a:r>
            <a:endParaRPr lang="en-US" sz="1600" b="0" dirty="0">
              <a:solidFill>
                <a:srgbClr val="000000"/>
              </a:solidFill>
              <a:effectLst/>
              <a:latin typeface="Consolas" panose="020B0609020204030204" pitchFamily="49" charset="0"/>
            </a:endParaRPr>
          </a:p>
          <a:p>
            <a:pPr>
              <a:spcBef>
                <a:spcPts val="0"/>
              </a:spcBef>
              <a:spcAft>
                <a:spcPts val="200"/>
              </a:spcAft>
            </a:pPr>
            <a:r>
              <a:rPr lang="en-US" sz="1600" b="0" dirty="0">
                <a:solidFill>
                  <a:srgbClr val="0000FF"/>
                </a:solidFill>
                <a:effectLst/>
                <a:latin typeface="Consolas" panose="020B0609020204030204" pitchFamily="49" charset="0"/>
              </a:rPr>
              <a:t>    </a:t>
            </a:r>
            <a:r>
              <a:rPr lang="en-US" sz="1600" b="0" dirty="0">
                <a:solidFill>
                  <a:srgbClr val="001080"/>
                </a:solidFill>
                <a:effectLst/>
                <a:latin typeface="Consolas" panose="020B0609020204030204" pitchFamily="49" charset="0"/>
              </a:rPr>
              <a:t>--image </a:t>
            </a:r>
            <a:r>
              <a:rPr lang="en-US" sz="1600" b="0" dirty="0">
                <a:solidFill>
                  <a:srgbClr val="A31515"/>
                </a:solidFill>
                <a:effectLst/>
                <a:latin typeface="Consolas" panose="020B0609020204030204" pitchFamily="49" charset="0"/>
              </a:rPr>
              <a:t>mcr.microsoft.com/</a:t>
            </a:r>
            <a:r>
              <a:rPr lang="en-US" sz="1600" b="0" dirty="0" err="1">
                <a:solidFill>
                  <a:srgbClr val="A31515"/>
                </a:solidFill>
                <a:effectLst/>
                <a:latin typeface="Consolas" panose="020B0609020204030204" pitchFamily="49" charset="0"/>
              </a:rPr>
              <a:t>azuredocs</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aci-wordcount:latest</a:t>
            </a:r>
            <a:r>
              <a:rPr lang="en-US" sz="1600" b="0" dirty="0">
                <a:solidFill>
                  <a:srgbClr val="A31515"/>
                </a:solidFill>
                <a:effectLst/>
                <a:latin typeface="Consolas" panose="020B0609020204030204" pitchFamily="49" charset="0"/>
              </a:rPr>
              <a:t> \</a:t>
            </a:r>
            <a:endParaRPr lang="en-US" sz="1600" b="0" dirty="0">
              <a:solidFill>
                <a:srgbClr val="000000"/>
              </a:solidFill>
              <a:effectLst/>
              <a:latin typeface="Consolas" panose="020B0609020204030204" pitchFamily="49" charset="0"/>
            </a:endParaRPr>
          </a:p>
          <a:p>
            <a:pPr>
              <a:spcBef>
                <a:spcPts val="0"/>
              </a:spcBef>
              <a:spcAft>
                <a:spcPts val="200"/>
              </a:spcAft>
            </a:pPr>
            <a:r>
              <a:rPr lang="en-US" sz="1600" b="0" dirty="0">
                <a:solidFill>
                  <a:srgbClr val="0000FF"/>
                </a:solidFill>
                <a:effectLst/>
                <a:latin typeface="Consolas" panose="020B0609020204030204" pitchFamily="49" charset="0"/>
              </a:rPr>
              <a:t>    </a:t>
            </a:r>
            <a:r>
              <a:rPr lang="en-US" sz="1600" b="0" dirty="0">
                <a:solidFill>
                  <a:srgbClr val="001080"/>
                </a:solidFill>
                <a:effectLst/>
                <a:latin typeface="Consolas" panose="020B0609020204030204" pitchFamily="49" charset="0"/>
              </a:rPr>
              <a:t>--restart-policy </a:t>
            </a:r>
            <a:r>
              <a:rPr lang="en-US" sz="1600" b="0" dirty="0" err="1">
                <a:solidFill>
                  <a:srgbClr val="A31515"/>
                </a:solidFill>
                <a:effectLst/>
                <a:latin typeface="Consolas" panose="020B0609020204030204" pitchFamily="49" charset="0"/>
              </a:rPr>
              <a:t>OnFailure</a:t>
            </a:r>
            <a:r>
              <a:rPr lang="en-US" sz="1600" b="0" dirty="0">
                <a:solidFill>
                  <a:srgbClr val="A31515"/>
                </a:solidFill>
                <a:effectLst/>
                <a:latin typeface="Consolas" panose="020B0609020204030204" pitchFamily="49" charset="0"/>
              </a:rPr>
              <a:t> \</a:t>
            </a:r>
            <a:endParaRPr lang="en-US" sz="1600" b="0" dirty="0">
              <a:solidFill>
                <a:srgbClr val="000000"/>
              </a:solidFill>
              <a:effectLst/>
              <a:latin typeface="Consolas" panose="020B0609020204030204" pitchFamily="49" charset="0"/>
            </a:endParaRPr>
          </a:p>
          <a:p>
            <a:pPr>
              <a:spcBef>
                <a:spcPts val="0"/>
              </a:spcBef>
              <a:spcAft>
                <a:spcPts val="200"/>
              </a:spcAft>
            </a:pPr>
            <a:r>
              <a:rPr lang="en-US" sz="1600" b="0" dirty="0">
                <a:solidFill>
                  <a:srgbClr val="0000FF"/>
                </a:solidFill>
                <a:effectLst/>
                <a:latin typeface="Consolas" panose="020B0609020204030204" pitchFamily="49" charset="0"/>
              </a:rPr>
              <a:t>    </a:t>
            </a:r>
            <a:r>
              <a:rPr lang="en-US" sz="1600" b="0" dirty="0">
                <a:solidFill>
                  <a:srgbClr val="001080"/>
                </a:solidFill>
                <a:effectLst/>
                <a:latin typeface="Consolas" panose="020B0609020204030204" pitchFamily="49" charset="0"/>
              </a:rPr>
              <a:t>--environment-variables </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NumWords</a:t>
            </a:r>
            <a:r>
              <a:rPr lang="en-US" sz="1600" b="0" dirty="0">
                <a:solidFill>
                  <a:srgbClr val="A31515"/>
                </a:solidFill>
                <a:effectLst/>
                <a:latin typeface="Consolas" panose="020B0609020204030204" pitchFamily="49" charset="0"/>
              </a:rPr>
              <a:t>'='5' '</a:t>
            </a:r>
            <a:r>
              <a:rPr lang="en-US" sz="1600" b="0" dirty="0" err="1">
                <a:solidFill>
                  <a:srgbClr val="A31515"/>
                </a:solidFill>
                <a:effectLst/>
                <a:latin typeface="Consolas" panose="020B0609020204030204" pitchFamily="49" charset="0"/>
              </a:rPr>
              <a:t>MinLength</a:t>
            </a:r>
            <a:r>
              <a:rPr lang="en-US" sz="1600" b="0" dirty="0">
                <a:solidFill>
                  <a:srgbClr val="A31515"/>
                </a:solidFill>
                <a:effectLst/>
                <a:latin typeface="Consolas" panose="020B0609020204030204" pitchFamily="49" charset="0"/>
              </a:rPr>
              <a:t>'='8'</a:t>
            </a:r>
            <a:endParaRPr lang="en-US" sz="16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2501319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fr-FR" dirty="0"/>
              <a:t>Set </a:t>
            </a:r>
            <a:r>
              <a:rPr lang="en-US" dirty="0"/>
              <a:t>environment</a:t>
            </a:r>
            <a:r>
              <a:rPr lang="fr-FR" dirty="0"/>
              <a:t> variables in container instances</a:t>
            </a:r>
            <a:r>
              <a:rPr lang="en-US" dirty="0"/>
              <a:t> (2 / 2)</a:t>
            </a:r>
          </a:p>
        </p:txBody>
      </p:sp>
      <p:sp>
        <p:nvSpPr>
          <p:cNvPr id="38" name="Text Placeholder 7">
            <a:extLst>
              <a:ext uri="{FF2B5EF4-FFF2-40B4-BE49-F238E27FC236}">
                <a16:creationId xmlns:a16="http://schemas.microsoft.com/office/drawing/2014/main" id="{4A26D496-4635-4E51-B1E8-F0C055756F61}"/>
              </a:ext>
            </a:extLst>
          </p:cNvPr>
          <p:cNvSpPr txBox="1">
            <a:spLocks/>
          </p:cNvSpPr>
          <p:nvPr/>
        </p:nvSpPr>
        <p:spPr>
          <a:xfrm>
            <a:off x="418467" y="1261360"/>
            <a:ext cx="3588050" cy="3029034"/>
          </a:xfrm>
          <a:prstGeom prst="rect">
            <a:avLst/>
          </a:prstGeom>
        </p:spPr>
        <p:txBody>
          <a:bodyPr wrap="square" lIns="0" tIns="0" rIns="0" b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YAML example</a:t>
            </a:r>
          </a:p>
          <a:p>
            <a:pPr marL="342900" indent="-342900">
              <a:spcBef>
                <a:spcPts val="600"/>
              </a:spcBef>
              <a:spcAft>
                <a:spcPts val="0"/>
              </a:spcAft>
              <a:buFont typeface="Arial" panose="020B0604020202020204" pitchFamily="34" charset="0"/>
              <a:buChar char="•"/>
            </a:pPr>
            <a:r>
              <a:rPr lang="en-US" sz="2000" dirty="0">
                <a:solidFill>
                  <a:schemeClr val="tx1"/>
                </a:solidFill>
                <a:latin typeface="+mn-lt"/>
              </a:rPr>
              <a:t>Set a secure environment variable by specifying the </a:t>
            </a:r>
            <a:r>
              <a:rPr lang="en-US" sz="2000" dirty="0" err="1">
                <a:solidFill>
                  <a:schemeClr val="tx1"/>
                </a:solidFill>
                <a:latin typeface="Consolas" panose="020B0609020204030204" pitchFamily="49" charset="0"/>
              </a:rPr>
              <a:t>secureValue</a:t>
            </a:r>
            <a:r>
              <a:rPr lang="en-US" sz="2000" dirty="0">
                <a:solidFill>
                  <a:schemeClr val="tx1"/>
                </a:solidFill>
                <a:latin typeface="+mn-lt"/>
              </a:rPr>
              <a:t> property instead of the regular </a:t>
            </a:r>
            <a:r>
              <a:rPr lang="en-US" sz="2000" dirty="0">
                <a:solidFill>
                  <a:schemeClr val="tx1"/>
                </a:solidFill>
                <a:latin typeface="Consolas" panose="020B0609020204030204" pitchFamily="49" charset="0"/>
              </a:rPr>
              <a:t>value</a:t>
            </a:r>
            <a:r>
              <a:rPr lang="en-US" sz="2000" dirty="0">
                <a:solidFill>
                  <a:schemeClr val="tx1"/>
                </a:solidFill>
                <a:latin typeface="+mn-lt"/>
              </a:rPr>
              <a:t> for the variable's type. </a:t>
            </a:r>
          </a:p>
          <a:p>
            <a:pPr marL="342900" indent="-342900">
              <a:spcBef>
                <a:spcPts val="600"/>
              </a:spcBef>
              <a:spcAft>
                <a:spcPts val="0"/>
              </a:spcAft>
              <a:buFont typeface="Arial" panose="020B0604020202020204" pitchFamily="34" charset="0"/>
              <a:buChar char="•"/>
            </a:pPr>
            <a:r>
              <a:rPr lang="en-US" sz="2000" dirty="0">
                <a:solidFill>
                  <a:schemeClr val="tx1"/>
                </a:solidFill>
                <a:latin typeface="+mn-lt"/>
              </a:rPr>
              <a:t>The two variables defined in the YAML demonstrate the two variable types.</a:t>
            </a:r>
          </a:p>
        </p:txBody>
      </p:sp>
      <p:sp>
        <p:nvSpPr>
          <p:cNvPr id="2" name="Text Placeholder 2">
            <a:extLst>
              <a:ext uri="{FF2B5EF4-FFF2-40B4-BE49-F238E27FC236}">
                <a16:creationId xmlns:a16="http://schemas.microsoft.com/office/drawing/2014/main" id="{3ADEBDE1-0268-4315-A935-E9BF20D775C6}"/>
              </a:ext>
            </a:extLst>
          </p:cNvPr>
          <p:cNvSpPr txBox="1">
            <a:spLocks/>
          </p:cNvSpPr>
          <p:nvPr/>
        </p:nvSpPr>
        <p:spPr>
          <a:xfrm>
            <a:off x="5273454" y="1283465"/>
            <a:ext cx="5579029" cy="4046524"/>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err="1">
                <a:solidFill>
                  <a:srgbClr val="800000"/>
                </a:solidFill>
                <a:effectLst/>
                <a:latin typeface="Consolas" panose="020B0609020204030204" pitchFamily="49" charset="0"/>
              </a:rPr>
              <a:t>apiVersion</a:t>
            </a:r>
            <a:r>
              <a:rPr lang="en-US" sz="1600" b="0" dirty="0">
                <a:solidFill>
                  <a:srgbClr val="000000"/>
                </a:solidFill>
                <a:effectLst/>
                <a:latin typeface="Consolas" panose="020B0609020204030204" pitchFamily="49" charset="0"/>
              </a:rPr>
              <a:t>: 2018-10-01</a:t>
            </a:r>
          </a:p>
          <a:p>
            <a:pPr>
              <a:spcBef>
                <a:spcPts val="0"/>
              </a:spcBef>
              <a:spcAft>
                <a:spcPts val="0"/>
              </a:spcAft>
            </a:pPr>
            <a:r>
              <a:rPr lang="en-US" sz="1600" b="0" dirty="0">
                <a:solidFill>
                  <a:srgbClr val="800000"/>
                </a:solidFill>
                <a:effectLst/>
                <a:latin typeface="Consolas" panose="020B0609020204030204" pitchFamily="49" charset="0"/>
              </a:rPr>
              <a:t>location</a:t>
            </a:r>
            <a:r>
              <a:rPr lang="en-US" sz="1600" b="0" dirty="0">
                <a:solidFill>
                  <a:srgbClr val="000000"/>
                </a:solidFill>
                <a:effectLst/>
                <a:latin typeface="Consolas" panose="020B0609020204030204" pitchFamily="49" charset="0"/>
              </a:rPr>
              <a:t>: </a:t>
            </a:r>
            <a:r>
              <a:rPr lang="en-US" sz="1600" b="0" dirty="0" err="1">
                <a:solidFill>
                  <a:srgbClr val="0000FF"/>
                </a:solidFill>
                <a:effectLst/>
                <a:latin typeface="Consolas" panose="020B0609020204030204" pitchFamily="49" charset="0"/>
              </a:rPr>
              <a:t>eastus</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80000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err="1">
                <a:solidFill>
                  <a:srgbClr val="0000FF"/>
                </a:solidFill>
                <a:effectLst/>
                <a:latin typeface="Consolas" panose="020B0609020204030204" pitchFamily="49" charset="0"/>
              </a:rPr>
              <a:t>securetest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800000"/>
                </a:solidFill>
                <a:effectLst/>
                <a:latin typeface="Consolas" panose="020B0609020204030204" pitchFamily="49" charset="0"/>
              </a:rPr>
              <a:t>properties</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800000"/>
                </a:solidFill>
                <a:effectLst/>
                <a:latin typeface="Consolas" panose="020B0609020204030204" pitchFamily="49" charset="0"/>
              </a:rPr>
              <a:t>containers</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 </a:t>
            </a:r>
            <a:r>
              <a:rPr lang="en-US" sz="1600" b="0" dirty="0">
                <a:solidFill>
                  <a:srgbClr val="80000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err="1">
                <a:solidFill>
                  <a:srgbClr val="0000FF"/>
                </a:solidFill>
                <a:effectLst/>
                <a:latin typeface="Consolas" panose="020B0609020204030204" pitchFamily="49" charset="0"/>
              </a:rPr>
              <a:t>mycontainer</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800000"/>
                </a:solidFill>
                <a:effectLst/>
                <a:latin typeface="Consolas" panose="020B0609020204030204" pitchFamily="49" charset="0"/>
              </a:rPr>
              <a:t>properties</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800000"/>
                </a:solidFill>
                <a:effectLst/>
                <a:latin typeface="Consolas" panose="020B0609020204030204" pitchFamily="49" charset="0"/>
              </a:rPr>
              <a:t>environmentVariables</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 </a:t>
            </a:r>
            <a:r>
              <a:rPr lang="en-US" sz="1600" b="0" dirty="0">
                <a:solidFill>
                  <a:srgbClr val="80000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'NOTSECRET'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800000"/>
                </a:solidFill>
                <a:effectLst/>
                <a:latin typeface="Consolas" panose="020B0609020204030204" pitchFamily="49" charset="0"/>
              </a:rPr>
              <a:t>value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'my-exposed-value'</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 </a:t>
            </a:r>
            <a:r>
              <a:rPr lang="en-US" sz="1600" b="0" dirty="0">
                <a:solidFill>
                  <a:srgbClr val="80000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'SECRET'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800000"/>
                </a:solidFill>
                <a:effectLst/>
                <a:latin typeface="Consolas" panose="020B0609020204030204" pitchFamily="49" charset="0"/>
              </a:rPr>
              <a:t>secureValue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'my-secret-value'</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800000"/>
                </a:solidFill>
                <a:effectLst/>
                <a:latin typeface="Consolas" panose="020B0609020204030204" pitchFamily="49" charset="0"/>
              </a:rPr>
              <a:t>image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nginx</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dirty="0">
                <a:solidFill>
                  <a:srgbClr val="800000"/>
                </a:solidFill>
                <a:latin typeface="Consolas" panose="020B0609020204030204" pitchFamily="49" charset="0"/>
              </a:rPr>
              <a:t>...</a:t>
            </a:r>
            <a:endParaRPr lang="en-US" sz="16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258484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2" y="440494"/>
            <a:ext cx="11341269" cy="680196"/>
          </a:xfrm>
        </p:spPr>
        <p:txBody>
          <a:bodyPr/>
          <a:lstStyle/>
          <a:p>
            <a:r>
              <a:rPr lang="en-US" dirty="0"/>
              <a:t>Mount an Azure file share in Azure Container Instances (1 / 2)</a:t>
            </a:r>
          </a:p>
        </p:txBody>
      </p:sp>
      <p:sp>
        <p:nvSpPr>
          <p:cNvPr id="5" name="Text Placeholder 7">
            <a:extLst>
              <a:ext uri="{FF2B5EF4-FFF2-40B4-BE49-F238E27FC236}">
                <a16:creationId xmlns:a16="http://schemas.microsoft.com/office/drawing/2014/main" id="{2AC05BF2-D4E2-48FE-96F6-E94548364BD3}"/>
              </a:ext>
            </a:extLst>
          </p:cNvPr>
          <p:cNvSpPr txBox="1">
            <a:spLocks/>
          </p:cNvSpPr>
          <p:nvPr/>
        </p:nvSpPr>
        <p:spPr>
          <a:xfrm>
            <a:off x="418466" y="1458000"/>
            <a:ext cx="5394960" cy="2455609"/>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Overview</a:t>
            </a:r>
          </a:p>
          <a:p>
            <a:pPr marL="342900" indent="-342900">
              <a:buFont typeface="Arial" panose="020B0604020202020204" pitchFamily="34" charset="0"/>
              <a:buChar char="•"/>
            </a:pPr>
            <a:r>
              <a:rPr lang="en-US" sz="2000" dirty="0">
                <a:solidFill>
                  <a:schemeClr val="tx1"/>
                </a:solidFill>
                <a:latin typeface="+mn-lt"/>
              </a:rPr>
              <a:t>By default, Azure Container Instances are stateless. If the container crashes or stops, all of its state is lost.</a:t>
            </a:r>
          </a:p>
          <a:p>
            <a:pPr marL="342900" indent="-342900">
              <a:buFont typeface="Arial" panose="020B0604020202020204" pitchFamily="34" charset="0"/>
              <a:buChar char="•"/>
            </a:pPr>
            <a:r>
              <a:rPr lang="en-US" sz="2000" dirty="0">
                <a:solidFill>
                  <a:schemeClr val="tx1"/>
                </a:solidFill>
                <a:latin typeface="+mn-lt"/>
              </a:rPr>
              <a:t>To persist state beyond the lifetime of the container, you must mount a volume from an external store.</a:t>
            </a:r>
          </a:p>
        </p:txBody>
      </p:sp>
      <p:cxnSp>
        <p:nvCxnSpPr>
          <p:cNvPr id="6" name="Straight Connector 5">
            <a:extLst>
              <a:ext uri="{FF2B5EF4-FFF2-40B4-BE49-F238E27FC236}">
                <a16:creationId xmlns:a16="http://schemas.microsoft.com/office/drawing/2014/main" id="{DC218832-5138-442D-AFDA-DF8382B8781D}"/>
              </a:ext>
              <a:ext uri="{C183D7F6-B498-43B3-948B-1728B52AA6E4}">
                <adec:decorative xmlns:adec="http://schemas.microsoft.com/office/drawing/2017/decorative" val="1"/>
              </a:ext>
            </a:extLst>
          </p:cNvPr>
          <p:cNvCxnSpPr>
            <a:cxnSpLocks/>
          </p:cNvCxnSpPr>
          <p:nvPr/>
        </p:nvCxnSpPr>
        <p:spPr>
          <a:xfrm>
            <a:off x="6089277" y="1571920"/>
            <a:ext cx="0" cy="324588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3F9898AD-DD95-4980-973E-595FC97D7EFD}"/>
              </a:ext>
            </a:extLst>
          </p:cNvPr>
          <p:cNvSpPr txBox="1">
            <a:spLocks/>
          </p:cNvSpPr>
          <p:nvPr/>
        </p:nvSpPr>
        <p:spPr>
          <a:xfrm>
            <a:off x="6364951" y="1458000"/>
            <a:ext cx="5394960" cy="2532553"/>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Limitations</a:t>
            </a:r>
          </a:p>
          <a:p>
            <a:pPr marL="342900" indent="-342900">
              <a:buFont typeface="Arial" panose="020B0604020202020204" pitchFamily="34" charset="0"/>
              <a:buChar char="•"/>
            </a:pPr>
            <a:r>
              <a:rPr lang="en-US" sz="2000" dirty="0">
                <a:solidFill>
                  <a:schemeClr val="tx1"/>
                </a:solidFill>
                <a:latin typeface="+mn-lt"/>
              </a:rPr>
              <a:t>You can only mount Azure Files shares to Linux containers.</a:t>
            </a:r>
          </a:p>
          <a:p>
            <a:pPr marL="342900" indent="-342900">
              <a:buFont typeface="Arial" panose="020B0604020202020204" pitchFamily="34" charset="0"/>
              <a:buChar char="•"/>
            </a:pPr>
            <a:r>
              <a:rPr lang="en-US" sz="2000" dirty="0">
                <a:solidFill>
                  <a:schemeClr val="tx1"/>
                </a:solidFill>
                <a:latin typeface="+mn-lt"/>
              </a:rPr>
              <a:t>Azure file share volume mount requires the Linux container run as </a:t>
            </a:r>
            <a:r>
              <a:rPr lang="en-US" sz="2000" i="1" dirty="0">
                <a:solidFill>
                  <a:schemeClr val="tx1"/>
                </a:solidFill>
                <a:latin typeface="+mn-lt"/>
              </a:rPr>
              <a:t>root</a:t>
            </a:r>
            <a:r>
              <a:rPr lang="en-US" sz="2000" dirty="0">
                <a:solidFill>
                  <a:schemeClr val="tx1"/>
                </a:solidFill>
                <a:latin typeface="+mn-lt"/>
              </a:rPr>
              <a:t>.</a:t>
            </a:r>
          </a:p>
          <a:p>
            <a:pPr marL="342900" indent="-342900">
              <a:buFont typeface="Arial" panose="020B0604020202020204" pitchFamily="34" charset="0"/>
              <a:buChar char="•"/>
            </a:pPr>
            <a:r>
              <a:rPr lang="en-US" sz="2000" dirty="0">
                <a:solidFill>
                  <a:schemeClr val="tx1"/>
                </a:solidFill>
                <a:latin typeface="+mn-lt"/>
              </a:rPr>
              <a:t>Azure File share volume mounts are limited to CIFS support.</a:t>
            </a:r>
          </a:p>
        </p:txBody>
      </p:sp>
    </p:spTree>
    <p:extLst>
      <p:ext uri="{BB962C8B-B14F-4D97-AF65-F5344CB8AC3E}">
        <p14:creationId xmlns:p14="http://schemas.microsoft.com/office/powerpoint/2010/main" val="259341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Mount an Azure file share in Azure Container Instances (2 / 2)</a:t>
            </a:r>
          </a:p>
        </p:txBody>
      </p:sp>
      <p:sp>
        <p:nvSpPr>
          <p:cNvPr id="3" name="Text Placeholder 7">
            <a:extLst>
              <a:ext uri="{FF2B5EF4-FFF2-40B4-BE49-F238E27FC236}">
                <a16:creationId xmlns:a16="http://schemas.microsoft.com/office/drawing/2014/main" id="{9055FC7A-5991-406D-AE6F-7B8B15D3E478}"/>
              </a:ext>
            </a:extLst>
          </p:cNvPr>
          <p:cNvSpPr txBox="1">
            <a:spLocks/>
          </p:cNvSpPr>
          <p:nvPr/>
        </p:nvSpPr>
        <p:spPr>
          <a:xfrm>
            <a:off x="418466" y="1458000"/>
            <a:ext cx="5394960" cy="1816972"/>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Deploy container and mount volume - YAML</a:t>
            </a:r>
          </a:p>
          <a:p>
            <a:pPr marL="342900" indent="-342900">
              <a:buFont typeface="Arial" panose="020B0604020202020204" pitchFamily="34" charset="0"/>
              <a:buChar char="•"/>
            </a:pPr>
            <a:r>
              <a:rPr lang="en-US" sz="2000" dirty="0">
                <a:solidFill>
                  <a:schemeClr val="tx1"/>
                </a:solidFill>
                <a:latin typeface="+mn-lt"/>
              </a:rPr>
              <a:t>You can also deploy a container group and mount a volume in a container with the Azure CLI and a YAML template.</a:t>
            </a:r>
          </a:p>
        </p:txBody>
      </p:sp>
      <p:cxnSp>
        <p:nvCxnSpPr>
          <p:cNvPr id="4" name="Straight Connector 3">
            <a:extLst>
              <a:ext uri="{FF2B5EF4-FFF2-40B4-BE49-F238E27FC236}">
                <a16:creationId xmlns:a16="http://schemas.microsoft.com/office/drawing/2014/main" id="{627B4DE9-04A9-4012-A840-7BE60DAD416C}"/>
              </a:ext>
              <a:ext uri="{C183D7F6-B498-43B3-948B-1728B52AA6E4}">
                <adec:decorative xmlns:adec="http://schemas.microsoft.com/office/drawing/2017/decorative" val="1"/>
              </a:ext>
            </a:extLst>
          </p:cNvPr>
          <p:cNvCxnSpPr>
            <a:cxnSpLocks/>
          </p:cNvCxnSpPr>
          <p:nvPr/>
        </p:nvCxnSpPr>
        <p:spPr>
          <a:xfrm>
            <a:off x="6089277" y="1571920"/>
            <a:ext cx="0" cy="270332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CD836BAD-3BB9-4116-B4F0-BE77E7544F75}"/>
              </a:ext>
            </a:extLst>
          </p:cNvPr>
          <p:cNvSpPr txBox="1">
            <a:spLocks/>
          </p:cNvSpPr>
          <p:nvPr/>
        </p:nvSpPr>
        <p:spPr>
          <a:xfrm>
            <a:off x="6364951" y="1458000"/>
            <a:ext cx="5394960" cy="2763385"/>
          </a:xfrm>
          <a:prstGeom prst="rect">
            <a:avLst/>
          </a:prstGeom>
        </p:spPr>
        <p:txBody>
          <a:bodyPr lIns="0" tIns="4680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Mount multiple volumes</a:t>
            </a:r>
          </a:p>
          <a:p>
            <a:pPr marL="342900" indent="-342900">
              <a:buFont typeface="Arial" panose="020B0604020202020204" pitchFamily="34" charset="0"/>
              <a:buChar char="•"/>
            </a:pPr>
            <a:r>
              <a:rPr lang="en-US" sz="2000" dirty="0">
                <a:solidFill>
                  <a:schemeClr val="tx1"/>
                </a:solidFill>
                <a:latin typeface="+mn-lt"/>
              </a:rPr>
              <a:t>To mount multiple volumes in a container instance, you must deploy using an Azure Resource Manager template or a YAML file.</a:t>
            </a:r>
          </a:p>
          <a:p>
            <a:pPr marL="342900" indent="-342900">
              <a:buFont typeface="Arial" panose="020B0604020202020204" pitchFamily="34" charset="0"/>
              <a:buChar char="•"/>
            </a:pPr>
            <a:r>
              <a:rPr lang="en-US" sz="2000" dirty="0">
                <a:solidFill>
                  <a:schemeClr val="tx1"/>
                </a:solidFill>
                <a:latin typeface="+mn-lt"/>
              </a:rPr>
              <a:t>To use a template or YAML file, provide the share details and define the volumes by populating the </a:t>
            </a:r>
            <a:r>
              <a:rPr lang="en-US" sz="2000" dirty="0">
                <a:solidFill>
                  <a:schemeClr val="tx1"/>
                </a:solidFill>
                <a:latin typeface="Consolas" panose="020B0609020204030204" pitchFamily="49" charset="0"/>
              </a:rPr>
              <a:t>volumes</a:t>
            </a:r>
            <a:r>
              <a:rPr lang="en-US" sz="2000" dirty="0">
                <a:solidFill>
                  <a:schemeClr val="tx1"/>
                </a:solidFill>
                <a:latin typeface="+mn-lt"/>
              </a:rPr>
              <a:t> array in the </a:t>
            </a:r>
            <a:r>
              <a:rPr lang="en-US" sz="2000" dirty="0">
                <a:solidFill>
                  <a:schemeClr val="tx1"/>
                </a:solidFill>
                <a:latin typeface="Consolas" panose="020B0609020204030204" pitchFamily="49" charset="0"/>
              </a:rPr>
              <a:t>properties</a:t>
            </a:r>
            <a:r>
              <a:rPr lang="en-US" sz="2000" dirty="0">
                <a:solidFill>
                  <a:schemeClr val="tx1"/>
                </a:solidFill>
                <a:latin typeface="+mn-lt"/>
              </a:rPr>
              <a:t> section of the template.</a:t>
            </a:r>
          </a:p>
        </p:txBody>
      </p:sp>
    </p:spTree>
    <p:extLst>
      <p:ext uri="{BB962C8B-B14F-4D97-AF65-F5344CB8AC3E}">
        <p14:creationId xmlns:p14="http://schemas.microsoft.com/office/powerpoint/2010/main" val="417328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343479"/>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indent="-342900">
              <a:buFont typeface="Arial" panose="020B0604020202020204" pitchFamily="34" charset="0"/>
              <a:buChar char="•"/>
            </a:pPr>
            <a:r>
              <a:rPr lang="en-US" sz="2000" dirty="0">
                <a:latin typeface="+mn-lt"/>
              </a:rPr>
              <a:t>Describe the benefits of Azure Container Instances and how resources are grouped</a:t>
            </a:r>
          </a:p>
          <a:p>
            <a:pPr marL="342900" indent="-342900">
              <a:buFont typeface="Arial" panose="020B0604020202020204" pitchFamily="34" charset="0"/>
              <a:buChar char="•"/>
            </a:pPr>
            <a:r>
              <a:rPr lang="en-US" sz="2000" dirty="0">
                <a:latin typeface="+mn-lt"/>
              </a:rPr>
              <a:t>Deploy a container instance in Azure by using the Azure CLI</a:t>
            </a:r>
          </a:p>
          <a:p>
            <a:pPr marL="342900" indent="-342900">
              <a:buFont typeface="Arial" panose="020B0604020202020204" pitchFamily="34" charset="0"/>
              <a:buChar char="•"/>
            </a:pPr>
            <a:r>
              <a:rPr lang="en-US" sz="2000" dirty="0">
                <a:latin typeface="+mn-lt"/>
              </a:rPr>
              <a:t>Start and stop containers using policies</a:t>
            </a:r>
          </a:p>
          <a:p>
            <a:pPr marL="342900" indent="-342900">
              <a:buFont typeface="Arial" panose="020B0604020202020204" pitchFamily="34" charset="0"/>
              <a:buChar char="•"/>
            </a:pPr>
            <a:r>
              <a:rPr lang="en-US" sz="2000" dirty="0">
                <a:latin typeface="+mn-lt"/>
              </a:rPr>
              <a:t>Set environment variables in your container instances</a:t>
            </a:r>
          </a:p>
          <a:p>
            <a:pPr marL="342900" indent="-342900">
              <a:buFont typeface="Arial" panose="020B0604020202020204" pitchFamily="34" charset="0"/>
              <a:buChar char="•"/>
            </a:pPr>
            <a:r>
              <a:rPr lang="en-US" sz="2000" dirty="0">
                <a:latin typeface="+mn-lt"/>
              </a:rPr>
              <a:t>Mount file shares in your container instances</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10375973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What would be a compelling reason to deploy an application into a Virtual Machine instead of deploying it in an App Service?</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Describe at least three things you would need to consider before creating an Azure virtual machine.</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Describe at least two elements of a </a:t>
            </a:r>
            <a:r>
              <a:rPr lang="en-US" dirty="0" err="1"/>
              <a:t>Dockerfile</a:t>
            </a:r>
            <a:r>
              <a:rPr lang="en-US" dirty="0"/>
              <a:t>. What tools would you use to create a </a:t>
            </a:r>
            <a:r>
              <a:rPr lang="en-US"/>
              <a:t>container image?</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55797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05: Deploy compute workloads by using images and containers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virtual machines</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724608"/>
          </a:xfrm>
          <a:prstGeom prst="rect">
            <a:avLst/>
          </a:prstGeom>
          <a:noFill/>
        </p:spPr>
        <p:txBody>
          <a:bodyPr wrap="square" lIns="0" tIns="54000" rIns="0" bIns="54000" rtlCol="0">
            <a:spAutoFit/>
          </a:bodyPr>
          <a:lstStyle/>
          <a:p>
            <a:pPr>
              <a:spcAft>
                <a:spcPts val="600"/>
              </a:spcAft>
            </a:pPr>
            <a:r>
              <a:rPr lang="en-US" sz="2000" dirty="0">
                <a:gradFill>
                  <a:gsLst>
                    <a:gs pos="2917">
                      <a:schemeClr val="tx1"/>
                    </a:gs>
                    <a:gs pos="30000">
                      <a:schemeClr val="tx1"/>
                    </a:gs>
                  </a:gsLst>
                  <a:lin ang="5400000" scaled="0"/>
                </a:gradFill>
              </a:rPr>
              <a:t>An Azure virtual machine gives you the flexibility of virtualization without having to buy and maintain the physical hardware that runs it.</a:t>
            </a:r>
          </a:p>
        </p:txBody>
      </p:sp>
      <p:sp>
        <p:nvSpPr>
          <p:cNvPr id="4" name="Text Placeholder 6">
            <a:extLst>
              <a:ext uri="{FF2B5EF4-FFF2-40B4-BE49-F238E27FC236}">
                <a16:creationId xmlns:a16="http://schemas.microsoft.com/office/drawing/2014/main" id="{88AD0505-C128-45AF-BF05-87D5854CEB56}"/>
              </a:ext>
            </a:extLst>
          </p:cNvPr>
          <p:cNvSpPr txBox="1">
            <a:spLocks/>
          </p:cNvSpPr>
          <p:nvPr/>
        </p:nvSpPr>
        <p:spPr>
          <a:xfrm>
            <a:off x="418643" y="2351848"/>
            <a:ext cx="5578932" cy="3168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Design considerations for virtual machine creation creation</a:t>
            </a:r>
          </a:p>
          <a:p>
            <a:pPr marL="342900" indent="-342900">
              <a:buFont typeface="Arial" panose="020B0604020202020204" pitchFamily="34" charset="0"/>
              <a:buChar char="•"/>
            </a:pPr>
            <a:r>
              <a:rPr lang="en-US" dirty="0">
                <a:latin typeface="+mn-lt"/>
              </a:rPr>
              <a:t>Availability</a:t>
            </a:r>
          </a:p>
          <a:p>
            <a:pPr marL="342900" indent="-342900">
              <a:buFont typeface="Arial" panose="020B0604020202020204" pitchFamily="34" charset="0"/>
              <a:buChar char="•"/>
            </a:pPr>
            <a:r>
              <a:rPr lang="en-US" dirty="0">
                <a:latin typeface="+mn-lt"/>
              </a:rPr>
              <a:t>VM size</a:t>
            </a:r>
          </a:p>
          <a:p>
            <a:pPr marL="342900" indent="-342900">
              <a:buFont typeface="Arial" panose="020B0604020202020204" pitchFamily="34" charset="0"/>
              <a:buChar char="•"/>
            </a:pPr>
            <a:r>
              <a:rPr lang="en-US" dirty="0">
                <a:latin typeface="+mn-lt"/>
              </a:rPr>
              <a:t>VM limits</a:t>
            </a:r>
          </a:p>
          <a:p>
            <a:pPr marL="342900" indent="-342900">
              <a:buFont typeface="Arial" panose="020B0604020202020204" pitchFamily="34" charset="0"/>
              <a:buChar char="•"/>
            </a:pPr>
            <a:r>
              <a:rPr lang="en-US" dirty="0">
                <a:latin typeface="+mn-lt"/>
              </a:rPr>
              <a:t>VM image</a:t>
            </a:r>
          </a:p>
          <a:p>
            <a:pPr marL="342900" indent="-342900">
              <a:buFont typeface="Arial" panose="020B0604020202020204" pitchFamily="34" charset="0"/>
              <a:buChar char="•"/>
            </a:pPr>
            <a:r>
              <a:rPr lang="en-US" dirty="0">
                <a:latin typeface="+mn-lt"/>
              </a:rPr>
              <a:t>VM disks</a:t>
            </a:r>
          </a:p>
        </p:txBody>
      </p:sp>
      <p:sp>
        <p:nvSpPr>
          <p:cNvPr id="5" name="Text Placeholder 6">
            <a:extLst>
              <a:ext uri="{FF2B5EF4-FFF2-40B4-BE49-F238E27FC236}">
                <a16:creationId xmlns:a16="http://schemas.microsoft.com/office/drawing/2014/main" id="{DB70A86A-D02A-4DB8-A6D8-FCDD27C04120}"/>
              </a:ext>
            </a:extLst>
          </p:cNvPr>
          <p:cNvSpPr txBox="1">
            <a:spLocks/>
          </p:cNvSpPr>
          <p:nvPr/>
        </p:nvSpPr>
        <p:spPr>
          <a:xfrm>
            <a:off x="6229350" y="2351848"/>
            <a:ext cx="5543550" cy="3168000"/>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Virtual machine extensions</a:t>
            </a:r>
          </a:p>
          <a:p>
            <a:pPr marL="285750" lvl="1" indent="-285750">
              <a:buFont typeface="Arial" panose="020B0604020202020204" pitchFamily="34" charset="0"/>
              <a:buChar char="•"/>
            </a:pPr>
            <a:r>
              <a:rPr lang="en-US" sz="2000" dirty="0"/>
              <a:t>Run custom scripts</a:t>
            </a:r>
          </a:p>
          <a:p>
            <a:pPr marL="285750" lvl="1" indent="-285750">
              <a:buFont typeface="Arial" panose="020B0604020202020204" pitchFamily="34" charset="0"/>
              <a:buChar char="•"/>
            </a:pPr>
            <a:r>
              <a:rPr lang="en-US" sz="2000" dirty="0"/>
              <a:t>Deploy and manage configurations</a:t>
            </a:r>
          </a:p>
          <a:p>
            <a:pPr marL="285750" lvl="1" indent="-285750">
              <a:buFont typeface="Arial" panose="020B0604020202020204" pitchFamily="34" charset="0"/>
              <a:buChar char="•"/>
            </a:pPr>
            <a:r>
              <a:rPr lang="en-US" sz="2000" dirty="0"/>
              <a:t>Collect diagnostics data</a:t>
            </a:r>
          </a:p>
        </p:txBody>
      </p:sp>
    </p:spTree>
    <p:extLst>
      <p:ext uri="{BB962C8B-B14F-4D97-AF65-F5344CB8AC3E}">
        <p14:creationId xmlns:p14="http://schemas.microsoft.com/office/powerpoint/2010/main" val="347633592"/>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8C6D5-2F53-45BC-BDD6-731B2B144C50}"/>
              </a:ext>
            </a:extLst>
          </p:cNvPr>
          <p:cNvSpPr>
            <a:spLocks noGrp="1"/>
          </p:cNvSpPr>
          <p:nvPr>
            <p:ph type="title"/>
          </p:nvPr>
        </p:nvSpPr>
        <p:spPr/>
        <p:txBody>
          <a:bodyPr/>
          <a:lstStyle/>
          <a:p>
            <a:r>
              <a:rPr lang="en-US" dirty="0"/>
              <a:t>Compare virtual machine availability options (1 / 3)</a:t>
            </a:r>
          </a:p>
        </p:txBody>
      </p:sp>
      <p:sp>
        <p:nvSpPr>
          <p:cNvPr id="3" name="Text Placeholder 2">
            <a:extLst>
              <a:ext uri="{FF2B5EF4-FFF2-40B4-BE49-F238E27FC236}">
                <a16:creationId xmlns:a16="http://schemas.microsoft.com/office/drawing/2014/main" id="{8F4EA1E8-DF4F-4DB2-904F-5B7FDE3A454F}"/>
              </a:ext>
            </a:extLst>
          </p:cNvPr>
          <p:cNvSpPr>
            <a:spLocks noGrp="1"/>
          </p:cNvSpPr>
          <p:nvPr>
            <p:ph type="body" sz="quarter" idx="11"/>
          </p:nvPr>
        </p:nvSpPr>
        <p:spPr/>
        <p:txBody>
          <a:bodyPr/>
          <a:lstStyle/>
          <a:p>
            <a:r>
              <a:rPr lang="en-US" b="1" dirty="0"/>
              <a:t>Availability zones:</a:t>
            </a:r>
            <a:r>
              <a:rPr lang="en-US" dirty="0"/>
              <a:t> Azure availability zones are physically separate locations within each Azure region that are tolerant to local failures</a:t>
            </a:r>
            <a:r>
              <a:rPr lang="en-US"/>
              <a:t>. </a:t>
            </a:r>
            <a:endParaRPr lang="en-US" dirty="0">
              <a:latin typeface="+mn-lt"/>
            </a:endParaRPr>
          </a:p>
        </p:txBody>
      </p:sp>
      <p:sp>
        <p:nvSpPr>
          <p:cNvPr id="4" name="Text Placeholder 3">
            <a:extLst>
              <a:ext uri="{FF2B5EF4-FFF2-40B4-BE49-F238E27FC236}">
                <a16:creationId xmlns:a16="http://schemas.microsoft.com/office/drawing/2014/main" id="{AE8B8EAF-43FE-4FFB-9B74-5A5F0444E9B5}"/>
              </a:ext>
            </a:extLst>
          </p:cNvPr>
          <p:cNvSpPr>
            <a:spLocks noGrp="1"/>
          </p:cNvSpPr>
          <p:nvPr>
            <p:ph type="body" sz="quarter" idx="15"/>
          </p:nvPr>
        </p:nvSpPr>
        <p:spPr/>
        <p:txBody>
          <a:bodyPr/>
          <a:lstStyle/>
          <a:p>
            <a:r>
              <a:rPr lang="en-US" b="1" dirty="0">
                <a:latin typeface="+mn-lt"/>
              </a:rPr>
              <a:t>Availability sets:</a:t>
            </a:r>
            <a:r>
              <a:rPr lang="en-US" dirty="0">
                <a:latin typeface="+mn-lt"/>
              </a:rPr>
              <a:t> A logical grouping of VMs that allows Azure to understand how your application is built to provide for redundancy and availability.</a:t>
            </a:r>
          </a:p>
        </p:txBody>
      </p:sp>
      <p:sp>
        <p:nvSpPr>
          <p:cNvPr id="6" name="Text Placeholder 5">
            <a:extLst>
              <a:ext uri="{FF2B5EF4-FFF2-40B4-BE49-F238E27FC236}">
                <a16:creationId xmlns:a16="http://schemas.microsoft.com/office/drawing/2014/main" id="{D1DEDE2A-258E-420E-A318-49482EE33D79}"/>
              </a:ext>
            </a:extLst>
          </p:cNvPr>
          <p:cNvSpPr>
            <a:spLocks noGrp="1"/>
          </p:cNvSpPr>
          <p:nvPr>
            <p:ph type="body" sz="quarter" idx="17"/>
          </p:nvPr>
        </p:nvSpPr>
        <p:spPr/>
        <p:txBody>
          <a:bodyPr/>
          <a:lstStyle/>
          <a:p>
            <a:r>
              <a:rPr lang="en-US" b="1" dirty="0"/>
              <a:t>Virtual machine scale sets:</a:t>
            </a:r>
            <a:r>
              <a:rPr lang="en-US" dirty="0"/>
              <a:t> </a:t>
            </a:r>
            <a:r>
              <a:rPr lang="en-US" dirty="0">
                <a:latin typeface="+mn-lt"/>
              </a:rPr>
              <a:t>Create and manage a group of load balanced VMs . Number of VM instances can automatically increase or decrease in response to demand or a defined schedule</a:t>
            </a:r>
          </a:p>
        </p:txBody>
      </p:sp>
      <p:sp>
        <p:nvSpPr>
          <p:cNvPr id="7" name="Text Placeholder 6">
            <a:extLst>
              <a:ext uri="{FF2B5EF4-FFF2-40B4-BE49-F238E27FC236}">
                <a16:creationId xmlns:a16="http://schemas.microsoft.com/office/drawing/2014/main" id="{56B00CF4-DB8A-421F-B46D-B23430CCFEB2}"/>
              </a:ext>
            </a:extLst>
          </p:cNvPr>
          <p:cNvSpPr>
            <a:spLocks noGrp="1"/>
          </p:cNvSpPr>
          <p:nvPr>
            <p:ph type="body" sz="quarter" idx="19"/>
          </p:nvPr>
        </p:nvSpPr>
        <p:spPr/>
        <p:txBody>
          <a:bodyPr/>
          <a:lstStyle/>
          <a:p>
            <a:r>
              <a:rPr lang="en-US" b="1" dirty="0"/>
              <a:t>Load balancer:</a:t>
            </a:r>
            <a:r>
              <a:rPr lang="en-US" dirty="0"/>
              <a:t> A Layer-4 (TCP, UDP) load balancer that provides high availability by distributing incoming traffic among healthy VMs.</a:t>
            </a:r>
          </a:p>
        </p:txBody>
      </p:sp>
      <p:grpSp>
        <p:nvGrpSpPr>
          <p:cNvPr id="8" name="Group 7" descr="Icon of three concentric arcs">
            <a:extLst>
              <a:ext uri="{FF2B5EF4-FFF2-40B4-BE49-F238E27FC236}">
                <a16:creationId xmlns:a16="http://schemas.microsoft.com/office/drawing/2014/main" id="{D5CB8F59-1AD7-4B09-BBFB-594A95E8E102}"/>
              </a:ext>
            </a:extLst>
          </p:cNvPr>
          <p:cNvGrpSpPr/>
          <p:nvPr/>
        </p:nvGrpSpPr>
        <p:grpSpPr>
          <a:xfrm>
            <a:off x="510891" y="1531905"/>
            <a:ext cx="702132" cy="702231"/>
            <a:chOff x="3031669" y="1620003"/>
            <a:chExt cx="702132" cy="702231"/>
          </a:xfrm>
        </p:grpSpPr>
        <p:grpSp>
          <p:nvGrpSpPr>
            <p:cNvPr id="9" name="Group 8">
              <a:extLst>
                <a:ext uri="{FF2B5EF4-FFF2-40B4-BE49-F238E27FC236}">
                  <a16:creationId xmlns:a16="http://schemas.microsoft.com/office/drawing/2014/main" id="{CE5CEF28-F693-4FE4-A08F-A3467A496764}"/>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11" name="Freeform 5">
                <a:extLst>
                  <a:ext uri="{FF2B5EF4-FFF2-40B4-BE49-F238E27FC236}">
                    <a16:creationId xmlns:a16="http://schemas.microsoft.com/office/drawing/2014/main" id="{BC8CDA3D-173E-4DD5-8A9B-2B351C3C00E6}"/>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2" name="Freeform 6">
                <a:extLst>
                  <a:ext uri="{FF2B5EF4-FFF2-40B4-BE49-F238E27FC236}">
                    <a16:creationId xmlns:a16="http://schemas.microsoft.com/office/drawing/2014/main" id="{69614BE3-232F-40FC-8500-F9AA8E62C852}"/>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 name="Picture 9" descr="Icon of three concentric arcs">
              <a:extLst>
                <a:ext uri="{FF2B5EF4-FFF2-40B4-BE49-F238E27FC236}">
                  <a16:creationId xmlns:a16="http://schemas.microsoft.com/office/drawing/2014/main" id="{1A33D766-B9E2-4FF5-90EC-F3EA7DE3F4EA}"/>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13" name="Group 12" descr="Icon of a arrow in a circular path with a timer inside the circle">
            <a:extLst>
              <a:ext uri="{FF2B5EF4-FFF2-40B4-BE49-F238E27FC236}">
                <a16:creationId xmlns:a16="http://schemas.microsoft.com/office/drawing/2014/main" id="{24362C95-E4E1-499C-8435-CAE6FA80A6DF}"/>
              </a:ext>
            </a:extLst>
          </p:cNvPr>
          <p:cNvGrpSpPr/>
          <p:nvPr/>
        </p:nvGrpSpPr>
        <p:grpSpPr>
          <a:xfrm>
            <a:off x="510891" y="2539618"/>
            <a:ext cx="702132" cy="702231"/>
            <a:chOff x="3031669" y="2473749"/>
            <a:chExt cx="702132" cy="702231"/>
          </a:xfrm>
        </p:grpSpPr>
        <p:grpSp>
          <p:nvGrpSpPr>
            <p:cNvPr id="14" name="Group 13">
              <a:extLst>
                <a:ext uri="{FF2B5EF4-FFF2-40B4-BE49-F238E27FC236}">
                  <a16:creationId xmlns:a16="http://schemas.microsoft.com/office/drawing/2014/main" id="{E94BB1C2-1FEF-4D8A-9490-FC8C75672A8C}"/>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16" name="Freeform 5">
                <a:extLst>
                  <a:ext uri="{FF2B5EF4-FFF2-40B4-BE49-F238E27FC236}">
                    <a16:creationId xmlns:a16="http://schemas.microsoft.com/office/drawing/2014/main" id="{7B37A407-946E-432D-86A0-A3FE7D1837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7" name="Freeform 6">
                <a:extLst>
                  <a:ext uri="{FF2B5EF4-FFF2-40B4-BE49-F238E27FC236}">
                    <a16:creationId xmlns:a16="http://schemas.microsoft.com/office/drawing/2014/main" id="{D51957C0-6E70-4FFA-82A9-63D5EEB6D1D9}"/>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5" name="Picture 14" descr="Icon of a arrow in a circular path with a timer inside the circle">
              <a:extLst>
                <a:ext uri="{FF2B5EF4-FFF2-40B4-BE49-F238E27FC236}">
                  <a16:creationId xmlns:a16="http://schemas.microsoft.com/office/drawing/2014/main" id="{CD3243AD-8E84-4CCF-A21C-5EF857A7BD51}"/>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18" name="Group 17" descr="Icon of a gear inside a circle">
            <a:extLst>
              <a:ext uri="{FF2B5EF4-FFF2-40B4-BE49-F238E27FC236}">
                <a16:creationId xmlns:a16="http://schemas.microsoft.com/office/drawing/2014/main" id="{A2BAA2DC-3985-4A88-ADE8-0E542384214D}"/>
              </a:ext>
            </a:extLst>
          </p:cNvPr>
          <p:cNvGrpSpPr/>
          <p:nvPr/>
        </p:nvGrpSpPr>
        <p:grpSpPr>
          <a:xfrm>
            <a:off x="510891" y="3624229"/>
            <a:ext cx="702132" cy="702231"/>
            <a:chOff x="3031669" y="3327494"/>
            <a:chExt cx="702132" cy="702231"/>
          </a:xfrm>
        </p:grpSpPr>
        <p:grpSp>
          <p:nvGrpSpPr>
            <p:cNvPr id="19" name="Group 18">
              <a:extLst>
                <a:ext uri="{FF2B5EF4-FFF2-40B4-BE49-F238E27FC236}">
                  <a16:creationId xmlns:a16="http://schemas.microsoft.com/office/drawing/2014/main" id="{44171381-DB54-4485-A691-9BE226E58B73}"/>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21" name="Freeform 5">
                <a:extLst>
                  <a:ext uri="{FF2B5EF4-FFF2-40B4-BE49-F238E27FC236}">
                    <a16:creationId xmlns:a16="http://schemas.microsoft.com/office/drawing/2014/main" id="{8ACA0114-93E2-4E80-9801-583819D7E898}"/>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2" name="Freeform 6">
                <a:extLst>
                  <a:ext uri="{FF2B5EF4-FFF2-40B4-BE49-F238E27FC236}">
                    <a16:creationId xmlns:a16="http://schemas.microsoft.com/office/drawing/2014/main" id="{3E79539F-26CE-4D16-8786-4407961E4A90}"/>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0" name="Picture 19" descr="Icon of a gear inside a circle">
              <a:extLst>
                <a:ext uri="{FF2B5EF4-FFF2-40B4-BE49-F238E27FC236}">
                  <a16:creationId xmlns:a16="http://schemas.microsoft.com/office/drawing/2014/main" id="{C3E6B9C4-31C5-4043-B42A-E5632940FFAF}"/>
                </a:ext>
              </a:extLst>
            </p:cNvPr>
            <p:cNvPicPr>
              <a:picLocks noChangeAspect="1"/>
            </p:cNvPicPr>
            <p:nvPr/>
          </p:nvPicPr>
          <p:blipFill>
            <a:blip r:embed="rId5"/>
            <a:stretch>
              <a:fillRect/>
            </a:stretch>
          </p:blipFill>
          <p:spPr>
            <a:xfrm>
              <a:off x="3196572" y="3492375"/>
              <a:ext cx="372325" cy="372325"/>
            </a:xfrm>
            <a:prstGeom prst="rect">
              <a:avLst/>
            </a:prstGeom>
          </p:spPr>
        </p:pic>
      </p:grpSp>
      <p:grpSp>
        <p:nvGrpSpPr>
          <p:cNvPr id="23" name="Group 22" descr="Icon of a bulb">
            <a:extLst>
              <a:ext uri="{FF2B5EF4-FFF2-40B4-BE49-F238E27FC236}">
                <a16:creationId xmlns:a16="http://schemas.microsoft.com/office/drawing/2014/main" id="{BB01A508-95B1-493B-9B19-74E99B634220}"/>
              </a:ext>
            </a:extLst>
          </p:cNvPr>
          <p:cNvGrpSpPr/>
          <p:nvPr/>
        </p:nvGrpSpPr>
        <p:grpSpPr>
          <a:xfrm>
            <a:off x="510891" y="4656846"/>
            <a:ext cx="702132" cy="702231"/>
            <a:chOff x="3031669" y="4181240"/>
            <a:chExt cx="702132" cy="702231"/>
          </a:xfrm>
        </p:grpSpPr>
        <p:grpSp>
          <p:nvGrpSpPr>
            <p:cNvPr id="24" name="Group 23">
              <a:extLst>
                <a:ext uri="{FF2B5EF4-FFF2-40B4-BE49-F238E27FC236}">
                  <a16:creationId xmlns:a16="http://schemas.microsoft.com/office/drawing/2014/main" id="{F6A3657A-CAD5-4EF4-BB97-83B3F69C8CAC}"/>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6" name="Freeform 5">
                <a:extLst>
                  <a:ext uri="{FF2B5EF4-FFF2-40B4-BE49-F238E27FC236}">
                    <a16:creationId xmlns:a16="http://schemas.microsoft.com/office/drawing/2014/main" id="{2024554E-CF31-4B84-B7F0-C51EF358853D}"/>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7" name="Freeform 6">
                <a:extLst>
                  <a:ext uri="{FF2B5EF4-FFF2-40B4-BE49-F238E27FC236}">
                    <a16:creationId xmlns:a16="http://schemas.microsoft.com/office/drawing/2014/main" id="{D6D84C02-8B5A-4A97-B8CC-53B0847204F9}"/>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5" name="Picture 24" descr="Icon of a bulb">
              <a:extLst>
                <a:ext uri="{FF2B5EF4-FFF2-40B4-BE49-F238E27FC236}">
                  <a16:creationId xmlns:a16="http://schemas.microsoft.com/office/drawing/2014/main" id="{5258D382-AA2D-4EC2-BBD6-48CBE749CF98}"/>
                </a:ext>
              </a:extLst>
            </p:cNvPr>
            <p:cNvPicPr>
              <a:picLocks noChangeAspect="1"/>
            </p:cNvPicPr>
            <p:nvPr/>
          </p:nvPicPr>
          <p:blipFill>
            <a:blip r:embed="rId6"/>
            <a:stretch>
              <a:fillRect/>
            </a:stretch>
          </p:blipFill>
          <p:spPr>
            <a:xfrm>
              <a:off x="3248883" y="4346193"/>
              <a:ext cx="267705" cy="372325"/>
            </a:xfrm>
            <a:prstGeom prst="rect">
              <a:avLst/>
            </a:prstGeom>
          </p:spPr>
        </p:pic>
      </p:grpSp>
    </p:spTree>
    <p:extLst>
      <p:ext uri="{BB962C8B-B14F-4D97-AF65-F5344CB8AC3E}">
        <p14:creationId xmlns:p14="http://schemas.microsoft.com/office/powerpoint/2010/main" val="17683671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Compare virtual machine availability options (2 / 3)</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4" y="1210860"/>
            <a:ext cx="2991821" cy="356648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solidFill>
                  <a:schemeClr val="tx2"/>
                </a:solidFill>
              </a:rPr>
              <a:t>Availability sets</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1"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765" b="1" i="0" u="none" strike="noStrike" kern="1200" cap="none" spc="0" normalizeH="0" baseline="0" noProof="0" dirty="0">
                <a:ln>
                  <a:noFill/>
                </a:ln>
                <a:solidFill>
                  <a:srgbClr val="000000"/>
                </a:solidFill>
                <a:effectLst/>
                <a:uLnTx/>
                <a:uFillTx/>
                <a:latin typeface="+mn-lt"/>
                <a:ea typeface="+mn-ea"/>
                <a:cs typeface="+mn-cs"/>
              </a:rPr>
              <a:t>Fault domains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 fault domain is a logical group of underlying hardware that share a common power source and network switch, similar to a rack within an on-premises datacenter.</a:t>
            </a:r>
          </a:p>
          <a:p>
            <a:endParaRPr lang="en-US" sz="2350" dirty="0">
              <a:solidFill>
                <a:schemeClr val="tx2"/>
              </a:solidFill>
            </a:endParaRPr>
          </a:p>
        </p:txBody>
      </p:sp>
      <p:sp>
        <p:nvSpPr>
          <p:cNvPr id="7" name="Rectangle 6">
            <a:extLst>
              <a:ext uri="{FF2B5EF4-FFF2-40B4-BE49-F238E27FC236}">
                <a16:creationId xmlns:a16="http://schemas.microsoft.com/office/drawing/2014/main" id="{B46FD470-EA9C-444F-B3B2-1D19AD37E144}"/>
              </a:ext>
              <a:ext uri="{C183D7F6-B498-43B3-948B-1728B52AA6E4}">
                <adec:decorative xmlns:adec="http://schemas.microsoft.com/office/drawing/2017/decorative" val="1"/>
              </a:ext>
            </a:extLst>
          </p:cNvPr>
          <p:cNvSpPr/>
          <p:nvPr/>
        </p:nvSpPr>
        <p:spPr bwMode="auto">
          <a:xfrm>
            <a:off x="4003589" y="1120690"/>
            <a:ext cx="7275497" cy="4411143"/>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descr="Image showing a representation of a Fault domains. Two separate hardware racks are shown with VMs and databases distributed across each">
            <a:extLst>
              <a:ext uri="{FF2B5EF4-FFF2-40B4-BE49-F238E27FC236}">
                <a16:creationId xmlns:a16="http://schemas.microsoft.com/office/drawing/2014/main" id="{353A8ABB-29BE-44EA-8D12-CDDFDF48CFCC}"/>
              </a:ext>
            </a:extLst>
          </p:cNvPr>
          <p:cNvPicPr>
            <a:picLocks noChangeAspect="1"/>
          </p:cNvPicPr>
          <p:nvPr/>
        </p:nvPicPr>
        <p:blipFill>
          <a:blip r:embed="rId3"/>
          <a:stretch>
            <a:fillRect/>
          </a:stretch>
        </p:blipFill>
        <p:spPr>
          <a:xfrm>
            <a:off x="4196116" y="1327164"/>
            <a:ext cx="6968134" cy="3999462"/>
          </a:xfrm>
          <a:prstGeom prst="rect">
            <a:avLst/>
          </a:prstGeom>
        </p:spPr>
      </p:pic>
    </p:spTree>
    <p:extLst>
      <p:ext uri="{BB962C8B-B14F-4D97-AF65-F5344CB8AC3E}">
        <p14:creationId xmlns:p14="http://schemas.microsoft.com/office/powerpoint/2010/main" val="1272410710"/>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Compare virtual machine availability options (3 / 3)</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3" y="1120690"/>
            <a:ext cx="2991821" cy="356648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0"/>
              </a:spcAft>
            </a:pPr>
            <a:r>
              <a:rPr lang="en-US" sz="2350" dirty="0">
                <a:solidFill>
                  <a:schemeClr val="tx2"/>
                </a:solidFill>
              </a:rPr>
              <a:t>Availability sets</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1" i="0" u="none" strike="noStrike" kern="1200" cap="none" spc="0" normalizeH="0" baseline="0" noProof="0" dirty="0">
              <a:ln>
                <a:noFill/>
              </a:ln>
              <a:solidFill>
                <a:srgbClr val="000000"/>
              </a:solidFill>
              <a:effectLst/>
              <a:uLnTx/>
              <a:uFillTx/>
              <a:latin typeface="Segoe UI"/>
              <a:ea typeface="+mn-ea"/>
              <a:cs typeface="+mn-cs"/>
            </a:endParaRP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765" b="1" i="0" u="none" strike="noStrike" kern="1200" cap="none" spc="0" normalizeH="0" baseline="0" noProof="0" dirty="0">
                <a:ln>
                  <a:noFill/>
                </a:ln>
                <a:solidFill>
                  <a:srgbClr val="000000"/>
                </a:solidFill>
                <a:effectLst/>
                <a:uLnTx/>
                <a:uFillTx/>
                <a:latin typeface="+mn-lt"/>
                <a:ea typeface="+mn-ea"/>
                <a:cs typeface="+mn-cs"/>
              </a:rPr>
              <a:t>Update domains</a:t>
            </a:r>
          </a:p>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Update domains enable targeting specific sets of hardware for maintenance or rebooting.</a:t>
            </a:r>
          </a:p>
          <a:p>
            <a:pPr>
              <a:spcAft>
                <a:spcPts val="0"/>
              </a:spcAft>
            </a:pPr>
            <a:endParaRPr lang="en-US" sz="2350" dirty="0">
              <a:solidFill>
                <a:schemeClr val="tx2"/>
              </a:solidFill>
            </a:endParaRPr>
          </a:p>
        </p:txBody>
      </p:sp>
      <p:sp>
        <p:nvSpPr>
          <p:cNvPr id="2" name="Rectangle 1">
            <a:extLst>
              <a:ext uri="{FF2B5EF4-FFF2-40B4-BE49-F238E27FC236}">
                <a16:creationId xmlns:a16="http://schemas.microsoft.com/office/drawing/2014/main" id="{42A0355E-1FE3-40CB-AE81-6B6DA5CFFD00}"/>
              </a:ext>
              <a:ext uri="{C183D7F6-B498-43B3-948B-1728B52AA6E4}">
                <adec:decorative xmlns:adec="http://schemas.microsoft.com/office/drawing/2017/decorative" val="1"/>
              </a:ext>
            </a:extLst>
          </p:cNvPr>
          <p:cNvSpPr/>
          <p:nvPr/>
        </p:nvSpPr>
        <p:spPr bwMode="auto">
          <a:xfrm>
            <a:off x="4015945" y="1258465"/>
            <a:ext cx="6301947" cy="434107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Conceptual drawing of the update domain and fault domain configuration. Image shows groups of hardware that can be maintained or rebooted at the same time">
            <a:extLst>
              <a:ext uri="{FF2B5EF4-FFF2-40B4-BE49-F238E27FC236}">
                <a16:creationId xmlns:a16="http://schemas.microsoft.com/office/drawing/2014/main" id="{B6EA0305-F513-4CD2-A8D5-B1B2CF460B44}"/>
              </a:ext>
            </a:extLst>
          </p:cNvPr>
          <p:cNvPicPr>
            <a:picLocks noChangeAspect="1"/>
          </p:cNvPicPr>
          <p:nvPr/>
        </p:nvPicPr>
        <p:blipFill>
          <a:blip r:embed="rId3"/>
          <a:srcRect/>
          <a:stretch/>
        </p:blipFill>
        <p:spPr>
          <a:xfrm>
            <a:off x="4152129" y="1412928"/>
            <a:ext cx="6025560" cy="3959429"/>
          </a:xfrm>
          <a:prstGeom prst="rect">
            <a:avLst/>
          </a:prstGeom>
        </p:spPr>
      </p:pic>
    </p:spTree>
    <p:extLst>
      <p:ext uri="{BB962C8B-B14F-4D97-AF65-F5344CB8AC3E}">
        <p14:creationId xmlns:p14="http://schemas.microsoft.com/office/powerpoint/2010/main" val="3658582420"/>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Determine appropriate virtual machine size</a:t>
            </a:r>
          </a:p>
        </p:txBody>
      </p:sp>
      <p:sp>
        <p:nvSpPr>
          <p:cNvPr id="3" name="Text Placeholder 4">
            <a:extLst>
              <a:ext uri="{FF2B5EF4-FFF2-40B4-BE49-F238E27FC236}">
                <a16:creationId xmlns:a16="http://schemas.microsoft.com/office/drawing/2014/main" id="{60ABE064-6448-4128-BB7D-F86E4EE29EFB}"/>
              </a:ext>
            </a:extLst>
          </p:cNvPr>
          <p:cNvSpPr txBox="1">
            <a:spLocks/>
          </p:cNvSpPr>
          <p:nvPr/>
        </p:nvSpPr>
        <p:spPr>
          <a:xfrm>
            <a:off x="418642" y="1265501"/>
            <a:ext cx="11341267" cy="486297"/>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dirty="0">
                <a:latin typeface="+mn-lt"/>
              </a:rPr>
              <a:t>The best way to determine the appropriate VM size is to consider the type of workload your VM needs to run.</a:t>
            </a:r>
          </a:p>
        </p:txBody>
      </p:sp>
      <p:graphicFrame>
        <p:nvGraphicFramePr>
          <p:cNvPr id="4" name="Table 12">
            <a:extLst>
              <a:ext uri="{FF2B5EF4-FFF2-40B4-BE49-F238E27FC236}">
                <a16:creationId xmlns:a16="http://schemas.microsoft.com/office/drawing/2014/main" id="{27EB98D6-5715-44C9-AC34-83D53867B673}"/>
              </a:ext>
            </a:extLst>
          </p:cNvPr>
          <p:cNvGraphicFramePr>
            <a:graphicFrameLocks noGrp="1"/>
          </p:cNvGraphicFramePr>
          <p:nvPr>
            <p:extLst>
              <p:ext uri="{D42A27DB-BD31-4B8C-83A1-F6EECF244321}">
                <p14:modId xmlns:p14="http://schemas.microsoft.com/office/powerpoint/2010/main" val="4024542332"/>
              </p:ext>
            </p:extLst>
          </p:nvPr>
        </p:nvGraphicFramePr>
        <p:xfrm>
          <a:off x="418643" y="1822250"/>
          <a:ext cx="11341266" cy="3790080"/>
        </p:xfrm>
        <a:graphic>
          <a:graphicData uri="http://schemas.openxmlformats.org/drawingml/2006/table">
            <a:tbl>
              <a:tblPr firstRow="1" bandRow="1">
                <a:tableStyleId>{5C22544A-7EE6-4342-B048-85BDC9FD1C3A}</a:tableStyleId>
              </a:tblPr>
              <a:tblGrid>
                <a:gridCol w="2295680">
                  <a:extLst>
                    <a:ext uri="{9D8B030D-6E8A-4147-A177-3AD203B41FA5}">
                      <a16:colId xmlns:a16="http://schemas.microsoft.com/office/drawing/2014/main" val="3419358315"/>
                    </a:ext>
                  </a:extLst>
                </a:gridCol>
                <a:gridCol w="9045586">
                  <a:extLst>
                    <a:ext uri="{9D8B030D-6E8A-4147-A177-3AD203B41FA5}">
                      <a16:colId xmlns:a16="http://schemas.microsoft.com/office/drawing/2014/main" val="2428792440"/>
                    </a:ext>
                  </a:extLst>
                </a:gridCol>
              </a:tblGrid>
              <a:tr h="432000">
                <a:tc>
                  <a:txBody>
                    <a:bodyPr/>
                    <a:lstStyle/>
                    <a:p>
                      <a:r>
                        <a:rPr lang="en-US" sz="1800" dirty="0">
                          <a:solidFill>
                            <a:schemeClr val="tx1"/>
                          </a:solidFill>
                          <a:latin typeface="+mj-lt"/>
                        </a:rPr>
                        <a:t>VM Type</a:t>
                      </a:r>
                    </a:p>
                  </a:txBody>
                  <a:tcPr marL="89642" marR="89642" marT="72000" marB="72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72000" marB="72000" anchor="ct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42983">
                <a:tc>
                  <a:txBody>
                    <a:bodyPr/>
                    <a:lstStyle/>
                    <a:p>
                      <a:r>
                        <a:rPr lang="en-US" sz="1600" dirty="0">
                          <a:solidFill>
                            <a:schemeClr val="tx1"/>
                          </a:solidFill>
                          <a:latin typeface="+mj-lt"/>
                        </a:rPr>
                        <a:t>General Purpose</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Balanced CPU-to-memory ratio. Ideal for testing and development, small to medium databases, and low to medium traffic web servers.</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Compute Optimized</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High CPU-to-memory ratio. Good for medium traffic web servers, network appliances, batch processes, and application servers.</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Memory Optimized</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High memory-to-CPU ratio. Great for relational database servers, medium to large caches, and in-memory analytics.</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Storage Optimized</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High disk throughput and IO ideal for Big Data, SQL, NoSQL databases, data warehousing and large transactional databases.</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GPU</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Specialized virtual machines targeted for heavy graphic rendering and video editing, as well as model training and inferencing (ND) with deep learning. Available with single or multiple GPUs.</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83528122"/>
                  </a:ext>
                </a:extLst>
              </a:tr>
              <a:tr h="448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High Performance Compute</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2">
                        <a:lumMod val="95000"/>
                      </a:schemeClr>
                    </a:solidFill>
                  </a:tcPr>
                </a:tc>
                <a:tc>
                  <a:txBody>
                    <a:bodyPr/>
                    <a:lstStyle/>
                    <a:p>
                      <a:r>
                        <a:rPr lang="en-US" sz="1600" dirty="0">
                          <a:solidFill>
                            <a:schemeClr val="tx1"/>
                          </a:solidFill>
                        </a:rPr>
                        <a:t>Our fastest and most powerful CPU virtual machines with optional high-throughput network interfaces (RDMA).</a:t>
                      </a:r>
                    </a:p>
                  </a:txBody>
                  <a:tcPr marL="89642" marR="89642" marT="36000" marB="36000">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98828624"/>
                  </a:ext>
                </a:extLst>
              </a:tr>
            </a:tbl>
          </a:graphicData>
        </a:graphic>
      </p:graphicFrame>
    </p:spTree>
    <p:extLst>
      <p:ext uri="{BB962C8B-B14F-4D97-AF65-F5344CB8AC3E}">
        <p14:creationId xmlns:p14="http://schemas.microsoft.com/office/powerpoint/2010/main" val="1539933233"/>
      </p:ext>
    </p:extLst>
  </p:cSld>
  <p:clrMapOvr>
    <a:masterClrMapping/>
  </p:clrMapOvr>
  <p:transition>
    <p:fade/>
  </p:transition>
</p:sld>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7254</Words>
  <Application>Microsoft Office PowerPoint</Application>
  <PresentationFormat>Widescreen</PresentationFormat>
  <Paragraphs>695</Paragraphs>
  <Slides>50</Slides>
  <Notes>47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50</vt:i4>
      </vt:variant>
    </vt:vector>
  </HeadingPairs>
  <TitlesOfParts>
    <vt:vector size="59" baseType="lpstr">
      <vt:lpstr>Arial</vt:lpstr>
      <vt:lpstr>Calibri</vt:lpstr>
      <vt:lpstr>Consolas</vt:lpstr>
      <vt:lpstr>Courier New</vt:lpstr>
      <vt:lpstr>Segoe UI</vt:lpstr>
      <vt:lpstr>Segoe UI Light</vt:lpstr>
      <vt:lpstr>Segoe UI Semibold</vt:lpstr>
      <vt:lpstr>Wingdings</vt:lpstr>
      <vt:lpstr>Microsoft Azure Template</vt:lpstr>
      <vt:lpstr>Learning Path 05: Implement infrastructure as a service solutions</vt:lpstr>
      <vt:lpstr>Agenda </vt:lpstr>
      <vt:lpstr>Module 1: Provision Virtual Machines in Azure</vt:lpstr>
      <vt:lpstr>Introduction</vt:lpstr>
      <vt:lpstr>Explore Azure virtual machines</vt:lpstr>
      <vt:lpstr>Compare virtual machine availability options (1 / 3)</vt:lpstr>
      <vt:lpstr>Compare virtual machine availability options (2 / 3)</vt:lpstr>
      <vt:lpstr>Compare virtual machine availability options (3 / 3)</vt:lpstr>
      <vt:lpstr>Determine appropriate virtual machine size</vt:lpstr>
      <vt:lpstr>Exercise: Create a virtual machine by using the Azure CLI</vt:lpstr>
      <vt:lpstr>Summary and knowledge check</vt:lpstr>
      <vt:lpstr>Module 2: Create and Deploy Azure Resource Manager Templates</vt:lpstr>
      <vt:lpstr>Introduction</vt:lpstr>
      <vt:lpstr>Explore Azure Resource Manager (1 / 2)</vt:lpstr>
      <vt:lpstr>Explore Azure Resource Manager (2 / 2)</vt:lpstr>
      <vt:lpstr>Deploy multi-tiered solutions (1 / 3)</vt:lpstr>
      <vt:lpstr>Deploy multi-tiered solutions (2 / 3)</vt:lpstr>
      <vt:lpstr>Deploy multi-tiered solutions (3 / 3)</vt:lpstr>
      <vt:lpstr>Explore conditional deployment</vt:lpstr>
      <vt:lpstr>Set the correct deployment mode (1 / 3)</vt:lpstr>
      <vt:lpstr>Set the correct deployment mode (2 / 3)</vt:lpstr>
      <vt:lpstr>Set the correct deployment mode (3 / 3)</vt:lpstr>
      <vt:lpstr>Exercise: Create and deploy Azure Resource Manager templates by using Visual Studio Code</vt:lpstr>
      <vt:lpstr>Summary and knowledge check</vt:lpstr>
      <vt:lpstr>Module 3: Manage Container Images in Azure Container Registry</vt:lpstr>
      <vt:lpstr>Introduction</vt:lpstr>
      <vt:lpstr>Discover the Azure Container Registry (1 / 2)</vt:lpstr>
      <vt:lpstr>Discover the Azure Container Registry (2 / 2)</vt:lpstr>
      <vt:lpstr>Explore storage capabilities</vt:lpstr>
      <vt:lpstr>Build and manage containers with tasks</vt:lpstr>
      <vt:lpstr>Explore elements of a Dockerfile (1 / 2)</vt:lpstr>
      <vt:lpstr>Explore elements of a Dockerfile (2 / 2)</vt:lpstr>
      <vt:lpstr>Exercise: Build and run a container image by using Azure Container Registry Tasks</vt:lpstr>
      <vt:lpstr>Summary and knowledge check</vt:lpstr>
      <vt:lpstr>Module 4: Run Container Images in Azure Container Instances</vt:lpstr>
      <vt:lpstr>Introduction</vt:lpstr>
      <vt:lpstr>Explore Azure Container Instances (1 / 3)</vt:lpstr>
      <vt:lpstr>Explore Azure Container Instances (2 / 3)</vt:lpstr>
      <vt:lpstr>Explore Azure Container Instances (3 / 3)</vt:lpstr>
      <vt:lpstr>Exercise: Deploy a container instance by using the Azure CLI</vt:lpstr>
      <vt:lpstr>Run containerized tasks with restart policies (1 / 2)</vt:lpstr>
      <vt:lpstr>Run containerized tasks with restart policies (2 / 2)</vt:lpstr>
      <vt:lpstr>Set environment variables in container instances (1 / 2)</vt:lpstr>
      <vt:lpstr>Set environment variables in container instances (2 / 2)</vt:lpstr>
      <vt:lpstr>Mount an Azure file share in Azure Container Instances (1 / 2)</vt:lpstr>
      <vt:lpstr>Mount an Azure file share in Azure Container Instances (2 / 2)</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2021-12-14T19:58:02Z</dcterms:created>
  <dcterms:modified xsi:type="dcterms:W3CDTF">2022-11-05T20:31:53Z</dcterms:modified>
</cp:coreProperties>
</file>