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551" r:id="rId1"/>
  </p:sldMasterIdLst>
  <p:notesMasterIdLst>
    <p:notesMasterId r:id="rId35"/>
  </p:notesMasterIdLst>
  <p:handoutMasterIdLst>
    <p:handoutMasterId r:id="rId36"/>
  </p:handoutMasterIdLst>
  <p:sldIdLst>
    <p:sldId id="1627" r:id="rId2"/>
    <p:sldId id="1780" r:id="rId3"/>
    <p:sldId id="1684" r:id="rId4"/>
    <p:sldId id="1834" r:id="rId5"/>
    <p:sldId id="1835" r:id="rId6"/>
    <p:sldId id="1836" r:id="rId7"/>
    <p:sldId id="1837" r:id="rId8"/>
    <p:sldId id="1838" r:id="rId9"/>
    <p:sldId id="1839" r:id="rId10"/>
    <p:sldId id="1840" r:id="rId11"/>
    <p:sldId id="1841" r:id="rId12"/>
    <p:sldId id="1867" r:id="rId13"/>
    <p:sldId id="1842" r:id="rId14"/>
    <p:sldId id="1843" r:id="rId15"/>
    <p:sldId id="1866" r:id="rId16"/>
    <p:sldId id="1833" r:id="rId17"/>
    <p:sldId id="1845" r:id="rId18"/>
    <p:sldId id="1848" r:id="rId19"/>
    <p:sldId id="1849" r:id="rId20"/>
    <p:sldId id="1850" r:id="rId21"/>
    <p:sldId id="1851" r:id="rId22"/>
    <p:sldId id="1852" r:id="rId23"/>
    <p:sldId id="1853" r:id="rId24"/>
    <p:sldId id="1854" r:id="rId25"/>
    <p:sldId id="1855" r:id="rId26"/>
    <p:sldId id="1856" r:id="rId27"/>
    <p:sldId id="1857" r:id="rId28"/>
    <p:sldId id="1868" r:id="rId29"/>
    <p:sldId id="1869" r:id="rId30"/>
    <p:sldId id="1860" r:id="rId31"/>
    <p:sldId id="1943" r:id="rId32"/>
    <p:sldId id="1865" r:id="rId33"/>
    <p:sldId id="1786" r:id="rId34"/>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3A5E"/>
    <a:srgbClr val="3C3C41"/>
    <a:srgbClr val="4BCBEE"/>
    <a:srgbClr val="1392B4"/>
    <a:srgbClr val="0B556A"/>
    <a:srgbClr val="59B4D9"/>
    <a:srgbClr val="EBEBEB"/>
    <a:srgbClr val="FFFFFF"/>
    <a:srgbClr val="FFF100"/>
    <a:srgbClr val="75757A"/>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BF7156-FEAD-B9BC-8E36-63B14BBA4F3E}" v="1" dt="2020-10-13T02:33:13.8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20" autoAdjust="0"/>
    <p:restoredTop sz="74177" autoAdjust="0"/>
  </p:normalViewPr>
  <p:slideViewPr>
    <p:cSldViewPr snapToGrid="0">
      <p:cViewPr varScale="1">
        <p:scale>
          <a:sx n="82" d="100"/>
          <a:sy n="82" d="100"/>
        </p:scale>
        <p:origin x="1746" y="8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2"/>
              </a:solidFill>
              <a:ln w="19050">
                <a:solidFill>
                  <a:schemeClr val="lt1"/>
                </a:solidFill>
              </a:ln>
              <a:effectLst/>
            </c:spPr>
            <c:extLst>
              <c:ext xmlns:c16="http://schemas.microsoft.com/office/drawing/2014/chart" uri="{C3380CC4-5D6E-409C-BE32-E72D297353CC}">
                <c16:uniqueId val="{00000001-F24B-4F92-8B63-53F6DA5E02D6}"/>
              </c:ext>
            </c:extLst>
          </c:dPt>
          <c:dPt>
            <c:idx val="1"/>
            <c:bubble3D val="0"/>
            <c:spPr>
              <a:solidFill>
                <a:schemeClr val="accent4"/>
              </a:solidFill>
              <a:ln w="28575">
                <a:solidFill>
                  <a:schemeClr val="lt1"/>
                </a:solidFill>
              </a:ln>
              <a:effectLst/>
            </c:spPr>
            <c:extLst>
              <c:ext xmlns:c16="http://schemas.microsoft.com/office/drawing/2014/chart" uri="{C3380CC4-5D6E-409C-BE32-E72D297353CC}">
                <c16:uniqueId val="{00000003-F24B-4F92-8B63-53F6DA5E02D6}"/>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F24B-4F92-8B63-53F6DA5E02D6}"/>
              </c:ext>
            </c:extLst>
          </c:dPt>
          <c:val>
            <c:numRef>
              <c:f>Sheet1!$B$2:$B$4</c:f>
              <c:numCache>
                <c:formatCode>General</c:formatCode>
                <c:ptCount val="3"/>
                <c:pt idx="0">
                  <c:v>45</c:v>
                </c:pt>
                <c:pt idx="1">
                  <c:v>15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Time</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2"/>
                      <c:pt idx="0">
                        <c:v>Challenge</c:v>
                      </c:pt>
                      <c:pt idx="1">
                        <c:v>Hour</c:v>
                      </c:pt>
                    </c:strCache>
                  </c:strRef>
                </c15:cat>
              </c15:filteredCategoryTitle>
            </c:ext>
            <c:ext xmlns:c16="http://schemas.microsoft.com/office/drawing/2014/chart" uri="{C3380CC4-5D6E-409C-BE32-E72D297353CC}">
              <c16:uniqueId val="{00000006-F24B-4F92-8B63-53F6DA5E02D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0.31567</cdr:x>
      <cdr:y>0.46757</cdr:y>
    </cdr:from>
    <cdr:to>
      <cdr:x>0.68433</cdr:x>
      <cdr:y>0.89347</cdr:y>
    </cdr:to>
    <cdr:sp macro="" textlink="">
      <cdr:nvSpPr>
        <cdr:cNvPr id="2" name="TextBox 1">
          <a:extLst xmlns:a="http://schemas.openxmlformats.org/drawingml/2006/main">
            <a:ext uri="{FF2B5EF4-FFF2-40B4-BE49-F238E27FC236}">
              <a16:creationId xmlns:a16="http://schemas.microsoft.com/office/drawing/2014/main" id="{EB42EC79-032F-4608-BC46-F537941538F9}"/>
            </a:ext>
          </a:extLst>
        </cdr:cNvPr>
        <cdr:cNvSpPr txBox="1"/>
      </cdr:nvSpPr>
      <cdr:spPr>
        <a:xfrm xmlns:a="http://schemas.openxmlformats.org/drawingml/2006/main">
          <a:off x="936976" y="925236"/>
          <a:ext cx="1094263" cy="842780"/>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3200" dirty="0">
              <a:solidFill>
                <a:schemeClr val="bg1"/>
              </a:solidFill>
            </a:rPr>
            <a:t>45 </a:t>
          </a:r>
          <a:br>
            <a:rPr lang="en-US" sz="1400" dirty="0">
              <a:solidFill>
                <a:schemeClr val="bg1"/>
              </a:solidFill>
            </a:rPr>
          </a:br>
          <a:r>
            <a:rPr lang="en-US" sz="1400" dirty="0">
              <a:solidFill>
                <a:schemeClr val="bg1"/>
              </a:solidFill>
            </a:rPr>
            <a:t>minutes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11/5/2022 1:37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11/5/2022 1:37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azure.com/free"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s://marketplace.visualstudio.com/items?itemName=ms-dotnettools.csharp" TargetMode="External"/><Relationship Id="rId5" Type="http://schemas.openxmlformats.org/officeDocument/2006/relationships/hyperlink" Target="https://code.visualstudio.com/docs/supporting/requirements#_platforms" TargetMode="External"/><Relationship Id="rId4" Type="http://schemas.openxmlformats.org/officeDocument/2006/relationships/hyperlink" Target="https://code.visualstudio.com/"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review.docs.microsoft.com/en-us/azure/azure-resource-manager/management/azure-subscription-service-limit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review.docs.microsoft.com/en-us/azure/cdn/cdn-features"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redis.io/topics/transactions"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github.com/MSOpenTech/redis/releases/"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redis.io/download"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373201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en-US" dirty="0"/>
              <a:t>Primary key and secondary key:</a:t>
            </a:r>
          </a:p>
          <a:p>
            <a:pPr marL="171450" indent="-171450">
              <a:buFont typeface="Arial" panose="020B0604020202020204" pitchFamily="34" charset="0"/>
              <a:buChar char="•"/>
            </a:pPr>
            <a:r>
              <a:rPr lang="en-US" dirty="0"/>
              <a:t>You can use either key, two are provided in case you need to change the primary key.</a:t>
            </a:r>
          </a:p>
          <a:p>
            <a:pPr marL="171450" indent="-171450">
              <a:buFont typeface="Arial" panose="020B0604020202020204" pitchFamily="34" charset="0"/>
              <a:buChar char="•"/>
            </a:pPr>
            <a:r>
              <a:rPr lang="en-US" dirty="0"/>
              <a:t>You can switch all of your clients to the secondary key, and regenerate the primary key.</a:t>
            </a:r>
          </a:p>
          <a:p>
            <a:pPr marL="171450" indent="-171450">
              <a:buFont typeface="Arial" panose="020B0604020202020204" pitchFamily="34" charset="0"/>
              <a:buChar char="•"/>
            </a:pPr>
            <a:r>
              <a:rPr lang="en-US" dirty="0"/>
              <a:t>This would block any applications using the original primary key.</a:t>
            </a:r>
          </a:p>
          <a:p>
            <a:pPr marL="171450" indent="-171450">
              <a:buFont typeface="Arial" panose="020B0604020202020204" pitchFamily="34" charset="0"/>
              <a:buChar char="•"/>
            </a:pPr>
            <a:r>
              <a:rPr lang="en-US" dirty="0"/>
              <a:t>Microsoft recommends periodically regenerating the keys - much like you would your personal passwords.</a:t>
            </a:r>
          </a:p>
          <a:p>
            <a:pPr marL="0"/>
            <a:endParaRPr lang="en-US" dirty="0"/>
          </a:p>
          <a:p>
            <a:pPr marL="0"/>
            <a:r>
              <a:rPr lang="en-US" b="1" dirty="0"/>
              <a:t>Warning</a:t>
            </a:r>
            <a:r>
              <a:rPr lang="en-US" dirty="0"/>
              <a:t>: Your access keys should be considered confidential information, treat them like you would a password. Anyone who has an access key can perform any operation on your cache!</a:t>
            </a:r>
          </a:p>
          <a:p>
            <a:pPr marL="0"/>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6586410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The main connection object in </a:t>
            </a:r>
            <a:r>
              <a:rPr lang="en-US" b="1" dirty="0" err="1">
                <a:solidFill>
                  <a:srgbClr val="569CD6"/>
                </a:solidFill>
                <a:effectLst/>
                <a:latin typeface="Consolas" panose="020B0609020204030204" pitchFamily="49" charset="0"/>
              </a:rPr>
              <a:t>StackExchange.Redis</a:t>
            </a:r>
            <a:r>
              <a:rPr lang="en-US" b="0" dirty="0">
                <a:solidFill>
                  <a:srgbClr val="D4D4D4"/>
                </a:solidFill>
                <a:effectLst/>
                <a:latin typeface="Consolas" panose="020B0609020204030204" pitchFamily="49" charset="0"/>
              </a:rPr>
              <a:t> is the </a:t>
            </a:r>
            <a:r>
              <a:rPr lang="en-US" b="1" dirty="0" err="1">
                <a:solidFill>
                  <a:srgbClr val="CE9178"/>
                </a:solidFill>
                <a:effectLst/>
                <a:latin typeface="Consolas" panose="020B0609020204030204" pitchFamily="49" charset="0"/>
              </a:rPr>
              <a:t>StackExchange.Redis.ConnectionMultiplexer</a:t>
            </a:r>
            <a:r>
              <a:rPr lang="en-US" b="0" dirty="0">
                <a:solidFill>
                  <a:srgbClr val="D4D4D4"/>
                </a:solidFill>
                <a:effectLst/>
                <a:latin typeface="Consolas" panose="020B0609020204030204" pitchFamily="49" charset="0"/>
              </a:rPr>
              <a:t> class.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3003596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The Redis database is represented by the </a:t>
            </a:r>
            <a:r>
              <a:rPr lang="en-US" b="1" dirty="0" err="1">
                <a:solidFill>
                  <a:srgbClr val="CE9178"/>
                </a:solidFill>
                <a:effectLst/>
                <a:latin typeface="Consolas" panose="020B0609020204030204" pitchFamily="49" charset="0"/>
              </a:rPr>
              <a:t>IDatabase</a:t>
            </a:r>
            <a:r>
              <a:rPr lang="en-US" b="0" dirty="0">
                <a:solidFill>
                  <a:srgbClr val="D4D4D4"/>
                </a:solidFill>
                <a:effectLst/>
                <a:latin typeface="Consolas" panose="020B0609020204030204" pitchFamily="49" charset="0"/>
              </a:rPr>
              <a:t> type. You can retrieve one using the </a:t>
            </a:r>
            <a:r>
              <a:rPr lang="en-US" b="1" dirty="0" err="1">
                <a:solidFill>
                  <a:srgbClr val="CE9178"/>
                </a:solidFill>
                <a:effectLst/>
                <a:latin typeface="Consolas" panose="020B0609020204030204" pitchFamily="49" charset="0"/>
              </a:rPr>
              <a:t>GetDatabase</a:t>
            </a:r>
            <a:r>
              <a:rPr lang="en-US" b="1" dirty="0">
                <a:solidFill>
                  <a:srgbClr val="CE9178"/>
                </a:solidFill>
                <a:effectLst/>
                <a:latin typeface="Consolas" panose="020B0609020204030204" pitchFamily="49" charset="0"/>
              </a:rPr>
              <a:t>()</a:t>
            </a:r>
            <a:r>
              <a:rPr lang="en-US" b="0" dirty="0">
                <a:solidFill>
                  <a:srgbClr val="D4D4D4"/>
                </a:solidFill>
                <a:effectLst/>
                <a:latin typeface="Consolas" panose="020B0609020204030204" pitchFamily="49" charset="0"/>
              </a:rPr>
              <a:t> method.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Once you have a </a:t>
            </a:r>
            <a:r>
              <a:rPr lang="en-US" b="1" dirty="0" err="1">
                <a:solidFill>
                  <a:srgbClr val="CE9178"/>
                </a:solidFill>
                <a:effectLst/>
                <a:latin typeface="Consolas" panose="020B0609020204030204" pitchFamily="49" charset="0"/>
              </a:rPr>
              <a:t>IDatabase</a:t>
            </a:r>
            <a:r>
              <a:rPr lang="en-US" b="0" dirty="0">
                <a:solidFill>
                  <a:srgbClr val="D4D4D4"/>
                </a:solidFill>
                <a:effectLst/>
                <a:latin typeface="Consolas" panose="020B0609020204030204" pitchFamily="49" charset="0"/>
              </a:rPr>
              <a:t> object, you can execute methods to interact with the cache.</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The </a:t>
            </a:r>
            <a:r>
              <a:rPr lang="en-US" b="1" dirty="0" err="1">
                <a:solidFill>
                  <a:srgbClr val="CE9178"/>
                </a:solidFill>
                <a:effectLst/>
                <a:latin typeface="Consolas" panose="020B0609020204030204" pitchFamily="49" charset="0"/>
              </a:rPr>
              <a:t>StringSet</a:t>
            </a:r>
            <a:r>
              <a:rPr lang="en-US" b="0" dirty="0">
                <a:solidFill>
                  <a:srgbClr val="D4D4D4"/>
                </a:solidFill>
                <a:effectLst/>
                <a:latin typeface="Consolas" panose="020B0609020204030204" pitchFamily="49" charset="0"/>
              </a:rPr>
              <a:t> method returns a </a:t>
            </a:r>
            <a:r>
              <a:rPr lang="en-US" b="1" dirty="0">
                <a:solidFill>
                  <a:srgbClr val="CE9178"/>
                </a:solidFill>
                <a:effectLst/>
                <a:latin typeface="Consolas" panose="020B0609020204030204" pitchFamily="49" charset="0"/>
              </a:rPr>
              <a:t>bool</a:t>
            </a:r>
            <a:r>
              <a:rPr lang="en-US" b="0" dirty="0">
                <a:solidFill>
                  <a:srgbClr val="D4D4D4"/>
                </a:solidFill>
                <a:effectLst/>
                <a:latin typeface="Consolas" panose="020B0609020204030204" pitchFamily="49" charset="0"/>
              </a:rPr>
              <a:t> indicating whether the value was set (</a:t>
            </a:r>
            <a:r>
              <a:rPr lang="en-US" b="1" dirty="0">
                <a:solidFill>
                  <a:srgbClr val="CE9178"/>
                </a:solidFill>
                <a:effectLst/>
                <a:latin typeface="Consolas" panose="020B0609020204030204" pitchFamily="49" charset="0"/>
              </a:rPr>
              <a:t>true</a:t>
            </a:r>
            <a:r>
              <a:rPr lang="en-US" b="0" dirty="0">
                <a:solidFill>
                  <a:srgbClr val="D4D4D4"/>
                </a:solidFill>
                <a:effectLst/>
                <a:latin typeface="Consolas" panose="020B0609020204030204" pitchFamily="49" charset="0"/>
              </a:rPr>
              <a:t>) or not (</a:t>
            </a:r>
            <a:r>
              <a:rPr lang="en-US" b="1" dirty="0">
                <a:solidFill>
                  <a:srgbClr val="CE9178"/>
                </a:solidFill>
                <a:effectLst/>
                <a:latin typeface="Consolas" panose="020B0609020204030204" pitchFamily="49" charset="0"/>
              </a:rPr>
              <a:t>false</a:t>
            </a:r>
            <a:r>
              <a:rPr lang="en-US" b="0" dirty="0">
                <a:solidFill>
                  <a:srgbClr val="D4D4D4"/>
                </a:solidFill>
                <a:effectLst/>
                <a:latin typeface="Consolas" panose="020B0609020204030204" pitchFamily="49" charset="0"/>
              </a:rPr>
              <a:t>). We can then retrieve the value with the </a:t>
            </a:r>
            <a:r>
              <a:rPr lang="en-US" b="1" dirty="0" err="1">
                <a:solidFill>
                  <a:srgbClr val="CE9178"/>
                </a:solidFill>
                <a:effectLst/>
                <a:latin typeface="Consolas" panose="020B0609020204030204" pitchFamily="49" charset="0"/>
              </a:rPr>
              <a:t>StringGet</a:t>
            </a:r>
            <a:r>
              <a:rPr lang="en-US" b="0" dirty="0">
                <a:solidFill>
                  <a:srgbClr val="D4D4D4"/>
                </a:solidFill>
                <a:effectLst/>
                <a:latin typeface="Consolas" panose="020B0609020204030204" pitchFamily="49" charset="0"/>
              </a:rPr>
              <a:t> method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24688989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3022313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en-US" dirty="0"/>
              <a:t>Prerequisites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An </a:t>
            </a:r>
            <a:r>
              <a:rPr lang="en-US" b="1" i="0" dirty="0">
                <a:solidFill>
                  <a:srgbClr val="171717"/>
                </a:solidFill>
                <a:effectLst/>
                <a:latin typeface="Segoe UI" panose="020B0502040204020203" pitchFamily="34" charset="0"/>
              </a:rPr>
              <a:t>Azure account</a:t>
            </a:r>
            <a:r>
              <a:rPr lang="en-US" b="0" i="0" dirty="0">
                <a:solidFill>
                  <a:srgbClr val="171717"/>
                </a:solidFill>
                <a:effectLst/>
                <a:latin typeface="Segoe UI" panose="020B0502040204020203" pitchFamily="34" charset="0"/>
              </a:rPr>
              <a:t> with an active subscription. If you don't already have one, you can sign up for a free trial at </a:t>
            </a:r>
            <a:r>
              <a:rPr lang="en-US" b="0" i="0" u="none" strike="noStrike" dirty="0">
                <a:solidFill>
                  <a:srgbClr val="171717"/>
                </a:solidFill>
                <a:effectLst/>
                <a:latin typeface="Segoe UI" panose="020B0502040204020203" pitchFamily="34" charset="0"/>
                <a:hlinkClick r:id="rId3"/>
              </a:rPr>
              <a:t>https://azure.com/free</a:t>
            </a:r>
            <a:r>
              <a:rPr lang="en-US" b="0" i="0" dirty="0">
                <a:solidFill>
                  <a:srgbClr val="171717"/>
                </a:solidFill>
                <a:effectLst/>
                <a:latin typeface="Segoe UI" panose="020B0502040204020203" pitchFamily="34" charset="0"/>
              </a:rPr>
              <a:t>.</a:t>
            </a:r>
          </a:p>
          <a:p>
            <a:pPr marL="171450" indent="-171450" algn="l">
              <a:buFont typeface="Arial" panose="020B0604020202020204" pitchFamily="34" charset="0"/>
              <a:buChar char="•"/>
            </a:pPr>
            <a:r>
              <a:rPr lang="en-US" b="0" i="0" u="none" strike="noStrike" dirty="0">
                <a:solidFill>
                  <a:srgbClr val="171717"/>
                </a:solidFill>
                <a:effectLst/>
                <a:latin typeface="Segoe UI" panose="020B0502040204020203" pitchFamily="34" charset="0"/>
                <a:hlinkClick r:id="rId4"/>
              </a:rPr>
              <a:t>Visual Studio Code</a:t>
            </a:r>
            <a:r>
              <a:rPr lang="en-US" b="0" i="0" dirty="0">
                <a:solidFill>
                  <a:srgbClr val="171717"/>
                </a:solidFill>
                <a:effectLst/>
                <a:latin typeface="Segoe UI" panose="020B0502040204020203" pitchFamily="34" charset="0"/>
              </a:rPr>
              <a:t> on one of the </a:t>
            </a:r>
            <a:r>
              <a:rPr lang="en-US" b="0" i="0" u="none" strike="noStrike" dirty="0">
                <a:solidFill>
                  <a:srgbClr val="171717"/>
                </a:solidFill>
                <a:effectLst/>
                <a:latin typeface="Segoe UI" panose="020B0502040204020203" pitchFamily="34" charset="0"/>
                <a:hlinkClick r:id="rId5"/>
              </a:rPr>
              <a:t>supported platforms</a:t>
            </a:r>
            <a:r>
              <a:rPr lang="en-US" b="0" i="0" dirty="0">
                <a:solidFill>
                  <a:srgbClr val="171717"/>
                </a:solidFill>
                <a:effectLst/>
                <a:latin typeface="Segoe UI" panose="020B0502040204020203" pitchFamily="34" charset="0"/>
              </a:rPr>
              <a:t>.</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The </a:t>
            </a:r>
            <a:r>
              <a:rPr lang="en-US" b="0" i="0" u="none" strike="noStrike" dirty="0">
                <a:solidFill>
                  <a:srgbClr val="171717"/>
                </a:solidFill>
                <a:effectLst/>
                <a:latin typeface="Segoe UI" panose="020B0502040204020203" pitchFamily="34" charset="0"/>
                <a:hlinkClick r:id="rId6"/>
              </a:rPr>
              <a:t>C# extension</a:t>
            </a:r>
            <a:r>
              <a:rPr lang="en-US" b="0" i="0" dirty="0">
                <a:solidFill>
                  <a:srgbClr val="171717"/>
                </a:solidFill>
                <a:effectLst/>
                <a:latin typeface="Segoe UI" panose="020B0502040204020203" pitchFamily="34" charset="0"/>
              </a:rPr>
              <a:t> for Visual Studio Code.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11496153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18213389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Prerequisites</a:t>
            </a:r>
          </a:p>
          <a:p>
            <a:pPr marL="171450" indent="-171450">
              <a:buFont typeface="Arial" panose="020B0604020202020204" pitchFamily="34" charset="0"/>
              <a:buChar char="•"/>
            </a:pPr>
            <a:r>
              <a:rPr lang="en-US" dirty="0"/>
              <a:t>You should be familiar with developer concepts and terminology.</a:t>
            </a:r>
          </a:p>
          <a:p>
            <a:pPr marL="171450" indent="-171450">
              <a:buFont typeface="Arial" panose="020B0604020202020204" pitchFamily="34" charset="0"/>
              <a:buChar char="•"/>
            </a:pPr>
            <a:r>
              <a:rPr lang="en-US" dirty="0"/>
              <a:t>An understanding of cloud computing and some experience with the Azure portal.</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25206928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71717"/>
                </a:solidFill>
                <a:effectLst/>
                <a:latin typeface="Segoe UI" panose="020B0502040204020203" pitchFamily="34" charset="0"/>
              </a:rPr>
              <a:t>For more information about CDN subscription limits, visit </a:t>
            </a:r>
            <a:r>
              <a:rPr lang="en-US" b="0" i="0" u="none" strike="noStrike" dirty="0">
                <a:effectLst/>
                <a:latin typeface="Segoe UI" panose="020B0502040204020203" pitchFamily="34" charset="0"/>
                <a:hlinkClick r:id="rId3"/>
              </a:rPr>
              <a:t>CDN limits</a:t>
            </a:r>
            <a:r>
              <a:rPr lang="en-US" b="0" i="0" dirty="0">
                <a:solidFill>
                  <a:srgbClr val="171717"/>
                </a:solidFill>
                <a:effectLst/>
                <a:latin typeface="Segoe UI" panose="020B0502040204020203" pitchFamily="34" charset="0"/>
              </a:rPr>
              <a:t>.</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13258447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i="0" dirty="0">
                <a:solidFill>
                  <a:srgbClr val="171717"/>
                </a:solidFill>
                <a:effectLst/>
                <a:latin typeface="Segoe UI" panose="020B0502040204020203" pitchFamily="34" charset="0"/>
              </a:rPr>
              <a:t>Visit the </a:t>
            </a:r>
            <a:r>
              <a:rPr lang="en-US" b="0" i="0" u="none" strike="noStrike" dirty="0">
                <a:effectLst/>
                <a:latin typeface="Segoe UI" panose="020B0502040204020203" pitchFamily="34" charset="0"/>
                <a:hlinkClick r:id="rId3"/>
              </a:rPr>
              <a:t>product comparison</a:t>
            </a:r>
            <a:r>
              <a:rPr lang="en-US" b="0" i="0" dirty="0">
                <a:solidFill>
                  <a:srgbClr val="171717"/>
                </a:solidFill>
                <a:effectLst/>
                <a:latin typeface="Segoe UI" panose="020B0502040204020203" pitchFamily="34" charset="0"/>
              </a:rPr>
              <a:t> (</a:t>
            </a:r>
            <a:r>
              <a:rPr lang="en-US" b="0" u="sng" dirty="0">
                <a:solidFill>
                  <a:srgbClr val="D4D4D4"/>
                </a:solidFill>
                <a:effectLst/>
                <a:latin typeface="Consolas" panose="020B0609020204030204" pitchFamily="49" charset="0"/>
              </a:rPr>
              <a:t>https://docs.microsoft.com/azure/cdn/cdn-features</a:t>
            </a:r>
            <a:r>
              <a:rPr lang="en-US" b="0" i="0" dirty="0">
                <a:solidFill>
                  <a:srgbClr val="171717"/>
                </a:solidFill>
                <a:effectLst/>
                <a:latin typeface="Segoe UI" panose="020B0502040204020203" pitchFamily="34" charset="0"/>
              </a:rPr>
              <a:t>) for a detailed feature comparison between the four products.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29407153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1:37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1334380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16680780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a:solidFill>
                  <a:srgbClr val="171717"/>
                </a:solidFill>
                <a:effectLst/>
                <a:latin typeface="Segoe UI" panose="020B0502040204020203" pitchFamily="34" charset="0"/>
              </a:rPr>
              <a:t>Configuration options:</a:t>
            </a:r>
          </a:p>
          <a:p>
            <a:pPr marL="171450" indent="-171450">
              <a:buFont typeface="Arial" panose="020B0604020202020204" pitchFamily="34" charset="0"/>
              <a:buChar char="•"/>
            </a:pPr>
            <a:r>
              <a:rPr lang="en-US" b="1" dirty="0"/>
              <a:t>Caching rules</a:t>
            </a:r>
            <a:r>
              <a:rPr lang="en-US" dirty="0"/>
              <a:t>. Caching rules can be either global (apply to all content from a specified endpoint) or custom. Custom rules apply to specific paths and file extensions.</a:t>
            </a:r>
          </a:p>
          <a:p>
            <a:pPr marL="171450" indent="-171450">
              <a:buFont typeface="Arial" panose="020B0604020202020204" pitchFamily="34" charset="0"/>
              <a:buChar char="•"/>
            </a:pPr>
            <a:r>
              <a:rPr lang="en-US" b="1" dirty="0"/>
              <a:t>Query string caching</a:t>
            </a:r>
            <a:r>
              <a:rPr lang="en-US" dirty="0"/>
              <a:t>. Query string caching enables you to configure how Azure CDN responds to a query string. Query string caching has no effect on files that can't be cached.</a:t>
            </a:r>
          </a:p>
          <a:p>
            <a:pPr marL="0" indent="0">
              <a:buFont typeface="Arial" panose="020B0604020202020204" pitchFamily="34" charset="0"/>
              <a:buNone/>
            </a:pPr>
            <a:endParaRPr lang="en-US" dirty="0"/>
          </a:p>
          <a:p>
            <a:pPr marL="0" indent="0">
              <a:buFont typeface="Arial" panose="020B0604020202020204" pitchFamily="34" charset="0"/>
              <a:buNone/>
            </a:pPr>
            <a:r>
              <a:rPr lang="en-US" b="1" i="0" dirty="0">
                <a:solidFill>
                  <a:srgbClr val="171717"/>
                </a:solidFill>
                <a:effectLst/>
                <a:latin typeface="Segoe UI" panose="020B0502040204020203" pitchFamily="34" charset="0"/>
              </a:rPr>
              <a:t>Caching rules:</a:t>
            </a:r>
          </a:p>
          <a:p>
            <a:pPr marL="171450" indent="-171450">
              <a:buFont typeface="Arial" panose="020B0604020202020204" pitchFamily="34" charset="0"/>
              <a:buChar char="•"/>
            </a:pPr>
            <a:r>
              <a:rPr lang="en-US" b="1" dirty="0"/>
              <a:t>Ignore query strings</a:t>
            </a:r>
            <a:r>
              <a:rPr lang="en-US" dirty="0"/>
              <a:t>. This option is the default mode. A CDN POP simply passes the request and any query strings directly to the origin server on the first request and caches the asset. New requests for the same asset will ignore any query strings until the TTL expires.</a:t>
            </a:r>
          </a:p>
          <a:p>
            <a:pPr marL="171450" indent="-171450">
              <a:buFont typeface="Arial" panose="020B0604020202020204" pitchFamily="34" charset="0"/>
              <a:buChar char="•"/>
            </a:pPr>
            <a:r>
              <a:rPr lang="en-US" b="1" dirty="0"/>
              <a:t>Bypass caching for query strings</a:t>
            </a:r>
            <a:r>
              <a:rPr lang="en-US" dirty="0"/>
              <a:t>. Each query request from the client is passed directly to the origin server with no caching.</a:t>
            </a:r>
          </a:p>
          <a:p>
            <a:pPr marL="171450" indent="-171450">
              <a:buFont typeface="Arial" panose="020B0604020202020204" pitchFamily="34" charset="0"/>
              <a:buChar char="•"/>
            </a:pPr>
            <a:r>
              <a:rPr lang="en-US" b="1" dirty="0"/>
              <a:t>Cache every unique URL</a:t>
            </a:r>
            <a:r>
              <a:rPr lang="en-US" dirty="0"/>
              <a:t>. Every time a requesting client generates a unique URL, that URL is passed back to the origin server and the response cached with its own TTL. This final method is inefficient where each request is a unique URL, as the cache-hit ratio becomes low.</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40342969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9190868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purge content in several ways.</a:t>
            </a:r>
          </a:p>
          <a:p>
            <a:pPr marL="171450" indent="-171450">
              <a:buFont typeface="Arial" panose="020B0604020202020204" pitchFamily="34" charset="0"/>
              <a:buChar char="•"/>
            </a:pPr>
            <a:r>
              <a:rPr lang="en-US" dirty="0"/>
              <a:t>On an endpoint by endpoint basis, or all endpoints simultaneously should you want to update everything on your CDN at once.</a:t>
            </a:r>
          </a:p>
          <a:p>
            <a:pPr marL="171450" indent="-171450">
              <a:buFont typeface="Arial" panose="020B0604020202020204" pitchFamily="34" charset="0"/>
              <a:buChar char="•"/>
            </a:pPr>
            <a:r>
              <a:rPr lang="en-US" dirty="0"/>
              <a:t>Specify a file, by including the path to that file or all assets on the selected endpoint by checking the </a:t>
            </a:r>
            <a:r>
              <a:rPr lang="en-US" b="1" dirty="0"/>
              <a:t>Purge All</a:t>
            </a:r>
            <a:r>
              <a:rPr lang="en-US" dirty="0"/>
              <a:t> checkbox in the Azure portal.</a:t>
            </a:r>
          </a:p>
          <a:p>
            <a:pPr marL="171450" indent="-171450">
              <a:buFont typeface="Arial" panose="020B0604020202020204" pitchFamily="34" charset="0"/>
              <a:buChar char="•"/>
            </a:pPr>
            <a:r>
              <a:rPr lang="en-US" dirty="0"/>
              <a:t>Based on wildcards (*) or using the root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23127395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15311044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2411597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The example shows creating a client by using the </a:t>
            </a:r>
            <a:r>
              <a:rPr lang="en-US" b="1" dirty="0" err="1">
                <a:solidFill>
                  <a:srgbClr val="CE9178"/>
                </a:solidFill>
                <a:effectLst/>
                <a:latin typeface="Consolas" panose="020B0609020204030204" pitchFamily="49" charset="0"/>
              </a:rPr>
              <a:t>CdnManagementClient</a:t>
            </a:r>
            <a:r>
              <a:rPr lang="en-US" b="0" dirty="0">
                <a:solidFill>
                  <a:srgbClr val="D4D4D4"/>
                </a:solidFill>
                <a:effectLst/>
                <a:latin typeface="Consolas" panose="020B0609020204030204" pitchFamily="49" charset="0"/>
              </a:rPr>
              <a:t> class.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3018497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There are more examples in the student and trainer handbooks if you want to review more with your class.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26507635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1685800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Prerequisites</a:t>
            </a:r>
          </a:p>
          <a:p>
            <a:pPr marL="171450" indent="-171450">
              <a:buFont typeface="Arial" panose="020B0604020202020204" pitchFamily="34" charset="0"/>
              <a:buChar char="•"/>
            </a:pPr>
            <a:r>
              <a:rPr lang="en-US" dirty="0"/>
              <a:t>You should be familiar with developer concepts and terminology.</a:t>
            </a:r>
          </a:p>
          <a:p>
            <a:pPr marL="171450" indent="-171450">
              <a:buFont typeface="Arial" panose="020B0604020202020204" pitchFamily="34" charset="0"/>
              <a:buChar char="•"/>
            </a:pPr>
            <a:r>
              <a:rPr lang="en-US" dirty="0"/>
              <a:t>An understanding of cloud computing and some experience with the Azure portal.</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3078307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Azure Cache for Redis offers both the Redis open-source (OSS Redis) and a commercial product from Redis Labs (Redis Enterprise) as a managed service. It provides secure and dedicated Redis server instances and full Redis API compatibility. The service is operated by Microsoft, hosted on Azure, and usable by any application within or outside of Azure.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15936836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scenarios</a:t>
            </a:r>
          </a:p>
          <a:p>
            <a:pPr marL="171450" indent="-171450">
              <a:buFont typeface="Arial" panose="020B0604020202020204" pitchFamily="34" charset="0"/>
              <a:buChar char="•"/>
            </a:pPr>
            <a:r>
              <a:rPr lang="en-US" b="1" dirty="0"/>
              <a:t>Data cache </a:t>
            </a:r>
            <a:r>
              <a:rPr lang="en-US" dirty="0"/>
              <a:t>- Databases are often too large to load directly into a cache. It's common to use the cache-aside pattern to load data into the cache only as needed. When the system makes changes to the data, the system can also update the cache, which is then distributed to other clients.</a:t>
            </a:r>
          </a:p>
          <a:p>
            <a:pPr marL="171450" indent="-171450">
              <a:buFont typeface="Arial" panose="020B0604020202020204" pitchFamily="34" charset="0"/>
              <a:buChar char="•"/>
            </a:pPr>
            <a:r>
              <a:rPr lang="en-US" b="1" dirty="0"/>
              <a:t>Content cache </a:t>
            </a:r>
            <a:r>
              <a:rPr lang="en-US" dirty="0"/>
              <a:t>- Many web pages are generated from templates that use static content such as headers, footers, banners. These static items shouldn't change often. Using an in-memory cache provides quick access to static content compared to backend datastores.</a:t>
            </a:r>
          </a:p>
          <a:p>
            <a:pPr marL="171450" indent="-171450">
              <a:buFont typeface="Arial" panose="020B0604020202020204" pitchFamily="34" charset="0"/>
              <a:buChar char="•"/>
            </a:pPr>
            <a:r>
              <a:rPr lang="en-US" b="1" dirty="0"/>
              <a:t>Session store </a:t>
            </a:r>
            <a:r>
              <a:rPr lang="en-US" dirty="0"/>
              <a:t>- This pattern is commonly used with shopping carts and other user history data that a web application might associate with user cookies. Storing too much in a cookie can have a negative effect on performance as the cookie size grows and is passed and validated with every request. A typical solution uses the cookie as a key to query the data in a database. Using an in-memory cache, like Azure Cache for Redis, to associate information with a user is much faster than interacting with a full relational database.</a:t>
            </a:r>
          </a:p>
          <a:p>
            <a:pPr marL="171450" indent="-171450">
              <a:buFont typeface="Arial" panose="020B0604020202020204" pitchFamily="34" charset="0"/>
              <a:buChar char="•"/>
            </a:pPr>
            <a:r>
              <a:rPr lang="en-US" b="1" dirty="0"/>
              <a:t>Job and message queuing </a:t>
            </a:r>
            <a:r>
              <a:rPr lang="en-US" dirty="0"/>
              <a:t>- Applications often add tasks to a queue when the operations associated with the request take time to execute. Longer running operations are queued to be processed in sequence, often by another server. This method of deferring work is called task queuing.</a:t>
            </a:r>
          </a:p>
          <a:p>
            <a:pPr marL="171450" indent="-171450">
              <a:buFont typeface="Arial" panose="020B0604020202020204" pitchFamily="34" charset="0"/>
              <a:buChar char="•"/>
            </a:pPr>
            <a:r>
              <a:rPr lang="en-US" b="1" dirty="0"/>
              <a:t>Distributed transactions </a:t>
            </a:r>
            <a:r>
              <a:rPr lang="en-US" dirty="0"/>
              <a:t>- Applications sometimes require a series of commands against a backend data-store to execute as a single atomic operation. All commands must succeed, or all must be rolled back to the initial state. Azure Cache for Redis supports executing a batch of commands as a single </a:t>
            </a:r>
            <a:r>
              <a:rPr lang="en-US" b="0" i="0" u="none" strike="noStrike" dirty="0">
                <a:effectLst/>
                <a:latin typeface="Segoe UI" panose="020B0502040204020203" pitchFamily="34" charset="0"/>
                <a:hlinkClick r:id="rId3"/>
              </a:rPr>
              <a:t>transaction</a:t>
            </a:r>
            <a:r>
              <a:rPr lang="en-US" dirty="0"/>
              <a:t>.</a:t>
            </a:r>
          </a:p>
          <a:p>
            <a:pPr marL="0" indent="0">
              <a:buFont typeface="Arial" panose="020B0604020202020204" pitchFamily="34" charset="0"/>
              <a:buNone/>
            </a:pPr>
            <a:endParaRPr lang="en-US" dirty="0"/>
          </a:p>
          <a:p>
            <a:pPr marL="0" indent="0">
              <a:buFont typeface="Arial" panose="020B0604020202020204" pitchFamily="34" charset="0"/>
              <a:buNone/>
            </a:pPr>
            <a:r>
              <a:rPr lang="en-US" b="1" dirty="0"/>
              <a:t>Service tiers</a:t>
            </a:r>
          </a:p>
          <a:p>
            <a:pPr marL="171450" indent="-171450">
              <a:buFont typeface="Arial" panose="020B0604020202020204" pitchFamily="34" charset="0"/>
              <a:buChar char="•"/>
            </a:pPr>
            <a:r>
              <a:rPr lang="en-US" b="1" dirty="0"/>
              <a:t>Basic</a:t>
            </a:r>
            <a:r>
              <a:rPr lang="en-US" dirty="0"/>
              <a:t> - An OSS Redis cache running on a single VM. This tier has no service-level agreement (SLA) and is ideal for development/test and non-critical workloads.</a:t>
            </a:r>
          </a:p>
          <a:p>
            <a:pPr marL="171450" indent="-171450">
              <a:buFont typeface="Arial" panose="020B0604020202020204" pitchFamily="34" charset="0"/>
              <a:buChar char="•"/>
            </a:pPr>
            <a:r>
              <a:rPr lang="en-US" b="1" dirty="0"/>
              <a:t>Standard</a:t>
            </a:r>
            <a:r>
              <a:rPr lang="en-US" dirty="0"/>
              <a:t> - An OSS Redis cache running on two VMs in a replicated configuration.</a:t>
            </a:r>
          </a:p>
          <a:p>
            <a:pPr marL="171450" indent="-171450">
              <a:buFont typeface="Arial" panose="020B0604020202020204" pitchFamily="34" charset="0"/>
              <a:buChar char="•"/>
            </a:pPr>
            <a:r>
              <a:rPr lang="en-US" b="1" dirty="0"/>
              <a:t>Premium</a:t>
            </a:r>
            <a:r>
              <a:rPr lang="en-US" dirty="0"/>
              <a:t> - High-performance OSS Redis caches. This tier offers higher throughput, lower latency, better availability, and more features. Premium caches are deployed on more powerful VMs compared to the VMs for Basic or Standard caches.</a:t>
            </a:r>
          </a:p>
          <a:p>
            <a:pPr marL="171450" indent="-171450">
              <a:buFont typeface="Arial" panose="020B0604020202020204" pitchFamily="34" charset="0"/>
              <a:buChar char="•"/>
            </a:pPr>
            <a:r>
              <a:rPr lang="en-US" b="1" dirty="0"/>
              <a:t>Enterprise</a:t>
            </a:r>
            <a:r>
              <a:rPr lang="en-US" dirty="0"/>
              <a:t> - High-performance caches powered by Redis Labs' Redis Enterprise software. This tier supports Redis modules including </a:t>
            </a:r>
            <a:r>
              <a:rPr lang="en-US" dirty="0" err="1"/>
              <a:t>RediSearch</a:t>
            </a:r>
            <a:r>
              <a:rPr lang="en-US" dirty="0"/>
              <a:t>, </a:t>
            </a:r>
            <a:r>
              <a:rPr lang="en-US" dirty="0" err="1"/>
              <a:t>RedisBloom</a:t>
            </a:r>
            <a:r>
              <a:rPr lang="en-US" dirty="0"/>
              <a:t>, and </a:t>
            </a:r>
            <a:r>
              <a:rPr lang="en-US" dirty="0" err="1"/>
              <a:t>RedisTimeSeries</a:t>
            </a:r>
            <a:r>
              <a:rPr lang="en-US" dirty="0"/>
              <a:t>. Also, it offers even higher availability than the Premium tier.</a:t>
            </a:r>
          </a:p>
          <a:p>
            <a:pPr marL="171450" indent="-171450">
              <a:buFont typeface="Arial" panose="020B0604020202020204" pitchFamily="34" charset="0"/>
              <a:buChar char="•"/>
            </a:pPr>
            <a:r>
              <a:rPr lang="en-US" b="1" dirty="0"/>
              <a:t>Enterprise Flash </a:t>
            </a:r>
            <a:r>
              <a:rPr lang="en-US" dirty="0"/>
              <a:t>- Cost-effective large caches powered by Redis Labs' Redis Enterprise software. This tier extends Redis data storage to non-volatile memory, which is cheaper than DRAM, on a VM. It reduces the overall per-GB memory cost.</a:t>
            </a:r>
          </a:p>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40163998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create a Redis cache using the Azure portal, the Azure CLI, or Azure PowerShell.</a:t>
            </a:r>
          </a:p>
          <a:p>
            <a:endParaRPr lang="en-US" dirty="0"/>
          </a:p>
          <a:p>
            <a:r>
              <a:rPr lang="en-US" b="1" dirty="0"/>
              <a:t>Create and configure an Azure Cache for Redis instance</a:t>
            </a:r>
          </a:p>
          <a:p>
            <a:endParaRPr lang="en-US" dirty="0"/>
          </a:p>
          <a:p>
            <a:pPr marL="171450" indent="-171450">
              <a:buFont typeface="Arial" panose="020B0604020202020204" pitchFamily="34" charset="0"/>
              <a:buChar char="•"/>
            </a:pPr>
            <a:r>
              <a:rPr lang="en-US" b="1" dirty="0"/>
              <a:t>Name</a:t>
            </a:r>
            <a:r>
              <a:rPr lang="en-US" dirty="0"/>
              <a:t> - The Redis cache will need a globally unique name. The name has to be unique within Azure because it is used to generate a public-facing URL to connect and communicate with the service.</a:t>
            </a:r>
          </a:p>
          <a:p>
            <a:pPr marL="171450" indent="-171450">
              <a:buFont typeface="Arial" panose="020B0604020202020204" pitchFamily="34" charset="0"/>
              <a:buChar char="•"/>
            </a:pPr>
            <a:endParaRPr lang="en-US" b="1" dirty="0"/>
          </a:p>
          <a:p>
            <a:pPr marL="171450" indent="-171450">
              <a:buFont typeface="Arial" panose="020B0604020202020204" pitchFamily="34" charset="0"/>
              <a:buChar char="•"/>
            </a:pPr>
            <a:r>
              <a:rPr lang="en-US" b="1" dirty="0"/>
              <a:t>Location</a:t>
            </a:r>
            <a:r>
              <a:rPr lang="en-US" dirty="0"/>
              <a:t> - You will need to decide where the Redis cache will be physically located by selecting an Azure region. You should always place your cache instance and your application in the same region. Connecting to a cache in a different region can significantly increase latency and reduce reliability.</a:t>
            </a:r>
          </a:p>
          <a:p>
            <a:pPr marL="172800"/>
            <a:r>
              <a:rPr lang="en-US" b="1" dirty="0"/>
              <a:t>Important</a:t>
            </a:r>
            <a:r>
              <a:rPr lang="en-US" dirty="0"/>
              <a:t>: Put the Redis cache as close to the data consumer as you can.</a:t>
            </a:r>
          </a:p>
          <a:p>
            <a:pPr marL="171450" indent="-171450">
              <a:buFont typeface="Arial" panose="020B0604020202020204" pitchFamily="34" charset="0"/>
              <a:buChar char="•"/>
            </a:pPr>
            <a:endParaRPr lang="en-US" b="1" dirty="0"/>
          </a:p>
          <a:p>
            <a:pPr marL="171450" indent="-171450">
              <a:buFont typeface="Arial" panose="020B0604020202020204" pitchFamily="34" charset="0"/>
              <a:buChar char="•"/>
            </a:pPr>
            <a:r>
              <a:rPr lang="en-US" b="1" dirty="0"/>
              <a:t>Pricing tier</a:t>
            </a:r>
            <a:r>
              <a:rPr lang="en-US" dirty="0"/>
              <a:t> – There are three pricing tiers available for an Azure Cache for Redis.</a:t>
            </a:r>
          </a:p>
          <a:p>
            <a:pPr marL="344250" indent="-171450">
              <a:buFont typeface="Courier New" panose="02070309020205020404" pitchFamily="49" charset="0"/>
              <a:buChar char="o"/>
            </a:pPr>
            <a:r>
              <a:rPr lang="en-US" b="1" dirty="0"/>
              <a:t>Basic</a:t>
            </a:r>
            <a:r>
              <a:rPr lang="en-US" dirty="0"/>
              <a:t>: Basic cache ideal for development/testing. Is limited to a single server, 53 GB of memory, and 20,000 connections. There is no SLA for this service tier.</a:t>
            </a:r>
          </a:p>
          <a:p>
            <a:pPr marL="344250" indent="-171450">
              <a:buFont typeface="Courier New" panose="02070309020205020404" pitchFamily="49" charset="0"/>
              <a:buChar char="o"/>
            </a:pPr>
            <a:r>
              <a:rPr lang="en-US" b="1" dirty="0"/>
              <a:t>Standard</a:t>
            </a:r>
            <a:r>
              <a:rPr lang="en-US" dirty="0"/>
              <a:t>: Production cache which supports replication and includes </a:t>
            </a:r>
            <a:r>
              <a:rPr lang="en-US"/>
              <a:t>an SLA</a:t>
            </a:r>
            <a:r>
              <a:rPr lang="en-US" dirty="0"/>
              <a:t>. It supports two servers, and has the same memory/connection limits as the Basic tier.</a:t>
            </a:r>
          </a:p>
          <a:p>
            <a:pPr marL="344250" indent="-171450">
              <a:buFont typeface="Courier New" panose="02070309020205020404" pitchFamily="49" charset="0"/>
              <a:buChar char="o"/>
            </a:pPr>
            <a:r>
              <a:rPr lang="en-US" b="1" dirty="0"/>
              <a:t>Premium</a:t>
            </a:r>
            <a:r>
              <a:rPr lang="en-US" dirty="0"/>
              <a:t>: Enterprise tier which builds on the Standard tier and includes persistence, clustering, and scale-out cache support. This is the highest performing tier with up to 530 GB of memory and 40,000 simultaneous connections.</a:t>
            </a:r>
          </a:p>
          <a:p>
            <a:pPr marL="172800"/>
            <a:r>
              <a:rPr lang="en-US" dirty="0"/>
              <a:t>You can control the amount of cache memory available on each tier.</a:t>
            </a:r>
          </a:p>
          <a:p>
            <a:pPr marL="172800"/>
            <a:r>
              <a:rPr lang="en-US" b="1" dirty="0"/>
              <a:t>Tip</a:t>
            </a:r>
            <a:r>
              <a:rPr lang="en-US" dirty="0"/>
              <a:t>: Microsoft recommends you always use Standard or Premium Tier for production systems. The Basic Tier is a single node system with no data replication and no SLA.</a:t>
            </a:r>
          </a:p>
          <a:p>
            <a:pPr marL="172800"/>
            <a:endParaRPr lang="en-US" dirty="0"/>
          </a:p>
          <a:p>
            <a:pPr marL="172800"/>
            <a:r>
              <a:rPr lang="en-US" dirty="0"/>
              <a:t>The Premium tier allows you to persist data in two ways to provide disaster recovery:</a:t>
            </a:r>
          </a:p>
          <a:p>
            <a:pPr marL="344250" indent="-171450">
              <a:buFont typeface="Courier New" panose="02070309020205020404" pitchFamily="49" charset="0"/>
              <a:buChar char="o"/>
            </a:pPr>
            <a:r>
              <a:rPr lang="en-US" dirty="0"/>
              <a:t>RDB persistence takes a periodic snapshot and can rebuild the cache using the snapshot in case of failure.</a:t>
            </a:r>
          </a:p>
          <a:p>
            <a:pPr marL="344250" indent="-171450">
              <a:buFont typeface="Courier New" panose="02070309020205020404" pitchFamily="49" charset="0"/>
              <a:buChar char="o"/>
            </a:pPr>
            <a:r>
              <a:rPr lang="en-US" dirty="0"/>
              <a:t>AOF persistence saves every write operation to a log that is saved at least once per second. This creates bigger files than RDB but has less data loss.</a:t>
            </a:r>
          </a:p>
          <a:p>
            <a:pPr marL="172800"/>
            <a:r>
              <a:rPr lang="en-US" dirty="0"/>
              <a:t>There are several other settings which are only available to the </a:t>
            </a:r>
            <a:r>
              <a:rPr lang="en-US" b="1" dirty="0"/>
              <a:t>Premium</a:t>
            </a:r>
            <a:r>
              <a:rPr lang="en-US" dirty="0"/>
              <a:t> tier.</a:t>
            </a:r>
          </a:p>
          <a:p>
            <a:pPr marL="0"/>
            <a:endParaRPr lang="en-US" dirty="0"/>
          </a:p>
          <a:p>
            <a:pPr marL="171450" indent="-171450">
              <a:buFont typeface="Arial" panose="020B0604020202020204" pitchFamily="34" charset="0"/>
              <a:buChar char="•"/>
            </a:pPr>
            <a:r>
              <a:rPr lang="en-US" b="1" dirty="0"/>
              <a:t>Virtual Network support </a:t>
            </a:r>
            <a:r>
              <a:rPr lang="en-US" dirty="0"/>
              <a:t>- If you create a premium tier Redis cache, you can deploy it to a virtual network in the cloud. Your cache will be available to only other virtual machines and applications in the same virtual network. This provides a higher level of security when your service and cache are both hosted in Azure, or are connected through an Azure virtual network VPN.</a:t>
            </a:r>
          </a:p>
          <a:p>
            <a:pPr marL="0"/>
            <a:endParaRPr lang="en-US" dirty="0"/>
          </a:p>
          <a:p>
            <a:pPr marL="171450" indent="-171450">
              <a:buFont typeface="Arial" panose="020B0604020202020204" pitchFamily="34" charset="0"/>
              <a:buChar char="•"/>
            </a:pPr>
            <a:r>
              <a:rPr lang="en-US" b="1" dirty="0"/>
              <a:t>Clustering support </a:t>
            </a:r>
            <a:r>
              <a:rPr lang="en-US" dirty="0"/>
              <a:t>- With a premium tier Redis cache, you can implement clustering to automatically split your dataset among multiple nodes. To implement clustering, you specify the number of shards to a maximum of 10. The cost incurred is the cost of the original node, multiplied by the number of shards.</a:t>
            </a:r>
          </a:p>
          <a:p>
            <a:pPr marL="0"/>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26268393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en-US" b="0" i="0" dirty="0">
                <a:solidFill>
                  <a:srgbClr val="171717"/>
                </a:solidFill>
                <a:effectLst/>
                <a:latin typeface="Segoe UI" panose="020B0502040204020203" pitchFamily="34" charset="0"/>
              </a:rPr>
              <a:t>Redis has a command-line tool for interacting with an Azure Cache for Redis as a client. The tool is available for Windows platforms by downloading the </a:t>
            </a:r>
            <a:r>
              <a:rPr lang="en-US" b="0" i="0" u="none" strike="noStrike" dirty="0">
                <a:effectLst/>
                <a:latin typeface="Segoe UI" panose="020B0502040204020203" pitchFamily="34" charset="0"/>
                <a:hlinkClick r:id="rId3"/>
              </a:rPr>
              <a:t>Redis command-line tools for Windows</a:t>
            </a:r>
            <a:r>
              <a:rPr lang="en-US" b="0" i="0" dirty="0">
                <a:solidFill>
                  <a:srgbClr val="171717"/>
                </a:solidFill>
                <a:effectLst/>
                <a:latin typeface="Segoe UI" panose="020B0502040204020203" pitchFamily="34" charset="0"/>
              </a:rPr>
              <a:t>. If you want to run the command-line tool on another platform, download Azure Cache for Redis from </a:t>
            </a:r>
            <a:r>
              <a:rPr lang="en-US" b="0" i="0" u="none" strike="noStrike" dirty="0">
                <a:effectLst/>
                <a:latin typeface="Segoe UI" panose="020B0502040204020203" pitchFamily="34" charset="0"/>
                <a:hlinkClick r:id="rId4"/>
              </a:rPr>
              <a:t>https://redis.io/download</a:t>
            </a:r>
            <a:r>
              <a:rPr lang="en-US" b="0" i="0" dirty="0">
                <a:solidFill>
                  <a:srgbClr val="171717"/>
                </a:solidFill>
                <a:effectLst/>
                <a:latin typeface="Segoe UI" panose="020B0502040204020203" pitchFamily="34" charset="0"/>
              </a:rPr>
              <a:t>.</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13275981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32442235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1">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3600" strike="noStrike" spc="-49" baseline="0">
                <a:solidFill>
                  <a:schemeClr val="tx2"/>
                </a:solidFill>
              </a:defRPr>
            </a:lvl1pPr>
          </a:lstStyle>
          <a:p>
            <a:r>
              <a:rPr lang="en-US">
                <a:solidFill>
                  <a:schemeClr val="tx1"/>
                </a:solidFill>
              </a:rPr>
              <a:t>Microsoft Azure title</a:t>
            </a:r>
            <a:endParaRPr lang="en-US"/>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3" name="Footer Placeholder 1">
            <a:extLst>
              <a:ext uri="{FF2B5EF4-FFF2-40B4-BE49-F238E27FC236}">
                <a16:creationId xmlns:a16="http://schemas.microsoft.com/office/drawing/2014/main" id="{F8B43D0D-A719-438E-B092-F8DB6E9C956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2" name="Picture 1" descr="Microsoft Azure logo">
            <a:extLst>
              <a:ext uri="{FF2B5EF4-FFF2-40B4-BE49-F238E27FC236}">
                <a16:creationId xmlns:a16="http://schemas.microsoft.com/office/drawing/2014/main" id="{D668B8DE-8869-4679-AEE9-FFC840F28501}"/>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9037607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8" name="Text Placeholder 7">
            <a:extLst>
              <a:ext uri="{FF2B5EF4-FFF2-40B4-BE49-F238E27FC236}">
                <a16:creationId xmlns:a16="http://schemas.microsoft.com/office/drawing/2014/main" id="{48CAB561-C133-479D-8083-6FF5A870672B}"/>
              </a:ext>
            </a:extLst>
          </p:cNvPr>
          <p:cNvSpPr>
            <a:spLocks noGrp="1"/>
          </p:cNvSpPr>
          <p:nvPr>
            <p:ph type="body" sz="quarter" idx="12"/>
          </p:nvPr>
        </p:nvSpPr>
        <p:spPr>
          <a:xfrm>
            <a:off x="418643" y="1457325"/>
            <a:ext cx="11354257" cy="1808637"/>
          </a:xfrm>
          <a:prstGeom prst="rect">
            <a:avLst/>
          </a:prstGeo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userDrawn="1"/>
        </p:nvSpPr>
        <p:spPr bwMode="auto">
          <a:xfrm>
            <a:off x="0" y="4991100"/>
            <a:ext cx="12192000" cy="5334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057746"/>
            <a:ext cx="11341268" cy="400110"/>
          </a:xfrm>
          <a:prstGeom prst="rect">
            <a:avLst/>
          </a:prstGeom>
        </p:spPr>
        <p:txBody>
          <a:bodyPr lIns="0" rIns="0" anchor="ctr"/>
          <a:lstStyle>
            <a:lvl1pPr>
              <a:defRPr sz="2000"/>
            </a:lvl1pPr>
          </a:lstStyle>
          <a:p>
            <a:pPr lvl="0"/>
            <a:r>
              <a:rPr lang="en-US"/>
              <a:t>Click to edit Master text styles</a:t>
            </a:r>
          </a:p>
        </p:txBody>
      </p:sp>
      <p:sp>
        <p:nvSpPr>
          <p:cNvPr id="10" name="Footer Placeholder 1">
            <a:extLst>
              <a:ext uri="{FF2B5EF4-FFF2-40B4-BE49-F238E27FC236}">
                <a16:creationId xmlns:a16="http://schemas.microsoft.com/office/drawing/2014/main" id="{D2D727ED-2407-4339-9A8E-2F5298EDCC0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6373769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7" name="Text Placeholder 6">
            <a:extLst>
              <a:ext uri="{FF2B5EF4-FFF2-40B4-BE49-F238E27FC236}">
                <a16:creationId xmlns:a16="http://schemas.microsoft.com/office/drawing/2014/main" id="{D2BCC9BD-7254-4C63-A841-78F2C1DF0347}"/>
              </a:ext>
            </a:extLst>
          </p:cNvPr>
          <p:cNvSpPr>
            <a:spLocks noGrp="1"/>
          </p:cNvSpPr>
          <p:nvPr>
            <p:ph type="body" sz="quarter" idx="12"/>
          </p:nvPr>
        </p:nvSpPr>
        <p:spPr>
          <a:xfrm>
            <a:off x="418643" y="1456896"/>
            <a:ext cx="5578932"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6">
            <a:extLst>
              <a:ext uri="{FF2B5EF4-FFF2-40B4-BE49-F238E27FC236}">
                <a16:creationId xmlns:a16="http://schemas.microsoft.com/office/drawing/2014/main" id="{45104354-AF0E-4A96-9534-75C5707022FA}"/>
              </a:ext>
            </a:extLst>
          </p:cNvPr>
          <p:cNvSpPr>
            <a:spLocks noGrp="1"/>
          </p:cNvSpPr>
          <p:nvPr>
            <p:ph type="body" sz="quarter" idx="13"/>
          </p:nvPr>
        </p:nvSpPr>
        <p:spPr>
          <a:xfrm>
            <a:off x="6229350" y="1456896"/>
            <a:ext cx="5543550"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
            <a:extLst>
              <a:ext uri="{FF2B5EF4-FFF2-40B4-BE49-F238E27FC236}">
                <a16:creationId xmlns:a16="http://schemas.microsoft.com/office/drawing/2014/main" id="{D7B20489-E10E-436F-9A55-5179A38A07C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294212483"/>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8" name="Text Placeholder 7">
            <a:extLst>
              <a:ext uri="{FF2B5EF4-FFF2-40B4-BE49-F238E27FC236}">
                <a16:creationId xmlns:a16="http://schemas.microsoft.com/office/drawing/2014/main" id="{588AB4B6-D71A-4E7E-A4DC-4E0DAEB462DE}"/>
              </a:ext>
            </a:extLst>
          </p:cNvPr>
          <p:cNvSpPr>
            <a:spLocks noGrp="1"/>
          </p:cNvSpPr>
          <p:nvPr>
            <p:ph type="body" sz="quarter" idx="13"/>
          </p:nvPr>
        </p:nvSpPr>
        <p:spPr>
          <a:xfrm>
            <a:off x="418466"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lang="en-US" sz="2000" kern="1200" spc="0" baseline="0" dirty="0">
                <a:solidFill>
                  <a:schemeClr val="tx1"/>
                </a:solidFill>
                <a:latin typeface="+mn-lt"/>
                <a:ea typeface="+mn-ea"/>
                <a:cs typeface="+mn-cs"/>
              </a:defRPr>
            </a:lvl2pPr>
            <a:lvl3pPr marL="520700" indent="-228600">
              <a:buFont typeface="Arial" panose="020B0604020202020204" pitchFamily="34" charset="0"/>
              <a:buChar char="‒"/>
              <a:defRPr/>
            </a:lvl3pPr>
            <a:lvl4pPr marL="228600" indent="0">
              <a:defRPr/>
            </a:lvl4pPr>
            <a:lvl5pPr marL="228600" indent="0">
              <a:defRPr/>
            </a:lvl5pPr>
          </a:lstStyle>
          <a:p>
            <a:pPr lvl="0"/>
            <a:r>
              <a:rPr lang="en-US"/>
              <a:t>Click to edit Master text styles</a:t>
            </a:r>
          </a:p>
          <a:p>
            <a:pPr lvl="1"/>
            <a:r>
              <a:rPr lang="en-US"/>
              <a:t>Second level</a:t>
            </a:r>
          </a:p>
          <a:p>
            <a:pPr lvl="2"/>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D559A0EC-5ADC-4A1D-99D3-F1FD1CB25EFC}"/>
              </a:ext>
            </a:extLst>
          </p:cNvPr>
          <p:cNvSpPr>
            <a:spLocks noGrp="1"/>
          </p:cNvSpPr>
          <p:nvPr>
            <p:ph type="body" sz="quarter" idx="14"/>
          </p:nvPr>
        </p:nvSpPr>
        <p:spPr>
          <a:xfrm>
            <a:off x="6364951"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sz="2000"/>
            </a:lvl2pPr>
            <a:lvl3pPr marL="577850" indent="-285750">
              <a:defRPr lang="en-US" sz="1800" kern="1200" spc="0" baseline="0" dirty="0">
                <a:solidFill>
                  <a:schemeClr val="tx1"/>
                </a:solidFill>
                <a:latin typeface="+mn-lt"/>
                <a:ea typeface="+mn-ea"/>
                <a:cs typeface="+mn-cs"/>
              </a:defRPr>
            </a:lvl3pPr>
            <a:lvl4pPr marL="228600" indent="0">
              <a:defRPr/>
            </a:lvl4pPr>
            <a:lvl5pPr marL="228600" indent="0">
              <a:defRPr/>
            </a:lvl5pPr>
          </a:lstStyle>
          <a:p>
            <a:pPr lvl="0"/>
            <a:r>
              <a:rPr lang="en-US"/>
              <a:t>Click to edit Master text styles</a:t>
            </a:r>
          </a:p>
          <a:p>
            <a:pPr lvl="1"/>
            <a:r>
              <a:rPr lang="en-US"/>
              <a:t>Second level</a:t>
            </a:r>
          </a:p>
          <a:p>
            <a:pPr marL="520700" marR="0" lvl="2"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33B916B7-8152-49FF-A164-7DD23659B56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6505700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A943840-546C-404E-809E-352FCE17B65F}"/>
              </a:ext>
            </a:extLst>
          </p:cNvPr>
          <p:cNvSpPr>
            <a:spLocks noGrp="1"/>
          </p:cNvSpPr>
          <p:nvPr>
            <p:ph type="body" sz="quarter" idx="13"/>
          </p:nvPr>
        </p:nvSpPr>
        <p:spPr>
          <a:xfrm>
            <a:off x="418466" y="1456897"/>
            <a:ext cx="5394960" cy="1318310"/>
          </a:xfrm>
          <a:prstGeom prst="rect">
            <a:avLst/>
          </a:prstGeom>
        </p:spPr>
        <p:txBody>
          <a:bodyPr lIns="0" tIns="91440" rIns="0"/>
          <a:lstStyle>
            <a:lvl1pPr>
              <a:defRPr sz="2400"/>
            </a:lvl1pPr>
            <a:lvl2pPr>
              <a:defRPr sz="2000"/>
            </a:lvl2pPr>
            <a:lvl3pPr marL="406400" indent="-285750">
              <a:defRPr lang="en-US" sz="1800" kern="1200" spc="0" baseline="0" dirty="0" smtClean="0">
                <a:solidFill>
                  <a:schemeClr val="tx1"/>
                </a:solidFill>
                <a:latin typeface="+mn-lt"/>
                <a:ea typeface="+mn-ea"/>
                <a:cs typeface="+mn-cs"/>
              </a:defRPr>
            </a:lvl3pPr>
          </a:lstStyle>
          <a:p>
            <a:pPr lvl="0"/>
            <a:r>
              <a:rPr lang="en-US"/>
              <a:t>Click to edit Master text styles</a:t>
            </a:r>
          </a:p>
          <a:p>
            <a:pPr lvl="1"/>
            <a:r>
              <a:rPr lang="en-US"/>
              <a:t>Second level</a:t>
            </a:r>
          </a:p>
          <a:p>
            <a:pPr marL="342900" marR="0" lvl="2" indent="-22225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3922775"/>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a16="http://schemas.microsoft.com/office/drawing/2014/main" id="{DA872E0C-8851-4885-B5B2-7B1AB1EFE27F}"/>
              </a:ext>
            </a:extLst>
          </p:cNvPr>
          <p:cNvSpPr>
            <a:spLocks noGrp="1"/>
          </p:cNvSpPr>
          <p:nvPr>
            <p:ph type="body" sz="quarter" idx="14"/>
          </p:nvPr>
        </p:nvSpPr>
        <p:spPr>
          <a:xfrm>
            <a:off x="6365127" y="1456897"/>
            <a:ext cx="5408231" cy="1246495"/>
          </a:xfrm>
          <a:prstGeom prst="rect">
            <a:avLst/>
          </a:prstGeom>
        </p:spPr>
        <p:txBody>
          <a:bodyPr lIns="0" tIns="91440" rIns="0"/>
          <a:lstStyle>
            <a:lvl1pPr>
              <a:defRPr sz="2400"/>
            </a:lvl1pPr>
            <a:lvl2pPr>
              <a:defRPr sz="2000"/>
            </a:lvl2pPr>
            <a:lvl3pPr marL="342900" indent="-222250">
              <a:buFont typeface="Arial" panose="020B0604020202020204" pitchFamily="34" charset="0"/>
              <a:buChar char="•"/>
              <a:defRPr/>
            </a:lvl3pPr>
          </a:lstStyle>
          <a:p>
            <a:pPr lvl="0"/>
            <a:r>
              <a:rPr lang="en-US"/>
              <a:t>Click to edit Master text styles</a:t>
            </a:r>
          </a:p>
          <a:p>
            <a:pPr lvl="1"/>
            <a:r>
              <a:rPr lang="en-US"/>
              <a:t>Second level</a:t>
            </a:r>
          </a:p>
          <a:p>
            <a:pPr lvl="2"/>
            <a:r>
              <a:rPr lang="en-US"/>
              <a:t>Third level</a:t>
            </a:r>
          </a:p>
        </p:txBody>
      </p:sp>
      <p:sp>
        <p:nvSpPr>
          <p:cNvPr id="4" name="Footer Placeholder 1">
            <a:extLst>
              <a:ext uri="{FF2B5EF4-FFF2-40B4-BE49-F238E27FC236}">
                <a16:creationId xmlns:a16="http://schemas.microsoft.com/office/drawing/2014/main" id="{9E636679-D287-455E-9B40-9D596B9809A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697018092"/>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11B26042-856B-4C9B-AE67-D8165C9BFEDC}"/>
              </a:ext>
            </a:extLst>
          </p:cNvPr>
          <p:cNvSpPr>
            <a:spLocks noGrp="1"/>
          </p:cNvSpPr>
          <p:nvPr>
            <p:ph type="body" sz="quarter" idx="15"/>
          </p:nvPr>
        </p:nvSpPr>
        <p:spPr>
          <a:xfrm>
            <a:off x="418643" y="1456896"/>
            <a:ext cx="5578932" cy="1246495"/>
          </a:xfrm>
          <a:prstGeom prst="rect">
            <a:avLst/>
          </a:prstGeom>
          <a:solidFill>
            <a:schemeClr val="bg1">
              <a:lumMod val="95000"/>
            </a:schemeClr>
          </a:solidFill>
        </p:spPr>
        <p:txBody>
          <a:bodyPr wrap="square" tIns="91440">
            <a:spAutoFit/>
          </a:bodyPr>
          <a:lstStyle>
            <a:lvl1pPr>
              <a:defRPr sz="2400"/>
            </a:lvl1pPr>
            <a:lvl3pPr marL="342900" indent="-228600">
              <a:buFont typeface="Arial" panose="020B0604020202020204" pitchFamily="34" charset="0"/>
              <a:buChar char="•"/>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p:txBody>
      </p:sp>
      <p:sp>
        <p:nvSpPr>
          <p:cNvPr id="11" name="Text Placeholder 9">
            <a:extLst>
              <a:ext uri="{FF2B5EF4-FFF2-40B4-BE49-F238E27FC236}">
                <a16:creationId xmlns:a16="http://schemas.microsoft.com/office/drawing/2014/main" id="{9A37ADC6-B611-40D4-8A03-51AD20762D13}"/>
              </a:ext>
            </a:extLst>
          </p:cNvPr>
          <p:cNvSpPr>
            <a:spLocks noGrp="1"/>
          </p:cNvSpPr>
          <p:nvPr>
            <p:ph type="body" sz="quarter" idx="16"/>
          </p:nvPr>
        </p:nvSpPr>
        <p:spPr>
          <a:xfrm>
            <a:off x="6216920" y="1456896"/>
            <a:ext cx="5544007" cy="1272143"/>
          </a:xfrm>
          <a:prstGeom prst="rect">
            <a:avLst/>
          </a:prstGeom>
          <a:solidFill>
            <a:schemeClr val="bg1">
              <a:lumMod val="95000"/>
            </a:schemeClr>
          </a:solidFill>
        </p:spPr>
        <p:txBody>
          <a:bodyPr tIns="91440">
            <a:spAutoFit/>
          </a:bodyPr>
          <a:lstStyle>
            <a:lvl1pPr>
              <a:defRPr sz="2400"/>
            </a:lvl1pPr>
            <a:lvl3pPr marL="342900" indent="-228600">
              <a:buFont typeface="Arial" panose="020B0604020202020204" pitchFamily="34" charset="0"/>
              <a:buChar char="•"/>
              <a:defRPr lang="en-US" sz="1800" kern="1200" spc="0" baseline="0" dirty="0" smtClean="0">
                <a:solidFill>
                  <a:schemeClr val="tx1"/>
                </a:solidFill>
                <a:latin typeface="+mn-lt"/>
                <a:ea typeface="+mn-ea"/>
                <a:cs typeface="+mn-cs"/>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marL="342900" marR="0" lvl="2" indent="-22860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4D18DD19-84C1-423C-9061-7A04BBDE37A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81908791"/>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oftware Co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Software code</a:t>
            </a:r>
          </a:p>
        </p:txBody>
      </p:sp>
      <p:sp>
        <p:nvSpPr>
          <p:cNvPr id="10" name="Text Placeholder 9">
            <a:extLst>
              <a:ext uri="{FF2B5EF4-FFF2-40B4-BE49-F238E27FC236}">
                <a16:creationId xmlns:a16="http://schemas.microsoft.com/office/drawing/2014/main" id="{F8047BC8-CD6A-41DD-B8E0-4737DD93BABF}"/>
              </a:ext>
            </a:extLst>
          </p:cNvPr>
          <p:cNvSpPr>
            <a:spLocks noGrp="1"/>
          </p:cNvSpPr>
          <p:nvPr>
            <p:ph type="body" sz="quarter" idx="10" hasCustomPrompt="1"/>
          </p:nvPr>
        </p:nvSpPr>
        <p:spPr>
          <a:xfrm>
            <a:off x="418643" y="1457325"/>
            <a:ext cx="11354257" cy="2339102"/>
          </a:xfrm>
          <a:prstGeom prst="rect">
            <a:avLst/>
          </a:prstGeom>
          <a:ln w="19050">
            <a:solidFill>
              <a:schemeClr val="accent4"/>
            </a:solidFill>
          </a:ln>
        </p:spPr>
        <p:txBody>
          <a:bodyPr lIns="137160" tIns="91440" rIns="137160"/>
          <a:lstStyle>
            <a:lvl1pPr>
              <a:defRPr sz="2000">
                <a:latin typeface="Consolas" panose="020B0609020204030204" pitchFamily="49" charset="0"/>
              </a:defRPr>
            </a:lvl1pPr>
          </a:lstStyle>
          <a:p>
            <a:pPr lvl="0"/>
            <a:r>
              <a:rPr lang="en-US"/>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p:txBody>
      </p:sp>
      <p:sp>
        <p:nvSpPr>
          <p:cNvPr id="4" name="Footer Placeholder 1">
            <a:extLst>
              <a:ext uri="{FF2B5EF4-FFF2-40B4-BE49-F238E27FC236}">
                <a16:creationId xmlns:a16="http://schemas.microsoft.com/office/drawing/2014/main" id="{D1EEFE0E-1172-4AF0-9FFA-3C7C1783C53A}"/>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09482430"/>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3 rows</a:t>
            </a:r>
          </a:p>
        </p:txBody>
      </p:sp>
      <p:sp>
        <p:nvSpPr>
          <p:cNvPr id="7" name="Text Placeholder 6">
            <a:extLst>
              <a:ext uri="{FF2B5EF4-FFF2-40B4-BE49-F238E27FC236}">
                <a16:creationId xmlns:a16="http://schemas.microsoft.com/office/drawing/2014/main" id="{C40C1B65-53AE-4559-BCFE-31C83CB9F548}"/>
              </a:ext>
            </a:extLst>
          </p:cNvPr>
          <p:cNvSpPr>
            <a:spLocks noGrp="1"/>
          </p:cNvSpPr>
          <p:nvPr>
            <p:ph type="body" sz="quarter" idx="21" hasCustomPrompt="1"/>
          </p:nvPr>
        </p:nvSpPr>
        <p:spPr>
          <a:xfrm>
            <a:off x="4078287" y="1358899"/>
            <a:ext cx="7695069" cy="1224436"/>
          </a:xfrm>
          <a:prstGeom prst="rect">
            <a:avLst/>
          </a:prstGeom>
        </p:spPr>
        <p:txBody>
          <a:bodyPr vert="horz" wrap="square" lIns="0" tIns="0" rIns="0" bIns="0" rtlCol="0" anchor="ctr">
            <a:noAutofit/>
          </a:bodyPr>
          <a:lstStyle>
            <a:lvl1pPr>
              <a:defRPr lang="en-US" sz="1600" b="0" spc="0" dirty="0">
                <a:solidFill>
                  <a:schemeClr val="tx1"/>
                </a:solidFill>
                <a:latin typeface="+mn-lt"/>
              </a:defRPr>
            </a:lvl1pPr>
          </a:lstStyle>
          <a:p>
            <a:pPr lvl="0">
              <a:lnSpc>
                <a:spcPts val="1765"/>
              </a:lnSpc>
              <a:spcBef>
                <a:spcPts val="882"/>
              </a:spcBef>
            </a:pPr>
            <a:r>
              <a:rPr lang="en-US"/>
              <a:t>Body copy Segoe UI Regular 14/18. The quick brown fox jumps over the lazy dog. The quick brown fox jumps over the lazy dog. </a:t>
            </a:r>
          </a:p>
        </p:txBody>
      </p:sp>
      <p:sp>
        <p:nvSpPr>
          <p:cNvPr id="10" name="Text Placeholder 6">
            <a:extLst>
              <a:ext uri="{FF2B5EF4-FFF2-40B4-BE49-F238E27FC236}">
                <a16:creationId xmlns:a16="http://schemas.microsoft.com/office/drawing/2014/main" id="{5928BA4F-8E21-4EC4-B084-5A923473F5E3}"/>
              </a:ext>
            </a:extLst>
          </p:cNvPr>
          <p:cNvSpPr>
            <a:spLocks noGrp="1"/>
          </p:cNvSpPr>
          <p:nvPr>
            <p:ph type="body" sz="quarter" idx="22" hasCustomPrompt="1"/>
          </p:nvPr>
        </p:nvSpPr>
        <p:spPr>
          <a:xfrm>
            <a:off x="4078287" y="2829482"/>
            <a:ext cx="7695069" cy="1224436"/>
          </a:xfrm>
          <a:prstGeom prst="rect">
            <a:avLst/>
          </a:prstGeom>
        </p:spPr>
        <p:txBody>
          <a:bodyPr vert="horz" wrap="square" lIns="0" tIns="0" rIns="0" bIns="0" rtlCol="0" anchor="ctr">
            <a:noAutofit/>
          </a:bodyPr>
          <a:lstStyle>
            <a:lvl1pPr>
              <a:defRPr lang="en-US" sz="1600" b="0" spc="0" dirty="0">
                <a:solidFill>
                  <a:schemeClr val="tx1"/>
                </a:solidFill>
                <a:latin typeface="+mn-lt"/>
              </a:defRPr>
            </a:lvl1pPr>
          </a:lstStyle>
          <a:p>
            <a:pPr lvl="0">
              <a:lnSpc>
                <a:spcPts val="1765"/>
              </a:lnSpc>
              <a:spcBef>
                <a:spcPts val="882"/>
              </a:spcBef>
            </a:pPr>
            <a:r>
              <a:rPr lang="en-US"/>
              <a:t>Body copy Segoe UI Regular 14/18. The quick brown fox jumps over the lazy dog. The quick brown fox jumps over the lazy dog. </a:t>
            </a:r>
          </a:p>
        </p:txBody>
      </p:sp>
      <p:sp>
        <p:nvSpPr>
          <p:cNvPr id="11" name="Text Placeholder 6">
            <a:extLst>
              <a:ext uri="{FF2B5EF4-FFF2-40B4-BE49-F238E27FC236}">
                <a16:creationId xmlns:a16="http://schemas.microsoft.com/office/drawing/2014/main" id="{C91E4A05-D2EB-4AB5-879E-7AC83F36E133}"/>
              </a:ext>
            </a:extLst>
          </p:cNvPr>
          <p:cNvSpPr>
            <a:spLocks noGrp="1"/>
          </p:cNvSpPr>
          <p:nvPr>
            <p:ph type="body" sz="quarter" idx="23" hasCustomPrompt="1"/>
          </p:nvPr>
        </p:nvSpPr>
        <p:spPr>
          <a:xfrm>
            <a:off x="4078287" y="4300064"/>
            <a:ext cx="7695069" cy="1224436"/>
          </a:xfrm>
          <a:prstGeom prst="rect">
            <a:avLst/>
          </a:prstGeom>
        </p:spPr>
        <p:txBody>
          <a:bodyPr vert="horz" wrap="square" lIns="0" tIns="0" rIns="0" bIns="0" rtlCol="0" anchor="ctr">
            <a:noAutofit/>
          </a:bodyPr>
          <a:lstStyle>
            <a:lvl1pPr>
              <a:defRPr lang="en-US" sz="1600" b="0" spc="0" dirty="0">
                <a:solidFill>
                  <a:schemeClr val="tx1"/>
                </a:solidFill>
                <a:latin typeface="+mn-lt"/>
              </a:defRPr>
            </a:lvl1pPr>
          </a:lstStyle>
          <a:p>
            <a:pPr lvl="0">
              <a:lnSpc>
                <a:spcPts val="1765"/>
              </a:lnSpc>
              <a:spcBef>
                <a:spcPts val="882"/>
              </a:spcBef>
            </a:pPr>
            <a:r>
              <a:rPr lang="en-US"/>
              <a:t>Body copy Segoe UI Regular 14/18. The quick brown fox jumps over the lazy dog. The quick brown fox jumps over the lazy dog. </a:t>
            </a:r>
          </a:p>
        </p:txBody>
      </p:sp>
      <p:sp>
        <p:nvSpPr>
          <p:cNvPr id="5" name="Footer Placeholder 1">
            <a:extLst>
              <a:ext uri="{FF2B5EF4-FFF2-40B4-BE49-F238E27FC236}">
                <a16:creationId xmlns:a16="http://schemas.microsoft.com/office/drawing/2014/main" id="{36632599-4450-4B26-B416-F73BFDC6D15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642525242"/>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4 rows</a:t>
            </a:r>
          </a:p>
        </p:txBody>
      </p:sp>
      <p:sp>
        <p:nvSpPr>
          <p:cNvPr id="5" name="Text Placeholder 4"/>
          <p:cNvSpPr>
            <a:spLocks noGrp="1"/>
          </p:cNvSpPr>
          <p:nvPr>
            <p:ph type="body" sz="quarter" idx="11" hasCustomPrompt="1"/>
          </p:nvPr>
        </p:nvSpPr>
        <p:spPr>
          <a:xfrm>
            <a:off x="4078288" y="948613"/>
            <a:ext cx="7695070" cy="896552"/>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175058"/>
            <a:ext cx="7695070" cy="896552"/>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401503"/>
            <a:ext cx="7695070" cy="896552"/>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627948"/>
            <a:ext cx="7695070" cy="896552"/>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6" name="Footer Placeholder 1">
            <a:extLst>
              <a:ext uri="{FF2B5EF4-FFF2-40B4-BE49-F238E27FC236}">
                <a16:creationId xmlns:a16="http://schemas.microsoft.com/office/drawing/2014/main" id="{2A601E66-ACB9-41E6-B7CB-F4F28DD3718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2329271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6 rows</a:t>
            </a:r>
          </a:p>
        </p:txBody>
      </p:sp>
      <p:sp>
        <p:nvSpPr>
          <p:cNvPr id="5" name="Text Placeholder 4"/>
          <p:cNvSpPr>
            <a:spLocks noGrp="1"/>
          </p:cNvSpPr>
          <p:nvPr>
            <p:ph type="body" sz="quarter" idx="11" hasCustomPrompt="1"/>
          </p:nvPr>
        </p:nvSpPr>
        <p:spPr>
          <a:xfrm>
            <a:off x="4078288" y="457424"/>
            <a:ext cx="7695070" cy="741783"/>
          </a:xfrm>
          <a:prstGeom prst="rect">
            <a:avLst/>
          </a:prstGeo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322483"/>
            <a:ext cx="7695070" cy="741783"/>
          </a:xfrm>
          <a:prstGeom prst="rect">
            <a:avLst/>
          </a:prstGeo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187542"/>
            <a:ext cx="7695070" cy="741783"/>
          </a:xfrm>
          <a:prstGeom prst="rect">
            <a:avLst/>
          </a:prstGeo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052601"/>
            <a:ext cx="7695070" cy="741783"/>
          </a:xfrm>
          <a:prstGeom prst="rect">
            <a:avLst/>
          </a:prstGeo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3917660"/>
            <a:ext cx="7695070" cy="741783"/>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782717"/>
            <a:ext cx="7695070" cy="741783"/>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6" name="Footer Placeholder 1">
            <a:extLst>
              <a:ext uri="{FF2B5EF4-FFF2-40B4-BE49-F238E27FC236}">
                <a16:creationId xmlns:a16="http://schemas.microsoft.com/office/drawing/2014/main" id="{FFCA3FBD-1532-48BD-BD00-2733D2FFA23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71328010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8 rows</a:t>
            </a:r>
          </a:p>
        </p:txBody>
      </p:sp>
      <p:sp>
        <p:nvSpPr>
          <p:cNvPr id="5" name="Text Placeholder 4"/>
          <p:cNvSpPr>
            <a:spLocks noGrp="1"/>
          </p:cNvSpPr>
          <p:nvPr>
            <p:ph type="body" sz="quarter" idx="11" hasCustomPrompt="1"/>
          </p:nvPr>
        </p:nvSpPr>
        <p:spPr>
          <a:xfrm>
            <a:off x="4078288" y="466348"/>
            <a:ext cx="7695069" cy="675889"/>
          </a:xfrm>
          <a:prstGeom prst="rect">
            <a:avLst/>
          </a:prstGeo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4" name="Text Placeholder 4"/>
          <p:cNvSpPr>
            <a:spLocks noGrp="1"/>
          </p:cNvSpPr>
          <p:nvPr>
            <p:ph type="body" sz="quarter" idx="15" hasCustomPrompt="1"/>
          </p:nvPr>
        </p:nvSpPr>
        <p:spPr>
          <a:xfrm>
            <a:off x="4078288" y="1195667"/>
            <a:ext cx="7695069" cy="675889"/>
          </a:xfrm>
          <a:prstGeom prst="rect">
            <a:avLst/>
          </a:prstGeom>
        </p:spPr>
        <p:txBody>
          <a:bodyPr vert="horz" wrap="square" lIns="0" tIns="0" rIns="0" bIns="0" rtlCol="0" anchor="ctr">
            <a:noAutofit/>
          </a:bodyPr>
          <a:lstStyle>
            <a:lvl2pPr>
              <a:defRPr lang="en-US" sz="1600" b="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6" name="Text Placeholder 4"/>
          <p:cNvSpPr>
            <a:spLocks noGrp="1"/>
          </p:cNvSpPr>
          <p:nvPr>
            <p:ph type="body" sz="quarter" idx="17" hasCustomPrompt="1"/>
          </p:nvPr>
        </p:nvSpPr>
        <p:spPr>
          <a:xfrm>
            <a:off x="4078288" y="1924986"/>
            <a:ext cx="7695069" cy="675889"/>
          </a:xfrm>
          <a:prstGeom prst="rect">
            <a:avLst/>
          </a:prstGeo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8" name="Text Placeholder 4"/>
          <p:cNvSpPr>
            <a:spLocks noGrp="1"/>
          </p:cNvSpPr>
          <p:nvPr>
            <p:ph type="body" sz="quarter" idx="19" hasCustomPrompt="1"/>
          </p:nvPr>
        </p:nvSpPr>
        <p:spPr>
          <a:xfrm>
            <a:off x="4078288" y="2654305"/>
            <a:ext cx="7695069" cy="675889"/>
          </a:xfrm>
          <a:prstGeom prst="rect">
            <a:avLst/>
          </a:prstGeo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20" name="Text Placeholder 4"/>
          <p:cNvSpPr>
            <a:spLocks noGrp="1"/>
          </p:cNvSpPr>
          <p:nvPr>
            <p:ph type="body" sz="quarter" idx="21" hasCustomPrompt="1"/>
          </p:nvPr>
        </p:nvSpPr>
        <p:spPr>
          <a:xfrm>
            <a:off x="4078288" y="3383624"/>
            <a:ext cx="7695069" cy="675889"/>
          </a:xfrm>
          <a:prstGeom prst="rect">
            <a:avLst/>
          </a:prstGeo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112943"/>
            <a:ext cx="7695069"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842261"/>
            <a:ext cx="7695069"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6" name="Footer Placeholder 1">
            <a:extLst>
              <a:ext uri="{FF2B5EF4-FFF2-40B4-BE49-F238E27FC236}">
                <a16:creationId xmlns:a16="http://schemas.microsoft.com/office/drawing/2014/main" id="{0E805036-ED99-4D06-B338-B8D2F2944F4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73795168"/>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3600" strike="noStrike" spc="-49" baseline="0">
                <a:solidFill>
                  <a:schemeClr val="bg2"/>
                </a:solidFill>
              </a:defRPr>
            </a:lvl1pPr>
          </a:lstStyle>
          <a:p>
            <a:r>
              <a:rPr lang="en-US"/>
              <a:t>Microsoft Azure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2"/>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3" name="Footer Placeholder 1">
            <a:extLst>
              <a:ext uri="{FF2B5EF4-FFF2-40B4-BE49-F238E27FC236}">
                <a16:creationId xmlns:a16="http://schemas.microsoft.com/office/drawing/2014/main" id="{0AA712FF-FC9D-46B5-A459-E64B25CB6DF4}"/>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solidFill>
                  <a:schemeClr val="bg1"/>
                </a:solidFill>
              </a:rPr>
              <a:t>© Copyright Microsoft Corporation. All rights reserved.</a:t>
            </a:r>
          </a:p>
        </p:txBody>
      </p:sp>
      <p:pic>
        <p:nvPicPr>
          <p:cNvPr id="2" name="Picture 1" descr="Microsoft Azure logo">
            <a:extLst>
              <a:ext uri="{FF2B5EF4-FFF2-40B4-BE49-F238E27FC236}">
                <a16:creationId xmlns:a16="http://schemas.microsoft.com/office/drawing/2014/main" id="{02DCC0E7-1C9C-415C-8C35-2CC155580D77}"/>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12293624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378075"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a:t>Agenda</a:t>
            </a:r>
            <a:br>
              <a:rPr lang="en-US"/>
            </a:br>
            <a:r>
              <a:rPr lang="en-US"/>
              <a:t>6 rows</a:t>
            </a:r>
          </a:p>
        </p:txBody>
      </p:sp>
      <p:sp>
        <p:nvSpPr>
          <p:cNvPr id="5" name="Text Placeholder 4"/>
          <p:cNvSpPr>
            <a:spLocks noGrp="1"/>
          </p:cNvSpPr>
          <p:nvPr>
            <p:ph type="body" sz="quarter" idx="11" hasCustomPrompt="1"/>
          </p:nvPr>
        </p:nvSpPr>
        <p:spPr>
          <a:xfrm>
            <a:off x="3619500" y="458411"/>
            <a:ext cx="3330574"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4" name="Text Placeholder 4"/>
          <p:cNvSpPr>
            <a:spLocks noGrp="1"/>
          </p:cNvSpPr>
          <p:nvPr>
            <p:ph type="body" sz="quarter" idx="15" hasCustomPrompt="1"/>
          </p:nvPr>
        </p:nvSpPr>
        <p:spPr>
          <a:xfrm>
            <a:off x="3619500" y="1302262"/>
            <a:ext cx="3330574" cy="675889"/>
          </a:xfrm>
          <a:prstGeom prst="rect">
            <a:avLst/>
          </a:prstGeom>
        </p:spPr>
        <p:txBody>
          <a:bodyPr vert="horz" wrap="square" lIns="0" tIns="0" rIns="0" bIns="0" rtlCol="0" anchor="ctr">
            <a:noAutofit/>
          </a:bodyPr>
          <a:lstStyle>
            <a:lvl2pPr>
              <a:defRPr lang="en-US" sz="1400" b="0"/>
            </a:lvl2pPr>
          </a:lstStyle>
          <a:p>
            <a:pPr lvl="1">
              <a:buFont typeface="Arial" panose="020B0604020202020204" pitchFamily="34" charset="0"/>
            </a:pPr>
            <a:r>
              <a:rPr lang="en-US"/>
              <a:t>Body copy Segoe UI Regular 14/18. The quick brown fox jumps over the lazy dog. </a:t>
            </a:r>
          </a:p>
        </p:txBody>
      </p:sp>
      <p:sp>
        <p:nvSpPr>
          <p:cNvPr id="16" name="Text Placeholder 4"/>
          <p:cNvSpPr>
            <a:spLocks noGrp="1"/>
          </p:cNvSpPr>
          <p:nvPr>
            <p:ph type="body" sz="quarter" idx="17" hasCustomPrompt="1"/>
          </p:nvPr>
        </p:nvSpPr>
        <p:spPr>
          <a:xfrm>
            <a:off x="3619500" y="2146113"/>
            <a:ext cx="3330574" cy="675889"/>
          </a:xfrm>
          <a:prstGeom prst="rect">
            <a:avLst/>
          </a:prstGeo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a:t>Body copy Segoe UI Regular 14/18. The quick brown fox jumps over the lazy dog. </a:t>
            </a:r>
          </a:p>
        </p:txBody>
      </p:sp>
      <p:sp>
        <p:nvSpPr>
          <p:cNvPr id="18" name="Text Placeholder 4"/>
          <p:cNvSpPr>
            <a:spLocks noGrp="1"/>
          </p:cNvSpPr>
          <p:nvPr>
            <p:ph type="body" sz="quarter" idx="19" hasCustomPrompt="1"/>
          </p:nvPr>
        </p:nvSpPr>
        <p:spPr>
          <a:xfrm>
            <a:off x="3619500" y="2989964"/>
            <a:ext cx="3330574"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20" name="Text Placeholder 4"/>
          <p:cNvSpPr>
            <a:spLocks noGrp="1"/>
          </p:cNvSpPr>
          <p:nvPr>
            <p:ph type="body" sz="quarter" idx="21" hasCustomPrompt="1"/>
          </p:nvPr>
        </p:nvSpPr>
        <p:spPr>
          <a:xfrm>
            <a:off x="3619500" y="3833815"/>
            <a:ext cx="3330574"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58411"/>
            <a:ext cx="3442157"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2262"/>
            <a:ext cx="3442157" cy="675889"/>
          </a:xfrm>
          <a:prstGeom prst="rect">
            <a:avLst/>
          </a:prstGeom>
        </p:spPr>
        <p:txBody>
          <a:bodyPr vert="horz" wrap="square" lIns="0" tIns="0" rIns="0" bIns="0" rtlCol="0" anchor="ctr">
            <a:noAutofit/>
          </a:bodyPr>
          <a:lstStyle>
            <a:lvl2pPr>
              <a:defRPr lang="en-US" sz="1400" b="0"/>
            </a:lvl2pPr>
          </a:lstStyle>
          <a:p>
            <a:pPr lvl="1">
              <a:buFont typeface="Arial" panose="020B0604020202020204" pitchFamily="34" charset="0"/>
            </a:pPr>
            <a:r>
              <a:rPr lang="en-US"/>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46113"/>
            <a:ext cx="3442157" cy="675889"/>
          </a:xfrm>
          <a:prstGeom prst="rect">
            <a:avLst/>
          </a:prstGeo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89964"/>
            <a:ext cx="3442157"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3815"/>
            <a:ext cx="3442157"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6" name="Footer Placeholder 1">
            <a:extLst>
              <a:ext uri="{FF2B5EF4-FFF2-40B4-BE49-F238E27FC236}">
                <a16:creationId xmlns:a16="http://schemas.microsoft.com/office/drawing/2014/main" id="{20AEC5E9-15FA-4088-BD82-723F6A9F15A1}"/>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97870291"/>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28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userDrawn="1"/>
        </p:nvSpPr>
        <p:spPr bwMode="auto">
          <a:xfrm>
            <a:off x="468134" y="1456896"/>
            <a:ext cx="3603442" cy="304366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0579"/>
            <a:ext cx="3354191" cy="2836300"/>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4889029"/>
            <a:ext cx="3652931" cy="523220"/>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userDrawn="1"/>
        </p:nvSpPr>
        <p:spPr bwMode="auto">
          <a:xfrm>
            <a:off x="4308909" y="1456896"/>
            <a:ext cx="3603442" cy="304366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0579"/>
            <a:ext cx="3354191" cy="2836300"/>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4889029"/>
            <a:ext cx="3618381" cy="523220"/>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userDrawn="1"/>
        </p:nvSpPr>
        <p:spPr bwMode="auto">
          <a:xfrm>
            <a:off x="8159021" y="1456896"/>
            <a:ext cx="3603442" cy="304366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0579"/>
            <a:ext cx="3354191" cy="2836300"/>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4889029"/>
            <a:ext cx="3618381" cy="523220"/>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a:t>
            </a:r>
          </a:p>
        </p:txBody>
      </p:sp>
      <p:sp>
        <p:nvSpPr>
          <p:cNvPr id="18" name="Text Placeholder 4">
            <a:extLst>
              <a:ext uri="{FF2B5EF4-FFF2-40B4-BE49-F238E27FC236}">
                <a16:creationId xmlns:a16="http://schemas.microsoft.com/office/drawing/2014/main" id="{6B0E7A2A-440B-4386-BA99-0E3495B2C78A}"/>
              </a:ext>
            </a:extLst>
          </p:cNvPr>
          <p:cNvSpPr>
            <a:spLocks noGrp="1"/>
          </p:cNvSpPr>
          <p:nvPr>
            <p:ph type="body" sz="quarter" idx="28" hasCustomPrompt="1"/>
          </p:nvPr>
        </p:nvSpPr>
        <p:spPr>
          <a:xfrm>
            <a:off x="418643" y="4582416"/>
            <a:ext cx="3652931"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2"/>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20" name="Text Placeholder 4">
            <a:extLst>
              <a:ext uri="{FF2B5EF4-FFF2-40B4-BE49-F238E27FC236}">
                <a16:creationId xmlns:a16="http://schemas.microsoft.com/office/drawing/2014/main" id="{84B94875-0E5C-4E1B-9009-179D2480580A}"/>
              </a:ext>
            </a:extLst>
          </p:cNvPr>
          <p:cNvSpPr>
            <a:spLocks noGrp="1"/>
          </p:cNvSpPr>
          <p:nvPr>
            <p:ph type="body" sz="quarter" idx="29" hasCustomPrompt="1"/>
          </p:nvPr>
        </p:nvSpPr>
        <p:spPr>
          <a:xfrm>
            <a:off x="4293969" y="4582416"/>
            <a:ext cx="3618381"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2"/>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23" name="Text Placeholder 4">
            <a:extLst>
              <a:ext uri="{FF2B5EF4-FFF2-40B4-BE49-F238E27FC236}">
                <a16:creationId xmlns:a16="http://schemas.microsoft.com/office/drawing/2014/main" id="{122C2A87-F659-470C-9A84-C24B6596BF30}"/>
              </a:ext>
            </a:extLst>
          </p:cNvPr>
          <p:cNvSpPr>
            <a:spLocks noGrp="1"/>
          </p:cNvSpPr>
          <p:nvPr>
            <p:ph type="body" sz="quarter" idx="30" hasCustomPrompt="1"/>
          </p:nvPr>
        </p:nvSpPr>
        <p:spPr>
          <a:xfrm>
            <a:off x="8144083" y="4582416"/>
            <a:ext cx="3618381"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2"/>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4" name="Footer Placeholder 1">
            <a:extLst>
              <a:ext uri="{FF2B5EF4-FFF2-40B4-BE49-F238E27FC236}">
                <a16:creationId xmlns:a16="http://schemas.microsoft.com/office/drawing/2014/main" id="{078D6B2E-04FF-44FF-92BF-A50AB63F5A84}"/>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669954851"/>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userDrawn="1"/>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a:t>Section title</a:t>
            </a:r>
          </a:p>
        </p:txBody>
      </p:sp>
      <p:sp>
        <p:nvSpPr>
          <p:cNvPr id="6" name="Rectangle 5">
            <a:extLst>
              <a:ext uri="{FF2B5EF4-FFF2-40B4-BE49-F238E27FC236}">
                <a16:creationId xmlns:a16="http://schemas.microsoft.com/office/drawing/2014/main" id="{E7A7DCD7-2A9A-4303-B73A-A8AA23BAF4B6}"/>
              </a:ext>
            </a:extLst>
          </p:cNvPr>
          <p:cNvSpPr/>
          <p:nvPr userDrawn="1"/>
        </p:nvSpPr>
        <p:spPr bwMode="auto">
          <a:xfrm>
            <a:off x="9697686" y="2526646"/>
            <a:ext cx="2082603" cy="178404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userDrawn="1"/>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userDrawn="1"/>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a:prstGeom prst="rect">
            <a:avLst/>
          </a:prstGeom>
        </p:spPr>
        <p:txBody>
          <a:bodyPr anchor="ctr">
            <a:noAutofit/>
          </a:bodyPr>
          <a:lstStyle>
            <a:lvl1pPr algn="ctr">
              <a:defRPr/>
            </a:lvl1pPr>
          </a:lstStyle>
          <a:p>
            <a:endParaRPr lang="en-US"/>
          </a:p>
        </p:txBody>
      </p:sp>
      <p:sp>
        <p:nvSpPr>
          <p:cNvPr id="5" name="Footer Placeholder 1">
            <a:extLst>
              <a:ext uri="{FF2B5EF4-FFF2-40B4-BE49-F238E27FC236}">
                <a16:creationId xmlns:a16="http://schemas.microsoft.com/office/drawing/2014/main" id="{53F6734B-2BB9-44E4-A8BF-B0683C3D0AF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76403934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0" name="Text Placeholder 4">
            <a:extLst>
              <a:ext uri="{FF2B5EF4-FFF2-40B4-BE49-F238E27FC236}">
                <a16:creationId xmlns:a16="http://schemas.microsoft.com/office/drawing/2014/main" id="{2274B3EB-A97B-4219-A55A-84453528FE77}"/>
              </a:ext>
            </a:extLst>
          </p:cNvPr>
          <p:cNvSpPr>
            <a:spLocks noGrp="1"/>
          </p:cNvSpPr>
          <p:nvPr>
            <p:ph type="body" sz="quarter" idx="45" hasCustomPrompt="1"/>
          </p:nvPr>
        </p:nvSpPr>
        <p:spPr>
          <a:xfrm>
            <a:off x="418643" y="2161629"/>
            <a:ext cx="5579309" cy="338554"/>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accent4"/>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1" name="Text Placeholder 4">
            <a:extLst>
              <a:ext uri="{FF2B5EF4-FFF2-40B4-BE49-F238E27FC236}">
                <a16:creationId xmlns:a16="http://schemas.microsoft.com/office/drawing/2014/main" id="{6B19B2E5-E29A-4169-8CDD-80FC79D1C862}"/>
              </a:ext>
            </a:extLst>
          </p:cNvPr>
          <p:cNvSpPr>
            <a:spLocks noGrp="1"/>
          </p:cNvSpPr>
          <p:nvPr>
            <p:ph type="body" sz="quarter" idx="46" hasCustomPrompt="1"/>
          </p:nvPr>
        </p:nvSpPr>
        <p:spPr>
          <a:xfrm>
            <a:off x="418643" y="3628878"/>
            <a:ext cx="5579309" cy="338554"/>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accent4"/>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440494"/>
            <a:ext cx="5973053" cy="5084006"/>
          </a:xfrm>
          <a:prstGeom prst="rect">
            <a:avLst/>
          </a:prstGeom>
          <a:blipFill>
            <a:blip r:embed="rId2"/>
            <a:stretch>
              <a:fillRect t="-12412" b="-12412"/>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Footer Placeholder 1">
            <a:extLst>
              <a:ext uri="{FF2B5EF4-FFF2-40B4-BE49-F238E27FC236}">
                <a16:creationId xmlns:a16="http://schemas.microsoft.com/office/drawing/2014/main" id="{C06943B8-583F-41EC-BDD0-C4B2F2271C0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518741288"/>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418644" y="3006343"/>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158965"/>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418644" y="3896362"/>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048984"/>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418644" y="478638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4939001"/>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userDrawn="1"/>
        </p:nvSpPr>
        <p:spPr bwMode="auto">
          <a:xfrm>
            <a:off x="6229842" y="1456897"/>
            <a:ext cx="5543514" cy="4066880"/>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71850"/>
            <a:ext cx="5303845" cy="3836974"/>
          </a:xfrm>
          <a:prstGeom prst="rect">
            <a:avLst/>
          </a:prstGeom>
          <a:blipFill dpi="0" rotWithShape="1">
            <a:blip r:embed="rId2"/>
            <a:srcRect/>
            <a:stretch>
              <a:fillRect t="-12167" b="-11528"/>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41DA22E1-F19A-4866-9903-D39B8BC0754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880632262"/>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43835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1422400" y="3147005"/>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70884"/>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1422400" y="39795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103417"/>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1422400" y="4812071"/>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4935948"/>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457324"/>
            <a:ext cx="5973053" cy="4063399"/>
          </a:xfrm>
          <a:prstGeom prst="rect">
            <a:avLst/>
          </a:prstGeom>
          <a:blipFill>
            <a:blip r:embed="rId2"/>
            <a:stretch>
              <a:fillRect t="-33991" b="-34785"/>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userDrawn="1"/>
        </p:nvSpPr>
        <p:spPr>
          <a:xfrm>
            <a:off x="418644"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a:t>© Copyright Microsoft Corporation. All rights reserved.</a:t>
            </a:r>
          </a:p>
        </p:txBody>
      </p:sp>
    </p:spTree>
    <p:extLst>
      <p:ext uri="{BB962C8B-B14F-4D97-AF65-F5344CB8AC3E}">
        <p14:creationId xmlns:p14="http://schemas.microsoft.com/office/powerpoint/2010/main" val="976341919"/>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a:t>Photo layout 1</a:t>
            </a:r>
          </a:p>
        </p:txBody>
      </p:sp>
      <p:sp>
        <p:nvSpPr>
          <p:cNvPr id="13" name="Text Placeholder 4">
            <a:extLst>
              <a:ext uri="{FF2B5EF4-FFF2-40B4-BE49-F238E27FC236}">
                <a16:creationId xmlns:a16="http://schemas.microsoft.com/office/drawing/2014/main" id="{22D1B7D7-06FD-4F28-9BBD-A26349C88491}"/>
              </a:ext>
            </a:extLst>
          </p:cNvPr>
          <p:cNvSpPr>
            <a:spLocks noGrp="1"/>
          </p:cNvSpPr>
          <p:nvPr>
            <p:ph type="body" sz="quarter" idx="47" hasCustomPrompt="1"/>
          </p:nvPr>
        </p:nvSpPr>
        <p:spPr>
          <a:xfrm>
            <a:off x="418644" y="1389750"/>
            <a:ext cx="5579310" cy="361539"/>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2000" b="0" i="0" spc="0">
                <a:solidFill>
                  <a:schemeClr val="tx1"/>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a:t>
            </a:r>
            <a:r>
              <a:rPr lang="en-US" err="1"/>
              <a:t>Semibold</a:t>
            </a:r>
            <a:r>
              <a:rPr lang="en-US"/>
              <a:t> 18/20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885051"/>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userDrawn="1"/>
        </p:nvCxnSpPr>
        <p:spPr>
          <a:xfrm>
            <a:off x="418644" y="2723597"/>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865519"/>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userDrawn="1"/>
        </p:nvCxnSpPr>
        <p:spPr>
          <a:xfrm>
            <a:off x="418644" y="37040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3845987"/>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userDrawn="1"/>
        </p:nvCxnSpPr>
        <p:spPr>
          <a:xfrm>
            <a:off x="418644" y="4684533"/>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4826457"/>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userDrawn="1"/>
        </p:nvSpPr>
        <p:spPr bwMode="auto">
          <a:xfrm>
            <a:off x="6229842" y="1456897"/>
            <a:ext cx="5543514"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3836973"/>
          </a:xfrm>
          <a:prstGeom prst="rect">
            <a:avLst/>
          </a:prstGeom>
          <a:blipFill dpi="0" rotWithShape="1">
            <a:blip r:embed="rId2"/>
            <a:srcRect/>
            <a:stretch>
              <a:fillRect t="-11918" b="-11778"/>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C8DC7018-F39B-4B6A-8195-1144FFF36B8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567028065"/>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511910"/>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3566923"/>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4621937"/>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7"/>
            <a:ext cx="5543514"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3836973"/>
          </a:xfrm>
          <a:prstGeom prst="rect">
            <a:avLst/>
          </a:prstGeom>
          <a:blipFill dpi="0" rotWithShape="1">
            <a:blip r:embed="rId2"/>
            <a:srcRect/>
            <a:stretch>
              <a:fillRect t="-11917" b="-11779"/>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C56D26C9-E199-4EBA-8CF2-616AA349D95C}"/>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925728705"/>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 layout with single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4067603"/>
          </a:xfrm>
          <a:prstGeom prst="rect">
            <a:avLst/>
          </a:prstGeom>
          <a:solidFill>
            <a:schemeClr val="bg2"/>
          </a:solidFill>
        </p:spPr>
        <p:txBody>
          <a:bodyPr lIns="137160" tIns="91440" rIns="137160" bIns="91440" anchor="t">
            <a:noAutofit/>
          </a:bodyPr>
          <a:lstStyle>
            <a:lvl1pPr marL="0" indent="0">
              <a:lnSpc>
                <a:spcPct val="100000"/>
              </a:lnSpc>
              <a:spcBef>
                <a:spcPts val="0"/>
              </a:spcBef>
              <a:spcAft>
                <a:spcPts val="1200"/>
              </a:spcAft>
              <a:buFont typeface="Arial" panose="020B0604020202020204" pitchFamily="34" charset="0"/>
              <a:buNone/>
              <a:defRPr sz="18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a:p>
            <a:pPr marL="0" marR="0" lvl="0" indent="0" algn="l" defTabSz="914367"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7"/>
            <a:ext cx="5543514"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3836973"/>
          </a:xfrm>
          <a:prstGeom prst="rect">
            <a:avLst/>
          </a:prstGeom>
          <a:blipFill dpi="0" rotWithShape="1">
            <a:blip r:embed="rId2"/>
            <a:srcRect/>
            <a:stretch>
              <a:fillRect t="-11669" b="-12027"/>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EF6BF2FC-D0DF-43FB-898E-872D6CBB08E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58859248"/>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hoto layout with single gray filled text box 2/3">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3659644" cy="4067603"/>
          </a:xfrm>
          <a:prstGeom prst="rect">
            <a:avLst/>
          </a:prstGeom>
          <a:solidFill>
            <a:schemeClr val="bg2"/>
          </a:solidFill>
        </p:spPr>
        <p:txBody>
          <a:bodyPr lIns="137160" tIns="91440" rIns="137160" bIns="91440" anchor="t">
            <a:noAutofit/>
          </a:bodyPr>
          <a:lstStyle>
            <a:lvl1pPr marL="0" indent="0">
              <a:lnSpc>
                <a:spcPct val="100000"/>
              </a:lnSpc>
              <a:spcBef>
                <a:spcPts val="0"/>
              </a:spcBef>
              <a:spcAft>
                <a:spcPts val="1200"/>
              </a:spcAft>
              <a:buFont typeface="Arial" panose="020B0604020202020204" pitchFamily="34" charset="0"/>
              <a:buNone/>
              <a:defRPr sz="18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a:p>
            <a:pPr marL="0" marR="0" lvl="0" indent="0" algn="l" defTabSz="914367"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4303713" y="1456897"/>
            <a:ext cx="7469643"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4432300" y="1564130"/>
            <a:ext cx="7221223" cy="3836974"/>
          </a:xfrm>
          <a:prstGeom prst="rect">
            <a:avLst/>
          </a:prstGeom>
          <a:blipFill dpi="0" rotWithShape="1">
            <a:blip r:embed="rId2"/>
            <a:srcRect/>
            <a:stretch>
              <a:fillRect t="-34423" b="-33990"/>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55197CAA-02CC-4CFA-8726-E127D7D4F56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8188239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3 with pictur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3600" strike="noStrike" spc="-49" baseline="0">
                <a:solidFill>
                  <a:srgbClr val="000000"/>
                </a:solidFill>
              </a:defRPr>
            </a:lvl1pPr>
          </a:lstStyle>
          <a:p>
            <a:r>
              <a:rPr lang="en-US"/>
              <a:t>Microsoft Azure title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3" name="Picture 2" descr="Microsoft Azure logo">
            <a:extLst>
              <a:ext uri="{FF2B5EF4-FFF2-40B4-BE49-F238E27FC236}">
                <a16:creationId xmlns:a16="http://schemas.microsoft.com/office/drawing/2014/main" id="{CF49581D-D3CF-40EF-B525-95539EB7C2D1}"/>
              </a:ext>
            </a:extLst>
          </p:cNvPr>
          <p:cNvPicPr>
            <a:picLocks noChangeAspect="1"/>
          </p:cNvPicPr>
          <p:nvPr userDrawn="1"/>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98CDC23F-FCF7-47E1-B4DA-D74A0C28B55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hoto layout with text in vertical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9"/>
            <a:ext cx="11354712" cy="702102"/>
          </a:xfrm>
          <a:prstGeom prst="rect">
            <a:avLst/>
          </a:prstGeom>
          <a:noFill/>
        </p:spPr>
        <p:txBody>
          <a:bodyPr lIns="0" tIns="91440" rIns="0" bIns="91440" anchor="t">
            <a:noAutofit/>
          </a:bodyPr>
          <a:lstStyle>
            <a:lvl1pPr marL="0" indent="0">
              <a:lnSpc>
                <a:spcPct val="100000"/>
              </a:lnSpc>
              <a:spcBef>
                <a:spcPts val="0"/>
              </a:spcBef>
              <a:buFont typeface="Arial" panose="020B0604020202020204" pitchFamily="34" charset="0"/>
              <a:buNone/>
              <a:defRPr sz="18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418642" y="2354883"/>
            <a:ext cx="11354714" cy="316961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554987" y="2494391"/>
            <a:ext cx="11082024" cy="2890599"/>
          </a:xfrm>
          <a:prstGeom prst="rect">
            <a:avLst/>
          </a:prstGeom>
          <a:blipFill dpi="0" rotWithShape="1">
            <a:blip r:embed="rId2"/>
            <a:srcRect/>
            <a:stretch>
              <a:fillRect t="-11979" b="-9425"/>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F058022C-C488-4C60-8FED-6334EDFD868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0099427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with text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a:t>Click to edit Master title style</a:t>
            </a:r>
          </a:p>
        </p:txBody>
      </p:sp>
      <p:sp>
        <p:nvSpPr>
          <p:cNvPr id="4" name="Text Placeholder 3"/>
          <p:cNvSpPr>
            <a:spLocks noGrp="1"/>
          </p:cNvSpPr>
          <p:nvPr>
            <p:ph type="body" sz="quarter" idx="10" hasCustomPrompt="1"/>
          </p:nvPr>
        </p:nvSpPr>
        <p:spPr>
          <a:xfrm>
            <a:off x="418644" y="1456898"/>
            <a:ext cx="6410781" cy="307777"/>
          </a:xfrm>
          <a:prstGeom prst="rect">
            <a:avLst/>
          </a:prstGeom>
        </p:spPr>
        <p:txBody>
          <a:bodyPr wrap="square" lIns="0" tIns="0" rIns="0" bIns="0">
            <a:spAutoFit/>
          </a:bodyPr>
          <a:lstStyle>
            <a:lvl1pPr marL="0" indent="0">
              <a:lnSpc>
                <a:spcPts val="2353"/>
              </a:lnSpc>
              <a:buNone/>
              <a:defRPr sz="20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err="1"/>
              <a:t>Large</a:t>
            </a:r>
            <a:r>
              <a:rPr lang="pt-BR"/>
              <a:t> </a:t>
            </a:r>
            <a:r>
              <a:rPr lang="pt-BR" err="1"/>
              <a:t>subhead</a:t>
            </a:r>
            <a:r>
              <a:rPr lang="pt-BR"/>
              <a:t> Segoe UI </a:t>
            </a:r>
            <a:r>
              <a:rPr lang="pt-BR" err="1"/>
              <a:t>Semibold</a:t>
            </a:r>
            <a:r>
              <a:rPr lang="pt-BR"/>
              <a:t> 18/20</a:t>
            </a:r>
            <a:endParaRPr lang="en-US"/>
          </a:p>
        </p:txBody>
      </p:sp>
      <p:sp>
        <p:nvSpPr>
          <p:cNvPr id="5" name="Text Placeholder 4"/>
          <p:cNvSpPr>
            <a:spLocks noGrp="1"/>
          </p:cNvSpPr>
          <p:nvPr>
            <p:ph type="body" sz="quarter" idx="11" hasCustomPrompt="1"/>
          </p:nvPr>
        </p:nvSpPr>
        <p:spPr>
          <a:xfrm>
            <a:off x="418643" y="1820432"/>
            <a:ext cx="6410782" cy="3704068"/>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Segoe UI Regular 14/18. The quick brown fox jumps over the lazy dog. The quick brown fox jumps over the lazy dog. The quick brown fox jumps over the lazy dog.</a:t>
            </a:r>
          </a:p>
          <a:p>
            <a:pPr lvl="0"/>
            <a:r>
              <a:rPr lang="en-US"/>
              <a:t>Body copy Segoe UI Regular 14/18. The quick brown fox jumps over the lazy dog. The quick brown fox jumps over the lazy dog. The quick brown fox jumps over the lazy dog.</a:t>
            </a:r>
          </a:p>
          <a:p>
            <a:pPr lvl="0"/>
            <a:r>
              <a:rPr lang="en-US"/>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21206" t="13438" b="10994"/>
          <a:stretch/>
        </p:blipFill>
        <p:spPr>
          <a:xfrm>
            <a:off x="7048500" y="1452563"/>
            <a:ext cx="5143501" cy="407193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7277100" y="1663700"/>
            <a:ext cx="4914900" cy="3603625"/>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6" name="Footer Placeholder 1">
            <a:extLst>
              <a:ext uri="{FF2B5EF4-FFF2-40B4-BE49-F238E27FC236}">
                <a16:creationId xmlns:a16="http://schemas.microsoft.com/office/drawing/2014/main" id="{9DD1EFE7-3AE2-4E6F-A2DA-B6AD63EAB12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64252232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5023" t="13668" r="9098" b="10044"/>
          <a:stretch/>
        </p:blipFill>
        <p:spPr>
          <a:xfrm>
            <a:off x="2399822" y="1168401"/>
            <a:ext cx="7392356" cy="4356100"/>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660650" y="1388269"/>
            <a:ext cx="6870700" cy="3869531"/>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4" name="Footer Placeholder 1">
            <a:extLst>
              <a:ext uri="{FF2B5EF4-FFF2-40B4-BE49-F238E27FC236}">
                <a16:creationId xmlns:a16="http://schemas.microsoft.com/office/drawing/2014/main" id="{59B4A147-D1B7-4B10-BC9F-A628EC66D4A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40943647"/>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Chart examples</a:t>
            </a:r>
          </a:p>
        </p:txBody>
      </p:sp>
      <p:sp>
        <p:nvSpPr>
          <p:cNvPr id="7" name="Chart Placeholder 6"/>
          <p:cNvSpPr>
            <a:spLocks noGrp="1"/>
          </p:cNvSpPr>
          <p:nvPr>
            <p:ph type="chart" sz="quarter" idx="21"/>
          </p:nvPr>
        </p:nvSpPr>
        <p:spPr>
          <a:xfrm>
            <a:off x="419100" y="1950781"/>
            <a:ext cx="3655273" cy="2748220"/>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9099" y="4794081"/>
            <a:ext cx="3666169" cy="230832"/>
          </a:xfrm>
          <a:prstGeom prst="rect">
            <a:avLst/>
          </a:prstGeom>
        </p:spPr>
        <p:txBody>
          <a:bodyPr lIns="0" tIns="0" r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UI bold 10/12. </a:t>
            </a:r>
          </a:p>
        </p:txBody>
      </p:sp>
      <p:sp>
        <p:nvSpPr>
          <p:cNvPr id="9" name="Text Placeholder 4"/>
          <p:cNvSpPr>
            <a:spLocks noGrp="1"/>
          </p:cNvSpPr>
          <p:nvPr>
            <p:ph type="body" sz="quarter" idx="12" hasCustomPrompt="1"/>
          </p:nvPr>
        </p:nvSpPr>
        <p:spPr>
          <a:xfrm>
            <a:off x="419100" y="5071080"/>
            <a:ext cx="3655273"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1"/>
            <a:ext cx="3607487" cy="2748220"/>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4794081"/>
            <a:ext cx="3596595" cy="230832"/>
          </a:xfrm>
          <a:prstGeom prst="rect">
            <a:avLst/>
          </a:prstGeom>
        </p:spPr>
        <p:txBody>
          <a:bodyPr lIns="0" tIns="0" r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UI bold 10/12. </a:t>
            </a:r>
          </a:p>
        </p:txBody>
      </p:sp>
      <p:sp>
        <p:nvSpPr>
          <p:cNvPr id="17" name="Text Placeholder 4"/>
          <p:cNvSpPr>
            <a:spLocks noGrp="1"/>
          </p:cNvSpPr>
          <p:nvPr>
            <p:ph type="body" sz="quarter" idx="18" hasCustomPrompt="1"/>
          </p:nvPr>
        </p:nvSpPr>
        <p:spPr>
          <a:xfrm>
            <a:off x="4303152" y="50710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1"/>
            <a:ext cx="3623051" cy="2748220"/>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071080"/>
            <a:ext cx="3633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4794081"/>
            <a:ext cx="3629278" cy="230832"/>
          </a:xfrm>
          <a:prstGeom prst="rect">
            <a:avLst/>
          </a:prstGeom>
        </p:spPr>
        <p:txBody>
          <a:bodyPr lIns="0" tIns="0" r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UI bold 10/12. </a:t>
            </a:r>
          </a:p>
        </p:txBody>
      </p:sp>
      <p:sp>
        <p:nvSpPr>
          <p:cNvPr id="5" name="Footer Placeholder 1">
            <a:extLst>
              <a:ext uri="{FF2B5EF4-FFF2-40B4-BE49-F238E27FC236}">
                <a16:creationId xmlns:a16="http://schemas.microsoft.com/office/drawing/2014/main" id="{453ADA6D-9E40-4A03-8A63-73B6DFA34FE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4531664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5"/>
            <a:ext cx="11343820" cy="4067176"/>
          </a:xfrm>
          <a:prstGeom prst="rect">
            <a:avLst/>
          </a:prstGeom>
        </p:spPr>
        <p:txBody>
          <a:bodyPr anchor="ctr" anchorCtr="0"/>
          <a:lstStyle>
            <a:lvl1pPr algn="ctr">
              <a:defRPr sz="2400"/>
            </a:lvl1pPr>
          </a:lstStyle>
          <a:p>
            <a:r>
              <a:rPr lang="en-US"/>
              <a:t>Click icon to add table</a:t>
            </a:r>
          </a:p>
        </p:txBody>
      </p:sp>
      <p:sp>
        <p:nvSpPr>
          <p:cNvPr id="6" name="Footer Placeholder 1">
            <a:extLst>
              <a:ext uri="{FF2B5EF4-FFF2-40B4-BE49-F238E27FC236}">
                <a16:creationId xmlns:a16="http://schemas.microsoft.com/office/drawing/2014/main" id="{6A78ED9F-8DCD-4BC7-9021-4DDB0C8C43C8}"/>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27641596"/>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two rows</a:t>
            </a:r>
          </a:p>
        </p:txBody>
      </p:sp>
      <p:sp>
        <p:nvSpPr>
          <p:cNvPr id="5" name="Text Placeholder 4"/>
          <p:cNvSpPr>
            <a:spLocks noGrp="1"/>
          </p:cNvSpPr>
          <p:nvPr>
            <p:ph type="body" sz="quarter" idx="11" hasCustomPrompt="1"/>
          </p:nvPr>
        </p:nvSpPr>
        <p:spPr>
          <a:xfrm>
            <a:off x="1568744" y="1456896"/>
            <a:ext cx="10204614" cy="896552"/>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a:t>Body copy Segoe UI </a:t>
            </a:r>
            <a:r>
              <a:rPr lang="en-US" err="1"/>
              <a:t>Semibold</a:t>
            </a:r>
            <a:r>
              <a:rPr lang="en-US"/>
              <a:t> 20/24. </a:t>
            </a:r>
          </a:p>
          <a:p>
            <a:pPr lvl="1"/>
            <a:r>
              <a:rPr lang="en-US"/>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6" name="Footer Placeholder 1">
            <a:extLst>
              <a:ext uri="{FF2B5EF4-FFF2-40B4-BE49-F238E27FC236}">
                <a16:creationId xmlns:a16="http://schemas.microsoft.com/office/drawing/2014/main" id="{68B75876-CF77-420E-95A4-0C529E40885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068951825"/>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three rows</a:t>
            </a:r>
          </a:p>
        </p:txBody>
      </p:sp>
      <p:sp>
        <p:nvSpPr>
          <p:cNvPr id="14" name="Text Placeholder 4"/>
          <p:cNvSpPr>
            <a:spLocks noGrp="1"/>
          </p:cNvSpPr>
          <p:nvPr>
            <p:ph type="body" sz="quarter" idx="15" hasCustomPrompt="1"/>
          </p:nvPr>
        </p:nvSpPr>
        <p:spPr>
          <a:xfrm>
            <a:off x="418643" y="1456896"/>
            <a:ext cx="11341268" cy="537176"/>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5" name="Footer Placeholder 1">
            <a:extLst>
              <a:ext uri="{FF2B5EF4-FFF2-40B4-BE49-F238E27FC236}">
                <a16:creationId xmlns:a16="http://schemas.microsoft.com/office/drawing/2014/main" id="{B5425D6F-5786-43B6-A96D-5D9F5E69378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946948918"/>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three rows</a:t>
            </a:r>
          </a:p>
        </p:txBody>
      </p:sp>
      <p:sp>
        <p:nvSpPr>
          <p:cNvPr id="14" name="Text Placeholder 4"/>
          <p:cNvSpPr>
            <a:spLocks noGrp="1"/>
          </p:cNvSpPr>
          <p:nvPr>
            <p:ph type="body" sz="quarter" idx="15" hasCustomPrompt="1"/>
          </p:nvPr>
        </p:nvSpPr>
        <p:spPr>
          <a:xfrm>
            <a:off x="418643" y="1456896"/>
            <a:ext cx="11341268" cy="537176"/>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846598"/>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846598"/>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846598"/>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5" name="Footer Placeholder 1">
            <a:extLst>
              <a:ext uri="{FF2B5EF4-FFF2-40B4-BE49-F238E27FC236}">
                <a16:creationId xmlns:a16="http://schemas.microsoft.com/office/drawing/2014/main" id="{F2E41971-C1D5-428F-BAD7-1B3A7C763E1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7078865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layout with 5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6" name="Text Placeholder 5">
            <a:extLst>
              <a:ext uri="{FF2B5EF4-FFF2-40B4-BE49-F238E27FC236}">
                <a16:creationId xmlns:a16="http://schemas.microsoft.com/office/drawing/2014/main" id="{D9DBD290-484B-46DF-8655-98465D6EA681}"/>
              </a:ext>
            </a:extLst>
          </p:cNvPr>
          <p:cNvSpPr>
            <a:spLocks noGrp="1"/>
          </p:cNvSpPr>
          <p:nvPr>
            <p:ph type="body" sz="quarter" idx="20" hasCustomPrompt="1"/>
          </p:nvPr>
        </p:nvSpPr>
        <p:spPr>
          <a:xfrm>
            <a:off x="418643" y="1454471"/>
            <a:ext cx="11328812" cy="369332"/>
          </a:xfrm>
          <a:prstGeom prst="rect">
            <a:avLst/>
          </a:prstGeom>
        </p:spPr>
        <p:txBody>
          <a:bodyPr vert="horz" lIns="0" tIns="0" rIns="0" bIns="0" rtlCol="0">
            <a:spAutoFit/>
          </a:bodyPr>
          <a:lstStyle>
            <a:lvl1pPr>
              <a:defRPr lang="en-US" sz="2400" dirty="0"/>
            </a:lvl1pPr>
          </a:lstStyle>
          <a:p>
            <a:pPr lvl="0"/>
            <a:r>
              <a:rPr lang="en-US"/>
              <a:t>Body copy Segoe UI </a:t>
            </a:r>
            <a:r>
              <a:rPr lang="en-US" err="1"/>
              <a:t>Semibold</a:t>
            </a:r>
            <a:r>
              <a:rPr lang="en-US"/>
              <a:t> 20/24.</a:t>
            </a:r>
          </a:p>
        </p:txBody>
      </p:sp>
      <p:sp>
        <p:nvSpPr>
          <p:cNvPr id="5" name="Text Placeholder 4"/>
          <p:cNvSpPr>
            <a:spLocks noGrp="1"/>
          </p:cNvSpPr>
          <p:nvPr>
            <p:ph type="body" sz="quarter" idx="11" hasCustomPrompt="1"/>
          </p:nvPr>
        </p:nvSpPr>
        <p:spPr>
          <a:xfrm>
            <a:off x="431096" y="2160416"/>
            <a:ext cx="2134053" cy="2456809"/>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2729786" y="2159000"/>
            <a:ext cx="2134053" cy="2456809"/>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5028476" y="2159000"/>
            <a:ext cx="2134053" cy="2456809"/>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7327166" y="2159000"/>
            <a:ext cx="2134053" cy="2456809"/>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3" name="Text Placeholder 4">
            <a:extLst>
              <a:ext uri="{FF2B5EF4-FFF2-40B4-BE49-F238E27FC236}">
                <a16:creationId xmlns:a16="http://schemas.microsoft.com/office/drawing/2014/main" id="{D4B800CD-E20F-4ADE-A8FB-C72028E17AA0}"/>
              </a:ext>
            </a:extLst>
          </p:cNvPr>
          <p:cNvSpPr>
            <a:spLocks noGrp="1"/>
          </p:cNvSpPr>
          <p:nvPr>
            <p:ph type="body" sz="quarter" idx="21" hasCustomPrompt="1"/>
          </p:nvPr>
        </p:nvSpPr>
        <p:spPr>
          <a:xfrm>
            <a:off x="9625854" y="2159000"/>
            <a:ext cx="2134053" cy="2456809"/>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FBE795F1-CEE6-456B-ABC9-7B95E386339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453116902"/>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layout with 3 columns &amp; 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6" name="Text Placeholder 5">
            <a:extLst>
              <a:ext uri="{FF2B5EF4-FFF2-40B4-BE49-F238E27FC236}">
                <a16:creationId xmlns:a16="http://schemas.microsoft.com/office/drawing/2014/main" id="{D9DBD290-484B-46DF-8655-98465D6EA681}"/>
              </a:ext>
            </a:extLst>
          </p:cNvPr>
          <p:cNvSpPr>
            <a:spLocks noGrp="1"/>
          </p:cNvSpPr>
          <p:nvPr>
            <p:ph type="body" sz="quarter" idx="20" hasCustomPrompt="1"/>
          </p:nvPr>
        </p:nvSpPr>
        <p:spPr>
          <a:xfrm>
            <a:off x="418643" y="1183948"/>
            <a:ext cx="11328812" cy="369332"/>
          </a:xfrm>
          <a:prstGeom prst="rect">
            <a:avLst/>
          </a:prstGeom>
        </p:spPr>
        <p:txBody>
          <a:bodyPr lIns="0" tIns="0" rIns="0" bIns="0"/>
          <a:lstStyle>
            <a:lvl1pPr>
              <a:defRPr sz="2400"/>
            </a:lvl1pPr>
          </a:lstStyle>
          <a:p>
            <a:pPr lvl="0"/>
            <a:r>
              <a:rPr lang="en-US"/>
              <a:t>Body copy Segoe UI </a:t>
            </a:r>
            <a:r>
              <a:rPr lang="en-US" err="1"/>
              <a:t>Semibold</a:t>
            </a:r>
            <a:r>
              <a:rPr lang="en-US"/>
              <a:t> 20/24.</a:t>
            </a:r>
          </a:p>
        </p:txBody>
      </p:sp>
      <p:sp>
        <p:nvSpPr>
          <p:cNvPr id="5" name="Text Placeholder 4"/>
          <p:cNvSpPr>
            <a:spLocks noGrp="1"/>
          </p:cNvSpPr>
          <p:nvPr>
            <p:ph type="body" sz="quarter" idx="11" hasCustomPrompt="1"/>
          </p:nvPr>
        </p:nvSpPr>
        <p:spPr>
          <a:xfrm>
            <a:off x="431095" y="2160417"/>
            <a:ext cx="363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16726" y="2159001"/>
            <a:ext cx="359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3" name="Text Placeholder 4">
            <a:extLst>
              <a:ext uri="{FF2B5EF4-FFF2-40B4-BE49-F238E27FC236}">
                <a16:creationId xmlns:a16="http://schemas.microsoft.com/office/drawing/2014/main" id="{D4B800CD-E20F-4ADE-A8FB-C72028E17AA0}"/>
              </a:ext>
            </a:extLst>
          </p:cNvPr>
          <p:cNvSpPr>
            <a:spLocks noGrp="1"/>
          </p:cNvSpPr>
          <p:nvPr>
            <p:ph type="body" sz="quarter" idx="21" hasCustomPrompt="1"/>
          </p:nvPr>
        </p:nvSpPr>
        <p:spPr>
          <a:xfrm>
            <a:off x="8139113" y="2159001"/>
            <a:ext cx="3633786" cy="1605133"/>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0" name="Text Placeholder 4">
            <a:extLst>
              <a:ext uri="{FF2B5EF4-FFF2-40B4-BE49-F238E27FC236}">
                <a16:creationId xmlns:a16="http://schemas.microsoft.com/office/drawing/2014/main" id="{5479F1E5-8DBD-42CA-8DB4-7162193F8C0A}"/>
              </a:ext>
            </a:extLst>
          </p:cNvPr>
          <p:cNvSpPr>
            <a:spLocks noGrp="1"/>
          </p:cNvSpPr>
          <p:nvPr>
            <p:ph type="body" sz="quarter" idx="22" hasCustomPrompt="1"/>
          </p:nvPr>
        </p:nvSpPr>
        <p:spPr>
          <a:xfrm>
            <a:off x="431095" y="3919367"/>
            <a:ext cx="363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1" name="Text Placeholder 4">
            <a:extLst>
              <a:ext uri="{FF2B5EF4-FFF2-40B4-BE49-F238E27FC236}">
                <a16:creationId xmlns:a16="http://schemas.microsoft.com/office/drawing/2014/main" id="{430DC868-B118-4581-BA96-109541166BC7}"/>
              </a:ext>
            </a:extLst>
          </p:cNvPr>
          <p:cNvSpPr>
            <a:spLocks noGrp="1"/>
          </p:cNvSpPr>
          <p:nvPr>
            <p:ph type="body" sz="quarter" idx="23" hasCustomPrompt="1"/>
          </p:nvPr>
        </p:nvSpPr>
        <p:spPr>
          <a:xfrm>
            <a:off x="4316726" y="3917951"/>
            <a:ext cx="359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2" name="Text Placeholder 4">
            <a:extLst>
              <a:ext uri="{FF2B5EF4-FFF2-40B4-BE49-F238E27FC236}">
                <a16:creationId xmlns:a16="http://schemas.microsoft.com/office/drawing/2014/main" id="{0E392D1A-3E35-41BC-B1EF-3D6540738A56}"/>
              </a:ext>
            </a:extLst>
          </p:cNvPr>
          <p:cNvSpPr>
            <a:spLocks noGrp="1"/>
          </p:cNvSpPr>
          <p:nvPr>
            <p:ph type="body" sz="quarter" idx="24" hasCustomPrompt="1"/>
          </p:nvPr>
        </p:nvSpPr>
        <p:spPr>
          <a:xfrm>
            <a:off x="8139113" y="3917951"/>
            <a:ext cx="3633786" cy="1605133"/>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28EE5F4A-1B04-4820-BD3C-7D490911B9A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84592120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4 with graphic">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3600" strike="noStrike" spc="-49" baseline="0">
                <a:solidFill>
                  <a:schemeClr val="tx1"/>
                </a:solidFill>
              </a:defRPr>
            </a:lvl1pPr>
          </a:lstStyle>
          <a:p>
            <a:r>
              <a:rPr lang="en-US"/>
              <a:t>Microsoft Azure title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4" name="Footer Placeholder 1">
            <a:extLst>
              <a:ext uri="{FF2B5EF4-FFF2-40B4-BE49-F238E27FC236}">
                <a16:creationId xmlns:a16="http://schemas.microsoft.com/office/drawing/2014/main" id="{54FD6A87-9742-4B26-A085-EB77376E3B5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2" name="Picture 1" descr="Microsoft Azure logo">
            <a:extLst>
              <a:ext uri="{FF2B5EF4-FFF2-40B4-BE49-F238E27FC236}">
                <a16:creationId xmlns:a16="http://schemas.microsoft.com/office/drawing/2014/main" id="{FA6DB1E0-DB27-42BC-BA66-1A760537ACFA}"/>
              </a:ext>
            </a:extLst>
          </p:cNvPr>
          <p:cNvPicPr>
            <a:picLocks noChangeAspect="1"/>
          </p:cNvPicPr>
          <p:nvPr userDrawn="1"/>
        </p:nvPicPr>
        <p:blipFill>
          <a:blip r:embed="rId2"/>
          <a:stretch>
            <a:fillRect/>
          </a:stretch>
        </p:blipFill>
        <p:spPr>
          <a:xfrm>
            <a:off x="136885" y="159691"/>
            <a:ext cx="2635247" cy="871753"/>
          </a:xfrm>
          <a:prstGeom prst="rect">
            <a:avLst/>
          </a:prstGeom>
        </p:spPr>
      </p:pic>
      <p:grpSp>
        <p:nvGrpSpPr>
          <p:cNvPr id="11" name="Group 10">
            <a:extLst>
              <a:ext uri="{FF2B5EF4-FFF2-40B4-BE49-F238E27FC236}">
                <a16:creationId xmlns:a16="http://schemas.microsoft.com/office/drawing/2014/main" id="{DBCFDBAA-F2E9-4E84-AF9D-6B3ABCD9121B}"/>
              </a:ext>
            </a:extLst>
          </p:cNvPr>
          <p:cNvGrpSpPr/>
          <p:nvPr userDrawn="1"/>
        </p:nvGrpSpPr>
        <p:grpSpPr>
          <a:xfrm>
            <a:off x="6383137" y="589416"/>
            <a:ext cx="5671978" cy="5679168"/>
            <a:chOff x="6383137" y="589416"/>
            <a:chExt cx="5671978" cy="5679168"/>
          </a:xfrm>
        </p:grpSpPr>
        <p:sp>
          <p:nvSpPr>
            <p:cNvPr id="12" name="Oval 11">
              <a:extLst>
                <a:ext uri="{FF2B5EF4-FFF2-40B4-BE49-F238E27FC236}">
                  <a16:creationId xmlns:a16="http://schemas.microsoft.com/office/drawing/2014/main" id="{7F4A7F08-7570-4702-A949-4835CCE9B03E}"/>
                </a:ext>
                <a:ext uri="{C183D7F6-B498-43B3-948B-1728B52AA6E4}">
                  <adec:decorative xmlns:adec="http://schemas.microsoft.com/office/drawing/2017/decorative" val="1"/>
                </a:ext>
              </a:extLst>
            </p:cNvPr>
            <p:cNvSpPr/>
            <p:nvPr userDrawn="1"/>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13" name="Group 12">
              <a:extLst>
                <a:ext uri="{FF2B5EF4-FFF2-40B4-BE49-F238E27FC236}">
                  <a16:creationId xmlns:a16="http://schemas.microsoft.com/office/drawing/2014/main" id="{9E06BEA2-ABC1-4CD4-B9FC-F45A71AC9859}"/>
                </a:ext>
              </a:extLst>
            </p:cNvPr>
            <p:cNvGrpSpPr/>
            <p:nvPr userDrawn="1"/>
          </p:nvGrpSpPr>
          <p:grpSpPr>
            <a:xfrm>
              <a:off x="6600946" y="859776"/>
              <a:ext cx="5148588" cy="5138447"/>
              <a:chOff x="6600946" y="859776"/>
              <a:chExt cx="5148588" cy="5138447"/>
            </a:xfrm>
          </p:grpSpPr>
          <p:grpSp>
            <p:nvGrpSpPr>
              <p:cNvPr id="14" name="Graphic 1">
                <a:extLst>
                  <a:ext uri="{FF2B5EF4-FFF2-40B4-BE49-F238E27FC236}">
                    <a16:creationId xmlns:a16="http://schemas.microsoft.com/office/drawing/2014/main" id="{F9BAC21C-F989-4EBD-81C6-7EE9418B8FA2}"/>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26" name="Freeform: Shape 25">
                  <a:extLst>
                    <a:ext uri="{FF2B5EF4-FFF2-40B4-BE49-F238E27FC236}">
                      <a16:creationId xmlns:a16="http://schemas.microsoft.com/office/drawing/2014/main" id="{D8DED2E4-1305-4F89-A5A3-E9F04ED34E0F}"/>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27" name="Freeform: Shape 26">
                  <a:extLst>
                    <a:ext uri="{FF2B5EF4-FFF2-40B4-BE49-F238E27FC236}">
                      <a16:creationId xmlns:a16="http://schemas.microsoft.com/office/drawing/2014/main" id="{8B8FDFD2-6DC2-46C3-BEBA-C3C38CB0E870}"/>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28" name="Freeform: Shape 27">
                  <a:extLst>
                    <a:ext uri="{FF2B5EF4-FFF2-40B4-BE49-F238E27FC236}">
                      <a16:creationId xmlns:a16="http://schemas.microsoft.com/office/drawing/2014/main" id="{6E4C7E11-B3E1-4D45-B156-5EC4DE2F6D98}"/>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29" name="Freeform: Shape 28">
                  <a:extLst>
                    <a:ext uri="{FF2B5EF4-FFF2-40B4-BE49-F238E27FC236}">
                      <a16:creationId xmlns:a16="http://schemas.microsoft.com/office/drawing/2014/main" id="{539C0DAE-0A7B-47B1-9D94-46CF71201782}"/>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30" name="Freeform: Shape 29">
                  <a:extLst>
                    <a:ext uri="{FF2B5EF4-FFF2-40B4-BE49-F238E27FC236}">
                      <a16:creationId xmlns:a16="http://schemas.microsoft.com/office/drawing/2014/main" id="{9ED92269-8257-43A2-A5A6-A5D8531C86D9}"/>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31" name="Freeform: Shape 30">
                  <a:extLst>
                    <a:ext uri="{FF2B5EF4-FFF2-40B4-BE49-F238E27FC236}">
                      <a16:creationId xmlns:a16="http://schemas.microsoft.com/office/drawing/2014/main" id="{210A87AF-2A78-4E38-9F04-A90BA7EFCCF9}"/>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32" name="Freeform: Shape 31">
                  <a:extLst>
                    <a:ext uri="{FF2B5EF4-FFF2-40B4-BE49-F238E27FC236}">
                      <a16:creationId xmlns:a16="http://schemas.microsoft.com/office/drawing/2014/main" id="{68AB032E-C55A-479E-967C-DDD3EBD31ACC}"/>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33" name="Freeform: Shape 32">
                  <a:extLst>
                    <a:ext uri="{FF2B5EF4-FFF2-40B4-BE49-F238E27FC236}">
                      <a16:creationId xmlns:a16="http://schemas.microsoft.com/office/drawing/2014/main" id="{0E920397-911B-4B13-9B54-DE6B738DA0C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34" name="Freeform: Shape 33">
                  <a:extLst>
                    <a:ext uri="{FF2B5EF4-FFF2-40B4-BE49-F238E27FC236}">
                      <a16:creationId xmlns:a16="http://schemas.microsoft.com/office/drawing/2014/main" id="{96906B36-03C9-4D78-9F2B-7404A5256EC0}"/>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35" name="Freeform: Shape 34">
                  <a:extLst>
                    <a:ext uri="{FF2B5EF4-FFF2-40B4-BE49-F238E27FC236}">
                      <a16:creationId xmlns:a16="http://schemas.microsoft.com/office/drawing/2014/main" id="{45B1856C-F96B-402D-875F-EFB4AD53D798}"/>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36" name="Freeform: Shape 35">
                  <a:extLst>
                    <a:ext uri="{FF2B5EF4-FFF2-40B4-BE49-F238E27FC236}">
                      <a16:creationId xmlns:a16="http://schemas.microsoft.com/office/drawing/2014/main" id="{527EA758-0E18-46FC-B237-13A9D2CFBA88}"/>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37" name="Freeform: Shape 36">
                  <a:extLst>
                    <a:ext uri="{FF2B5EF4-FFF2-40B4-BE49-F238E27FC236}">
                      <a16:creationId xmlns:a16="http://schemas.microsoft.com/office/drawing/2014/main" id="{908C230E-B5F2-4289-94E6-3AA7884E2C18}"/>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38" name="Freeform: Shape 37">
                  <a:extLst>
                    <a:ext uri="{FF2B5EF4-FFF2-40B4-BE49-F238E27FC236}">
                      <a16:creationId xmlns:a16="http://schemas.microsoft.com/office/drawing/2014/main" id="{E4EA9F46-94E7-46E0-BE8E-F6DCFF2545C1}"/>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39" name="Freeform: Shape 38">
                  <a:extLst>
                    <a:ext uri="{FF2B5EF4-FFF2-40B4-BE49-F238E27FC236}">
                      <a16:creationId xmlns:a16="http://schemas.microsoft.com/office/drawing/2014/main" id="{39AEC4BE-26B9-48DE-994D-6F2CF0101081}"/>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40" name="Freeform: Shape 39">
                  <a:extLst>
                    <a:ext uri="{FF2B5EF4-FFF2-40B4-BE49-F238E27FC236}">
                      <a16:creationId xmlns:a16="http://schemas.microsoft.com/office/drawing/2014/main" id="{F0BD796C-8AF4-40D5-BB9A-908F59971CD7}"/>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41" name="Freeform: Shape 40">
                  <a:extLst>
                    <a:ext uri="{FF2B5EF4-FFF2-40B4-BE49-F238E27FC236}">
                      <a16:creationId xmlns:a16="http://schemas.microsoft.com/office/drawing/2014/main" id="{448D5FB5-0EA7-4531-99EE-40DBB5DB06BB}"/>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42" name="Freeform: Shape 41">
                  <a:extLst>
                    <a:ext uri="{FF2B5EF4-FFF2-40B4-BE49-F238E27FC236}">
                      <a16:creationId xmlns:a16="http://schemas.microsoft.com/office/drawing/2014/main" id="{0C1669B7-9FDA-4884-A519-157D40BC91A3}"/>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43" name="Freeform: Shape 42">
                  <a:extLst>
                    <a:ext uri="{FF2B5EF4-FFF2-40B4-BE49-F238E27FC236}">
                      <a16:creationId xmlns:a16="http://schemas.microsoft.com/office/drawing/2014/main" id="{DDF47D3A-C39D-447A-A0B5-A64D6B0BB3A7}"/>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44" name="Freeform: Shape 43">
                  <a:extLst>
                    <a:ext uri="{FF2B5EF4-FFF2-40B4-BE49-F238E27FC236}">
                      <a16:creationId xmlns:a16="http://schemas.microsoft.com/office/drawing/2014/main" id="{DBAD286D-44FA-469A-951B-64F495B9A811}"/>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45" name="Freeform: Shape 44">
                  <a:extLst>
                    <a:ext uri="{FF2B5EF4-FFF2-40B4-BE49-F238E27FC236}">
                      <a16:creationId xmlns:a16="http://schemas.microsoft.com/office/drawing/2014/main" id="{2E176131-CAD3-45CC-BEDF-6B6611AB620E}"/>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46" name="Freeform: Shape 45">
                  <a:extLst>
                    <a:ext uri="{FF2B5EF4-FFF2-40B4-BE49-F238E27FC236}">
                      <a16:creationId xmlns:a16="http://schemas.microsoft.com/office/drawing/2014/main" id="{4F78C6ED-873A-4154-B15B-2BC408976511}"/>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47" name="Freeform: Shape 46">
                  <a:extLst>
                    <a:ext uri="{FF2B5EF4-FFF2-40B4-BE49-F238E27FC236}">
                      <a16:creationId xmlns:a16="http://schemas.microsoft.com/office/drawing/2014/main" id="{04A7B95B-7472-40B2-854E-027E7157863B}"/>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48" name="Freeform: Shape 47">
                  <a:extLst>
                    <a:ext uri="{FF2B5EF4-FFF2-40B4-BE49-F238E27FC236}">
                      <a16:creationId xmlns:a16="http://schemas.microsoft.com/office/drawing/2014/main" id="{D1E0D023-04AB-4EA7-86EB-5DC683506A93}"/>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133E4CB6-70DA-48B3-919F-934A01EAB393}"/>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15" name="Oval 14">
                <a:extLst>
                  <a:ext uri="{FF2B5EF4-FFF2-40B4-BE49-F238E27FC236}">
                    <a16:creationId xmlns:a16="http://schemas.microsoft.com/office/drawing/2014/main" id="{EBEFECB7-4083-436F-9B0E-F4A5179D71CD}"/>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6" name="Oval 15">
                <a:extLst>
                  <a:ext uri="{FF2B5EF4-FFF2-40B4-BE49-F238E27FC236}">
                    <a16:creationId xmlns:a16="http://schemas.microsoft.com/office/drawing/2014/main" id="{BEB8C8F2-2DD9-4204-9366-0C9D26A0AD87}"/>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7" name="Oval 16">
                <a:extLst>
                  <a:ext uri="{FF2B5EF4-FFF2-40B4-BE49-F238E27FC236}">
                    <a16:creationId xmlns:a16="http://schemas.microsoft.com/office/drawing/2014/main" id="{65AFF4B0-EBFA-4304-9DEC-A9026312408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8" name="Oval 17">
                <a:extLst>
                  <a:ext uri="{FF2B5EF4-FFF2-40B4-BE49-F238E27FC236}">
                    <a16:creationId xmlns:a16="http://schemas.microsoft.com/office/drawing/2014/main" id="{D73375B9-2A69-4279-BA8B-9EC491045BEE}"/>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Oval 18">
                <a:extLst>
                  <a:ext uri="{FF2B5EF4-FFF2-40B4-BE49-F238E27FC236}">
                    <a16:creationId xmlns:a16="http://schemas.microsoft.com/office/drawing/2014/main" id="{D8A2E957-C140-4B29-99D3-6FD7746A180A}"/>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0" name="Oval 19">
                <a:extLst>
                  <a:ext uri="{FF2B5EF4-FFF2-40B4-BE49-F238E27FC236}">
                    <a16:creationId xmlns:a16="http://schemas.microsoft.com/office/drawing/2014/main" id="{16300C53-36AA-4E7E-AD14-AC9AE750D286}"/>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1" name="Oval 20">
                <a:extLst>
                  <a:ext uri="{FF2B5EF4-FFF2-40B4-BE49-F238E27FC236}">
                    <a16:creationId xmlns:a16="http://schemas.microsoft.com/office/drawing/2014/main" id="{88B58FA7-A703-425C-9BB9-EBB81A1881A8}"/>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2" name="Oval 21">
                <a:extLst>
                  <a:ext uri="{FF2B5EF4-FFF2-40B4-BE49-F238E27FC236}">
                    <a16:creationId xmlns:a16="http://schemas.microsoft.com/office/drawing/2014/main" id="{D546F9A5-1FE0-4E97-B232-0045AB1672E9}"/>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3" name="Oval 22">
                <a:extLst>
                  <a:ext uri="{FF2B5EF4-FFF2-40B4-BE49-F238E27FC236}">
                    <a16:creationId xmlns:a16="http://schemas.microsoft.com/office/drawing/2014/main" id="{DA46D431-056B-4B33-A543-EB40F0760605}"/>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grpSp>
    </p:spTree>
    <p:extLst>
      <p:ext uri="{BB962C8B-B14F-4D97-AF65-F5344CB8AC3E}">
        <p14:creationId xmlns:p14="http://schemas.microsoft.com/office/powerpoint/2010/main" val="466574218"/>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option_1 row">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5" name="Text Placeholder 4"/>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FFD518D6-99EB-4710-922A-114B4B8AE24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705697331"/>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8" name="Text Placeholder 4">
            <a:extLst>
              <a:ext uri="{FF2B5EF4-FFF2-40B4-BE49-F238E27FC236}">
                <a16:creationId xmlns:a16="http://schemas.microsoft.com/office/drawing/2014/main" id="{E0D97F89-BA86-43A7-A7B3-2CF8545F30C6}"/>
              </a:ext>
            </a:extLst>
          </p:cNvPr>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49921517-D7BF-470F-8192-8993860D6A21}"/>
              </a:ext>
              <a:ext uri="{C183D7F6-B498-43B3-948B-1728B52AA6E4}">
                <adec:decorative xmlns:adec="http://schemas.microsoft.com/office/drawing/2017/decorative" val="1"/>
              </a:ext>
            </a:extLst>
          </p:cNvPr>
          <p:cNvCxnSpPr>
            <a:cxnSpLocks/>
          </p:cNvCxnSpPr>
          <p:nvPr userDrawn="1"/>
        </p:nvCxnSpPr>
        <p:spPr>
          <a:xfrm>
            <a:off x="1389695" y="236662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F445D872-5C62-4C26-AD2B-01EB7B98341B}"/>
              </a:ext>
            </a:extLst>
          </p:cNvPr>
          <p:cNvSpPr>
            <a:spLocks noGrp="1"/>
          </p:cNvSpPr>
          <p:nvPr>
            <p:ph type="body" sz="quarter" idx="15" hasCustomPrompt="1"/>
          </p:nvPr>
        </p:nvSpPr>
        <p:spPr>
          <a:xfrm>
            <a:off x="1389459" y="2499114"/>
            <a:ext cx="10383899"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5" name="Footer Placeholder 1">
            <a:extLst>
              <a:ext uri="{FF2B5EF4-FFF2-40B4-BE49-F238E27FC236}">
                <a16:creationId xmlns:a16="http://schemas.microsoft.com/office/drawing/2014/main" id="{1B54719B-2572-45A7-ABB5-97669FD1C54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509295684"/>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9" name="Text Placeholder 4">
            <a:extLst>
              <a:ext uri="{FF2B5EF4-FFF2-40B4-BE49-F238E27FC236}">
                <a16:creationId xmlns:a16="http://schemas.microsoft.com/office/drawing/2014/main" id="{CB19F3EF-E352-4C65-98EB-C1D64E0A7284}"/>
              </a:ext>
            </a:extLst>
          </p:cNvPr>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ED3D99F1-12B5-4EF9-8BE8-147D2E7B2576}"/>
              </a:ext>
              <a:ext uri="{C183D7F6-B498-43B3-948B-1728B52AA6E4}">
                <adec:decorative xmlns:adec="http://schemas.microsoft.com/office/drawing/2017/decorative" val="1"/>
              </a:ext>
            </a:extLst>
          </p:cNvPr>
          <p:cNvCxnSpPr>
            <a:cxnSpLocks/>
          </p:cNvCxnSpPr>
          <p:nvPr userDrawn="1"/>
        </p:nvCxnSpPr>
        <p:spPr>
          <a:xfrm>
            <a:off x="1389695" y="236662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4">
            <a:extLst>
              <a:ext uri="{FF2B5EF4-FFF2-40B4-BE49-F238E27FC236}">
                <a16:creationId xmlns:a16="http://schemas.microsoft.com/office/drawing/2014/main" id="{E93C46D7-E811-4904-971C-BDAE52869A61}"/>
              </a:ext>
            </a:extLst>
          </p:cNvPr>
          <p:cNvSpPr>
            <a:spLocks noGrp="1"/>
          </p:cNvSpPr>
          <p:nvPr>
            <p:ph type="body" sz="quarter" idx="15" hasCustomPrompt="1"/>
          </p:nvPr>
        </p:nvSpPr>
        <p:spPr>
          <a:xfrm>
            <a:off x="1389459" y="2499114"/>
            <a:ext cx="10383899"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98187A1F-B2AD-4B43-A8E1-57229F13A30C}"/>
              </a:ext>
              <a:ext uri="{C183D7F6-B498-43B3-948B-1728B52AA6E4}">
                <adec:decorative xmlns:adec="http://schemas.microsoft.com/office/drawing/2017/decorative" val="1"/>
              </a:ext>
            </a:extLst>
          </p:cNvPr>
          <p:cNvCxnSpPr>
            <a:cxnSpLocks/>
          </p:cNvCxnSpPr>
          <p:nvPr userDrawn="1"/>
        </p:nvCxnSpPr>
        <p:spPr>
          <a:xfrm>
            <a:off x="1389695" y="3412787"/>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C84EFDE3-C2B4-4663-8852-A0D2423EB125}"/>
              </a:ext>
            </a:extLst>
          </p:cNvPr>
          <p:cNvSpPr>
            <a:spLocks noGrp="1"/>
          </p:cNvSpPr>
          <p:nvPr>
            <p:ph type="body" sz="quarter" idx="17" hasCustomPrompt="1"/>
          </p:nvPr>
        </p:nvSpPr>
        <p:spPr>
          <a:xfrm>
            <a:off x="1389459" y="3545276"/>
            <a:ext cx="10383899"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6" name="Footer Placeholder 1">
            <a:extLst>
              <a:ext uri="{FF2B5EF4-FFF2-40B4-BE49-F238E27FC236}">
                <a16:creationId xmlns:a16="http://schemas.microsoft.com/office/drawing/2014/main" id="{0E0DC65D-E249-41EE-9D86-9F9E7C5CF6D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296779267"/>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12" name="Text Placeholder 4">
            <a:extLst>
              <a:ext uri="{FF2B5EF4-FFF2-40B4-BE49-F238E27FC236}">
                <a16:creationId xmlns:a16="http://schemas.microsoft.com/office/drawing/2014/main" id="{BDF9284C-6F78-4885-87E1-4AAD9E8090B1}"/>
              </a:ext>
            </a:extLst>
          </p:cNvPr>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0" name="Straight Connector 19">
            <a:extLst>
              <a:ext uri="{FF2B5EF4-FFF2-40B4-BE49-F238E27FC236}">
                <a16:creationId xmlns:a16="http://schemas.microsoft.com/office/drawing/2014/main" id="{4E9EA958-BE84-43C9-98F0-0C08E8EDD63F}"/>
              </a:ext>
              <a:ext uri="{C183D7F6-B498-43B3-948B-1728B52AA6E4}">
                <adec:decorative xmlns:adec="http://schemas.microsoft.com/office/drawing/2017/decorative" val="1"/>
              </a:ext>
            </a:extLst>
          </p:cNvPr>
          <p:cNvCxnSpPr>
            <a:cxnSpLocks/>
          </p:cNvCxnSpPr>
          <p:nvPr userDrawn="1"/>
        </p:nvCxnSpPr>
        <p:spPr>
          <a:xfrm>
            <a:off x="1389695" y="236662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D0E35C16-1FD5-43B8-8A48-E2CAEC4A6EA2}"/>
              </a:ext>
            </a:extLst>
          </p:cNvPr>
          <p:cNvSpPr>
            <a:spLocks noGrp="1"/>
          </p:cNvSpPr>
          <p:nvPr>
            <p:ph type="body" sz="quarter" idx="15" hasCustomPrompt="1"/>
          </p:nvPr>
        </p:nvSpPr>
        <p:spPr>
          <a:xfrm>
            <a:off x="1389459" y="2499114"/>
            <a:ext cx="10383899"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1" name="Straight Connector 20">
            <a:extLst>
              <a:ext uri="{FF2B5EF4-FFF2-40B4-BE49-F238E27FC236}">
                <a16:creationId xmlns:a16="http://schemas.microsoft.com/office/drawing/2014/main" id="{FC78D634-25BA-4087-A772-1E555254B97D}"/>
              </a:ext>
              <a:ext uri="{C183D7F6-B498-43B3-948B-1728B52AA6E4}">
                <adec:decorative xmlns:adec="http://schemas.microsoft.com/office/drawing/2017/decorative" val="1"/>
              </a:ext>
            </a:extLst>
          </p:cNvPr>
          <p:cNvCxnSpPr>
            <a:cxnSpLocks/>
          </p:cNvCxnSpPr>
          <p:nvPr userDrawn="1"/>
        </p:nvCxnSpPr>
        <p:spPr>
          <a:xfrm>
            <a:off x="1389695" y="3412787"/>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9F7B3EC7-70FC-4307-BB11-53CB4E14FFB9}"/>
              </a:ext>
            </a:extLst>
          </p:cNvPr>
          <p:cNvSpPr>
            <a:spLocks noGrp="1"/>
          </p:cNvSpPr>
          <p:nvPr>
            <p:ph type="body" sz="quarter" idx="17" hasCustomPrompt="1"/>
          </p:nvPr>
        </p:nvSpPr>
        <p:spPr>
          <a:xfrm>
            <a:off x="1389459" y="3545276"/>
            <a:ext cx="10383899"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2" name="Straight Connector 21">
            <a:extLst>
              <a:ext uri="{FF2B5EF4-FFF2-40B4-BE49-F238E27FC236}">
                <a16:creationId xmlns:a16="http://schemas.microsoft.com/office/drawing/2014/main" id="{71CE9993-705A-488D-910E-290FD0A522F4}"/>
              </a:ext>
              <a:ext uri="{C183D7F6-B498-43B3-948B-1728B52AA6E4}">
                <adec:decorative xmlns:adec="http://schemas.microsoft.com/office/drawing/2017/decorative" val="1"/>
              </a:ext>
            </a:extLst>
          </p:cNvPr>
          <p:cNvCxnSpPr>
            <a:cxnSpLocks/>
          </p:cNvCxnSpPr>
          <p:nvPr userDrawn="1"/>
        </p:nvCxnSpPr>
        <p:spPr>
          <a:xfrm>
            <a:off x="1389695" y="4458949"/>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DC5585A5-DAB7-4EFE-A980-497178E03B1A}"/>
              </a:ext>
            </a:extLst>
          </p:cNvPr>
          <p:cNvSpPr>
            <a:spLocks noGrp="1"/>
          </p:cNvSpPr>
          <p:nvPr>
            <p:ph type="body" sz="quarter" idx="19" hasCustomPrompt="1"/>
          </p:nvPr>
        </p:nvSpPr>
        <p:spPr>
          <a:xfrm>
            <a:off x="1389459" y="4591438"/>
            <a:ext cx="10383899"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7" name="Footer Placeholder 1">
            <a:extLst>
              <a:ext uri="{FF2B5EF4-FFF2-40B4-BE49-F238E27FC236}">
                <a16:creationId xmlns:a16="http://schemas.microsoft.com/office/drawing/2014/main" id="{F47DE134-5243-4F01-808B-AB1879BD793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1164193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five rows</a:t>
            </a:r>
          </a:p>
        </p:txBody>
      </p:sp>
      <p:sp>
        <p:nvSpPr>
          <p:cNvPr id="5" name="Text Placeholder 4"/>
          <p:cNvSpPr>
            <a:spLocks noGrp="1"/>
          </p:cNvSpPr>
          <p:nvPr>
            <p:ph type="body" sz="quarter" idx="11" hasCustomPrompt="1"/>
          </p:nvPr>
        </p:nvSpPr>
        <p:spPr>
          <a:xfrm>
            <a:off x="1389459" y="1456896"/>
            <a:ext cx="10383899" cy="64562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F4A35CC4-D06B-40B4-91B1-CDA133426FEF}"/>
              </a:ext>
              <a:ext uri="{C183D7F6-B498-43B3-948B-1728B52AA6E4}">
                <adec:decorative xmlns:adec="http://schemas.microsoft.com/office/drawing/2017/decorative" val="1"/>
              </a:ext>
            </a:extLst>
          </p:cNvPr>
          <p:cNvCxnSpPr>
            <a:cxnSpLocks/>
          </p:cNvCxnSpPr>
          <p:nvPr userDrawn="1"/>
        </p:nvCxnSpPr>
        <p:spPr>
          <a:xfrm>
            <a:off x="1389695" y="2205973"/>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9426"/>
            <a:ext cx="10383899" cy="64890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569B8E47-3705-4496-95DB-2F04B39526B5}"/>
              </a:ext>
              <a:ext uri="{C183D7F6-B498-43B3-948B-1728B52AA6E4}">
                <adec:decorative xmlns:adec="http://schemas.microsoft.com/office/drawing/2017/decorative" val="1"/>
              </a:ext>
            </a:extLst>
          </p:cNvPr>
          <p:cNvCxnSpPr>
            <a:cxnSpLocks/>
          </p:cNvCxnSpPr>
          <p:nvPr userDrawn="1"/>
        </p:nvCxnSpPr>
        <p:spPr>
          <a:xfrm>
            <a:off x="1389695" y="3061779"/>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65232"/>
            <a:ext cx="10383899"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9" name="Straight Connector 18">
            <a:extLst>
              <a:ext uri="{FF2B5EF4-FFF2-40B4-BE49-F238E27FC236}">
                <a16:creationId xmlns:a16="http://schemas.microsoft.com/office/drawing/2014/main" id="{971F4189-FC32-45CA-8DDD-889412FB1B93}"/>
              </a:ext>
              <a:ext uri="{C183D7F6-B498-43B3-948B-1728B52AA6E4}">
                <adec:decorative xmlns:adec="http://schemas.microsoft.com/office/drawing/2017/decorative" val="1"/>
              </a:ext>
            </a:extLst>
          </p:cNvPr>
          <p:cNvCxnSpPr>
            <a:cxnSpLocks/>
          </p:cNvCxnSpPr>
          <p:nvPr userDrawn="1"/>
        </p:nvCxnSpPr>
        <p:spPr>
          <a:xfrm>
            <a:off x="1389695" y="391758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021038"/>
            <a:ext cx="10383899"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389695" y="4773391"/>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76845"/>
            <a:ext cx="10383899"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sp>
        <p:nvSpPr>
          <p:cNvPr id="9" name="Footer Placeholder 1">
            <a:extLst>
              <a:ext uri="{FF2B5EF4-FFF2-40B4-BE49-F238E27FC236}">
                <a16:creationId xmlns:a16="http://schemas.microsoft.com/office/drawing/2014/main" id="{CFB65DA9-1720-4FF6-B1EF-542DF58141A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1103671"/>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six rows</a:t>
            </a:r>
          </a:p>
        </p:txBody>
      </p:sp>
      <p:sp>
        <p:nvSpPr>
          <p:cNvPr id="5" name="Text Placeholder 4"/>
          <p:cNvSpPr>
            <a:spLocks noGrp="1"/>
          </p:cNvSpPr>
          <p:nvPr>
            <p:ph type="body" sz="quarter" idx="11" hasCustomPrompt="1"/>
          </p:nvPr>
        </p:nvSpPr>
        <p:spPr>
          <a:xfrm>
            <a:off x="1389459" y="1456896"/>
            <a:ext cx="10383899" cy="387891"/>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006473"/>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168159"/>
            <a:ext cx="10383899" cy="387891"/>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271773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2879422"/>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428999"/>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590685"/>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140262"/>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301948"/>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485152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013213"/>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EB1E284F-9162-46B6-B477-B48009211F1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78610175"/>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three rows &amp; two columns</a:t>
            </a:r>
          </a:p>
        </p:txBody>
      </p:sp>
      <p:sp>
        <p:nvSpPr>
          <p:cNvPr id="5" name="Text Placeholder 4"/>
          <p:cNvSpPr>
            <a:spLocks noGrp="1"/>
          </p:cNvSpPr>
          <p:nvPr>
            <p:ph type="body" sz="quarter" idx="11" hasCustomPrompt="1"/>
          </p:nvPr>
        </p:nvSpPr>
        <p:spPr>
          <a:xfrm>
            <a:off x="1389459" y="1456896"/>
            <a:ext cx="4608115"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390327" y="2745493"/>
            <a:ext cx="45858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949547"/>
            <a:ext cx="4608115"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390327" y="4238144"/>
            <a:ext cx="45858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4442200"/>
            <a:ext cx="4608115" cy="108454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164782" y="1456896"/>
            <a:ext cx="4608576"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164782" y="2745493"/>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164782" y="2949547"/>
            <a:ext cx="4608576"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164782" y="4238144"/>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164782" y="4442200"/>
            <a:ext cx="4608576" cy="108454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7" name="Footer Placeholder 1">
            <a:extLst>
              <a:ext uri="{FF2B5EF4-FFF2-40B4-BE49-F238E27FC236}">
                <a16:creationId xmlns:a16="http://schemas.microsoft.com/office/drawing/2014/main" id="{C7F30D2F-8DA3-4CC5-9423-292C558FE3F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97310490"/>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five rows &amp; two columns</a:t>
            </a:r>
          </a:p>
        </p:txBody>
      </p:sp>
      <p:sp>
        <p:nvSpPr>
          <p:cNvPr id="5" name="Text Placeholder 4"/>
          <p:cNvSpPr>
            <a:spLocks noGrp="1"/>
          </p:cNvSpPr>
          <p:nvPr>
            <p:ph type="body" sz="quarter" idx="11" hasCustomPrompt="1"/>
          </p:nvPr>
        </p:nvSpPr>
        <p:spPr>
          <a:xfrm>
            <a:off x="1389459" y="1456896"/>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389459" y="222048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868"/>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389459" y="3067452"/>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50840"/>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389459" y="3914424"/>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7812"/>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389459" y="4761396"/>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4781"/>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164782" y="1456896"/>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164782" y="222048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164782" y="2303868"/>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164782" y="3067452"/>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164782" y="3150840"/>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164782" y="3914424"/>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164782" y="3997812"/>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164782" y="4761396"/>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164782" y="4844781"/>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299F3FB3-BA05-48E6-AD17-EFFD842061F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041673985"/>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option_2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four rows</a:t>
            </a:r>
          </a:p>
        </p:txBody>
      </p:sp>
      <p:sp>
        <p:nvSpPr>
          <p:cNvPr id="6" name="Text Placeholder 5">
            <a:extLst>
              <a:ext uri="{FF2B5EF4-FFF2-40B4-BE49-F238E27FC236}">
                <a16:creationId xmlns:a16="http://schemas.microsoft.com/office/drawing/2014/main" id="{EB98E8DE-0491-4598-AAA1-CD35695840E7}"/>
              </a:ext>
            </a:extLst>
          </p:cNvPr>
          <p:cNvSpPr>
            <a:spLocks noGrp="1"/>
          </p:cNvSpPr>
          <p:nvPr>
            <p:ph type="body" sz="quarter" idx="17"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9EBE6B1A-FAB8-401E-9D5D-DF0AEF8510BC}"/>
              </a:ext>
              <a:ext uri="{C183D7F6-B498-43B3-948B-1728B52AA6E4}">
                <adec:decorative xmlns:adec="http://schemas.microsoft.com/office/drawing/2017/decorative" val="1"/>
              </a:ext>
            </a:extLst>
          </p:cNvPr>
          <p:cNvCxnSpPr>
            <a:cxnSpLocks/>
          </p:cNvCxnSpPr>
          <p:nvPr userDrawn="1"/>
        </p:nvCxnSpPr>
        <p:spPr>
          <a:xfrm>
            <a:off x="1389695" y="2763870"/>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3C7167C2-B8AD-42C6-B0C0-09AF8C1B00B5}"/>
              </a:ext>
            </a:extLst>
          </p:cNvPr>
          <p:cNvSpPr>
            <a:spLocks noGrp="1"/>
          </p:cNvSpPr>
          <p:nvPr>
            <p:ph type="body" sz="quarter" idx="15" hasCustomPrompt="1"/>
          </p:nvPr>
        </p:nvSpPr>
        <p:spPr>
          <a:xfrm>
            <a:off x="1389459" y="2908050"/>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CB3A300F-58D1-4152-B258-F80AED027D7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59457986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option_3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four rows</a:t>
            </a:r>
          </a:p>
        </p:txBody>
      </p:sp>
      <p:sp>
        <p:nvSpPr>
          <p:cNvPr id="11" name="Text Placeholder 5">
            <a:extLst>
              <a:ext uri="{FF2B5EF4-FFF2-40B4-BE49-F238E27FC236}">
                <a16:creationId xmlns:a16="http://schemas.microsoft.com/office/drawing/2014/main" id="{F7BF94CC-2D76-4590-8D23-583370E56601}"/>
              </a:ext>
            </a:extLst>
          </p:cNvPr>
          <p:cNvSpPr>
            <a:spLocks noGrp="1"/>
          </p:cNvSpPr>
          <p:nvPr>
            <p:ph type="body" sz="quarter" idx="18"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389695" y="2763870"/>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908050"/>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389695" y="3710598"/>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854778"/>
            <a:ext cx="10383899"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603E4A63-916B-46C0-8814-35F99E0A4F7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91868840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4 with graphic">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3600" strike="noStrike" spc="-49" baseline="0">
                <a:solidFill>
                  <a:schemeClr val="tx1"/>
                </a:solidFill>
              </a:defRPr>
            </a:lvl1pPr>
          </a:lstStyle>
          <a:p>
            <a:r>
              <a:rPr lang="en-US"/>
              <a:t>Microsoft Azure title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2" name="Picture 1" descr="Microsoft Azure logo">
            <a:extLst>
              <a:ext uri="{FF2B5EF4-FFF2-40B4-BE49-F238E27FC236}">
                <a16:creationId xmlns:a16="http://schemas.microsoft.com/office/drawing/2014/main" id="{FA6DB1E0-DB27-42BC-BA66-1A760537ACFA}"/>
              </a:ext>
            </a:extLst>
          </p:cNvPr>
          <p:cNvPicPr>
            <a:picLocks noChangeAspect="1"/>
          </p:cNvPicPr>
          <p:nvPr userDrawn="1"/>
        </p:nvPicPr>
        <p:blipFill>
          <a:blip r:embed="rId2"/>
          <a:stretch>
            <a:fillRect/>
          </a:stretch>
        </p:blipFill>
        <p:spPr>
          <a:xfrm>
            <a:off x="136885" y="159691"/>
            <a:ext cx="2635247" cy="871753"/>
          </a:xfrm>
          <a:prstGeom prst="rect">
            <a:avLst/>
          </a:prstGeom>
        </p:spPr>
      </p:pic>
      <p:sp>
        <p:nvSpPr>
          <p:cNvPr id="50" name="Rectangle 49">
            <a:extLst>
              <a:ext uri="{FF2B5EF4-FFF2-40B4-BE49-F238E27FC236}">
                <a16:creationId xmlns:a16="http://schemas.microsoft.com/office/drawing/2014/main" id="{37A90BB7-A791-4B6C-91BF-8EF300476D7D}"/>
              </a:ext>
            </a:extLst>
          </p:cNvPr>
          <p:cNvSpPr/>
          <p:nvPr userDrawn="1"/>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51" name="Picture 50">
            <a:extLst>
              <a:ext uri="{FF2B5EF4-FFF2-40B4-BE49-F238E27FC236}">
                <a16:creationId xmlns:a16="http://schemas.microsoft.com/office/drawing/2014/main" id="{C19A079F-8B9D-449D-B420-F4EF7A1D5E94}"/>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52" name="Graphic 1">
            <a:extLst>
              <a:ext uri="{FF2B5EF4-FFF2-40B4-BE49-F238E27FC236}">
                <a16:creationId xmlns:a16="http://schemas.microsoft.com/office/drawing/2014/main" id="{5A01E4FF-5A22-4C56-92F1-ED8F3BCB3235}"/>
              </a:ext>
            </a:extLst>
          </p:cNvPr>
          <p:cNvGrpSpPr/>
          <p:nvPr userDrawn="1"/>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53" name="Freeform: Shape 52">
              <a:extLst>
                <a:ext uri="{FF2B5EF4-FFF2-40B4-BE49-F238E27FC236}">
                  <a16:creationId xmlns:a16="http://schemas.microsoft.com/office/drawing/2014/main" id="{C711E0EF-4FC5-4891-9FB4-432207A728CB}"/>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EE57641A-AF3E-400C-8AA7-F20209F92A70}"/>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512C9A55-F38D-4E3B-9DE0-DD7DDD71FA33}"/>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7E03F946-CF4F-4204-BF2F-E0902150AD1D}"/>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49B09F87-946A-433D-9992-D7E3FD05FD8E}"/>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C1337210-8357-4989-A7CC-EB827443CBC2}"/>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154D1046-5571-428F-B448-271030D0E9A0}"/>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819848F5-A2B8-443D-AF22-97FB2DF4876B}"/>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F986B27C-1D7B-46FA-94A0-188DCF22FF5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88941C66-D972-4E5A-B7CD-58766B53DD2B}"/>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CC2E0FF5-A5BB-4D0F-8410-10DCCFA64505}"/>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0A798B21-078E-4812-94B9-30093D70246A}"/>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AC19297F-DA07-4516-9BBF-8659DF752EE0}"/>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A3AE18E5-A02F-40DE-8341-C45B4B2DA52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54B1BE0D-C50F-42D3-A3BE-D285180D9CB2}"/>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4AC3DEFB-97DD-4FF8-B76B-919126D6964B}"/>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F623C448-0661-484F-B7A8-47CBF1594BD4}"/>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188BFF0F-1D22-4EED-8860-C0B3607D7819}"/>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DB04FF8B-5663-4D9F-8998-56DE013503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72" name="Freeform: Shape 71">
              <a:extLst>
                <a:ext uri="{FF2B5EF4-FFF2-40B4-BE49-F238E27FC236}">
                  <a16:creationId xmlns:a16="http://schemas.microsoft.com/office/drawing/2014/main" id="{C0D23933-3442-4AC6-93FA-7696EEE1947F}"/>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73" name="Freeform: Shape 72">
              <a:extLst>
                <a:ext uri="{FF2B5EF4-FFF2-40B4-BE49-F238E27FC236}">
                  <a16:creationId xmlns:a16="http://schemas.microsoft.com/office/drawing/2014/main" id="{DC167EC8-E930-4642-820D-FDD0E733567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74" name="Freeform: Shape 73">
              <a:extLst>
                <a:ext uri="{FF2B5EF4-FFF2-40B4-BE49-F238E27FC236}">
                  <a16:creationId xmlns:a16="http://schemas.microsoft.com/office/drawing/2014/main" id="{84E621B6-517E-4FA3-B245-DCC6EF568FBA}"/>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5" name="Freeform: Shape 74">
              <a:extLst>
                <a:ext uri="{FF2B5EF4-FFF2-40B4-BE49-F238E27FC236}">
                  <a16:creationId xmlns:a16="http://schemas.microsoft.com/office/drawing/2014/main" id="{9BC4E032-2A0F-4F5F-80CC-02979FEE603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66E38735-30F9-43CF-A0FB-835E4191BCA9}"/>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 name="Footer Placeholder 1">
            <a:extLst>
              <a:ext uri="{FF2B5EF4-FFF2-40B4-BE49-F238E27FC236}">
                <a16:creationId xmlns:a16="http://schemas.microsoft.com/office/drawing/2014/main" id="{8B88EB9B-5426-4E42-BCAA-53723B726B44}"/>
              </a:ext>
            </a:extLst>
          </p:cNvPr>
          <p:cNvSpPr txBox="1">
            <a:spLocks/>
          </p:cNvSpPr>
          <p:nvPr userDrawn="1"/>
        </p:nvSpPr>
        <p:spPr>
          <a:xfrm>
            <a:off x="442466"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a:t>© Copyright Microsoft Corporation. All rights reserved.</a:t>
            </a:r>
          </a:p>
        </p:txBody>
      </p:sp>
    </p:spTree>
    <p:extLst>
      <p:ext uri="{BB962C8B-B14F-4D97-AF65-F5344CB8AC3E}">
        <p14:creationId xmlns:p14="http://schemas.microsoft.com/office/powerpoint/2010/main" val="3650107847"/>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option_4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four rows</a:t>
            </a:r>
          </a:p>
        </p:txBody>
      </p:sp>
      <p:sp>
        <p:nvSpPr>
          <p:cNvPr id="15" name="Text Placeholder 5">
            <a:extLst>
              <a:ext uri="{FF2B5EF4-FFF2-40B4-BE49-F238E27FC236}">
                <a16:creationId xmlns:a16="http://schemas.microsoft.com/office/drawing/2014/main" id="{C26D22CE-EFD0-4FAA-95AC-F37D3BED6618}"/>
              </a:ext>
            </a:extLst>
          </p:cNvPr>
          <p:cNvSpPr>
            <a:spLocks noGrp="1"/>
          </p:cNvSpPr>
          <p:nvPr>
            <p:ph type="body" sz="quarter" idx="20"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389695" y="2763870"/>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908050"/>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389695" y="3710598"/>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854778"/>
            <a:ext cx="10383899"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userDrawn="1"/>
        </p:nvCxnSpPr>
        <p:spPr>
          <a:xfrm>
            <a:off x="1389695" y="4657326"/>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801506"/>
            <a:ext cx="10383899"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5F35E7E5-1784-40DE-92EF-E9874E810C34}"/>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2164850"/>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ext option_5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five rows</a:t>
            </a:r>
          </a:p>
        </p:txBody>
      </p:sp>
      <p:sp>
        <p:nvSpPr>
          <p:cNvPr id="17" name="Text Placeholder 5">
            <a:extLst>
              <a:ext uri="{FF2B5EF4-FFF2-40B4-BE49-F238E27FC236}">
                <a16:creationId xmlns:a16="http://schemas.microsoft.com/office/drawing/2014/main" id="{9615BA4B-6D68-4728-AF5E-96CF426BDBDE}"/>
              </a:ext>
            </a:extLst>
          </p:cNvPr>
          <p:cNvSpPr>
            <a:spLocks noGrp="1"/>
          </p:cNvSpPr>
          <p:nvPr>
            <p:ph type="body" sz="quarter" idx="22"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519217"/>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userDrawn="1"/>
        </p:nvCxnSpPr>
        <p:spPr>
          <a:xfrm>
            <a:off x="1389695" y="2601426"/>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722313"/>
            <a:ext cx="10383899" cy="519217"/>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userDrawn="1"/>
        </p:nvCxnSpPr>
        <p:spPr>
          <a:xfrm>
            <a:off x="1389695" y="3362417"/>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483304"/>
            <a:ext cx="10383899" cy="519217"/>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userDrawn="1"/>
        </p:nvCxnSpPr>
        <p:spPr>
          <a:xfrm>
            <a:off x="1389695" y="4123408"/>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244295"/>
            <a:ext cx="10383899" cy="519217"/>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389695" y="4884399"/>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5005283"/>
            <a:ext cx="10383899" cy="519217"/>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ED9039A-1F5F-4C3E-8088-C5C6AC71B3E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208164305"/>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ext option_6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six rows</a:t>
            </a:r>
          </a:p>
        </p:txBody>
      </p:sp>
      <p:sp>
        <p:nvSpPr>
          <p:cNvPr id="21" name="Text Placeholder 5">
            <a:extLst>
              <a:ext uri="{FF2B5EF4-FFF2-40B4-BE49-F238E27FC236}">
                <a16:creationId xmlns:a16="http://schemas.microsoft.com/office/drawing/2014/main" id="{52987478-529C-46E1-AA3F-32BE6FD91D75}"/>
              </a:ext>
            </a:extLst>
          </p:cNvPr>
          <p:cNvSpPr>
            <a:spLocks noGrp="1"/>
          </p:cNvSpPr>
          <p:nvPr>
            <p:ph type="body" sz="quarter" idx="31"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3"/>
            <a:ext cx="10383899"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48823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588661"/>
            <a:ext cx="10383899"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3115573"/>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215999"/>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74291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843337"/>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370249"/>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470675"/>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4997587"/>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098014"/>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46CCDEFC-B6DB-4055-A5EC-0C75CF24B53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426843873"/>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ext option_7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seven rows</a:t>
            </a:r>
          </a:p>
        </p:txBody>
      </p:sp>
      <p:sp>
        <p:nvSpPr>
          <p:cNvPr id="21" name="Text Placeholder 5">
            <a:extLst>
              <a:ext uri="{FF2B5EF4-FFF2-40B4-BE49-F238E27FC236}">
                <a16:creationId xmlns:a16="http://schemas.microsoft.com/office/drawing/2014/main" id="{52987478-529C-46E1-AA3F-32BE6FD91D75}"/>
              </a:ext>
            </a:extLst>
          </p:cNvPr>
          <p:cNvSpPr>
            <a:spLocks noGrp="1"/>
          </p:cNvSpPr>
          <p:nvPr>
            <p:ph type="body" sz="quarter" idx="31"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418643" y="1961323"/>
            <a:ext cx="11354715"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434818" y="2435607"/>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418643" y="2483405"/>
            <a:ext cx="11354715"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434818" y="2957689"/>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418643" y="3005487"/>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434818" y="3479771"/>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418643" y="3527569"/>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434818" y="4001853"/>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418643" y="4049651"/>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434818" y="5046017"/>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418643" y="4571733"/>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E463BEA0-0EFD-486F-81C5-596C2AEEBC26}"/>
              </a:ext>
              <a:ext uri="{C183D7F6-B498-43B3-948B-1728B52AA6E4}">
                <adec:decorative xmlns:adec="http://schemas.microsoft.com/office/drawing/2017/decorative" val="1"/>
              </a:ext>
            </a:extLst>
          </p:cNvPr>
          <p:cNvCxnSpPr>
            <a:cxnSpLocks/>
          </p:cNvCxnSpPr>
          <p:nvPr userDrawn="1"/>
        </p:nvCxnSpPr>
        <p:spPr>
          <a:xfrm>
            <a:off x="434818" y="4523935"/>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935E9A39-1ACF-4C89-9498-11C0EFB1E38A}"/>
              </a:ext>
            </a:extLst>
          </p:cNvPr>
          <p:cNvSpPr>
            <a:spLocks noGrp="1"/>
          </p:cNvSpPr>
          <p:nvPr>
            <p:ph type="body" sz="quarter" idx="32" hasCustomPrompt="1"/>
          </p:nvPr>
        </p:nvSpPr>
        <p:spPr>
          <a:xfrm>
            <a:off x="418643" y="5093812"/>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C3EEA8B3-EE5E-4360-9233-7B76A3C1483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28274517"/>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three rows &amp; two columns</a:t>
            </a:r>
          </a:p>
        </p:txBody>
      </p:sp>
      <p:sp>
        <p:nvSpPr>
          <p:cNvPr id="22" name="Text Placeholder 5">
            <a:extLst>
              <a:ext uri="{FF2B5EF4-FFF2-40B4-BE49-F238E27FC236}">
                <a16:creationId xmlns:a16="http://schemas.microsoft.com/office/drawing/2014/main" id="{FDDCE837-1494-4915-B6F7-9703BBD92279}"/>
              </a:ext>
            </a:extLst>
          </p:cNvPr>
          <p:cNvSpPr>
            <a:spLocks noGrp="1"/>
          </p:cNvSpPr>
          <p:nvPr>
            <p:ph type="body" sz="quarter" idx="34" hasCustomPrompt="1"/>
          </p:nvPr>
        </p:nvSpPr>
        <p:spPr>
          <a:xfrm>
            <a:off x="418643" y="1168400"/>
            <a:ext cx="11341267" cy="307777"/>
          </a:xfrm>
          <a:prstGeom prst="rect">
            <a:avLst/>
          </a:prstGeom>
        </p:spPr>
        <p:txBody>
          <a:bodyPr lIns="0" tIns="0" rIns="0" bIns="0"/>
          <a:lstStyle>
            <a:lvl1pPr>
              <a:defRPr sz="2000"/>
            </a:lvl1pPr>
          </a:lstStyle>
          <a:p>
            <a:pPr lvl="0"/>
            <a:r>
              <a:rPr lang="en-US"/>
              <a:t>Add text here</a:t>
            </a:r>
          </a:p>
        </p:txBody>
      </p:sp>
      <p:sp>
        <p:nvSpPr>
          <p:cNvPr id="5" name="Text Placeholder 4"/>
          <p:cNvSpPr>
            <a:spLocks noGrp="1"/>
          </p:cNvSpPr>
          <p:nvPr>
            <p:ph type="body" sz="quarter" idx="11" hasCustomPrompt="1"/>
          </p:nvPr>
        </p:nvSpPr>
        <p:spPr>
          <a:xfrm>
            <a:off x="1389459" y="1961322"/>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389458" y="318199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3311765"/>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389458" y="4532433"/>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4662207"/>
            <a:ext cx="4608576" cy="109089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151335" y="1961322"/>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151335" y="318199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151335" y="3311765"/>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151335" y="4532433"/>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151335" y="4662207"/>
            <a:ext cx="4608576" cy="109089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2C11A81E-5507-4620-971A-1D6A21B461F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133791627"/>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five rows &amp; two columns</a:t>
            </a:r>
          </a:p>
        </p:txBody>
      </p:sp>
      <p:sp>
        <p:nvSpPr>
          <p:cNvPr id="27" name="Text Placeholder 5">
            <a:extLst>
              <a:ext uri="{FF2B5EF4-FFF2-40B4-BE49-F238E27FC236}">
                <a16:creationId xmlns:a16="http://schemas.microsoft.com/office/drawing/2014/main" id="{CC7F1F9F-BDA7-4D48-A208-64EE1E48039F}"/>
              </a:ext>
            </a:extLst>
          </p:cNvPr>
          <p:cNvSpPr>
            <a:spLocks noGrp="1"/>
          </p:cNvSpPr>
          <p:nvPr>
            <p:ph type="body" sz="quarter" idx="36" hasCustomPrompt="1"/>
          </p:nvPr>
        </p:nvSpPr>
        <p:spPr>
          <a:xfrm>
            <a:off x="418643" y="1168400"/>
            <a:ext cx="11341267" cy="307777"/>
          </a:xfrm>
          <a:prstGeom prst="rect">
            <a:avLst/>
          </a:prstGeom>
        </p:spPr>
        <p:txBody>
          <a:bodyPr lIns="0" tIns="0" rIns="0" bIns="0"/>
          <a:lstStyle>
            <a:lvl1pPr>
              <a:defRPr sz="2000"/>
            </a:lvl1pPr>
          </a:lstStyle>
          <a:p>
            <a:pPr lvl="0"/>
            <a:r>
              <a:rPr lang="en-US"/>
              <a:t>Add text here</a:t>
            </a:r>
          </a:p>
        </p:txBody>
      </p:sp>
      <p:sp>
        <p:nvSpPr>
          <p:cNvPr id="5" name="Text Placeholder 4"/>
          <p:cNvSpPr>
            <a:spLocks noGrp="1"/>
          </p:cNvSpPr>
          <p:nvPr>
            <p:ph type="body" sz="quarter" idx="11" hasCustomPrompt="1"/>
          </p:nvPr>
        </p:nvSpPr>
        <p:spPr>
          <a:xfrm>
            <a:off x="1389459" y="151841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389459" y="226339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5000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389459" y="309498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8159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389459" y="392657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01318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389459" y="475816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4781"/>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51841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379943" y="226339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35000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379943" y="309498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18159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379943" y="392657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01318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379943" y="475816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4844781"/>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66CECB44-B887-48A3-8002-B5226DEF3E2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20771854"/>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5"/>
            <a:ext cx="5578933" cy="1047599"/>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9099" y="2628195"/>
            <a:ext cx="5578475"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9099" y="3664462"/>
            <a:ext cx="5578475"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9099" y="4700731"/>
            <a:ext cx="5578475"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229350" y="1457325"/>
            <a:ext cx="5539341" cy="1047599"/>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3" name="Footer Placeholder 1">
            <a:extLst>
              <a:ext uri="{FF2B5EF4-FFF2-40B4-BE49-F238E27FC236}">
                <a16:creationId xmlns:a16="http://schemas.microsoft.com/office/drawing/2014/main" id="{3F9A6BFB-B229-4081-846A-99BCC21608D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790811474"/>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s layout with subheadin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706E9C-EDA2-4EE8-A4D5-886B6F42AFF8}"/>
              </a:ext>
            </a:extLst>
          </p:cNvPr>
          <p:cNvSpPr>
            <a:spLocks noGrp="1"/>
          </p:cNvSpPr>
          <p:nvPr userDrawn="1">
            <p:ph type="title" hasCustomPrompt="1"/>
          </p:nvPr>
        </p:nvSpPr>
        <p:spPr>
          <a:xfrm>
            <a:off x="418643" y="440494"/>
            <a:ext cx="11341268" cy="680196"/>
          </a:xfrm>
        </p:spPr>
        <p:txBody>
          <a:bodyPr/>
          <a:lstStyle>
            <a:lvl1pPr>
              <a:defRPr/>
            </a:lvl1pPr>
          </a:lstStyle>
          <a:p>
            <a:r>
              <a:rPr lang="en-US"/>
              <a:t>Two columns layout</a:t>
            </a:r>
          </a:p>
        </p:txBody>
      </p:sp>
      <p:sp>
        <p:nvSpPr>
          <p:cNvPr id="17" name="Text Placeholder 5">
            <a:extLst>
              <a:ext uri="{FF2B5EF4-FFF2-40B4-BE49-F238E27FC236}">
                <a16:creationId xmlns:a16="http://schemas.microsoft.com/office/drawing/2014/main" id="{55780EB8-2D5B-4DBB-BC6B-E570FB51FFD3}"/>
              </a:ext>
            </a:extLst>
          </p:cNvPr>
          <p:cNvSpPr>
            <a:spLocks noGrp="1"/>
          </p:cNvSpPr>
          <p:nvPr>
            <p:ph type="body" sz="quarter" idx="17" hasCustomPrompt="1"/>
          </p:nvPr>
        </p:nvSpPr>
        <p:spPr>
          <a:xfrm>
            <a:off x="432088" y="1168400"/>
            <a:ext cx="11341267" cy="307777"/>
          </a:xfrm>
          <a:prstGeom prst="rect">
            <a:avLst/>
          </a:prstGeom>
        </p:spPr>
        <p:txBody>
          <a:bodyPr lIns="0" tIns="0" rIns="0" bIns="0"/>
          <a:lstStyle>
            <a:lvl1pPr>
              <a:defRPr sz="2000"/>
            </a:lvl1pPr>
          </a:lstStyle>
          <a:p>
            <a:pPr lvl="0"/>
            <a:r>
              <a:rPr lang="en-US"/>
              <a:t>Add text here</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929257"/>
            <a:ext cx="5578933" cy="852444"/>
          </a:xfrm>
          <a:prstGeom prst="rect">
            <a:avLst/>
          </a:prstGeom>
          <a:solidFill>
            <a:schemeClr val="accent1"/>
          </a:solidFill>
        </p:spPr>
        <p:txBody>
          <a:bodyPr lIns="91440" tIns="91440" rIns="91440" anchor="ctr">
            <a:noAutofit/>
          </a:bodyPr>
          <a:lstStyle>
            <a:lvl1pPr>
              <a:lnSpc>
                <a:spcPct val="100000"/>
              </a:lnSpc>
              <a:spcBef>
                <a:spcPts val="0"/>
              </a:spcBef>
              <a:spcAft>
                <a:spcPts val="0"/>
              </a:spcAft>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8643" y="282527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729776"/>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861538"/>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766043"/>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897807"/>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929257"/>
            <a:ext cx="5572801" cy="852444"/>
          </a:xfrm>
          <a:prstGeom prst="rect">
            <a:avLst/>
          </a:prstGeom>
          <a:solidFill>
            <a:schemeClr val="accent1"/>
          </a:solidFill>
        </p:spPr>
        <p:txBody>
          <a:bodyPr lIns="91440" tIns="91440" rIns="91440" anchor="ctr">
            <a:noAutofit/>
          </a:bodyPr>
          <a:lstStyle>
            <a:lvl1pPr>
              <a:lnSpc>
                <a:spcPct val="100000"/>
              </a:lnSpc>
              <a:spcBef>
                <a:spcPts val="0"/>
              </a:spcBef>
              <a:spcAft>
                <a:spcPts val="0"/>
              </a:spcAft>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82527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729776"/>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861539"/>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766043"/>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897807"/>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3" name="Footer Placeholder 1">
            <a:extLst>
              <a:ext uri="{FF2B5EF4-FFF2-40B4-BE49-F238E27FC236}">
                <a16:creationId xmlns:a16="http://schemas.microsoft.com/office/drawing/2014/main" id="{5DAA1992-5E0F-40A3-8DB6-210B74582E0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644906336"/>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706E9C-EDA2-4EE8-A4D5-886B6F42AFF8}"/>
              </a:ext>
            </a:extLst>
          </p:cNvPr>
          <p:cNvSpPr>
            <a:spLocks noGrp="1"/>
          </p:cNvSpPr>
          <p:nvPr userDrawn="1">
            <p:ph type="title" hasCustomPrompt="1"/>
          </p:nvPr>
        </p:nvSpPr>
        <p:spPr>
          <a:xfrm>
            <a:off x="418643" y="440494"/>
            <a:ext cx="11341268" cy="680196"/>
          </a:xfrm>
        </p:spPr>
        <p:txBody>
          <a:bodyPr/>
          <a:lstStyle>
            <a:lvl1pPr>
              <a:defRPr/>
            </a:lvl1pPr>
          </a:lstStyle>
          <a:p>
            <a:r>
              <a:rPr lang="en-US"/>
              <a:t>Three columns layout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userDrawn="1"/>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userDrawn="1"/>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3" name="Footer Placeholder 1">
            <a:extLst>
              <a:ext uri="{FF2B5EF4-FFF2-40B4-BE49-F238E27FC236}">
                <a16:creationId xmlns:a16="http://schemas.microsoft.com/office/drawing/2014/main" id="{5A8C1FEA-45D6-476A-8044-2C9E87D3782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29139165"/>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8" name="Footer Placeholder 1">
            <a:extLst>
              <a:ext uri="{FF2B5EF4-FFF2-40B4-BE49-F238E27FC236}">
                <a16:creationId xmlns:a16="http://schemas.microsoft.com/office/drawing/2014/main" id="{7F38B04C-51F1-4590-84FC-A2A65AD60A0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65607871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5" name="Footer Placeholder 1">
            <a:extLst>
              <a:ext uri="{FF2B5EF4-FFF2-40B4-BE49-F238E27FC236}">
                <a16:creationId xmlns:a16="http://schemas.microsoft.com/office/drawing/2014/main" id="{EC2D8BCE-5DFE-4182-9B53-DC1422F668B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10" name="Footer Placeholder 1">
            <a:extLst>
              <a:ext uri="{FF2B5EF4-FFF2-40B4-BE49-F238E27FC236}">
                <a16:creationId xmlns:a16="http://schemas.microsoft.com/office/drawing/2014/main" id="{557B6B4B-EEB3-4D96-BE6F-33AB2C52662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627982749"/>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ubway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2B1E50-1996-483F-BDD0-DE09A68472A4}"/>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4" name="Content Placeholder 3">
            <a:extLst>
              <a:ext uri="{FF2B5EF4-FFF2-40B4-BE49-F238E27FC236}">
                <a16:creationId xmlns:a16="http://schemas.microsoft.com/office/drawing/2014/main" id="{D788E95C-185C-4F8A-8DE9-0DDAEC21C04E}"/>
              </a:ext>
            </a:extLst>
          </p:cNvPr>
          <p:cNvSpPr>
            <a:spLocks noGrp="1"/>
          </p:cNvSpPr>
          <p:nvPr>
            <p:ph sz="quarter" idx="10"/>
          </p:nvPr>
        </p:nvSpPr>
        <p:spPr>
          <a:xfrm>
            <a:off x="418642" y="1457325"/>
            <a:ext cx="11354257" cy="1779974"/>
          </a:xfrm>
          <a:prstGeom prst="rect">
            <a:avLst/>
          </a:prstGeom>
        </p:spPr>
        <p:txBody>
          <a:bodyPr lIns="0" rIns="0"/>
          <a:lstStyle>
            <a:lvl1pPr>
              <a:defRPr/>
            </a:lvl1pPr>
            <a:lvl2pPr>
              <a:defRPr lang="en-US" sz="2000" kern="1200" spc="0" baseline="0" dirty="0" smtClean="0">
                <a:solidFill>
                  <a:schemeClr val="tx1"/>
                </a:solidFill>
                <a:latin typeface="+mn-lt"/>
                <a:ea typeface="+mn-ea"/>
                <a:cs typeface="+mn-cs"/>
              </a:defRPr>
            </a:lvl2pPr>
          </a:lstStyle>
          <a:p>
            <a:pPr marL="0" marR="0" lvl="1" indent="0" algn="l" defTabSz="914367" rtl="0" eaLnBrk="1" fontAlgn="auto" latinLnBrk="0" hangingPunct="1">
              <a:lnSpc>
                <a:spcPct val="100000"/>
              </a:lnSpc>
              <a:spcBef>
                <a:spcPts val="392"/>
              </a:spcBef>
              <a:spcAft>
                <a:spcPts val="588"/>
              </a:spcAft>
              <a:buClrTx/>
              <a:buSzPct val="90000"/>
              <a:buFontTx/>
              <a:buNone/>
              <a:tabLst/>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1">
            <a:extLst>
              <a:ext uri="{FF2B5EF4-FFF2-40B4-BE49-F238E27FC236}">
                <a16:creationId xmlns:a16="http://schemas.microsoft.com/office/drawing/2014/main" id="{D46DE548-3285-4C4B-BE98-A5590C16A7E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869103126"/>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ubway_Software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00C6D-8926-49F1-8719-6EA600510E41}"/>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6" name="Text Placeholder 5">
            <a:extLst>
              <a:ext uri="{FF2B5EF4-FFF2-40B4-BE49-F238E27FC236}">
                <a16:creationId xmlns:a16="http://schemas.microsoft.com/office/drawing/2014/main" id="{86B7993F-2CF5-4383-8448-366538173E81}"/>
              </a:ext>
            </a:extLst>
          </p:cNvPr>
          <p:cNvSpPr>
            <a:spLocks noGrp="1"/>
          </p:cNvSpPr>
          <p:nvPr>
            <p:ph type="body" sz="quarter" idx="10" hasCustomPrompt="1"/>
          </p:nvPr>
        </p:nvSpPr>
        <p:spPr>
          <a:xfrm>
            <a:off x="418643" y="1457325"/>
            <a:ext cx="11354257" cy="1723549"/>
          </a:xfrm>
          <a:prstGeom prst="rect">
            <a:avLst/>
          </a:prstGeom>
          <a:ln w="19050">
            <a:solidFill>
              <a:schemeClr val="accent4"/>
            </a:solidFill>
          </a:ln>
        </p:spPr>
        <p:txBody>
          <a:bodyPr lIns="137160" tIns="91440" rIns="137160"/>
          <a:lstStyle>
            <a:lvl1pPr>
              <a:defRPr sz="2000">
                <a:latin typeface="Consolas" panose="020B0609020204030204" pitchFamily="49" charset="0"/>
              </a:defRPr>
            </a:lvl1pPr>
          </a:lstStyle>
          <a:p>
            <a:pPr lvl="0"/>
            <a:r>
              <a:rPr lang="en-US"/>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a:t>
            </a:r>
          </a:p>
        </p:txBody>
      </p:sp>
      <p:sp>
        <p:nvSpPr>
          <p:cNvPr id="3" name="Footer Placeholder 1">
            <a:extLst>
              <a:ext uri="{FF2B5EF4-FFF2-40B4-BE49-F238E27FC236}">
                <a16:creationId xmlns:a16="http://schemas.microsoft.com/office/drawing/2014/main" id="{CC29DFB0-EA8D-4603-A484-D9FB4215E01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752988049"/>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ubway_Title and content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27730-B186-4E09-8CC9-E0BAF08258EE}"/>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3" name="Footer Placeholder 1">
            <a:extLst>
              <a:ext uri="{FF2B5EF4-FFF2-40B4-BE49-F238E27FC236}">
                <a16:creationId xmlns:a16="http://schemas.microsoft.com/office/drawing/2014/main" id="{A50C3FC3-08E1-4ECD-93F7-BEA589366B98}"/>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908952400"/>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ubway_Title and content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762476EC-9914-4A4C-8D42-063DEFA3369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61821782"/>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ubway_Title and content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778F8-A242-4E29-962E-0728AB843B8D}"/>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3" name="Footer Placeholder 1">
            <a:extLst>
              <a:ext uri="{FF2B5EF4-FFF2-40B4-BE49-F238E27FC236}">
                <a16:creationId xmlns:a16="http://schemas.microsoft.com/office/drawing/2014/main" id="{EE367760-C9B3-4BF6-9116-4A4C9C42333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329753346"/>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ubway_Text Layout_two colum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7" name="Text Placeholder 6">
            <a:extLst>
              <a:ext uri="{FF2B5EF4-FFF2-40B4-BE49-F238E27FC236}">
                <a16:creationId xmlns:a16="http://schemas.microsoft.com/office/drawing/2014/main" id="{D2BCC9BD-7254-4C63-A841-78F2C1DF0347}"/>
              </a:ext>
            </a:extLst>
          </p:cNvPr>
          <p:cNvSpPr>
            <a:spLocks noGrp="1"/>
          </p:cNvSpPr>
          <p:nvPr>
            <p:ph type="body" sz="quarter" idx="12"/>
          </p:nvPr>
        </p:nvSpPr>
        <p:spPr>
          <a:xfrm>
            <a:off x="418643" y="1456896"/>
            <a:ext cx="5578932"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6">
            <a:extLst>
              <a:ext uri="{FF2B5EF4-FFF2-40B4-BE49-F238E27FC236}">
                <a16:creationId xmlns:a16="http://schemas.microsoft.com/office/drawing/2014/main" id="{45104354-AF0E-4A96-9534-75C5707022FA}"/>
              </a:ext>
            </a:extLst>
          </p:cNvPr>
          <p:cNvSpPr>
            <a:spLocks noGrp="1"/>
          </p:cNvSpPr>
          <p:nvPr>
            <p:ph type="body" sz="quarter" idx="13"/>
          </p:nvPr>
        </p:nvSpPr>
        <p:spPr>
          <a:xfrm>
            <a:off x="6229350" y="1456896"/>
            <a:ext cx="5543550"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
            <a:extLst>
              <a:ext uri="{FF2B5EF4-FFF2-40B4-BE49-F238E27FC236}">
                <a16:creationId xmlns:a16="http://schemas.microsoft.com/office/drawing/2014/main" id="{D7B20489-E10E-436F-9A55-5179A38A07C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54271131"/>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ubway_Title and body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4CDF7-E9D2-499B-957A-1F2A32ECACFC}"/>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6" name="Text Placeholder 5">
            <a:extLst>
              <a:ext uri="{FF2B5EF4-FFF2-40B4-BE49-F238E27FC236}">
                <a16:creationId xmlns:a16="http://schemas.microsoft.com/office/drawing/2014/main" id="{8459F5A8-FE59-485F-B66B-B588C6FC5A12}"/>
              </a:ext>
            </a:extLst>
          </p:cNvPr>
          <p:cNvSpPr>
            <a:spLocks noGrp="1"/>
          </p:cNvSpPr>
          <p:nvPr>
            <p:ph type="body" sz="quarter" idx="10"/>
          </p:nvPr>
        </p:nvSpPr>
        <p:spPr>
          <a:xfrm>
            <a:off x="418643" y="1457325"/>
            <a:ext cx="11354257" cy="1808637"/>
          </a:xfrm>
          <a:prstGeom prst="rect">
            <a:avLst/>
          </a:prstGeom>
        </p:spPr>
        <p:txBody>
          <a:bodyPr lIns="0" tIns="4572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1">
            <a:extLst>
              <a:ext uri="{FF2B5EF4-FFF2-40B4-BE49-F238E27FC236}">
                <a16:creationId xmlns:a16="http://schemas.microsoft.com/office/drawing/2014/main" id="{4AB14B75-E6F5-49E7-9565-CB0BD8C80FC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0050874"/>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ubway - Title and subhea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18643" y="1083334"/>
            <a:ext cx="11341268" cy="400110"/>
          </a:xfrm>
          <a:prstGeom prst="rect">
            <a:avLst/>
          </a:prstGeom>
        </p:spPr>
        <p:txBody>
          <a:bodyPr lIns="0"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3" name="Footer Placeholder 1">
            <a:extLst>
              <a:ext uri="{FF2B5EF4-FFF2-40B4-BE49-F238E27FC236}">
                <a16:creationId xmlns:a16="http://schemas.microsoft.com/office/drawing/2014/main" id="{8C54D713-4A25-4AF4-BCFA-A4890754311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858173702"/>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Bulleted Text Layout_two colum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11B26042-856B-4C9B-AE67-D8165C9BFEDC}"/>
              </a:ext>
            </a:extLst>
          </p:cNvPr>
          <p:cNvSpPr>
            <a:spLocks noGrp="1"/>
          </p:cNvSpPr>
          <p:nvPr>
            <p:ph type="body" sz="quarter" idx="15"/>
          </p:nvPr>
        </p:nvSpPr>
        <p:spPr>
          <a:xfrm>
            <a:off x="418643" y="1456896"/>
            <a:ext cx="5578932" cy="1246495"/>
          </a:xfrm>
          <a:prstGeom prst="rect">
            <a:avLst/>
          </a:prstGeom>
          <a:solidFill>
            <a:schemeClr val="bg1">
              <a:lumMod val="95000"/>
            </a:schemeClr>
          </a:solidFill>
        </p:spPr>
        <p:txBody>
          <a:bodyPr wrap="square" tIns="91440">
            <a:spAutoFit/>
          </a:bodyPr>
          <a:lstStyle>
            <a:lvl1pPr>
              <a:defRPr sz="2400"/>
            </a:lvl1pPr>
            <a:lvl3pPr marL="342900" indent="-228600">
              <a:buFont typeface="Arial" panose="020B0604020202020204" pitchFamily="34" charset="0"/>
              <a:buChar char="•"/>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p:txBody>
      </p:sp>
      <p:sp>
        <p:nvSpPr>
          <p:cNvPr id="11" name="Text Placeholder 9">
            <a:extLst>
              <a:ext uri="{FF2B5EF4-FFF2-40B4-BE49-F238E27FC236}">
                <a16:creationId xmlns:a16="http://schemas.microsoft.com/office/drawing/2014/main" id="{9A37ADC6-B611-40D4-8A03-51AD20762D13}"/>
              </a:ext>
            </a:extLst>
          </p:cNvPr>
          <p:cNvSpPr>
            <a:spLocks noGrp="1"/>
          </p:cNvSpPr>
          <p:nvPr>
            <p:ph type="body" sz="quarter" idx="16"/>
          </p:nvPr>
        </p:nvSpPr>
        <p:spPr>
          <a:xfrm>
            <a:off x="6216920" y="1456896"/>
            <a:ext cx="5544007" cy="1272143"/>
          </a:xfrm>
          <a:prstGeom prst="rect">
            <a:avLst/>
          </a:prstGeom>
          <a:solidFill>
            <a:schemeClr val="bg1">
              <a:lumMod val="95000"/>
            </a:schemeClr>
          </a:solidFill>
        </p:spPr>
        <p:txBody>
          <a:bodyPr tIns="91440">
            <a:spAutoFit/>
          </a:bodyPr>
          <a:lstStyle>
            <a:lvl1pPr>
              <a:defRPr sz="2400"/>
            </a:lvl1pPr>
            <a:lvl3pPr marL="342900" indent="-228600">
              <a:buFont typeface="Arial" panose="020B0604020202020204" pitchFamily="34" charset="0"/>
              <a:buChar char="•"/>
              <a:defRPr lang="en-US" sz="1800" kern="1200" spc="0" baseline="0" dirty="0" smtClean="0">
                <a:solidFill>
                  <a:schemeClr val="tx1"/>
                </a:solidFill>
                <a:latin typeface="+mn-lt"/>
                <a:ea typeface="+mn-ea"/>
                <a:cs typeface="+mn-cs"/>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marL="342900" marR="0" lvl="2" indent="-22860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4D18DD19-84C1-423C-9061-7A04BBDE37A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304659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Footer Placeholder 1">
            <a:extLst>
              <a:ext uri="{FF2B5EF4-FFF2-40B4-BE49-F238E27FC236}">
                <a16:creationId xmlns:a16="http://schemas.microsoft.com/office/drawing/2014/main" id="{8ED00628-11CE-4014-89C6-CD5E5AF5AAFC}"/>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912531730"/>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ubway_Bulleted Text Layout_two columns_half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8" name="Text Placeholder 7">
            <a:extLst>
              <a:ext uri="{FF2B5EF4-FFF2-40B4-BE49-F238E27FC236}">
                <a16:creationId xmlns:a16="http://schemas.microsoft.com/office/drawing/2014/main" id="{588AB4B6-D71A-4E7E-A4DC-4E0DAEB462DE}"/>
              </a:ext>
            </a:extLst>
          </p:cNvPr>
          <p:cNvSpPr>
            <a:spLocks noGrp="1"/>
          </p:cNvSpPr>
          <p:nvPr>
            <p:ph type="body" sz="quarter" idx="13"/>
          </p:nvPr>
        </p:nvSpPr>
        <p:spPr>
          <a:xfrm>
            <a:off x="418466"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lang="en-US" sz="2000" kern="1200" spc="0" baseline="0" dirty="0">
                <a:solidFill>
                  <a:schemeClr val="tx1"/>
                </a:solidFill>
                <a:latin typeface="+mn-lt"/>
                <a:ea typeface="+mn-ea"/>
                <a:cs typeface="+mn-cs"/>
              </a:defRPr>
            </a:lvl2pPr>
            <a:lvl3pPr marL="571500" indent="-228600">
              <a:buFont typeface="Arial" panose="020B0604020202020204" pitchFamily="34" charset="0"/>
              <a:buChar char="‒"/>
              <a:defRPr/>
            </a:lvl3pPr>
            <a:lvl4pPr marL="228600" indent="0">
              <a:defRPr/>
            </a:lvl4pPr>
            <a:lvl5pPr marL="228600" indent="0">
              <a:defRPr/>
            </a:lvl5pPr>
          </a:lstStyle>
          <a:p>
            <a:pPr lvl="0"/>
            <a:r>
              <a:rPr lang="en-US"/>
              <a:t>Click to edit Master text styles</a:t>
            </a:r>
          </a:p>
          <a:p>
            <a:pPr lvl="1"/>
            <a:r>
              <a:rPr lang="en-US"/>
              <a:t>Second level</a:t>
            </a:r>
          </a:p>
          <a:p>
            <a:pPr lvl="2"/>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D559A0EC-5ADC-4A1D-99D3-F1FD1CB25EFC}"/>
              </a:ext>
            </a:extLst>
          </p:cNvPr>
          <p:cNvSpPr>
            <a:spLocks noGrp="1"/>
          </p:cNvSpPr>
          <p:nvPr>
            <p:ph type="body" sz="quarter" idx="14"/>
          </p:nvPr>
        </p:nvSpPr>
        <p:spPr>
          <a:xfrm>
            <a:off x="6364951"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sz="2000"/>
            </a:lvl2pPr>
            <a:lvl3pPr marL="628650" indent="-285750">
              <a:defRPr lang="en-US" sz="1800" kern="1200" spc="0" baseline="0" dirty="0">
                <a:solidFill>
                  <a:schemeClr val="tx1"/>
                </a:solidFill>
                <a:latin typeface="+mn-lt"/>
                <a:ea typeface="+mn-ea"/>
                <a:cs typeface="+mn-cs"/>
              </a:defRPr>
            </a:lvl3pPr>
            <a:lvl4pPr marL="228600" indent="0">
              <a:defRPr/>
            </a:lvl4pPr>
            <a:lvl5pPr marL="228600" indent="0">
              <a:defRPr/>
            </a:lvl5pPr>
          </a:lstStyle>
          <a:p>
            <a:pPr lvl="0"/>
            <a:r>
              <a:rPr lang="en-US"/>
              <a:t>Click to edit Master text styles</a:t>
            </a:r>
          </a:p>
          <a:p>
            <a:pPr lvl="1"/>
            <a:r>
              <a:rPr lang="en-US"/>
              <a:t>Second level</a:t>
            </a:r>
          </a:p>
          <a:p>
            <a:pPr marL="571500" marR="0" lvl="2"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33B916B7-8152-49FF-A164-7DD23659B56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890012147"/>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ubway_Bulleted Text Layout_two columns_ful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A943840-546C-404E-809E-352FCE17B65F}"/>
              </a:ext>
            </a:extLst>
          </p:cNvPr>
          <p:cNvSpPr>
            <a:spLocks noGrp="1"/>
          </p:cNvSpPr>
          <p:nvPr>
            <p:ph type="body" sz="quarter" idx="13"/>
          </p:nvPr>
        </p:nvSpPr>
        <p:spPr>
          <a:xfrm>
            <a:off x="418466" y="1456897"/>
            <a:ext cx="5394960" cy="1318310"/>
          </a:xfrm>
          <a:prstGeom prst="rect">
            <a:avLst/>
          </a:prstGeom>
        </p:spPr>
        <p:txBody>
          <a:bodyPr lIns="0" tIns="91440" rIns="0"/>
          <a:lstStyle>
            <a:lvl1pPr>
              <a:defRPr sz="2400"/>
            </a:lvl1pPr>
            <a:lvl2pPr>
              <a:defRPr sz="2000"/>
            </a:lvl2pPr>
            <a:lvl3pPr marL="406400" indent="-285750">
              <a:defRPr lang="en-US" sz="1800" kern="1200" spc="0" baseline="0" dirty="0" smtClean="0">
                <a:solidFill>
                  <a:schemeClr val="tx1"/>
                </a:solidFill>
                <a:latin typeface="+mn-lt"/>
                <a:ea typeface="+mn-ea"/>
                <a:cs typeface="+mn-cs"/>
              </a:defRPr>
            </a:lvl3pPr>
          </a:lstStyle>
          <a:p>
            <a:pPr lvl="0"/>
            <a:r>
              <a:rPr lang="en-US"/>
              <a:t>Click to edit Master text styles</a:t>
            </a:r>
          </a:p>
          <a:p>
            <a:pPr lvl="1"/>
            <a:r>
              <a:rPr lang="en-US"/>
              <a:t>Second level</a:t>
            </a:r>
          </a:p>
          <a:p>
            <a:pPr marL="342900" marR="0" lvl="2" indent="-22225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3922775"/>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a16="http://schemas.microsoft.com/office/drawing/2014/main" id="{DA872E0C-8851-4885-B5B2-7B1AB1EFE27F}"/>
              </a:ext>
            </a:extLst>
          </p:cNvPr>
          <p:cNvSpPr>
            <a:spLocks noGrp="1"/>
          </p:cNvSpPr>
          <p:nvPr>
            <p:ph type="body" sz="quarter" idx="14"/>
          </p:nvPr>
        </p:nvSpPr>
        <p:spPr>
          <a:xfrm>
            <a:off x="6365127" y="1456897"/>
            <a:ext cx="5408231" cy="1246495"/>
          </a:xfrm>
          <a:prstGeom prst="rect">
            <a:avLst/>
          </a:prstGeom>
        </p:spPr>
        <p:txBody>
          <a:bodyPr lIns="0" tIns="91440" rIns="0"/>
          <a:lstStyle>
            <a:lvl1pPr>
              <a:defRPr sz="2400"/>
            </a:lvl1pPr>
            <a:lvl2pPr>
              <a:defRPr sz="2000"/>
            </a:lvl2pPr>
            <a:lvl3pPr marL="342900" indent="-222250">
              <a:buFont typeface="Arial" panose="020B0604020202020204" pitchFamily="34" charset="0"/>
              <a:buChar char="•"/>
              <a:defRPr/>
            </a:lvl3pPr>
          </a:lstStyle>
          <a:p>
            <a:pPr lvl="0"/>
            <a:r>
              <a:rPr lang="en-US"/>
              <a:t>Click to edit Master text styles</a:t>
            </a:r>
          </a:p>
          <a:p>
            <a:pPr lvl="1"/>
            <a:r>
              <a:rPr lang="en-US"/>
              <a:t>Second level</a:t>
            </a:r>
          </a:p>
          <a:p>
            <a:pPr lvl="2"/>
            <a:r>
              <a:rPr lang="en-US"/>
              <a:t>Third level</a:t>
            </a:r>
          </a:p>
        </p:txBody>
      </p:sp>
      <p:sp>
        <p:nvSpPr>
          <p:cNvPr id="4" name="Footer Placeholder 1">
            <a:extLst>
              <a:ext uri="{FF2B5EF4-FFF2-40B4-BE49-F238E27FC236}">
                <a16:creationId xmlns:a16="http://schemas.microsoft.com/office/drawing/2014/main" id="{9E636679-D287-455E-9B40-9D596B9809A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753153291"/>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accent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solidFill>
                  <a:schemeClr val="bg1"/>
                </a:solidFill>
              </a:rPr>
              <a:t>© Copyright Microsoft Corporation. All rights reserved.</a:t>
            </a:r>
          </a:p>
        </p:txBody>
      </p:sp>
      <p:pic>
        <p:nvPicPr>
          <p:cNvPr id="3" name="Picture 2" descr="Microsoft Azure logo">
            <a:extLst>
              <a:ext uri="{FF2B5EF4-FFF2-40B4-BE49-F238E27FC236}">
                <a16:creationId xmlns:a16="http://schemas.microsoft.com/office/drawing/2014/main" id="{7D35A676-8612-4160-B090-74025308FC28}"/>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30629913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18643" y="1083334"/>
            <a:ext cx="11341268" cy="400110"/>
          </a:xfrm>
          <a:prstGeom prst="rect">
            <a:avLst/>
          </a:prstGeom>
        </p:spPr>
        <p:txBody>
          <a:bodyPr lIns="0" tIns="45720" rIns="0" bIns="45720"/>
          <a:lstStyle>
            <a:lvl1pPr>
              <a:defRPr sz="2000">
                <a:solidFill>
                  <a:schemeClr val="accent4"/>
                </a:solidFill>
              </a:defRPr>
            </a:lvl1pPr>
          </a:lstStyle>
          <a:p>
            <a:r>
              <a:rPr lang="en-US"/>
              <a:t>Subheading Segoe UI </a:t>
            </a:r>
            <a:r>
              <a:rPr lang="en-US" err="1"/>
              <a:t>Semibold</a:t>
            </a:r>
            <a:r>
              <a:rPr lang="en-US"/>
              <a:t> 20 </a:t>
            </a:r>
            <a:r>
              <a:rPr lang="en-US" err="1"/>
              <a:t>pt</a:t>
            </a:r>
            <a:endParaRPr lang="en-US"/>
          </a:p>
        </p:txBody>
      </p:sp>
      <p:sp>
        <p:nvSpPr>
          <p:cNvPr id="3" name="Footer Placeholder 1">
            <a:extLst>
              <a:ext uri="{FF2B5EF4-FFF2-40B4-BE49-F238E27FC236}">
                <a16:creationId xmlns:a16="http://schemas.microsoft.com/office/drawing/2014/main" id="{F1375FA3-68AA-4B3B-BB83-932D76211D48}"/>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2530135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14D7AC5C-A0C4-4850-8CA1-CF211FDC36CF}"/>
              </a:ext>
            </a:extLst>
          </p:cNvPr>
          <p:cNvSpPr>
            <a:spLocks noGrp="1"/>
          </p:cNvSpPr>
          <p:nvPr>
            <p:ph type="body" sz="quarter" idx="10"/>
          </p:nvPr>
        </p:nvSpPr>
        <p:spPr>
          <a:xfrm>
            <a:off x="419100" y="1457326"/>
            <a:ext cx="11341100" cy="1808637"/>
          </a:xfrm>
          <a:prstGeom prst="rect">
            <a:avLst/>
          </a:prstGeom>
        </p:spPr>
        <p:txBody>
          <a:bodyPr l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1">
            <a:extLst>
              <a:ext uri="{FF2B5EF4-FFF2-40B4-BE49-F238E27FC236}">
                <a16:creationId xmlns:a16="http://schemas.microsoft.com/office/drawing/2014/main" id="{38846C7A-1465-453E-954F-398A9C85132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8395344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71"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3" name="Text Placeholder 2">
            <a:extLst>
              <a:ext uri="{FF2B5EF4-FFF2-40B4-BE49-F238E27FC236}">
                <a16:creationId xmlns:a16="http://schemas.microsoft.com/office/drawing/2014/main" id="{472DFCB5-8236-4BBB-9AAC-3DEE722A5948}"/>
              </a:ext>
            </a:extLst>
          </p:cNvPr>
          <p:cNvSpPr>
            <a:spLocks noGrp="1"/>
          </p:cNvSpPr>
          <p:nvPr>
            <p:ph type="body" idx="1"/>
          </p:nvPr>
        </p:nvSpPr>
        <p:spPr>
          <a:xfrm>
            <a:off x="418643" y="1457325"/>
            <a:ext cx="11341264" cy="1808637"/>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1361B38E-CC75-4B74-AC2B-C0E9D3C55653}"/>
              </a:ext>
            </a:extLst>
          </p:cNvPr>
          <p:cNvSpPr txBox="1"/>
          <p:nvPr userDrawn="1"/>
        </p:nvSpPr>
        <p:spPr>
          <a:xfrm rot="16200000">
            <a:off x="-571848" y="6162563"/>
            <a:ext cx="743793" cy="193899"/>
          </a:xfrm>
          <a:prstGeom prst="rect">
            <a:avLst/>
          </a:prstGeom>
          <a:noFill/>
        </p:spPr>
        <p:txBody>
          <a:bodyPr wrap="none" lIns="0" tIns="0" rIns="0" bIns="0" rtlCol="0" anchor="ctr">
            <a:spAutoFit/>
          </a:bodyPr>
          <a:lstStyle/>
          <a:p>
            <a:pPr algn="ctr">
              <a:lnSpc>
                <a:spcPct val="90000"/>
              </a:lnSpc>
              <a:spcAft>
                <a:spcPts val="600"/>
              </a:spcAft>
            </a:pPr>
            <a:r>
              <a:rPr lang="en-US" sz="700">
                <a:solidFill>
                  <a:schemeClr val="bg1">
                    <a:lumMod val="75000"/>
                  </a:schemeClr>
                </a:solidFill>
              </a:rPr>
              <a:t>Closed captioning</a:t>
            </a:r>
            <a:br>
              <a:rPr lang="en-US" sz="700">
                <a:solidFill>
                  <a:schemeClr val="bg1">
                    <a:lumMod val="75000"/>
                  </a:schemeClr>
                </a:solidFill>
              </a:rPr>
            </a:br>
            <a:r>
              <a:rPr lang="en-US" sz="700">
                <a:solidFill>
                  <a:schemeClr val="bg1">
                    <a:lumMod val="75000"/>
                  </a:schemeClr>
                </a:solidFill>
              </a:rPr>
              <a:t>space demarcation</a:t>
            </a:r>
          </a:p>
        </p:txBody>
      </p:sp>
      <p:cxnSp>
        <p:nvCxnSpPr>
          <p:cNvPr id="16" name="Straight Connector 15">
            <a:extLst>
              <a:ext uri="{FF2B5EF4-FFF2-40B4-BE49-F238E27FC236}">
                <a16:creationId xmlns:a16="http://schemas.microsoft.com/office/drawing/2014/main" id="{C5D3B4B0-D7E4-452E-9052-467D1A357B58}"/>
              </a:ext>
            </a:extLst>
          </p:cNvPr>
          <p:cNvCxnSpPr>
            <a:cxnSpLocks/>
          </p:cNvCxnSpPr>
          <p:nvPr userDrawn="1"/>
        </p:nvCxnSpPr>
        <p:spPr>
          <a:xfrm>
            <a:off x="-125623" y="5670550"/>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23" name="Straight Connector 22">
            <a:extLst>
              <a:ext uri="{FF2B5EF4-FFF2-40B4-BE49-F238E27FC236}">
                <a16:creationId xmlns:a16="http://schemas.microsoft.com/office/drawing/2014/main" id="{F3819C2B-33CD-4727-8D19-9778546E3FEE}"/>
              </a:ext>
            </a:extLst>
          </p:cNvPr>
          <p:cNvCxnSpPr>
            <a:cxnSpLocks/>
          </p:cNvCxnSpPr>
          <p:nvPr userDrawn="1"/>
        </p:nvCxnSpPr>
        <p:spPr>
          <a:xfrm>
            <a:off x="-125623" y="6848475"/>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20" name="Straight Connector 19">
            <a:extLst>
              <a:ext uri="{FF2B5EF4-FFF2-40B4-BE49-F238E27FC236}">
                <a16:creationId xmlns:a16="http://schemas.microsoft.com/office/drawing/2014/main" id="{888E9C55-8D94-473F-8786-1C75C667BCFC}"/>
              </a:ext>
            </a:extLst>
          </p:cNvPr>
          <p:cNvCxnSpPr>
            <a:cxnSpLocks/>
          </p:cNvCxnSpPr>
          <p:nvPr userDrawn="1"/>
        </p:nvCxnSpPr>
        <p:spPr>
          <a:xfrm>
            <a:off x="-80380" y="5670550"/>
            <a:ext cx="0" cy="1177925"/>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grpSp>
        <p:nvGrpSpPr>
          <p:cNvPr id="9" name="Group 8">
            <a:extLst>
              <a:ext uri="{FF2B5EF4-FFF2-40B4-BE49-F238E27FC236}">
                <a16:creationId xmlns:a16="http://schemas.microsoft.com/office/drawing/2014/main" id="{EA917D29-CA57-449D-A8E9-0E701C224DA1}"/>
              </a:ext>
            </a:extLst>
          </p:cNvPr>
          <p:cNvGrpSpPr/>
          <p:nvPr userDrawn="1"/>
        </p:nvGrpSpPr>
        <p:grpSpPr>
          <a:xfrm rot="5400000">
            <a:off x="9114924" y="3156600"/>
            <a:ext cx="6843276" cy="530076"/>
            <a:chOff x="-2857775" y="8147048"/>
            <a:chExt cx="11623156" cy="1498603"/>
          </a:xfrm>
        </p:grpSpPr>
        <p:sp>
          <p:nvSpPr>
            <p:cNvPr id="10" name="Rectangle 9">
              <a:extLst>
                <a:ext uri="{FF2B5EF4-FFF2-40B4-BE49-F238E27FC236}">
                  <a16:creationId xmlns:a16="http://schemas.microsoft.com/office/drawing/2014/main" id="{D2C5D111-E096-49EA-AEE3-EB0914371B58}"/>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Gray</a:t>
              </a:r>
            </a:p>
            <a:p>
              <a:pPr defTabSz="914102" fontAlgn="base">
                <a:spcBef>
                  <a:spcPct val="0"/>
                </a:spcBef>
                <a:spcAft>
                  <a:spcPts val="98"/>
                </a:spcAft>
              </a:pPr>
              <a:r>
                <a:rPr lang="en-US" sz="588">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a:solidFill>
                    <a:schemeClr val="bg1"/>
                  </a:solidFill>
                  <a:ea typeface="Segoe UI" pitchFamily="34" charset="0"/>
                  <a:cs typeface="Segoe UI" pitchFamily="34" charset="0"/>
                </a:rPr>
                <a:t>Hex #75757A</a:t>
              </a:r>
            </a:p>
          </p:txBody>
        </p:sp>
        <p:sp>
          <p:nvSpPr>
            <p:cNvPr id="11" name="Rectangle 10">
              <a:extLst>
                <a:ext uri="{FF2B5EF4-FFF2-40B4-BE49-F238E27FC236}">
                  <a16:creationId xmlns:a16="http://schemas.microsoft.com/office/drawing/2014/main" id="{5039965E-5253-4C55-AB99-1693A37AE765}"/>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Blue-Gray</a:t>
              </a:r>
            </a:p>
            <a:p>
              <a:pPr defTabSz="914102" fontAlgn="base">
                <a:spcBef>
                  <a:spcPct val="0"/>
                </a:spcBef>
                <a:spcAft>
                  <a:spcPts val="98"/>
                </a:spcAft>
              </a:pPr>
              <a:r>
                <a:rPr lang="en-US" sz="588">
                  <a:solidFill>
                    <a:schemeClr val="bg1"/>
                  </a:solidFill>
                  <a:ea typeface="Segoe UI" pitchFamily="34" charset="0"/>
                  <a:cs typeface="Segoe UI" pitchFamily="34" charset="0"/>
                </a:rPr>
                <a:t>R36 G58 B94</a:t>
              </a:r>
            </a:p>
            <a:p>
              <a:pPr defTabSz="914102" fontAlgn="base">
                <a:spcBef>
                  <a:spcPct val="0"/>
                </a:spcBef>
                <a:spcAft>
                  <a:spcPts val="98"/>
                </a:spcAft>
              </a:pPr>
              <a:r>
                <a:rPr lang="en-US" sz="588">
                  <a:solidFill>
                    <a:schemeClr val="bg1"/>
                  </a:solidFill>
                  <a:ea typeface="Segoe UI" pitchFamily="34" charset="0"/>
                  <a:cs typeface="Segoe UI" pitchFamily="34" charset="0"/>
                </a:rPr>
                <a:t>Hex #243A5E</a:t>
              </a:r>
            </a:p>
          </p:txBody>
        </p:sp>
        <p:sp>
          <p:nvSpPr>
            <p:cNvPr id="12" name="Rectangle 11">
              <a:extLst>
                <a:ext uri="{FF2B5EF4-FFF2-40B4-BE49-F238E27FC236}">
                  <a16:creationId xmlns:a16="http://schemas.microsoft.com/office/drawing/2014/main" id="{AF311DF9-B4D5-4E0A-A6D1-44E590AD6C5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Blue</a:t>
              </a:r>
            </a:p>
            <a:p>
              <a:pPr defTabSz="914102" fontAlgn="base">
                <a:spcBef>
                  <a:spcPct val="0"/>
                </a:spcBef>
                <a:spcAft>
                  <a:spcPts val="98"/>
                </a:spcAft>
              </a:pPr>
              <a:r>
                <a:rPr lang="en-US" sz="588">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a:solidFill>
                    <a:schemeClr val="bg1"/>
                  </a:solidFill>
                  <a:ea typeface="Segoe UI" pitchFamily="34" charset="0"/>
                  <a:cs typeface="Segoe UI" pitchFamily="34" charset="0"/>
                </a:rPr>
                <a:t>Hex #0078D4</a:t>
              </a:r>
            </a:p>
          </p:txBody>
        </p:sp>
        <p:grpSp>
          <p:nvGrpSpPr>
            <p:cNvPr id="14" name="Group 13">
              <a:extLst>
                <a:ext uri="{FF2B5EF4-FFF2-40B4-BE49-F238E27FC236}">
                  <a16:creationId xmlns:a16="http://schemas.microsoft.com/office/drawing/2014/main" id="{5C9B25FA-E6F8-40AF-93F8-58C7AF6BEB8A}"/>
                </a:ext>
              </a:extLst>
            </p:cNvPr>
            <p:cNvGrpSpPr/>
            <p:nvPr userDrawn="1"/>
          </p:nvGrpSpPr>
          <p:grpSpPr>
            <a:xfrm>
              <a:off x="-2857775" y="8147048"/>
              <a:ext cx="3321653" cy="1498596"/>
              <a:chOff x="-2857775" y="8250837"/>
              <a:chExt cx="3321653" cy="1394819"/>
            </a:xfrm>
          </p:grpSpPr>
          <p:sp>
            <p:nvSpPr>
              <p:cNvPr id="15" name="Rectangle 14">
                <a:extLst>
                  <a:ext uri="{FF2B5EF4-FFF2-40B4-BE49-F238E27FC236}">
                    <a16:creationId xmlns:a16="http://schemas.microsoft.com/office/drawing/2014/main" id="{D3D95A63-B9A0-4F7F-AFB5-98BD9D5D7C57}"/>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Black</a:t>
                </a:r>
              </a:p>
              <a:p>
                <a:pPr defTabSz="914102" fontAlgn="base">
                  <a:spcBef>
                    <a:spcPct val="0"/>
                  </a:spcBef>
                  <a:spcAft>
                    <a:spcPts val="98"/>
                  </a:spcAft>
                </a:pPr>
                <a:r>
                  <a:rPr lang="en-US" sz="588">
                    <a:solidFill>
                      <a:schemeClr val="bg1"/>
                    </a:solidFill>
                    <a:ea typeface="Segoe UI" pitchFamily="34" charset="0"/>
                    <a:cs typeface="Segoe UI" pitchFamily="34" charset="0"/>
                  </a:rPr>
                  <a:t>R0 G0 B0</a:t>
                </a:r>
              </a:p>
              <a:p>
                <a:pPr defTabSz="914102" fontAlgn="base">
                  <a:spcBef>
                    <a:spcPct val="0"/>
                  </a:spcBef>
                  <a:spcAft>
                    <a:spcPts val="98"/>
                  </a:spcAft>
                </a:pPr>
                <a:r>
                  <a:rPr lang="en-US" sz="588">
                    <a:solidFill>
                      <a:schemeClr val="bg1"/>
                    </a:solidFill>
                    <a:ea typeface="Segoe UI" pitchFamily="34" charset="0"/>
                    <a:cs typeface="Segoe UI" pitchFamily="34" charset="0"/>
                  </a:rPr>
                  <a:t>Hex #000000</a:t>
                </a:r>
              </a:p>
            </p:txBody>
          </p:sp>
          <p:sp>
            <p:nvSpPr>
              <p:cNvPr id="17" name="Rectangle 16">
                <a:extLst>
                  <a:ext uri="{FF2B5EF4-FFF2-40B4-BE49-F238E27FC236}">
                    <a16:creationId xmlns:a16="http://schemas.microsoft.com/office/drawing/2014/main" id="{0CC1517B-C8FA-41CB-889A-1B74C78210A7}"/>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tx1"/>
                    </a:solidFill>
                    <a:ea typeface="Segoe UI" pitchFamily="34" charset="0"/>
                    <a:cs typeface="Segoe UI" pitchFamily="34" charset="0"/>
                  </a:rPr>
                  <a:t>White</a:t>
                </a:r>
              </a:p>
              <a:p>
                <a:pPr defTabSz="914102" fontAlgn="base">
                  <a:spcBef>
                    <a:spcPct val="0"/>
                  </a:spcBef>
                  <a:spcAft>
                    <a:spcPts val="98"/>
                  </a:spcAft>
                </a:pPr>
                <a:r>
                  <a:rPr lang="en-US" sz="588">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a:solidFill>
                      <a:schemeClr val="tx1"/>
                    </a:solidFill>
                    <a:ea typeface="Segoe UI" pitchFamily="34" charset="0"/>
                    <a:cs typeface="Segoe UI" pitchFamily="34" charset="0"/>
                  </a:rPr>
                  <a:t>Hex #FFFFFF</a:t>
                </a:r>
              </a:p>
            </p:txBody>
          </p:sp>
        </p:grpSp>
      </p:grpSp>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52" r:id="rId1"/>
    <p:sldLayoutId id="2147484553" r:id="rId2"/>
    <p:sldLayoutId id="2147484583" r:id="rId3"/>
    <p:sldLayoutId id="2147484669" r:id="rId4"/>
    <p:sldLayoutId id="2147484734" r:id="rId5"/>
    <p:sldLayoutId id="2147484562" r:id="rId6"/>
    <p:sldLayoutId id="2147484728" r:id="rId7"/>
    <p:sldLayoutId id="2147484680" r:id="rId8"/>
    <p:sldLayoutId id="2147484610" r:id="rId9"/>
    <p:sldLayoutId id="2147484684" r:id="rId10"/>
    <p:sldLayoutId id="2147484670" r:id="rId11"/>
    <p:sldLayoutId id="2147484671" r:id="rId12"/>
    <p:sldLayoutId id="2147484682" r:id="rId13"/>
    <p:sldLayoutId id="2147484677" r:id="rId14"/>
    <p:sldLayoutId id="2147484727" r:id="rId15"/>
    <p:sldLayoutId id="2147484691" r:id="rId16"/>
    <p:sldLayoutId id="2147484692" r:id="rId17"/>
    <p:sldLayoutId id="2147484693" r:id="rId18"/>
    <p:sldLayoutId id="2147484694" r:id="rId19"/>
    <p:sldLayoutId id="2147484695" r:id="rId20"/>
    <p:sldLayoutId id="2147484560" r:id="rId21"/>
    <p:sldLayoutId id="2147484580" r:id="rId22"/>
    <p:sldLayoutId id="2147484566" r:id="rId23"/>
    <p:sldLayoutId id="2147484696" r:id="rId24"/>
    <p:sldLayoutId id="2147484697" r:id="rId25"/>
    <p:sldLayoutId id="2147484675" r:id="rId26"/>
    <p:sldLayoutId id="2147484676" r:id="rId27"/>
    <p:sldLayoutId id="2147484711" r:id="rId28"/>
    <p:sldLayoutId id="2147484721" r:id="rId29"/>
    <p:sldLayoutId id="2147484720" r:id="rId30"/>
    <p:sldLayoutId id="2147484726" r:id="rId31"/>
    <p:sldLayoutId id="2147484570" r:id="rId32"/>
    <p:sldLayoutId id="2147484571" r:id="rId33"/>
    <p:sldLayoutId id="2147484572" r:id="rId34"/>
    <p:sldLayoutId id="2147484688" r:id="rId35"/>
    <p:sldLayoutId id="2147484689" r:id="rId36"/>
    <p:sldLayoutId id="2147484690" r:id="rId37"/>
    <p:sldLayoutId id="2147484724" r:id="rId38"/>
    <p:sldLayoutId id="2147484725" r:id="rId39"/>
    <p:sldLayoutId id="2147484722" r:id="rId40"/>
    <p:sldLayoutId id="2147484683" r:id="rId41"/>
    <p:sldLayoutId id="2147484685" r:id="rId42"/>
    <p:sldLayoutId id="2147484673" r:id="rId43"/>
    <p:sldLayoutId id="2147484678" r:id="rId44"/>
    <p:sldLayoutId id="2147484679" r:id="rId45"/>
    <p:sldLayoutId id="2147484717" r:id="rId46"/>
    <p:sldLayoutId id="2147484718" r:id="rId47"/>
    <p:sldLayoutId id="2147484712" r:id="rId48"/>
    <p:sldLayoutId id="2147484713" r:id="rId49"/>
    <p:sldLayoutId id="2147484714" r:id="rId50"/>
    <p:sldLayoutId id="2147484715" r:id="rId51"/>
    <p:sldLayoutId id="2147484716" r:id="rId52"/>
    <p:sldLayoutId id="2147484723" r:id="rId53"/>
    <p:sldLayoutId id="2147484686" r:id="rId54"/>
    <p:sldLayoutId id="2147484674" r:id="rId55"/>
    <p:sldLayoutId id="2147484702" r:id="rId56"/>
    <p:sldLayoutId id="2147484719" r:id="rId57"/>
    <p:sldLayoutId id="2147484701" r:id="rId58"/>
    <p:sldLayoutId id="2147484699" r:id="rId59"/>
    <p:sldLayoutId id="2147484700" r:id="rId60"/>
    <p:sldLayoutId id="2147484703" r:id="rId61"/>
    <p:sldLayoutId id="2147484704" r:id="rId62"/>
    <p:sldLayoutId id="2147484705" r:id="rId63"/>
    <p:sldLayoutId id="2147484706" r:id="rId64"/>
    <p:sldLayoutId id="2147484707" r:id="rId65"/>
    <p:sldLayoutId id="2147484730" r:id="rId66"/>
    <p:sldLayoutId id="2147484710" r:id="rId67"/>
    <p:sldLayoutId id="2147484729" r:id="rId68"/>
    <p:sldLayoutId id="2147484731" r:id="rId69"/>
    <p:sldLayoutId id="2147484732" r:id="rId70"/>
    <p:sldLayoutId id="2147484733" r:id="rId71"/>
    <p:sldLayoutId id="2147484698" r:id="rId72"/>
  </p:sldLayoutIdLst>
  <p:transition>
    <p:fade/>
  </p:transition>
  <p:hf sldNum="0" hd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userDrawn="1">
          <p15:clr>
            <a:srgbClr val="C35EA4"/>
          </p15:clr>
        </p15:guide>
        <p15:guide id="32" pos="1498" userDrawn="1">
          <p15:clr>
            <a:srgbClr val="C35EA4"/>
          </p15:clr>
        </p15:guide>
        <p15:guide id="33" pos="2569" userDrawn="1">
          <p15:clr>
            <a:srgbClr val="C35EA4"/>
          </p15:clr>
        </p15:guide>
        <p15:guide id="34" pos="2711" userDrawn="1">
          <p15:clr>
            <a:srgbClr val="C35EA4"/>
          </p15:clr>
        </p15:guide>
        <p15:guide id="35" pos="3778" userDrawn="1">
          <p15:clr>
            <a:srgbClr val="C35EA4"/>
          </p15:clr>
        </p15:guide>
        <p15:guide id="36" pos="3924" userDrawn="1">
          <p15:clr>
            <a:srgbClr val="C35EA4"/>
          </p15:clr>
        </p15:guide>
        <p15:guide id="37" pos="4983" userDrawn="1">
          <p15:clr>
            <a:srgbClr val="C35EA4"/>
          </p15:clr>
        </p15:guide>
        <p15:guide id="38" pos="5127" userDrawn="1">
          <p15:clr>
            <a:srgbClr val="C35EA4"/>
          </p15:clr>
        </p15:guide>
        <p15:guide id="39" pos="6199" userDrawn="1">
          <p15:clr>
            <a:srgbClr val="C35EA4"/>
          </p15:clr>
        </p15:guide>
        <p15:guide id="40" pos="6342" userDrawn="1">
          <p15:clr>
            <a:srgbClr val="C35EA4"/>
          </p15:clr>
        </p15:guide>
        <p15:guide id="41" pos="264" userDrawn="1">
          <p15:clr>
            <a:srgbClr val="F26B43"/>
          </p15:clr>
        </p15:guide>
        <p15:guide id="42" pos="7416" userDrawn="1">
          <p15:clr>
            <a:srgbClr val="F26B43"/>
          </p15:clr>
        </p15:guide>
        <p15:guide id="43" orient="horz" pos="736" userDrawn="1">
          <p15:clr>
            <a:srgbClr val="5ACBF0"/>
          </p15:clr>
        </p15:guide>
        <p15:guide id="44" orient="horz" pos="1360" userDrawn="1">
          <p15:clr>
            <a:srgbClr val="5ACBF0"/>
          </p15:clr>
        </p15:guide>
        <p15:guide id="45" orient="horz" pos="593" userDrawn="1">
          <p15:clr>
            <a:srgbClr val="5ACBF0"/>
          </p15:clr>
        </p15:guide>
        <p15:guide id="46" orient="horz" pos="1484" userDrawn="1">
          <p15:clr>
            <a:srgbClr val="5ACBF0"/>
          </p15:clr>
        </p15:guide>
        <p15:guide id="47" orient="horz" pos="2088" userDrawn="1">
          <p15:clr>
            <a:srgbClr val="5ACBF0"/>
          </p15:clr>
        </p15:guide>
        <p15:guide id="48" orient="horz" pos="2254" userDrawn="1">
          <p15:clr>
            <a:srgbClr val="5ACBF0"/>
          </p15:clr>
        </p15:guide>
        <p15:guide id="49" orient="horz" pos="277" userDrawn="1">
          <p15:clr>
            <a:srgbClr val="F26B43"/>
          </p15:clr>
        </p15:guide>
        <p15:guide id="50" orient="horz" pos="4043" userDrawn="1">
          <p15:clr>
            <a:srgbClr val="F26B43"/>
          </p15:clr>
        </p15:guide>
        <p15:guide id="51" orient="horz" pos="2835" userDrawn="1">
          <p15:clr>
            <a:srgbClr val="5ACBF0"/>
          </p15:clr>
        </p15:guide>
        <p15:guide id="52" orient="horz" pos="2960" userDrawn="1">
          <p15:clr>
            <a:srgbClr val="5ACBF0"/>
          </p15:clr>
        </p15:guide>
        <p15:guide id="54" orient="horz" pos="3690" userDrawn="1">
          <p15:clr>
            <a:srgbClr val="5ACBF0"/>
          </p15:clr>
        </p15:guide>
        <p15:guide id="55" orient="horz" pos="918" userDrawn="1">
          <p15:clr>
            <a:srgbClr val="F26B43"/>
          </p15:clr>
        </p15:guide>
        <p15:guide id="56" orient="horz" pos="3480" userDrawn="1">
          <p15:clr>
            <a:srgbClr val="F26B43"/>
          </p15:clr>
        </p15:guide>
        <p15:guide id="57" orient="horz" pos="3572" userDrawn="1">
          <p15:clr>
            <a:srgbClr val="00000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hyperlink" Target="https://github.com/StackExchange/StackExchange.Redis" TargetMode="External"/><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xml"/><Relationship Id="rId1" Type="http://schemas.openxmlformats.org/officeDocument/2006/relationships/slideLayout" Target="../slideLayouts/slideLayout17.xml"/><Relationship Id="rId4" Type="http://schemas.openxmlformats.org/officeDocument/2006/relationships/image" Target="../media/image15.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hyperlink" Target="https://www.nuget.org/packages/Microsoft.Azure.Management.Cdn.Fluent" TargetMode="External"/><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42.xml"/><Relationship Id="rId4" Type="http://schemas.openxmlformats.org/officeDocument/2006/relationships/image" Target="../media/image30.emf"/></Relationships>
</file>

<file path=ppt/slides/_rels/slide3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hyperlink" Target="https://redis.io/" TargetMode="External"/><Relationship Id="rId7" Type="http://schemas.openxmlformats.org/officeDocument/2006/relationships/image" Target="../media/image19.png"/><Relationship Id="rId12" Type="http://schemas.openxmlformats.org/officeDocument/2006/relationships/image" Target="../media/image24.sv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svg"/><Relationship Id="rId10" Type="http://schemas.openxmlformats.org/officeDocument/2006/relationships/image" Target="../media/image22.svg"/><Relationship Id="rId4" Type="http://schemas.openxmlformats.org/officeDocument/2006/relationships/image" Target="../media/image16.png"/><Relationship Id="rId9" Type="http://schemas.openxmlformats.org/officeDocument/2006/relationships/image" Target="../media/image2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1CB59B-EF9E-4E47-BF33-B8075EB6C7A1}"/>
              </a:ext>
            </a:extLst>
          </p:cNvPr>
          <p:cNvSpPr>
            <a:spLocks noGrp="1"/>
          </p:cNvSpPr>
          <p:nvPr>
            <p:ph type="title"/>
          </p:nvPr>
        </p:nvSpPr>
        <p:spPr>
          <a:xfrm>
            <a:off x="428681" y="2233749"/>
            <a:ext cx="5428936" cy="2091803"/>
          </a:xfrm>
        </p:spPr>
        <p:txBody>
          <a:bodyPr/>
          <a:lstStyle/>
          <a:p>
            <a:pPr>
              <a:lnSpc>
                <a:spcPct val="100000"/>
              </a:lnSpc>
              <a:spcBef>
                <a:spcPts val="0"/>
              </a:spcBef>
            </a:pPr>
            <a:r>
              <a:rPr lang="en-US" dirty="0">
                <a:solidFill>
                  <a:schemeClr val="tx1"/>
                </a:solidFill>
              </a:rPr>
              <a:t>Learning Path 12: Integrate caching and content delivery within solutions</a:t>
            </a:r>
          </a:p>
        </p:txBody>
      </p:sp>
    </p:spTree>
    <p:extLst>
      <p:ext uri="{BB962C8B-B14F-4D97-AF65-F5344CB8AC3E}">
        <p14:creationId xmlns:p14="http://schemas.microsoft.com/office/powerpoint/2010/main" val="301864198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it-IT" dirty="0"/>
              <a:t>Configure Azure Cache for Redis</a:t>
            </a:r>
            <a:r>
              <a:rPr lang="en-US" dirty="0"/>
              <a:t> (4 / 4)</a:t>
            </a:r>
          </a:p>
        </p:txBody>
      </p:sp>
      <p:sp>
        <p:nvSpPr>
          <p:cNvPr id="3" name="TextBox 2">
            <a:extLst>
              <a:ext uri="{FF2B5EF4-FFF2-40B4-BE49-F238E27FC236}">
                <a16:creationId xmlns:a16="http://schemas.microsoft.com/office/drawing/2014/main" id="{8E67F139-40BD-4AB6-81B4-3095BA88E929}"/>
              </a:ext>
            </a:extLst>
          </p:cNvPr>
          <p:cNvSpPr txBox="1"/>
          <p:nvPr/>
        </p:nvSpPr>
        <p:spPr>
          <a:xfrm>
            <a:off x="418643" y="1458000"/>
            <a:ext cx="11341268" cy="2620887"/>
          </a:xfrm>
          <a:prstGeom prst="rect">
            <a:avLst/>
          </a:prstGeom>
          <a:noFill/>
        </p:spPr>
        <p:txBody>
          <a:bodyPr wrap="square" lIns="0" tIns="90000" rIns="0" bIns="90000" rtlCol="0">
            <a:spAutoFit/>
          </a:bodyPr>
          <a:lstStyle/>
          <a:p>
            <a:pPr>
              <a:spcAft>
                <a:spcPts val="600"/>
              </a:spcAft>
            </a:pPr>
            <a:r>
              <a:rPr lang="en-US" sz="2350" dirty="0">
                <a:gradFill>
                  <a:gsLst>
                    <a:gs pos="2917">
                      <a:schemeClr val="tx1"/>
                    </a:gs>
                    <a:gs pos="30000">
                      <a:schemeClr val="tx1"/>
                    </a:gs>
                  </a:gsLst>
                  <a:lin ang="5400000" scaled="0"/>
                </a:gradFill>
                <a:latin typeface="+mj-lt"/>
              </a:rPr>
              <a:t>Accessing a Redis cache from a client</a:t>
            </a:r>
          </a:p>
          <a:p>
            <a:pPr>
              <a:spcAft>
                <a:spcPts val="600"/>
              </a:spcAft>
            </a:pPr>
            <a:r>
              <a:rPr lang="en-US" sz="2000" dirty="0">
                <a:gradFill>
                  <a:gsLst>
                    <a:gs pos="2917">
                      <a:schemeClr val="tx1"/>
                    </a:gs>
                    <a:gs pos="30000">
                      <a:schemeClr val="tx1"/>
                    </a:gs>
                  </a:gsLst>
                  <a:lin ang="5400000" scaled="0"/>
                </a:gradFill>
              </a:rPr>
              <a:t>To connect to an Azure Cache for Redis instance, you'll need the host name, port, and an access key for the cache. You can retrieve this information in the Azure portal. </a:t>
            </a:r>
          </a:p>
          <a:p>
            <a:pPr marL="342900" indent="-342900">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The host name is the public Internet address of your cache, which was created using the name of the cache. For example </a:t>
            </a:r>
            <a:r>
              <a:rPr lang="en-US" sz="2000" dirty="0">
                <a:gradFill>
                  <a:gsLst>
                    <a:gs pos="2917">
                      <a:schemeClr val="tx1"/>
                    </a:gs>
                    <a:gs pos="30000">
                      <a:schemeClr val="tx1"/>
                    </a:gs>
                  </a:gsLst>
                  <a:lin ang="5400000" scaled="0"/>
                </a:gradFill>
                <a:latin typeface="Consolas" panose="020B0609020204030204" pitchFamily="49" charset="0"/>
              </a:rPr>
              <a:t>sportsresults.redis.cache.windows.net</a:t>
            </a:r>
            <a:r>
              <a:rPr lang="en-US" sz="2000" dirty="0">
                <a:gradFill>
                  <a:gsLst>
                    <a:gs pos="2917">
                      <a:schemeClr val="tx1"/>
                    </a:gs>
                    <a:gs pos="30000">
                      <a:schemeClr val="tx1"/>
                    </a:gs>
                  </a:gsLst>
                  <a:lin ang="5400000" scaled="0"/>
                </a:gradFill>
              </a:rPr>
              <a:t>.</a:t>
            </a:r>
          </a:p>
          <a:p>
            <a:pPr marL="342900" indent="-342900">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The access key acts as a password for your cache. There are two keys created: primary and secondary.</a:t>
            </a:r>
          </a:p>
        </p:txBody>
      </p:sp>
    </p:spTree>
    <p:extLst>
      <p:ext uri="{BB962C8B-B14F-4D97-AF65-F5344CB8AC3E}">
        <p14:creationId xmlns:p14="http://schemas.microsoft.com/office/powerpoint/2010/main" val="406214163"/>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Interact with Azure Cache for Redis by using .NET (1 / 3)</a:t>
            </a:r>
          </a:p>
        </p:txBody>
      </p:sp>
      <p:sp>
        <p:nvSpPr>
          <p:cNvPr id="3" name="TextBox 2">
            <a:extLst>
              <a:ext uri="{FF2B5EF4-FFF2-40B4-BE49-F238E27FC236}">
                <a16:creationId xmlns:a16="http://schemas.microsoft.com/office/drawing/2014/main" id="{8E67F139-40BD-4AB6-81B4-3095BA88E929}"/>
              </a:ext>
            </a:extLst>
          </p:cNvPr>
          <p:cNvSpPr txBox="1"/>
          <p:nvPr/>
        </p:nvSpPr>
        <p:spPr>
          <a:xfrm>
            <a:off x="432089" y="1120690"/>
            <a:ext cx="11341268" cy="1620613"/>
          </a:xfrm>
          <a:prstGeom prst="rect">
            <a:avLst/>
          </a:prstGeom>
          <a:noFill/>
        </p:spPr>
        <p:txBody>
          <a:bodyPr wrap="square" lIns="0" tIns="90000" rIns="0" bIns="90000" rtlCol="0">
            <a:spAutoFit/>
          </a:bodyPr>
          <a:lstStyle/>
          <a:p>
            <a:pPr>
              <a:spcAft>
                <a:spcPts val="600"/>
              </a:spcAft>
            </a:pPr>
            <a:r>
              <a:rPr lang="en-US" sz="2350" dirty="0">
                <a:gradFill>
                  <a:gsLst>
                    <a:gs pos="2917">
                      <a:schemeClr val="tx1"/>
                    </a:gs>
                    <a:gs pos="30000">
                      <a:schemeClr val="tx1"/>
                    </a:gs>
                  </a:gsLst>
                  <a:lin ang="5400000" scaled="0"/>
                </a:gradFill>
                <a:latin typeface="+mj-lt"/>
              </a:rPr>
              <a:t>Executing commands on the Redis cache</a:t>
            </a:r>
          </a:p>
          <a:p>
            <a:pPr>
              <a:spcAft>
                <a:spcPts val="600"/>
              </a:spcAft>
            </a:pPr>
            <a:r>
              <a:rPr lang="en-US" sz="2000" dirty="0">
                <a:gradFill>
                  <a:gsLst>
                    <a:gs pos="2917">
                      <a:schemeClr val="tx1"/>
                    </a:gs>
                    <a:gs pos="30000">
                      <a:schemeClr val="tx1"/>
                    </a:gs>
                  </a:gsLst>
                  <a:lin ang="5400000" scaled="0"/>
                </a:gradFill>
              </a:rPr>
              <a:t>A popular high-performance Redis client for the .NET language is </a:t>
            </a:r>
            <a:r>
              <a:rPr lang="en-US" sz="2000" b="0" i="0" u="sng" dirty="0" err="1">
                <a:effectLst/>
                <a:latin typeface="Segoe UI" panose="020B0502040204020203" pitchFamily="34" charset="0"/>
                <a:hlinkClick r:id="rId3"/>
              </a:rPr>
              <a:t>StackExchange.Redis</a:t>
            </a:r>
            <a:r>
              <a:rPr lang="en-US" sz="2000" dirty="0">
                <a:gradFill>
                  <a:gsLst>
                    <a:gs pos="2917">
                      <a:schemeClr val="tx1"/>
                    </a:gs>
                    <a:gs pos="30000">
                      <a:schemeClr val="tx1"/>
                    </a:gs>
                  </a:gsLst>
                  <a:lin ang="5400000" scaled="0"/>
                </a:gradFill>
              </a:rPr>
              <a:t>. The package is available through NuGet and can be added to your .NET code using the command line or IDE.</a:t>
            </a:r>
          </a:p>
          <a:p>
            <a:pPr>
              <a:spcAft>
                <a:spcPts val="600"/>
              </a:spcAft>
            </a:pPr>
            <a:endParaRPr lang="en-US" sz="2000" dirty="0">
              <a:gradFill>
                <a:gsLst>
                  <a:gs pos="2917">
                    <a:schemeClr val="tx1"/>
                  </a:gs>
                  <a:gs pos="30000">
                    <a:schemeClr val="tx1"/>
                  </a:gs>
                </a:gsLst>
                <a:lin ang="5400000" scaled="0"/>
              </a:gradFill>
            </a:endParaRPr>
          </a:p>
        </p:txBody>
      </p:sp>
      <p:sp>
        <p:nvSpPr>
          <p:cNvPr id="2" name="Content Placeholder 2">
            <a:extLst>
              <a:ext uri="{FF2B5EF4-FFF2-40B4-BE49-F238E27FC236}">
                <a16:creationId xmlns:a16="http://schemas.microsoft.com/office/drawing/2014/main" id="{E0D67226-A436-4616-87F9-EBD2F9A1BB95}"/>
              </a:ext>
            </a:extLst>
          </p:cNvPr>
          <p:cNvSpPr txBox="1">
            <a:spLocks/>
          </p:cNvSpPr>
          <p:nvPr/>
        </p:nvSpPr>
        <p:spPr>
          <a:xfrm>
            <a:off x="538926" y="2658262"/>
            <a:ext cx="11127594" cy="2508379"/>
          </a:xfrm>
          <a:prstGeom prst="rect">
            <a:avLst/>
          </a:prstGeom>
          <a:noFill/>
          <a:ln w="25400">
            <a:solidFill>
              <a:schemeClr val="accent4"/>
            </a:solidFill>
          </a:ln>
        </p:spPr>
        <p:txBody>
          <a:bodyPr lIns="91440" tIns="91440" rIns="91440" bIns="9144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800" b="0" dirty="0">
                <a:solidFill>
                  <a:srgbClr val="008000"/>
                </a:solidFill>
                <a:effectLst/>
                <a:latin typeface="Consolas" panose="020B0609020204030204" pitchFamily="49" charset="0"/>
              </a:rPr>
              <a:t>//Creating a connection</a:t>
            </a:r>
          </a:p>
          <a:p>
            <a:endParaRPr lang="en-US" sz="1800" b="0" dirty="0">
              <a:solidFill>
                <a:srgbClr val="000000"/>
              </a:solidFill>
              <a:effectLst/>
              <a:latin typeface="Consolas" panose="020B0609020204030204" pitchFamily="49" charset="0"/>
            </a:endParaRPr>
          </a:p>
          <a:p>
            <a:r>
              <a:rPr lang="en-US" sz="1800" b="0" dirty="0">
                <a:solidFill>
                  <a:srgbClr val="AF00DB"/>
                </a:solidFill>
                <a:effectLst/>
                <a:latin typeface="Consolas" panose="020B0609020204030204" pitchFamily="49" charset="0"/>
              </a:rPr>
              <a:t>using</a:t>
            </a:r>
            <a:r>
              <a:rPr lang="en-US" sz="1800" b="0" dirty="0">
                <a:solidFill>
                  <a:srgbClr val="000000"/>
                </a:solidFill>
                <a:effectLst/>
                <a:latin typeface="Consolas" panose="020B0609020204030204" pitchFamily="49" charset="0"/>
              </a:rPr>
              <a:t> </a:t>
            </a:r>
            <a:r>
              <a:rPr lang="en-US" sz="1800" b="0" dirty="0" err="1">
                <a:solidFill>
                  <a:srgbClr val="267F99"/>
                </a:solidFill>
                <a:effectLst/>
                <a:latin typeface="Consolas" panose="020B0609020204030204" pitchFamily="49" charset="0"/>
              </a:rPr>
              <a:t>StackExchange</a:t>
            </a:r>
            <a:r>
              <a:rPr lang="en-US" sz="1800" b="0" dirty="0" err="1">
                <a:solidFill>
                  <a:srgbClr val="000000"/>
                </a:solidFill>
                <a:effectLst/>
                <a:latin typeface="Consolas" panose="020B0609020204030204" pitchFamily="49" charset="0"/>
              </a:rPr>
              <a:t>.</a:t>
            </a:r>
            <a:r>
              <a:rPr lang="en-US" sz="1800" b="0" dirty="0" err="1">
                <a:solidFill>
                  <a:srgbClr val="267F99"/>
                </a:solidFill>
                <a:effectLst/>
                <a:latin typeface="Consolas" panose="020B0609020204030204" pitchFamily="49" charset="0"/>
              </a:rPr>
              <a:t>Redis</a:t>
            </a:r>
            <a:r>
              <a:rPr lang="en-US" sz="1800" b="0" dirty="0">
                <a:solidFill>
                  <a:srgbClr val="000000"/>
                </a:solidFill>
                <a:effectLst/>
                <a:latin typeface="Consolas" panose="020B0609020204030204" pitchFamily="49" charset="0"/>
              </a:rPr>
              <a:t>;</a:t>
            </a:r>
          </a:p>
          <a:p>
            <a:r>
              <a:rPr lang="en-US" sz="1800" b="0" dirty="0">
                <a:solidFill>
                  <a:srgbClr val="000000"/>
                </a:solidFill>
                <a:effectLst/>
                <a:latin typeface="Consolas" panose="020B0609020204030204" pitchFamily="49" charset="0"/>
              </a:rPr>
              <a:t>...</a:t>
            </a:r>
          </a:p>
          <a:p>
            <a:r>
              <a:rPr lang="en-US" sz="1800" b="0" dirty="0">
                <a:solidFill>
                  <a:srgbClr val="0000FF"/>
                </a:solidFill>
                <a:effectLst/>
                <a:latin typeface="Consolas" panose="020B0609020204030204" pitchFamily="49" charset="0"/>
              </a:rPr>
              <a:t>var</a:t>
            </a:r>
            <a:r>
              <a:rPr lang="en-US" sz="1800" b="0" dirty="0">
                <a:solidFill>
                  <a:srgbClr val="000000"/>
                </a:solidFill>
                <a:effectLst/>
                <a:latin typeface="Consolas" panose="020B0609020204030204" pitchFamily="49" charset="0"/>
              </a:rPr>
              <a:t> </a:t>
            </a:r>
            <a:r>
              <a:rPr lang="en-US" sz="1800" b="0" dirty="0" err="1">
                <a:solidFill>
                  <a:srgbClr val="001080"/>
                </a:solidFill>
                <a:effectLst/>
                <a:latin typeface="Consolas" panose="020B0609020204030204" pitchFamily="49" charset="0"/>
              </a:rPr>
              <a:t>connectionString</a:t>
            </a:r>
            <a:r>
              <a:rPr lang="en-US" sz="1800" b="0" dirty="0">
                <a:solidFill>
                  <a:srgbClr val="000000"/>
                </a:solidFill>
                <a:effectLst/>
                <a:latin typeface="Consolas" panose="020B0609020204030204" pitchFamily="49" charset="0"/>
              </a:rPr>
              <a:t> = </a:t>
            </a:r>
            <a:r>
              <a:rPr lang="en-US" sz="1800" b="0" dirty="0">
                <a:solidFill>
                  <a:srgbClr val="A31515"/>
                </a:solidFill>
                <a:effectLst/>
                <a:latin typeface="Consolas" panose="020B0609020204030204" pitchFamily="49" charset="0"/>
              </a:rPr>
              <a:t>"[cache-name].redis.cache.windows.net:6380,password=[password-here],</a:t>
            </a:r>
            <a:r>
              <a:rPr lang="en-US" sz="1800" b="0" dirty="0" err="1">
                <a:solidFill>
                  <a:srgbClr val="A31515"/>
                </a:solidFill>
                <a:effectLst/>
                <a:latin typeface="Consolas" panose="020B0609020204030204" pitchFamily="49" charset="0"/>
              </a:rPr>
              <a:t>ssl</a:t>
            </a:r>
            <a:r>
              <a:rPr lang="en-US" sz="1800" b="0" dirty="0">
                <a:solidFill>
                  <a:srgbClr val="A31515"/>
                </a:solidFill>
                <a:effectLst/>
                <a:latin typeface="Consolas" panose="020B0609020204030204" pitchFamily="49" charset="0"/>
              </a:rPr>
              <a:t>=</a:t>
            </a:r>
            <a:r>
              <a:rPr lang="en-US" sz="1800" b="0" dirty="0" err="1">
                <a:solidFill>
                  <a:srgbClr val="A31515"/>
                </a:solidFill>
                <a:effectLst/>
                <a:latin typeface="Consolas" panose="020B0609020204030204" pitchFamily="49" charset="0"/>
              </a:rPr>
              <a:t>True,abortConnect</a:t>
            </a:r>
            <a:r>
              <a:rPr lang="en-US" sz="1800" b="0" dirty="0">
                <a:solidFill>
                  <a:srgbClr val="A31515"/>
                </a:solidFill>
                <a:effectLst/>
                <a:latin typeface="Consolas" panose="020B0609020204030204" pitchFamily="49" charset="0"/>
              </a:rPr>
              <a:t>=False"</a:t>
            </a:r>
            <a:r>
              <a:rPr lang="en-US" sz="1800" b="0" dirty="0">
                <a:solidFill>
                  <a:srgbClr val="000000"/>
                </a:solidFill>
                <a:effectLst/>
                <a:latin typeface="Consolas" panose="020B0609020204030204" pitchFamily="49" charset="0"/>
              </a:rPr>
              <a:t>;</a:t>
            </a:r>
          </a:p>
          <a:p>
            <a:r>
              <a:rPr lang="en-US" sz="1800" b="0" dirty="0">
                <a:solidFill>
                  <a:srgbClr val="0000FF"/>
                </a:solidFill>
                <a:effectLst/>
                <a:latin typeface="Consolas" panose="020B0609020204030204" pitchFamily="49" charset="0"/>
              </a:rPr>
              <a:t>var</a:t>
            </a:r>
            <a:r>
              <a:rPr lang="en-US" sz="1800" b="0" dirty="0">
                <a:solidFill>
                  <a:srgbClr val="000000"/>
                </a:solidFill>
                <a:effectLst/>
                <a:latin typeface="Consolas" panose="020B0609020204030204" pitchFamily="49" charset="0"/>
              </a:rPr>
              <a:t> </a:t>
            </a:r>
            <a:r>
              <a:rPr lang="en-US" sz="1800" b="0" dirty="0" err="1">
                <a:solidFill>
                  <a:srgbClr val="001080"/>
                </a:solidFill>
                <a:effectLst/>
                <a:latin typeface="Consolas" panose="020B0609020204030204" pitchFamily="49" charset="0"/>
              </a:rPr>
              <a:t>redisConnection</a:t>
            </a:r>
            <a:r>
              <a:rPr lang="en-US" sz="1800" b="0" dirty="0">
                <a:solidFill>
                  <a:srgbClr val="000000"/>
                </a:solidFill>
                <a:effectLst/>
                <a:latin typeface="Consolas" panose="020B0609020204030204" pitchFamily="49" charset="0"/>
              </a:rPr>
              <a:t> = </a:t>
            </a:r>
            <a:r>
              <a:rPr lang="en-US" sz="1800" b="0" dirty="0" err="1">
                <a:solidFill>
                  <a:srgbClr val="001080"/>
                </a:solidFill>
                <a:effectLst/>
                <a:latin typeface="Consolas" panose="020B0609020204030204" pitchFamily="49" charset="0"/>
              </a:rPr>
              <a:t>ConnectionMultiplexer</a:t>
            </a:r>
            <a:r>
              <a:rPr lang="en-US" sz="1800" b="0" dirty="0" err="1">
                <a:solidFill>
                  <a:srgbClr val="000000"/>
                </a:solidFill>
                <a:effectLst/>
                <a:latin typeface="Consolas" panose="020B0609020204030204" pitchFamily="49" charset="0"/>
              </a:rPr>
              <a:t>.</a:t>
            </a:r>
            <a:r>
              <a:rPr lang="en-US" sz="1800" b="0" dirty="0" err="1">
                <a:solidFill>
                  <a:srgbClr val="795E26"/>
                </a:solidFill>
                <a:effectLst/>
                <a:latin typeface="Consolas" panose="020B0609020204030204" pitchFamily="49" charset="0"/>
              </a:rPr>
              <a:t>Connect</a:t>
            </a:r>
            <a:r>
              <a:rPr lang="en-US" sz="1800" b="0" dirty="0">
                <a:solidFill>
                  <a:srgbClr val="000000"/>
                </a:solidFill>
                <a:effectLst/>
                <a:latin typeface="Consolas" panose="020B0609020204030204" pitchFamily="49" charset="0"/>
              </a:rPr>
              <a:t>(</a:t>
            </a:r>
            <a:r>
              <a:rPr lang="en-US" sz="1800" b="0" dirty="0" err="1">
                <a:solidFill>
                  <a:srgbClr val="001080"/>
                </a:solidFill>
                <a:effectLst/>
                <a:latin typeface="Consolas" panose="020B0609020204030204" pitchFamily="49" charset="0"/>
              </a:rPr>
              <a:t>connectionString</a:t>
            </a:r>
            <a:r>
              <a:rPr lang="en-US" sz="1800" b="0" dirty="0">
                <a:solidFill>
                  <a:srgbClr val="000000"/>
                </a:solidFill>
                <a:effectLst/>
                <a:latin typeface="Consolas" panose="020B0609020204030204" pitchFamily="49" charset="0"/>
              </a:rPr>
              <a:t>);</a:t>
            </a:r>
          </a:p>
        </p:txBody>
      </p:sp>
    </p:spTree>
    <p:extLst>
      <p:ext uri="{BB962C8B-B14F-4D97-AF65-F5344CB8AC3E}">
        <p14:creationId xmlns:p14="http://schemas.microsoft.com/office/powerpoint/2010/main" val="2740450704"/>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Interact with Azure Cache for Redis by using .NET (2 / 3)</a:t>
            </a:r>
          </a:p>
        </p:txBody>
      </p:sp>
      <p:sp>
        <p:nvSpPr>
          <p:cNvPr id="3" name="TextBox 2">
            <a:extLst>
              <a:ext uri="{FF2B5EF4-FFF2-40B4-BE49-F238E27FC236}">
                <a16:creationId xmlns:a16="http://schemas.microsoft.com/office/drawing/2014/main" id="{8E67F139-40BD-4AB6-81B4-3095BA88E929}"/>
              </a:ext>
            </a:extLst>
          </p:cNvPr>
          <p:cNvSpPr txBox="1"/>
          <p:nvPr/>
        </p:nvSpPr>
        <p:spPr>
          <a:xfrm>
            <a:off x="418643" y="1120690"/>
            <a:ext cx="11341268" cy="2059195"/>
          </a:xfrm>
          <a:prstGeom prst="rect">
            <a:avLst/>
          </a:prstGeom>
          <a:noFill/>
        </p:spPr>
        <p:txBody>
          <a:bodyPr wrap="square" lIns="0" tIns="90000" rIns="0" bIns="90000" rtlCol="0">
            <a:spAutoFit/>
          </a:bodyPr>
          <a:lstStyle/>
          <a:p>
            <a:pPr>
              <a:spcAft>
                <a:spcPts val="600"/>
              </a:spcAft>
            </a:pPr>
            <a:r>
              <a:rPr lang="en-US" sz="2350" dirty="0">
                <a:gradFill>
                  <a:gsLst>
                    <a:gs pos="2917">
                      <a:schemeClr val="tx1"/>
                    </a:gs>
                    <a:gs pos="30000">
                      <a:schemeClr val="tx1"/>
                    </a:gs>
                  </a:gsLst>
                  <a:lin ang="5400000" scaled="0"/>
                </a:gradFill>
                <a:latin typeface="+mj-lt"/>
              </a:rPr>
              <a:t>Once you have a </a:t>
            </a:r>
            <a:r>
              <a:rPr lang="en-US" sz="2350" dirty="0" err="1">
                <a:gradFill>
                  <a:gsLst>
                    <a:gs pos="2917">
                      <a:schemeClr val="tx1"/>
                    </a:gs>
                    <a:gs pos="30000">
                      <a:schemeClr val="tx1"/>
                    </a:gs>
                  </a:gsLst>
                  <a:lin ang="5400000" scaled="0"/>
                </a:gradFill>
                <a:latin typeface="Consolas" panose="020B0609020204030204" pitchFamily="49" charset="0"/>
              </a:rPr>
              <a:t>ConnectionMultiplexer</a:t>
            </a:r>
            <a:r>
              <a:rPr lang="en-US" sz="2350" dirty="0">
                <a:gradFill>
                  <a:gsLst>
                    <a:gs pos="2917">
                      <a:schemeClr val="tx1"/>
                    </a:gs>
                    <a:gs pos="30000">
                      <a:schemeClr val="tx1"/>
                    </a:gs>
                  </a:gsLst>
                  <a:lin ang="5400000" scaled="0"/>
                </a:gradFill>
                <a:latin typeface="+mj-lt"/>
              </a:rPr>
              <a:t>, there are 3 primary things you might want to do:</a:t>
            </a:r>
          </a:p>
          <a:p>
            <a:pPr marL="342900" indent="-342900">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Access a Redis Database (example below)</a:t>
            </a:r>
          </a:p>
          <a:p>
            <a:pPr marL="342900" indent="-342900">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Make use of the publisher/subscript features of Redis. (Outside the scope of this module.)</a:t>
            </a:r>
          </a:p>
          <a:p>
            <a:pPr marL="342900" indent="-342900">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Access an individual server for maintenance or monitoring purposes.</a:t>
            </a:r>
          </a:p>
        </p:txBody>
      </p:sp>
      <p:sp>
        <p:nvSpPr>
          <p:cNvPr id="4" name="Content Placeholder 2">
            <a:extLst>
              <a:ext uri="{FF2B5EF4-FFF2-40B4-BE49-F238E27FC236}">
                <a16:creationId xmlns:a16="http://schemas.microsoft.com/office/drawing/2014/main" id="{793EABA3-8CC3-4AE1-9F87-05E1B443F585}"/>
              </a:ext>
            </a:extLst>
          </p:cNvPr>
          <p:cNvSpPr txBox="1">
            <a:spLocks/>
          </p:cNvSpPr>
          <p:nvPr/>
        </p:nvSpPr>
        <p:spPr>
          <a:xfrm>
            <a:off x="525480" y="3288595"/>
            <a:ext cx="11127594" cy="2585323"/>
          </a:xfrm>
          <a:prstGeom prst="rect">
            <a:avLst/>
          </a:prstGeom>
          <a:noFill/>
          <a:ln w="25400">
            <a:solidFill>
              <a:schemeClr val="accent4"/>
            </a:solidFill>
          </a:ln>
        </p:spPr>
        <p:txBody>
          <a:bodyPr lIns="91440" tIns="91440" rIns="91440" bIns="9144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400" b="0" dirty="0">
                <a:solidFill>
                  <a:srgbClr val="008000"/>
                </a:solidFill>
                <a:effectLst/>
                <a:latin typeface="Consolas" panose="020B0609020204030204" pitchFamily="49" charset="0"/>
              </a:rPr>
              <a:t>// Accessing a database</a:t>
            </a:r>
            <a:endParaRPr lang="en-US" sz="1400" b="0" dirty="0">
              <a:solidFill>
                <a:srgbClr val="000000"/>
              </a:solidFill>
              <a:effectLst/>
              <a:latin typeface="Consolas" panose="020B0609020204030204" pitchFamily="49" charset="0"/>
            </a:endParaRPr>
          </a:p>
          <a:p>
            <a:r>
              <a:rPr lang="en-US" sz="1400" b="0" dirty="0" err="1">
                <a:solidFill>
                  <a:srgbClr val="267F99"/>
                </a:solidFill>
                <a:effectLst/>
                <a:latin typeface="Consolas" panose="020B0609020204030204" pitchFamily="49" charset="0"/>
              </a:rPr>
              <a:t>IDatabase</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db</a:t>
            </a:r>
            <a:r>
              <a:rPr lang="en-US" sz="1400" b="0" dirty="0">
                <a:solidFill>
                  <a:srgbClr val="000000"/>
                </a:solidFill>
                <a:effectLst/>
                <a:latin typeface="Consolas" panose="020B0609020204030204" pitchFamily="49" charset="0"/>
              </a:rPr>
              <a:t> = </a:t>
            </a:r>
            <a:r>
              <a:rPr lang="en-US" sz="1400" b="0" dirty="0" err="1">
                <a:solidFill>
                  <a:srgbClr val="001080"/>
                </a:solidFill>
                <a:effectLst/>
                <a:latin typeface="Consolas" panose="020B0609020204030204" pitchFamily="49" charset="0"/>
              </a:rPr>
              <a:t>redisConnection</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GetDatabase</a:t>
            </a:r>
            <a:r>
              <a:rPr lang="en-US" sz="1400" b="0" dirty="0">
                <a:solidFill>
                  <a:srgbClr val="000000"/>
                </a:solidFill>
                <a:effectLst/>
                <a:latin typeface="Consolas" panose="020B0609020204030204" pitchFamily="49" charset="0"/>
              </a:rPr>
              <a:t>();</a:t>
            </a:r>
          </a:p>
          <a:p>
            <a:br>
              <a:rPr lang="en-US" sz="1400" b="0" dirty="0">
                <a:solidFill>
                  <a:srgbClr val="000000"/>
                </a:solidFill>
                <a:effectLst/>
                <a:latin typeface="Consolas" panose="020B0609020204030204" pitchFamily="49" charset="0"/>
              </a:rPr>
            </a:br>
            <a:r>
              <a:rPr lang="en-US" sz="1400" b="0" dirty="0">
                <a:solidFill>
                  <a:srgbClr val="008000"/>
                </a:solidFill>
                <a:effectLst/>
                <a:latin typeface="Consolas" panose="020B0609020204030204" pitchFamily="49" charset="0"/>
              </a:rPr>
              <a:t>// Example of storing a key/value in the cache</a:t>
            </a:r>
            <a:endParaRPr lang="en-US" sz="1400" b="0" dirty="0">
              <a:solidFill>
                <a:srgbClr val="000000"/>
              </a:solidFill>
              <a:effectLst/>
              <a:latin typeface="Consolas" panose="020B0609020204030204" pitchFamily="49" charset="0"/>
            </a:endParaRPr>
          </a:p>
          <a:p>
            <a:r>
              <a:rPr lang="en-US" sz="1400" b="0" dirty="0">
                <a:solidFill>
                  <a:srgbClr val="0000FF"/>
                </a:solidFill>
                <a:effectLst/>
                <a:latin typeface="Consolas" panose="020B0609020204030204" pitchFamily="49" charset="0"/>
              </a:rPr>
              <a:t>bool</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wasSet</a:t>
            </a:r>
            <a:r>
              <a:rPr lang="en-US" sz="1400" b="0" dirty="0">
                <a:solidFill>
                  <a:srgbClr val="000000"/>
                </a:solidFill>
                <a:effectLst/>
                <a:latin typeface="Consolas" panose="020B0609020204030204" pitchFamily="49" charset="0"/>
              </a:rPr>
              <a:t> = </a:t>
            </a:r>
            <a:r>
              <a:rPr lang="en-US" sz="1400" b="0" dirty="0" err="1">
                <a:solidFill>
                  <a:srgbClr val="001080"/>
                </a:solidFill>
                <a:effectLst/>
                <a:latin typeface="Consolas" panose="020B0609020204030204" pitchFamily="49" charset="0"/>
              </a:rPr>
              <a:t>db</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StringSet</a:t>
            </a:r>
            <a:r>
              <a:rPr lang="en-US" sz="1400" b="0" dirty="0">
                <a:solidFill>
                  <a:srgbClr val="000000"/>
                </a:solidFill>
                <a:effectLst/>
                <a:latin typeface="Consolas" panose="020B0609020204030204" pitchFamily="49" charset="0"/>
              </a:rPr>
              <a:t>(</a:t>
            </a:r>
            <a:r>
              <a:rPr lang="en-US" sz="1400" b="0" dirty="0">
                <a:solidFill>
                  <a:srgbClr val="A31515"/>
                </a:solidFill>
                <a:effectLst/>
                <a:latin typeface="Consolas" panose="020B0609020204030204" pitchFamily="49" charset="0"/>
              </a:rPr>
              <a:t>"</a:t>
            </a:r>
            <a:r>
              <a:rPr lang="en-US" sz="1400" b="0" dirty="0" err="1">
                <a:solidFill>
                  <a:srgbClr val="A31515"/>
                </a:solidFill>
                <a:effectLst/>
                <a:latin typeface="Consolas" panose="020B0609020204030204" pitchFamily="49" charset="0"/>
              </a:rPr>
              <a:t>favorite:flavor</a:t>
            </a:r>
            <a:r>
              <a:rPr lang="en-US" sz="1400" b="0" dirty="0">
                <a:solidFill>
                  <a:srgbClr val="A31515"/>
                </a:solidFill>
                <a:effectLst/>
                <a:latin typeface="Consolas" panose="020B0609020204030204" pitchFamily="49" charset="0"/>
              </a:rPr>
              <a:t>"</a:t>
            </a:r>
            <a:r>
              <a:rPr lang="en-US" sz="1400" b="0" dirty="0">
                <a:solidFill>
                  <a:srgbClr val="000000"/>
                </a:solidFill>
                <a:effectLst/>
                <a:latin typeface="Consolas" panose="020B0609020204030204" pitchFamily="49" charset="0"/>
              </a:rPr>
              <a:t>, </a:t>
            </a:r>
            <a:r>
              <a:rPr lang="en-US" sz="1400" b="0" dirty="0">
                <a:solidFill>
                  <a:srgbClr val="A31515"/>
                </a:solidFill>
                <a:effectLst/>
                <a:latin typeface="Consolas" panose="020B0609020204030204" pitchFamily="49" charset="0"/>
              </a:rPr>
              <a:t>"</a:t>
            </a:r>
            <a:r>
              <a:rPr lang="en-US" sz="1400" b="0" dirty="0" err="1">
                <a:solidFill>
                  <a:srgbClr val="A31515"/>
                </a:solidFill>
                <a:effectLst/>
                <a:latin typeface="Consolas" panose="020B0609020204030204" pitchFamily="49" charset="0"/>
              </a:rPr>
              <a:t>i</a:t>
            </a:r>
            <a:r>
              <a:rPr lang="en-US" sz="1400" b="0" dirty="0">
                <a:solidFill>
                  <a:srgbClr val="A31515"/>
                </a:solidFill>
                <a:effectLst/>
                <a:latin typeface="Consolas" panose="020B0609020204030204" pitchFamily="49" charset="0"/>
              </a:rPr>
              <a:t>-love-rocky-road"</a:t>
            </a:r>
            <a:r>
              <a:rPr lang="en-US" sz="1400" b="0" dirty="0">
                <a:solidFill>
                  <a:srgbClr val="000000"/>
                </a:solidFill>
                <a:effectLst/>
                <a:latin typeface="Consolas" panose="020B0609020204030204" pitchFamily="49" charset="0"/>
              </a:rPr>
              <a:t>);</a:t>
            </a:r>
          </a:p>
          <a:p>
            <a:br>
              <a:rPr lang="en-US" sz="1400" b="0" dirty="0">
                <a:solidFill>
                  <a:srgbClr val="000000"/>
                </a:solidFill>
                <a:effectLst/>
                <a:latin typeface="Consolas" panose="020B0609020204030204" pitchFamily="49" charset="0"/>
              </a:rPr>
            </a:br>
            <a:r>
              <a:rPr lang="en-US" sz="1400" b="0" dirty="0">
                <a:solidFill>
                  <a:srgbClr val="008000"/>
                </a:solidFill>
                <a:effectLst/>
                <a:latin typeface="Consolas" panose="020B0609020204030204" pitchFamily="49" charset="0"/>
              </a:rPr>
              <a:t>// Retrieving the value</a:t>
            </a:r>
            <a:endParaRPr lang="en-US" sz="1400" b="0" dirty="0">
              <a:solidFill>
                <a:srgbClr val="000000"/>
              </a:solidFill>
              <a:effectLst/>
              <a:latin typeface="Consolas" panose="020B0609020204030204" pitchFamily="49" charset="0"/>
            </a:endParaRPr>
          </a:p>
          <a:p>
            <a:r>
              <a:rPr lang="en-US" sz="1400" b="0" dirty="0">
                <a:solidFill>
                  <a:srgbClr val="0000FF"/>
                </a:solidFill>
                <a:effectLst/>
                <a:latin typeface="Consolas" panose="020B0609020204030204" pitchFamily="49" charset="0"/>
              </a:rPr>
              <a:t>string</a:t>
            </a:r>
            <a:r>
              <a:rPr lang="en-US" sz="1400" b="0" dirty="0">
                <a:solidFill>
                  <a:srgbClr val="000000"/>
                </a:solidFill>
                <a:effectLst/>
                <a:latin typeface="Consolas" panose="020B0609020204030204" pitchFamily="49" charset="0"/>
              </a:rPr>
              <a:t> </a:t>
            </a:r>
            <a:r>
              <a:rPr lang="en-US" sz="1400" b="0" dirty="0">
                <a:solidFill>
                  <a:srgbClr val="001080"/>
                </a:solidFill>
                <a:effectLst/>
                <a:latin typeface="Consolas" panose="020B0609020204030204" pitchFamily="49" charset="0"/>
              </a:rPr>
              <a:t>value</a:t>
            </a:r>
            <a:r>
              <a:rPr lang="en-US" sz="1400" b="0" dirty="0">
                <a:solidFill>
                  <a:srgbClr val="000000"/>
                </a:solidFill>
                <a:effectLst/>
                <a:latin typeface="Consolas" panose="020B0609020204030204" pitchFamily="49" charset="0"/>
              </a:rPr>
              <a:t> = </a:t>
            </a:r>
            <a:r>
              <a:rPr lang="en-US" sz="1400" b="0" dirty="0" err="1">
                <a:solidFill>
                  <a:srgbClr val="001080"/>
                </a:solidFill>
                <a:effectLst/>
                <a:latin typeface="Consolas" panose="020B0609020204030204" pitchFamily="49" charset="0"/>
              </a:rPr>
              <a:t>db</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StringGet</a:t>
            </a:r>
            <a:r>
              <a:rPr lang="en-US" sz="1400" b="0" dirty="0">
                <a:solidFill>
                  <a:srgbClr val="000000"/>
                </a:solidFill>
                <a:effectLst/>
                <a:latin typeface="Consolas" panose="020B0609020204030204" pitchFamily="49" charset="0"/>
              </a:rPr>
              <a:t>(</a:t>
            </a:r>
            <a:r>
              <a:rPr lang="en-US" sz="1400" b="0" dirty="0">
                <a:solidFill>
                  <a:srgbClr val="A31515"/>
                </a:solidFill>
                <a:effectLst/>
                <a:latin typeface="Consolas" panose="020B0609020204030204" pitchFamily="49" charset="0"/>
              </a:rPr>
              <a:t>"</a:t>
            </a:r>
            <a:r>
              <a:rPr lang="en-US" sz="1400" b="0" dirty="0" err="1">
                <a:solidFill>
                  <a:srgbClr val="A31515"/>
                </a:solidFill>
                <a:effectLst/>
                <a:latin typeface="Consolas" panose="020B0609020204030204" pitchFamily="49" charset="0"/>
              </a:rPr>
              <a:t>favorite:flavor</a:t>
            </a:r>
            <a:r>
              <a:rPr lang="en-US" sz="1400" b="0" dirty="0">
                <a:solidFill>
                  <a:srgbClr val="A31515"/>
                </a:solidFill>
                <a:effectLst/>
                <a:latin typeface="Consolas" panose="020B0609020204030204" pitchFamily="49" charset="0"/>
              </a:rPr>
              <a:t>"</a:t>
            </a:r>
            <a:r>
              <a:rPr lang="en-US" sz="1400" b="0" dirty="0">
                <a:solidFill>
                  <a:srgbClr val="000000"/>
                </a:solidFill>
                <a:effectLst/>
                <a:latin typeface="Consolas" panose="020B0609020204030204" pitchFamily="49" charset="0"/>
              </a:rPr>
              <a:t>);</a:t>
            </a:r>
          </a:p>
          <a:p>
            <a:r>
              <a:rPr lang="en-US" sz="1400" b="0" dirty="0" err="1">
                <a:solidFill>
                  <a:srgbClr val="001080"/>
                </a:solidFill>
                <a:effectLst/>
                <a:latin typeface="Consolas" panose="020B0609020204030204" pitchFamily="49" charset="0"/>
              </a:rPr>
              <a:t>Console</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WriteLine</a:t>
            </a:r>
            <a:r>
              <a:rPr lang="en-US" sz="1400" b="0" dirty="0">
                <a:solidFill>
                  <a:srgbClr val="000000"/>
                </a:solidFill>
                <a:effectLst/>
                <a:latin typeface="Consolas" panose="020B0609020204030204" pitchFamily="49" charset="0"/>
              </a:rPr>
              <a:t>(</a:t>
            </a:r>
            <a:r>
              <a:rPr lang="en-US" sz="1400" b="0" dirty="0">
                <a:solidFill>
                  <a:srgbClr val="001080"/>
                </a:solidFill>
                <a:effectLst/>
                <a:latin typeface="Consolas" panose="020B0609020204030204" pitchFamily="49" charset="0"/>
              </a:rPr>
              <a:t>value</a:t>
            </a:r>
            <a:r>
              <a:rPr lang="en-US" sz="1400" b="0" dirty="0">
                <a:solidFill>
                  <a:srgbClr val="000000"/>
                </a:solidFill>
                <a:effectLst/>
                <a:latin typeface="Consolas" panose="020B0609020204030204" pitchFamily="49" charset="0"/>
              </a:rPr>
              <a:t>); </a:t>
            </a:r>
            <a:r>
              <a:rPr lang="en-US" sz="1400" b="0" dirty="0">
                <a:solidFill>
                  <a:srgbClr val="008000"/>
                </a:solidFill>
                <a:effectLst/>
                <a:latin typeface="Consolas" panose="020B0609020204030204" pitchFamily="49" charset="0"/>
              </a:rPr>
              <a:t>// displays: ""</a:t>
            </a:r>
            <a:r>
              <a:rPr lang="en-US" sz="1400" b="0" dirty="0" err="1">
                <a:solidFill>
                  <a:srgbClr val="008000"/>
                </a:solidFill>
                <a:effectLst/>
                <a:latin typeface="Consolas" panose="020B0609020204030204" pitchFamily="49" charset="0"/>
              </a:rPr>
              <a:t>i</a:t>
            </a:r>
            <a:r>
              <a:rPr lang="en-US" sz="1400" b="0" dirty="0">
                <a:solidFill>
                  <a:srgbClr val="008000"/>
                </a:solidFill>
                <a:effectLst/>
                <a:latin typeface="Consolas" panose="020B0609020204030204" pitchFamily="49" charset="0"/>
              </a:rPr>
              <a:t>-love-rocky-road""</a:t>
            </a:r>
            <a:endParaRPr lang="en-US" sz="1400" b="0" dirty="0">
              <a:solidFill>
                <a:srgbClr val="000000"/>
              </a:solidFill>
              <a:effectLst/>
              <a:latin typeface="Consolas" panose="020B0609020204030204" pitchFamily="49" charset="0"/>
            </a:endParaRPr>
          </a:p>
        </p:txBody>
      </p:sp>
    </p:spTree>
    <p:extLst>
      <p:ext uri="{BB962C8B-B14F-4D97-AF65-F5344CB8AC3E}">
        <p14:creationId xmlns:p14="http://schemas.microsoft.com/office/powerpoint/2010/main" val="3866929196"/>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Interact with Azure Cache for Redis by using .NET (3 / 3)</a:t>
            </a:r>
          </a:p>
        </p:txBody>
      </p:sp>
      <p:sp>
        <p:nvSpPr>
          <p:cNvPr id="3" name="TextBox 2">
            <a:extLst>
              <a:ext uri="{FF2B5EF4-FFF2-40B4-BE49-F238E27FC236}">
                <a16:creationId xmlns:a16="http://schemas.microsoft.com/office/drawing/2014/main" id="{8E67F139-40BD-4AB6-81B4-3095BA88E929}"/>
              </a:ext>
            </a:extLst>
          </p:cNvPr>
          <p:cNvSpPr txBox="1"/>
          <p:nvPr/>
        </p:nvSpPr>
        <p:spPr>
          <a:xfrm>
            <a:off x="432089" y="1120690"/>
            <a:ext cx="11341268" cy="543395"/>
          </a:xfrm>
          <a:prstGeom prst="rect">
            <a:avLst/>
          </a:prstGeom>
          <a:noFill/>
        </p:spPr>
        <p:txBody>
          <a:bodyPr wrap="square" lIns="0" tIns="90000" rIns="0" bIns="90000" rtlCol="0">
            <a:spAutoFit/>
          </a:bodyPr>
          <a:lstStyle/>
          <a:p>
            <a:pPr>
              <a:spcAft>
                <a:spcPts val="600"/>
              </a:spcAft>
            </a:pPr>
            <a:r>
              <a:rPr lang="en-US" sz="2350" dirty="0">
                <a:gradFill>
                  <a:gsLst>
                    <a:gs pos="2917">
                      <a:schemeClr val="tx1"/>
                    </a:gs>
                    <a:gs pos="30000">
                      <a:schemeClr val="tx1"/>
                    </a:gs>
                  </a:gsLst>
                  <a:lin ang="5400000" scaled="0"/>
                </a:gradFill>
                <a:latin typeface="+mj-lt"/>
              </a:rPr>
              <a:t>Other common operations</a:t>
            </a:r>
            <a:endParaRPr lang="en-US" sz="2000" dirty="0">
              <a:gradFill>
                <a:gsLst>
                  <a:gs pos="2917">
                    <a:schemeClr val="tx1"/>
                  </a:gs>
                  <a:gs pos="30000">
                    <a:schemeClr val="tx1"/>
                  </a:gs>
                </a:gsLst>
                <a:lin ang="5400000" scaled="0"/>
              </a:gradFill>
            </a:endParaRPr>
          </a:p>
        </p:txBody>
      </p:sp>
      <p:graphicFrame>
        <p:nvGraphicFramePr>
          <p:cNvPr id="4" name="Table 3">
            <a:extLst>
              <a:ext uri="{FF2B5EF4-FFF2-40B4-BE49-F238E27FC236}">
                <a16:creationId xmlns:a16="http://schemas.microsoft.com/office/drawing/2014/main" id="{30839AB2-E1D4-471D-B0E1-2A8D147D5C2E}"/>
              </a:ext>
            </a:extLst>
          </p:cNvPr>
          <p:cNvGraphicFramePr>
            <a:graphicFrameLocks noGrp="1"/>
          </p:cNvGraphicFramePr>
          <p:nvPr>
            <p:extLst>
              <p:ext uri="{D42A27DB-BD31-4B8C-83A1-F6EECF244321}">
                <p14:modId xmlns:p14="http://schemas.microsoft.com/office/powerpoint/2010/main" val="2725471228"/>
              </p:ext>
            </p:extLst>
          </p:nvPr>
        </p:nvGraphicFramePr>
        <p:xfrm>
          <a:off x="1011116" y="1920075"/>
          <a:ext cx="9344268" cy="3779520"/>
        </p:xfrm>
        <a:graphic>
          <a:graphicData uri="http://schemas.openxmlformats.org/drawingml/2006/table">
            <a:tbl>
              <a:tblPr firstRow="1">
                <a:tableStyleId>{5C22544A-7EE6-4342-B048-85BDC9FD1C3A}</a:tableStyleId>
              </a:tblPr>
              <a:tblGrid>
                <a:gridCol w="2303584">
                  <a:extLst>
                    <a:ext uri="{9D8B030D-6E8A-4147-A177-3AD203B41FA5}">
                      <a16:colId xmlns:a16="http://schemas.microsoft.com/office/drawing/2014/main" val="1055110506"/>
                    </a:ext>
                  </a:extLst>
                </a:gridCol>
                <a:gridCol w="7040684">
                  <a:extLst>
                    <a:ext uri="{9D8B030D-6E8A-4147-A177-3AD203B41FA5}">
                      <a16:colId xmlns:a16="http://schemas.microsoft.com/office/drawing/2014/main" val="2036971811"/>
                    </a:ext>
                  </a:extLst>
                </a:gridCol>
              </a:tblGrid>
              <a:tr h="150680">
                <a:tc>
                  <a:txBody>
                    <a:bodyPr/>
                    <a:lstStyle/>
                    <a:p>
                      <a:pPr marL="0" marR="0">
                        <a:spcBef>
                          <a:spcPts val="180"/>
                        </a:spcBef>
                        <a:spcAft>
                          <a:spcPts val="180"/>
                        </a:spcAft>
                      </a:pPr>
                      <a:r>
                        <a:rPr lang="en-US" sz="1800" dirty="0">
                          <a:effectLst/>
                        </a:rPr>
                        <a:t>Method</a:t>
                      </a:r>
                      <a:endParaRPr lang="en-US" sz="1800" dirty="0">
                        <a:effectLst/>
                        <a:latin typeface="Cambria" panose="02040503050406030204" pitchFamily="18" charset="0"/>
                        <a:ea typeface="Cambria" panose="02040503050406030204" pitchFamily="18" charset="0"/>
                        <a:cs typeface="Times New Roman" panose="02020603050405020304" pitchFamily="18" charset="0"/>
                      </a:endParaRPr>
                    </a:p>
                  </a:txBody>
                  <a:tcPr anchor="ctr"/>
                </a:tc>
                <a:tc>
                  <a:txBody>
                    <a:bodyPr/>
                    <a:lstStyle/>
                    <a:p>
                      <a:pPr marL="0" marR="0">
                        <a:spcBef>
                          <a:spcPts val="180"/>
                        </a:spcBef>
                        <a:spcAft>
                          <a:spcPts val="180"/>
                        </a:spcAft>
                      </a:pPr>
                      <a:r>
                        <a:rPr lang="en-US" sz="1800" dirty="0">
                          <a:effectLst/>
                        </a:rPr>
                        <a:t>Description</a:t>
                      </a:r>
                      <a:endParaRPr lang="en-US" sz="1800" dirty="0">
                        <a:effectLst/>
                        <a:latin typeface="Cambria" panose="02040503050406030204" pitchFamily="18" charset="0"/>
                        <a:ea typeface="Cambria" panose="02040503050406030204" pitchFamily="18" charset="0"/>
                        <a:cs typeface="Times New Roman" panose="02020603050405020304" pitchFamily="18" charset="0"/>
                      </a:endParaRPr>
                    </a:p>
                  </a:txBody>
                  <a:tcPr anchor="ctr"/>
                </a:tc>
                <a:extLst>
                  <a:ext uri="{0D108BD9-81ED-4DB2-BD59-A6C34878D82A}">
                    <a16:rowId xmlns:a16="http://schemas.microsoft.com/office/drawing/2014/main" val="2581059175"/>
                  </a:ext>
                </a:extLst>
              </a:tr>
              <a:tr h="301360">
                <a:tc>
                  <a:txBody>
                    <a:bodyPr/>
                    <a:lstStyle/>
                    <a:p>
                      <a:pPr marL="0" marR="0">
                        <a:spcBef>
                          <a:spcPts val="180"/>
                        </a:spcBef>
                        <a:spcAft>
                          <a:spcPts val="180"/>
                        </a:spcAft>
                      </a:pPr>
                      <a:r>
                        <a:rPr lang="en-US" sz="1600" dirty="0" err="1">
                          <a:effectLst/>
                          <a:latin typeface="Consolas" panose="020B0609020204030204" pitchFamily="49" charset="0"/>
                        </a:rPr>
                        <a:t>CreateBatch</a:t>
                      </a:r>
                      <a:endParaRPr lang="en-US" sz="1800" dirty="0">
                        <a:effectLst/>
                        <a:latin typeface="Consolas" panose="020B0609020204030204" pitchFamily="49" charset="0"/>
                        <a:ea typeface="Cambria" panose="02040503050406030204" pitchFamily="18" charset="0"/>
                        <a:cs typeface="Times New Roman" panose="02020603050405020304" pitchFamily="18" charset="0"/>
                      </a:endParaRPr>
                    </a:p>
                  </a:txBody>
                  <a:tcPr anchor="ctr"/>
                </a:tc>
                <a:tc>
                  <a:txBody>
                    <a:bodyPr/>
                    <a:lstStyle/>
                    <a:p>
                      <a:pPr marL="0" marR="0">
                        <a:spcBef>
                          <a:spcPts val="180"/>
                        </a:spcBef>
                        <a:spcAft>
                          <a:spcPts val="180"/>
                        </a:spcAft>
                      </a:pPr>
                      <a:r>
                        <a:rPr lang="en-US" sz="1600" dirty="0">
                          <a:effectLst/>
                        </a:rPr>
                        <a:t>Creates a group of operations that will be sent to the server as a single unit, but not necessarily processed as a unit.</a:t>
                      </a:r>
                      <a:endParaRPr lang="en-US" sz="1600" dirty="0">
                        <a:effectLst/>
                        <a:latin typeface="Cambria" panose="02040503050406030204" pitchFamily="18" charset="0"/>
                        <a:ea typeface="Cambria" panose="02040503050406030204" pitchFamily="18" charset="0"/>
                        <a:cs typeface="Times New Roman" panose="02020603050405020304" pitchFamily="18" charset="0"/>
                      </a:endParaRPr>
                    </a:p>
                  </a:txBody>
                  <a:tcPr anchor="ctr"/>
                </a:tc>
                <a:extLst>
                  <a:ext uri="{0D108BD9-81ED-4DB2-BD59-A6C34878D82A}">
                    <a16:rowId xmlns:a16="http://schemas.microsoft.com/office/drawing/2014/main" val="251791120"/>
                  </a:ext>
                </a:extLst>
              </a:tr>
              <a:tr h="301360">
                <a:tc>
                  <a:txBody>
                    <a:bodyPr/>
                    <a:lstStyle/>
                    <a:p>
                      <a:pPr marL="0" marR="0">
                        <a:spcBef>
                          <a:spcPts val="180"/>
                        </a:spcBef>
                        <a:spcAft>
                          <a:spcPts val="180"/>
                        </a:spcAft>
                      </a:pPr>
                      <a:r>
                        <a:rPr lang="en-US" sz="1600" dirty="0" err="1">
                          <a:effectLst/>
                          <a:latin typeface="Consolas" panose="020B0609020204030204" pitchFamily="49" charset="0"/>
                        </a:rPr>
                        <a:t>CreateTransaction</a:t>
                      </a:r>
                      <a:endParaRPr lang="en-US" sz="1800" dirty="0">
                        <a:effectLst/>
                        <a:latin typeface="Consolas" panose="020B0609020204030204" pitchFamily="49" charset="0"/>
                        <a:ea typeface="Cambria" panose="02040503050406030204" pitchFamily="18" charset="0"/>
                        <a:cs typeface="Times New Roman" panose="02020603050405020304" pitchFamily="18" charset="0"/>
                      </a:endParaRPr>
                    </a:p>
                  </a:txBody>
                  <a:tcPr anchor="ctr"/>
                </a:tc>
                <a:tc>
                  <a:txBody>
                    <a:bodyPr/>
                    <a:lstStyle/>
                    <a:p>
                      <a:pPr marL="0" marR="0">
                        <a:spcBef>
                          <a:spcPts val="180"/>
                        </a:spcBef>
                        <a:spcAft>
                          <a:spcPts val="180"/>
                        </a:spcAft>
                      </a:pPr>
                      <a:r>
                        <a:rPr lang="en-US" sz="1600" dirty="0">
                          <a:effectLst/>
                        </a:rPr>
                        <a:t>Creates a group of operations that will be sent to the server as a single unit and processed on the server as a single unit.</a:t>
                      </a:r>
                      <a:endParaRPr lang="en-US" sz="1600" dirty="0">
                        <a:effectLst/>
                        <a:latin typeface="Cambria" panose="02040503050406030204" pitchFamily="18" charset="0"/>
                        <a:ea typeface="Cambria" panose="02040503050406030204" pitchFamily="18" charset="0"/>
                        <a:cs typeface="Times New Roman" panose="02020603050405020304" pitchFamily="18" charset="0"/>
                      </a:endParaRPr>
                    </a:p>
                  </a:txBody>
                  <a:tcPr anchor="ctr"/>
                </a:tc>
                <a:extLst>
                  <a:ext uri="{0D108BD9-81ED-4DB2-BD59-A6C34878D82A}">
                    <a16:rowId xmlns:a16="http://schemas.microsoft.com/office/drawing/2014/main" val="3461182649"/>
                  </a:ext>
                </a:extLst>
              </a:tr>
              <a:tr h="150680">
                <a:tc>
                  <a:txBody>
                    <a:bodyPr/>
                    <a:lstStyle/>
                    <a:p>
                      <a:pPr marL="0" marR="0">
                        <a:spcBef>
                          <a:spcPts val="180"/>
                        </a:spcBef>
                        <a:spcAft>
                          <a:spcPts val="180"/>
                        </a:spcAft>
                      </a:pPr>
                      <a:r>
                        <a:rPr lang="en-US" sz="1600" dirty="0" err="1">
                          <a:effectLst/>
                          <a:latin typeface="Consolas" panose="020B0609020204030204" pitchFamily="49" charset="0"/>
                        </a:rPr>
                        <a:t>KeyDelete</a:t>
                      </a:r>
                      <a:endParaRPr lang="en-US" sz="1800" dirty="0">
                        <a:effectLst/>
                        <a:latin typeface="Consolas" panose="020B0609020204030204" pitchFamily="49" charset="0"/>
                        <a:ea typeface="Cambria" panose="02040503050406030204" pitchFamily="18" charset="0"/>
                        <a:cs typeface="Times New Roman" panose="02020603050405020304" pitchFamily="18" charset="0"/>
                      </a:endParaRPr>
                    </a:p>
                  </a:txBody>
                  <a:tcPr anchor="ctr"/>
                </a:tc>
                <a:tc>
                  <a:txBody>
                    <a:bodyPr/>
                    <a:lstStyle/>
                    <a:p>
                      <a:pPr marL="0" marR="0">
                        <a:spcBef>
                          <a:spcPts val="180"/>
                        </a:spcBef>
                        <a:spcAft>
                          <a:spcPts val="180"/>
                        </a:spcAft>
                      </a:pPr>
                      <a:r>
                        <a:rPr lang="en-US" sz="1600" dirty="0">
                          <a:effectLst/>
                        </a:rPr>
                        <a:t>Delete the key/value.</a:t>
                      </a:r>
                      <a:endParaRPr lang="en-US" sz="1600" dirty="0">
                        <a:effectLst/>
                        <a:latin typeface="Cambria" panose="02040503050406030204" pitchFamily="18" charset="0"/>
                        <a:ea typeface="Cambria" panose="02040503050406030204" pitchFamily="18" charset="0"/>
                        <a:cs typeface="Times New Roman" panose="02020603050405020304" pitchFamily="18" charset="0"/>
                      </a:endParaRPr>
                    </a:p>
                  </a:txBody>
                  <a:tcPr anchor="ctr"/>
                </a:tc>
                <a:extLst>
                  <a:ext uri="{0D108BD9-81ED-4DB2-BD59-A6C34878D82A}">
                    <a16:rowId xmlns:a16="http://schemas.microsoft.com/office/drawing/2014/main" val="113130704"/>
                  </a:ext>
                </a:extLst>
              </a:tr>
              <a:tr h="150680">
                <a:tc>
                  <a:txBody>
                    <a:bodyPr/>
                    <a:lstStyle/>
                    <a:p>
                      <a:pPr marL="0" marR="0">
                        <a:spcBef>
                          <a:spcPts val="180"/>
                        </a:spcBef>
                        <a:spcAft>
                          <a:spcPts val="180"/>
                        </a:spcAft>
                      </a:pPr>
                      <a:r>
                        <a:rPr lang="en-US" sz="1600" dirty="0" err="1">
                          <a:effectLst/>
                          <a:latin typeface="Consolas" panose="020B0609020204030204" pitchFamily="49" charset="0"/>
                        </a:rPr>
                        <a:t>KeyExists</a:t>
                      </a:r>
                      <a:endParaRPr lang="en-US" sz="1800" dirty="0">
                        <a:effectLst/>
                        <a:latin typeface="Consolas" panose="020B0609020204030204" pitchFamily="49" charset="0"/>
                        <a:ea typeface="Cambria" panose="02040503050406030204" pitchFamily="18" charset="0"/>
                        <a:cs typeface="Times New Roman" panose="02020603050405020304" pitchFamily="18" charset="0"/>
                      </a:endParaRPr>
                    </a:p>
                  </a:txBody>
                  <a:tcPr anchor="ctr"/>
                </a:tc>
                <a:tc>
                  <a:txBody>
                    <a:bodyPr/>
                    <a:lstStyle/>
                    <a:p>
                      <a:pPr marL="0" marR="0">
                        <a:spcBef>
                          <a:spcPts val="180"/>
                        </a:spcBef>
                        <a:spcAft>
                          <a:spcPts val="180"/>
                        </a:spcAft>
                      </a:pPr>
                      <a:r>
                        <a:rPr lang="en-US" sz="1600" dirty="0">
                          <a:effectLst/>
                        </a:rPr>
                        <a:t>Returns whether the given key exists in cache.</a:t>
                      </a:r>
                      <a:endParaRPr lang="en-US" sz="1600" dirty="0">
                        <a:effectLst/>
                        <a:latin typeface="Cambria" panose="02040503050406030204" pitchFamily="18" charset="0"/>
                        <a:ea typeface="Cambria" panose="02040503050406030204" pitchFamily="18" charset="0"/>
                        <a:cs typeface="Times New Roman" panose="02020603050405020304" pitchFamily="18" charset="0"/>
                      </a:endParaRPr>
                    </a:p>
                  </a:txBody>
                  <a:tcPr anchor="ctr"/>
                </a:tc>
                <a:extLst>
                  <a:ext uri="{0D108BD9-81ED-4DB2-BD59-A6C34878D82A}">
                    <a16:rowId xmlns:a16="http://schemas.microsoft.com/office/drawing/2014/main" val="3089579487"/>
                  </a:ext>
                </a:extLst>
              </a:tr>
              <a:tr h="150680">
                <a:tc>
                  <a:txBody>
                    <a:bodyPr/>
                    <a:lstStyle/>
                    <a:p>
                      <a:pPr marL="0" marR="0">
                        <a:spcBef>
                          <a:spcPts val="180"/>
                        </a:spcBef>
                        <a:spcAft>
                          <a:spcPts val="180"/>
                        </a:spcAft>
                      </a:pPr>
                      <a:r>
                        <a:rPr lang="en-US" sz="1600" dirty="0" err="1">
                          <a:effectLst/>
                          <a:latin typeface="Consolas" panose="020B0609020204030204" pitchFamily="49" charset="0"/>
                        </a:rPr>
                        <a:t>KeyExpire</a:t>
                      </a:r>
                      <a:endParaRPr lang="en-US" sz="1800" dirty="0">
                        <a:effectLst/>
                        <a:latin typeface="Consolas" panose="020B0609020204030204" pitchFamily="49" charset="0"/>
                        <a:ea typeface="Cambria" panose="02040503050406030204" pitchFamily="18" charset="0"/>
                        <a:cs typeface="Times New Roman" panose="02020603050405020304" pitchFamily="18" charset="0"/>
                      </a:endParaRPr>
                    </a:p>
                  </a:txBody>
                  <a:tcPr anchor="ctr"/>
                </a:tc>
                <a:tc>
                  <a:txBody>
                    <a:bodyPr/>
                    <a:lstStyle/>
                    <a:p>
                      <a:pPr marL="0" marR="0">
                        <a:spcBef>
                          <a:spcPts val="180"/>
                        </a:spcBef>
                        <a:spcAft>
                          <a:spcPts val="180"/>
                        </a:spcAft>
                      </a:pPr>
                      <a:r>
                        <a:rPr lang="en-US" sz="1600" dirty="0">
                          <a:effectLst/>
                        </a:rPr>
                        <a:t>Sets a time-to-live (TTL) expiration on a key.</a:t>
                      </a:r>
                      <a:endParaRPr lang="en-US" sz="1600" dirty="0">
                        <a:effectLst/>
                        <a:latin typeface="Cambria" panose="02040503050406030204" pitchFamily="18" charset="0"/>
                        <a:ea typeface="Cambria" panose="02040503050406030204" pitchFamily="18" charset="0"/>
                        <a:cs typeface="Times New Roman" panose="02020603050405020304" pitchFamily="18" charset="0"/>
                      </a:endParaRPr>
                    </a:p>
                  </a:txBody>
                  <a:tcPr anchor="ctr"/>
                </a:tc>
                <a:extLst>
                  <a:ext uri="{0D108BD9-81ED-4DB2-BD59-A6C34878D82A}">
                    <a16:rowId xmlns:a16="http://schemas.microsoft.com/office/drawing/2014/main" val="552107260"/>
                  </a:ext>
                </a:extLst>
              </a:tr>
              <a:tr h="150680">
                <a:tc>
                  <a:txBody>
                    <a:bodyPr/>
                    <a:lstStyle/>
                    <a:p>
                      <a:pPr marL="0" marR="0">
                        <a:spcBef>
                          <a:spcPts val="180"/>
                        </a:spcBef>
                        <a:spcAft>
                          <a:spcPts val="180"/>
                        </a:spcAft>
                      </a:pPr>
                      <a:r>
                        <a:rPr lang="en-US" sz="1600" dirty="0" err="1">
                          <a:effectLst/>
                          <a:latin typeface="Consolas" panose="020B0609020204030204" pitchFamily="49" charset="0"/>
                        </a:rPr>
                        <a:t>KeyRename</a:t>
                      </a:r>
                      <a:endParaRPr lang="en-US" sz="1800" dirty="0">
                        <a:effectLst/>
                        <a:latin typeface="Consolas" panose="020B0609020204030204" pitchFamily="49" charset="0"/>
                        <a:ea typeface="Cambria" panose="02040503050406030204" pitchFamily="18" charset="0"/>
                        <a:cs typeface="Times New Roman" panose="02020603050405020304" pitchFamily="18" charset="0"/>
                      </a:endParaRPr>
                    </a:p>
                  </a:txBody>
                  <a:tcPr anchor="ctr"/>
                </a:tc>
                <a:tc>
                  <a:txBody>
                    <a:bodyPr/>
                    <a:lstStyle/>
                    <a:p>
                      <a:pPr marL="0" marR="0">
                        <a:spcBef>
                          <a:spcPts val="180"/>
                        </a:spcBef>
                        <a:spcAft>
                          <a:spcPts val="180"/>
                        </a:spcAft>
                      </a:pPr>
                      <a:r>
                        <a:rPr lang="en-US" sz="1600" dirty="0">
                          <a:effectLst/>
                        </a:rPr>
                        <a:t>Renames a key.</a:t>
                      </a:r>
                      <a:endParaRPr lang="en-US" sz="1600" dirty="0">
                        <a:effectLst/>
                        <a:latin typeface="Cambria" panose="02040503050406030204" pitchFamily="18" charset="0"/>
                        <a:ea typeface="Cambria" panose="02040503050406030204" pitchFamily="18" charset="0"/>
                        <a:cs typeface="Times New Roman" panose="02020603050405020304" pitchFamily="18" charset="0"/>
                      </a:endParaRPr>
                    </a:p>
                  </a:txBody>
                  <a:tcPr anchor="ctr"/>
                </a:tc>
                <a:extLst>
                  <a:ext uri="{0D108BD9-81ED-4DB2-BD59-A6C34878D82A}">
                    <a16:rowId xmlns:a16="http://schemas.microsoft.com/office/drawing/2014/main" val="2038200002"/>
                  </a:ext>
                </a:extLst>
              </a:tr>
              <a:tr h="150680">
                <a:tc>
                  <a:txBody>
                    <a:bodyPr/>
                    <a:lstStyle/>
                    <a:p>
                      <a:pPr marL="0" marR="0">
                        <a:spcBef>
                          <a:spcPts val="180"/>
                        </a:spcBef>
                        <a:spcAft>
                          <a:spcPts val="180"/>
                        </a:spcAft>
                      </a:pPr>
                      <a:r>
                        <a:rPr lang="en-US" sz="1600" dirty="0" err="1">
                          <a:effectLst/>
                          <a:latin typeface="Consolas" panose="020B0609020204030204" pitchFamily="49" charset="0"/>
                        </a:rPr>
                        <a:t>KeyTimeToLive</a:t>
                      </a:r>
                      <a:endParaRPr lang="en-US" sz="1800" dirty="0">
                        <a:effectLst/>
                        <a:latin typeface="Consolas" panose="020B0609020204030204" pitchFamily="49" charset="0"/>
                        <a:ea typeface="Cambria" panose="02040503050406030204" pitchFamily="18" charset="0"/>
                        <a:cs typeface="Times New Roman" panose="02020603050405020304" pitchFamily="18" charset="0"/>
                      </a:endParaRPr>
                    </a:p>
                  </a:txBody>
                  <a:tcPr anchor="ctr"/>
                </a:tc>
                <a:tc>
                  <a:txBody>
                    <a:bodyPr/>
                    <a:lstStyle/>
                    <a:p>
                      <a:pPr marL="0" marR="0">
                        <a:spcBef>
                          <a:spcPts val="180"/>
                        </a:spcBef>
                        <a:spcAft>
                          <a:spcPts val="180"/>
                        </a:spcAft>
                      </a:pPr>
                      <a:r>
                        <a:rPr lang="en-US" sz="1600" dirty="0">
                          <a:effectLst/>
                        </a:rPr>
                        <a:t>Returns the TTL for a key.</a:t>
                      </a:r>
                      <a:endParaRPr lang="en-US" sz="1600" dirty="0">
                        <a:effectLst/>
                        <a:latin typeface="Cambria" panose="02040503050406030204" pitchFamily="18" charset="0"/>
                        <a:ea typeface="Cambria" panose="02040503050406030204" pitchFamily="18" charset="0"/>
                        <a:cs typeface="Times New Roman" panose="02020603050405020304" pitchFamily="18" charset="0"/>
                      </a:endParaRPr>
                    </a:p>
                  </a:txBody>
                  <a:tcPr anchor="ctr"/>
                </a:tc>
                <a:extLst>
                  <a:ext uri="{0D108BD9-81ED-4DB2-BD59-A6C34878D82A}">
                    <a16:rowId xmlns:a16="http://schemas.microsoft.com/office/drawing/2014/main" val="2110549174"/>
                  </a:ext>
                </a:extLst>
              </a:tr>
              <a:tr h="301360">
                <a:tc>
                  <a:txBody>
                    <a:bodyPr/>
                    <a:lstStyle/>
                    <a:p>
                      <a:pPr marL="0" marR="0">
                        <a:spcBef>
                          <a:spcPts val="180"/>
                        </a:spcBef>
                        <a:spcAft>
                          <a:spcPts val="180"/>
                        </a:spcAft>
                      </a:pPr>
                      <a:r>
                        <a:rPr lang="en-US" sz="1600" dirty="0" err="1">
                          <a:effectLst/>
                          <a:latin typeface="Consolas" panose="020B0609020204030204" pitchFamily="49" charset="0"/>
                        </a:rPr>
                        <a:t>KeyType</a:t>
                      </a:r>
                      <a:endParaRPr lang="en-US" sz="1800" dirty="0">
                        <a:effectLst/>
                        <a:latin typeface="Consolas" panose="020B0609020204030204" pitchFamily="49" charset="0"/>
                        <a:ea typeface="Cambria" panose="02040503050406030204" pitchFamily="18" charset="0"/>
                        <a:cs typeface="Times New Roman" panose="02020603050405020304" pitchFamily="18" charset="0"/>
                      </a:endParaRPr>
                    </a:p>
                  </a:txBody>
                  <a:tcPr anchor="ctr"/>
                </a:tc>
                <a:tc>
                  <a:txBody>
                    <a:bodyPr/>
                    <a:lstStyle/>
                    <a:p>
                      <a:pPr marL="0" marR="0">
                        <a:spcBef>
                          <a:spcPts val="180"/>
                        </a:spcBef>
                        <a:spcAft>
                          <a:spcPts val="180"/>
                        </a:spcAft>
                      </a:pPr>
                      <a:r>
                        <a:rPr lang="en-US" sz="1600" dirty="0">
                          <a:effectLst/>
                        </a:rPr>
                        <a:t>Returns the string representation of the type of the value stored at key. The different types that can be returned are: string, list, set, </a:t>
                      </a:r>
                      <a:r>
                        <a:rPr lang="en-US" sz="1600" dirty="0" err="1">
                          <a:effectLst/>
                        </a:rPr>
                        <a:t>zset</a:t>
                      </a:r>
                      <a:r>
                        <a:rPr lang="en-US" sz="1600" dirty="0">
                          <a:effectLst/>
                        </a:rPr>
                        <a:t> and hash.</a:t>
                      </a:r>
                      <a:endParaRPr lang="en-US" sz="1600" dirty="0">
                        <a:effectLst/>
                        <a:latin typeface="Cambria" panose="02040503050406030204" pitchFamily="18" charset="0"/>
                        <a:ea typeface="Cambria" panose="02040503050406030204" pitchFamily="18" charset="0"/>
                        <a:cs typeface="Times New Roman" panose="02020603050405020304" pitchFamily="18" charset="0"/>
                      </a:endParaRPr>
                    </a:p>
                  </a:txBody>
                  <a:tcPr anchor="ctr"/>
                </a:tc>
                <a:extLst>
                  <a:ext uri="{0D108BD9-81ED-4DB2-BD59-A6C34878D82A}">
                    <a16:rowId xmlns:a16="http://schemas.microsoft.com/office/drawing/2014/main" val="300641959"/>
                  </a:ext>
                </a:extLst>
              </a:tr>
            </a:tbl>
          </a:graphicData>
        </a:graphic>
      </p:graphicFrame>
    </p:spTree>
    <p:extLst>
      <p:ext uri="{BB962C8B-B14F-4D97-AF65-F5344CB8AC3E}">
        <p14:creationId xmlns:p14="http://schemas.microsoft.com/office/powerpoint/2010/main" val="1978317278"/>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Exercise: Connect an app to Azure Cache for Redis by using .NET Core</a:t>
            </a:r>
          </a:p>
        </p:txBody>
      </p:sp>
      <p:sp>
        <p:nvSpPr>
          <p:cNvPr id="12" name="Text Placeholder 15">
            <a:extLst>
              <a:ext uri="{FF2B5EF4-FFF2-40B4-BE49-F238E27FC236}">
                <a16:creationId xmlns:a16="http://schemas.microsoft.com/office/drawing/2014/main" id="{0012E28F-CEAB-44D1-94A8-02BB2E75FCC8}"/>
              </a:ext>
            </a:extLst>
          </p:cNvPr>
          <p:cNvSpPr txBox="1">
            <a:spLocks/>
          </p:cNvSpPr>
          <p:nvPr/>
        </p:nvSpPr>
        <p:spPr>
          <a:xfrm>
            <a:off x="432090" y="2065020"/>
            <a:ext cx="5435768" cy="2006600"/>
          </a:xfrm>
          <a:prstGeom prst="rect">
            <a:avLst/>
          </a:prstGeom>
          <a:ln w="19050">
            <a:solidFill>
              <a:schemeClr val="tx2"/>
            </a:solidFill>
          </a:ln>
        </p:spPr>
        <p:txBody>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solidFill>
                  <a:schemeClr val="tx1"/>
                </a:solidFill>
              </a:rPr>
              <a:t>T</a:t>
            </a:r>
            <a:r>
              <a:rPr lang="en-US" altLang="zh-CN" dirty="0">
                <a:solidFill>
                  <a:schemeClr val="tx1"/>
                </a:solidFill>
              </a:rPr>
              <a:t>ask 1</a:t>
            </a:r>
            <a:r>
              <a:rPr lang="en-US" dirty="0">
                <a:solidFill>
                  <a:schemeClr val="tx1"/>
                </a:solidFill>
              </a:rPr>
              <a:t>:</a:t>
            </a:r>
          </a:p>
          <a:p>
            <a:pPr lvl="1"/>
            <a:r>
              <a:rPr lang="en-US" dirty="0"/>
              <a:t>Create a new Redis Cache instance by using Azure CLI commands.</a:t>
            </a:r>
          </a:p>
        </p:txBody>
      </p:sp>
      <p:sp>
        <p:nvSpPr>
          <p:cNvPr id="13" name="Text Placeholder 18">
            <a:extLst>
              <a:ext uri="{FF2B5EF4-FFF2-40B4-BE49-F238E27FC236}">
                <a16:creationId xmlns:a16="http://schemas.microsoft.com/office/drawing/2014/main" id="{73BEB27D-4AA6-4A5A-9A9E-D29AF27DC2D2}"/>
              </a:ext>
            </a:extLst>
          </p:cNvPr>
          <p:cNvSpPr txBox="1">
            <a:spLocks/>
          </p:cNvSpPr>
          <p:nvPr/>
        </p:nvSpPr>
        <p:spPr>
          <a:xfrm>
            <a:off x="6337590" y="2065020"/>
            <a:ext cx="5435768" cy="2006600"/>
          </a:xfrm>
          <a:prstGeom prst="rect">
            <a:avLst/>
          </a:prstGeom>
          <a:ln w="19050">
            <a:solidFill>
              <a:schemeClr val="tx2"/>
            </a:solidFill>
          </a:ln>
        </p:spPr>
        <p:txBody>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solidFill>
                  <a:schemeClr val="tx1"/>
                </a:solidFill>
              </a:rPr>
              <a:t>Task 2:</a:t>
            </a:r>
          </a:p>
          <a:p>
            <a:pPr lvl="1"/>
            <a:r>
              <a:rPr lang="en-US" dirty="0"/>
              <a:t>Create a .NET Core console app to add and retrieve values from the cache by using the </a:t>
            </a:r>
            <a:r>
              <a:rPr lang="en-US" dirty="0" err="1"/>
              <a:t>StackExchange.Redis</a:t>
            </a:r>
            <a:r>
              <a:rPr lang="en-US" dirty="0"/>
              <a:t> package.</a:t>
            </a:r>
          </a:p>
        </p:txBody>
      </p:sp>
      <p:grpSp>
        <p:nvGrpSpPr>
          <p:cNvPr id="14" name="Group 13">
            <a:extLst>
              <a:ext uri="{FF2B5EF4-FFF2-40B4-BE49-F238E27FC236}">
                <a16:creationId xmlns:a16="http://schemas.microsoft.com/office/drawing/2014/main" id="{5D8DC76F-9ED2-4DB4-8E07-75860418A8B0}"/>
              </a:ext>
            </a:extLst>
          </p:cNvPr>
          <p:cNvGrpSpPr/>
          <p:nvPr/>
        </p:nvGrpSpPr>
        <p:grpSpPr>
          <a:xfrm>
            <a:off x="4928347" y="3224511"/>
            <a:ext cx="723714" cy="723714"/>
            <a:chOff x="4928347" y="4677391"/>
            <a:chExt cx="723714" cy="723714"/>
          </a:xfrm>
        </p:grpSpPr>
        <p:grpSp>
          <p:nvGrpSpPr>
            <p:cNvPr id="15" name="Group 14">
              <a:extLst>
                <a:ext uri="{FF2B5EF4-FFF2-40B4-BE49-F238E27FC236}">
                  <a16:creationId xmlns:a16="http://schemas.microsoft.com/office/drawing/2014/main" id="{8C30AD0A-0853-4C91-B12E-8E52BEE0FD67}"/>
                </a:ext>
              </a:extLst>
            </p:cNvPr>
            <p:cNvGrpSpPr/>
            <p:nvPr/>
          </p:nvGrpSpPr>
          <p:grpSpPr>
            <a:xfrm>
              <a:off x="4928347" y="4677391"/>
              <a:ext cx="723714" cy="723714"/>
              <a:chOff x="4928347" y="4677391"/>
              <a:chExt cx="723714" cy="723714"/>
            </a:xfrm>
          </p:grpSpPr>
          <p:sp>
            <p:nvSpPr>
              <p:cNvPr id="17" name="AutoShape 3">
                <a:extLst>
                  <a:ext uri="{FF2B5EF4-FFF2-40B4-BE49-F238E27FC236}">
                    <a16:creationId xmlns:a16="http://schemas.microsoft.com/office/drawing/2014/main" id="{3C398716-03FC-41A1-8043-E2441F89A051}"/>
                  </a:ext>
                </a:extLst>
              </p:cNvPr>
              <p:cNvSpPr>
                <a:spLocks noChangeAspect="1" noChangeArrowheads="1" noTextEdit="1"/>
              </p:cNvSpPr>
              <p:nvPr/>
            </p:nvSpPr>
            <p:spPr bwMode="auto">
              <a:xfrm>
                <a:off x="4928347" y="4677391"/>
                <a:ext cx="723714" cy="723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8" name="Freeform 5">
                <a:extLst>
                  <a:ext uri="{FF2B5EF4-FFF2-40B4-BE49-F238E27FC236}">
                    <a16:creationId xmlns:a16="http://schemas.microsoft.com/office/drawing/2014/main" id="{3356FE0D-931D-465E-9C11-49BE2525AD8C}"/>
                  </a:ext>
                </a:extLst>
              </p:cNvPr>
              <p:cNvSpPr>
                <a:spLocks/>
              </p:cNvSpPr>
              <p:nvPr/>
            </p:nvSpPr>
            <p:spPr bwMode="auto">
              <a:xfrm>
                <a:off x="4928347" y="4677391"/>
                <a:ext cx="723714" cy="723714"/>
              </a:xfrm>
              <a:custGeom>
                <a:avLst/>
                <a:gdLst>
                  <a:gd name="T0" fmla="*/ 2 w 493"/>
                  <a:gd name="T1" fmla="*/ 221 h 493"/>
                  <a:gd name="T2" fmla="*/ 12 w 493"/>
                  <a:gd name="T3" fmla="*/ 174 h 493"/>
                  <a:gd name="T4" fmla="*/ 31 w 493"/>
                  <a:gd name="T5" fmla="*/ 130 h 493"/>
                  <a:gd name="T6" fmla="*/ 57 w 493"/>
                  <a:gd name="T7" fmla="*/ 90 h 493"/>
                  <a:gd name="T8" fmla="*/ 90 w 493"/>
                  <a:gd name="T9" fmla="*/ 57 h 493"/>
                  <a:gd name="T10" fmla="*/ 130 w 493"/>
                  <a:gd name="T11" fmla="*/ 31 h 493"/>
                  <a:gd name="T12" fmla="*/ 174 w 493"/>
                  <a:gd name="T13" fmla="*/ 12 h 493"/>
                  <a:gd name="T14" fmla="*/ 221 w 493"/>
                  <a:gd name="T15" fmla="*/ 2 h 493"/>
                  <a:gd name="T16" fmla="*/ 272 w 493"/>
                  <a:gd name="T17" fmla="*/ 2 h 493"/>
                  <a:gd name="T18" fmla="*/ 320 w 493"/>
                  <a:gd name="T19" fmla="*/ 12 h 493"/>
                  <a:gd name="T20" fmla="*/ 364 w 493"/>
                  <a:gd name="T21" fmla="*/ 31 h 493"/>
                  <a:gd name="T22" fmla="*/ 403 w 493"/>
                  <a:gd name="T23" fmla="*/ 57 h 493"/>
                  <a:gd name="T24" fmla="*/ 436 w 493"/>
                  <a:gd name="T25" fmla="*/ 90 h 493"/>
                  <a:gd name="T26" fmla="*/ 464 w 493"/>
                  <a:gd name="T27" fmla="*/ 130 h 493"/>
                  <a:gd name="T28" fmla="*/ 481 w 493"/>
                  <a:gd name="T29" fmla="*/ 174 h 493"/>
                  <a:gd name="T30" fmla="*/ 491 w 493"/>
                  <a:gd name="T31" fmla="*/ 221 h 493"/>
                  <a:gd name="T32" fmla="*/ 491 w 493"/>
                  <a:gd name="T33" fmla="*/ 272 h 493"/>
                  <a:gd name="T34" fmla="*/ 481 w 493"/>
                  <a:gd name="T35" fmla="*/ 320 h 493"/>
                  <a:gd name="T36" fmla="*/ 464 w 493"/>
                  <a:gd name="T37" fmla="*/ 364 h 493"/>
                  <a:gd name="T38" fmla="*/ 436 w 493"/>
                  <a:gd name="T39" fmla="*/ 403 h 493"/>
                  <a:gd name="T40" fmla="*/ 403 w 493"/>
                  <a:gd name="T41" fmla="*/ 437 h 493"/>
                  <a:gd name="T42" fmla="*/ 364 w 493"/>
                  <a:gd name="T43" fmla="*/ 464 h 493"/>
                  <a:gd name="T44" fmla="*/ 320 w 493"/>
                  <a:gd name="T45" fmla="*/ 481 h 493"/>
                  <a:gd name="T46" fmla="*/ 272 w 493"/>
                  <a:gd name="T47" fmla="*/ 491 h 493"/>
                  <a:gd name="T48" fmla="*/ 221 w 493"/>
                  <a:gd name="T49" fmla="*/ 491 h 493"/>
                  <a:gd name="T50" fmla="*/ 174 w 493"/>
                  <a:gd name="T51" fmla="*/ 481 h 493"/>
                  <a:gd name="T52" fmla="*/ 130 w 493"/>
                  <a:gd name="T53" fmla="*/ 464 h 493"/>
                  <a:gd name="T54" fmla="*/ 90 w 493"/>
                  <a:gd name="T55" fmla="*/ 437 h 493"/>
                  <a:gd name="T56" fmla="*/ 57 w 493"/>
                  <a:gd name="T57" fmla="*/ 403 h 493"/>
                  <a:gd name="T58" fmla="*/ 31 w 493"/>
                  <a:gd name="T59" fmla="*/ 364 h 493"/>
                  <a:gd name="T60" fmla="*/ 12 w 493"/>
                  <a:gd name="T61" fmla="*/ 320 h 493"/>
                  <a:gd name="T62" fmla="*/ 2 w 493"/>
                  <a:gd name="T63" fmla="*/ 27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3" h="493">
                    <a:moveTo>
                      <a:pt x="0" y="247"/>
                    </a:moveTo>
                    <a:lnTo>
                      <a:pt x="2" y="221"/>
                    </a:lnTo>
                    <a:lnTo>
                      <a:pt x="6" y="197"/>
                    </a:lnTo>
                    <a:lnTo>
                      <a:pt x="12" y="174"/>
                    </a:lnTo>
                    <a:lnTo>
                      <a:pt x="20" y="151"/>
                    </a:lnTo>
                    <a:lnTo>
                      <a:pt x="31" y="130"/>
                    </a:lnTo>
                    <a:lnTo>
                      <a:pt x="42" y="109"/>
                    </a:lnTo>
                    <a:lnTo>
                      <a:pt x="57" y="90"/>
                    </a:lnTo>
                    <a:lnTo>
                      <a:pt x="73" y="73"/>
                    </a:lnTo>
                    <a:lnTo>
                      <a:pt x="90" y="57"/>
                    </a:lnTo>
                    <a:lnTo>
                      <a:pt x="109" y="42"/>
                    </a:lnTo>
                    <a:lnTo>
                      <a:pt x="130" y="31"/>
                    </a:lnTo>
                    <a:lnTo>
                      <a:pt x="151" y="20"/>
                    </a:lnTo>
                    <a:lnTo>
                      <a:pt x="174" y="12"/>
                    </a:lnTo>
                    <a:lnTo>
                      <a:pt x="197" y="6"/>
                    </a:lnTo>
                    <a:lnTo>
                      <a:pt x="221" y="2"/>
                    </a:lnTo>
                    <a:lnTo>
                      <a:pt x="247" y="0"/>
                    </a:lnTo>
                    <a:lnTo>
                      <a:pt x="272" y="2"/>
                    </a:lnTo>
                    <a:lnTo>
                      <a:pt x="296" y="6"/>
                    </a:lnTo>
                    <a:lnTo>
                      <a:pt x="320" y="12"/>
                    </a:lnTo>
                    <a:lnTo>
                      <a:pt x="342" y="20"/>
                    </a:lnTo>
                    <a:lnTo>
                      <a:pt x="364" y="31"/>
                    </a:lnTo>
                    <a:lnTo>
                      <a:pt x="384" y="42"/>
                    </a:lnTo>
                    <a:lnTo>
                      <a:pt x="403" y="57"/>
                    </a:lnTo>
                    <a:lnTo>
                      <a:pt x="420" y="73"/>
                    </a:lnTo>
                    <a:lnTo>
                      <a:pt x="436" y="90"/>
                    </a:lnTo>
                    <a:lnTo>
                      <a:pt x="451" y="109"/>
                    </a:lnTo>
                    <a:lnTo>
                      <a:pt x="464" y="130"/>
                    </a:lnTo>
                    <a:lnTo>
                      <a:pt x="473" y="151"/>
                    </a:lnTo>
                    <a:lnTo>
                      <a:pt x="481" y="174"/>
                    </a:lnTo>
                    <a:lnTo>
                      <a:pt x="487" y="197"/>
                    </a:lnTo>
                    <a:lnTo>
                      <a:pt x="491" y="221"/>
                    </a:lnTo>
                    <a:lnTo>
                      <a:pt x="493" y="247"/>
                    </a:lnTo>
                    <a:lnTo>
                      <a:pt x="491" y="272"/>
                    </a:lnTo>
                    <a:lnTo>
                      <a:pt x="487" y="296"/>
                    </a:lnTo>
                    <a:lnTo>
                      <a:pt x="481" y="320"/>
                    </a:lnTo>
                    <a:lnTo>
                      <a:pt x="473" y="342"/>
                    </a:lnTo>
                    <a:lnTo>
                      <a:pt x="464" y="364"/>
                    </a:lnTo>
                    <a:lnTo>
                      <a:pt x="451" y="384"/>
                    </a:lnTo>
                    <a:lnTo>
                      <a:pt x="436" y="403"/>
                    </a:lnTo>
                    <a:lnTo>
                      <a:pt x="420" y="420"/>
                    </a:lnTo>
                    <a:lnTo>
                      <a:pt x="403" y="437"/>
                    </a:lnTo>
                    <a:lnTo>
                      <a:pt x="384" y="451"/>
                    </a:lnTo>
                    <a:lnTo>
                      <a:pt x="364" y="464"/>
                    </a:lnTo>
                    <a:lnTo>
                      <a:pt x="342" y="473"/>
                    </a:lnTo>
                    <a:lnTo>
                      <a:pt x="320" y="481"/>
                    </a:lnTo>
                    <a:lnTo>
                      <a:pt x="296" y="487"/>
                    </a:lnTo>
                    <a:lnTo>
                      <a:pt x="272" y="491"/>
                    </a:lnTo>
                    <a:lnTo>
                      <a:pt x="247" y="493"/>
                    </a:lnTo>
                    <a:lnTo>
                      <a:pt x="221" y="491"/>
                    </a:lnTo>
                    <a:lnTo>
                      <a:pt x="197" y="487"/>
                    </a:lnTo>
                    <a:lnTo>
                      <a:pt x="174" y="481"/>
                    </a:lnTo>
                    <a:lnTo>
                      <a:pt x="151" y="473"/>
                    </a:lnTo>
                    <a:lnTo>
                      <a:pt x="130" y="464"/>
                    </a:lnTo>
                    <a:lnTo>
                      <a:pt x="109" y="451"/>
                    </a:lnTo>
                    <a:lnTo>
                      <a:pt x="90" y="437"/>
                    </a:lnTo>
                    <a:lnTo>
                      <a:pt x="73" y="420"/>
                    </a:lnTo>
                    <a:lnTo>
                      <a:pt x="57" y="403"/>
                    </a:lnTo>
                    <a:lnTo>
                      <a:pt x="42" y="384"/>
                    </a:lnTo>
                    <a:lnTo>
                      <a:pt x="31" y="364"/>
                    </a:lnTo>
                    <a:lnTo>
                      <a:pt x="20" y="342"/>
                    </a:lnTo>
                    <a:lnTo>
                      <a:pt x="12" y="320"/>
                    </a:lnTo>
                    <a:lnTo>
                      <a:pt x="6" y="296"/>
                    </a:lnTo>
                    <a:lnTo>
                      <a:pt x="2" y="272"/>
                    </a:lnTo>
                    <a:lnTo>
                      <a:pt x="0" y="24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9" name="Freeform 6">
                <a:extLst>
                  <a:ext uri="{FF2B5EF4-FFF2-40B4-BE49-F238E27FC236}">
                    <a16:creationId xmlns:a16="http://schemas.microsoft.com/office/drawing/2014/main" id="{92C5C0A5-C719-40F3-AE65-B28E925CC769}"/>
                  </a:ext>
                </a:extLst>
              </p:cNvPr>
              <p:cNvSpPr>
                <a:spLocks noEditPoints="1"/>
              </p:cNvSpPr>
              <p:nvPr/>
            </p:nvSpPr>
            <p:spPr bwMode="auto">
              <a:xfrm>
                <a:off x="4985598" y="4733908"/>
                <a:ext cx="609212" cy="610680"/>
              </a:xfrm>
              <a:prstGeom prst="ellipse">
                <a:avLst/>
              </a:prstGeom>
              <a:noFill/>
              <a:ln w="28575" cap="flat">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fr-FR"/>
              </a:p>
            </p:txBody>
          </p:sp>
        </p:grpSp>
        <p:pic>
          <p:nvPicPr>
            <p:cNvPr id="16" name="Picture 15" descr="Icon of three dots and outward pointing chevrons on left and right">
              <a:extLst>
                <a:ext uri="{FF2B5EF4-FFF2-40B4-BE49-F238E27FC236}">
                  <a16:creationId xmlns:a16="http://schemas.microsoft.com/office/drawing/2014/main" id="{13C29777-0C95-40B7-960C-32E275A83BA3}"/>
                </a:ext>
              </a:extLst>
            </p:cNvPr>
            <p:cNvPicPr>
              <a:picLocks noChangeAspect="1"/>
            </p:cNvPicPr>
            <p:nvPr/>
          </p:nvPicPr>
          <p:blipFill>
            <a:blip r:embed="rId3"/>
            <a:stretch>
              <a:fillRect/>
            </a:stretch>
          </p:blipFill>
          <p:spPr>
            <a:xfrm>
              <a:off x="5053321" y="4940730"/>
              <a:ext cx="495143" cy="218518"/>
            </a:xfrm>
            <a:prstGeom prst="rect">
              <a:avLst/>
            </a:prstGeom>
          </p:spPr>
        </p:pic>
      </p:grpSp>
      <p:grpSp>
        <p:nvGrpSpPr>
          <p:cNvPr id="20" name="Group 19">
            <a:extLst>
              <a:ext uri="{FF2B5EF4-FFF2-40B4-BE49-F238E27FC236}">
                <a16:creationId xmlns:a16="http://schemas.microsoft.com/office/drawing/2014/main" id="{41992416-0B20-47EC-BE94-D6FDB059D8D6}"/>
              </a:ext>
            </a:extLst>
          </p:cNvPr>
          <p:cNvGrpSpPr/>
          <p:nvPr/>
        </p:nvGrpSpPr>
        <p:grpSpPr>
          <a:xfrm>
            <a:off x="10833744" y="3224511"/>
            <a:ext cx="723714" cy="723714"/>
            <a:chOff x="10833744" y="4677391"/>
            <a:chExt cx="723714" cy="723714"/>
          </a:xfrm>
        </p:grpSpPr>
        <p:grpSp>
          <p:nvGrpSpPr>
            <p:cNvPr id="21" name="Group 20">
              <a:extLst>
                <a:ext uri="{FF2B5EF4-FFF2-40B4-BE49-F238E27FC236}">
                  <a16:creationId xmlns:a16="http://schemas.microsoft.com/office/drawing/2014/main" id="{3770439F-F3B9-489F-9022-BBFF7618169A}"/>
                </a:ext>
              </a:extLst>
            </p:cNvPr>
            <p:cNvGrpSpPr/>
            <p:nvPr/>
          </p:nvGrpSpPr>
          <p:grpSpPr>
            <a:xfrm>
              <a:off x="10833744" y="4677391"/>
              <a:ext cx="723714" cy="723714"/>
              <a:chOff x="10833744" y="4677391"/>
              <a:chExt cx="723714" cy="723714"/>
            </a:xfrm>
          </p:grpSpPr>
          <p:sp>
            <p:nvSpPr>
              <p:cNvPr id="23" name="AutoShape 3">
                <a:extLst>
                  <a:ext uri="{FF2B5EF4-FFF2-40B4-BE49-F238E27FC236}">
                    <a16:creationId xmlns:a16="http://schemas.microsoft.com/office/drawing/2014/main" id="{7F8FA2F8-129D-4B98-A82D-C0E66B3E1A03}"/>
                  </a:ext>
                </a:extLst>
              </p:cNvPr>
              <p:cNvSpPr>
                <a:spLocks noChangeAspect="1" noChangeArrowheads="1" noTextEdit="1"/>
              </p:cNvSpPr>
              <p:nvPr/>
            </p:nvSpPr>
            <p:spPr bwMode="auto">
              <a:xfrm>
                <a:off x="10833744" y="4677391"/>
                <a:ext cx="723714" cy="723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4" name="Freeform 5">
                <a:extLst>
                  <a:ext uri="{FF2B5EF4-FFF2-40B4-BE49-F238E27FC236}">
                    <a16:creationId xmlns:a16="http://schemas.microsoft.com/office/drawing/2014/main" id="{3E93594B-7A34-4F24-BAD4-B4E0485AB8B1}"/>
                  </a:ext>
                </a:extLst>
              </p:cNvPr>
              <p:cNvSpPr>
                <a:spLocks/>
              </p:cNvSpPr>
              <p:nvPr/>
            </p:nvSpPr>
            <p:spPr bwMode="auto">
              <a:xfrm>
                <a:off x="10833744" y="4677391"/>
                <a:ext cx="723714" cy="723714"/>
              </a:xfrm>
              <a:custGeom>
                <a:avLst/>
                <a:gdLst>
                  <a:gd name="T0" fmla="*/ 2 w 493"/>
                  <a:gd name="T1" fmla="*/ 221 h 493"/>
                  <a:gd name="T2" fmla="*/ 12 w 493"/>
                  <a:gd name="T3" fmla="*/ 174 h 493"/>
                  <a:gd name="T4" fmla="*/ 31 w 493"/>
                  <a:gd name="T5" fmla="*/ 130 h 493"/>
                  <a:gd name="T6" fmla="*/ 57 w 493"/>
                  <a:gd name="T7" fmla="*/ 90 h 493"/>
                  <a:gd name="T8" fmla="*/ 90 w 493"/>
                  <a:gd name="T9" fmla="*/ 57 h 493"/>
                  <a:gd name="T10" fmla="*/ 130 w 493"/>
                  <a:gd name="T11" fmla="*/ 31 h 493"/>
                  <a:gd name="T12" fmla="*/ 174 w 493"/>
                  <a:gd name="T13" fmla="*/ 12 h 493"/>
                  <a:gd name="T14" fmla="*/ 221 w 493"/>
                  <a:gd name="T15" fmla="*/ 2 h 493"/>
                  <a:gd name="T16" fmla="*/ 272 w 493"/>
                  <a:gd name="T17" fmla="*/ 2 h 493"/>
                  <a:gd name="T18" fmla="*/ 320 w 493"/>
                  <a:gd name="T19" fmla="*/ 12 h 493"/>
                  <a:gd name="T20" fmla="*/ 364 w 493"/>
                  <a:gd name="T21" fmla="*/ 31 h 493"/>
                  <a:gd name="T22" fmla="*/ 403 w 493"/>
                  <a:gd name="T23" fmla="*/ 57 h 493"/>
                  <a:gd name="T24" fmla="*/ 436 w 493"/>
                  <a:gd name="T25" fmla="*/ 90 h 493"/>
                  <a:gd name="T26" fmla="*/ 464 w 493"/>
                  <a:gd name="T27" fmla="*/ 130 h 493"/>
                  <a:gd name="T28" fmla="*/ 481 w 493"/>
                  <a:gd name="T29" fmla="*/ 174 h 493"/>
                  <a:gd name="T30" fmla="*/ 491 w 493"/>
                  <a:gd name="T31" fmla="*/ 221 h 493"/>
                  <a:gd name="T32" fmla="*/ 491 w 493"/>
                  <a:gd name="T33" fmla="*/ 272 h 493"/>
                  <a:gd name="T34" fmla="*/ 481 w 493"/>
                  <a:gd name="T35" fmla="*/ 320 h 493"/>
                  <a:gd name="T36" fmla="*/ 464 w 493"/>
                  <a:gd name="T37" fmla="*/ 364 h 493"/>
                  <a:gd name="T38" fmla="*/ 436 w 493"/>
                  <a:gd name="T39" fmla="*/ 403 h 493"/>
                  <a:gd name="T40" fmla="*/ 403 w 493"/>
                  <a:gd name="T41" fmla="*/ 437 h 493"/>
                  <a:gd name="T42" fmla="*/ 364 w 493"/>
                  <a:gd name="T43" fmla="*/ 464 h 493"/>
                  <a:gd name="T44" fmla="*/ 320 w 493"/>
                  <a:gd name="T45" fmla="*/ 481 h 493"/>
                  <a:gd name="T46" fmla="*/ 272 w 493"/>
                  <a:gd name="T47" fmla="*/ 491 h 493"/>
                  <a:gd name="T48" fmla="*/ 221 w 493"/>
                  <a:gd name="T49" fmla="*/ 491 h 493"/>
                  <a:gd name="T50" fmla="*/ 174 w 493"/>
                  <a:gd name="T51" fmla="*/ 481 h 493"/>
                  <a:gd name="T52" fmla="*/ 130 w 493"/>
                  <a:gd name="T53" fmla="*/ 464 h 493"/>
                  <a:gd name="T54" fmla="*/ 90 w 493"/>
                  <a:gd name="T55" fmla="*/ 437 h 493"/>
                  <a:gd name="T56" fmla="*/ 57 w 493"/>
                  <a:gd name="T57" fmla="*/ 403 h 493"/>
                  <a:gd name="T58" fmla="*/ 31 w 493"/>
                  <a:gd name="T59" fmla="*/ 364 h 493"/>
                  <a:gd name="T60" fmla="*/ 12 w 493"/>
                  <a:gd name="T61" fmla="*/ 320 h 493"/>
                  <a:gd name="T62" fmla="*/ 2 w 493"/>
                  <a:gd name="T63" fmla="*/ 27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3" h="493">
                    <a:moveTo>
                      <a:pt x="0" y="247"/>
                    </a:moveTo>
                    <a:lnTo>
                      <a:pt x="2" y="221"/>
                    </a:lnTo>
                    <a:lnTo>
                      <a:pt x="6" y="197"/>
                    </a:lnTo>
                    <a:lnTo>
                      <a:pt x="12" y="174"/>
                    </a:lnTo>
                    <a:lnTo>
                      <a:pt x="20" y="151"/>
                    </a:lnTo>
                    <a:lnTo>
                      <a:pt x="31" y="130"/>
                    </a:lnTo>
                    <a:lnTo>
                      <a:pt x="42" y="109"/>
                    </a:lnTo>
                    <a:lnTo>
                      <a:pt x="57" y="90"/>
                    </a:lnTo>
                    <a:lnTo>
                      <a:pt x="73" y="73"/>
                    </a:lnTo>
                    <a:lnTo>
                      <a:pt x="90" y="57"/>
                    </a:lnTo>
                    <a:lnTo>
                      <a:pt x="109" y="42"/>
                    </a:lnTo>
                    <a:lnTo>
                      <a:pt x="130" y="31"/>
                    </a:lnTo>
                    <a:lnTo>
                      <a:pt x="151" y="20"/>
                    </a:lnTo>
                    <a:lnTo>
                      <a:pt x="174" y="12"/>
                    </a:lnTo>
                    <a:lnTo>
                      <a:pt x="197" y="6"/>
                    </a:lnTo>
                    <a:lnTo>
                      <a:pt x="221" y="2"/>
                    </a:lnTo>
                    <a:lnTo>
                      <a:pt x="247" y="0"/>
                    </a:lnTo>
                    <a:lnTo>
                      <a:pt x="272" y="2"/>
                    </a:lnTo>
                    <a:lnTo>
                      <a:pt x="296" y="6"/>
                    </a:lnTo>
                    <a:lnTo>
                      <a:pt x="320" y="12"/>
                    </a:lnTo>
                    <a:lnTo>
                      <a:pt x="342" y="20"/>
                    </a:lnTo>
                    <a:lnTo>
                      <a:pt x="364" y="31"/>
                    </a:lnTo>
                    <a:lnTo>
                      <a:pt x="384" y="42"/>
                    </a:lnTo>
                    <a:lnTo>
                      <a:pt x="403" y="57"/>
                    </a:lnTo>
                    <a:lnTo>
                      <a:pt x="420" y="73"/>
                    </a:lnTo>
                    <a:lnTo>
                      <a:pt x="436" y="90"/>
                    </a:lnTo>
                    <a:lnTo>
                      <a:pt x="451" y="109"/>
                    </a:lnTo>
                    <a:lnTo>
                      <a:pt x="464" y="130"/>
                    </a:lnTo>
                    <a:lnTo>
                      <a:pt x="473" y="151"/>
                    </a:lnTo>
                    <a:lnTo>
                      <a:pt x="481" y="174"/>
                    </a:lnTo>
                    <a:lnTo>
                      <a:pt x="487" y="197"/>
                    </a:lnTo>
                    <a:lnTo>
                      <a:pt x="491" y="221"/>
                    </a:lnTo>
                    <a:lnTo>
                      <a:pt x="493" y="247"/>
                    </a:lnTo>
                    <a:lnTo>
                      <a:pt x="491" y="272"/>
                    </a:lnTo>
                    <a:lnTo>
                      <a:pt x="487" y="296"/>
                    </a:lnTo>
                    <a:lnTo>
                      <a:pt x="481" y="320"/>
                    </a:lnTo>
                    <a:lnTo>
                      <a:pt x="473" y="342"/>
                    </a:lnTo>
                    <a:lnTo>
                      <a:pt x="464" y="364"/>
                    </a:lnTo>
                    <a:lnTo>
                      <a:pt x="451" y="384"/>
                    </a:lnTo>
                    <a:lnTo>
                      <a:pt x="436" y="403"/>
                    </a:lnTo>
                    <a:lnTo>
                      <a:pt x="420" y="420"/>
                    </a:lnTo>
                    <a:lnTo>
                      <a:pt x="403" y="437"/>
                    </a:lnTo>
                    <a:lnTo>
                      <a:pt x="384" y="451"/>
                    </a:lnTo>
                    <a:lnTo>
                      <a:pt x="364" y="464"/>
                    </a:lnTo>
                    <a:lnTo>
                      <a:pt x="342" y="473"/>
                    </a:lnTo>
                    <a:lnTo>
                      <a:pt x="320" y="481"/>
                    </a:lnTo>
                    <a:lnTo>
                      <a:pt x="296" y="487"/>
                    </a:lnTo>
                    <a:lnTo>
                      <a:pt x="272" y="491"/>
                    </a:lnTo>
                    <a:lnTo>
                      <a:pt x="247" y="493"/>
                    </a:lnTo>
                    <a:lnTo>
                      <a:pt x="221" y="491"/>
                    </a:lnTo>
                    <a:lnTo>
                      <a:pt x="197" y="487"/>
                    </a:lnTo>
                    <a:lnTo>
                      <a:pt x="174" y="481"/>
                    </a:lnTo>
                    <a:lnTo>
                      <a:pt x="151" y="473"/>
                    </a:lnTo>
                    <a:lnTo>
                      <a:pt x="130" y="464"/>
                    </a:lnTo>
                    <a:lnTo>
                      <a:pt x="109" y="451"/>
                    </a:lnTo>
                    <a:lnTo>
                      <a:pt x="90" y="437"/>
                    </a:lnTo>
                    <a:lnTo>
                      <a:pt x="73" y="420"/>
                    </a:lnTo>
                    <a:lnTo>
                      <a:pt x="57" y="403"/>
                    </a:lnTo>
                    <a:lnTo>
                      <a:pt x="42" y="384"/>
                    </a:lnTo>
                    <a:lnTo>
                      <a:pt x="31" y="364"/>
                    </a:lnTo>
                    <a:lnTo>
                      <a:pt x="20" y="342"/>
                    </a:lnTo>
                    <a:lnTo>
                      <a:pt x="12" y="320"/>
                    </a:lnTo>
                    <a:lnTo>
                      <a:pt x="6" y="296"/>
                    </a:lnTo>
                    <a:lnTo>
                      <a:pt x="2" y="272"/>
                    </a:lnTo>
                    <a:lnTo>
                      <a:pt x="0" y="24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5" name="Freeform 6">
                <a:extLst>
                  <a:ext uri="{FF2B5EF4-FFF2-40B4-BE49-F238E27FC236}">
                    <a16:creationId xmlns:a16="http://schemas.microsoft.com/office/drawing/2014/main" id="{5D6DCC4F-561E-45D6-ABB7-CECB2F2E9AD2}"/>
                  </a:ext>
                </a:extLst>
              </p:cNvPr>
              <p:cNvSpPr>
                <a:spLocks noEditPoints="1"/>
              </p:cNvSpPr>
              <p:nvPr/>
            </p:nvSpPr>
            <p:spPr bwMode="auto">
              <a:xfrm>
                <a:off x="10890995" y="4733908"/>
                <a:ext cx="609212" cy="610680"/>
              </a:xfrm>
              <a:prstGeom prst="ellipse">
                <a:avLst/>
              </a:prstGeom>
              <a:noFill/>
              <a:ln w="28575" cap="flat">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fr-FR"/>
              </a:p>
            </p:txBody>
          </p:sp>
        </p:grpSp>
        <p:pic>
          <p:nvPicPr>
            <p:cNvPr id="22" name="Picture 21" descr="Icon of three dots and outward pointing chevrons on left and right">
              <a:extLst>
                <a:ext uri="{FF2B5EF4-FFF2-40B4-BE49-F238E27FC236}">
                  <a16:creationId xmlns:a16="http://schemas.microsoft.com/office/drawing/2014/main" id="{079442CA-A3D2-4A57-81C0-25DAD44C8F87}"/>
                </a:ext>
              </a:extLst>
            </p:cNvPr>
            <p:cNvPicPr>
              <a:picLocks noChangeAspect="1"/>
            </p:cNvPicPr>
            <p:nvPr/>
          </p:nvPicPr>
          <p:blipFill>
            <a:blip r:embed="rId3"/>
            <a:stretch>
              <a:fillRect/>
            </a:stretch>
          </p:blipFill>
          <p:spPr>
            <a:xfrm>
              <a:off x="10948029" y="4940730"/>
              <a:ext cx="495143" cy="218518"/>
            </a:xfrm>
            <a:prstGeom prst="rect">
              <a:avLst/>
            </a:prstGeom>
          </p:spPr>
        </p:pic>
      </p:grpSp>
    </p:spTree>
    <p:extLst>
      <p:ext uri="{BB962C8B-B14F-4D97-AF65-F5344CB8AC3E}">
        <p14:creationId xmlns:p14="http://schemas.microsoft.com/office/powerpoint/2010/main" val="2900303551"/>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994666"/>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the key scenarios Azure Cache for Redis covers and its service tiers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Identify the key parameters for creating an Azure Cache for Redis instance and interact with the cache</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Connect an app to Azure Cache for Redis by using .NET Core</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endParaRP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51342950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a:t>
            </a:r>
            <a:r>
              <a:rPr lang="en-US" altLang="zh-CN" dirty="0"/>
              <a:t> 2: </a:t>
            </a:r>
            <a:r>
              <a:rPr lang="en-US" dirty="0"/>
              <a:t>Develop for storage on CDNs</a:t>
            </a:r>
          </a:p>
        </p:txBody>
      </p:sp>
      <p:pic>
        <p:nvPicPr>
          <p:cNvPr id="7" name="Picture Placeholder 11" descr="Icon of a gear inside a circle">
            <a:extLst>
              <a:ext uri="{FF2B5EF4-FFF2-40B4-BE49-F238E27FC236}">
                <a16:creationId xmlns:a16="http://schemas.microsoft.com/office/drawing/2014/main" id="{ED4ACC83-3626-46C6-9E54-0329D13A2493}"/>
              </a:ext>
            </a:extLst>
          </p:cNvPr>
          <p:cNvPicPr>
            <a:picLocks noGrp="1" noChangeAspect="1"/>
          </p:cNvPicPr>
          <p:nvPr>
            <p:ph type="pic" sz="quarter" idx="10"/>
          </p:nvPr>
        </p:nvPicPr>
        <p:blipFill rotWithShape="1">
          <a:blip r:embed="rId3"/>
          <a:srcRect l="37" r="37"/>
          <a:stretch/>
        </p:blipFill>
        <p:spPr>
          <a:xfrm>
            <a:off x="10098088" y="2778125"/>
            <a:ext cx="1281112" cy="1281113"/>
          </a:xfrm>
          <a:prstGeom prst="rect">
            <a:avLst/>
          </a:prstGeom>
        </p:spPr>
      </p:pic>
    </p:spTree>
    <p:extLst>
      <p:ext uri="{BB962C8B-B14F-4D97-AF65-F5344CB8AC3E}">
        <p14:creationId xmlns:p14="http://schemas.microsoft.com/office/powerpoint/2010/main" val="3431468866"/>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Introduction</a:t>
            </a:r>
          </a:p>
        </p:txBody>
      </p:sp>
      <p:sp>
        <p:nvSpPr>
          <p:cNvPr id="2" name="TextBox 1">
            <a:extLst>
              <a:ext uri="{FF2B5EF4-FFF2-40B4-BE49-F238E27FC236}">
                <a16:creationId xmlns:a16="http://schemas.microsoft.com/office/drawing/2014/main" id="{C0B77374-98C8-4C04-BCA6-26FBC788DD68}"/>
              </a:ext>
            </a:extLst>
          </p:cNvPr>
          <p:cNvSpPr txBox="1"/>
          <p:nvPr/>
        </p:nvSpPr>
        <p:spPr>
          <a:xfrm>
            <a:off x="418643" y="1458000"/>
            <a:ext cx="11063111" cy="1994853"/>
          </a:xfrm>
          <a:prstGeom prst="rect">
            <a:avLst/>
          </a:prstGeom>
          <a:noFill/>
        </p:spPr>
        <p:txBody>
          <a:bodyPr wrap="square" lIns="0" tIns="90000" rIns="0" bIns="90000" rtlCol="0">
            <a:spAutoFit/>
          </a:bodyPr>
          <a:lstStyle/>
          <a:p>
            <a:pPr>
              <a:spcAft>
                <a:spcPts val="600"/>
              </a:spcAft>
            </a:pPr>
            <a:r>
              <a:rPr lang="en-US" sz="2400" dirty="0">
                <a:gradFill>
                  <a:gsLst>
                    <a:gs pos="2917">
                      <a:schemeClr val="tx1"/>
                    </a:gs>
                    <a:gs pos="30000">
                      <a:schemeClr val="tx1"/>
                    </a:gs>
                  </a:gsLst>
                  <a:lin ang="5400000" scaled="0"/>
                </a:gradFill>
              </a:rPr>
              <a:t>After completing this </a:t>
            </a:r>
            <a:r>
              <a:rPr lang="en-US" altLang="zh-CN" sz="2400" dirty="0">
                <a:gradFill>
                  <a:gsLst>
                    <a:gs pos="2917">
                      <a:schemeClr val="tx1"/>
                    </a:gs>
                    <a:gs pos="30000">
                      <a:schemeClr val="tx1"/>
                    </a:gs>
                  </a:gsLst>
                  <a:lin ang="5400000" scaled="0"/>
                </a:gradFill>
              </a:rPr>
              <a:t>module</a:t>
            </a:r>
            <a:r>
              <a:rPr lang="en-US" sz="2400" dirty="0">
                <a:gradFill>
                  <a:gsLst>
                    <a:gs pos="2917">
                      <a:schemeClr val="tx1"/>
                    </a:gs>
                    <a:gs pos="30000">
                      <a:schemeClr val="tx1"/>
                    </a:gs>
                  </a:gsLst>
                  <a:lin ang="5400000" scaled="0"/>
                </a:gradFill>
              </a:rPr>
              <a:t>, you'll be able to:</a:t>
            </a:r>
          </a:p>
          <a:p>
            <a:pPr marL="342900" indent="-342900">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Explain how the Azure Content Delivery Network works and how it can improve the user experience.</a:t>
            </a:r>
          </a:p>
          <a:p>
            <a:pPr marL="342900" indent="-342900">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Control caching behavior and purge content.</a:t>
            </a:r>
          </a:p>
          <a:p>
            <a:pPr marL="342900" indent="-342900">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Perform actions on Azure CDN by using the Azure CDN Library for .NET.</a:t>
            </a:r>
          </a:p>
        </p:txBody>
      </p:sp>
    </p:spTree>
    <p:extLst>
      <p:ext uri="{BB962C8B-B14F-4D97-AF65-F5344CB8AC3E}">
        <p14:creationId xmlns:p14="http://schemas.microsoft.com/office/powerpoint/2010/main" val="3979567348"/>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Explore Azure Content Delivery Networks (1 / 4)</a:t>
            </a:r>
          </a:p>
        </p:txBody>
      </p:sp>
      <p:sp>
        <p:nvSpPr>
          <p:cNvPr id="4" name="Text Placeholder 9">
            <a:extLst>
              <a:ext uri="{FF2B5EF4-FFF2-40B4-BE49-F238E27FC236}">
                <a16:creationId xmlns:a16="http://schemas.microsoft.com/office/drawing/2014/main" id="{D63C80BB-90C2-4E0B-9A99-62AEE2F74C6D}"/>
              </a:ext>
            </a:extLst>
          </p:cNvPr>
          <p:cNvSpPr txBox="1">
            <a:spLocks/>
          </p:cNvSpPr>
          <p:nvPr/>
        </p:nvSpPr>
        <p:spPr>
          <a:xfrm>
            <a:off x="418466" y="1456897"/>
            <a:ext cx="5394960" cy="4077128"/>
          </a:xfrm>
          <a:prstGeom prst="rect">
            <a:avLst/>
          </a:prstGeom>
        </p:spPr>
        <p:txBody>
          <a:bodyPr lIns="0" tIns="91440" r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40640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smtClean="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t>Overview</a:t>
            </a:r>
          </a:p>
          <a:p>
            <a:pPr marL="342900" lvl="1" indent="-342900">
              <a:buFont typeface="Arial" panose="020B0604020202020204" pitchFamily="34" charset="0"/>
              <a:buChar char="•"/>
            </a:pPr>
            <a:r>
              <a:rPr lang="en-US" dirty="0"/>
              <a:t>Azure Content Delivery Network (CDN) offers developers a global solution for rapidly delivering high-bandwidth content to users by caching their content at strategically placed physical nodes across the world.</a:t>
            </a:r>
          </a:p>
          <a:p>
            <a:pPr marL="342900" lvl="1" indent="-342900">
              <a:buFont typeface="Arial" panose="020B0604020202020204" pitchFamily="34" charset="0"/>
              <a:buChar char="•"/>
            </a:pPr>
            <a:r>
              <a:rPr lang="en-US" dirty="0"/>
              <a:t>Azure CDN can also accelerate dynamic content, which cannot be cached, by leveraging various network optimizations using CDN POPs. </a:t>
            </a:r>
          </a:p>
        </p:txBody>
      </p:sp>
      <p:cxnSp>
        <p:nvCxnSpPr>
          <p:cNvPr id="5" name="Straight Connector 4">
            <a:extLst>
              <a:ext uri="{FF2B5EF4-FFF2-40B4-BE49-F238E27FC236}">
                <a16:creationId xmlns:a16="http://schemas.microsoft.com/office/drawing/2014/main" id="{3A0AA7F7-48FF-4CA2-AF63-EA62D5A9F27F}"/>
              </a:ext>
              <a:ext uri="{C183D7F6-B498-43B3-948B-1728B52AA6E4}">
                <adec:decorative xmlns:adec="http://schemas.microsoft.com/office/drawing/2017/decorative" val="1"/>
              </a:ext>
            </a:extLst>
          </p:cNvPr>
          <p:cNvCxnSpPr>
            <a:cxnSpLocks/>
          </p:cNvCxnSpPr>
          <p:nvPr/>
        </p:nvCxnSpPr>
        <p:spPr>
          <a:xfrm>
            <a:off x="6089276" y="1611250"/>
            <a:ext cx="0" cy="3922775"/>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ext Placeholder 9">
            <a:extLst>
              <a:ext uri="{FF2B5EF4-FFF2-40B4-BE49-F238E27FC236}">
                <a16:creationId xmlns:a16="http://schemas.microsoft.com/office/drawing/2014/main" id="{F4FA560D-C56E-4E85-AD85-9FC18FC45B12}"/>
              </a:ext>
            </a:extLst>
          </p:cNvPr>
          <p:cNvSpPr txBox="1">
            <a:spLocks/>
          </p:cNvSpPr>
          <p:nvPr/>
        </p:nvSpPr>
        <p:spPr>
          <a:xfrm>
            <a:off x="6365127" y="1456897"/>
            <a:ext cx="5408231" cy="4385103"/>
          </a:xfrm>
          <a:prstGeom prst="rect">
            <a:avLst/>
          </a:prstGeom>
        </p:spPr>
        <p:txBody>
          <a:bodyPr lIns="0" tIns="91440" r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22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t>Benefits</a:t>
            </a:r>
          </a:p>
          <a:p>
            <a:pPr marL="342900" lvl="1" indent="-342900">
              <a:buFont typeface="Arial" panose="020B0604020202020204" pitchFamily="34" charset="0"/>
              <a:buChar char="•"/>
            </a:pPr>
            <a:r>
              <a:rPr lang="en-US" dirty="0"/>
              <a:t>Better performance and improved user experience for end users, especially when using applications in which multiple round-trips are required to load content.</a:t>
            </a:r>
          </a:p>
          <a:p>
            <a:pPr marL="342900" lvl="1" indent="-342900">
              <a:buFont typeface="Arial" panose="020B0604020202020204" pitchFamily="34" charset="0"/>
              <a:buChar char="•"/>
            </a:pPr>
            <a:r>
              <a:rPr lang="en-US" dirty="0"/>
              <a:t>Large scaling to better handle instantaneous high loads, such as the start of a product launch event.</a:t>
            </a:r>
          </a:p>
          <a:p>
            <a:pPr marL="342900" lvl="1" indent="-342900">
              <a:buFont typeface="Arial" panose="020B0604020202020204" pitchFamily="34" charset="0"/>
              <a:buChar char="•"/>
            </a:pPr>
            <a:r>
              <a:rPr lang="en-US" dirty="0"/>
              <a:t>Distribution of user requests and serving of content directly from edge servers so that less traffic is sent to the origin server.</a:t>
            </a:r>
          </a:p>
        </p:txBody>
      </p:sp>
    </p:spTree>
    <p:extLst>
      <p:ext uri="{BB962C8B-B14F-4D97-AF65-F5344CB8AC3E}">
        <p14:creationId xmlns:p14="http://schemas.microsoft.com/office/powerpoint/2010/main" val="3205739998"/>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Explore Azure Content Delivery Networks (2 / 4)</a:t>
            </a:r>
          </a:p>
        </p:txBody>
      </p:sp>
      <p:sp>
        <p:nvSpPr>
          <p:cNvPr id="4" name="Text Placeholder 9">
            <a:extLst>
              <a:ext uri="{FF2B5EF4-FFF2-40B4-BE49-F238E27FC236}">
                <a16:creationId xmlns:a16="http://schemas.microsoft.com/office/drawing/2014/main" id="{D63C80BB-90C2-4E0B-9A99-62AEE2F74C6D}"/>
              </a:ext>
            </a:extLst>
          </p:cNvPr>
          <p:cNvSpPr txBox="1">
            <a:spLocks/>
          </p:cNvSpPr>
          <p:nvPr/>
        </p:nvSpPr>
        <p:spPr>
          <a:xfrm>
            <a:off x="418466" y="1456898"/>
            <a:ext cx="5779134" cy="4202224"/>
          </a:xfrm>
          <a:prstGeom prst="rect">
            <a:avLst/>
          </a:prstGeom>
          <a:solidFill>
            <a:schemeClr val="bg1">
              <a:lumMod val="95000"/>
            </a:schemeClr>
          </a:solidFill>
        </p:spPr>
        <p:txBody>
          <a:bodyPr lIns="72000" tIns="72000" rIns="72000" bIns="7200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40640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smtClean="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200" dirty="0"/>
              <a:t>How Azure Content Delivery Network works</a:t>
            </a:r>
          </a:p>
          <a:p>
            <a:pPr marL="342900" lvl="1" indent="-342900">
              <a:spcBef>
                <a:spcPts val="0"/>
              </a:spcBef>
              <a:buFont typeface="+mj-lt"/>
              <a:buAutoNum type="arabicPeriod"/>
            </a:pPr>
            <a:r>
              <a:rPr lang="en-US" sz="1700" dirty="0"/>
              <a:t>Alice requests a file by using a URL with a special domain name, such as </a:t>
            </a:r>
            <a:r>
              <a:rPr lang="en-US" sz="1700" dirty="0">
                <a:latin typeface="Consolas" panose="020B0609020204030204" pitchFamily="49" charset="0"/>
              </a:rPr>
              <a:t>&lt;endpoint name&gt;.azureedge.net</a:t>
            </a:r>
            <a:r>
              <a:rPr lang="en-US" sz="1700" dirty="0"/>
              <a:t>.</a:t>
            </a:r>
          </a:p>
          <a:p>
            <a:pPr marL="342900" lvl="1" indent="-342900">
              <a:spcBef>
                <a:spcPts val="0"/>
              </a:spcBef>
              <a:buFont typeface="+mj-lt"/>
              <a:buAutoNum type="arabicPeriod"/>
            </a:pPr>
            <a:r>
              <a:rPr lang="en-US" sz="1700" dirty="0"/>
              <a:t>If no edge servers in the POP have the file in their cache, the POP requests the file from the origin server.</a:t>
            </a:r>
          </a:p>
          <a:p>
            <a:pPr marL="342900" lvl="1" indent="-342900">
              <a:spcBef>
                <a:spcPts val="0"/>
              </a:spcBef>
              <a:buFont typeface="+mj-lt"/>
              <a:buAutoNum type="arabicPeriod"/>
            </a:pPr>
            <a:r>
              <a:rPr lang="en-US" sz="1700" dirty="0"/>
              <a:t>The origin server returns the file to an edge server in the POP.</a:t>
            </a:r>
          </a:p>
          <a:p>
            <a:pPr marL="342900" lvl="1" indent="-342900">
              <a:spcBef>
                <a:spcPts val="0"/>
              </a:spcBef>
              <a:buFont typeface="+mj-lt"/>
              <a:buAutoNum type="arabicPeriod"/>
            </a:pPr>
            <a:r>
              <a:rPr lang="en-US" sz="1700" dirty="0"/>
              <a:t>An edge server in the POP caches the file and returns the file to the original requestor (Alice).</a:t>
            </a:r>
          </a:p>
          <a:p>
            <a:pPr marL="342900" lvl="1" indent="-342900">
              <a:spcBef>
                <a:spcPts val="0"/>
              </a:spcBef>
              <a:buFont typeface="+mj-lt"/>
              <a:buAutoNum type="arabicPeriod"/>
            </a:pPr>
            <a:r>
              <a:rPr lang="en-US" sz="1700" dirty="0"/>
              <a:t>Additional users can then request the same file by using the same URL that Alice used.</a:t>
            </a:r>
          </a:p>
          <a:p>
            <a:pPr marL="342900" lvl="1" indent="-342900">
              <a:spcBef>
                <a:spcPts val="0"/>
              </a:spcBef>
              <a:buFont typeface="+mj-lt"/>
              <a:buAutoNum type="arabicPeriod"/>
            </a:pPr>
            <a:r>
              <a:rPr lang="en-US" sz="1700" dirty="0"/>
              <a:t>If the TTL for the file hasn't expired, the POP edge server returns the file directly from the cache.</a:t>
            </a:r>
          </a:p>
        </p:txBody>
      </p:sp>
      <p:sp>
        <p:nvSpPr>
          <p:cNvPr id="2" name="Rectangle 1">
            <a:extLst>
              <a:ext uri="{FF2B5EF4-FFF2-40B4-BE49-F238E27FC236}">
                <a16:creationId xmlns:a16="http://schemas.microsoft.com/office/drawing/2014/main" id="{402947EC-75AA-4EC9-9ABB-AF249D6E36CF}"/>
              </a:ext>
              <a:ext uri="{C183D7F6-B498-43B3-948B-1728B52AA6E4}">
                <adec:decorative xmlns:adec="http://schemas.microsoft.com/office/drawing/2017/decorative" val="1"/>
              </a:ext>
            </a:extLst>
          </p:cNvPr>
          <p:cNvSpPr/>
          <p:nvPr/>
        </p:nvSpPr>
        <p:spPr bwMode="auto">
          <a:xfrm>
            <a:off x="6421120" y="1456897"/>
            <a:ext cx="5352236" cy="4202223"/>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descr="Image showing how Azure CDN operates, the steps shown in the image are explained below.">
            <a:extLst>
              <a:ext uri="{FF2B5EF4-FFF2-40B4-BE49-F238E27FC236}">
                <a16:creationId xmlns:a16="http://schemas.microsoft.com/office/drawing/2014/main" id="{70943843-26E3-4C30-88DC-AE735CF88778}"/>
              </a:ext>
            </a:extLst>
          </p:cNvPr>
          <p:cNvPicPr>
            <a:picLocks noChangeAspect="1"/>
          </p:cNvPicPr>
          <p:nvPr/>
        </p:nvPicPr>
        <p:blipFill>
          <a:blip r:embed="rId2"/>
          <a:stretch>
            <a:fillRect/>
          </a:stretch>
        </p:blipFill>
        <p:spPr>
          <a:xfrm>
            <a:off x="6518360" y="2139637"/>
            <a:ext cx="5189998" cy="2878827"/>
          </a:xfrm>
          <a:prstGeom prst="rect">
            <a:avLst/>
          </a:prstGeom>
        </p:spPr>
      </p:pic>
    </p:spTree>
    <p:extLst>
      <p:ext uri="{BB962C8B-B14F-4D97-AF65-F5344CB8AC3E}">
        <p14:creationId xmlns:p14="http://schemas.microsoft.com/office/powerpoint/2010/main" val="154367840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418643" y="3088901"/>
            <a:ext cx="1959432" cy="896551"/>
          </a:xfrm>
        </p:spPr>
        <p:txBody>
          <a:bodyPr/>
          <a:lstStyle/>
          <a:p>
            <a:r>
              <a:rPr lang="en-US" dirty="0"/>
              <a:t>Agenda</a:t>
            </a:r>
            <a:br>
              <a:rPr lang="en-US" dirty="0"/>
            </a:br>
            <a:endParaRPr lang="en-US" dirty="0"/>
          </a:p>
        </p:txBody>
      </p:sp>
      <p:sp>
        <p:nvSpPr>
          <p:cNvPr id="2" name="Text Placeholder 1"/>
          <p:cNvSpPr>
            <a:spLocks noGrp="1"/>
          </p:cNvSpPr>
          <p:nvPr>
            <p:ph type="body" sz="quarter" idx="15"/>
          </p:nvPr>
        </p:nvSpPr>
        <p:spPr/>
        <p:txBody>
          <a:bodyPr/>
          <a:lstStyle/>
          <a:p>
            <a:pPr lvl="1"/>
            <a:r>
              <a:rPr lang="en-US" dirty="0"/>
              <a:t>Develop for Azure Cache for Redis</a:t>
            </a:r>
          </a:p>
        </p:txBody>
      </p:sp>
      <p:sp>
        <p:nvSpPr>
          <p:cNvPr id="3" name="Text Placeholder 2"/>
          <p:cNvSpPr>
            <a:spLocks noGrp="1"/>
          </p:cNvSpPr>
          <p:nvPr>
            <p:ph type="body" sz="quarter" idx="17"/>
          </p:nvPr>
        </p:nvSpPr>
        <p:spPr/>
        <p:txBody>
          <a:bodyPr/>
          <a:lstStyle/>
          <a:p>
            <a:pPr lvl="1"/>
            <a:r>
              <a:rPr lang="en-US" dirty="0"/>
              <a:t>Develop for storage on CDNs</a:t>
            </a:r>
          </a:p>
        </p:txBody>
      </p:sp>
      <p:grpSp>
        <p:nvGrpSpPr>
          <p:cNvPr id="16" name="Group 15">
            <a:extLst>
              <a:ext uri="{FF2B5EF4-FFF2-40B4-BE49-F238E27FC236}">
                <a16:creationId xmlns:a16="http://schemas.microsoft.com/office/drawing/2014/main" id="{B342EB39-18E2-43D8-8590-8D580CE3CAD7}"/>
              </a:ext>
            </a:extLst>
          </p:cNvPr>
          <p:cNvGrpSpPr/>
          <p:nvPr/>
        </p:nvGrpSpPr>
        <p:grpSpPr>
          <a:xfrm>
            <a:off x="3031668" y="2272218"/>
            <a:ext cx="702132" cy="702232"/>
            <a:chOff x="3031668" y="2272218"/>
            <a:chExt cx="702132" cy="702232"/>
          </a:xfrm>
        </p:grpSpPr>
        <p:grpSp>
          <p:nvGrpSpPr>
            <p:cNvPr id="12" name="Group 11">
              <a:extLst>
                <a:ext uri="{FF2B5EF4-FFF2-40B4-BE49-F238E27FC236}">
                  <a16:creationId xmlns:a16="http://schemas.microsoft.com/office/drawing/2014/main" id="{28351FB6-3E23-4C63-9B46-683ECBA5ECEB}"/>
                </a:ext>
              </a:extLst>
            </p:cNvPr>
            <p:cNvGrpSpPr/>
            <p:nvPr/>
          </p:nvGrpSpPr>
          <p:grpSpPr>
            <a:xfrm>
              <a:off x="3031668" y="2272218"/>
              <a:ext cx="702132" cy="702232"/>
              <a:chOff x="3031668" y="2272218"/>
              <a:chExt cx="702132" cy="702232"/>
            </a:xfrm>
          </p:grpSpPr>
          <p:sp>
            <p:nvSpPr>
              <p:cNvPr id="55" name="Freeform 5">
                <a:extLst>
                  <a:ext uri="{FF2B5EF4-FFF2-40B4-BE49-F238E27FC236}">
                    <a16:creationId xmlns:a16="http://schemas.microsoft.com/office/drawing/2014/main" id="{C38D0AF8-061C-4F9F-9491-28BBF70A89E9}"/>
                  </a:ext>
                </a:extLst>
              </p:cNvPr>
              <p:cNvSpPr>
                <a:spLocks/>
              </p:cNvSpPr>
              <p:nvPr/>
            </p:nvSpPr>
            <p:spPr bwMode="auto">
              <a:xfrm>
                <a:off x="3031668" y="2272218"/>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6" name="Freeform 6">
                <a:extLst>
                  <a:ext uri="{FF2B5EF4-FFF2-40B4-BE49-F238E27FC236}">
                    <a16:creationId xmlns:a16="http://schemas.microsoft.com/office/drawing/2014/main" id="{34FEA54E-4069-4201-BAA1-B8D61035BBB0}"/>
                  </a:ext>
                </a:extLst>
              </p:cNvPr>
              <p:cNvSpPr>
                <a:spLocks noEditPoints="1"/>
              </p:cNvSpPr>
              <p:nvPr/>
            </p:nvSpPr>
            <p:spPr bwMode="auto">
              <a:xfrm>
                <a:off x="3080522" y="2322216"/>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8" name="Picture 7" descr="Icon of a arrow in a circular path with a timer inside the circle">
              <a:extLst>
                <a:ext uri="{FF2B5EF4-FFF2-40B4-BE49-F238E27FC236}">
                  <a16:creationId xmlns:a16="http://schemas.microsoft.com/office/drawing/2014/main" id="{F74D1AD5-AD28-4530-8E05-5F445670A21C}"/>
                </a:ext>
              </a:extLst>
            </p:cNvPr>
            <p:cNvPicPr>
              <a:picLocks noChangeAspect="1"/>
            </p:cNvPicPr>
            <p:nvPr/>
          </p:nvPicPr>
          <p:blipFill>
            <a:blip r:embed="rId3"/>
            <a:stretch>
              <a:fillRect/>
            </a:stretch>
          </p:blipFill>
          <p:spPr>
            <a:xfrm>
              <a:off x="3196572" y="2437172"/>
              <a:ext cx="372325" cy="372325"/>
            </a:xfrm>
            <a:prstGeom prst="rect">
              <a:avLst/>
            </a:prstGeom>
          </p:spPr>
        </p:pic>
      </p:grpSp>
      <p:grpSp>
        <p:nvGrpSpPr>
          <p:cNvPr id="18" name="Group 17">
            <a:extLst>
              <a:ext uri="{FF2B5EF4-FFF2-40B4-BE49-F238E27FC236}">
                <a16:creationId xmlns:a16="http://schemas.microsoft.com/office/drawing/2014/main" id="{C7B39E84-E8FE-4BED-9C9C-E5905E0B3F06}"/>
              </a:ext>
            </a:extLst>
          </p:cNvPr>
          <p:cNvGrpSpPr/>
          <p:nvPr/>
        </p:nvGrpSpPr>
        <p:grpSpPr>
          <a:xfrm>
            <a:off x="3031668" y="3498663"/>
            <a:ext cx="702132" cy="702232"/>
            <a:chOff x="3031668" y="3498663"/>
            <a:chExt cx="702132" cy="702232"/>
          </a:xfrm>
        </p:grpSpPr>
        <p:grpSp>
          <p:nvGrpSpPr>
            <p:cNvPr id="13" name="Group 12">
              <a:extLst>
                <a:ext uri="{FF2B5EF4-FFF2-40B4-BE49-F238E27FC236}">
                  <a16:creationId xmlns:a16="http://schemas.microsoft.com/office/drawing/2014/main" id="{F23DFA05-31C9-446E-8AE4-77D0991F3CC4}"/>
                </a:ext>
              </a:extLst>
            </p:cNvPr>
            <p:cNvGrpSpPr/>
            <p:nvPr/>
          </p:nvGrpSpPr>
          <p:grpSpPr>
            <a:xfrm>
              <a:off x="3031668" y="3498663"/>
              <a:ext cx="702132" cy="702232"/>
              <a:chOff x="3031668" y="3498663"/>
              <a:chExt cx="702132" cy="702232"/>
            </a:xfrm>
          </p:grpSpPr>
          <p:sp>
            <p:nvSpPr>
              <p:cNvPr id="62" name="Freeform 5">
                <a:extLst>
                  <a:ext uri="{FF2B5EF4-FFF2-40B4-BE49-F238E27FC236}">
                    <a16:creationId xmlns:a16="http://schemas.microsoft.com/office/drawing/2014/main" id="{5006225B-4396-4525-AB55-9913674500E5}"/>
                  </a:ext>
                </a:extLst>
              </p:cNvPr>
              <p:cNvSpPr>
                <a:spLocks/>
              </p:cNvSpPr>
              <p:nvPr/>
            </p:nvSpPr>
            <p:spPr bwMode="auto">
              <a:xfrm>
                <a:off x="3031668" y="3498663"/>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3" name="Freeform 6">
                <a:extLst>
                  <a:ext uri="{FF2B5EF4-FFF2-40B4-BE49-F238E27FC236}">
                    <a16:creationId xmlns:a16="http://schemas.microsoft.com/office/drawing/2014/main" id="{AB3EFC98-34E6-4B81-BA39-77E612CE99DB}"/>
                  </a:ext>
                </a:extLst>
              </p:cNvPr>
              <p:cNvSpPr>
                <a:spLocks noEditPoints="1"/>
              </p:cNvSpPr>
              <p:nvPr/>
            </p:nvSpPr>
            <p:spPr bwMode="auto">
              <a:xfrm>
                <a:off x="3080522" y="3548661"/>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9" name="Picture 8" descr="Icon of a gear inside a circle">
              <a:extLst>
                <a:ext uri="{FF2B5EF4-FFF2-40B4-BE49-F238E27FC236}">
                  <a16:creationId xmlns:a16="http://schemas.microsoft.com/office/drawing/2014/main" id="{2F30D263-79FE-4058-94AE-F1CA909DAE0A}"/>
                </a:ext>
              </a:extLst>
            </p:cNvPr>
            <p:cNvPicPr>
              <a:picLocks noChangeAspect="1"/>
            </p:cNvPicPr>
            <p:nvPr/>
          </p:nvPicPr>
          <p:blipFill>
            <a:blip r:embed="rId4"/>
            <a:stretch>
              <a:fillRect/>
            </a:stretch>
          </p:blipFill>
          <p:spPr>
            <a:xfrm>
              <a:off x="3196572" y="3663617"/>
              <a:ext cx="372325" cy="372325"/>
            </a:xfrm>
            <a:prstGeom prst="rect">
              <a:avLst/>
            </a:prstGeom>
          </p:spPr>
        </p:pic>
      </p:grpSp>
    </p:spTree>
    <p:extLst>
      <p:ext uri="{BB962C8B-B14F-4D97-AF65-F5344CB8AC3E}">
        <p14:creationId xmlns:p14="http://schemas.microsoft.com/office/powerpoint/2010/main" val="12393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Explore Azure Content Delivery Networks (3 / 4)</a:t>
            </a:r>
          </a:p>
        </p:txBody>
      </p:sp>
      <p:sp>
        <p:nvSpPr>
          <p:cNvPr id="3" name="Text Placeholder 9">
            <a:extLst>
              <a:ext uri="{FF2B5EF4-FFF2-40B4-BE49-F238E27FC236}">
                <a16:creationId xmlns:a16="http://schemas.microsoft.com/office/drawing/2014/main" id="{2DF23C7D-890A-4E9A-8920-76FBEBDE3DD9}"/>
              </a:ext>
            </a:extLst>
          </p:cNvPr>
          <p:cNvSpPr txBox="1">
            <a:spLocks/>
          </p:cNvSpPr>
          <p:nvPr/>
        </p:nvSpPr>
        <p:spPr>
          <a:xfrm>
            <a:off x="418466" y="1456897"/>
            <a:ext cx="5394960" cy="4077128"/>
          </a:xfrm>
          <a:prstGeom prst="rect">
            <a:avLst/>
          </a:prstGeom>
        </p:spPr>
        <p:txBody>
          <a:bodyPr lIns="0" tIns="91440" r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40640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smtClean="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t>Requirements</a:t>
            </a:r>
          </a:p>
          <a:p>
            <a:pPr marL="342900" lvl="1" indent="-342900">
              <a:buFont typeface="Arial" panose="020B0604020202020204" pitchFamily="34" charset="0"/>
              <a:buChar char="•"/>
            </a:pPr>
            <a:r>
              <a:rPr lang="en-US" dirty="0"/>
              <a:t>To use Azure CDN you need to create at least one CDN profile, which is a collection of CDN endpoints.</a:t>
            </a:r>
          </a:p>
          <a:p>
            <a:pPr marL="342900" lvl="1" indent="-342900">
              <a:buFont typeface="Arial" panose="020B0604020202020204" pitchFamily="34" charset="0"/>
              <a:buChar char="•"/>
            </a:pPr>
            <a:r>
              <a:rPr lang="en-US" dirty="0"/>
              <a:t>Every CDN endpoint represents a specific configuration of content deliver behavior and access.</a:t>
            </a:r>
          </a:p>
          <a:p>
            <a:pPr marL="342900" lvl="1" indent="-342900">
              <a:buFont typeface="Arial" panose="020B0604020202020204" pitchFamily="34" charset="0"/>
              <a:buChar char="•"/>
            </a:pPr>
            <a:r>
              <a:rPr lang="en-US" dirty="0"/>
              <a:t>To organize your CDN endpoints by internet domain, web application, or some other criteria, you can use multiple profiles.</a:t>
            </a:r>
          </a:p>
        </p:txBody>
      </p:sp>
      <p:cxnSp>
        <p:nvCxnSpPr>
          <p:cNvPr id="5" name="Straight Connector 4">
            <a:extLst>
              <a:ext uri="{FF2B5EF4-FFF2-40B4-BE49-F238E27FC236}">
                <a16:creationId xmlns:a16="http://schemas.microsoft.com/office/drawing/2014/main" id="{EFC83632-21E5-472A-A325-92D25C455260}"/>
              </a:ext>
              <a:ext uri="{C183D7F6-B498-43B3-948B-1728B52AA6E4}">
                <adec:decorative xmlns:adec="http://schemas.microsoft.com/office/drawing/2017/decorative" val="1"/>
              </a:ext>
            </a:extLst>
          </p:cNvPr>
          <p:cNvCxnSpPr>
            <a:cxnSpLocks/>
          </p:cNvCxnSpPr>
          <p:nvPr/>
        </p:nvCxnSpPr>
        <p:spPr>
          <a:xfrm>
            <a:off x="6089276" y="1611250"/>
            <a:ext cx="0" cy="3922775"/>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Text Placeholder 9">
            <a:extLst>
              <a:ext uri="{FF2B5EF4-FFF2-40B4-BE49-F238E27FC236}">
                <a16:creationId xmlns:a16="http://schemas.microsoft.com/office/drawing/2014/main" id="{FC4FF5BF-71CA-44A4-B792-AC02E56229D5}"/>
              </a:ext>
            </a:extLst>
          </p:cNvPr>
          <p:cNvSpPr txBox="1">
            <a:spLocks/>
          </p:cNvSpPr>
          <p:nvPr/>
        </p:nvSpPr>
        <p:spPr>
          <a:xfrm>
            <a:off x="6365127" y="1456897"/>
            <a:ext cx="5408231" cy="4385103"/>
          </a:xfrm>
          <a:prstGeom prst="rect">
            <a:avLst/>
          </a:prstGeom>
        </p:spPr>
        <p:txBody>
          <a:bodyPr lIns="0" tIns="91440" r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22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t>Limitations</a:t>
            </a:r>
          </a:p>
          <a:p>
            <a:pPr lvl="1"/>
            <a:r>
              <a:rPr lang="en-US" dirty="0"/>
              <a:t>Each Azure subscription has default limits for the following resources:</a:t>
            </a:r>
          </a:p>
          <a:p>
            <a:pPr marL="342900" lvl="1" indent="-342900">
              <a:buFont typeface="Arial" panose="020B0604020202020204" pitchFamily="34" charset="0"/>
              <a:buChar char="•"/>
            </a:pPr>
            <a:r>
              <a:rPr lang="en-US" dirty="0"/>
              <a:t>The number of CDN profiles that can be created.</a:t>
            </a:r>
          </a:p>
          <a:p>
            <a:pPr marL="342900" lvl="1" indent="-342900">
              <a:buFont typeface="Arial" panose="020B0604020202020204" pitchFamily="34" charset="0"/>
              <a:buChar char="•"/>
            </a:pPr>
            <a:r>
              <a:rPr lang="en-US" dirty="0"/>
              <a:t>The number of endpoints that can be created in a CDN profile.</a:t>
            </a:r>
          </a:p>
          <a:p>
            <a:pPr marL="342900" lvl="1" indent="-342900">
              <a:buFont typeface="Arial" panose="020B0604020202020204" pitchFamily="34" charset="0"/>
              <a:buChar char="•"/>
            </a:pPr>
            <a:r>
              <a:rPr lang="en-US" dirty="0"/>
              <a:t>The number of custom domains that can be mapped to an endpoint.</a:t>
            </a:r>
          </a:p>
        </p:txBody>
      </p:sp>
    </p:spTree>
    <p:extLst>
      <p:ext uri="{BB962C8B-B14F-4D97-AF65-F5344CB8AC3E}">
        <p14:creationId xmlns:p14="http://schemas.microsoft.com/office/powerpoint/2010/main" val="269569152"/>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Explore Azure Content Delivery Networks (4 / 4)</a:t>
            </a:r>
          </a:p>
        </p:txBody>
      </p:sp>
      <p:sp>
        <p:nvSpPr>
          <p:cNvPr id="3" name="Text Placeholder 9">
            <a:extLst>
              <a:ext uri="{FF2B5EF4-FFF2-40B4-BE49-F238E27FC236}">
                <a16:creationId xmlns:a16="http://schemas.microsoft.com/office/drawing/2014/main" id="{2DF23C7D-890A-4E9A-8920-76FBEBDE3DD9}"/>
              </a:ext>
            </a:extLst>
          </p:cNvPr>
          <p:cNvSpPr txBox="1">
            <a:spLocks/>
          </p:cNvSpPr>
          <p:nvPr/>
        </p:nvSpPr>
        <p:spPr>
          <a:xfrm>
            <a:off x="418466" y="1456897"/>
            <a:ext cx="11341268" cy="4077128"/>
          </a:xfrm>
          <a:prstGeom prst="rect">
            <a:avLst/>
          </a:prstGeom>
        </p:spPr>
        <p:txBody>
          <a:bodyPr lIns="0" tIns="91440" r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40640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smtClean="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t>Azure Content Delivery Network products</a:t>
            </a:r>
          </a:p>
          <a:p>
            <a:pPr lvl="1">
              <a:spcBef>
                <a:spcPts val="600"/>
              </a:spcBef>
              <a:spcAft>
                <a:spcPts val="600"/>
              </a:spcAft>
            </a:pPr>
            <a:r>
              <a:rPr lang="en-US" dirty="0"/>
              <a:t>Azure Content Delivery Network (CDN) includes four products:</a:t>
            </a:r>
          </a:p>
          <a:p>
            <a:pPr marL="342900" lvl="1" indent="-342900">
              <a:buFont typeface="Arial" panose="020B0604020202020204" pitchFamily="34" charset="0"/>
              <a:buChar char="•"/>
            </a:pPr>
            <a:r>
              <a:rPr lang="en-US" dirty="0"/>
              <a:t>Azure CDN Standard from Microsoft</a:t>
            </a:r>
          </a:p>
          <a:p>
            <a:pPr marL="342900" lvl="1" indent="-342900">
              <a:buFont typeface="Arial" panose="020B0604020202020204" pitchFamily="34" charset="0"/>
              <a:buChar char="•"/>
            </a:pPr>
            <a:r>
              <a:rPr lang="en-US" dirty="0"/>
              <a:t>Azure CDN Standard from Akamai</a:t>
            </a:r>
          </a:p>
          <a:p>
            <a:pPr marL="342900" lvl="1" indent="-342900">
              <a:buFont typeface="Arial" panose="020B0604020202020204" pitchFamily="34" charset="0"/>
              <a:buChar char="•"/>
            </a:pPr>
            <a:r>
              <a:rPr lang="en-US" dirty="0"/>
              <a:t>Azure CDN Standard from Verizon</a:t>
            </a:r>
          </a:p>
          <a:p>
            <a:pPr marL="342900" lvl="1" indent="-342900">
              <a:buFont typeface="Arial" panose="020B0604020202020204" pitchFamily="34" charset="0"/>
              <a:buChar char="•"/>
            </a:pPr>
            <a:r>
              <a:rPr lang="en-US" dirty="0"/>
              <a:t>Azure CDN Premium from Verizon</a:t>
            </a:r>
          </a:p>
        </p:txBody>
      </p:sp>
    </p:spTree>
    <p:extLst>
      <p:ext uri="{BB962C8B-B14F-4D97-AF65-F5344CB8AC3E}">
        <p14:creationId xmlns:p14="http://schemas.microsoft.com/office/powerpoint/2010/main" val="3624302612"/>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sz="2800" dirty="0"/>
              <a:t>Control cache behavior on Azure Content Delivery Networks (1 / 5)</a:t>
            </a:r>
          </a:p>
        </p:txBody>
      </p:sp>
      <p:sp>
        <p:nvSpPr>
          <p:cNvPr id="3" name="Text Placeholder 9">
            <a:extLst>
              <a:ext uri="{FF2B5EF4-FFF2-40B4-BE49-F238E27FC236}">
                <a16:creationId xmlns:a16="http://schemas.microsoft.com/office/drawing/2014/main" id="{2DF23C7D-890A-4E9A-8920-76FBEBDE3DD9}"/>
              </a:ext>
            </a:extLst>
          </p:cNvPr>
          <p:cNvSpPr txBox="1">
            <a:spLocks/>
          </p:cNvSpPr>
          <p:nvPr/>
        </p:nvSpPr>
        <p:spPr>
          <a:xfrm>
            <a:off x="418466" y="1456897"/>
            <a:ext cx="11341268" cy="4077128"/>
          </a:xfrm>
          <a:prstGeom prst="rect">
            <a:avLst/>
          </a:prstGeom>
        </p:spPr>
        <p:txBody>
          <a:bodyPr lIns="0" tIns="91440" r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40640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smtClean="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t>Overview</a:t>
            </a:r>
          </a:p>
          <a:p>
            <a:pPr marL="342900" lvl="1" indent="-342900">
              <a:buFont typeface="Arial" panose="020B0604020202020204" pitchFamily="34" charset="0"/>
              <a:buChar char="•"/>
            </a:pPr>
            <a:r>
              <a:rPr lang="en-US" dirty="0"/>
              <a:t>Because a cached resource can potentially be out-of-date or stale (compared to the corresponding resource on the origin server), it is important for any caching mechanism to control when content is refreshed.</a:t>
            </a:r>
          </a:p>
          <a:p>
            <a:pPr marL="342900" lvl="1" indent="-342900">
              <a:buFont typeface="Arial" panose="020B0604020202020204" pitchFamily="34" charset="0"/>
              <a:buChar char="•"/>
            </a:pPr>
            <a:r>
              <a:rPr lang="en-US" dirty="0"/>
              <a:t>To save time and bandwidth consumption, a cached resource is not compared to the version on the origin server every time it is accessed. Instead, as long as a cached resource is considered to be fresh, it is assumed to be the most current version and is sent directly to the client.</a:t>
            </a:r>
          </a:p>
          <a:p>
            <a:pPr marL="342900" lvl="1" indent="-342900">
              <a:buFont typeface="Arial" panose="020B0604020202020204" pitchFamily="34" charset="0"/>
              <a:buChar char="•"/>
            </a:pPr>
            <a:r>
              <a:rPr lang="en-US" dirty="0"/>
              <a:t>A cached resource is considered to be fresh when its age is less than the age or period defined by a cache setting.</a:t>
            </a:r>
          </a:p>
        </p:txBody>
      </p:sp>
    </p:spTree>
    <p:extLst>
      <p:ext uri="{BB962C8B-B14F-4D97-AF65-F5344CB8AC3E}">
        <p14:creationId xmlns:p14="http://schemas.microsoft.com/office/powerpoint/2010/main" val="1489617340"/>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sz="2800" dirty="0"/>
              <a:t>Control cache behavior on Azure Content Delivery Networks (2 / 5)</a:t>
            </a:r>
          </a:p>
        </p:txBody>
      </p:sp>
      <p:sp>
        <p:nvSpPr>
          <p:cNvPr id="3" name="Text Placeholder 9">
            <a:extLst>
              <a:ext uri="{FF2B5EF4-FFF2-40B4-BE49-F238E27FC236}">
                <a16:creationId xmlns:a16="http://schemas.microsoft.com/office/drawing/2014/main" id="{2DF23C7D-890A-4E9A-8920-76FBEBDE3DD9}"/>
              </a:ext>
            </a:extLst>
          </p:cNvPr>
          <p:cNvSpPr txBox="1">
            <a:spLocks/>
          </p:cNvSpPr>
          <p:nvPr/>
        </p:nvSpPr>
        <p:spPr>
          <a:xfrm>
            <a:off x="418466" y="1456896"/>
            <a:ext cx="5408231" cy="4517183"/>
          </a:xfrm>
          <a:prstGeom prst="rect">
            <a:avLst/>
          </a:prstGeom>
        </p:spPr>
        <p:txBody>
          <a:bodyPr lIns="0" tIns="91440" r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40640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smtClean="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t>Controlling caching behavior</a:t>
            </a:r>
          </a:p>
          <a:p>
            <a:pPr lvl="1"/>
            <a:endParaRPr lang="en-US" dirty="0"/>
          </a:p>
        </p:txBody>
      </p:sp>
      <p:sp>
        <p:nvSpPr>
          <p:cNvPr id="15" name="Text Placeholder 6">
            <a:extLst>
              <a:ext uri="{FF2B5EF4-FFF2-40B4-BE49-F238E27FC236}">
                <a16:creationId xmlns:a16="http://schemas.microsoft.com/office/drawing/2014/main" id="{51EAE5E7-5770-4DC5-84F6-C0A483F7ECF1}"/>
              </a:ext>
            </a:extLst>
          </p:cNvPr>
          <p:cNvSpPr txBox="1">
            <a:spLocks/>
          </p:cNvSpPr>
          <p:nvPr/>
        </p:nvSpPr>
        <p:spPr>
          <a:xfrm>
            <a:off x="418643" y="2157936"/>
            <a:ext cx="5578932" cy="3338624"/>
          </a:xfrm>
          <a:prstGeom prst="rect">
            <a:avLst/>
          </a:prstGeom>
          <a:solidFill>
            <a:schemeClr val="bg1">
              <a:lumMod val="95000"/>
            </a:schemeClr>
          </a:solidFill>
        </p:spPr>
        <p:txBody>
          <a:bodyPr lIns="137160" tIns="91440" rIns="13716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1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r>
              <a:rPr lang="en-US" dirty="0"/>
              <a:t>Azure CDNs provide two mechanisms for caching files. However, these configuration settings depend on the tier you've selected.</a:t>
            </a:r>
          </a:p>
          <a:p>
            <a:pPr lvl="1"/>
            <a:r>
              <a:rPr lang="en-US" dirty="0"/>
              <a:t>Caching rules in Azure CDN Standard for Microsoft are set at the endpoint level and provide three configuration options. Other tiers provide additional configuration options, which include:</a:t>
            </a:r>
          </a:p>
          <a:p>
            <a:pPr marL="342900" lvl="1" indent="-342900">
              <a:buFont typeface="Arial" panose="020B0604020202020204" pitchFamily="34" charset="0"/>
              <a:buChar char="•"/>
            </a:pPr>
            <a:r>
              <a:rPr lang="en-US" b="1" dirty="0"/>
              <a:t>Caching rules</a:t>
            </a:r>
            <a:r>
              <a:rPr lang="en-US" dirty="0"/>
              <a:t>.</a:t>
            </a:r>
          </a:p>
          <a:p>
            <a:pPr marL="342900" lvl="1" indent="-342900">
              <a:buFont typeface="Arial" panose="020B0604020202020204" pitchFamily="34" charset="0"/>
              <a:buChar char="•"/>
            </a:pPr>
            <a:r>
              <a:rPr lang="en-US" b="1" dirty="0"/>
              <a:t>Query string caching</a:t>
            </a:r>
            <a:r>
              <a:rPr lang="en-US" dirty="0"/>
              <a:t>.</a:t>
            </a:r>
          </a:p>
        </p:txBody>
      </p:sp>
      <p:sp>
        <p:nvSpPr>
          <p:cNvPr id="16" name="Text Placeholder 6">
            <a:extLst>
              <a:ext uri="{FF2B5EF4-FFF2-40B4-BE49-F238E27FC236}">
                <a16:creationId xmlns:a16="http://schemas.microsoft.com/office/drawing/2014/main" id="{D93E8CBC-7450-4D35-AF13-F557D0C6B813}"/>
              </a:ext>
            </a:extLst>
          </p:cNvPr>
          <p:cNvSpPr txBox="1">
            <a:spLocks/>
          </p:cNvSpPr>
          <p:nvPr/>
        </p:nvSpPr>
        <p:spPr>
          <a:xfrm>
            <a:off x="6229350" y="2157936"/>
            <a:ext cx="5543550" cy="3338624"/>
          </a:xfrm>
          <a:prstGeom prst="rect">
            <a:avLst/>
          </a:prstGeom>
          <a:solidFill>
            <a:schemeClr val="bg1">
              <a:lumMod val="95000"/>
            </a:schemeClr>
          </a:solidFill>
        </p:spPr>
        <p:txBody>
          <a:bodyPr lIns="137160" tIns="91440" rIns="13716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4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1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r>
              <a:rPr lang="en-US" dirty="0"/>
              <a:t>With the Azure CDN Standard for Microsoft Tier, caching rules are as simple as the following three options:</a:t>
            </a:r>
          </a:p>
          <a:p>
            <a:pPr marL="342900" lvl="1" indent="-342900">
              <a:buFont typeface="Arial" panose="020B0604020202020204" pitchFamily="34" charset="0"/>
              <a:buChar char="•"/>
            </a:pPr>
            <a:r>
              <a:rPr lang="en-US" dirty="0"/>
              <a:t>Ignore query strings.</a:t>
            </a:r>
          </a:p>
          <a:p>
            <a:pPr marL="342900" lvl="1" indent="-342900">
              <a:buFont typeface="Arial" panose="020B0604020202020204" pitchFamily="34" charset="0"/>
              <a:buChar char="•"/>
            </a:pPr>
            <a:r>
              <a:rPr lang="en-US" dirty="0"/>
              <a:t>Bypass caching for query strings.</a:t>
            </a:r>
          </a:p>
          <a:p>
            <a:pPr marL="342900" lvl="1" indent="-342900">
              <a:buFont typeface="Arial" panose="020B0604020202020204" pitchFamily="34" charset="0"/>
              <a:buChar char="•"/>
            </a:pPr>
            <a:r>
              <a:rPr lang="en-US" dirty="0"/>
              <a:t>Cache every unique URL.</a:t>
            </a:r>
          </a:p>
        </p:txBody>
      </p:sp>
    </p:spTree>
    <p:extLst>
      <p:ext uri="{BB962C8B-B14F-4D97-AF65-F5344CB8AC3E}">
        <p14:creationId xmlns:p14="http://schemas.microsoft.com/office/powerpoint/2010/main" val="481198699"/>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sz="2800" dirty="0"/>
              <a:t>Control cache behavior on Azure Content Delivery Networks (3 / 5)</a:t>
            </a:r>
          </a:p>
        </p:txBody>
      </p:sp>
      <p:sp>
        <p:nvSpPr>
          <p:cNvPr id="3" name="Text Placeholder 9">
            <a:extLst>
              <a:ext uri="{FF2B5EF4-FFF2-40B4-BE49-F238E27FC236}">
                <a16:creationId xmlns:a16="http://schemas.microsoft.com/office/drawing/2014/main" id="{2DF23C7D-890A-4E9A-8920-76FBEBDE3DD9}"/>
              </a:ext>
            </a:extLst>
          </p:cNvPr>
          <p:cNvSpPr txBox="1">
            <a:spLocks/>
          </p:cNvSpPr>
          <p:nvPr/>
        </p:nvSpPr>
        <p:spPr>
          <a:xfrm>
            <a:off x="418466" y="1456896"/>
            <a:ext cx="11341268" cy="4517183"/>
          </a:xfrm>
          <a:prstGeom prst="rect">
            <a:avLst/>
          </a:prstGeom>
        </p:spPr>
        <p:txBody>
          <a:bodyPr lIns="0" tIns="91440" r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40640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smtClean="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t>Caching and time to live</a:t>
            </a:r>
          </a:p>
          <a:p>
            <a:pPr>
              <a:spcBef>
                <a:spcPts val="600"/>
              </a:spcBef>
              <a:spcAft>
                <a:spcPts val="600"/>
              </a:spcAft>
            </a:pPr>
            <a:r>
              <a:rPr lang="en-US" sz="2000" dirty="0">
                <a:latin typeface="+mn-lt"/>
              </a:rPr>
              <a:t>If you publish a website through Azure CDN, the files on that site are cached until their TTL expires. The </a:t>
            </a:r>
            <a:r>
              <a:rPr lang="en-US" sz="2000" dirty="0">
                <a:latin typeface="Consolas" panose="020B0609020204030204" pitchFamily="49" charset="0"/>
              </a:rPr>
              <a:t>Cache-Control</a:t>
            </a:r>
            <a:r>
              <a:rPr lang="en-US" sz="2000" dirty="0">
                <a:latin typeface="+mn-lt"/>
              </a:rPr>
              <a:t> header contained in the HTTP response from origin server determines the TTL duration.</a:t>
            </a:r>
          </a:p>
          <a:p>
            <a:pPr>
              <a:spcBef>
                <a:spcPts val="600"/>
              </a:spcBef>
              <a:spcAft>
                <a:spcPts val="600"/>
              </a:spcAft>
            </a:pPr>
            <a:r>
              <a:rPr lang="en-US" sz="2000" dirty="0">
                <a:latin typeface="+mn-lt"/>
              </a:rPr>
              <a:t>If you don't set a TTL on a file, Azure CDN sets a default value. However, this default may be overridden if you have set up caching rules in Azure. Default TTL values are as follows:</a:t>
            </a:r>
          </a:p>
          <a:p>
            <a:pPr marL="342900" indent="-342900">
              <a:spcBef>
                <a:spcPts val="600"/>
              </a:spcBef>
              <a:spcAft>
                <a:spcPts val="600"/>
              </a:spcAft>
              <a:buFont typeface="Arial" panose="020B0604020202020204" pitchFamily="34" charset="0"/>
              <a:buChar char="•"/>
            </a:pPr>
            <a:r>
              <a:rPr lang="en-US" sz="2000" dirty="0">
                <a:latin typeface="+mn-lt"/>
              </a:rPr>
              <a:t>Generalized web delivery optimizations: seven days</a:t>
            </a:r>
          </a:p>
          <a:p>
            <a:pPr marL="342900" indent="-342900">
              <a:spcBef>
                <a:spcPts val="600"/>
              </a:spcBef>
              <a:spcAft>
                <a:spcPts val="600"/>
              </a:spcAft>
              <a:buFont typeface="Arial" panose="020B0604020202020204" pitchFamily="34" charset="0"/>
              <a:buChar char="•"/>
            </a:pPr>
            <a:r>
              <a:rPr lang="en-US" sz="2000" dirty="0">
                <a:latin typeface="+mn-lt"/>
              </a:rPr>
              <a:t>Large file optimizations: one day</a:t>
            </a:r>
          </a:p>
          <a:p>
            <a:pPr marL="342900" indent="-342900">
              <a:spcBef>
                <a:spcPts val="600"/>
              </a:spcBef>
              <a:spcAft>
                <a:spcPts val="600"/>
              </a:spcAft>
              <a:buFont typeface="Arial" panose="020B0604020202020204" pitchFamily="34" charset="0"/>
              <a:buChar char="•"/>
            </a:pPr>
            <a:r>
              <a:rPr lang="en-US" sz="2000" dirty="0">
                <a:latin typeface="+mn-lt"/>
              </a:rPr>
              <a:t>Media streaming optimizations: one year</a:t>
            </a:r>
          </a:p>
          <a:p>
            <a:pPr lvl="1"/>
            <a:endParaRPr lang="en-US" dirty="0"/>
          </a:p>
        </p:txBody>
      </p:sp>
    </p:spTree>
    <p:extLst>
      <p:ext uri="{BB962C8B-B14F-4D97-AF65-F5344CB8AC3E}">
        <p14:creationId xmlns:p14="http://schemas.microsoft.com/office/powerpoint/2010/main" val="2690813851"/>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sz="2800" dirty="0"/>
              <a:t>Control cache behavior on Azure Content Delivery Networks (4 / 5)</a:t>
            </a:r>
          </a:p>
        </p:txBody>
      </p:sp>
      <p:sp>
        <p:nvSpPr>
          <p:cNvPr id="3" name="Text Placeholder 9">
            <a:extLst>
              <a:ext uri="{FF2B5EF4-FFF2-40B4-BE49-F238E27FC236}">
                <a16:creationId xmlns:a16="http://schemas.microsoft.com/office/drawing/2014/main" id="{2DF23C7D-890A-4E9A-8920-76FBEBDE3DD9}"/>
              </a:ext>
            </a:extLst>
          </p:cNvPr>
          <p:cNvSpPr txBox="1">
            <a:spLocks/>
          </p:cNvSpPr>
          <p:nvPr/>
        </p:nvSpPr>
        <p:spPr>
          <a:xfrm>
            <a:off x="418466" y="1456896"/>
            <a:ext cx="11341268" cy="4517183"/>
          </a:xfrm>
          <a:prstGeom prst="rect">
            <a:avLst/>
          </a:prstGeom>
        </p:spPr>
        <p:txBody>
          <a:bodyPr lIns="0" tIns="91440" r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40640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smtClean="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t>Content updating</a:t>
            </a:r>
          </a:p>
          <a:p>
            <a:pPr marL="342900" indent="-342900">
              <a:spcBef>
                <a:spcPts val="600"/>
              </a:spcBef>
              <a:spcAft>
                <a:spcPts val="600"/>
              </a:spcAft>
              <a:buFont typeface="Arial" panose="020B0604020202020204" pitchFamily="34" charset="0"/>
              <a:buChar char="•"/>
            </a:pPr>
            <a:r>
              <a:rPr lang="en-US" sz="2000" dirty="0">
                <a:latin typeface="+mn-lt"/>
              </a:rPr>
              <a:t>In normal operation, an Azure CDN edge node will serve an asset until its TTL expires. The edge node reconnects to the origin server when the TTL expires and a client makes a request to the same asset. The node will fetch another copy of the asset, resetting the TTL in the process.</a:t>
            </a:r>
          </a:p>
          <a:p>
            <a:pPr marL="342900" indent="-342900">
              <a:spcBef>
                <a:spcPts val="600"/>
              </a:spcBef>
              <a:spcAft>
                <a:spcPts val="600"/>
              </a:spcAft>
              <a:buFont typeface="Arial" panose="020B0604020202020204" pitchFamily="34" charset="0"/>
              <a:buChar char="•"/>
            </a:pPr>
            <a:r>
              <a:rPr lang="en-US" sz="2000" dirty="0">
                <a:latin typeface="+mn-lt"/>
              </a:rPr>
              <a:t>To ensure that users always receive the latest version of an asset, consider including a version string in the asset URL. This approach causes the CDN to retrieve the new asset immediately.</a:t>
            </a:r>
          </a:p>
          <a:p>
            <a:pPr marL="342900" indent="-342900">
              <a:spcBef>
                <a:spcPts val="600"/>
              </a:spcBef>
              <a:spcAft>
                <a:spcPts val="600"/>
              </a:spcAft>
              <a:buFont typeface="Arial" panose="020B0604020202020204" pitchFamily="34" charset="0"/>
              <a:buChar char="•"/>
            </a:pPr>
            <a:r>
              <a:rPr lang="en-US" sz="2000" dirty="0">
                <a:latin typeface="+mn-lt"/>
              </a:rPr>
              <a:t>Alternatively, you can purge cached content from the edge nodes, which refreshes the content on the next client request. You might purge cached content when publishing a new version of a web app or to replace any out-of-date assets.</a:t>
            </a:r>
            <a:endParaRPr lang="en-US" dirty="0"/>
          </a:p>
        </p:txBody>
      </p:sp>
    </p:spTree>
    <p:extLst>
      <p:ext uri="{BB962C8B-B14F-4D97-AF65-F5344CB8AC3E}">
        <p14:creationId xmlns:p14="http://schemas.microsoft.com/office/powerpoint/2010/main" val="3634331120"/>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sz="2800" dirty="0"/>
              <a:t>Control cache behavior on Azure Content Delivery Networks (5 / 5)</a:t>
            </a:r>
          </a:p>
        </p:txBody>
      </p:sp>
      <p:sp>
        <p:nvSpPr>
          <p:cNvPr id="3" name="Text Placeholder 9">
            <a:extLst>
              <a:ext uri="{FF2B5EF4-FFF2-40B4-BE49-F238E27FC236}">
                <a16:creationId xmlns:a16="http://schemas.microsoft.com/office/drawing/2014/main" id="{2DF23C7D-890A-4E9A-8920-76FBEBDE3DD9}"/>
              </a:ext>
            </a:extLst>
          </p:cNvPr>
          <p:cNvSpPr txBox="1">
            <a:spLocks/>
          </p:cNvSpPr>
          <p:nvPr/>
        </p:nvSpPr>
        <p:spPr>
          <a:xfrm>
            <a:off x="418466" y="1456896"/>
            <a:ext cx="11341268" cy="4517183"/>
          </a:xfrm>
          <a:prstGeom prst="rect">
            <a:avLst/>
          </a:prstGeom>
        </p:spPr>
        <p:txBody>
          <a:bodyPr lIns="0" tIns="91440" r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40640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smtClean="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350" dirty="0"/>
              <a:t>Geo-filtering</a:t>
            </a:r>
          </a:p>
          <a:p>
            <a:pPr marL="342900" indent="-342900">
              <a:spcBef>
                <a:spcPts val="600"/>
              </a:spcBef>
              <a:spcAft>
                <a:spcPts val="600"/>
              </a:spcAft>
              <a:buFont typeface="Arial" panose="020B0604020202020204" pitchFamily="34" charset="0"/>
              <a:buChar char="•"/>
            </a:pPr>
            <a:r>
              <a:rPr lang="en-US" sz="2000" dirty="0">
                <a:latin typeface="+mn-lt"/>
              </a:rPr>
              <a:t>Geo-filtering enables you to allow or block content in specific countries, based on the country code.</a:t>
            </a:r>
          </a:p>
          <a:p>
            <a:pPr marL="342900" indent="-342900">
              <a:spcBef>
                <a:spcPts val="600"/>
              </a:spcBef>
              <a:spcAft>
                <a:spcPts val="600"/>
              </a:spcAft>
              <a:buFont typeface="Arial" panose="020B0604020202020204" pitchFamily="34" charset="0"/>
              <a:buChar char="•"/>
            </a:pPr>
            <a:r>
              <a:rPr lang="en-US" sz="2000" dirty="0">
                <a:latin typeface="+mn-lt"/>
              </a:rPr>
              <a:t>In the Azure CDN Standard for Microsoft Tier, you can only allow or block the entire site.</a:t>
            </a:r>
          </a:p>
          <a:p>
            <a:pPr marL="342900" indent="-342900">
              <a:spcBef>
                <a:spcPts val="600"/>
              </a:spcBef>
              <a:spcAft>
                <a:spcPts val="600"/>
              </a:spcAft>
              <a:buFont typeface="Arial" panose="020B0604020202020204" pitchFamily="34" charset="0"/>
              <a:buChar char="•"/>
            </a:pPr>
            <a:r>
              <a:rPr lang="en-US" sz="2000" dirty="0">
                <a:latin typeface="+mn-lt"/>
              </a:rPr>
              <a:t>With the Verizon and Akamai tiers, you can also set up restrictions on directory paths.</a:t>
            </a:r>
            <a:endParaRPr lang="en-US" dirty="0"/>
          </a:p>
        </p:txBody>
      </p:sp>
    </p:spTree>
    <p:extLst>
      <p:ext uri="{BB962C8B-B14F-4D97-AF65-F5344CB8AC3E}">
        <p14:creationId xmlns:p14="http://schemas.microsoft.com/office/powerpoint/2010/main" val="2358025530"/>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sz="2800" dirty="0"/>
              <a:t>Interact with Azure Content Delivery Networks by using .NET (1 / 3)</a:t>
            </a:r>
          </a:p>
        </p:txBody>
      </p:sp>
      <p:sp>
        <p:nvSpPr>
          <p:cNvPr id="2" name="Text Placeholder 9">
            <a:extLst>
              <a:ext uri="{FF2B5EF4-FFF2-40B4-BE49-F238E27FC236}">
                <a16:creationId xmlns:a16="http://schemas.microsoft.com/office/drawing/2014/main" id="{7FE15ECE-8C55-4405-A75E-72EB3F75C101}"/>
              </a:ext>
            </a:extLst>
          </p:cNvPr>
          <p:cNvSpPr txBox="1">
            <a:spLocks/>
          </p:cNvSpPr>
          <p:nvPr/>
        </p:nvSpPr>
        <p:spPr>
          <a:xfrm>
            <a:off x="418466" y="1456897"/>
            <a:ext cx="11341268" cy="4077128"/>
          </a:xfrm>
          <a:prstGeom prst="rect">
            <a:avLst/>
          </a:prstGeom>
        </p:spPr>
        <p:txBody>
          <a:bodyPr lIns="0" tIns="91440" r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400"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406400" marR="0" indent="-28575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lang="en-US" sz="1800" kern="1200" spc="0" baseline="0" dirty="0" smtClean="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r>
              <a:rPr lang="en-US" dirty="0"/>
              <a:t>You can use the Azure CDN Library for .NET to automate creation and management of CDN profiles and endpoints. Install the </a:t>
            </a:r>
            <a:r>
              <a:rPr lang="en-US" b="0" i="0" u="none" strike="noStrike" dirty="0" err="1">
                <a:effectLst/>
                <a:latin typeface="Segoe UI" panose="020B0502040204020203" pitchFamily="34" charset="0"/>
                <a:hlinkClick r:id="rId3"/>
              </a:rPr>
              <a:t>Microsoft.Azure.Management.Cdn.Fluent</a:t>
            </a:r>
            <a:r>
              <a:rPr lang="en-US" dirty="0"/>
              <a:t> directly from the Visual Studio Package Manager console or with the .NET Core CLI.</a:t>
            </a:r>
          </a:p>
          <a:p>
            <a:pPr>
              <a:spcBef>
                <a:spcPts val="1200"/>
              </a:spcBef>
              <a:spcAft>
                <a:spcPts val="600"/>
              </a:spcAft>
            </a:pPr>
            <a:r>
              <a:rPr lang="en-US" sz="2350" dirty="0"/>
              <a:t>Common actions</a:t>
            </a:r>
          </a:p>
          <a:p>
            <a:pPr marL="342900" lvl="1" indent="-342900">
              <a:buFont typeface="Arial" panose="020B0604020202020204" pitchFamily="34" charset="0"/>
              <a:buChar char="•"/>
            </a:pPr>
            <a:r>
              <a:rPr lang="en-US" dirty="0"/>
              <a:t>Create a CDN client</a:t>
            </a:r>
          </a:p>
          <a:p>
            <a:pPr marL="342900" lvl="1" indent="-342900">
              <a:buFont typeface="Arial" panose="020B0604020202020204" pitchFamily="34" charset="0"/>
              <a:buChar char="•"/>
            </a:pPr>
            <a:r>
              <a:rPr lang="en-US" dirty="0"/>
              <a:t>List CDN profiles and endpoints</a:t>
            </a:r>
          </a:p>
          <a:p>
            <a:pPr marL="342900" lvl="1" indent="-342900">
              <a:buFont typeface="Arial" panose="020B0604020202020204" pitchFamily="34" charset="0"/>
              <a:buChar char="•"/>
            </a:pPr>
            <a:r>
              <a:rPr lang="en-US" dirty="0"/>
              <a:t>Create CDN profiles and endpoints</a:t>
            </a:r>
          </a:p>
          <a:p>
            <a:pPr marL="342900" lvl="1" indent="-342900">
              <a:buFont typeface="Arial" panose="020B0604020202020204" pitchFamily="34" charset="0"/>
              <a:buChar char="•"/>
            </a:pPr>
            <a:r>
              <a:rPr lang="en-US" dirty="0"/>
              <a:t>Purge an endpoint</a:t>
            </a:r>
          </a:p>
          <a:p>
            <a:pPr lvl="1"/>
            <a:endParaRPr lang="en-US" dirty="0"/>
          </a:p>
        </p:txBody>
      </p:sp>
    </p:spTree>
    <p:extLst>
      <p:ext uri="{BB962C8B-B14F-4D97-AF65-F5344CB8AC3E}">
        <p14:creationId xmlns:p14="http://schemas.microsoft.com/office/powerpoint/2010/main" val="3773739529"/>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sz="2800" dirty="0"/>
              <a:t>Interact with Azure Content Delivery Networks by using .NET (2 / 3)</a:t>
            </a:r>
          </a:p>
        </p:txBody>
      </p:sp>
      <p:sp>
        <p:nvSpPr>
          <p:cNvPr id="5" name="Text Placeholder 4">
            <a:extLst>
              <a:ext uri="{FF2B5EF4-FFF2-40B4-BE49-F238E27FC236}">
                <a16:creationId xmlns:a16="http://schemas.microsoft.com/office/drawing/2014/main" id="{20FECCD6-120C-4516-8651-D4AAFFE14AED}"/>
              </a:ext>
            </a:extLst>
          </p:cNvPr>
          <p:cNvSpPr>
            <a:spLocks noGrp="1"/>
          </p:cNvSpPr>
          <p:nvPr>
            <p:ph type="body" sz="quarter" idx="10"/>
          </p:nvPr>
        </p:nvSpPr>
        <p:spPr/>
        <p:txBody>
          <a:bodyPr/>
          <a:lstStyle/>
          <a:p>
            <a:r>
              <a:rPr lang="en-US" dirty="0"/>
              <a:t>Create a CDN client</a:t>
            </a:r>
          </a:p>
        </p:txBody>
      </p:sp>
      <p:sp>
        <p:nvSpPr>
          <p:cNvPr id="3" name="Content Placeholder 2">
            <a:extLst>
              <a:ext uri="{FF2B5EF4-FFF2-40B4-BE49-F238E27FC236}">
                <a16:creationId xmlns:a16="http://schemas.microsoft.com/office/drawing/2014/main" id="{55E61799-57AA-4BC1-B670-1B253DA9367C}"/>
              </a:ext>
            </a:extLst>
          </p:cNvPr>
          <p:cNvSpPr txBox="1">
            <a:spLocks/>
          </p:cNvSpPr>
          <p:nvPr/>
        </p:nvSpPr>
        <p:spPr>
          <a:xfrm>
            <a:off x="418643" y="2126284"/>
            <a:ext cx="11127594" cy="1862048"/>
          </a:xfrm>
          <a:prstGeom prst="rect">
            <a:avLst/>
          </a:prstGeom>
          <a:noFill/>
          <a:ln w="25400">
            <a:solidFill>
              <a:schemeClr val="accent4"/>
            </a:solidFill>
          </a:ln>
        </p:spPr>
        <p:txBody>
          <a:bodyPr lIns="91440" tIns="91440" rIns="91440" bIns="9144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1400" b="0" dirty="0">
                <a:solidFill>
                  <a:srgbClr val="0000FF"/>
                </a:solidFill>
                <a:effectLst/>
                <a:latin typeface="Consolas" panose="020B0609020204030204" pitchFamily="49" charset="0"/>
              </a:rPr>
              <a:t>static</a:t>
            </a:r>
            <a:r>
              <a:rPr lang="en-US" sz="1400" b="0" dirty="0">
                <a:solidFill>
                  <a:srgbClr val="000000"/>
                </a:solidFill>
                <a:effectLst/>
                <a:latin typeface="Consolas" panose="020B0609020204030204" pitchFamily="49" charset="0"/>
              </a:rPr>
              <a:t> </a:t>
            </a:r>
            <a:r>
              <a:rPr lang="en-US" sz="1400" b="0" dirty="0">
                <a:solidFill>
                  <a:srgbClr val="0000FF"/>
                </a:solidFill>
                <a:effectLst/>
                <a:latin typeface="Consolas" panose="020B0609020204030204" pitchFamily="49" charset="0"/>
              </a:rPr>
              <a:t>void</a:t>
            </a:r>
            <a:r>
              <a:rPr lang="en-US" sz="1400" b="0" dirty="0">
                <a:solidFill>
                  <a:srgbClr val="000000"/>
                </a:solidFill>
                <a:effectLst/>
                <a:latin typeface="Consolas" panose="020B0609020204030204" pitchFamily="49" charset="0"/>
              </a:rPr>
              <a:t> </a:t>
            </a:r>
            <a:r>
              <a:rPr lang="en-US" sz="1400" b="0" dirty="0">
                <a:solidFill>
                  <a:srgbClr val="795E26"/>
                </a:solidFill>
                <a:effectLst/>
                <a:latin typeface="Consolas" panose="020B0609020204030204" pitchFamily="49" charset="0"/>
              </a:rPr>
              <a:t>Main</a:t>
            </a:r>
            <a:r>
              <a:rPr lang="en-US" sz="1400" b="0" dirty="0">
                <a:solidFill>
                  <a:srgbClr val="000000"/>
                </a:solidFill>
                <a:effectLst/>
                <a:latin typeface="Consolas" panose="020B0609020204030204" pitchFamily="49" charset="0"/>
              </a:rPr>
              <a:t>(</a:t>
            </a:r>
            <a:r>
              <a:rPr lang="en-US" sz="1400" b="0" dirty="0">
                <a:solidFill>
                  <a:srgbClr val="0000FF"/>
                </a:solidFill>
                <a:effectLst/>
                <a:latin typeface="Consolas" panose="020B0609020204030204" pitchFamily="49" charset="0"/>
              </a:rPr>
              <a:t>string</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args</a:t>
            </a:r>
            <a:r>
              <a:rPr lang="en-US" sz="1400" b="0" dirty="0">
                <a:solidFill>
                  <a:srgbClr val="000000"/>
                </a:solidFill>
                <a:effectLst/>
                <a:latin typeface="Consolas" panose="020B0609020204030204" pitchFamily="49" charset="0"/>
              </a:rPr>
              <a:t>)</a:t>
            </a:r>
          </a:p>
          <a:p>
            <a:r>
              <a:rPr lang="en-US" sz="1400" b="0" dirty="0">
                <a:solidFill>
                  <a:srgbClr val="000000"/>
                </a:solidFill>
                <a:effectLst/>
                <a:latin typeface="Consolas" panose="020B0609020204030204" pitchFamily="49" charset="0"/>
              </a:rPr>
              <a:t>{</a:t>
            </a:r>
          </a:p>
          <a:p>
            <a:r>
              <a:rPr lang="en-US" sz="1400" b="0" dirty="0">
                <a:solidFill>
                  <a:srgbClr val="000000"/>
                </a:solidFill>
                <a:effectLst/>
                <a:latin typeface="Consolas" panose="020B0609020204030204" pitchFamily="49" charset="0"/>
              </a:rPr>
              <a:t>    </a:t>
            </a:r>
            <a:r>
              <a:rPr lang="en-US" sz="1400" b="0" dirty="0">
                <a:solidFill>
                  <a:srgbClr val="008000"/>
                </a:solidFill>
                <a:effectLst/>
                <a:latin typeface="Consolas" panose="020B0609020204030204" pitchFamily="49" charset="0"/>
              </a:rPr>
              <a:t>// Create CDN client</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err="1">
                <a:solidFill>
                  <a:srgbClr val="267F99"/>
                </a:solidFill>
                <a:effectLst/>
                <a:latin typeface="Consolas" panose="020B0609020204030204" pitchFamily="49" charset="0"/>
              </a:rPr>
              <a:t>CdnManagementClient</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cdn</a:t>
            </a:r>
            <a:r>
              <a:rPr lang="en-US" sz="1400" b="0" dirty="0">
                <a:solidFill>
                  <a:srgbClr val="000000"/>
                </a:solidFill>
                <a:effectLst/>
                <a:latin typeface="Consolas" panose="020B0609020204030204" pitchFamily="49" charset="0"/>
              </a:rPr>
              <a:t> = </a:t>
            </a:r>
            <a:r>
              <a:rPr lang="en-US" sz="1400" b="0" dirty="0">
                <a:solidFill>
                  <a:srgbClr val="0000FF"/>
                </a:solidFill>
                <a:effectLst/>
                <a:latin typeface="Consolas" panose="020B0609020204030204" pitchFamily="49" charset="0"/>
              </a:rPr>
              <a:t>new</a:t>
            </a:r>
            <a:r>
              <a:rPr lang="en-US" sz="1400" b="0" dirty="0">
                <a:solidFill>
                  <a:srgbClr val="000000"/>
                </a:solidFill>
                <a:effectLst/>
                <a:latin typeface="Consolas" panose="020B0609020204030204" pitchFamily="49" charset="0"/>
              </a:rPr>
              <a:t> </a:t>
            </a:r>
            <a:r>
              <a:rPr lang="en-US" sz="1400" b="0" dirty="0" err="1">
                <a:solidFill>
                  <a:srgbClr val="267F99"/>
                </a:solidFill>
                <a:effectLst/>
                <a:latin typeface="Consolas" panose="020B0609020204030204" pitchFamily="49" charset="0"/>
              </a:rPr>
              <a:t>CdnManagementClient</a:t>
            </a:r>
            <a:r>
              <a:rPr lang="en-US" sz="1400" b="0" dirty="0">
                <a:solidFill>
                  <a:srgbClr val="000000"/>
                </a:solidFill>
                <a:effectLst/>
                <a:latin typeface="Consolas" panose="020B0609020204030204" pitchFamily="49" charset="0"/>
              </a:rPr>
              <a:t>(</a:t>
            </a:r>
            <a:r>
              <a:rPr lang="en-US" sz="1400" b="0" dirty="0">
                <a:solidFill>
                  <a:srgbClr val="0000FF"/>
                </a:solidFill>
                <a:effectLst/>
                <a:latin typeface="Consolas" panose="020B0609020204030204" pitchFamily="49" charset="0"/>
              </a:rPr>
              <a:t>new</a:t>
            </a:r>
            <a:r>
              <a:rPr lang="en-US" sz="1400" b="0" dirty="0">
                <a:solidFill>
                  <a:srgbClr val="000000"/>
                </a:solidFill>
                <a:effectLst/>
                <a:latin typeface="Consolas" panose="020B0609020204030204" pitchFamily="49" charset="0"/>
              </a:rPr>
              <a:t> </a:t>
            </a:r>
            <a:r>
              <a:rPr lang="en-US" sz="1400" b="0" dirty="0" err="1">
                <a:solidFill>
                  <a:srgbClr val="267F99"/>
                </a:solidFill>
                <a:effectLst/>
                <a:latin typeface="Consolas" panose="020B0609020204030204" pitchFamily="49" charset="0"/>
              </a:rPr>
              <a:t>TokenCredentials</a:t>
            </a:r>
            <a:r>
              <a:rPr lang="en-US" sz="1400" b="0" dirty="0">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authResult</a:t>
            </a:r>
            <a:r>
              <a:rPr lang="en-US" sz="1400" b="0" dirty="0" err="1">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AccessToken</a:t>
            </a:r>
            <a:r>
              <a:rPr lang="en-US" sz="1400" b="0" dirty="0">
                <a:solidFill>
                  <a:srgbClr val="000000"/>
                </a:solidFill>
                <a:effectLst/>
                <a:latin typeface="Consolas" panose="020B0609020204030204" pitchFamily="49" charset="0"/>
              </a:rPr>
              <a:t>))</a:t>
            </a:r>
          </a:p>
          <a:p>
            <a:r>
              <a:rPr lang="en-US" sz="1400" b="0" dirty="0">
                <a:solidFill>
                  <a:srgbClr val="000000"/>
                </a:solidFill>
                <a:effectLst/>
                <a:latin typeface="Consolas" panose="020B0609020204030204" pitchFamily="49" charset="0"/>
              </a:rPr>
              <a:t>        { </a:t>
            </a:r>
            <a:r>
              <a:rPr lang="en-US" sz="1400" b="0" dirty="0" err="1">
                <a:solidFill>
                  <a:srgbClr val="001080"/>
                </a:solidFill>
                <a:effectLst/>
                <a:latin typeface="Consolas" panose="020B0609020204030204" pitchFamily="49" charset="0"/>
              </a:rPr>
              <a:t>SubscriptionId</a:t>
            </a:r>
            <a:r>
              <a:rPr lang="en-US" sz="1400" b="0" dirty="0">
                <a:solidFill>
                  <a:srgbClr val="000000"/>
                </a:solidFill>
                <a:effectLst/>
                <a:latin typeface="Consolas" panose="020B0609020204030204" pitchFamily="49" charset="0"/>
              </a:rPr>
              <a:t> = </a:t>
            </a:r>
            <a:r>
              <a:rPr lang="en-US" sz="1400" b="0" dirty="0" err="1">
                <a:solidFill>
                  <a:srgbClr val="001080"/>
                </a:solidFill>
                <a:effectLst/>
                <a:latin typeface="Consolas" panose="020B0609020204030204" pitchFamily="49" charset="0"/>
              </a:rPr>
              <a:t>subscriptionId</a:t>
            </a:r>
            <a:r>
              <a:rPr lang="en-US" sz="1400" b="0" dirty="0">
                <a:solidFill>
                  <a:srgbClr val="000000"/>
                </a:solidFill>
                <a:effectLst/>
                <a:latin typeface="Consolas" panose="020B0609020204030204" pitchFamily="49" charset="0"/>
              </a:rPr>
              <a:t> };</a:t>
            </a:r>
          </a:p>
          <a:p>
            <a:r>
              <a:rPr lang="en-US" sz="1400" b="0" dirty="0">
                <a:solidFill>
                  <a:srgbClr val="000000"/>
                </a:solidFill>
                <a:effectLst/>
                <a:latin typeface="Consolas" panose="020B0609020204030204" pitchFamily="49" charset="0"/>
              </a:rPr>
              <a:t>}</a:t>
            </a:r>
          </a:p>
        </p:txBody>
      </p:sp>
    </p:spTree>
    <p:extLst>
      <p:ext uri="{BB962C8B-B14F-4D97-AF65-F5344CB8AC3E}">
        <p14:creationId xmlns:p14="http://schemas.microsoft.com/office/powerpoint/2010/main" val="2769474495"/>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sz="2800" dirty="0"/>
              <a:t>Interact with Azure Content Delivery Networks by using .NET (3 / 3)</a:t>
            </a:r>
          </a:p>
        </p:txBody>
      </p:sp>
      <p:sp>
        <p:nvSpPr>
          <p:cNvPr id="5" name="Text Placeholder 4">
            <a:extLst>
              <a:ext uri="{FF2B5EF4-FFF2-40B4-BE49-F238E27FC236}">
                <a16:creationId xmlns:a16="http://schemas.microsoft.com/office/drawing/2014/main" id="{20FECCD6-120C-4516-8651-D4AAFFE14AED}"/>
              </a:ext>
            </a:extLst>
          </p:cNvPr>
          <p:cNvSpPr>
            <a:spLocks noGrp="1"/>
          </p:cNvSpPr>
          <p:nvPr>
            <p:ph type="body" sz="quarter" idx="10"/>
          </p:nvPr>
        </p:nvSpPr>
        <p:spPr/>
        <p:txBody>
          <a:bodyPr/>
          <a:lstStyle/>
          <a:p>
            <a:r>
              <a:rPr lang="en-US" dirty="0"/>
              <a:t>List CDN profiles and endpoints</a:t>
            </a:r>
          </a:p>
        </p:txBody>
      </p:sp>
      <p:sp>
        <p:nvSpPr>
          <p:cNvPr id="3" name="Content Placeholder 2">
            <a:extLst>
              <a:ext uri="{FF2B5EF4-FFF2-40B4-BE49-F238E27FC236}">
                <a16:creationId xmlns:a16="http://schemas.microsoft.com/office/drawing/2014/main" id="{55E61799-57AA-4BC1-B670-1B253DA9367C}"/>
              </a:ext>
            </a:extLst>
          </p:cNvPr>
          <p:cNvSpPr txBox="1">
            <a:spLocks/>
          </p:cNvSpPr>
          <p:nvPr/>
        </p:nvSpPr>
        <p:spPr>
          <a:xfrm>
            <a:off x="418643" y="1726174"/>
            <a:ext cx="11127594" cy="4062651"/>
          </a:xfrm>
          <a:prstGeom prst="rect">
            <a:avLst/>
          </a:prstGeom>
          <a:noFill/>
          <a:ln w="25400">
            <a:solidFill>
              <a:schemeClr val="accent4"/>
            </a:solidFill>
          </a:ln>
        </p:spPr>
        <p:txBody>
          <a:bodyPr lIns="91440" tIns="91440" rIns="91440" bIns="9144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Bef>
                <a:spcPts val="0"/>
              </a:spcBef>
              <a:spcAft>
                <a:spcPts val="0"/>
              </a:spcAft>
            </a:pPr>
            <a:r>
              <a:rPr lang="en-US" sz="1400" b="0" dirty="0">
                <a:solidFill>
                  <a:srgbClr val="0000FF"/>
                </a:solidFill>
                <a:effectLst/>
                <a:latin typeface="Consolas" panose="020B0609020204030204" pitchFamily="49" charset="0"/>
              </a:rPr>
              <a:t>private</a:t>
            </a:r>
            <a:r>
              <a:rPr lang="en-US" sz="1400" b="0" dirty="0">
                <a:solidFill>
                  <a:srgbClr val="000000"/>
                </a:solidFill>
                <a:effectLst/>
                <a:latin typeface="Consolas" panose="020B0609020204030204" pitchFamily="49" charset="0"/>
              </a:rPr>
              <a:t> </a:t>
            </a:r>
            <a:r>
              <a:rPr lang="en-US" sz="1400" b="0" dirty="0">
                <a:solidFill>
                  <a:srgbClr val="0000FF"/>
                </a:solidFill>
                <a:effectLst/>
                <a:latin typeface="Consolas" panose="020B0609020204030204" pitchFamily="49" charset="0"/>
              </a:rPr>
              <a:t>static</a:t>
            </a:r>
            <a:r>
              <a:rPr lang="en-US" sz="1400" b="0" dirty="0">
                <a:solidFill>
                  <a:srgbClr val="000000"/>
                </a:solidFill>
                <a:effectLst/>
                <a:latin typeface="Consolas" panose="020B0609020204030204" pitchFamily="49" charset="0"/>
              </a:rPr>
              <a:t> </a:t>
            </a:r>
            <a:r>
              <a:rPr lang="en-US" sz="1400" b="0" dirty="0">
                <a:solidFill>
                  <a:srgbClr val="0000FF"/>
                </a:solidFill>
                <a:effectLst/>
                <a:latin typeface="Consolas" panose="020B0609020204030204" pitchFamily="49" charset="0"/>
              </a:rPr>
              <a:t>void</a:t>
            </a:r>
            <a:r>
              <a:rPr lang="en-US" sz="1400" b="0" dirty="0">
                <a:solidFill>
                  <a:srgbClr val="000000"/>
                </a:solidFill>
                <a:effectLst/>
                <a:latin typeface="Consolas" panose="020B0609020204030204" pitchFamily="49" charset="0"/>
              </a:rPr>
              <a:t> </a:t>
            </a:r>
            <a:r>
              <a:rPr lang="en-US" sz="1400" b="0" dirty="0" err="1">
                <a:solidFill>
                  <a:srgbClr val="795E26"/>
                </a:solidFill>
                <a:effectLst/>
                <a:latin typeface="Consolas" panose="020B0609020204030204" pitchFamily="49" charset="0"/>
              </a:rPr>
              <a:t>ListProfilesAndEndpoints</a:t>
            </a:r>
            <a:r>
              <a:rPr lang="en-US" sz="1400" b="0" dirty="0">
                <a:solidFill>
                  <a:srgbClr val="000000"/>
                </a:solidFill>
                <a:effectLst/>
                <a:latin typeface="Consolas" panose="020B0609020204030204" pitchFamily="49" charset="0"/>
              </a:rPr>
              <a:t>(</a:t>
            </a:r>
            <a:r>
              <a:rPr lang="en-US" sz="1400" b="0" dirty="0" err="1">
                <a:solidFill>
                  <a:srgbClr val="267F99"/>
                </a:solidFill>
                <a:effectLst/>
                <a:latin typeface="Consolas" panose="020B0609020204030204" pitchFamily="49" charset="0"/>
              </a:rPr>
              <a:t>CdnManagementClient</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cdn</a:t>
            </a:r>
            <a:r>
              <a:rPr lang="en-US" sz="1400" b="0" dirty="0">
                <a:solidFill>
                  <a:srgbClr val="000000"/>
                </a:solidFill>
                <a:effectLst/>
                <a:latin typeface="Consolas" panose="020B0609020204030204" pitchFamily="49" charset="0"/>
              </a:rPr>
              <a:t>)</a:t>
            </a:r>
          </a:p>
          <a:p>
            <a:pPr>
              <a:spcBef>
                <a:spcPts val="0"/>
              </a:spcBef>
              <a:spcAft>
                <a:spcPts val="0"/>
              </a:spcAft>
            </a:pPr>
            <a:r>
              <a:rPr lang="en-US" sz="1400" b="0" dirty="0">
                <a:solidFill>
                  <a:srgbClr val="000000"/>
                </a:solidFill>
                <a:effectLst/>
                <a:latin typeface="Consolas" panose="020B0609020204030204" pitchFamily="49" charset="0"/>
              </a:rPr>
              <a:t>{</a:t>
            </a:r>
          </a:p>
          <a:p>
            <a:pPr>
              <a:spcBef>
                <a:spcPts val="0"/>
              </a:spcBef>
              <a:spcAft>
                <a:spcPts val="0"/>
              </a:spcAft>
            </a:pPr>
            <a:r>
              <a:rPr lang="en-US" sz="1400" b="0" dirty="0">
                <a:solidFill>
                  <a:srgbClr val="000000"/>
                </a:solidFill>
                <a:effectLst/>
                <a:latin typeface="Consolas" panose="020B0609020204030204" pitchFamily="49" charset="0"/>
              </a:rPr>
              <a:t>    </a:t>
            </a:r>
            <a:r>
              <a:rPr lang="en-US" sz="1400" b="0" dirty="0">
                <a:solidFill>
                  <a:srgbClr val="008000"/>
                </a:solidFill>
                <a:effectLst/>
                <a:latin typeface="Consolas" panose="020B0609020204030204" pitchFamily="49" charset="0"/>
              </a:rPr>
              <a:t>// List all the CDN profiles in this resource group</a:t>
            </a:r>
            <a:endParaRPr lang="en-US" sz="1400" b="0" dirty="0">
              <a:solidFill>
                <a:srgbClr val="000000"/>
              </a:solidFill>
              <a:effectLst/>
              <a:latin typeface="Consolas" panose="020B0609020204030204" pitchFamily="49" charset="0"/>
            </a:endParaRPr>
          </a:p>
          <a:p>
            <a:pPr>
              <a:spcBef>
                <a:spcPts val="0"/>
              </a:spcBef>
              <a:spcAft>
                <a:spcPts val="0"/>
              </a:spcAft>
            </a:pPr>
            <a:r>
              <a:rPr lang="en-US" sz="1400" b="0" dirty="0">
                <a:solidFill>
                  <a:srgbClr val="000000"/>
                </a:solidFill>
                <a:effectLst/>
                <a:latin typeface="Consolas" panose="020B0609020204030204" pitchFamily="49" charset="0"/>
              </a:rPr>
              <a:t>    </a:t>
            </a:r>
            <a:r>
              <a:rPr lang="en-US" sz="1400" b="0" dirty="0">
                <a:solidFill>
                  <a:srgbClr val="0000FF"/>
                </a:solidFill>
                <a:effectLst/>
                <a:latin typeface="Consolas" panose="020B0609020204030204" pitchFamily="49" charset="0"/>
              </a:rPr>
              <a:t>var</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profileList</a:t>
            </a:r>
            <a:r>
              <a:rPr lang="en-US" sz="1400" b="0" dirty="0">
                <a:solidFill>
                  <a:srgbClr val="000000"/>
                </a:solidFill>
                <a:effectLst/>
                <a:latin typeface="Consolas" panose="020B0609020204030204" pitchFamily="49" charset="0"/>
              </a:rPr>
              <a:t> = </a:t>
            </a:r>
            <a:r>
              <a:rPr lang="en-US" sz="1400" b="0" dirty="0" err="1">
                <a:solidFill>
                  <a:srgbClr val="001080"/>
                </a:solidFill>
                <a:effectLst/>
                <a:latin typeface="Consolas" panose="020B0609020204030204" pitchFamily="49" charset="0"/>
              </a:rPr>
              <a:t>cdn</a:t>
            </a:r>
            <a:r>
              <a:rPr lang="en-US" sz="1400" b="0" dirty="0" err="1">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Profiles</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ListByResourceGroup</a:t>
            </a:r>
            <a:r>
              <a:rPr lang="en-US" sz="1400" b="0" dirty="0">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resourceGroupName</a:t>
            </a:r>
            <a:r>
              <a:rPr lang="en-US" sz="1400" b="0" dirty="0">
                <a:solidFill>
                  <a:srgbClr val="000000"/>
                </a:solidFill>
                <a:effectLst/>
                <a:latin typeface="Consolas" panose="020B0609020204030204" pitchFamily="49" charset="0"/>
              </a:rPr>
              <a:t>);</a:t>
            </a:r>
          </a:p>
          <a:p>
            <a:pPr>
              <a:spcBef>
                <a:spcPts val="0"/>
              </a:spcBef>
              <a:spcAft>
                <a:spcPts val="0"/>
              </a:spcAft>
            </a:pPr>
            <a:r>
              <a:rPr lang="en-US" sz="1400" b="0" dirty="0">
                <a:solidFill>
                  <a:srgbClr val="000000"/>
                </a:solidFill>
                <a:effectLst/>
                <a:latin typeface="Consolas" panose="020B0609020204030204" pitchFamily="49" charset="0"/>
              </a:rPr>
              <a:t>    </a:t>
            </a:r>
            <a:r>
              <a:rPr lang="en-US" sz="1400" b="0" dirty="0">
                <a:solidFill>
                  <a:srgbClr val="AF00DB"/>
                </a:solidFill>
                <a:effectLst/>
                <a:latin typeface="Consolas" panose="020B0609020204030204" pitchFamily="49" charset="0"/>
              </a:rPr>
              <a:t>foreach</a:t>
            </a:r>
            <a:r>
              <a:rPr lang="en-US" sz="1400" b="0" dirty="0">
                <a:solidFill>
                  <a:srgbClr val="000000"/>
                </a:solidFill>
                <a:effectLst/>
                <a:latin typeface="Consolas" panose="020B0609020204030204" pitchFamily="49" charset="0"/>
              </a:rPr>
              <a:t> (</a:t>
            </a:r>
            <a:r>
              <a:rPr lang="en-US" sz="1400" b="0" dirty="0">
                <a:solidFill>
                  <a:srgbClr val="267F99"/>
                </a:solidFill>
                <a:effectLst/>
                <a:latin typeface="Consolas" panose="020B0609020204030204" pitchFamily="49" charset="0"/>
              </a:rPr>
              <a:t>Profile</a:t>
            </a:r>
            <a:r>
              <a:rPr lang="en-US" sz="1400" b="0" dirty="0">
                <a:solidFill>
                  <a:srgbClr val="000000"/>
                </a:solidFill>
                <a:effectLst/>
                <a:latin typeface="Consolas" panose="020B0609020204030204" pitchFamily="49" charset="0"/>
              </a:rPr>
              <a:t> </a:t>
            </a:r>
            <a:r>
              <a:rPr lang="en-US" sz="1400" b="0" dirty="0">
                <a:solidFill>
                  <a:srgbClr val="001080"/>
                </a:solidFill>
                <a:effectLst/>
                <a:latin typeface="Consolas" panose="020B0609020204030204" pitchFamily="49" charset="0"/>
              </a:rPr>
              <a:t>p</a:t>
            </a:r>
            <a:r>
              <a:rPr lang="en-US" sz="1400" b="0" dirty="0">
                <a:solidFill>
                  <a:srgbClr val="000000"/>
                </a:solidFill>
                <a:effectLst/>
                <a:latin typeface="Consolas" panose="020B0609020204030204" pitchFamily="49" charset="0"/>
              </a:rPr>
              <a:t> </a:t>
            </a:r>
            <a:r>
              <a:rPr lang="en-US" sz="1400" b="0" dirty="0">
                <a:solidFill>
                  <a:srgbClr val="AF00DB"/>
                </a:solidFill>
                <a:effectLst/>
                <a:latin typeface="Consolas" panose="020B0609020204030204" pitchFamily="49" charset="0"/>
              </a:rPr>
              <a:t>in</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profileList</a:t>
            </a:r>
            <a:r>
              <a:rPr lang="en-US" sz="1400" b="0" dirty="0">
                <a:solidFill>
                  <a:srgbClr val="000000"/>
                </a:solidFill>
                <a:effectLst/>
                <a:latin typeface="Consolas" panose="020B0609020204030204" pitchFamily="49" charset="0"/>
              </a:rPr>
              <a:t>)</a:t>
            </a:r>
          </a:p>
          <a:p>
            <a:pPr>
              <a:spcBef>
                <a:spcPts val="0"/>
              </a:spcBef>
              <a:spcAft>
                <a:spcPts val="0"/>
              </a:spcAft>
            </a:pPr>
            <a:r>
              <a:rPr lang="en-US" sz="1400" b="0" dirty="0">
                <a:solidFill>
                  <a:srgbClr val="000000"/>
                </a:solidFill>
                <a:effectLst/>
                <a:latin typeface="Consolas" panose="020B0609020204030204" pitchFamily="49" charset="0"/>
              </a:rPr>
              <a:t>    {</a:t>
            </a:r>
          </a:p>
          <a:p>
            <a:pPr>
              <a:spcBef>
                <a:spcPts val="0"/>
              </a:spcBef>
              <a:spcAft>
                <a:spcPts val="0"/>
              </a:spcAft>
            </a:pP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Console</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WriteLine</a:t>
            </a:r>
            <a:r>
              <a:rPr lang="en-US" sz="1400" b="0" dirty="0">
                <a:solidFill>
                  <a:srgbClr val="000000"/>
                </a:solidFill>
                <a:effectLst/>
                <a:latin typeface="Consolas" panose="020B0609020204030204" pitchFamily="49" charset="0"/>
              </a:rPr>
              <a:t>(</a:t>
            </a:r>
            <a:r>
              <a:rPr lang="en-US" sz="1400" b="0" dirty="0">
                <a:solidFill>
                  <a:srgbClr val="A31515"/>
                </a:solidFill>
                <a:effectLst/>
                <a:latin typeface="Consolas" panose="020B0609020204030204" pitchFamily="49" charset="0"/>
              </a:rPr>
              <a:t>"CDN profile {0}"</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p</a:t>
            </a:r>
            <a:r>
              <a:rPr lang="en-US" sz="1400" b="0" dirty="0" err="1">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Name</a:t>
            </a:r>
            <a:r>
              <a:rPr lang="en-US" sz="1400" b="0" dirty="0">
                <a:solidFill>
                  <a:srgbClr val="000000"/>
                </a:solidFill>
                <a:effectLst/>
                <a:latin typeface="Consolas" panose="020B0609020204030204" pitchFamily="49" charset="0"/>
              </a:rPr>
              <a:t>);</a:t>
            </a:r>
          </a:p>
          <a:p>
            <a:pPr>
              <a:spcBef>
                <a:spcPts val="0"/>
              </a:spcBef>
              <a:spcAft>
                <a:spcPts val="0"/>
              </a:spcAft>
            </a:pPr>
            <a:br>
              <a:rPr lang="en-US" sz="1400" b="0" dirty="0">
                <a:solidFill>
                  <a:srgbClr val="000000"/>
                </a:solidFill>
                <a:effectLst/>
                <a:latin typeface="Consolas" panose="020B0609020204030204" pitchFamily="49" charset="0"/>
              </a:rPr>
            </a:br>
            <a:r>
              <a:rPr lang="en-US" sz="1400" b="0" dirty="0">
                <a:solidFill>
                  <a:srgbClr val="000000"/>
                </a:solidFill>
                <a:effectLst/>
                <a:latin typeface="Consolas" panose="020B0609020204030204" pitchFamily="49" charset="0"/>
              </a:rPr>
              <a:t>        </a:t>
            </a:r>
            <a:r>
              <a:rPr lang="en-US" sz="1400" b="0" dirty="0">
                <a:solidFill>
                  <a:srgbClr val="008000"/>
                </a:solidFill>
                <a:effectLst/>
                <a:latin typeface="Consolas" panose="020B0609020204030204" pitchFamily="49" charset="0"/>
              </a:rPr>
              <a:t>//List all the CDN endpoints on this CDN profile</a:t>
            </a:r>
            <a:endParaRPr lang="en-US" sz="1400" b="0" dirty="0">
              <a:solidFill>
                <a:srgbClr val="000000"/>
              </a:solidFill>
              <a:effectLst/>
              <a:latin typeface="Consolas" panose="020B0609020204030204" pitchFamily="49" charset="0"/>
            </a:endParaRPr>
          </a:p>
          <a:p>
            <a:pPr>
              <a:spcBef>
                <a:spcPts val="0"/>
              </a:spcBef>
              <a:spcAft>
                <a:spcPts val="0"/>
              </a:spcAft>
            </a:pP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Console</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WriteLine</a:t>
            </a:r>
            <a:r>
              <a:rPr lang="en-US" sz="1400" b="0" dirty="0">
                <a:solidFill>
                  <a:srgbClr val="000000"/>
                </a:solidFill>
                <a:effectLst/>
                <a:latin typeface="Consolas" panose="020B0609020204030204" pitchFamily="49" charset="0"/>
              </a:rPr>
              <a:t>(</a:t>
            </a:r>
            <a:r>
              <a:rPr lang="en-US" sz="1400" b="0" dirty="0">
                <a:solidFill>
                  <a:srgbClr val="A31515"/>
                </a:solidFill>
                <a:effectLst/>
                <a:latin typeface="Consolas" panose="020B0609020204030204" pitchFamily="49" charset="0"/>
              </a:rPr>
              <a:t>"Endpoints:"</a:t>
            </a:r>
            <a:r>
              <a:rPr lang="en-US" sz="1400" b="0" dirty="0">
                <a:solidFill>
                  <a:srgbClr val="000000"/>
                </a:solidFill>
                <a:effectLst/>
                <a:latin typeface="Consolas" panose="020B0609020204030204" pitchFamily="49" charset="0"/>
              </a:rPr>
              <a:t>);</a:t>
            </a:r>
          </a:p>
          <a:p>
            <a:pPr>
              <a:spcBef>
                <a:spcPts val="0"/>
              </a:spcBef>
              <a:spcAft>
                <a:spcPts val="0"/>
              </a:spcAft>
            </a:pPr>
            <a:r>
              <a:rPr lang="en-US" sz="1400" b="0" dirty="0">
                <a:solidFill>
                  <a:srgbClr val="000000"/>
                </a:solidFill>
                <a:effectLst/>
                <a:latin typeface="Consolas" panose="020B0609020204030204" pitchFamily="49" charset="0"/>
              </a:rPr>
              <a:t>        </a:t>
            </a:r>
            <a:r>
              <a:rPr lang="en-US" sz="1400" b="0" dirty="0">
                <a:solidFill>
                  <a:srgbClr val="0000FF"/>
                </a:solidFill>
                <a:effectLst/>
                <a:latin typeface="Consolas" panose="020B0609020204030204" pitchFamily="49" charset="0"/>
              </a:rPr>
              <a:t>var</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endpointList</a:t>
            </a:r>
            <a:r>
              <a:rPr lang="en-US" sz="1400" b="0" dirty="0">
                <a:solidFill>
                  <a:srgbClr val="000000"/>
                </a:solidFill>
                <a:effectLst/>
                <a:latin typeface="Consolas" panose="020B0609020204030204" pitchFamily="49" charset="0"/>
              </a:rPr>
              <a:t> = </a:t>
            </a:r>
            <a:r>
              <a:rPr lang="en-US" sz="1400" b="0" dirty="0" err="1">
                <a:solidFill>
                  <a:srgbClr val="001080"/>
                </a:solidFill>
                <a:effectLst/>
                <a:latin typeface="Consolas" panose="020B0609020204030204" pitchFamily="49" charset="0"/>
              </a:rPr>
              <a:t>cdn</a:t>
            </a:r>
            <a:r>
              <a:rPr lang="en-US" sz="1400" b="0" dirty="0" err="1">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Endpoints</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ListByProfile</a:t>
            </a:r>
            <a:r>
              <a:rPr lang="en-US" sz="1400" b="0" dirty="0">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p</a:t>
            </a:r>
            <a:r>
              <a:rPr lang="en-US" sz="1400" b="0" dirty="0" err="1">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Name</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resourceGroupName</a:t>
            </a:r>
            <a:r>
              <a:rPr lang="en-US" sz="1400" b="0" dirty="0">
                <a:solidFill>
                  <a:srgbClr val="000000"/>
                </a:solidFill>
                <a:effectLst/>
                <a:latin typeface="Consolas" panose="020B0609020204030204" pitchFamily="49" charset="0"/>
              </a:rPr>
              <a:t>);</a:t>
            </a:r>
          </a:p>
          <a:p>
            <a:pPr>
              <a:spcBef>
                <a:spcPts val="0"/>
              </a:spcBef>
              <a:spcAft>
                <a:spcPts val="0"/>
              </a:spcAft>
            </a:pPr>
            <a:r>
              <a:rPr lang="en-US" sz="1400" b="0" dirty="0">
                <a:solidFill>
                  <a:srgbClr val="000000"/>
                </a:solidFill>
                <a:effectLst/>
                <a:latin typeface="Consolas" panose="020B0609020204030204" pitchFamily="49" charset="0"/>
              </a:rPr>
              <a:t>        </a:t>
            </a:r>
            <a:r>
              <a:rPr lang="en-US" sz="1400" b="0" dirty="0">
                <a:solidFill>
                  <a:srgbClr val="AF00DB"/>
                </a:solidFill>
                <a:effectLst/>
                <a:latin typeface="Consolas" panose="020B0609020204030204" pitchFamily="49" charset="0"/>
              </a:rPr>
              <a:t>foreach</a:t>
            </a:r>
            <a:r>
              <a:rPr lang="en-US" sz="1400" b="0" dirty="0">
                <a:solidFill>
                  <a:srgbClr val="000000"/>
                </a:solidFill>
                <a:effectLst/>
                <a:latin typeface="Consolas" panose="020B0609020204030204" pitchFamily="49" charset="0"/>
              </a:rPr>
              <a:t> (</a:t>
            </a:r>
            <a:r>
              <a:rPr lang="en-US" sz="1400" b="0" dirty="0">
                <a:solidFill>
                  <a:srgbClr val="267F99"/>
                </a:solidFill>
                <a:effectLst/>
                <a:latin typeface="Consolas" panose="020B0609020204030204" pitchFamily="49" charset="0"/>
              </a:rPr>
              <a:t>Endpoint</a:t>
            </a:r>
            <a:r>
              <a:rPr lang="en-US" sz="1400" b="0" dirty="0">
                <a:solidFill>
                  <a:srgbClr val="000000"/>
                </a:solidFill>
                <a:effectLst/>
                <a:latin typeface="Consolas" panose="020B0609020204030204" pitchFamily="49" charset="0"/>
              </a:rPr>
              <a:t> </a:t>
            </a:r>
            <a:r>
              <a:rPr lang="en-US" sz="1400" b="0" dirty="0">
                <a:solidFill>
                  <a:srgbClr val="001080"/>
                </a:solidFill>
                <a:effectLst/>
                <a:latin typeface="Consolas" panose="020B0609020204030204" pitchFamily="49" charset="0"/>
              </a:rPr>
              <a:t>e</a:t>
            </a:r>
            <a:r>
              <a:rPr lang="en-US" sz="1400" b="0" dirty="0">
                <a:solidFill>
                  <a:srgbClr val="000000"/>
                </a:solidFill>
                <a:effectLst/>
                <a:latin typeface="Consolas" panose="020B0609020204030204" pitchFamily="49" charset="0"/>
              </a:rPr>
              <a:t> </a:t>
            </a:r>
            <a:r>
              <a:rPr lang="en-US" sz="1400" b="0" dirty="0">
                <a:solidFill>
                  <a:srgbClr val="AF00DB"/>
                </a:solidFill>
                <a:effectLst/>
                <a:latin typeface="Consolas" panose="020B0609020204030204" pitchFamily="49" charset="0"/>
              </a:rPr>
              <a:t>in</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endpointList</a:t>
            </a:r>
            <a:r>
              <a:rPr lang="en-US" sz="1400" b="0" dirty="0">
                <a:solidFill>
                  <a:srgbClr val="000000"/>
                </a:solidFill>
                <a:effectLst/>
                <a:latin typeface="Consolas" panose="020B0609020204030204" pitchFamily="49" charset="0"/>
              </a:rPr>
              <a:t>)</a:t>
            </a:r>
          </a:p>
          <a:p>
            <a:pPr>
              <a:spcBef>
                <a:spcPts val="0"/>
              </a:spcBef>
              <a:spcAft>
                <a:spcPts val="0"/>
              </a:spcAft>
            </a:pPr>
            <a:r>
              <a:rPr lang="en-US" sz="1400" b="0" dirty="0">
                <a:solidFill>
                  <a:srgbClr val="000000"/>
                </a:solidFill>
                <a:effectLst/>
                <a:latin typeface="Consolas" panose="020B0609020204030204" pitchFamily="49" charset="0"/>
              </a:rPr>
              <a:t>        {</a:t>
            </a:r>
          </a:p>
          <a:p>
            <a:pPr>
              <a:spcBef>
                <a:spcPts val="0"/>
              </a:spcBef>
              <a:spcAft>
                <a:spcPts val="0"/>
              </a:spcAft>
            </a:pP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Console</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WriteLine</a:t>
            </a:r>
            <a:r>
              <a:rPr lang="en-US" sz="1400" b="0" dirty="0">
                <a:solidFill>
                  <a:srgbClr val="000000"/>
                </a:solidFill>
                <a:effectLst/>
                <a:latin typeface="Consolas" panose="020B0609020204030204" pitchFamily="49" charset="0"/>
              </a:rPr>
              <a:t>(</a:t>
            </a:r>
            <a:r>
              <a:rPr lang="en-US" sz="1400" b="0" dirty="0">
                <a:solidFill>
                  <a:srgbClr val="A31515"/>
                </a:solidFill>
                <a:effectLst/>
                <a:latin typeface="Consolas" panose="020B0609020204030204" pitchFamily="49" charset="0"/>
              </a:rPr>
              <a:t>"-{0} ({1})"</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e</a:t>
            </a:r>
            <a:r>
              <a:rPr lang="en-US" sz="1400" b="0" dirty="0" err="1">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Name</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e</a:t>
            </a:r>
            <a:r>
              <a:rPr lang="en-US" sz="1400" b="0" dirty="0" err="1">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HostName</a:t>
            </a:r>
            <a:r>
              <a:rPr lang="en-US" sz="1400" b="0" dirty="0">
                <a:solidFill>
                  <a:srgbClr val="000000"/>
                </a:solidFill>
                <a:effectLst/>
                <a:latin typeface="Consolas" panose="020B0609020204030204" pitchFamily="49" charset="0"/>
              </a:rPr>
              <a:t>);</a:t>
            </a:r>
          </a:p>
          <a:p>
            <a:pPr>
              <a:spcBef>
                <a:spcPts val="0"/>
              </a:spcBef>
              <a:spcAft>
                <a:spcPts val="0"/>
              </a:spcAft>
            </a:pPr>
            <a:r>
              <a:rPr lang="en-US" sz="1400" b="0" dirty="0">
                <a:solidFill>
                  <a:srgbClr val="000000"/>
                </a:solidFill>
                <a:effectLst/>
                <a:latin typeface="Consolas" panose="020B0609020204030204" pitchFamily="49" charset="0"/>
              </a:rPr>
              <a:t>        }</a:t>
            </a:r>
          </a:p>
          <a:p>
            <a:pPr>
              <a:spcBef>
                <a:spcPts val="0"/>
              </a:spcBef>
              <a:spcAft>
                <a:spcPts val="0"/>
              </a:spcAft>
            </a:pP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Console</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WriteLine</a:t>
            </a:r>
            <a:r>
              <a:rPr lang="en-US" sz="1400" b="0" dirty="0">
                <a:solidFill>
                  <a:srgbClr val="000000"/>
                </a:solidFill>
                <a:effectLst/>
                <a:latin typeface="Consolas" panose="020B0609020204030204" pitchFamily="49" charset="0"/>
              </a:rPr>
              <a:t>();</a:t>
            </a:r>
          </a:p>
          <a:p>
            <a:pPr>
              <a:spcBef>
                <a:spcPts val="0"/>
              </a:spcBef>
              <a:spcAft>
                <a:spcPts val="0"/>
              </a:spcAft>
            </a:pPr>
            <a:r>
              <a:rPr lang="en-US" sz="1400" b="0" dirty="0">
                <a:solidFill>
                  <a:srgbClr val="000000"/>
                </a:solidFill>
                <a:effectLst/>
                <a:latin typeface="Consolas" panose="020B0609020204030204" pitchFamily="49" charset="0"/>
              </a:rPr>
              <a:t>    }</a:t>
            </a:r>
          </a:p>
          <a:p>
            <a:pPr>
              <a:spcBef>
                <a:spcPts val="0"/>
              </a:spcBef>
              <a:spcAft>
                <a:spcPts val="0"/>
              </a:spcAft>
            </a:pPr>
            <a:r>
              <a:rPr lang="en-US" sz="1400" b="0" dirty="0">
                <a:solidFill>
                  <a:srgbClr val="000000"/>
                </a:solidFill>
                <a:effectLst/>
                <a:latin typeface="Consolas" panose="020B0609020204030204" pitchFamily="49" charset="0"/>
              </a:rPr>
              <a:t>}</a:t>
            </a:r>
          </a:p>
        </p:txBody>
      </p:sp>
    </p:spTree>
    <p:extLst>
      <p:ext uri="{BB962C8B-B14F-4D97-AF65-F5344CB8AC3E}">
        <p14:creationId xmlns:p14="http://schemas.microsoft.com/office/powerpoint/2010/main" val="269612571"/>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 1</a:t>
            </a:r>
            <a:r>
              <a:rPr lang="en-US" altLang="zh-CN" dirty="0"/>
              <a:t>: Develop for Azure Cache for Redis</a:t>
            </a:r>
            <a:endParaRPr lang="en-US" dirty="0"/>
          </a:p>
        </p:txBody>
      </p:sp>
      <p:pic>
        <p:nvPicPr>
          <p:cNvPr id="4" name="Picture 3" descr="Icon of a arrow in a circular path with a timer inside the circle">
            <a:extLst>
              <a:ext uri="{FF2B5EF4-FFF2-40B4-BE49-F238E27FC236}">
                <a16:creationId xmlns:a16="http://schemas.microsoft.com/office/drawing/2014/main" id="{B6028519-39CE-404C-A0A2-B7B933A31BDE}"/>
              </a:ext>
            </a:extLst>
          </p:cNvPr>
          <p:cNvPicPr>
            <a:picLocks noChangeAspect="1"/>
          </p:cNvPicPr>
          <p:nvPr/>
        </p:nvPicPr>
        <p:blipFill>
          <a:blip r:embed="rId3"/>
          <a:stretch>
            <a:fillRect/>
          </a:stretch>
        </p:blipFill>
        <p:spPr>
          <a:xfrm>
            <a:off x="10104365" y="2785276"/>
            <a:ext cx="1266787" cy="1266787"/>
          </a:xfrm>
          <a:prstGeom prst="rect">
            <a:avLst/>
          </a:prstGeom>
        </p:spPr>
      </p:pic>
    </p:spTree>
    <p:extLst>
      <p:ext uri="{BB962C8B-B14F-4D97-AF65-F5344CB8AC3E}">
        <p14:creationId xmlns:p14="http://schemas.microsoft.com/office/powerpoint/2010/main" val="228175052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2363724"/>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how the Azure Content Delivery Network works and how it can improve the user experience.</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Control caching behavior and purge content.</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Perform actions on Azure CDN by using the Azure CDN Library for .NET.</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2631804536"/>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7A37852-3E5D-476A-9754-5D207DB20DA0}"/>
              </a:ext>
            </a:extLst>
          </p:cNvPr>
          <p:cNvSpPr>
            <a:spLocks noGrp="1"/>
          </p:cNvSpPr>
          <p:nvPr>
            <p:ph type="title"/>
          </p:nvPr>
        </p:nvSpPr>
        <p:spPr/>
        <p:txBody>
          <a:bodyPr/>
          <a:lstStyle/>
          <a:p>
            <a:r>
              <a:rPr lang="en-US" dirty="0"/>
              <a:t>Group discussion questions</a:t>
            </a:r>
          </a:p>
        </p:txBody>
      </p:sp>
      <p:sp>
        <p:nvSpPr>
          <p:cNvPr id="17" name="Text Placeholder 16">
            <a:extLst>
              <a:ext uri="{FF2B5EF4-FFF2-40B4-BE49-F238E27FC236}">
                <a16:creationId xmlns:a16="http://schemas.microsoft.com/office/drawing/2014/main" id="{12BD6222-9B15-44D1-A8B5-8BE81D694D6D}"/>
              </a:ext>
            </a:extLst>
          </p:cNvPr>
          <p:cNvSpPr>
            <a:spLocks noGrp="1"/>
          </p:cNvSpPr>
          <p:nvPr>
            <p:ph type="body" sz="quarter" idx="11"/>
          </p:nvPr>
        </p:nvSpPr>
        <p:spPr/>
        <p:txBody>
          <a:bodyPr/>
          <a:lstStyle/>
          <a:p>
            <a:r>
              <a:rPr lang="en-US" dirty="0"/>
              <a:t>You are building a cloud-native application using Azure that users in three regions will use: North America, Asia, and West Europe.  You decide to implement a caching strategy with Redis.  Describe what would be a good way to determine in which region the Redis cache should be physically located and why.</a:t>
            </a:r>
          </a:p>
        </p:txBody>
      </p:sp>
      <p:sp>
        <p:nvSpPr>
          <p:cNvPr id="18" name="Text Placeholder 17">
            <a:extLst>
              <a:ext uri="{FF2B5EF4-FFF2-40B4-BE49-F238E27FC236}">
                <a16:creationId xmlns:a16="http://schemas.microsoft.com/office/drawing/2014/main" id="{B6E258F1-C3AB-4134-97B8-E481A1BB7434}"/>
              </a:ext>
            </a:extLst>
          </p:cNvPr>
          <p:cNvSpPr>
            <a:spLocks noGrp="1"/>
          </p:cNvSpPr>
          <p:nvPr>
            <p:ph type="body" sz="quarter" idx="15"/>
          </p:nvPr>
        </p:nvSpPr>
        <p:spPr/>
        <p:txBody>
          <a:bodyPr/>
          <a:lstStyle/>
          <a:p>
            <a:r>
              <a:rPr lang="en-US" dirty="0"/>
              <a:t>Describe how an Azure CDN works.</a:t>
            </a:r>
          </a:p>
        </p:txBody>
      </p:sp>
      <p:sp>
        <p:nvSpPr>
          <p:cNvPr id="19" name="Text Placeholder 18">
            <a:extLst>
              <a:ext uri="{FF2B5EF4-FFF2-40B4-BE49-F238E27FC236}">
                <a16:creationId xmlns:a16="http://schemas.microsoft.com/office/drawing/2014/main" id="{9E6624FB-9445-403D-A87E-100F6B30EB05}"/>
              </a:ext>
            </a:extLst>
          </p:cNvPr>
          <p:cNvSpPr>
            <a:spLocks noGrp="1"/>
          </p:cNvSpPr>
          <p:nvPr>
            <p:ph type="body" sz="quarter" idx="17"/>
          </p:nvPr>
        </p:nvSpPr>
        <p:spPr/>
        <p:txBody>
          <a:bodyPr/>
          <a:lstStyle/>
          <a:p>
            <a:r>
              <a:rPr lang="en-US" dirty="0"/>
              <a:t>Can you describe a scenario where you would recommend Azure CDN over Azure Cache for Redis?</a:t>
            </a:r>
          </a:p>
        </p:txBody>
      </p:sp>
      <p:grpSp>
        <p:nvGrpSpPr>
          <p:cNvPr id="20" name="Group 19">
            <a:extLst>
              <a:ext uri="{FF2B5EF4-FFF2-40B4-BE49-F238E27FC236}">
                <a16:creationId xmlns:a16="http://schemas.microsoft.com/office/drawing/2014/main" id="{A086C9EB-DE29-44B9-92BA-28D6DED7FB2F}"/>
              </a:ext>
              <a:ext uri="{C183D7F6-B498-43B3-948B-1728B52AA6E4}">
                <adec:decorative xmlns:adec="http://schemas.microsoft.com/office/drawing/2017/decorative" val="1"/>
              </a:ext>
            </a:extLst>
          </p:cNvPr>
          <p:cNvGrpSpPr/>
          <p:nvPr/>
        </p:nvGrpSpPr>
        <p:grpSpPr>
          <a:xfrm>
            <a:off x="418643" y="1525653"/>
            <a:ext cx="657589" cy="657683"/>
            <a:chOff x="418643" y="4623409"/>
            <a:chExt cx="717140" cy="717242"/>
          </a:xfrm>
        </p:grpSpPr>
        <p:grpSp>
          <p:nvGrpSpPr>
            <p:cNvPr id="21" name="Group 20">
              <a:extLst>
                <a:ext uri="{FF2B5EF4-FFF2-40B4-BE49-F238E27FC236}">
                  <a16:creationId xmlns:a16="http://schemas.microsoft.com/office/drawing/2014/main" id="{7BB38924-346B-4DF1-868E-A50D57850857}"/>
                </a:ext>
                <a:ext uri="{C183D7F6-B498-43B3-948B-1728B52AA6E4}">
                  <adec:decorative xmlns:adec="http://schemas.microsoft.com/office/drawing/2017/decorative" val="1"/>
                </a:ext>
              </a:extLst>
            </p:cNvPr>
            <p:cNvGrpSpPr/>
            <p:nvPr/>
          </p:nvGrpSpPr>
          <p:grpSpPr>
            <a:xfrm>
              <a:off x="418643" y="4623409"/>
              <a:ext cx="717140" cy="717242"/>
              <a:chOff x="7962901" y="3032919"/>
              <a:chExt cx="981074" cy="981076"/>
            </a:xfrm>
          </p:grpSpPr>
          <p:sp>
            <p:nvSpPr>
              <p:cNvPr id="23" name="Freeform 5">
                <a:extLst>
                  <a:ext uri="{FF2B5EF4-FFF2-40B4-BE49-F238E27FC236}">
                    <a16:creationId xmlns:a16="http://schemas.microsoft.com/office/drawing/2014/main" id="{9471B15A-7C3F-41EE-A7CD-51BF86FF862B}"/>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4" name="Freeform 6">
                <a:extLst>
                  <a:ext uri="{FF2B5EF4-FFF2-40B4-BE49-F238E27FC236}">
                    <a16:creationId xmlns:a16="http://schemas.microsoft.com/office/drawing/2014/main" id="{AF9A658F-BBA8-460D-8726-B030039B3B52}"/>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2" name="Picture 21" descr="Icon of a bulb">
              <a:extLst>
                <a:ext uri="{FF2B5EF4-FFF2-40B4-BE49-F238E27FC236}">
                  <a16:creationId xmlns:a16="http://schemas.microsoft.com/office/drawing/2014/main" id="{7E65FF85-017D-4839-88E9-1225862F7508}"/>
                </a:ext>
              </a:extLst>
            </p:cNvPr>
            <p:cNvPicPr>
              <a:picLocks noChangeAspect="1"/>
            </p:cNvPicPr>
            <p:nvPr/>
          </p:nvPicPr>
          <p:blipFill>
            <a:blip r:embed="rId2"/>
            <a:stretch>
              <a:fillRect/>
            </a:stretch>
          </p:blipFill>
          <p:spPr>
            <a:xfrm>
              <a:off x="619369" y="4762500"/>
              <a:ext cx="315688" cy="439060"/>
            </a:xfrm>
            <a:prstGeom prst="rect">
              <a:avLst/>
            </a:prstGeom>
          </p:spPr>
        </p:pic>
      </p:grpSp>
      <p:grpSp>
        <p:nvGrpSpPr>
          <p:cNvPr id="25" name="Group 24">
            <a:extLst>
              <a:ext uri="{FF2B5EF4-FFF2-40B4-BE49-F238E27FC236}">
                <a16:creationId xmlns:a16="http://schemas.microsoft.com/office/drawing/2014/main" id="{DFB2480C-209A-4A19-BFE9-4B9C637CB0B5}"/>
              </a:ext>
              <a:ext uri="{C183D7F6-B498-43B3-948B-1728B52AA6E4}">
                <adec:decorative xmlns:adec="http://schemas.microsoft.com/office/drawing/2017/decorative" val="1"/>
              </a:ext>
            </a:extLst>
          </p:cNvPr>
          <p:cNvGrpSpPr/>
          <p:nvPr/>
        </p:nvGrpSpPr>
        <p:grpSpPr>
          <a:xfrm>
            <a:off x="418643" y="2575599"/>
            <a:ext cx="657589" cy="657683"/>
            <a:chOff x="418643" y="4842674"/>
            <a:chExt cx="717140" cy="717242"/>
          </a:xfrm>
        </p:grpSpPr>
        <p:grpSp>
          <p:nvGrpSpPr>
            <p:cNvPr id="26" name="Group 25">
              <a:extLst>
                <a:ext uri="{FF2B5EF4-FFF2-40B4-BE49-F238E27FC236}">
                  <a16:creationId xmlns:a16="http://schemas.microsoft.com/office/drawing/2014/main" id="{3F677DD1-EC2F-4ECE-9993-456168AB6C6D}"/>
                </a:ext>
                <a:ext uri="{C183D7F6-B498-43B3-948B-1728B52AA6E4}">
                  <adec:decorative xmlns:adec="http://schemas.microsoft.com/office/drawing/2017/decorative" val="1"/>
                </a:ext>
              </a:extLst>
            </p:cNvPr>
            <p:cNvGrpSpPr/>
            <p:nvPr/>
          </p:nvGrpSpPr>
          <p:grpSpPr>
            <a:xfrm>
              <a:off x="418643" y="4842674"/>
              <a:ext cx="717140" cy="717242"/>
              <a:chOff x="7962901" y="3032919"/>
              <a:chExt cx="981074" cy="981076"/>
            </a:xfrm>
          </p:grpSpPr>
          <p:sp>
            <p:nvSpPr>
              <p:cNvPr id="28" name="Freeform 5">
                <a:extLst>
                  <a:ext uri="{FF2B5EF4-FFF2-40B4-BE49-F238E27FC236}">
                    <a16:creationId xmlns:a16="http://schemas.microsoft.com/office/drawing/2014/main" id="{4EC25961-0644-4370-9444-2C5AA83B0857}"/>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9" name="Freeform 6">
                <a:extLst>
                  <a:ext uri="{FF2B5EF4-FFF2-40B4-BE49-F238E27FC236}">
                    <a16:creationId xmlns:a16="http://schemas.microsoft.com/office/drawing/2014/main" id="{C8DEF24E-7F54-434E-A2C8-778C9A76F52B}"/>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7" name="Picture 26" descr="Icon of coding brackets">
              <a:extLst>
                <a:ext uri="{FF2B5EF4-FFF2-40B4-BE49-F238E27FC236}">
                  <a16:creationId xmlns:a16="http://schemas.microsoft.com/office/drawing/2014/main" id="{D94CED3E-013D-4F26-BF4A-00929AA8B0BA}"/>
                </a:ext>
              </a:extLst>
            </p:cNvPr>
            <p:cNvPicPr>
              <a:picLocks noChangeAspect="1"/>
            </p:cNvPicPr>
            <p:nvPr/>
          </p:nvPicPr>
          <p:blipFill>
            <a:blip r:embed="rId3"/>
            <a:stretch>
              <a:fillRect/>
            </a:stretch>
          </p:blipFill>
          <p:spPr>
            <a:xfrm>
              <a:off x="568446" y="4992528"/>
              <a:ext cx="417534" cy="417534"/>
            </a:xfrm>
            <a:prstGeom prst="rect">
              <a:avLst/>
            </a:prstGeom>
          </p:spPr>
        </p:pic>
      </p:grpSp>
      <p:grpSp>
        <p:nvGrpSpPr>
          <p:cNvPr id="30" name="Group 29">
            <a:extLst>
              <a:ext uri="{FF2B5EF4-FFF2-40B4-BE49-F238E27FC236}">
                <a16:creationId xmlns:a16="http://schemas.microsoft.com/office/drawing/2014/main" id="{4729668C-AD27-474C-BBB8-62D7EA564F6E}"/>
              </a:ext>
              <a:ext uri="{C183D7F6-B498-43B3-948B-1728B52AA6E4}">
                <adec:decorative xmlns:adec="http://schemas.microsoft.com/office/drawing/2017/decorative" val="1"/>
              </a:ext>
            </a:extLst>
          </p:cNvPr>
          <p:cNvGrpSpPr/>
          <p:nvPr/>
        </p:nvGrpSpPr>
        <p:grpSpPr>
          <a:xfrm>
            <a:off x="418644" y="3596076"/>
            <a:ext cx="657589" cy="657683"/>
            <a:chOff x="418644" y="4872395"/>
            <a:chExt cx="657589" cy="657683"/>
          </a:xfrm>
        </p:grpSpPr>
        <p:grpSp>
          <p:nvGrpSpPr>
            <p:cNvPr id="31" name="Group 30">
              <a:extLst>
                <a:ext uri="{FF2B5EF4-FFF2-40B4-BE49-F238E27FC236}">
                  <a16:creationId xmlns:a16="http://schemas.microsoft.com/office/drawing/2014/main" id="{77B09C3B-1E39-4FEE-8188-5A236C76227F}"/>
                </a:ext>
                <a:ext uri="{C183D7F6-B498-43B3-948B-1728B52AA6E4}">
                  <adec:decorative xmlns:adec="http://schemas.microsoft.com/office/drawing/2017/decorative" val="1"/>
                </a:ext>
              </a:extLst>
            </p:cNvPr>
            <p:cNvGrpSpPr/>
            <p:nvPr/>
          </p:nvGrpSpPr>
          <p:grpSpPr>
            <a:xfrm>
              <a:off x="418644" y="4872395"/>
              <a:ext cx="657589" cy="657683"/>
              <a:chOff x="7962901" y="3032919"/>
              <a:chExt cx="981074" cy="981076"/>
            </a:xfrm>
          </p:grpSpPr>
          <p:sp>
            <p:nvSpPr>
              <p:cNvPr id="33" name="Freeform 5">
                <a:extLst>
                  <a:ext uri="{FF2B5EF4-FFF2-40B4-BE49-F238E27FC236}">
                    <a16:creationId xmlns:a16="http://schemas.microsoft.com/office/drawing/2014/main" id="{450B065B-DC94-44F5-BBC1-EE5A58462359}"/>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4" name="Freeform 6">
                <a:extLst>
                  <a:ext uri="{FF2B5EF4-FFF2-40B4-BE49-F238E27FC236}">
                    <a16:creationId xmlns:a16="http://schemas.microsoft.com/office/drawing/2014/main" id="{6A14E0CD-651A-4A3F-85B0-9EBB015D5ED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2" name="Picture 31" descr="Icon of a screen with a square enclosed by outward pointing chevrons on left and right">
              <a:extLst>
                <a:ext uri="{FF2B5EF4-FFF2-40B4-BE49-F238E27FC236}">
                  <a16:creationId xmlns:a16="http://schemas.microsoft.com/office/drawing/2014/main" id="{4DAAAFA0-7FB5-4427-B4E7-42745C765392}"/>
                </a:ext>
              </a:extLst>
            </p:cNvPr>
            <p:cNvPicPr>
              <a:picLocks noChangeAspect="1"/>
            </p:cNvPicPr>
            <p:nvPr/>
          </p:nvPicPr>
          <p:blipFill>
            <a:blip r:embed="rId4"/>
            <a:stretch>
              <a:fillRect/>
            </a:stretch>
          </p:blipFill>
          <p:spPr>
            <a:xfrm>
              <a:off x="558289" y="5059297"/>
              <a:ext cx="378298" cy="283878"/>
            </a:xfrm>
            <a:prstGeom prst="rect">
              <a:avLst/>
            </a:prstGeom>
          </p:spPr>
        </p:pic>
      </p:grpSp>
    </p:spTree>
    <p:extLst>
      <p:ext uri="{BB962C8B-B14F-4D97-AF65-F5344CB8AC3E}">
        <p14:creationId xmlns:p14="http://schemas.microsoft.com/office/powerpoint/2010/main" val="304795648"/>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labtitle">
            <a:extLst>
              <a:ext uri="{FF2B5EF4-FFF2-40B4-BE49-F238E27FC236}">
                <a16:creationId xmlns:a16="http://schemas.microsoft.com/office/drawing/2014/main" id="{55059DC2-20FC-4CB1-A57D-08DF2575E743}"/>
              </a:ext>
            </a:extLst>
          </p:cNvPr>
          <p:cNvSpPr txBox="1">
            <a:spLocks/>
          </p:cNvSpPr>
          <p:nvPr/>
        </p:nvSpPr>
        <p:spPr>
          <a:xfrm>
            <a:off x="584025" y="1828563"/>
            <a:ext cx="4161981" cy="320087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dirty="0">
                <a:solidFill>
                  <a:srgbClr val="FFFFFF"/>
                </a:solidFill>
              </a:rPr>
              <a:t>Lab 04: Constructing a polyglot data solution</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
        <p:nvSpPr>
          <p:cNvPr id="10" name="Duration">
            <a:extLst>
              <a:ext uri="{FF2B5EF4-FFF2-40B4-BE49-F238E27FC236}">
                <a16:creationId xmlns:a16="http://schemas.microsoft.com/office/drawing/2014/main" id="{B1C4998D-BE04-4394-A85B-2A60A91973F8}"/>
              </a:ext>
            </a:extLst>
          </p:cNvPr>
          <p:cNvSpPr txBox="1">
            <a:spLocks/>
          </p:cNvSpPr>
          <p:nvPr/>
        </p:nvSpPr>
        <p:spPr>
          <a:xfrm>
            <a:off x="7114970" y="1613119"/>
            <a:ext cx="4161981" cy="430887"/>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rPr>
              <a:t>Duration</a:t>
            </a:r>
            <a:endParaRPr kumimoji="0" lang="en-US" sz="36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endParaRPr>
          </a:p>
        </p:txBody>
      </p:sp>
      <p:graphicFrame>
        <p:nvGraphicFramePr>
          <p:cNvPr id="11" name="!!timer" descr="Pie chart indicating that students have 45 minutes (out of 60 minutes total) to complete the lab.">
            <a:extLst>
              <a:ext uri="{FF2B5EF4-FFF2-40B4-BE49-F238E27FC236}">
                <a16:creationId xmlns:a16="http://schemas.microsoft.com/office/drawing/2014/main" id="{48042A11-51A0-47C3-A51C-7ADBFF72B958}"/>
              </a:ext>
            </a:extLst>
          </p:cNvPr>
          <p:cNvGraphicFramePr/>
          <p:nvPr/>
        </p:nvGraphicFramePr>
        <p:xfrm>
          <a:off x="7711853" y="2359339"/>
          <a:ext cx="2968215" cy="1978810"/>
        </p:xfrm>
        <a:graphic>
          <a:graphicData uri="http://schemas.openxmlformats.org/drawingml/2006/chart">
            <c:chart xmlns:c="http://schemas.openxmlformats.org/drawingml/2006/chart" xmlns:r="http://schemas.openxmlformats.org/officeDocument/2006/relationships" r:id="rId2"/>
          </a:graphicData>
        </a:graphic>
      </p:graphicFrame>
      <p:sp>
        <p:nvSpPr>
          <p:cNvPr id="18" name="Rectangle 17">
            <a:extLst>
              <a:ext uri="{FF2B5EF4-FFF2-40B4-BE49-F238E27FC236}">
                <a16:creationId xmlns:a16="http://schemas.microsoft.com/office/drawing/2014/main" id="{2305120E-76F1-4C6E-8157-5D17B7BB171C}"/>
              </a:ext>
            </a:extLst>
          </p:cNvPr>
          <p:cNvSpPr/>
          <p:nvPr/>
        </p:nvSpPr>
        <p:spPr bwMode="auto">
          <a:xfrm>
            <a:off x="-19244" y="-11723"/>
            <a:ext cx="6096000" cy="56622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labtitle">
            <a:extLst>
              <a:ext uri="{FF2B5EF4-FFF2-40B4-BE49-F238E27FC236}">
                <a16:creationId xmlns:a16="http://schemas.microsoft.com/office/drawing/2014/main" id="{1A46D413-E917-4FDF-A7B4-6D35443556CF}"/>
              </a:ext>
            </a:extLst>
          </p:cNvPr>
          <p:cNvSpPr txBox="1">
            <a:spLocks/>
          </p:cNvSpPr>
          <p:nvPr/>
        </p:nvSpPr>
        <p:spPr>
          <a:xfrm>
            <a:off x="259492" y="1027593"/>
            <a:ext cx="5508262" cy="360098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sz="3400" dirty="0">
                <a:solidFill>
                  <a:srgbClr val="FFFFFF"/>
                </a:solidFill>
              </a:rPr>
              <a:t>Lab 12: Enhance a web application by using the Azure Content Delivery Network</a:t>
            </a:r>
          </a:p>
          <a:p>
            <a:pPr lvl="0">
              <a:defRPr/>
            </a:pPr>
            <a:endParaRPr kumimoji="0" lang="en-US" sz="34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Tree>
    <p:extLst>
      <p:ext uri="{BB962C8B-B14F-4D97-AF65-F5344CB8AC3E}">
        <p14:creationId xmlns:p14="http://schemas.microsoft.com/office/powerpoint/2010/main" val="3268415516"/>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FD3162-DA9E-4D67-9F87-E583DE6D64AE}"/>
              </a:ext>
            </a:extLst>
          </p:cNvPr>
          <p:cNvSpPr txBox="1">
            <a:spLocks noGrp="1"/>
          </p:cNvSpPr>
          <p:nvPr>
            <p:ph type="title" idx="4294967295"/>
          </p:nvPr>
        </p:nvSpPr>
        <p:spPr>
          <a:xfrm>
            <a:off x="261257" y="-517065"/>
            <a:ext cx="1507464" cy="517065"/>
          </a:xfrm>
          <a:prstGeom prst="rect">
            <a:avLst/>
          </a:prstGeom>
          <a:noFill/>
          <a:ln>
            <a:noFill/>
            <a:prstDash/>
          </a:ln>
          <a:effectLst/>
        </p:spPr>
        <p:txBody>
          <a:bodyPr rot="0" spcFirstLastPara="0" vertOverflow="overflow" horzOverflow="overflow" vert="horz" wrap="none" lIns="182880" tIns="146304" rIns="182880" bIns="146304"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a:ln>
                  <a:noFill/>
                </a:ln>
                <a:solidFill>
                  <a:schemeClr val="bg1"/>
                </a:solidFill>
                <a:effectLst/>
                <a:uLnTx/>
                <a:uFillTx/>
                <a:latin typeface="+mn-lt"/>
                <a:ea typeface="+mn-ea"/>
                <a:cs typeface="+mn-cs"/>
              </a:rPr>
              <a:t>Closing slide</a:t>
            </a:r>
            <a:endParaRPr kumimoji="0" lang="fr-FR" sz="1600" b="0" i="0" u="none" strike="noStrike" kern="1200" cap="none" spc="0" normalizeH="0" baseline="0" noProof="0" err="1">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59232178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Introduction</a:t>
            </a:r>
          </a:p>
        </p:txBody>
      </p:sp>
      <p:sp>
        <p:nvSpPr>
          <p:cNvPr id="2" name="TextBox 1">
            <a:extLst>
              <a:ext uri="{FF2B5EF4-FFF2-40B4-BE49-F238E27FC236}">
                <a16:creationId xmlns:a16="http://schemas.microsoft.com/office/drawing/2014/main" id="{C0B77374-98C8-4C04-BCA6-26FBC788DD68}"/>
              </a:ext>
            </a:extLst>
          </p:cNvPr>
          <p:cNvSpPr txBox="1"/>
          <p:nvPr/>
        </p:nvSpPr>
        <p:spPr>
          <a:xfrm>
            <a:off x="418643" y="1458000"/>
            <a:ext cx="11063111" cy="1994853"/>
          </a:xfrm>
          <a:prstGeom prst="rect">
            <a:avLst/>
          </a:prstGeom>
          <a:noFill/>
        </p:spPr>
        <p:txBody>
          <a:bodyPr wrap="square" lIns="0" tIns="90000" rIns="0" bIns="90000" rtlCol="0">
            <a:spAutoFit/>
          </a:bodyPr>
          <a:lstStyle/>
          <a:p>
            <a:pPr>
              <a:spcAft>
                <a:spcPts val="600"/>
              </a:spcAft>
            </a:pPr>
            <a:r>
              <a:rPr lang="en-US" sz="2400" dirty="0">
                <a:gradFill>
                  <a:gsLst>
                    <a:gs pos="2917">
                      <a:schemeClr val="tx1"/>
                    </a:gs>
                    <a:gs pos="30000">
                      <a:schemeClr val="tx1"/>
                    </a:gs>
                  </a:gsLst>
                  <a:lin ang="5400000" scaled="0"/>
                </a:gradFill>
              </a:rPr>
              <a:t>After completing this </a:t>
            </a:r>
            <a:r>
              <a:rPr lang="en-US" altLang="zh-CN" sz="2400" dirty="0">
                <a:gradFill>
                  <a:gsLst>
                    <a:gs pos="2917">
                      <a:schemeClr val="tx1"/>
                    </a:gs>
                    <a:gs pos="30000">
                      <a:schemeClr val="tx1"/>
                    </a:gs>
                  </a:gsLst>
                  <a:lin ang="5400000" scaled="0"/>
                </a:gradFill>
              </a:rPr>
              <a:t>module</a:t>
            </a:r>
            <a:r>
              <a:rPr lang="en-US" sz="2400" dirty="0">
                <a:gradFill>
                  <a:gsLst>
                    <a:gs pos="2917">
                      <a:schemeClr val="tx1"/>
                    </a:gs>
                    <a:gs pos="30000">
                      <a:schemeClr val="tx1"/>
                    </a:gs>
                  </a:gsLst>
                  <a:lin ang="5400000" scaled="0"/>
                </a:gradFill>
              </a:rPr>
              <a:t>, you'll be able to:</a:t>
            </a:r>
          </a:p>
          <a:p>
            <a:pPr marL="342900" indent="-342900">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Explain the key scenarios Azure Cache for Redis covers and its service tiers.</a:t>
            </a:r>
          </a:p>
          <a:p>
            <a:pPr marL="342900" indent="-342900">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Identify the key parameters for creating an Azure Cache for Redis instance and interact with the cache.</a:t>
            </a:r>
          </a:p>
          <a:p>
            <a:pPr marL="342900" indent="-342900">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Connect an app to Azure Cache for Redis by using .NET Core.</a:t>
            </a:r>
          </a:p>
        </p:txBody>
      </p:sp>
    </p:spTree>
    <p:extLst>
      <p:ext uri="{BB962C8B-B14F-4D97-AF65-F5344CB8AC3E}">
        <p14:creationId xmlns:p14="http://schemas.microsoft.com/office/powerpoint/2010/main" val="131792659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Explore Azure Cache for Redis (1 / 2)</a:t>
            </a:r>
          </a:p>
        </p:txBody>
      </p:sp>
      <p:sp>
        <p:nvSpPr>
          <p:cNvPr id="2" name="TextBox 1">
            <a:extLst>
              <a:ext uri="{FF2B5EF4-FFF2-40B4-BE49-F238E27FC236}">
                <a16:creationId xmlns:a16="http://schemas.microsoft.com/office/drawing/2014/main" id="{C0B77374-98C8-4C04-BCA6-26FBC788DD68}"/>
              </a:ext>
            </a:extLst>
          </p:cNvPr>
          <p:cNvSpPr txBox="1"/>
          <p:nvPr/>
        </p:nvSpPr>
        <p:spPr>
          <a:xfrm>
            <a:off x="418643" y="1458000"/>
            <a:ext cx="5510885" cy="4236714"/>
          </a:xfrm>
          <a:prstGeom prst="rect">
            <a:avLst/>
          </a:prstGeom>
          <a:solidFill>
            <a:schemeClr val="bg1">
              <a:lumMod val="95000"/>
            </a:schemeClr>
          </a:solidFill>
        </p:spPr>
        <p:txBody>
          <a:bodyPr wrap="square" lIns="108000" tIns="72000" rIns="108000" bIns="72000" rtlCol="0">
            <a:spAutoFit/>
          </a:bodyPr>
          <a:lstStyle/>
          <a:p>
            <a:pPr>
              <a:spcAft>
                <a:spcPts val="600"/>
              </a:spcAft>
            </a:pPr>
            <a:r>
              <a:rPr lang="en-US" sz="2350" dirty="0">
                <a:gradFill>
                  <a:gsLst>
                    <a:gs pos="2917">
                      <a:schemeClr val="tx1"/>
                    </a:gs>
                    <a:gs pos="30000">
                      <a:schemeClr val="tx1"/>
                    </a:gs>
                  </a:gsLst>
                  <a:lin ang="5400000" scaled="0"/>
                </a:gradFill>
                <a:latin typeface="+mj-lt"/>
              </a:rPr>
              <a:t>Overview</a:t>
            </a:r>
          </a:p>
          <a:p>
            <a:pPr>
              <a:spcAft>
                <a:spcPts val="600"/>
              </a:spcAft>
            </a:pPr>
            <a:r>
              <a:rPr lang="en-US" sz="2000" dirty="0">
                <a:gradFill>
                  <a:gsLst>
                    <a:gs pos="2917">
                      <a:schemeClr val="tx1"/>
                    </a:gs>
                    <a:gs pos="30000">
                      <a:schemeClr val="tx1"/>
                    </a:gs>
                  </a:gsLst>
                  <a:lin ang="5400000" scaled="0"/>
                </a:gradFill>
              </a:rPr>
              <a:t>Azure Cache for Redis provides an in-memory data store based on the </a:t>
            </a:r>
            <a:r>
              <a:rPr lang="en-US" sz="2000" b="0" i="0" u="none" strike="noStrike" dirty="0">
                <a:effectLst/>
                <a:latin typeface="Segoe UI" panose="020B0502040204020203" pitchFamily="34" charset="0"/>
                <a:hlinkClick r:id="rId3"/>
              </a:rPr>
              <a:t>Redis</a:t>
            </a:r>
            <a:r>
              <a:rPr lang="en-US" sz="2000" dirty="0">
                <a:gradFill>
                  <a:gsLst>
                    <a:gs pos="2917">
                      <a:schemeClr val="tx1"/>
                    </a:gs>
                    <a:gs pos="30000">
                      <a:schemeClr val="tx1"/>
                    </a:gs>
                  </a:gsLst>
                  <a:lin ang="5400000" scaled="0"/>
                </a:gradFill>
              </a:rPr>
              <a:t> software.</a:t>
            </a:r>
          </a:p>
          <a:p>
            <a:pPr marL="342900" indent="-342900">
              <a:spcAft>
                <a:spcPts val="600"/>
              </a:spcAft>
              <a:buFont typeface="Arial" panose="020B0604020202020204" pitchFamily="34" charset="0"/>
              <a:buChar char="•"/>
            </a:pPr>
            <a:r>
              <a:rPr lang="en-US" sz="1800" dirty="0">
                <a:gradFill>
                  <a:gsLst>
                    <a:gs pos="2917">
                      <a:schemeClr val="tx1"/>
                    </a:gs>
                    <a:gs pos="30000">
                      <a:schemeClr val="tx1"/>
                    </a:gs>
                  </a:gsLst>
                  <a:lin ang="5400000" scaled="0"/>
                </a:gradFill>
              </a:rPr>
              <a:t>Redis improves the performance and scalability of an application that uses backend data stores heavily.</a:t>
            </a:r>
          </a:p>
          <a:p>
            <a:pPr marL="342900" indent="-342900">
              <a:spcAft>
                <a:spcPts val="600"/>
              </a:spcAft>
              <a:buFont typeface="Arial" panose="020B0604020202020204" pitchFamily="34" charset="0"/>
              <a:buChar char="•"/>
            </a:pPr>
            <a:r>
              <a:rPr lang="en-US" sz="1800" dirty="0">
                <a:gradFill>
                  <a:gsLst>
                    <a:gs pos="2917">
                      <a:schemeClr val="tx1"/>
                    </a:gs>
                    <a:gs pos="30000">
                      <a:schemeClr val="tx1"/>
                    </a:gs>
                  </a:gsLst>
                  <a:lin ang="5400000" scaled="0"/>
                </a:gradFill>
              </a:rPr>
              <a:t>It's able to process large volumes of application requests by keeping frequently accessed data in the server memory, which can be written to and read from quickly.</a:t>
            </a:r>
          </a:p>
          <a:p>
            <a:pPr marL="342900" indent="-342900">
              <a:spcAft>
                <a:spcPts val="600"/>
              </a:spcAft>
              <a:buFont typeface="Arial" panose="020B0604020202020204" pitchFamily="34" charset="0"/>
              <a:buChar char="•"/>
            </a:pPr>
            <a:r>
              <a:rPr lang="en-US" sz="1800" dirty="0">
                <a:gradFill>
                  <a:gsLst>
                    <a:gs pos="2917">
                      <a:schemeClr val="tx1"/>
                    </a:gs>
                    <a:gs pos="30000">
                      <a:schemeClr val="tx1"/>
                    </a:gs>
                  </a:gsLst>
                  <a:lin ang="5400000" scaled="0"/>
                </a:gradFill>
              </a:rPr>
              <a:t>Redis brings a critical low-latency and high-throughput data storage solution to modern applications.</a:t>
            </a:r>
          </a:p>
        </p:txBody>
      </p:sp>
      <p:sp>
        <p:nvSpPr>
          <p:cNvPr id="3" name="Rectangle 2">
            <a:extLst>
              <a:ext uri="{FF2B5EF4-FFF2-40B4-BE49-F238E27FC236}">
                <a16:creationId xmlns:a16="http://schemas.microsoft.com/office/drawing/2014/main" id="{B2C319F1-35AC-48FE-9CB0-66F6109A8D46}"/>
              </a:ext>
              <a:ext uri="{C183D7F6-B498-43B3-948B-1728B52AA6E4}">
                <adec:decorative xmlns:adec="http://schemas.microsoft.com/office/drawing/2017/decorative" val="1"/>
              </a:ext>
            </a:extLst>
          </p:cNvPr>
          <p:cNvSpPr/>
          <p:nvPr/>
        </p:nvSpPr>
        <p:spPr bwMode="auto">
          <a:xfrm>
            <a:off x="6229842" y="1456896"/>
            <a:ext cx="5543514" cy="4236713"/>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nvGrpSpPr>
          <p:cNvPr id="6" name="Group 5" descr="The diagram depicts multiple web instances in a single Azure region storing data in Azure Storage and Azure SQL Database by using Redis cache as an intermediate.">
            <a:extLst>
              <a:ext uri="{FF2B5EF4-FFF2-40B4-BE49-F238E27FC236}">
                <a16:creationId xmlns:a16="http://schemas.microsoft.com/office/drawing/2014/main" id="{B0D1BB17-B9C2-4E96-8B9C-2AFF6E9FB58E}"/>
              </a:ext>
            </a:extLst>
          </p:cNvPr>
          <p:cNvGrpSpPr/>
          <p:nvPr/>
        </p:nvGrpSpPr>
        <p:grpSpPr>
          <a:xfrm>
            <a:off x="6405921" y="2290363"/>
            <a:ext cx="5191356" cy="2419722"/>
            <a:chOff x="2959100" y="2475329"/>
            <a:chExt cx="6642488" cy="3096103"/>
          </a:xfrm>
        </p:grpSpPr>
        <p:grpSp>
          <p:nvGrpSpPr>
            <p:cNvPr id="7" name="Group 3" descr="Graphic includes multiple web instances in a single Azure region storing data in Azure Storage and Azure SQL Database utilizing Redis Cache as an intermediate.">
              <a:extLst>
                <a:ext uri="{FF2B5EF4-FFF2-40B4-BE49-F238E27FC236}">
                  <a16:creationId xmlns:a16="http://schemas.microsoft.com/office/drawing/2014/main" id="{7F24E58A-4E51-46B0-A6A0-236EE3DF48CF}"/>
                </a:ext>
              </a:extLst>
            </p:cNvPr>
            <p:cNvGrpSpPr/>
            <p:nvPr/>
          </p:nvGrpSpPr>
          <p:grpSpPr>
            <a:xfrm>
              <a:off x="2959100" y="2475329"/>
              <a:ext cx="6642488" cy="3096103"/>
              <a:chOff x="4787003" y="1968770"/>
              <a:chExt cx="6642488" cy="3096103"/>
            </a:xfrm>
          </p:grpSpPr>
          <p:sp>
            <p:nvSpPr>
              <p:cNvPr id="13" name="Rounded Rectangle 7">
                <a:extLst>
                  <a:ext uri="{FF2B5EF4-FFF2-40B4-BE49-F238E27FC236}">
                    <a16:creationId xmlns:a16="http://schemas.microsoft.com/office/drawing/2014/main" id="{EAE35CF2-B799-4243-9AF2-BA1B8F60FC01}"/>
                  </a:ext>
                </a:extLst>
              </p:cNvPr>
              <p:cNvSpPr/>
              <p:nvPr/>
            </p:nvSpPr>
            <p:spPr>
              <a:xfrm>
                <a:off x="4787003" y="2108100"/>
                <a:ext cx="1386857" cy="2668873"/>
              </a:xfrm>
              <a:prstGeom prst="roundRect">
                <a:avLst>
                  <a:gd name="adj" fmla="val 0"/>
                </a:avLst>
              </a:prstGeom>
              <a:solidFill>
                <a:srgbClr val="004B50"/>
              </a:solidFill>
              <a:ln>
                <a:solidFill>
                  <a:srgbClr val="004B50"/>
                </a:solidFill>
              </a:ln>
            </p:spPr>
            <p:style>
              <a:lnRef idx="2">
                <a:schemeClr val="dk1">
                  <a:shade val="50000"/>
                </a:schemeClr>
              </a:lnRef>
              <a:fillRef idx="1">
                <a:schemeClr val="dk1"/>
              </a:fillRef>
              <a:effectRef idx="0">
                <a:schemeClr val="dk1"/>
              </a:effectRef>
              <a:fontRef idx="minor">
                <a:schemeClr val="lt1"/>
              </a:fontRef>
            </p:style>
            <p:txBody>
              <a:bodyPr tIns="144000" rtlCol="0" anchor="t"/>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lvl="0" algn="ctr" fontAlgn="auto">
                  <a:spcBef>
                    <a:spcPts val="0"/>
                  </a:spcBef>
                  <a:spcAft>
                    <a:spcPts val="0"/>
                  </a:spcAft>
                  <a:defRPr/>
                </a:pPr>
                <a:r>
                  <a:rPr lang="en-US" b="0" dirty="0">
                    <a:solidFill>
                      <a:schemeClr val="bg1"/>
                    </a:solidFill>
                    <a:latin typeface="+mj-lt"/>
                    <a:cs typeface="Arial" charset="0"/>
                  </a:rPr>
                  <a:t>Web tier</a:t>
                </a:r>
              </a:p>
            </p:txBody>
          </p:sp>
          <p:pic>
            <p:nvPicPr>
              <p:cNvPr id="14" name="Picture 9">
                <a:extLst>
                  <a:ext uri="{FF2B5EF4-FFF2-40B4-BE49-F238E27FC236}">
                    <a16:creationId xmlns:a16="http://schemas.microsoft.com/office/drawing/2014/main" id="{C716895D-3F02-4350-BEAA-134D47B89699}"/>
                  </a:ext>
                </a:extLst>
              </p:cNvPr>
              <p:cNvPicPr>
                <a:picLocks noChangeAspect="1"/>
              </p:cNvPicPr>
              <p:nvPr/>
            </p:nvPicPr>
            <p:blipFill rotWithShape="1">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l="43005" t="28108" r="25432" b="32213"/>
              <a:stretch/>
            </p:blipFill>
            <p:spPr>
              <a:xfrm>
                <a:off x="5178507" y="2693860"/>
                <a:ext cx="603849" cy="586597"/>
              </a:xfrm>
              <a:prstGeom prst="rect">
                <a:avLst/>
              </a:prstGeom>
              <a:ln>
                <a:noFill/>
              </a:ln>
            </p:spPr>
          </p:pic>
          <p:pic>
            <p:nvPicPr>
              <p:cNvPr id="15" name="Picture 6">
                <a:extLst>
                  <a:ext uri="{FF2B5EF4-FFF2-40B4-BE49-F238E27FC236}">
                    <a16:creationId xmlns:a16="http://schemas.microsoft.com/office/drawing/2014/main" id="{689343D6-7E51-4D26-BF7F-21FC84A94D1B}"/>
                  </a:ext>
                </a:extLst>
              </p:cNvPr>
              <p:cNvPicPr>
                <a:picLocks noChangeAspect="1"/>
              </p:cNvPicPr>
              <p:nvPr/>
            </p:nvPicPr>
            <p:blipFill rotWithShape="1">
              <a:blip r:embed="rId6"/>
              <a:srcRect/>
              <a:stretch/>
            </p:blipFill>
            <p:spPr>
              <a:xfrm>
                <a:off x="5191446" y="3366721"/>
                <a:ext cx="577971" cy="577970"/>
              </a:xfrm>
              <a:prstGeom prst="rect">
                <a:avLst/>
              </a:prstGeom>
              <a:ln>
                <a:noFill/>
              </a:ln>
            </p:spPr>
          </p:pic>
          <p:pic>
            <p:nvPicPr>
              <p:cNvPr id="16" name="Picture 6">
                <a:extLst>
                  <a:ext uri="{FF2B5EF4-FFF2-40B4-BE49-F238E27FC236}">
                    <a16:creationId xmlns:a16="http://schemas.microsoft.com/office/drawing/2014/main" id="{8824D431-65E2-48B5-BD81-039E2F20FB74}"/>
                  </a:ext>
                </a:extLst>
              </p:cNvPr>
              <p:cNvPicPr>
                <a:picLocks noChangeAspect="1"/>
              </p:cNvPicPr>
              <p:nvPr/>
            </p:nvPicPr>
            <p:blipFill rotWithShape="1">
              <a:blip r:embed="rId6"/>
              <a:srcRect/>
              <a:stretch/>
            </p:blipFill>
            <p:spPr>
              <a:xfrm>
                <a:off x="5187133" y="4030956"/>
                <a:ext cx="586597" cy="586596"/>
              </a:xfrm>
              <a:prstGeom prst="rect">
                <a:avLst/>
              </a:prstGeom>
              <a:ln>
                <a:noFill/>
              </a:ln>
            </p:spPr>
          </p:pic>
          <p:sp>
            <p:nvSpPr>
              <p:cNvPr id="17" name="TextBox 10">
                <a:extLst>
                  <a:ext uri="{FF2B5EF4-FFF2-40B4-BE49-F238E27FC236}">
                    <a16:creationId xmlns:a16="http://schemas.microsoft.com/office/drawing/2014/main" id="{AE7CB213-FE31-4A2C-B1E3-E64372A35968}"/>
                  </a:ext>
                </a:extLst>
              </p:cNvPr>
              <p:cNvSpPr txBox="1"/>
              <p:nvPr/>
            </p:nvSpPr>
            <p:spPr>
              <a:xfrm>
                <a:off x="7655169" y="1968770"/>
                <a:ext cx="1116285" cy="433189"/>
              </a:xfrm>
              <a:prstGeom prst="rect">
                <a:avLst/>
              </a:prstGeom>
              <a:noFill/>
            </p:spPr>
            <p:txBody>
              <a:bodyPr wrap="square"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lvl="0" defTabSz="914400" fontAlgn="auto">
                  <a:spcBef>
                    <a:spcPts val="0"/>
                  </a:spcBef>
                  <a:spcAft>
                    <a:spcPts val="0"/>
                  </a:spcAft>
                </a:pPr>
                <a:r>
                  <a:rPr lang="en-US" sz="1600" b="0" dirty="0">
                    <a:latin typeface="+mj-lt"/>
                    <a:cs typeface="Arial" charset="0"/>
                  </a:rPr>
                  <a:t>Cache</a:t>
                </a:r>
              </a:p>
            </p:txBody>
          </p:sp>
          <p:cxnSp>
            <p:nvCxnSpPr>
              <p:cNvPr id="18" name="Straight Arrow Connector 15">
                <a:extLst>
                  <a:ext uri="{FF2B5EF4-FFF2-40B4-BE49-F238E27FC236}">
                    <a16:creationId xmlns:a16="http://schemas.microsoft.com/office/drawing/2014/main" id="{71E7878F-2BDF-4975-B815-9F2F722707BE}"/>
                  </a:ext>
                </a:extLst>
              </p:cNvPr>
              <p:cNvCxnSpPr/>
              <p:nvPr/>
            </p:nvCxnSpPr>
            <p:spPr>
              <a:xfrm flipV="1">
                <a:off x="6200854" y="3017508"/>
                <a:ext cx="1572604" cy="5768"/>
              </a:xfrm>
              <a:prstGeom prst="straightConnector1">
                <a:avLst/>
              </a:prstGeom>
              <a:ln w="38100">
                <a:solidFill>
                  <a:srgbClr val="D83B01"/>
                </a:solidFill>
                <a:tailEnd type="triangle"/>
              </a:ln>
            </p:spPr>
            <p:style>
              <a:lnRef idx="3">
                <a:schemeClr val="dk1"/>
              </a:lnRef>
              <a:fillRef idx="0">
                <a:schemeClr val="dk1"/>
              </a:fillRef>
              <a:effectRef idx="2">
                <a:schemeClr val="dk1"/>
              </a:effectRef>
              <a:fontRef idx="minor">
                <a:schemeClr val="tx1"/>
              </a:fontRef>
            </p:style>
          </p:cxnSp>
          <p:sp>
            <p:nvSpPr>
              <p:cNvPr id="19" name="Explosion 1 14">
                <a:extLst>
                  <a:ext uri="{FF2B5EF4-FFF2-40B4-BE49-F238E27FC236}">
                    <a16:creationId xmlns:a16="http://schemas.microsoft.com/office/drawing/2014/main" id="{6E740256-3A78-4488-9E08-AAD4E1EE9639}"/>
                  </a:ext>
                </a:extLst>
              </p:cNvPr>
              <p:cNvSpPr/>
              <p:nvPr/>
            </p:nvSpPr>
            <p:spPr>
              <a:xfrm>
                <a:off x="7722136" y="3175885"/>
                <a:ext cx="1012011" cy="762323"/>
              </a:xfrm>
              <a:prstGeom prst="irregularSeal1">
                <a:avLst/>
              </a:prstGeom>
              <a:solidFill>
                <a:srgbClr val="D83B01"/>
              </a:solidFill>
              <a:ln>
                <a:solidFill>
                  <a:srgbClr val="D83B01"/>
                </a:solidFill>
              </a:ln>
            </p:spPr>
            <p:style>
              <a:lnRef idx="2">
                <a:schemeClr val="dk1">
                  <a:shade val="50000"/>
                </a:schemeClr>
              </a:lnRef>
              <a:fillRef idx="1">
                <a:schemeClr val="dk1"/>
              </a:fillRef>
              <a:effectRef idx="0">
                <a:schemeClr val="dk1"/>
              </a:effectRef>
              <a:fontRef idx="minor">
                <a:schemeClr val="lt1"/>
              </a:fontRef>
            </p:style>
            <p:txBody>
              <a:bodyPr wrap="none" rtlCol="0" anchor="ctr"/>
              <a:lstStyle>
                <a:defPPr>
                  <a:defRPr lang="en-US"/>
                </a:defPPr>
                <a:lvl1pPr marL="0" algn="l" defTabSz="932742" rtl="0" eaLnBrk="1" latinLnBrk="0" hangingPunct="1">
                  <a:defRPr sz="1800" kern="1200">
                    <a:solidFill>
                      <a:schemeClr val="dk1"/>
                    </a:solidFill>
                    <a:latin typeface="+mn-lt"/>
                    <a:ea typeface="+mn-ea"/>
                    <a:cs typeface="+mn-cs"/>
                  </a:defRPr>
                </a:lvl1pPr>
                <a:lvl2pPr marL="466371" algn="l" defTabSz="932742" rtl="0" eaLnBrk="1" latinLnBrk="0" hangingPunct="1">
                  <a:defRPr sz="1800" kern="1200">
                    <a:solidFill>
                      <a:schemeClr val="dk1"/>
                    </a:solidFill>
                    <a:latin typeface="+mn-lt"/>
                    <a:ea typeface="+mn-ea"/>
                    <a:cs typeface="+mn-cs"/>
                  </a:defRPr>
                </a:lvl2pPr>
                <a:lvl3pPr marL="932742" algn="l" defTabSz="932742" rtl="0" eaLnBrk="1" latinLnBrk="0" hangingPunct="1">
                  <a:defRPr sz="1800" kern="1200">
                    <a:solidFill>
                      <a:schemeClr val="dk1"/>
                    </a:solidFill>
                    <a:latin typeface="+mn-lt"/>
                    <a:ea typeface="+mn-ea"/>
                    <a:cs typeface="+mn-cs"/>
                  </a:defRPr>
                </a:lvl3pPr>
                <a:lvl4pPr marL="1399113" algn="l" defTabSz="932742" rtl="0" eaLnBrk="1" latinLnBrk="0" hangingPunct="1">
                  <a:defRPr sz="1800" kern="1200">
                    <a:solidFill>
                      <a:schemeClr val="dk1"/>
                    </a:solidFill>
                    <a:latin typeface="+mn-lt"/>
                    <a:ea typeface="+mn-ea"/>
                    <a:cs typeface="+mn-cs"/>
                  </a:defRPr>
                </a:lvl4pPr>
                <a:lvl5pPr marL="1865484" algn="l" defTabSz="932742" rtl="0" eaLnBrk="1" latinLnBrk="0" hangingPunct="1">
                  <a:defRPr sz="1800" kern="1200">
                    <a:solidFill>
                      <a:schemeClr val="dk1"/>
                    </a:solidFill>
                    <a:latin typeface="+mn-lt"/>
                    <a:ea typeface="+mn-ea"/>
                    <a:cs typeface="+mn-cs"/>
                  </a:defRPr>
                </a:lvl5pPr>
                <a:lvl6pPr marL="2331856" algn="l" defTabSz="932742" rtl="0" eaLnBrk="1" latinLnBrk="0" hangingPunct="1">
                  <a:defRPr sz="1800" kern="1200">
                    <a:solidFill>
                      <a:schemeClr val="dk1"/>
                    </a:solidFill>
                    <a:latin typeface="+mn-lt"/>
                    <a:ea typeface="+mn-ea"/>
                    <a:cs typeface="+mn-cs"/>
                  </a:defRPr>
                </a:lvl6pPr>
                <a:lvl7pPr marL="2798226" algn="l" defTabSz="932742" rtl="0" eaLnBrk="1" latinLnBrk="0" hangingPunct="1">
                  <a:defRPr sz="1800" kern="1200">
                    <a:solidFill>
                      <a:schemeClr val="dk1"/>
                    </a:solidFill>
                    <a:latin typeface="+mn-lt"/>
                    <a:ea typeface="+mn-ea"/>
                    <a:cs typeface="+mn-cs"/>
                  </a:defRPr>
                </a:lvl7pPr>
                <a:lvl8pPr marL="3264597" algn="l" defTabSz="932742" rtl="0" eaLnBrk="1" latinLnBrk="0" hangingPunct="1">
                  <a:defRPr sz="1800" kern="1200">
                    <a:solidFill>
                      <a:schemeClr val="dk1"/>
                    </a:solidFill>
                    <a:latin typeface="+mn-lt"/>
                    <a:ea typeface="+mn-ea"/>
                    <a:cs typeface="+mn-cs"/>
                  </a:defRPr>
                </a:lvl8pPr>
                <a:lvl9pPr marL="3730969" algn="l" defTabSz="932742" rtl="0" eaLnBrk="1" latinLnBrk="0" hangingPunct="1">
                  <a:defRPr sz="1800" kern="1200">
                    <a:solidFill>
                      <a:schemeClr val="dk1"/>
                    </a:solidFill>
                    <a:latin typeface="+mn-lt"/>
                    <a:ea typeface="+mn-ea"/>
                    <a:cs typeface="+mn-cs"/>
                  </a:defRPr>
                </a:lvl9pPr>
              </a:lstStyle>
              <a:p>
                <a:pPr lvl="0" algn="ctr" fontAlgn="auto">
                  <a:spcBef>
                    <a:spcPts val="0"/>
                  </a:spcBef>
                  <a:spcAft>
                    <a:spcPts val="0"/>
                  </a:spcAft>
                  <a:defRPr/>
                </a:pPr>
                <a:r>
                  <a:rPr lang="en-US" sz="1400" b="0" dirty="0">
                    <a:solidFill>
                      <a:schemeClr val="bg1"/>
                    </a:solidFill>
                    <a:latin typeface="+mj-lt"/>
                    <a:cs typeface="Arial" charset="0"/>
                  </a:rPr>
                  <a:t>Data</a:t>
                </a:r>
              </a:p>
            </p:txBody>
          </p:sp>
          <p:sp>
            <p:nvSpPr>
              <p:cNvPr id="20" name="Explosion 1 17">
                <a:extLst>
                  <a:ext uri="{FF2B5EF4-FFF2-40B4-BE49-F238E27FC236}">
                    <a16:creationId xmlns:a16="http://schemas.microsoft.com/office/drawing/2014/main" id="{BD8CAF9A-8E42-4A01-8660-97BD72C4085A}"/>
                  </a:ext>
                </a:extLst>
              </p:cNvPr>
              <p:cNvSpPr/>
              <p:nvPr/>
            </p:nvSpPr>
            <p:spPr>
              <a:xfrm>
                <a:off x="10417481" y="3326277"/>
                <a:ext cx="1012010" cy="790164"/>
              </a:xfrm>
              <a:prstGeom prst="irregularSeal1">
                <a:avLst/>
              </a:prstGeom>
              <a:solidFill>
                <a:srgbClr val="D83B01"/>
              </a:solidFill>
              <a:ln>
                <a:solidFill>
                  <a:srgbClr val="D83B01"/>
                </a:solidFill>
              </a:ln>
            </p:spPr>
            <p:style>
              <a:lnRef idx="2">
                <a:schemeClr val="dk1">
                  <a:shade val="50000"/>
                </a:schemeClr>
              </a:lnRef>
              <a:fillRef idx="1">
                <a:schemeClr val="dk1"/>
              </a:fillRef>
              <a:effectRef idx="0">
                <a:schemeClr val="dk1"/>
              </a:effectRef>
              <a:fontRef idx="minor">
                <a:schemeClr val="lt1"/>
              </a:fontRef>
            </p:style>
            <p:txBody>
              <a:bodyPr wrap="none" rtlCol="0" anchor="ctr"/>
              <a:lstStyle>
                <a:defPPr>
                  <a:defRPr lang="en-US"/>
                </a:defPPr>
                <a:lvl1pPr marL="0" algn="l" defTabSz="932742" rtl="0" eaLnBrk="1" latinLnBrk="0" hangingPunct="1">
                  <a:defRPr sz="1800" kern="1200">
                    <a:solidFill>
                      <a:schemeClr val="dk1"/>
                    </a:solidFill>
                    <a:latin typeface="+mn-lt"/>
                    <a:ea typeface="+mn-ea"/>
                    <a:cs typeface="+mn-cs"/>
                  </a:defRPr>
                </a:lvl1pPr>
                <a:lvl2pPr marL="466371" algn="l" defTabSz="932742" rtl="0" eaLnBrk="1" latinLnBrk="0" hangingPunct="1">
                  <a:defRPr sz="1800" kern="1200">
                    <a:solidFill>
                      <a:schemeClr val="dk1"/>
                    </a:solidFill>
                    <a:latin typeface="+mn-lt"/>
                    <a:ea typeface="+mn-ea"/>
                    <a:cs typeface="+mn-cs"/>
                  </a:defRPr>
                </a:lvl2pPr>
                <a:lvl3pPr marL="932742" algn="l" defTabSz="932742" rtl="0" eaLnBrk="1" latinLnBrk="0" hangingPunct="1">
                  <a:defRPr sz="1800" kern="1200">
                    <a:solidFill>
                      <a:schemeClr val="dk1"/>
                    </a:solidFill>
                    <a:latin typeface="+mn-lt"/>
                    <a:ea typeface="+mn-ea"/>
                    <a:cs typeface="+mn-cs"/>
                  </a:defRPr>
                </a:lvl3pPr>
                <a:lvl4pPr marL="1399113" algn="l" defTabSz="932742" rtl="0" eaLnBrk="1" latinLnBrk="0" hangingPunct="1">
                  <a:defRPr sz="1800" kern="1200">
                    <a:solidFill>
                      <a:schemeClr val="dk1"/>
                    </a:solidFill>
                    <a:latin typeface="+mn-lt"/>
                    <a:ea typeface="+mn-ea"/>
                    <a:cs typeface="+mn-cs"/>
                  </a:defRPr>
                </a:lvl4pPr>
                <a:lvl5pPr marL="1865484" algn="l" defTabSz="932742" rtl="0" eaLnBrk="1" latinLnBrk="0" hangingPunct="1">
                  <a:defRPr sz="1800" kern="1200">
                    <a:solidFill>
                      <a:schemeClr val="dk1"/>
                    </a:solidFill>
                    <a:latin typeface="+mn-lt"/>
                    <a:ea typeface="+mn-ea"/>
                    <a:cs typeface="+mn-cs"/>
                  </a:defRPr>
                </a:lvl5pPr>
                <a:lvl6pPr marL="2331856" algn="l" defTabSz="932742" rtl="0" eaLnBrk="1" latinLnBrk="0" hangingPunct="1">
                  <a:defRPr sz="1800" kern="1200">
                    <a:solidFill>
                      <a:schemeClr val="dk1"/>
                    </a:solidFill>
                    <a:latin typeface="+mn-lt"/>
                    <a:ea typeface="+mn-ea"/>
                    <a:cs typeface="+mn-cs"/>
                  </a:defRPr>
                </a:lvl6pPr>
                <a:lvl7pPr marL="2798226" algn="l" defTabSz="932742" rtl="0" eaLnBrk="1" latinLnBrk="0" hangingPunct="1">
                  <a:defRPr sz="1800" kern="1200">
                    <a:solidFill>
                      <a:schemeClr val="dk1"/>
                    </a:solidFill>
                    <a:latin typeface="+mn-lt"/>
                    <a:ea typeface="+mn-ea"/>
                    <a:cs typeface="+mn-cs"/>
                  </a:defRPr>
                </a:lvl7pPr>
                <a:lvl8pPr marL="3264597" algn="l" defTabSz="932742" rtl="0" eaLnBrk="1" latinLnBrk="0" hangingPunct="1">
                  <a:defRPr sz="1800" kern="1200">
                    <a:solidFill>
                      <a:schemeClr val="dk1"/>
                    </a:solidFill>
                    <a:latin typeface="+mn-lt"/>
                    <a:ea typeface="+mn-ea"/>
                    <a:cs typeface="+mn-cs"/>
                  </a:defRPr>
                </a:lvl8pPr>
                <a:lvl9pPr marL="3730969" algn="l" defTabSz="932742" rtl="0" eaLnBrk="1" latinLnBrk="0" hangingPunct="1">
                  <a:defRPr sz="1800" kern="1200">
                    <a:solidFill>
                      <a:schemeClr val="dk1"/>
                    </a:solidFill>
                    <a:latin typeface="+mn-lt"/>
                    <a:ea typeface="+mn-ea"/>
                    <a:cs typeface="+mn-cs"/>
                  </a:defRPr>
                </a:lvl9pPr>
              </a:lstStyle>
              <a:p>
                <a:pPr lvl="0" algn="ctr" fontAlgn="auto">
                  <a:spcBef>
                    <a:spcPts val="0"/>
                  </a:spcBef>
                  <a:spcAft>
                    <a:spcPts val="0"/>
                  </a:spcAft>
                  <a:defRPr/>
                </a:pPr>
                <a:r>
                  <a:rPr lang="en-US" sz="1400" b="0" dirty="0">
                    <a:solidFill>
                      <a:schemeClr val="bg1"/>
                    </a:solidFill>
                    <a:latin typeface="+mj-lt"/>
                    <a:cs typeface="Arial" charset="0"/>
                  </a:rPr>
                  <a:t>Data</a:t>
                </a:r>
                <a:endParaRPr lang="en-US" sz="1200" b="0" dirty="0">
                  <a:solidFill>
                    <a:schemeClr val="bg1"/>
                  </a:solidFill>
                  <a:latin typeface="+mj-lt"/>
                  <a:cs typeface="Arial" charset="0"/>
                </a:endParaRPr>
              </a:p>
            </p:txBody>
          </p:sp>
          <p:sp>
            <p:nvSpPr>
              <p:cNvPr id="21" name="TextBox 19">
                <a:extLst>
                  <a:ext uri="{FF2B5EF4-FFF2-40B4-BE49-F238E27FC236}">
                    <a16:creationId xmlns:a16="http://schemas.microsoft.com/office/drawing/2014/main" id="{82CF38EC-DE5A-42F4-951C-DFDFFBE4B4DD}"/>
                  </a:ext>
                </a:extLst>
              </p:cNvPr>
              <p:cNvSpPr txBox="1"/>
              <p:nvPr/>
            </p:nvSpPr>
            <p:spPr>
              <a:xfrm>
                <a:off x="9785456" y="1968770"/>
                <a:ext cx="1218920" cy="433189"/>
              </a:xfrm>
              <a:prstGeom prst="rect">
                <a:avLst/>
              </a:prstGeom>
              <a:noFill/>
            </p:spPr>
            <p:txBody>
              <a:bodyPr wrap="square"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lvl="0" defTabSz="914400" fontAlgn="auto">
                  <a:spcBef>
                    <a:spcPts val="0"/>
                  </a:spcBef>
                  <a:spcAft>
                    <a:spcPts val="0"/>
                  </a:spcAft>
                </a:pPr>
                <a:r>
                  <a:rPr lang="en-US" sz="1600" b="0" dirty="0">
                    <a:latin typeface="+mj-lt"/>
                    <a:cs typeface="Arial" charset="0"/>
                  </a:rPr>
                  <a:t>Storage</a:t>
                </a:r>
              </a:p>
            </p:txBody>
          </p:sp>
          <p:sp>
            <p:nvSpPr>
              <p:cNvPr id="22" name="TextBox 20">
                <a:extLst>
                  <a:ext uri="{FF2B5EF4-FFF2-40B4-BE49-F238E27FC236}">
                    <a16:creationId xmlns:a16="http://schemas.microsoft.com/office/drawing/2014/main" id="{D1B93C30-FDE9-4979-9B6D-A15EBDF1B1AF}"/>
                  </a:ext>
                </a:extLst>
              </p:cNvPr>
              <p:cNvSpPr txBox="1"/>
              <p:nvPr/>
            </p:nvSpPr>
            <p:spPr>
              <a:xfrm>
                <a:off x="10261811" y="4631684"/>
                <a:ext cx="703564" cy="433189"/>
              </a:xfrm>
              <a:prstGeom prst="rect">
                <a:avLst/>
              </a:prstGeom>
              <a:noFill/>
            </p:spPr>
            <p:txBody>
              <a:bodyPr wrap="square"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lvl="0" defTabSz="914400" fontAlgn="auto">
                  <a:spcBef>
                    <a:spcPts val="0"/>
                  </a:spcBef>
                  <a:spcAft>
                    <a:spcPts val="0"/>
                  </a:spcAft>
                </a:pPr>
                <a:r>
                  <a:rPr lang="en-US" sz="1600" b="0" dirty="0">
                    <a:latin typeface="+mj-lt"/>
                    <a:cs typeface="Arial" charset="0"/>
                  </a:rPr>
                  <a:t>SQL</a:t>
                </a:r>
              </a:p>
            </p:txBody>
          </p:sp>
          <p:cxnSp>
            <p:nvCxnSpPr>
              <p:cNvPr id="24" name="Straight Arrow Connector 22">
                <a:extLst>
                  <a:ext uri="{FF2B5EF4-FFF2-40B4-BE49-F238E27FC236}">
                    <a16:creationId xmlns:a16="http://schemas.microsoft.com/office/drawing/2014/main" id="{56AB182A-7E51-4EFC-B7A5-9B942455AF32}"/>
                  </a:ext>
                </a:extLst>
              </p:cNvPr>
              <p:cNvCxnSpPr>
                <a:cxnSpLocks/>
              </p:cNvCxnSpPr>
              <p:nvPr/>
            </p:nvCxnSpPr>
            <p:spPr>
              <a:xfrm>
                <a:off x="6200854" y="4341368"/>
                <a:ext cx="4072962" cy="0"/>
              </a:xfrm>
              <a:prstGeom prst="straightConnector1">
                <a:avLst/>
              </a:prstGeom>
              <a:ln w="38100">
                <a:solidFill>
                  <a:srgbClr val="D83B01"/>
                </a:solidFill>
                <a:tailEnd type="triangle"/>
              </a:ln>
            </p:spPr>
            <p:style>
              <a:lnRef idx="3">
                <a:schemeClr val="dk1"/>
              </a:lnRef>
              <a:fillRef idx="0">
                <a:schemeClr val="dk1"/>
              </a:fillRef>
              <a:effectRef idx="2">
                <a:schemeClr val="dk1"/>
              </a:effectRef>
              <a:fontRef idx="minor">
                <a:schemeClr val="tx1"/>
              </a:fontRef>
            </p:style>
          </p:cxnSp>
        </p:grpSp>
        <p:pic>
          <p:nvPicPr>
            <p:cNvPr id="9" name="Graphic 8">
              <a:extLst>
                <a:ext uri="{FF2B5EF4-FFF2-40B4-BE49-F238E27FC236}">
                  <a16:creationId xmlns:a16="http://schemas.microsoft.com/office/drawing/2014/main" id="{F3E72BAC-9E28-4C35-8B5D-02E5AD3BCDC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266327" y="2926920"/>
              <a:ext cx="551163" cy="551163"/>
            </a:xfrm>
            <a:prstGeom prst="rect">
              <a:avLst/>
            </a:prstGeom>
          </p:spPr>
        </p:pic>
        <p:pic>
          <p:nvPicPr>
            <p:cNvPr id="10" name="Graphic 9">
              <a:extLst>
                <a:ext uri="{FF2B5EF4-FFF2-40B4-BE49-F238E27FC236}">
                  <a16:creationId xmlns:a16="http://schemas.microsoft.com/office/drawing/2014/main" id="{0702A161-02E8-49FE-868D-579A78A24B2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415379" y="4446801"/>
              <a:ext cx="703564" cy="703564"/>
            </a:xfrm>
            <a:prstGeom prst="rect">
              <a:avLst/>
            </a:prstGeom>
          </p:spPr>
        </p:pic>
        <p:pic>
          <p:nvPicPr>
            <p:cNvPr id="11" name="Graphic 10">
              <a:extLst>
                <a:ext uri="{FF2B5EF4-FFF2-40B4-BE49-F238E27FC236}">
                  <a16:creationId xmlns:a16="http://schemas.microsoft.com/office/drawing/2014/main" id="{BF1D71E8-32BA-451C-BD82-BCF81F8F3EB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919314" y="2886761"/>
              <a:ext cx="812714" cy="812714"/>
            </a:xfrm>
            <a:prstGeom prst="rect">
              <a:avLst/>
            </a:prstGeom>
          </p:spPr>
        </p:pic>
      </p:grpSp>
    </p:spTree>
    <p:extLst>
      <p:ext uri="{BB962C8B-B14F-4D97-AF65-F5344CB8AC3E}">
        <p14:creationId xmlns:p14="http://schemas.microsoft.com/office/powerpoint/2010/main" val="373047856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Explore Azure Cache for Redis (2 / 2)</a:t>
            </a:r>
          </a:p>
        </p:txBody>
      </p:sp>
      <p:sp>
        <p:nvSpPr>
          <p:cNvPr id="3" name="Text Placeholder 2">
            <a:extLst>
              <a:ext uri="{FF2B5EF4-FFF2-40B4-BE49-F238E27FC236}">
                <a16:creationId xmlns:a16="http://schemas.microsoft.com/office/drawing/2014/main" id="{8CE38ECE-BDC8-4715-8079-7B6157315BDA}"/>
              </a:ext>
            </a:extLst>
          </p:cNvPr>
          <p:cNvSpPr>
            <a:spLocks noGrp="1"/>
          </p:cNvSpPr>
          <p:nvPr>
            <p:ph type="body" sz="quarter" idx="12"/>
          </p:nvPr>
        </p:nvSpPr>
        <p:spPr>
          <a:xfrm>
            <a:off x="418643" y="1456896"/>
            <a:ext cx="5578932" cy="3877985"/>
          </a:xfrm>
        </p:spPr>
        <p:txBody>
          <a:bodyPr/>
          <a:lstStyle/>
          <a:p>
            <a:r>
              <a:rPr lang="en-US" sz="2350" dirty="0"/>
              <a:t>Key scenarios</a:t>
            </a:r>
          </a:p>
          <a:p>
            <a:pPr lvl="1"/>
            <a:r>
              <a:rPr lang="en-US" sz="2000" dirty="0"/>
              <a:t>Azure Cache for Redis improves application performance by supporting common application architecture patterns.</a:t>
            </a:r>
          </a:p>
          <a:p>
            <a:pPr marL="342900" lvl="1" indent="-342900">
              <a:buFont typeface="Arial" panose="020B0604020202020204" pitchFamily="34" charset="0"/>
              <a:buChar char="•"/>
            </a:pPr>
            <a:r>
              <a:rPr lang="en-US" sz="2000" dirty="0"/>
              <a:t>Data cache</a:t>
            </a:r>
          </a:p>
          <a:p>
            <a:pPr marL="342900" lvl="1" indent="-342900">
              <a:buFont typeface="Arial" panose="020B0604020202020204" pitchFamily="34" charset="0"/>
              <a:buChar char="•"/>
            </a:pPr>
            <a:r>
              <a:rPr lang="en-US" sz="2000" dirty="0"/>
              <a:t>Content cache</a:t>
            </a:r>
          </a:p>
          <a:p>
            <a:pPr marL="342900" lvl="1" indent="-342900">
              <a:buFont typeface="Arial" panose="020B0604020202020204" pitchFamily="34" charset="0"/>
              <a:buChar char="•"/>
            </a:pPr>
            <a:r>
              <a:rPr lang="en-US" sz="2000" dirty="0"/>
              <a:t>Session store</a:t>
            </a:r>
          </a:p>
          <a:p>
            <a:pPr marL="342900" lvl="1" indent="-342900">
              <a:buFont typeface="Arial" panose="020B0604020202020204" pitchFamily="34" charset="0"/>
              <a:buChar char="•"/>
            </a:pPr>
            <a:r>
              <a:rPr lang="en-US" sz="2000" dirty="0"/>
              <a:t>Job and message queuing</a:t>
            </a:r>
          </a:p>
          <a:p>
            <a:pPr marL="342900" lvl="1" indent="-342900">
              <a:buFont typeface="Arial" panose="020B0604020202020204" pitchFamily="34" charset="0"/>
              <a:buChar char="•"/>
            </a:pPr>
            <a:r>
              <a:rPr lang="en-US" sz="2000" dirty="0"/>
              <a:t>Distributed transactions</a:t>
            </a:r>
          </a:p>
          <a:p>
            <a:endParaRPr lang="en-US" sz="2400" dirty="0"/>
          </a:p>
        </p:txBody>
      </p:sp>
      <p:sp>
        <p:nvSpPr>
          <p:cNvPr id="7" name="Text Placeholder 6">
            <a:extLst>
              <a:ext uri="{FF2B5EF4-FFF2-40B4-BE49-F238E27FC236}">
                <a16:creationId xmlns:a16="http://schemas.microsoft.com/office/drawing/2014/main" id="{F851ED0E-684D-4EC5-A2BC-96A6763D2A8E}"/>
              </a:ext>
            </a:extLst>
          </p:cNvPr>
          <p:cNvSpPr>
            <a:spLocks noGrp="1"/>
          </p:cNvSpPr>
          <p:nvPr>
            <p:ph type="body" sz="quarter" idx="13"/>
          </p:nvPr>
        </p:nvSpPr>
        <p:spPr>
          <a:xfrm>
            <a:off x="6229350" y="1456896"/>
            <a:ext cx="5543550" cy="3877984"/>
          </a:xfrm>
        </p:spPr>
        <p:txBody>
          <a:bodyPr/>
          <a:lstStyle/>
          <a:p>
            <a:r>
              <a:rPr lang="en-US" sz="2350" dirty="0"/>
              <a:t>Service tiers</a:t>
            </a:r>
          </a:p>
          <a:p>
            <a:pPr lvl="1"/>
            <a:r>
              <a:rPr lang="en-US" sz="2000" dirty="0"/>
              <a:t>Azure Cache for Redis is available in these tiers:</a:t>
            </a:r>
          </a:p>
          <a:p>
            <a:pPr marL="342900" lvl="1" indent="-342900">
              <a:buFont typeface="Arial" panose="020B0604020202020204" pitchFamily="34" charset="0"/>
              <a:buChar char="•"/>
            </a:pPr>
            <a:r>
              <a:rPr lang="en-US" sz="2000" dirty="0"/>
              <a:t>Basic</a:t>
            </a:r>
          </a:p>
          <a:p>
            <a:pPr marL="342900" lvl="1" indent="-342900">
              <a:buFont typeface="Arial" panose="020B0604020202020204" pitchFamily="34" charset="0"/>
              <a:buChar char="•"/>
            </a:pPr>
            <a:r>
              <a:rPr lang="en-US" sz="2000" dirty="0"/>
              <a:t>Standard</a:t>
            </a:r>
          </a:p>
          <a:p>
            <a:pPr marL="342900" lvl="1" indent="-342900">
              <a:buFont typeface="Arial" panose="020B0604020202020204" pitchFamily="34" charset="0"/>
              <a:buChar char="•"/>
            </a:pPr>
            <a:r>
              <a:rPr lang="en-US" sz="2000" dirty="0"/>
              <a:t>Premium</a:t>
            </a:r>
          </a:p>
          <a:p>
            <a:pPr marL="342900" lvl="1" indent="-342900">
              <a:buFont typeface="Arial" panose="020B0604020202020204" pitchFamily="34" charset="0"/>
              <a:buChar char="•"/>
            </a:pPr>
            <a:r>
              <a:rPr lang="en-US" sz="2000" dirty="0"/>
              <a:t>Enterprise</a:t>
            </a:r>
          </a:p>
          <a:p>
            <a:pPr marL="342900" lvl="1" indent="-342900">
              <a:buFont typeface="Arial" panose="020B0604020202020204" pitchFamily="34" charset="0"/>
              <a:buChar char="•"/>
            </a:pPr>
            <a:r>
              <a:rPr lang="en-US" sz="2000" dirty="0"/>
              <a:t>Enterprise Flash</a:t>
            </a:r>
            <a:endParaRPr lang="en-US" dirty="0"/>
          </a:p>
        </p:txBody>
      </p:sp>
    </p:spTree>
    <p:extLst>
      <p:ext uri="{BB962C8B-B14F-4D97-AF65-F5344CB8AC3E}">
        <p14:creationId xmlns:p14="http://schemas.microsoft.com/office/powerpoint/2010/main" val="358525014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it-IT" dirty="0"/>
              <a:t>Configure Azure Cache for Redis</a:t>
            </a:r>
            <a:r>
              <a:rPr lang="en-US" dirty="0"/>
              <a:t> (1 / 4)</a:t>
            </a:r>
          </a:p>
        </p:txBody>
      </p:sp>
      <p:sp>
        <p:nvSpPr>
          <p:cNvPr id="4" name="Text Placeholder 1">
            <a:extLst>
              <a:ext uri="{FF2B5EF4-FFF2-40B4-BE49-F238E27FC236}">
                <a16:creationId xmlns:a16="http://schemas.microsoft.com/office/drawing/2014/main" id="{CA681B4B-8F89-447B-B171-EAE88E380FA0}"/>
              </a:ext>
            </a:extLst>
          </p:cNvPr>
          <p:cNvSpPr txBox="1">
            <a:spLocks/>
          </p:cNvSpPr>
          <p:nvPr/>
        </p:nvSpPr>
        <p:spPr>
          <a:xfrm>
            <a:off x="418643" y="3054580"/>
            <a:ext cx="2138816" cy="2138816"/>
          </a:xfrm>
          <a:prstGeom prst="ellipse">
            <a:avLst/>
          </a:prstGeom>
          <a:solidFill>
            <a:schemeClr val="bg1">
              <a:lumMod val="95000"/>
            </a:schemeClr>
          </a:solidFill>
          <a:ln w="19050">
            <a:solidFill>
              <a:srgbClr val="243A5E"/>
            </a:solidFill>
          </a:ln>
        </p:spPr>
        <p:txBody>
          <a:bodyPr anchor="ctr" anchorCtr="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gn="ctr"/>
            <a:r>
              <a:rPr lang="en-US" dirty="0"/>
              <a:t>Name</a:t>
            </a:r>
          </a:p>
        </p:txBody>
      </p:sp>
      <p:sp>
        <p:nvSpPr>
          <p:cNvPr id="5" name="Text Placeholder 2">
            <a:extLst>
              <a:ext uri="{FF2B5EF4-FFF2-40B4-BE49-F238E27FC236}">
                <a16:creationId xmlns:a16="http://schemas.microsoft.com/office/drawing/2014/main" id="{D7628A9E-7F13-49A3-BE07-693449B4008C}"/>
              </a:ext>
            </a:extLst>
          </p:cNvPr>
          <p:cNvSpPr txBox="1">
            <a:spLocks/>
          </p:cNvSpPr>
          <p:nvPr/>
        </p:nvSpPr>
        <p:spPr>
          <a:xfrm>
            <a:off x="2722617" y="3054580"/>
            <a:ext cx="2138816" cy="2138816"/>
          </a:xfrm>
          <a:prstGeom prst="ellipse">
            <a:avLst/>
          </a:prstGeom>
          <a:solidFill>
            <a:schemeClr val="bg1">
              <a:lumMod val="95000"/>
            </a:schemeClr>
          </a:solidFill>
          <a:ln w="19050">
            <a:solidFill>
              <a:srgbClr val="243A5E"/>
            </a:solidFill>
          </a:ln>
        </p:spPr>
        <p:txBody>
          <a:bodyPr anchor="ctr" anchorCtr="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gn="ctr"/>
            <a:r>
              <a:rPr lang="en-US" dirty="0"/>
              <a:t>Location</a:t>
            </a:r>
          </a:p>
        </p:txBody>
      </p:sp>
      <p:sp>
        <p:nvSpPr>
          <p:cNvPr id="6" name="Text Placeholder 3">
            <a:extLst>
              <a:ext uri="{FF2B5EF4-FFF2-40B4-BE49-F238E27FC236}">
                <a16:creationId xmlns:a16="http://schemas.microsoft.com/office/drawing/2014/main" id="{66BC0AFC-F6AB-4726-9350-50D207D03644}"/>
              </a:ext>
            </a:extLst>
          </p:cNvPr>
          <p:cNvSpPr txBox="1">
            <a:spLocks/>
          </p:cNvSpPr>
          <p:nvPr/>
        </p:nvSpPr>
        <p:spPr>
          <a:xfrm>
            <a:off x="5026591" y="3054580"/>
            <a:ext cx="2138816" cy="2138816"/>
          </a:xfrm>
          <a:prstGeom prst="ellipse">
            <a:avLst/>
          </a:prstGeom>
          <a:solidFill>
            <a:schemeClr val="bg1">
              <a:lumMod val="95000"/>
            </a:schemeClr>
          </a:solidFill>
          <a:ln w="19050">
            <a:solidFill>
              <a:srgbClr val="243A5E"/>
            </a:solidFill>
          </a:ln>
        </p:spPr>
        <p:txBody>
          <a:bodyPr anchor="ctr" anchorCtr="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gn="ctr"/>
            <a:r>
              <a:rPr lang="en-US" dirty="0"/>
              <a:t>Pricing tier</a:t>
            </a:r>
          </a:p>
        </p:txBody>
      </p:sp>
      <p:sp>
        <p:nvSpPr>
          <p:cNvPr id="7" name="Text Placeholder 4">
            <a:extLst>
              <a:ext uri="{FF2B5EF4-FFF2-40B4-BE49-F238E27FC236}">
                <a16:creationId xmlns:a16="http://schemas.microsoft.com/office/drawing/2014/main" id="{160AD2EE-5481-4E58-A935-10C321743FEE}"/>
              </a:ext>
            </a:extLst>
          </p:cNvPr>
          <p:cNvSpPr txBox="1">
            <a:spLocks/>
          </p:cNvSpPr>
          <p:nvPr/>
        </p:nvSpPr>
        <p:spPr>
          <a:xfrm>
            <a:off x="7330565" y="3054580"/>
            <a:ext cx="2138816" cy="2138816"/>
          </a:xfrm>
          <a:prstGeom prst="ellipse">
            <a:avLst/>
          </a:prstGeom>
          <a:solidFill>
            <a:schemeClr val="bg1">
              <a:lumMod val="95000"/>
            </a:schemeClr>
          </a:solidFill>
          <a:ln w="19050">
            <a:solidFill>
              <a:srgbClr val="243A5E"/>
            </a:solidFill>
          </a:ln>
        </p:spPr>
        <p:txBody>
          <a:bodyPr anchor="ctr" anchorCtr="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gn="ctr"/>
            <a:r>
              <a:rPr lang="en-US" dirty="0"/>
              <a:t>Virtual Network support</a:t>
            </a:r>
          </a:p>
        </p:txBody>
      </p:sp>
      <p:sp>
        <p:nvSpPr>
          <p:cNvPr id="9" name="Text Placeholder 5">
            <a:extLst>
              <a:ext uri="{FF2B5EF4-FFF2-40B4-BE49-F238E27FC236}">
                <a16:creationId xmlns:a16="http://schemas.microsoft.com/office/drawing/2014/main" id="{61ECE116-7145-42C9-8B9D-36AD8520E21B}"/>
              </a:ext>
            </a:extLst>
          </p:cNvPr>
          <p:cNvSpPr txBox="1">
            <a:spLocks/>
          </p:cNvSpPr>
          <p:nvPr/>
        </p:nvSpPr>
        <p:spPr>
          <a:xfrm>
            <a:off x="9634541" y="3054580"/>
            <a:ext cx="2138816" cy="2138816"/>
          </a:xfrm>
          <a:prstGeom prst="ellipse">
            <a:avLst/>
          </a:prstGeom>
          <a:solidFill>
            <a:schemeClr val="bg1">
              <a:lumMod val="95000"/>
            </a:schemeClr>
          </a:solidFill>
          <a:ln w="19050">
            <a:solidFill>
              <a:srgbClr val="243A5E"/>
            </a:solidFill>
          </a:ln>
        </p:spPr>
        <p:txBody>
          <a:bodyPr anchor="ctr" anchorCtr="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gn="ctr"/>
            <a:r>
              <a:rPr lang="en-US" dirty="0"/>
              <a:t>Clustering support</a:t>
            </a:r>
          </a:p>
        </p:txBody>
      </p:sp>
      <p:sp>
        <p:nvSpPr>
          <p:cNvPr id="3" name="TextBox 2">
            <a:extLst>
              <a:ext uri="{FF2B5EF4-FFF2-40B4-BE49-F238E27FC236}">
                <a16:creationId xmlns:a16="http://schemas.microsoft.com/office/drawing/2014/main" id="{8E67F139-40BD-4AB6-81B4-3095BA88E929}"/>
              </a:ext>
            </a:extLst>
          </p:cNvPr>
          <p:cNvSpPr txBox="1"/>
          <p:nvPr/>
        </p:nvSpPr>
        <p:spPr>
          <a:xfrm>
            <a:off x="418643" y="1458000"/>
            <a:ext cx="11063111" cy="1235893"/>
          </a:xfrm>
          <a:prstGeom prst="rect">
            <a:avLst/>
          </a:prstGeom>
          <a:noFill/>
        </p:spPr>
        <p:txBody>
          <a:bodyPr wrap="square" lIns="0" tIns="90000" rIns="0" bIns="90000" rtlCol="0">
            <a:spAutoFit/>
          </a:bodyPr>
          <a:lstStyle/>
          <a:p>
            <a:pPr>
              <a:spcAft>
                <a:spcPts val="600"/>
              </a:spcAft>
            </a:pPr>
            <a:r>
              <a:rPr lang="en-US" sz="2350" dirty="0">
                <a:gradFill>
                  <a:gsLst>
                    <a:gs pos="2917">
                      <a:schemeClr val="tx1"/>
                    </a:gs>
                    <a:gs pos="30000">
                      <a:schemeClr val="tx1"/>
                    </a:gs>
                  </a:gsLst>
                  <a:lin ang="5400000" scaled="0"/>
                </a:gradFill>
                <a:latin typeface="+mj-lt"/>
              </a:rPr>
              <a:t>Create and configure an Azure Cache for Redis instance</a:t>
            </a:r>
          </a:p>
          <a:p>
            <a:pPr>
              <a:spcAft>
                <a:spcPts val="600"/>
              </a:spcAft>
            </a:pPr>
            <a:r>
              <a:rPr lang="en-US" sz="2000" dirty="0">
                <a:gradFill>
                  <a:gsLst>
                    <a:gs pos="2917">
                      <a:schemeClr val="tx1"/>
                    </a:gs>
                    <a:gs pos="30000">
                      <a:schemeClr val="tx1"/>
                    </a:gs>
                  </a:gsLst>
                  <a:lin ang="5400000" scaled="0"/>
                </a:gradFill>
              </a:rPr>
              <a:t>There are several parameters you will need to decide in order to configure the cache properly for your purposes.</a:t>
            </a:r>
          </a:p>
        </p:txBody>
      </p:sp>
    </p:spTree>
    <p:extLst>
      <p:ext uri="{BB962C8B-B14F-4D97-AF65-F5344CB8AC3E}">
        <p14:creationId xmlns:p14="http://schemas.microsoft.com/office/powerpoint/2010/main" val="1464123608"/>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it-IT" dirty="0"/>
              <a:t>Configure Azure Cache for Redis</a:t>
            </a:r>
            <a:r>
              <a:rPr lang="en-US" dirty="0"/>
              <a:t> (2 / 4)</a:t>
            </a:r>
          </a:p>
        </p:txBody>
      </p:sp>
      <p:sp>
        <p:nvSpPr>
          <p:cNvPr id="3" name="TextBox 2">
            <a:extLst>
              <a:ext uri="{FF2B5EF4-FFF2-40B4-BE49-F238E27FC236}">
                <a16:creationId xmlns:a16="http://schemas.microsoft.com/office/drawing/2014/main" id="{8E67F139-40BD-4AB6-81B4-3095BA88E929}"/>
              </a:ext>
            </a:extLst>
          </p:cNvPr>
          <p:cNvSpPr txBox="1"/>
          <p:nvPr/>
        </p:nvSpPr>
        <p:spPr>
          <a:xfrm>
            <a:off x="418643" y="1207911"/>
            <a:ext cx="11063111" cy="1312837"/>
          </a:xfrm>
          <a:prstGeom prst="rect">
            <a:avLst/>
          </a:prstGeom>
          <a:noFill/>
        </p:spPr>
        <p:txBody>
          <a:bodyPr wrap="square" lIns="0" tIns="90000" rIns="0" bIns="90000" rtlCol="0">
            <a:spAutoFit/>
          </a:bodyPr>
          <a:lstStyle/>
          <a:p>
            <a:pPr>
              <a:spcAft>
                <a:spcPts val="600"/>
              </a:spcAft>
            </a:pPr>
            <a:r>
              <a:rPr lang="en-US" sz="2350" dirty="0">
                <a:gradFill>
                  <a:gsLst>
                    <a:gs pos="2917">
                      <a:schemeClr val="tx1"/>
                    </a:gs>
                    <a:gs pos="30000">
                      <a:schemeClr val="tx1"/>
                    </a:gs>
                  </a:gsLst>
                  <a:lin ang="5400000" scaled="0"/>
                </a:gradFill>
                <a:latin typeface="+mj-lt"/>
              </a:rPr>
              <a:t>Accessing the Redis instance</a:t>
            </a:r>
          </a:p>
          <a:p>
            <a:pPr>
              <a:spcAft>
                <a:spcPts val="600"/>
              </a:spcAft>
            </a:pPr>
            <a:r>
              <a:rPr lang="en-US" sz="2000" dirty="0">
                <a:gradFill>
                  <a:gsLst>
                    <a:gs pos="2917">
                      <a:schemeClr val="tx1"/>
                    </a:gs>
                    <a:gs pos="30000">
                      <a:schemeClr val="tx1"/>
                    </a:gs>
                  </a:gsLst>
                  <a:lin ang="5400000" scaled="0"/>
                </a:gradFill>
              </a:rPr>
              <a:t>Redis has a command-line tool for interacting with an Azure Cache for Redis as a client.</a:t>
            </a:r>
          </a:p>
          <a:p>
            <a:pPr>
              <a:spcAft>
                <a:spcPts val="600"/>
              </a:spcAft>
            </a:pPr>
            <a:r>
              <a:rPr lang="en-US" sz="2000" dirty="0">
                <a:gradFill>
                  <a:gsLst>
                    <a:gs pos="2917">
                      <a:schemeClr val="tx1"/>
                    </a:gs>
                    <a:gs pos="30000">
                      <a:schemeClr val="tx1"/>
                    </a:gs>
                  </a:gsLst>
                  <a:lin ang="5400000" scaled="0"/>
                </a:gradFill>
              </a:rPr>
              <a:t>Redis supports a set of known commands. </a:t>
            </a:r>
          </a:p>
        </p:txBody>
      </p:sp>
      <p:graphicFrame>
        <p:nvGraphicFramePr>
          <p:cNvPr id="2" name="Table 12">
            <a:extLst>
              <a:ext uri="{FF2B5EF4-FFF2-40B4-BE49-F238E27FC236}">
                <a16:creationId xmlns:a16="http://schemas.microsoft.com/office/drawing/2014/main" id="{B5496777-9321-4315-A145-FD14350FC7E3}"/>
              </a:ext>
            </a:extLst>
          </p:cNvPr>
          <p:cNvGraphicFramePr>
            <a:graphicFrameLocks noGrp="1"/>
          </p:cNvGraphicFramePr>
          <p:nvPr>
            <p:extLst>
              <p:ext uri="{D42A27DB-BD31-4B8C-83A1-F6EECF244321}">
                <p14:modId xmlns:p14="http://schemas.microsoft.com/office/powerpoint/2010/main" val="3749577462"/>
              </p:ext>
            </p:extLst>
          </p:nvPr>
        </p:nvGraphicFramePr>
        <p:xfrm>
          <a:off x="418644" y="2503657"/>
          <a:ext cx="11341266" cy="3091035"/>
        </p:xfrm>
        <a:graphic>
          <a:graphicData uri="http://schemas.openxmlformats.org/drawingml/2006/table">
            <a:tbl>
              <a:tblPr firstRow="1" bandRow="1">
                <a:tableStyleId>{5C22544A-7EE6-4342-B048-85BDC9FD1C3A}</a:tableStyleId>
              </a:tblPr>
              <a:tblGrid>
                <a:gridCol w="1532076">
                  <a:extLst>
                    <a:ext uri="{9D8B030D-6E8A-4147-A177-3AD203B41FA5}">
                      <a16:colId xmlns:a16="http://schemas.microsoft.com/office/drawing/2014/main" val="2428792440"/>
                    </a:ext>
                  </a:extLst>
                </a:gridCol>
                <a:gridCol w="3982720">
                  <a:extLst>
                    <a:ext uri="{9D8B030D-6E8A-4147-A177-3AD203B41FA5}">
                      <a16:colId xmlns:a16="http://schemas.microsoft.com/office/drawing/2014/main" val="16129369"/>
                    </a:ext>
                  </a:extLst>
                </a:gridCol>
                <a:gridCol w="1564640">
                  <a:extLst>
                    <a:ext uri="{9D8B030D-6E8A-4147-A177-3AD203B41FA5}">
                      <a16:colId xmlns:a16="http://schemas.microsoft.com/office/drawing/2014/main" val="1695194842"/>
                    </a:ext>
                  </a:extLst>
                </a:gridCol>
                <a:gridCol w="4261830">
                  <a:extLst>
                    <a:ext uri="{9D8B030D-6E8A-4147-A177-3AD203B41FA5}">
                      <a16:colId xmlns:a16="http://schemas.microsoft.com/office/drawing/2014/main" val="2356772570"/>
                    </a:ext>
                  </a:extLst>
                </a:gridCol>
              </a:tblGrid>
              <a:tr h="432000">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mj-lt"/>
                          <a:ea typeface="+mn-ea"/>
                          <a:cs typeface="+mn-cs"/>
                        </a:rPr>
                        <a:t>Command</a:t>
                      </a:r>
                    </a:p>
                  </a:txBody>
                  <a:tcPr marL="89642" marR="89642" marT="72000" marB="72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mj-lt"/>
                          <a:ea typeface="+mn-ea"/>
                          <a:cs typeface="+mn-cs"/>
                        </a:rPr>
                        <a:t>Description</a:t>
                      </a:r>
                    </a:p>
                  </a:txBody>
                  <a:tcPr marL="89642" marR="89642" marT="72000" marB="72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mj-lt"/>
                          <a:ea typeface="+mn-ea"/>
                          <a:cs typeface="+mn-cs"/>
                        </a:rPr>
                        <a:t>Command</a:t>
                      </a:r>
                    </a:p>
                  </a:txBody>
                  <a:tcPr marL="89642" marR="89642" marT="72000" marB="72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mj-lt"/>
                          <a:ea typeface="+mn-ea"/>
                          <a:cs typeface="+mn-cs"/>
                        </a:rPr>
                        <a:t>Description</a:t>
                      </a:r>
                    </a:p>
                  </a:txBody>
                  <a:tcPr marL="89642" marR="89642" marT="72000" marB="72000"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185272790"/>
                  </a:ext>
                </a:extLst>
              </a:tr>
              <a:tr h="442983">
                <a:tc>
                  <a:txBody>
                    <a:bodyPr/>
                    <a:lstStyle/>
                    <a:p>
                      <a:pPr algn="l" fontAlgn="t"/>
                      <a:r>
                        <a:rPr lang="en-US" sz="1400" dirty="0">
                          <a:effectLst/>
                          <a:latin typeface="Consolas" panose="020B0609020204030204" pitchFamily="49" charset="0"/>
                        </a:rPr>
                        <a:t>ping</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400" dirty="0">
                          <a:effectLst/>
                        </a:rPr>
                        <a:t>Ping the server. Returns "PONG".</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400" dirty="0">
                          <a:effectLst/>
                          <a:latin typeface="Consolas" panose="020B0609020204030204" pitchFamily="49" charset="0"/>
                        </a:rPr>
                        <a:t>get [key]</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400" dirty="0">
                          <a:effectLst/>
                        </a:rPr>
                        <a:t>Gets a value from the cache.</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27020401"/>
                  </a:ext>
                </a:extLst>
              </a:tr>
              <a:tr h="448212">
                <a:tc>
                  <a:txBody>
                    <a:bodyPr/>
                    <a:lstStyle/>
                    <a:p>
                      <a:pPr algn="l" fontAlgn="t"/>
                      <a:r>
                        <a:rPr lang="en-US" sz="1400" dirty="0">
                          <a:effectLst/>
                          <a:latin typeface="Consolas" panose="020B0609020204030204" pitchFamily="49" charset="0"/>
                        </a:rPr>
                        <a:t>set [key] [value]</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400" dirty="0">
                          <a:effectLst/>
                        </a:rPr>
                        <a:t>Sets a key/value in the cache. Returns "OK" on success.</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400" dirty="0">
                          <a:effectLst/>
                          <a:latin typeface="Consolas" panose="020B0609020204030204" pitchFamily="49" charset="0"/>
                        </a:rPr>
                        <a:t>exists [key]</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400" dirty="0">
                          <a:effectLst/>
                        </a:rPr>
                        <a:t>Returns '1' if the </a:t>
                      </a:r>
                      <a:r>
                        <a:rPr lang="en-US" sz="1400" b="1" dirty="0">
                          <a:effectLst/>
                        </a:rPr>
                        <a:t>key</a:t>
                      </a:r>
                      <a:r>
                        <a:rPr lang="en-US" sz="1400" dirty="0">
                          <a:effectLst/>
                        </a:rPr>
                        <a:t> exists in the cache, '0' if it doesn't.</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460495186"/>
                  </a:ext>
                </a:extLst>
              </a:tr>
              <a:tr h="448212">
                <a:tc>
                  <a:txBody>
                    <a:bodyPr/>
                    <a:lstStyle/>
                    <a:p>
                      <a:pPr algn="l" fontAlgn="t"/>
                      <a:r>
                        <a:rPr lang="en-US" sz="1400" dirty="0" err="1">
                          <a:effectLst/>
                          <a:latin typeface="Consolas" panose="020B0609020204030204" pitchFamily="49" charset="0"/>
                        </a:rPr>
                        <a:t>incr</a:t>
                      </a:r>
                      <a:r>
                        <a:rPr lang="en-US" sz="1400" dirty="0">
                          <a:effectLst/>
                          <a:latin typeface="Consolas" panose="020B0609020204030204" pitchFamily="49" charset="0"/>
                        </a:rPr>
                        <a:t> [key]</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400" dirty="0">
                          <a:effectLst/>
                        </a:rPr>
                        <a:t>Increment the given value associated with </a:t>
                      </a:r>
                      <a:r>
                        <a:rPr lang="en-US" sz="1400" b="1" dirty="0">
                          <a:effectLst/>
                        </a:rPr>
                        <a:t>key</a:t>
                      </a:r>
                      <a:r>
                        <a:rPr lang="en-US" sz="1400" dirty="0">
                          <a:effectLst/>
                        </a:rPr>
                        <a:t> by '1'. The value must be an integer or double value. This returns the new value.</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400" dirty="0" err="1">
                          <a:effectLst/>
                          <a:latin typeface="Consolas" panose="020B0609020204030204" pitchFamily="49" charset="0"/>
                        </a:rPr>
                        <a:t>incrby</a:t>
                      </a:r>
                      <a:r>
                        <a:rPr lang="en-US" sz="1400" dirty="0">
                          <a:effectLst/>
                          <a:latin typeface="Consolas" panose="020B0609020204030204" pitchFamily="49" charset="0"/>
                        </a:rPr>
                        <a:t> [key] [amount]</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400" dirty="0">
                          <a:effectLst/>
                        </a:rPr>
                        <a:t>Increment the given value associated with </a:t>
                      </a:r>
                      <a:r>
                        <a:rPr lang="en-US" sz="1400" b="1" dirty="0">
                          <a:effectLst/>
                        </a:rPr>
                        <a:t>key</a:t>
                      </a:r>
                      <a:r>
                        <a:rPr lang="en-US" sz="1400" dirty="0">
                          <a:effectLst/>
                        </a:rPr>
                        <a:t> by the specified amount. The value must be an integer or double value. This returns the new value.</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66028110"/>
                  </a:ext>
                </a:extLst>
              </a:tr>
              <a:tr h="448212">
                <a:tc>
                  <a:txBody>
                    <a:bodyPr/>
                    <a:lstStyle/>
                    <a:p>
                      <a:pPr algn="l" fontAlgn="t"/>
                      <a:r>
                        <a:rPr lang="en-US" sz="1400" dirty="0">
                          <a:effectLst/>
                          <a:latin typeface="Consolas" panose="020B0609020204030204" pitchFamily="49" charset="0"/>
                        </a:rPr>
                        <a:t>type [key]</a:t>
                      </a: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400" dirty="0">
                          <a:effectLst/>
                        </a:rPr>
                        <a:t>Returns the type associated to the value for the given </a:t>
                      </a:r>
                      <a:r>
                        <a:rPr lang="en-US" sz="1400" b="1" dirty="0">
                          <a:effectLst/>
                        </a:rPr>
                        <a:t>key</a:t>
                      </a:r>
                      <a:r>
                        <a:rPr lang="en-US" sz="1400" dirty="0">
                          <a:effectLst/>
                        </a:rPr>
                        <a:t>.</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400" dirty="0">
                          <a:effectLst/>
                          <a:latin typeface="Consolas" panose="020B0609020204030204" pitchFamily="49" charset="0"/>
                        </a:rPr>
                        <a:t>del [key]</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400" dirty="0">
                          <a:effectLst/>
                        </a:rPr>
                        <a:t>Deletes the value associated with the </a:t>
                      </a:r>
                      <a:r>
                        <a:rPr lang="en-US" sz="1400" b="1" dirty="0">
                          <a:effectLst/>
                        </a:rPr>
                        <a:t>key</a:t>
                      </a:r>
                      <a:r>
                        <a:rPr lang="en-US" sz="1400" dirty="0">
                          <a:effectLst/>
                        </a:rPr>
                        <a:t>.</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83284804"/>
                  </a:ext>
                </a:extLst>
              </a:tr>
              <a:tr h="448212">
                <a:tc>
                  <a:txBody>
                    <a:bodyPr/>
                    <a:lstStyle/>
                    <a:p>
                      <a:pPr algn="l" fontAlgn="t"/>
                      <a:r>
                        <a:rPr lang="en-US" sz="1400" dirty="0" err="1">
                          <a:effectLst/>
                          <a:latin typeface="Consolas" panose="020B0609020204030204" pitchFamily="49" charset="0"/>
                        </a:rPr>
                        <a:t>flushdb</a:t>
                      </a:r>
                      <a:endParaRPr lang="en-US" sz="1400" dirty="0">
                        <a:effectLst/>
                        <a:latin typeface="Consolas" panose="020B0609020204030204" pitchFamily="49" charset="0"/>
                      </a:endParaRPr>
                    </a:p>
                  </a:txBody>
                  <a:tcP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pPr algn="l" fontAlgn="t"/>
                      <a:r>
                        <a:rPr lang="en-US" sz="1400" dirty="0">
                          <a:effectLst/>
                        </a:rPr>
                        <a:t>Delete all keys and values in the database.</a:t>
                      </a:r>
                    </a:p>
                  </a:txBody>
                  <a:tcP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US" sz="1400" dirty="0">
                        <a:solidFill>
                          <a:schemeClr val="tx1"/>
                        </a:solidFill>
                      </a:endParaRP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US" sz="1400" dirty="0">
                        <a:solidFill>
                          <a:schemeClr val="tx1"/>
                        </a:solidFill>
                      </a:endParaRP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79037280"/>
                  </a:ext>
                </a:extLst>
              </a:tr>
            </a:tbl>
          </a:graphicData>
        </a:graphic>
      </p:graphicFrame>
    </p:spTree>
    <p:extLst>
      <p:ext uri="{BB962C8B-B14F-4D97-AF65-F5344CB8AC3E}">
        <p14:creationId xmlns:p14="http://schemas.microsoft.com/office/powerpoint/2010/main" val="161836989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it-IT" dirty="0"/>
              <a:t>Configure Azure Cache for Redis</a:t>
            </a:r>
            <a:r>
              <a:rPr lang="en-US" dirty="0"/>
              <a:t> (3 / 4)</a:t>
            </a:r>
          </a:p>
        </p:txBody>
      </p:sp>
      <p:sp>
        <p:nvSpPr>
          <p:cNvPr id="3" name="TextBox 2">
            <a:extLst>
              <a:ext uri="{FF2B5EF4-FFF2-40B4-BE49-F238E27FC236}">
                <a16:creationId xmlns:a16="http://schemas.microsoft.com/office/drawing/2014/main" id="{8E67F139-40BD-4AB6-81B4-3095BA88E929}"/>
              </a:ext>
            </a:extLst>
          </p:cNvPr>
          <p:cNvSpPr txBox="1"/>
          <p:nvPr/>
        </p:nvSpPr>
        <p:spPr>
          <a:xfrm>
            <a:off x="418643" y="1458000"/>
            <a:ext cx="5931357" cy="3921243"/>
          </a:xfrm>
          <a:prstGeom prst="rect">
            <a:avLst/>
          </a:prstGeom>
          <a:noFill/>
        </p:spPr>
        <p:txBody>
          <a:bodyPr wrap="square" lIns="0" tIns="90000" rIns="0" bIns="90000" rtlCol="0">
            <a:spAutoFit/>
          </a:bodyPr>
          <a:lstStyle/>
          <a:p>
            <a:pPr marL="342900" indent="-342900">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latin typeface="+mj-lt"/>
              </a:rPr>
              <a:t>Adding an expiration time to values</a:t>
            </a:r>
          </a:p>
          <a:p>
            <a:pPr marL="342000">
              <a:spcAft>
                <a:spcPts val="600"/>
              </a:spcAft>
            </a:pPr>
            <a:r>
              <a:rPr lang="en-US" sz="1800" dirty="0">
                <a:gradFill>
                  <a:gsLst>
                    <a:gs pos="2917">
                      <a:schemeClr val="tx1"/>
                    </a:gs>
                    <a:gs pos="30000">
                      <a:schemeClr val="tx1"/>
                    </a:gs>
                  </a:gsLst>
                  <a:lin ang="5400000" scaled="0"/>
                </a:gradFill>
              </a:rPr>
              <a:t>In Redis we expire values when they are stale by applying a time to live (TTL) to a key.</a:t>
            </a:r>
          </a:p>
          <a:p>
            <a:pPr marL="342000">
              <a:spcAft>
                <a:spcPts val="600"/>
              </a:spcAft>
            </a:pPr>
            <a:r>
              <a:rPr lang="en-US" sz="1800" dirty="0">
                <a:gradFill>
                  <a:gsLst>
                    <a:gs pos="2917">
                      <a:schemeClr val="tx1"/>
                    </a:gs>
                    <a:gs pos="30000">
                      <a:schemeClr val="tx1"/>
                    </a:gs>
                  </a:gsLst>
                  <a:lin ang="5400000" scaled="0"/>
                </a:gradFill>
              </a:rPr>
              <a:t>When the TTL elapses, the key is automatically deleted, exactly as if the DEL command were issued.</a:t>
            </a:r>
          </a:p>
          <a:p>
            <a:pPr marL="627750" indent="-285750">
              <a:spcAft>
                <a:spcPts val="600"/>
              </a:spcAft>
              <a:buFont typeface="Courier New" panose="02070309020205020404" pitchFamily="49" charset="0"/>
              <a:buChar char="o"/>
            </a:pPr>
            <a:r>
              <a:rPr lang="en-US" sz="1800" dirty="0">
                <a:gradFill>
                  <a:gsLst>
                    <a:gs pos="2917">
                      <a:schemeClr val="tx1"/>
                    </a:gs>
                    <a:gs pos="30000">
                      <a:schemeClr val="tx1"/>
                    </a:gs>
                  </a:gsLst>
                  <a:lin ang="5400000" scaled="0"/>
                </a:gradFill>
              </a:rPr>
              <a:t>Expirations can be set using seconds or milliseconds precision.</a:t>
            </a:r>
          </a:p>
          <a:p>
            <a:pPr marL="627750" indent="-285750">
              <a:spcAft>
                <a:spcPts val="600"/>
              </a:spcAft>
              <a:buFont typeface="Courier New" panose="02070309020205020404" pitchFamily="49" charset="0"/>
              <a:buChar char="o"/>
            </a:pPr>
            <a:r>
              <a:rPr lang="en-US" sz="1800" dirty="0">
                <a:gradFill>
                  <a:gsLst>
                    <a:gs pos="2917">
                      <a:schemeClr val="tx1"/>
                    </a:gs>
                    <a:gs pos="30000">
                      <a:schemeClr val="tx1"/>
                    </a:gs>
                  </a:gsLst>
                  <a:lin ang="5400000" scaled="0"/>
                </a:gradFill>
              </a:rPr>
              <a:t>The expire time resolution is always 1 millisecond.</a:t>
            </a:r>
          </a:p>
          <a:p>
            <a:pPr marL="627750" indent="-285750">
              <a:spcAft>
                <a:spcPts val="600"/>
              </a:spcAft>
              <a:buFont typeface="Courier New" panose="02070309020205020404" pitchFamily="49" charset="0"/>
              <a:buChar char="o"/>
            </a:pPr>
            <a:r>
              <a:rPr lang="en-US" sz="1800" dirty="0">
                <a:gradFill>
                  <a:gsLst>
                    <a:gs pos="2917">
                      <a:schemeClr val="tx1"/>
                    </a:gs>
                    <a:gs pos="30000">
                      <a:schemeClr val="tx1"/>
                    </a:gs>
                  </a:gsLst>
                  <a:lin ang="5400000" scaled="0"/>
                </a:gradFill>
              </a:rPr>
              <a:t>Information about expires are replicated and persisted on disk, the time virtually passes when your Redis server remains stopped (this means that Redis saves the date at which a key will expire).</a:t>
            </a:r>
          </a:p>
        </p:txBody>
      </p:sp>
      <p:sp>
        <p:nvSpPr>
          <p:cNvPr id="5" name="Content Placeholder 2">
            <a:extLst>
              <a:ext uri="{FF2B5EF4-FFF2-40B4-BE49-F238E27FC236}">
                <a16:creationId xmlns:a16="http://schemas.microsoft.com/office/drawing/2014/main" id="{624B829B-28D5-4A15-884D-ED341F0BA42C}"/>
              </a:ext>
            </a:extLst>
          </p:cNvPr>
          <p:cNvSpPr txBox="1">
            <a:spLocks/>
          </p:cNvSpPr>
          <p:nvPr/>
        </p:nvSpPr>
        <p:spPr>
          <a:xfrm>
            <a:off x="6766560" y="1457325"/>
            <a:ext cx="5006340" cy="4192764"/>
          </a:xfrm>
          <a:prstGeom prst="rect">
            <a:avLst/>
          </a:prstGeom>
          <a:noFill/>
          <a:ln w="19050">
            <a:solidFill>
              <a:schemeClr val="accent4"/>
            </a:solidFill>
          </a:ln>
        </p:spPr>
        <p:txBody>
          <a:bodyPr lIns="144000" tIns="108000" rIns="144000" bIns="10800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000" dirty="0">
                <a:latin typeface="Consolas" panose="020B0609020204030204" pitchFamily="49" charset="0"/>
              </a:rPr>
              <a:t>&gt; set counter 100</a:t>
            </a:r>
          </a:p>
          <a:p>
            <a:r>
              <a:rPr lang="en-US" sz="2000" dirty="0">
                <a:latin typeface="Consolas" panose="020B0609020204030204" pitchFamily="49" charset="0"/>
              </a:rPr>
              <a:t>OK</a:t>
            </a:r>
          </a:p>
          <a:p>
            <a:r>
              <a:rPr lang="en-US" sz="2000" dirty="0">
                <a:latin typeface="Consolas" panose="020B0609020204030204" pitchFamily="49" charset="0"/>
              </a:rPr>
              <a:t>&gt; expire counter 5</a:t>
            </a:r>
          </a:p>
          <a:p>
            <a:r>
              <a:rPr lang="en-US" sz="2000" dirty="0">
                <a:latin typeface="Consolas" panose="020B0609020204030204" pitchFamily="49" charset="0"/>
              </a:rPr>
              <a:t>(integer) 1</a:t>
            </a:r>
          </a:p>
          <a:p>
            <a:r>
              <a:rPr lang="en-US" sz="2000" dirty="0">
                <a:latin typeface="Consolas" panose="020B0609020204030204" pitchFamily="49" charset="0"/>
              </a:rPr>
              <a:t>&gt; get counter</a:t>
            </a:r>
          </a:p>
          <a:p>
            <a:r>
              <a:rPr lang="en-US" sz="2000" dirty="0">
                <a:latin typeface="Consolas" panose="020B0609020204030204" pitchFamily="49" charset="0"/>
              </a:rPr>
              <a:t>100</a:t>
            </a:r>
          </a:p>
          <a:p>
            <a:r>
              <a:rPr lang="en-US" sz="2000" dirty="0">
                <a:latin typeface="Consolas" panose="020B0609020204030204" pitchFamily="49" charset="0"/>
              </a:rPr>
              <a:t>... wait ...</a:t>
            </a:r>
          </a:p>
          <a:p>
            <a:r>
              <a:rPr lang="en-US" sz="2000" dirty="0">
                <a:latin typeface="Consolas" panose="020B0609020204030204" pitchFamily="49" charset="0"/>
              </a:rPr>
              <a:t>&gt; get counter</a:t>
            </a:r>
          </a:p>
          <a:p>
            <a:r>
              <a:rPr lang="en-US" sz="2000" dirty="0">
                <a:latin typeface="Consolas" panose="020B0609020204030204" pitchFamily="49" charset="0"/>
              </a:rPr>
              <a:t>(nil)</a:t>
            </a:r>
          </a:p>
        </p:txBody>
      </p:sp>
    </p:spTree>
    <p:extLst>
      <p:ext uri="{BB962C8B-B14F-4D97-AF65-F5344CB8AC3E}">
        <p14:creationId xmlns:p14="http://schemas.microsoft.com/office/powerpoint/2010/main" val="2393386606"/>
      </p:ext>
    </p:extLst>
  </p:cSld>
  <p:clrMapOvr>
    <a:masterClrMapping/>
  </p:clrMapOvr>
  <p:transition>
    <p:fade/>
  </p:transition>
</p:sld>
</file>

<file path=ppt/theme/theme1.xml><?xml version="1.0" encoding="utf-8"?>
<a:theme xmlns:a="http://schemas.openxmlformats.org/drawingml/2006/main" name="Microsoft Azure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4683</Words>
  <Application>Microsoft Office PowerPoint</Application>
  <PresentationFormat>Widescreen</PresentationFormat>
  <Paragraphs>408</Paragraphs>
  <Slides>33</Slides>
  <Notes>28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Arial</vt:lpstr>
      <vt:lpstr>Cambria</vt:lpstr>
      <vt:lpstr>Consolas</vt:lpstr>
      <vt:lpstr>Courier New</vt:lpstr>
      <vt:lpstr>Segoe UI</vt:lpstr>
      <vt:lpstr>Segoe UI Light</vt:lpstr>
      <vt:lpstr>Segoe UI Semibold</vt:lpstr>
      <vt:lpstr>Wingdings</vt:lpstr>
      <vt:lpstr>Microsoft Azure Template</vt:lpstr>
      <vt:lpstr>Learning Path 12: Integrate caching and content delivery within solutions</vt:lpstr>
      <vt:lpstr>Agenda </vt:lpstr>
      <vt:lpstr>Module 1: Develop for Azure Cache for Redis</vt:lpstr>
      <vt:lpstr>Introduction</vt:lpstr>
      <vt:lpstr>Explore Azure Cache for Redis (1 / 2)</vt:lpstr>
      <vt:lpstr>Explore Azure Cache for Redis (2 / 2)</vt:lpstr>
      <vt:lpstr>Configure Azure Cache for Redis (1 / 4)</vt:lpstr>
      <vt:lpstr>Configure Azure Cache for Redis (2 / 4)</vt:lpstr>
      <vt:lpstr>Configure Azure Cache for Redis (3 / 4)</vt:lpstr>
      <vt:lpstr>Configure Azure Cache for Redis (4 / 4)</vt:lpstr>
      <vt:lpstr>Interact with Azure Cache for Redis by using .NET (1 / 3)</vt:lpstr>
      <vt:lpstr>Interact with Azure Cache for Redis by using .NET (2 / 3)</vt:lpstr>
      <vt:lpstr>Interact with Azure Cache for Redis by using .NET (3 / 3)</vt:lpstr>
      <vt:lpstr>Exercise: Connect an app to Azure Cache for Redis by using .NET Core</vt:lpstr>
      <vt:lpstr>Summary and knowledge check</vt:lpstr>
      <vt:lpstr>Module 2: Develop for storage on CDNs</vt:lpstr>
      <vt:lpstr>Introduction</vt:lpstr>
      <vt:lpstr>Explore Azure Content Delivery Networks (1 / 4)</vt:lpstr>
      <vt:lpstr>Explore Azure Content Delivery Networks (2 / 4)</vt:lpstr>
      <vt:lpstr>Explore Azure Content Delivery Networks (3 / 4)</vt:lpstr>
      <vt:lpstr>Explore Azure Content Delivery Networks (4 / 4)</vt:lpstr>
      <vt:lpstr>Control cache behavior on Azure Content Delivery Networks (1 / 5)</vt:lpstr>
      <vt:lpstr>Control cache behavior on Azure Content Delivery Networks (2 / 5)</vt:lpstr>
      <vt:lpstr>Control cache behavior on Azure Content Delivery Networks (3 / 5)</vt:lpstr>
      <vt:lpstr>Control cache behavior on Azure Content Delivery Networks (4 / 5)</vt:lpstr>
      <vt:lpstr>Control cache behavior on Azure Content Delivery Networks (5 / 5)</vt:lpstr>
      <vt:lpstr>Interact with Azure Content Delivery Networks by using .NET (1 / 3)</vt:lpstr>
      <vt:lpstr>Interact with Azure Content Delivery Networks by using .NET (2 / 3)</vt:lpstr>
      <vt:lpstr>Interact with Azure Content Delivery Networks by using .NET (3 / 3)</vt:lpstr>
      <vt:lpstr>Summary and knowledge check</vt:lpstr>
      <vt:lpstr>Group discussion questions</vt:lpstr>
      <vt:lpstr>PowerPoint Presentation</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2021-12-14T22:52:39Z</dcterms:created>
  <dcterms:modified xsi:type="dcterms:W3CDTF">2022-11-05T20:37:42Z</dcterms:modified>
</cp:coreProperties>
</file>